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418" r:id="rId6"/>
    <p:sldId id="401" r:id="rId7"/>
    <p:sldId id="403" r:id="rId8"/>
    <p:sldId id="412" r:id="rId9"/>
    <p:sldId id="407" r:id="rId10"/>
    <p:sldId id="431" r:id="rId11"/>
    <p:sldId id="410" r:id="rId12"/>
    <p:sldId id="432" r:id="rId13"/>
    <p:sldId id="399" r:id="rId14"/>
    <p:sldId id="404" r:id="rId15"/>
    <p:sldId id="419" r:id="rId16"/>
    <p:sldId id="420" r:id="rId17"/>
    <p:sldId id="433" r:id="rId18"/>
    <p:sldId id="421" r:id="rId19"/>
    <p:sldId id="422" r:id="rId20"/>
    <p:sldId id="423" r:id="rId21"/>
    <p:sldId id="424" r:id="rId22"/>
    <p:sldId id="425" r:id="rId23"/>
    <p:sldId id="426" r:id="rId24"/>
    <p:sldId id="427" r:id="rId25"/>
    <p:sldId id="430" r:id="rId26"/>
    <p:sldId id="428" r:id="rId27"/>
    <p:sldId id="429" r:id="rId28"/>
    <p:sldId id="275" r:id="rId29"/>
    <p:sldId id="417"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838" autoAdjust="0"/>
  </p:normalViewPr>
  <p:slideViewPr>
    <p:cSldViewPr>
      <p:cViewPr varScale="1">
        <p:scale>
          <a:sx n="98" d="100"/>
          <a:sy n="98" d="100"/>
        </p:scale>
        <p:origin x="197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04/02/2022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794165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168362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08323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981499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009673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t>15</a:t>
            </a:fld>
            <a:endParaRPr lang="en-GB"/>
          </a:p>
        </p:txBody>
      </p:sp>
    </p:spTree>
    <p:extLst>
      <p:ext uri="{BB962C8B-B14F-4D97-AF65-F5344CB8AC3E}">
        <p14:creationId xmlns:p14="http://schemas.microsoft.com/office/powerpoint/2010/main" val="2314453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C3C3C"/>
                </a:solidFill>
                <a:effectLst/>
                <a:latin typeface="Roboto"/>
              </a:rPr>
              <a:t>A necessary condition is something that must be true in order for another thing to be true, but where the truth of the first thing does not guarantee the second. I must work hard if I want to succeed, but working hard doesn’t guarantee success. A sufficient condition, by contrast, can guarantee that something is true. If I score 52 in an exam with a pass mark of 50, this does indeed guarantee that I have passed. Here are a number of conditions that are necessary but not sufficient for me to stream a movie on my iPhone:</a:t>
            </a:r>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t>16</a:t>
            </a:fld>
            <a:endParaRPr lang="en-GB"/>
          </a:p>
        </p:txBody>
      </p:sp>
    </p:spTree>
    <p:extLst>
      <p:ext uri="{BB962C8B-B14F-4D97-AF65-F5344CB8AC3E}">
        <p14:creationId xmlns:p14="http://schemas.microsoft.com/office/powerpoint/2010/main" val="2585453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t>17</a:t>
            </a:fld>
            <a:endParaRPr lang="en-GB"/>
          </a:p>
        </p:txBody>
      </p:sp>
    </p:spTree>
    <p:extLst>
      <p:ext uri="{BB962C8B-B14F-4D97-AF65-F5344CB8AC3E}">
        <p14:creationId xmlns:p14="http://schemas.microsoft.com/office/powerpoint/2010/main" val="29463423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t>18</a:t>
            </a:fld>
            <a:endParaRPr lang="en-GB"/>
          </a:p>
        </p:txBody>
      </p:sp>
    </p:spTree>
    <p:extLst>
      <p:ext uri="{BB962C8B-B14F-4D97-AF65-F5344CB8AC3E}">
        <p14:creationId xmlns:p14="http://schemas.microsoft.com/office/powerpoint/2010/main" val="1666070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t>19</a:t>
            </a:fld>
            <a:endParaRPr lang="en-GB"/>
          </a:p>
        </p:txBody>
      </p:sp>
    </p:spTree>
    <p:extLst>
      <p:ext uri="{BB962C8B-B14F-4D97-AF65-F5344CB8AC3E}">
        <p14:creationId xmlns:p14="http://schemas.microsoft.com/office/powerpoint/2010/main" val="2340051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t>20</a:t>
            </a:fld>
            <a:endParaRPr lang="en-GB"/>
          </a:p>
        </p:txBody>
      </p:sp>
    </p:spTree>
    <p:extLst>
      <p:ext uri="{BB962C8B-B14F-4D97-AF65-F5344CB8AC3E}">
        <p14:creationId xmlns:p14="http://schemas.microsoft.com/office/powerpoint/2010/main" val="31218347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t>21</a:t>
            </a:fld>
            <a:endParaRPr lang="en-GB"/>
          </a:p>
        </p:txBody>
      </p:sp>
    </p:spTree>
    <p:extLst>
      <p:ext uri="{BB962C8B-B14F-4D97-AF65-F5344CB8AC3E}">
        <p14:creationId xmlns:p14="http://schemas.microsoft.com/office/powerpoint/2010/main" val="24507301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t>23</a:t>
            </a:fld>
            <a:endParaRPr lang="en-GB"/>
          </a:p>
        </p:txBody>
      </p:sp>
    </p:spTree>
    <p:extLst>
      <p:ext uri="{BB962C8B-B14F-4D97-AF65-F5344CB8AC3E}">
        <p14:creationId xmlns:p14="http://schemas.microsoft.com/office/powerpoint/2010/main" val="42529919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A431A8-FCA0-4CBE-ABAB-A78DBAEF8320}" type="slidenum">
              <a:rPr lang="en-GB" smtClean="0"/>
              <a:t>24</a:t>
            </a:fld>
            <a:endParaRPr lang="en-GB"/>
          </a:p>
        </p:txBody>
      </p:sp>
    </p:spTree>
    <p:extLst>
      <p:ext uri="{BB962C8B-B14F-4D97-AF65-F5344CB8AC3E}">
        <p14:creationId xmlns:p14="http://schemas.microsoft.com/office/powerpoint/2010/main" val="36936085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44202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400800" cy="2160240"/>
          </a:xfrm>
        </p:spPr>
        <p:txBody>
          <a:bodyPr>
            <a:normAutofit/>
          </a:bodyPr>
          <a:lstStyle/>
          <a:p>
            <a:r>
              <a:rPr lang="en-GB" sz="3600" b="1" dirty="0">
                <a:solidFill>
                  <a:srgbClr val="FFFF00"/>
                </a:solidFill>
              </a:rPr>
              <a:t>Week 2</a:t>
            </a:r>
          </a:p>
          <a:p>
            <a:r>
              <a:rPr lang="en-GB" sz="3600" b="1" dirty="0">
                <a:solidFill>
                  <a:srgbClr val="FFFF00"/>
                </a:solidFill>
              </a:rPr>
              <a:t>Logical reasoning</a:t>
            </a:r>
          </a:p>
          <a:p>
            <a:endParaRPr lang="en-GB" sz="3600" b="1" dirty="0">
              <a:solidFill>
                <a:srgbClr val="FFFF00"/>
              </a:solidFill>
            </a:endParaRPr>
          </a:p>
          <a:p>
            <a:endParaRPr lang="en-GB" sz="3600" b="1" dirty="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BMSK5101 Developing workplace critical thinking</a:t>
            </a:r>
          </a:p>
        </p:txBody>
      </p:sp>
      <p:sp>
        <p:nvSpPr>
          <p:cNvPr id="2" name="Subtitle 2">
            <a:extLst>
              <a:ext uri="{FF2B5EF4-FFF2-40B4-BE49-F238E27FC236}">
                <a16:creationId xmlns:a16="http://schemas.microsoft.com/office/drawing/2014/main" id="{CA48933F-25BD-4376-857D-883B6C2A0AE4}"/>
              </a:ext>
            </a:extLst>
          </p:cNvPr>
          <p:cNvSpPr txBox="1">
            <a:spLocks/>
          </p:cNvSpPr>
          <p:nvPr/>
        </p:nvSpPr>
        <p:spPr bwMode="auto">
          <a:xfrm>
            <a:off x="-180528" y="4798248"/>
            <a:ext cx="4392488" cy="888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62500" lnSpcReduction="20000"/>
          </a:bodyPr>
          <a:lstStyle>
            <a:lvl1pPr marL="0" indent="0" algn="l" rtl="0" eaLnBrk="0" fontAlgn="base" hangingPunct="0">
              <a:spcBef>
                <a:spcPct val="20000"/>
              </a:spcBef>
              <a:spcAft>
                <a:spcPct val="0"/>
              </a:spcAft>
              <a:buFontTx/>
              <a:buNone/>
              <a:defRPr sz="3200">
                <a:solidFill>
                  <a:schemeClr val="bg1"/>
                </a:solidFill>
                <a:latin typeface="Rockwell" pitchFamily="18" charset="0"/>
                <a:ea typeface="+mn-ea"/>
                <a:cs typeface="+mn-cs"/>
              </a:defRPr>
            </a:lvl1pPr>
            <a:lvl2pPr marL="742913" indent="-285736" algn="l" rtl="0" eaLnBrk="0" fontAlgn="base" hangingPunct="0">
              <a:spcBef>
                <a:spcPct val="20000"/>
              </a:spcBef>
              <a:spcAft>
                <a:spcPct val="0"/>
              </a:spcAft>
              <a:buChar char="–"/>
              <a:defRPr sz="2800">
                <a:solidFill>
                  <a:schemeClr val="tx1"/>
                </a:solidFill>
                <a:latin typeface="+mn-lt"/>
              </a:defRPr>
            </a:lvl2pPr>
            <a:lvl3pPr marL="1142944" indent="-228588" algn="l" rtl="0" eaLnBrk="0" fontAlgn="base" hangingPunct="0">
              <a:spcBef>
                <a:spcPct val="20000"/>
              </a:spcBef>
              <a:spcAft>
                <a:spcPct val="0"/>
              </a:spcAft>
              <a:buChar char="•"/>
              <a:defRPr sz="2400">
                <a:solidFill>
                  <a:schemeClr val="tx1"/>
                </a:solidFill>
                <a:latin typeface="+mn-lt"/>
              </a:defRPr>
            </a:lvl3pPr>
            <a:lvl4pPr marL="1600120" indent="-228588" algn="l" rtl="0" eaLnBrk="0" fontAlgn="base" hangingPunct="0">
              <a:spcBef>
                <a:spcPct val="20000"/>
              </a:spcBef>
              <a:spcAft>
                <a:spcPct val="0"/>
              </a:spcAft>
              <a:buChar char="–"/>
              <a:defRPr sz="2000">
                <a:solidFill>
                  <a:schemeClr val="tx1"/>
                </a:solidFill>
                <a:latin typeface="+mn-lt"/>
              </a:defRPr>
            </a:lvl4pPr>
            <a:lvl5pPr marL="2057297" indent="-228588" algn="l" rtl="0" eaLnBrk="0" fontAlgn="base" hangingPunct="0">
              <a:spcBef>
                <a:spcPct val="20000"/>
              </a:spcBef>
              <a:spcAft>
                <a:spcPct val="0"/>
              </a:spcAft>
              <a:buChar char="»"/>
              <a:defRPr sz="2000">
                <a:solidFill>
                  <a:schemeClr val="tx1"/>
                </a:solidFill>
                <a:latin typeface="+mn-lt"/>
              </a:defRPr>
            </a:lvl5pPr>
            <a:lvl6pPr marL="2514474" indent="-228588" algn="l" rtl="0" fontAlgn="base">
              <a:spcBef>
                <a:spcPct val="20000"/>
              </a:spcBef>
              <a:spcAft>
                <a:spcPct val="0"/>
              </a:spcAft>
              <a:buChar char="»"/>
              <a:defRPr sz="2000">
                <a:solidFill>
                  <a:schemeClr val="tx1"/>
                </a:solidFill>
                <a:latin typeface="+mn-lt"/>
              </a:defRPr>
            </a:lvl6pPr>
            <a:lvl7pPr marL="2971652" indent="-228588" algn="l" rtl="0" fontAlgn="base">
              <a:spcBef>
                <a:spcPct val="20000"/>
              </a:spcBef>
              <a:spcAft>
                <a:spcPct val="0"/>
              </a:spcAft>
              <a:buChar char="»"/>
              <a:defRPr sz="2000">
                <a:solidFill>
                  <a:schemeClr val="tx1"/>
                </a:solidFill>
                <a:latin typeface="+mn-lt"/>
              </a:defRPr>
            </a:lvl7pPr>
            <a:lvl8pPr marL="3428829" indent="-228588" algn="l" rtl="0" fontAlgn="base">
              <a:spcBef>
                <a:spcPct val="20000"/>
              </a:spcBef>
              <a:spcAft>
                <a:spcPct val="0"/>
              </a:spcAft>
              <a:buChar char="»"/>
              <a:defRPr sz="2000">
                <a:solidFill>
                  <a:schemeClr val="tx1"/>
                </a:solidFill>
                <a:latin typeface="+mn-lt"/>
              </a:defRPr>
            </a:lvl8pPr>
            <a:lvl9pPr marL="3886006" indent="-228588" algn="l" rtl="0" fontAlgn="base">
              <a:spcBef>
                <a:spcPct val="20000"/>
              </a:spcBef>
              <a:spcAft>
                <a:spcPct val="0"/>
              </a:spcAft>
              <a:buChar char="»"/>
              <a:defRPr sz="2000">
                <a:solidFill>
                  <a:schemeClr val="tx1"/>
                </a:solidFill>
                <a:latin typeface="+mn-lt"/>
              </a:defRPr>
            </a:lvl9pPr>
          </a:lstStyle>
          <a:p>
            <a:pPr algn="ctr"/>
            <a:endParaRPr lang="en-GB" sz="2800" b="1" kern="0" dirty="0"/>
          </a:p>
          <a:p>
            <a:pPr algn="ctr"/>
            <a:r>
              <a:rPr lang="en-GB" sz="2800" b="1" kern="0" dirty="0"/>
              <a:t>Dr Obinna Nkwocha</a:t>
            </a:r>
          </a:p>
          <a:p>
            <a:pPr algn="ctr"/>
            <a:r>
              <a:rPr lang="en-GB" sz="2800" b="1" kern="0" dirty="0">
                <a:solidFill>
                  <a:srgbClr val="00B0F0"/>
                </a:solidFill>
              </a:rPr>
              <a:t>O.Nkwocha@uwtsd.ac.uk</a:t>
            </a:r>
            <a:endParaRPr lang="en-GB" sz="2800" b="1" kern="0"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03EB5-5F6E-4235-99BD-B0162044E5D7}"/>
              </a:ext>
            </a:extLst>
          </p:cNvPr>
          <p:cNvSpPr>
            <a:spLocks noGrp="1"/>
          </p:cNvSpPr>
          <p:nvPr>
            <p:ph type="title"/>
          </p:nvPr>
        </p:nvSpPr>
        <p:spPr>
          <a:xfrm>
            <a:off x="395536" y="599438"/>
            <a:ext cx="8229600" cy="1143000"/>
          </a:xfrm>
        </p:spPr>
        <p:txBody>
          <a:bodyPr/>
          <a:lstStyle/>
          <a:p>
            <a:r>
              <a:rPr lang="en-GB" dirty="0"/>
              <a:t>Critical Thinking</a:t>
            </a:r>
          </a:p>
        </p:txBody>
      </p:sp>
      <p:sp>
        <p:nvSpPr>
          <p:cNvPr id="3" name="Content Placeholder 2">
            <a:extLst>
              <a:ext uri="{FF2B5EF4-FFF2-40B4-BE49-F238E27FC236}">
                <a16:creationId xmlns:a16="http://schemas.microsoft.com/office/drawing/2014/main" id="{1E031C0B-1456-4915-9BDD-3FCADC3E51FC}"/>
              </a:ext>
            </a:extLst>
          </p:cNvPr>
          <p:cNvSpPr>
            <a:spLocks noGrp="1"/>
          </p:cNvSpPr>
          <p:nvPr>
            <p:ph idx="1"/>
          </p:nvPr>
        </p:nvSpPr>
        <p:spPr/>
        <p:txBody>
          <a:bodyPr>
            <a:normAutofit/>
          </a:bodyPr>
          <a:lstStyle/>
          <a:p>
            <a:pPr algn="just"/>
            <a:r>
              <a:rPr lang="en-GB" sz="2000" dirty="0"/>
              <a:t>“</a:t>
            </a:r>
            <a:r>
              <a:rPr lang="en-GB" sz="2000" dirty="0" err="1"/>
              <a:t>Skillful</a:t>
            </a:r>
            <a:r>
              <a:rPr lang="en-GB" sz="2000" dirty="0"/>
              <a:t>, responsible thinking that facilitates good judgment because it (1) relies upon criteria, (2) is self-correcting, and (3) is sensitive to context” (Lipman, 1988, p. 39)</a:t>
            </a:r>
          </a:p>
          <a:p>
            <a:pPr algn="just"/>
            <a:endParaRPr lang="en-GB" sz="2000" dirty="0"/>
          </a:p>
          <a:p>
            <a:pPr algn="just"/>
            <a:endParaRPr lang="en-GB" sz="2000" dirty="0"/>
          </a:p>
          <a:p>
            <a:pPr algn="just"/>
            <a:r>
              <a:rPr lang="en-GB" sz="2000" dirty="0">
                <a:solidFill>
                  <a:srgbClr val="00B050"/>
                </a:solidFill>
              </a:rPr>
              <a:t>The art of critical thinking isn’t about changing human nature, or pretending we can or should act entirely rationally all the time. </a:t>
            </a:r>
            <a:r>
              <a:rPr lang="en-GB" sz="2000" dirty="0"/>
              <a:t>It’s about learning to recognize our own – and others’ – limitations; and knowing when to pause, think again and reach for the right questions in order to work out what is really going on.</a:t>
            </a:r>
          </a:p>
        </p:txBody>
      </p:sp>
      <p:sp>
        <p:nvSpPr>
          <p:cNvPr id="5" name="TextBox 4">
            <a:extLst>
              <a:ext uri="{FF2B5EF4-FFF2-40B4-BE49-F238E27FC236}">
                <a16:creationId xmlns:a16="http://schemas.microsoft.com/office/drawing/2014/main" id="{177AE6B0-1931-4889-9152-A2337073450C}"/>
              </a:ext>
            </a:extLst>
          </p:cNvPr>
          <p:cNvSpPr txBox="1"/>
          <p:nvPr/>
        </p:nvSpPr>
        <p:spPr>
          <a:xfrm>
            <a:off x="2447256" y="218455"/>
            <a:ext cx="3888432" cy="523220"/>
          </a:xfrm>
          <a:prstGeom prst="rect">
            <a:avLst/>
          </a:prstGeom>
          <a:noFill/>
        </p:spPr>
        <p:txBody>
          <a:bodyPr wrap="square" rtlCol="0">
            <a:spAutoFit/>
          </a:bodyPr>
          <a:lstStyle/>
          <a:p>
            <a:r>
              <a:rPr lang="en-GB" sz="2800" dirty="0">
                <a:solidFill>
                  <a:srgbClr val="FF0000"/>
                </a:solidFill>
              </a:rPr>
              <a:t>Recap from last week </a:t>
            </a:r>
          </a:p>
        </p:txBody>
      </p:sp>
    </p:spTree>
    <p:extLst>
      <p:ext uri="{BB962C8B-B14F-4D97-AF65-F5344CB8AC3E}">
        <p14:creationId xmlns:p14="http://schemas.microsoft.com/office/powerpoint/2010/main" val="509142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52736" y="729059"/>
            <a:ext cx="9144000" cy="647353"/>
          </a:xfrm>
          <a:noFill/>
        </p:spPr>
        <p:txBody>
          <a:bodyPr>
            <a:normAutofit/>
          </a:bodyPr>
          <a:lstStyle/>
          <a:p>
            <a:r>
              <a:rPr lang="en-GB" altLang="en-US" sz="3600" b="1" dirty="0">
                <a:solidFill>
                  <a:schemeClr val="tx2"/>
                </a:solidFill>
                <a:ea typeface="ＭＳ Ｐゴシック" panose="020B0600070205080204" pitchFamily="34" charset="-128"/>
              </a:rPr>
              <a:t>Inductive and Deductive reasoning</a:t>
            </a:r>
          </a:p>
        </p:txBody>
      </p:sp>
      <p:sp>
        <p:nvSpPr>
          <p:cNvPr id="5123" name="Rectangle 3"/>
          <p:cNvSpPr>
            <a:spLocks noGrp="1" noChangeArrowheads="1"/>
          </p:cNvSpPr>
          <p:nvPr>
            <p:ph type="body" idx="1"/>
          </p:nvPr>
        </p:nvSpPr>
        <p:spPr>
          <a:xfrm>
            <a:off x="287016" y="1052736"/>
            <a:ext cx="8208912" cy="4752528"/>
          </a:xfrm>
          <a:noFill/>
        </p:spPr>
        <p:txBody>
          <a:bodyPr>
            <a:normAutofit fontScale="77500" lnSpcReduction="20000"/>
          </a:bodyPr>
          <a:lstStyle/>
          <a:p>
            <a:pPr marL="609600" indent="-609600">
              <a:buFont typeface="Wingdings" panose="05000000000000000000" pitchFamily="2" charset="2"/>
              <a:buNone/>
            </a:pPr>
            <a:endParaRPr lang="en-GB" altLang="en-US" b="1" dirty="0"/>
          </a:p>
          <a:p>
            <a:pPr marL="609600" indent="-609600">
              <a:buFont typeface="Wingdings" panose="05000000000000000000" pitchFamily="2" charset="2"/>
              <a:buNone/>
            </a:pPr>
            <a:r>
              <a:rPr lang="en-US" altLang="en-US" dirty="0"/>
              <a:t>There are two types of reasoning / arguments.</a:t>
            </a:r>
            <a:br>
              <a:rPr lang="en-US" altLang="en-US" dirty="0"/>
            </a:br>
            <a:endParaRPr lang="en-US" altLang="en-US" dirty="0"/>
          </a:p>
          <a:p>
            <a:pPr marL="609600" indent="-609600" algn="just">
              <a:buFont typeface="Wingdings" panose="05000000000000000000" pitchFamily="2" charset="2"/>
              <a:buAutoNum type="arabicPeriod"/>
            </a:pPr>
            <a:r>
              <a:rPr lang="en-US" altLang="en-US" b="1" dirty="0"/>
              <a:t>Inductive reasoning:</a:t>
            </a:r>
            <a:r>
              <a:rPr lang="en-US" altLang="en-US" dirty="0"/>
              <a:t> This involves probabilistic reasoning, i.e. the truth of the premises makes the conclusion </a:t>
            </a:r>
            <a:r>
              <a:rPr lang="en-US" altLang="en-US" i="1" dirty="0"/>
              <a:t>probable</a:t>
            </a:r>
            <a:r>
              <a:rPr lang="en-US" altLang="en-US" dirty="0"/>
              <a:t>. </a:t>
            </a:r>
            <a:r>
              <a:rPr lang="en-GB" altLang="en-US" dirty="0"/>
              <a:t>Inductive reasoning moves from specific instances into a generalized conclusion.</a:t>
            </a:r>
            <a:br>
              <a:rPr lang="en-US" altLang="en-US" dirty="0"/>
            </a:br>
            <a:endParaRPr lang="en-US" altLang="en-US" dirty="0"/>
          </a:p>
          <a:p>
            <a:pPr marL="609600" indent="-609600" algn="just">
              <a:buFont typeface="Wingdings" panose="05000000000000000000" pitchFamily="2" charset="2"/>
              <a:buAutoNum type="arabicPeriod"/>
            </a:pPr>
            <a:r>
              <a:rPr lang="en-US" altLang="en-US" b="1" dirty="0"/>
              <a:t>Deductive reasoning:</a:t>
            </a:r>
            <a:r>
              <a:rPr lang="en-US" altLang="en-US" dirty="0"/>
              <a:t> This involves necessary reasoning, i.e. the truth of the premises makes the truth of the conclusion </a:t>
            </a:r>
            <a:r>
              <a:rPr lang="en-US" altLang="en-US" i="1" dirty="0"/>
              <a:t>necessary. </a:t>
            </a:r>
            <a:r>
              <a:rPr lang="en-GB" altLang="en-US" dirty="0"/>
              <a:t>Deductive reasoning moves from generalized principles that are known to be true to a specific conclusion</a:t>
            </a:r>
            <a:endParaRPr lang="en-US" altLang="en-US" b="1" dirty="0"/>
          </a:p>
        </p:txBody>
      </p:sp>
      <p:sp>
        <p:nvSpPr>
          <p:cNvPr id="2" name="TextBox 1">
            <a:extLst>
              <a:ext uri="{FF2B5EF4-FFF2-40B4-BE49-F238E27FC236}">
                <a16:creationId xmlns:a16="http://schemas.microsoft.com/office/drawing/2014/main" id="{0049F9B2-A99E-4AD3-BC6D-21DDF02D991A}"/>
              </a:ext>
            </a:extLst>
          </p:cNvPr>
          <p:cNvSpPr txBox="1"/>
          <p:nvPr/>
        </p:nvSpPr>
        <p:spPr>
          <a:xfrm>
            <a:off x="2447256" y="218455"/>
            <a:ext cx="3888432" cy="523220"/>
          </a:xfrm>
          <a:prstGeom prst="rect">
            <a:avLst/>
          </a:prstGeom>
          <a:noFill/>
        </p:spPr>
        <p:txBody>
          <a:bodyPr wrap="square" rtlCol="0">
            <a:spAutoFit/>
          </a:bodyPr>
          <a:lstStyle/>
          <a:p>
            <a:r>
              <a:rPr lang="en-GB" sz="2800" dirty="0">
                <a:solidFill>
                  <a:srgbClr val="FF0000"/>
                </a:solidFill>
              </a:rPr>
              <a:t>Recap from last week </a:t>
            </a:r>
          </a:p>
        </p:txBody>
      </p:sp>
    </p:spTree>
    <p:extLst>
      <p:ext uri="{BB962C8B-B14F-4D97-AF65-F5344CB8AC3E}">
        <p14:creationId xmlns:p14="http://schemas.microsoft.com/office/powerpoint/2010/main" val="2171735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2656"/>
            <a:ext cx="8892479" cy="5263281"/>
          </a:xfrm>
          <a:prstGeom prst="rect">
            <a:avLst/>
          </a:prstGeom>
        </p:spPr>
      </p:pic>
      <p:sp>
        <p:nvSpPr>
          <p:cNvPr id="2" name="TextBox 1">
            <a:extLst>
              <a:ext uri="{FF2B5EF4-FFF2-40B4-BE49-F238E27FC236}">
                <a16:creationId xmlns:a16="http://schemas.microsoft.com/office/drawing/2014/main" id="{CD98A227-266B-4834-8C62-EAF21E0C6C0A}"/>
              </a:ext>
            </a:extLst>
          </p:cNvPr>
          <p:cNvSpPr txBox="1"/>
          <p:nvPr/>
        </p:nvSpPr>
        <p:spPr>
          <a:xfrm>
            <a:off x="2502023" y="323364"/>
            <a:ext cx="3888432" cy="523220"/>
          </a:xfrm>
          <a:prstGeom prst="rect">
            <a:avLst/>
          </a:prstGeom>
          <a:noFill/>
        </p:spPr>
        <p:txBody>
          <a:bodyPr wrap="square" rtlCol="0">
            <a:spAutoFit/>
          </a:bodyPr>
          <a:lstStyle/>
          <a:p>
            <a:r>
              <a:rPr lang="en-GB" sz="2800" dirty="0">
                <a:solidFill>
                  <a:srgbClr val="FF0000"/>
                </a:solidFill>
              </a:rPr>
              <a:t>Recap from last week </a:t>
            </a:r>
          </a:p>
        </p:txBody>
      </p:sp>
    </p:spTree>
    <p:extLst>
      <p:ext uri="{BB962C8B-B14F-4D97-AF65-F5344CB8AC3E}">
        <p14:creationId xmlns:p14="http://schemas.microsoft.com/office/powerpoint/2010/main" val="3850643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395536" y="116632"/>
            <a:ext cx="8229600" cy="634082"/>
          </a:xfrm>
        </p:spPr>
        <p:txBody>
          <a:bodyPr>
            <a:normAutofit fontScale="90000"/>
          </a:bodyPr>
          <a:lstStyle/>
          <a:p>
            <a:r>
              <a:rPr lang="en-GB" altLang="en-US" b="1" dirty="0">
                <a:solidFill>
                  <a:schemeClr val="tx2"/>
                </a:solidFill>
                <a:ea typeface="ＭＳ Ｐゴシック" panose="020B0600070205080204" pitchFamily="34" charset="-128"/>
              </a:rPr>
              <a:t>Implications for the workplace</a:t>
            </a:r>
            <a:endParaRPr lang="en-GB" altLang="en-US" dirty="0"/>
          </a:p>
        </p:txBody>
      </p:sp>
      <p:sp>
        <p:nvSpPr>
          <p:cNvPr id="3" name="Content Placeholder 2"/>
          <p:cNvSpPr>
            <a:spLocks noGrp="1"/>
          </p:cNvSpPr>
          <p:nvPr>
            <p:ph idx="1"/>
          </p:nvPr>
        </p:nvSpPr>
        <p:spPr>
          <a:xfrm>
            <a:off x="225860" y="980728"/>
            <a:ext cx="8568952" cy="4680519"/>
          </a:xfrm>
        </p:spPr>
        <p:txBody>
          <a:bodyPr>
            <a:normAutofit lnSpcReduction="10000"/>
          </a:bodyPr>
          <a:lstStyle/>
          <a:p>
            <a:pPr algn="just">
              <a:defRPr/>
            </a:pPr>
            <a:r>
              <a:rPr lang="en-GB" sz="2500" dirty="0"/>
              <a:t>Employees who accept established premises and formulate approaches to their work based on those premises (or standards) are using their deductive reasoning skills</a:t>
            </a:r>
          </a:p>
          <a:p>
            <a:pPr marL="0" indent="0" algn="just">
              <a:buNone/>
              <a:defRPr/>
            </a:pPr>
            <a:r>
              <a:rPr lang="en-GB" sz="2500" dirty="0"/>
              <a:t> </a:t>
            </a:r>
          </a:p>
          <a:p>
            <a:pPr algn="just">
              <a:defRPr/>
            </a:pPr>
            <a:r>
              <a:rPr lang="en-GB" sz="2500" dirty="0"/>
              <a:t>Overall, these employees are guided by the philosophy, policies, and procedures embraced by their organization.</a:t>
            </a:r>
          </a:p>
          <a:p>
            <a:pPr marL="0" indent="0" algn="just">
              <a:buNone/>
              <a:defRPr/>
            </a:pPr>
            <a:endParaRPr lang="en-GB" sz="2500" dirty="0"/>
          </a:p>
          <a:p>
            <a:pPr algn="just">
              <a:defRPr/>
            </a:pPr>
            <a:r>
              <a:rPr lang="en-GB" sz="2500" dirty="0"/>
              <a:t>In their day-to-day activity, these employees are guided by their knowledge of the job, company, and industry (including the most recent industry trends) as they make decisions and solve problems.</a:t>
            </a:r>
          </a:p>
          <a:p>
            <a:pPr marL="0" indent="0" algn="just">
              <a:buFont typeface="Arial" panose="020B0604020202020204" pitchFamily="34" charset="0"/>
              <a:buNone/>
              <a:defRPr/>
            </a:pPr>
            <a:endParaRPr lang="en-GB" sz="2500" dirty="0"/>
          </a:p>
        </p:txBody>
      </p:sp>
      <p:sp>
        <p:nvSpPr>
          <p:cNvPr id="35844"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B7BF305-7F4A-426F-A638-5EB0FC9AD977}" type="datetime1">
              <a:rPr lang="en-GB" altLang="en-US" sz="1000" smtClean="0">
                <a:solidFill>
                  <a:srgbClr val="898989"/>
                </a:solidFill>
              </a:rPr>
              <a:pPr>
                <a:spcBef>
                  <a:spcPct val="0"/>
                </a:spcBef>
                <a:buFontTx/>
                <a:buNone/>
              </a:pPr>
              <a:t>04/02/2022</a:t>
            </a:fld>
            <a:endParaRPr lang="en-GB" altLang="en-US" sz="1000">
              <a:solidFill>
                <a:srgbClr val="898989"/>
              </a:solidFill>
            </a:endParaRPr>
          </a:p>
        </p:txBody>
      </p:sp>
      <p:sp>
        <p:nvSpPr>
          <p:cNvPr id="35845"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E41987E-44F0-4E24-8B55-C54DCDD8A94D}"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extLst>
      <p:ext uri="{BB962C8B-B14F-4D97-AF65-F5344CB8AC3E}">
        <p14:creationId xmlns:p14="http://schemas.microsoft.com/office/powerpoint/2010/main" val="1198417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Validity vs Truth</a:t>
            </a:r>
          </a:p>
        </p:txBody>
      </p:sp>
      <p:sp>
        <p:nvSpPr>
          <p:cNvPr id="5123" name="Rectangle 3"/>
          <p:cNvSpPr>
            <a:spLocks noGrp="1" noChangeArrowheads="1"/>
          </p:cNvSpPr>
          <p:nvPr>
            <p:ph type="body" idx="1"/>
          </p:nvPr>
        </p:nvSpPr>
        <p:spPr>
          <a:xfrm>
            <a:off x="107504" y="835993"/>
            <a:ext cx="9036496" cy="4897983"/>
          </a:xfrm>
          <a:noFill/>
        </p:spPr>
        <p:txBody>
          <a:bodyPr>
            <a:normAutofit fontScale="70000" lnSpcReduction="20000"/>
          </a:bodyPr>
          <a:lstStyle/>
          <a:p>
            <a:r>
              <a:rPr lang="en-GB" dirty="0"/>
              <a:t>When engaging deductive reasoning, do not confuse truth with validity. The notion of validity is more important in the context of logical reasoning.</a:t>
            </a:r>
          </a:p>
          <a:p>
            <a:endParaRPr lang="en-GB" dirty="0"/>
          </a:p>
          <a:p>
            <a:r>
              <a:rPr lang="en-GB" dirty="0"/>
              <a:t>For any given set of premises, if the conclusion is guaranteed, the arguments is said to be </a:t>
            </a:r>
            <a:r>
              <a:rPr lang="en-GB" b="1" i="1" dirty="0"/>
              <a:t>valid</a:t>
            </a:r>
            <a:r>
              <a:rPr lang="en-GB" dirty="0"/>
              <a:t>. Thus, </a:t>
            </a:r>
            <a:r>
              <a:rPr lang="en-US" dirty="0"/>
              <a:t>a</a:t>
            </a:r>
            <a:r>
              <a:rPr lang="en-US" altLang="en-US" dirty="0"/>
              <a:t>n argument is valid </a:t>
            </a:r>
            <a:r>
              <a:rPr lang="en-US" altLang="en-US" i="1" dirty="0"/>
              <a:t>if and only if</a:t>
            </a:r>
            <a:r>
              <a:rPr lang="en-US" altLang="en-US" dirty="0"/>
              <a:t> it is NOT possible for the conclusion to be false when ALL the premises are true.</a:t>
            </a:r>
          </a:p>
          <a:p>
            <a:endParaRPr lang="en-GB" dirty="0"/>
          </a:p>
          <a:p>
            <a:r>
              <a:rPr lang="en-GB" dirty="0"/>
              <a:t>If the conclusion is not guaranteed (at least one instance in which the conclusion does not follow), the argument is said to be </a:t>
            </a:r>
            <a:r>
              <a:rPr lang="en-GB" b="1" i="1" dirty="0"/>
              <a:t>invalid</a:t>
            </a:r>
            <a:r>
              <a:rPr lang="en-GB" dirty="0"/>
              <a:t>.</a:t>
            </a:r>
          </a:p>
          <a:p>
            <a:endParaRPr lang="en-GB" dirty="0"/>
          </a:p>
          <a:p>
            <a:r>
              <a:rPr lang="en-GB" b="1" i="0" dirty="0">
                <a:effectLst/>
                <a:latin typeface="arial" panose="020B0604020202020204" pitchFamily="34" charset="0"/>
              </a:rPr>
              <a:t>Truth</a:t>
            </a:r>
            <a:r>
              <a:rPr lang="en-GB" b="0" i="0" dirty="0">
                <a:solidFill>
                  <a:srgbClr val="FF0000"/>
                </a:solidFill>
                <a:effectLst/>
                <a:latin typeface="arial" panose="020B0604020202020204" pitchFamily="34" charset="0"/>
              </a:rPr>
              <a:t> is the complete accuracy of whatever was, is, or will be, error-proof, beyond doubt, dispute or debate, a final test of right or wrong of people's ideas and beliefs. </a:t>
            </a:r>
            <a:r>
              <a:rPr lang="en-GB" b="1" i="0" dirty="0">
                <a:effectLst/>
                <a:latin typeface="arial" panose="020B0604020202020204" pitchFamily="34" charset="0"/>
              </a:rPr>
              <a:t>Validity</a:t>
            </a:r>
            <a:r>
              <a:rPr lang="en-GB" b="0" i="0" dirty="0">
                <a:solidFill>
                  <a:srgbClr val="FF0000"/>
                </a:solidFill>
                <a:effectLst/>
                <a:latin typeface="arial" panose="020B0604020202020204" pitchFamily="34" charset="0"/>
              </a:rPr>
              <a:t> is defined as the internal consistency of an argument.</a:t>
            </a:r>
            <a:endParaRPr lang="en-GB" dirty="0">
              <a:solidFill>
                <a:srgbClr val="FF0000"/>
              </a:solidFill>
            </a:endParaRPr>
          </a:p>
          <a:p>
            <a:endParaRPr lang="en-GB" dirty="0"/>
          </a:p>
          <a:p>
            <a:endParaRPr lang="en-GB" sz="2800" b="1" dirty="0"/>
          </a:p>
        </p:txBody>
      </p:sp>
    </p:spTree>
    <p:extLst>
      <p:ext uri="{BB962C8B-B14F-4D97-AF65-F5344CB8AC3E}">
        <p14:creationId xmlns:p14="http://schemas.microsoft.com/office/powerpoint/2010/main" val="432969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AEB1B-E7AB-4E21-A5BF-72A8A91E33C1}"/>
              </a:ext>
            </a:extLst>
          </p:cNvPr>
          <p:cNvSpPr>
            <a:spLocks noGrp="1"/>
          </p:cNvSpPr>
          <p:nvPr>
            <p:ph type="title"/>
          </p:nvPr>
        </p:nvSpPr>
        <p:spPr>
          <a:xfrm>
            <a:off x="457200" y="274638"/>
            <a:ext cx="8229600" cy="562074"/>
          </a:xfrm>
        </p:spPr>
        <p:txBody>
          <a:bodyPr>
            <a:normAutofit fontScale="90000"/>
          </a:bodyPr>
          <a:lstStyle/>
          <a:p>
            <a:r>
              <a:rPr lang="en-GB" b="1" dirty="0">
                <a:solidFill>
                  <a:srgbClr val="0070C0"/>
                </a:solidFill>
              </a:rPr>
              <a:t>Example of Valid Argument </a:t>
            </a:r>
          </a:p>
        </p:txBody>
      </p:sp>
      <p:sp>
        <p:nvSpPr>
          <p:cNvPr id="3" name="Content Placeholder 2">
            <a:extLst>
              <a:ext uri="{FF2B5EF4-FFF2-40B4-BE49-F238E27FC236}">
                <a16:creationId xmlns:a16="http://schemas.microsoft.com/office/drawing/2014/main" id="{E0AE1201-CB63-4EB3-8099-2AFFF9D16FDD}"/>
              </a:ext>
            </a:extLst>
          </p:cNvPr>
          <p:cNvSpPr>
            <a:spLocks noGrp="1"/>
          </p:cNvSpPr>
          <p:nvPr>
            <p:ph idx="1"/>
          </p:nvPr>
        </p:nvSpPr>
        <p:spPr>
          <a:xfrm>
            <a:off x="457200" y="1196752"/>
            <a:ext cx="8229600" cy="4320481"/>
          </a:xfrm>
        </p:spPr>
        <p:txBody>
          <a:bodyPr/>
          <a:lstStyle/>
          <a:p>
            <a:r>
              <a:rPr lang="en-GB" dirty="0"/>
              <a:t>A valid argument follows logically from its premises, regardless of whether the premises are true of not. </a:t>
            </a:r>
          </a:p>
          <a:p>
            <a:pPr marL="514350" indent="-514350">
              <a:buFont typeface="+mj-lt"/>
              <a:buAutoNum type="arabicPeriod"/>
            </a:pPr>
            <a:r>
              <a:rPr lang="en-GB" dirty="0">
                <a:solidFill>
                  <a:srgbClr val="00B050"/>
                </a:solidFill>
              </a:rPr>
              <a:t>Premise 1 </a:t>
            </a:r>
            <a:r>
              <a:rPr lang="en-GB" dirty="0"/>
              <a:t>– All witches like apple</a:t>
            </a:r>
          </a:p>
          <a:p>
            <a:pPr marL="514350" indent="-514350">
              <a:buFont typeface="+mj-lt"/>
              <a:buAutoNum type="arabicPeriod"/>
            </a:pPr>
            <a:r>
              <a:rPr lang="en-GB" dirty="0">
                <a:solidFill>
                  <a:srgbClr val="00B050"/>
                </a:solidFill>
              </a:rPr>
              <a:t>Premise 2 </a:t>
            </a:r>
            <a:r>
              <a:rPr lang="en-GB" dirty="0"/>
              <a:t>– Lilian is a witch </a:t>
            </a:r>
          </a:p>
          <a:p>
            <a:pPr marL="514350" indent="-514350">
              <a:buFont typeface="+mj-lt"/>
              <a:buAutoNum type="arabicPeriod"/>
            </a:pPr>
            <a:r>
              <a:rPr lang="en-GB" dirty="0">
                <a:solidFill>
                  <a:srgbClr val="FF0000"/>
                </a:solidFill>
              </a:rPr>
              <a:t>Conclusion</a:t>
            </a:r>
            <a:r>
              <a:rPr lang="en-GB" dirty="0"/>
              <a:t> – Lilian likes apple</a:t>
            </a:r>
          </a:p>
        </p:txBody>
      </p:sp>
    </p:spTree>
    <p:extLst>
      <p:ext uri="{BB962C8B-B14F-4D97-AF65-F5344CB8AC3E}">
        <p14:creationId xmlns:p14="http://schemas.microsoft.com/office/powerpoint/2010/main" val="3472191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Entailment and Soundness</a:t>
            </a:r>
          </a:p>
        </p:txBody>
      </p:sp>
      <p:sp>
        <p:nvSpPr>
          <p:cNvPr id="5123" name="Rectangle 3"/>
          <p:cNvSpPr>
            <a:spLocks noGrp="1" noChangeArrowheads="1"/>
          </p:cNvSpPr>
          <p:nvPr>
            <p:ph type="body" idx="1"/>
          </p:nvPr>
        </p:nvSpPr>
        <p:spPr>
          <a:xfrm>
            <a:off x="0" y="548680"/>
            <a:ext cx="8532440" cy="4897983"/>
          </a:xfrm>
          <a:noFill/>
        </p:spPr>
        <p:txBody>
          <a:bodyPr>
            <a:normAutofit/>
          </a:bodyPr>
          <a:lstStyle/>
          <a:p>
            <a:pPr>
              <a:lnSpc>
                <a:spcPct val="90000"/>
              </a:lnSpc>
            </a:pPr>
            <a:endParaRPr lang="en-US" altLang="en-US" sz="2800" dirty="0"/>
          </a:p>
          <a:p>
            <a:pPr>
              <a:lnSpc>
                <a:spcPct val="90000"/>
              </a:lnSpc>
            </a:pPr>
            <a:r>
              <a:rPr lang="en-US" altLang="en-US" sz="2800" dirty="0"/>
              <a:t>In a valid argument, the premises are said to entail the conclusion. Whereas validity is a </a:t>
            </a:r>
            <a:r>
              <a:rPr lang="en-US" altLang="en-US" sz="2800" i="1" dirty="0"/>
              <a:t>property</a:t>
            </a:r>
            <a:r>
              <a:rPr lang="en-US" altLang="en-US" sz="2800" dirty="0"/>
              <a:t> of arguments as a whole, entailment is a </a:t>
            </a:r>
            <a:r>
              <a:rPr lang="en-US" altLang="en-US" sz="2800" i="1" dirty="0"/>
              <a:t>relationship</a:t>
            </a:r>
            <a:r>
              <a:rPr lang="en-US" altLang="en-US" sz="2800" dirty="0"/>
              <a:t> that holds between the premises and conclusion of a valid argument.</a:t>
            </a:r>
            <a:br>
              <a:rPr lang="en-US" altLang="en-US" sz="2800" dirty="0"/>
            </a:br>
            <a:endParaRPr lang="en-US" altLang="en-US" sz="2800" dirty="0"/>
          </a:p>
          <a:p>
            <a:pPr>
              <a:lnSpc>
                <a:spcPct val="90000"/>
              </a:lnSpc>
            </a:pPr>
            <a:r>
              <a:rPr lang="en-US" altLang="en-US" sz="2800" dirty="0"/>
              <a:t>Soundness is a property of a valid argument </a:t>
            </a:r>
            <a:r>
              <a:rPr lang="en-US" altLang="en-US" sz="2800" i="1" dirty="0"/>
              <a:t>with</a:t>
            </a:r>
            <a:r>
              <a:rPr lang="en-US" altLang="en-US" sz="2800" dirty="0"/>
              <a:t> all true premises. Only a sound argument is a “good” argument, as validity only speaks to the </a:t>
            </a:r>
            <a:r>
              <a:rPr lang="en-US" altLang="en-US" sz="2800" i="1" dirty="0"/>
              <a:t>potential</a:t>
            </a:r>
            <a:r>
              <a:rPr lang="en-US" altLang="en-US" sz="2800" dirty="0"/>
              <a:t> of the argument to yield a true conclusion.</a:t>
            </a:r>
          </a:p>
        </p:txBody>
      </p:sp>
    </p:spTree>
    <p:extLst>
      <p:ext uri="{BB962C8B-B14F-4D97-AF65-F5344CB8AC3E}">
        <p14:creationId xmlns:p14="http://schemas.microsoft.com/office/powerpoint/2010/main" val="368429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F105D-E037-4557-AAAE-7D90A766A5C4}"/>
              </a:ext>
            </a:extLst>
          </p:cNvPr>
          <p:cNvSpPr>
            <a:spLocks noGrp="1"/>
          </p:cNvSpPr>
          <p:nvPr>
            <p:ph type="title"/>
          </p:nvPr>
        </p:nvSpPr>
        <p:spPr>
          <a:xfrm>
            <a:off x="457200" y="274638"/>
            <a:ext cx="8229600" cy="634082"/>
          </a:xfrm>
        </p:spPr>
        <p:txBody>
          <a:bodyPr>
            <a:normAutofit fontScale="90000"/>
          </a:bodyPr>
          <a:lstStyle/>
          <a:p>
            <a:r>
              <a:rPr lang="en-GB" b="1" dirty="0">
                <a:solidFill>
                  <a:srgbClr val="0070C0"/>
                </a:solidFill>
              </a:rPr>
              <a:t>Example of sound Argument </a:t>
            </a:r>
            <a:endParaRPr lang="en-GB" dirty="0"/>
          </a:p>
        </p:txBody>
      </p:sp>
      <p:sp>
        <p:nvSpPr>
          <p:cNvPr id="3" name="Content Placeholder 2">
            <a:extLst>
              <a:ext uri="{FF2B5EF4-FFF2-40B4-BE49-F238E27FC236}">
                <a16:creationId xmlns:a16="http://schemas.microsoft.com/office/drawing/2014/main" id="{588B6B6C-7785-4F3D-8485-E43DC39CDEE4}"/>
              </a:ext>
            </a:extLst>
          </p:cNvPr>
          <p:cNvSpPr>
            <a:spLocks noGrp="1"/>
          </p:cNvSpPr>
          <p:nvPr>
            <p:ph idx="1"/>
          </p:nvPr>
        </p:nvSpPr>
        <p:spPr>
          <a:xfrm>
            <a:off x="457200" y="1052736"/>
            <a:ext cx="8229600" cy="4464497"/>
          </a:xfrm>
        </p:spPr>
        <p:txBody>
          <a:bodyPr/>
          <a:lstStyle/>
          <a:p>
            <a:r>
              <a:rPr lang="en-GB" dirty="0"/>
              <a:t>A sound argument is valid and the premises are true. </a:t>
            </a:r>
          </a:p>
          <a:p>
            <a:endParaRPr lang="en-GB" dirty="0"/>
          </a:p>
          <a:p>
            <a:pPr marL="514350" indent="-514350">
              <a:buFont typeface="+mj-lt"/>
              <a:buAutoNum type="arabicPeriod"/>
            </a:pPr>
            <a:r>
              <a:rPr lang="en-GB" dirty="0">
                <a:solidFill>
                  <a:srgbClr val="00B050"/>
                </a:solidFill>
              </a:rPr>
              <a:t>Premise 1 </a:t>
            </a:r>
            <a:r>
              <a:rPr lang="en-GB" dirty="0"/>
              <a:t>– All square are shapes </a:t>
            </a:r>
          </a:p>
          <a:p>
            <a:pPr marL="514350" indent="-514350">
              <a:buFont typeface="+mj-lt"/>
              <a:buAutoNum type="arabicPeriod"/>
            </a:pPr>
            <a:r>
              <a:rPr lang="en-GB" dirty="0">
                <a:solidFill>
                  <a:srgbClr val="00B050"/>
                </a:solidFill>
              </a:rPr>
              <a:t>Premise 2 </a:t>
            </a:r>
            <a:r>
              <a:rPr lang="en-GB" dirty="0"/>
              <a:t>– All shapes can be drawn </a:t>
            </a:r>
          </a:p>
          <a:p>
            <a:pPr marL="514350" indent="-514350">
              <a:buFont typeface="+mj-lt"/>
              <a:buAutoNum type="arabicPeriod"/>
            </a:pPr>
            <a:r>
              <a:rPr lang="en-GB" dirty="0">
                <a:solidFill>
                  <a:srgbClr val="FF0000"/>
                </a:solidFill>
              </a:rPr>
              <a:t>Conclusion</a:t>
            </a:r>
            <a:r>
              <a:rPr lang="en-GB" dirty="0"/>
              <a:t> – All square can be drawn </a:t>
            </a:r>
          </a:p>
          <a:p>
            <a:endParaRPr lang="en-GB" dirty="0"/>
          </a:p>
        </p:txBody>
      </p:sp>
    </p:spTree>
    <p:extLst>
      <p:ext uri="{BB962C8B-B14F-4D97-AF65-F5344CB8AC3E}">
        <p14:creationId xmlns:p14="http://schemas.microsoft.com/office/powerpoint/2010/main" val="2620045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a:solidFill>
                  <a:schemeClr val="tx2"/>
                </a:solidFill>
                <a:ea typeface="ＭＳ Ｐゴシック" panose="020B0600070205080204" pitchFamily="34" charset="-128"/>
              </a:rPr>
              <a:t>Logic and Reasoning</a:t>
            </a:r>
          </a:p>
        </p:txBody>
      </p:sp>
      <p:sp>
        <p:nvSpPr>
          <p:cNvPr id="5123" name="Rectangle 3"/>
          <p:cNvSpPr>
            <a:spLocks noGrp="1" noChangeArrowheads="1"/>
          </p:cNvSpPr>
          <p:nvPr>
            <p:ph type="body" idx="1"/>
          </p:nvPr>
        </p:nvSpPr>
        <p:spPr>
          <a:xfrm>
            <a:off x="251520" y="548681"/>
            <a:ext cx="8064896" cy="4896544"/>
          </a:xfrm>
          <a:noFill/>
        </p:spPr>
        <p:txBody>
          <a:bodyPr>
            <a:normAutofit fontScale="77500" lnSpcReduction="20000"/>
          </a:bodyPr>
          <a:lstStyle/>
          <a:p>
            <a:endParaRPr lang="en-GB" b="1" dirty="0"/>
          </a:p>
          <a:p>
            <a:r>
              <a:rPr lang="en-US" altLang="en-US" dirty="0"/>
              <a:t>Logic has often been called the study of reason, but that isn’t entirely correct. Logic does not concern itself with the study of reason broadly, but rather with the methods and principles which distinguish correct from incorrect reasoning. </a:t>
            </a:r>
          </a:p>
          <a:p>
            <a:endParaRPr lang="en-US" altLang="en-US" dirty="0"/>
          </a:p>
          <a:p>
            <a:r>
              <a:rPr lang="en-GB" b="1" dirty="0"/>
              <a:t>Logic </a:t>
            </a:r>
            <a:r>
              <a:rPr lang="en-GB" dirty="0"/>
              <a:t>is a branch of Philosophy and it is described as the science of correct reasoning.</a:t>
            </a:r>
          </a:p>
          <a:p>
            <a:pPr marL="0" indent="0">
              <a:buNone/>
            </a:pPr>
            <a:r>
              <a:rPr lang="en-GB" dirty="0">
                <a:solidFill>
                  <a:srgbClr val="FF0000"/>
                </a:solidFill>
              </a:rPr>
              <a:t>reasoning conducted or assessed according to strict principles of validity.</a:t>
            </a:r>
          </a:p>
          <a:p>
            <a:pPr marL="0" indent="0">
              <a:buNone/>
            </a:pPr>
            <a:endParaRPr lang="en-GB" dirty="0"/>
          </a:p>
          <a:p>
            <a:pPr algn="just"/>
            <a:r>
              <a:rPr lang="en-GB" b="1" dirty="0"/>
              <a:t>Reasoning </a:t>
            </a:r>
            <a:r>
              <a:rPr lang="en-GB" dirty="0"/>
              <a:t>– The drawing of inferences or conclusions from known or assumed facts. </a:t>
            </a:r>
            <a:endParaRPr lang="en-GB" sz="2800" i="1" dirty="0"/>
          </a:p>
        </p:txBody>
      </p:sp>
    </p:spTree>
    <p:extLst>
      <p:ext uri="{BB962C8B-B14F-4D97-AF65-F5344CB8AC3E}">
        <p14:creationId xmlns:p14="http://schemas.microsoft.com/office/powerpoint/2010/main" val="285262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p:txBody>
          <a:bodyPr/>
          <a:lstStyle/>
          <a:p>
            <a:r>
              <a:rPr lang="en-GB" b="1" i="0" dirty="0">
                <a:solidFill>
                  <a:srgbClr val="002060"/>
                </a:solidFill>
                <a:effectLst/>
                <a:latin typeface="+mn-lt"/>
                <a:cs typeface="Myanmar Text" panose="020B0502040204020203" pitchFamily="34" charset="0"/>
              </a:rPr>
              <a:t>Valid and invalid Reasoning</a:t>
            </a:r>
            <a:endParaRPr lang="en-GB"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p:txBody>
          <a:bodyPr>
            <a:normAutofit/>
          </a:bodyPr>
          <a:lstStyle/>
          <a:p>
            <a:r>
              <a:rPr lang="en-GB" sz="2800" b="1" dirty="0"/>
              <a:t>Valid Reasoning: </a:t>
            </a:r>
            <a:r>
              <a:rPr lang="en-GB" sz="2800" b="0" i="0" dirty="0">
                <a:solidFill>
                  <a:srgbClr val="3C3C3C"/>
                </a:solidFill>
                <a:effectLst/>
                <a:latin typeface="Roboto"/>
              </a:rPr>
              <a:t>correctly applying deductive reasoning in drawing out the logical conclusion of your premises</a:t>
            </a:r>
          </a:p>
          <a:p>
            <a:endParaRPr lang="en-GB" sz="2800" dirty="0">
              <a:solidFill>
                <a:srgbClr val="3C3C3C"/>
              </a:solidFill>
              <a:latin typeface="Roboto"/>
            </a:endParaRPr>
          </a:p>
          <a:p>
            <a:r>
              <a:rPr lang="en-GB" sz="2800" b="1" dirty="0">
                <a:solidFill>
                  <a:srgbClr val="3C3C3C"/>
                </a:solidFill>
                <a:latin typeface="Roboto"/>
              </a:rPr>
              <a:t>Invalid Reasoning: </a:t>
            </a:r>
            <a:r>
              <a:rPr lang="en-GB" sz="2800" dirty="0">
                <a:solidFill>
                  <a:srgbClr val="3C3C3C"/>
                </a:solidFill>
                <a:latin typeface="Roboto"/>
              </a:rPr>
              <a:t>incorrectly applying deductive reasoning, so that your conclusion does not logically follow from your premises</a:t>
            </a:r>
            <a:endParaRPr lang="en-GB" sz="2800" dirty="0"/>
          </a:p>
        </p:txBody>
      </p:sp>
    </p:spTree>
    <p:extLst>
      <p:ext uri="{BB962C8B-B14F-4D97-AF65-F5344CB8AC3E}">
        <p14:creationId xmlns:p14="http://schemas.microsoft.com/office/powerpoint/2010/main" val="3594772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p:txBody>
          <a:bodyPr/>
          <a:lstStyle/>
          <a:p>
            <a:r>
              <a:rPr lang="en-GB" b="1" i="0" dirty="0">
                <a:solidFill>
                  <a:srgbClr val="002060"/>
                </a:solidFill>
                <a:effectLst/>
                <a:latin typeface="+mn-lt"/>
                <a:cs typeface="Myanmar Text" panose="020B0502040204020203" pitchFamily="34" charset="0"/>
              </a:rPr>
              <a:t>Example 1</a:t>
            </a:r>
            <a:endParaRPr lang="en-GB"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p:txBody>
          <a:bodyPr>
            <a:normAutofit fontScale="85000" lnSpcReduction="20000"/>
          </a:bodyPr>
          <a:lstStyle/>
          <a:p>
            <a:r>
              <a:rPr lang="en-GB" sz="2800" dirty="0"/>
              <a:t>Premise 1: All Blahs live in Bloop</a:t>
            </a:r>
          </a:p>
          <a:p>
            <a:r>
              <a:rPr lang="en-GB" sz="2800" dirty="0"/>
              <a:t>Premise 2: I am a Blah. </a:t>
            </a:r>
          </a:p>
          <a:p>
            <a:r>
              <a:rPr lang="en-GB" sz="2800" dirty="0"/>
              <a:t>Conclusion: I live in Bloop.</a:t>
            </a:r>
          </a:p>
          <a:p>
            <a:endParaRPr lang="en-GB" sz="2800" dirty="0"/>
          </a:p>
          <a:p>
            <a:pPr algn="just"/>
            <a:r>
              <a:rPr lang="en-GB" sz="2300" dirty="0">
                <a:solidFill>
                  <a:srgbClr val="FF0000"/>
                </a:solidFill>
              </a:rPr>
              <a:t>There is no such thing as a Blah or a place to live known as Bloop, but this makes no difference to the deductive force of the argument. </a:t>
            </a:r>
            <a:r>
              <a:rPr lang="en-GB" sz="2300" dirty="0">
                <a:solidFill>
                  <a:srgbClr val="00B050"/>
                </a:solidFill>
              </a:rPr>
              <a:t>Deductive reasoning is not directly concerned with truth: it is simply concerned with validity, </a:t>
            </a:r>
            <a:r>
              <a:rPr lang="en-GB" sz="2300" dirty="0"/>
              <a:t>which means the question of whether a particular conclusion inevitably follows from its premises. If the structure of an argument is such that its conclusion must follow from its premises, then that argument is valid. If, by contrast, its conclusion does not follow from its premises, then the argument is invalid.</a:t>
            </a:r>
          </a:p>
        </p:txBody>
      </p:sp>
    </p:spTree>
    <p:extLst>
      <p:ext uri="{BB962C8B-B14F-4D97-AF65-F5344CB8AC3E}">
        <p14:creationId xmlns:p14="http://schemas.microsoft.com/office/powerpoint/2010/main" val="39790506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p:txBody>
          <a:bodyPr/>
          <a:lstStyle/>
          <a:p>
            <a:r>
              <a:rPr lang="en-GB" b="1" i="0" dirty="0">
                <a:solidFill>
                  <a:srgbClr val="002060"/>
                </a:solidFill>
                <a:effectLst/>
                <a:latin typeface="+mn-lt"/>
                <a:cs typeface="Myanmar Text" panose="020B0502040204020203" pitchFamily="34" charset="0"/>
              </a:rPr>
              <a:t>Example 2: valid or Invalid</a:t>
            </a:r>
            <a:endParaRPr lang="en-GB"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p:txBody>
          <a:bodyPr>
            <a:normAutofit/>
          </a:bodyPr>
          <a:lstStyle/>
          <a:p>
            <a:r>
              <a:rPr lang="en-GB" sz="2400" b="0" i="0" dirty="0">
                <a:solidFill>
                  <a:srgbClr val="3C3C3C"/>
                </a:solidFill>
                <a:effectLst/>
                <a:latin typeface="Roboto"/>
              </a:rPr>
              <a:t>Here’s a particular example: </a:t>
            </a:r>
          </a:p>
          <a:p>
            <a:r>
              <a:rPr lang="en-GB" sz="2400" b="0" i="0" dirty="0">
                <a:solidFill>
                  <a:srgbClr val="3C3C3C"/>
                </a:solidFill>
                <a:effectLst/>
                <a:latin typeface="Roboto"/>
              </a:rPr>
              <a:t>Being alive is a necessary condition for being a parent. But...</a:t>
            </a:r>
          </a:p>
          <a:p>
            <a:r>
              <a:rPr lang="en-GB" sz="2400" b="0" i="0" dirty="0">
                <a:solidFill>
                  <a:srgbClr val="3C3C3C"/>
                </a:solidFill>
                <a:effectLst/>
                <a:latin typeface="Roboto"/>
              </a:rPr>
              <a:t> ...just because you are alive does not guarantee that you are a parent. But... ...having one or more children is sufficient to guarantee that you are a parent. </a:t>
            </a:r>
            <a:r>
              <a:rPr lang="en-GB" sz="2400" b="0" i="0" dirty="0" err="1">
                <a:solidFill>
                  <a:srgbClr val="3C3C3C"/>
                </a:solidFill>
                <a:effectLst/>
                <a:latin typeface="Roboto"/>
              </a:rPr>
              <a:t>So.</a:t>
            </a:r>
            <a:r>
              <a:rPr lang="en-GB" sz="2400" b="0" i="0" dirty="0">
                <a:solidFill>
                  <a:srgbClr val="3C3C3C"/>
                </a:solidFill>
                <a:effectLst/>
                <a:latin typeface="Roboto"/>
              </a:rPr>
              <a:t>.. ...if you have one or more children, you are guaranteed to be a parent.</a:t>
            </a:r>
            <a:endParaRPr lang="en-GB" sz="2400" dirty="0"/>
          </a:p>
        </p:txBody>
      </p:sp>
    </p:spTree>
    <p:extLst>
      <p:ext uri="{BB962C8B-B14F-4D97-AF65-F5344CB8AC3E}">
        <p14:creationId xmlns:p14="http://schemas.microsoft.com/office/powerpoint/2010/main" val="1907012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198C7-EE44-4909-966F-B5C4077271E1}"/>
              </a:ext>
            </a:extLst>
          </p:cNvPr>
          <p:cNvSpPr>
            <a:spLocks noGrp="1"/>
          </p:cNvSpPr>
          <p:nvPr>
            <p:ph type="title"/>
          </p:nvPr>
        </p:nvSpPr>
        <p:spPr/>
        <p:txBody>
          <a:bodyPr/>
          <a:lstStyle/>
          <a:p>
            <a:r>
              <a:rPr lang="en-GB" dirty="0">
                <a:solidFill>
                  <a:srgbClr val="FF0000"/>
                </a:solidFill>
              </a:rPr>
              <a:t>Class activity</a:t>
            </a:r>
          </a:p>
        </p:txBody>
      </p:sp>
      <p:sp>
        <p:nvSpPr>
          <p:cNvPr id="3" name="Content Placeholder 2">
            <a:extLst>
              <a:ext uri="{FF2B5EF4-FFF2-40B4-BE49-F238E27FC236}">
                <a16:creationId xmlns:a16="http://schemas.microsoft.com/office/drawing/2014/main" id="{D6E96523-E771-46AE-B91E-DD1B6DAF811C}"/>
              </a:ext>
            </a:extLst>
          </p:cNvPr>
          <p:cNvSpPr>
            <a:spLocks noGrp="1"/>
          </p:cNvSpPr>
          <p:nvPr>
            <p:ph idx="1"/>
          </p:nvPr>
        </p:nvSpPr>
        <p:spPr/>
        <p:txBody>
          <a:bodyPr/>
          <a:lstStyle/>
          <a:p>
            <a:r>
              <a:rPr lang="en-GB" dirty="0"/>
              <a:t>Write down a valid argument consisting of 2 premises and a conclusion </a:t>
            </a:r>
          </a:p>
          <a:p>
            <a:r>
              <a:rPr lang="en-GB" dirty="0"/>
              <a:t>Write down a sound argument consisting of 2 premises and a conclusion </a:t>
            </a:r>
          </a:p>
          <a:p>
            <a:endParaRPr lang="en-GB" dirty="0"/>
          </a:p>
        </p:txBody>
      </p:sp>
    </p:spTree>
    <p:extLst>
      <p:ext uri="{BB962C8B-B14F-4D97-AF65-F5344CB8AC3E}">
        <p14:creationId xmlns:p14="http://schemas.microsoft.com/office/powerpoint/2010/main" val="2603536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a:xfrm>
            <a:off x="457200" y="274638"/>
            <a:ext cx="8229600" cy="562074"/>
          </a:xfrm>
        </p:spPr>
        <p:txBody>
          <a:bodyPr>
            <a:normAutofit fontScale="90000"/>
          </a:bodyPr>
          <a:lstStyle/>
          <a:p>
            <a:r>
              <a:rPr lang="en-GB" b="1" i="0" dirty="0">
                <a:solidFill>
                  <a:srgbClr val="002060"/>
                </a:solidFill>
                <a:effectLst/>
                <a:latin typeface="+mn-lt"/>
                <a:cs typeface="Myanmar Text" panose="020B0502040204020203" pitchFamily="34" charset="0"/>
              </a:rPr>
              <a:t>Class exercise: Valid or Invalid</a:t>
            </a:r>
            <a:endParaRPr lang="en-GB"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a:xfrm>
            <a:off x="457200" y="1052736"/>
            <a:ext cx="8229600" cy="4464497"/>
          </a:xfrm>
        </p:spPr>
        <p:txBody>
          <a:bodyPr>
            <a:noAutofit/>
          </a:bodyPr>
          <a:lstStyle/>
          <a:p>
            <a:pPr marL="457200" indent="-457200" algn="just">
              <a:buFont typeface="+mj-lt"/>
              <a:buAutoNum type="arabicPeriod"/>
            </a:pPr>
            <a:r>
              <a:rPr lang="en-GB" sz="1600" b="0" i="0" dirty="0">
                <a:solidFill>
                  <a:srgbClr val="3C3C3C"/>
                </a:solidFill>
                <a:effectLst/>
                <a:latin typeface="Roboto"/>
              </a:rPr>
              <a:t>All students must register if they wish to attend the workshop. I wish to attend the workshop. Therefore, I must register. </a:t>
            </a:r>
          </a:p>
          <a:p>
            <a:pPr marL="457200" indent="-457200" algn="just">
              <a:buFont typeface="+mj-lt"/>
              <a:buAutoNum type="arabicPeriod"/>
            </a:pPr>
            <a:endParaRPr lang="en-GB" sz="1600" b="0" i="0" dirty="0">
              <a:solidFill>
                <a:srgbClr val="3C3C3C"/>
              </a:solidFill>
              <a:effectLst/>
              <a:latin typeface="Roboto"/>
            </a:endParaRPr>
          </a:p>
          <a:p>
            <a:pPr marL="457200" indent="-457200" algn="just">
              <a:buFont typeface="+mj-lt"/>
              <a:buAutoNum type="arabicPeriod"/>
            </a:pPr>
            <a:r>
              <a:rPr lang="en-GB" sz="1600" b="0" i="0" dirty="0">
                <a:solidFill>
                  <a:srgbClr val="3C3C3C"/>
                </a:solidFill>
                <a:effectLst/>
                <a:latin typeface="Roboto"/>
              </a:rPr>
              <a:t>There is no such thing as a purple monkey. This creature is purple, so it can’t be a monkey. </a:t>
            </a:r>
          </a:p>
          <a:p>
            <a:pPr marL="457200" indent="-457200" algn="just">
              <a:buFont typeface="+mj-lt"/>
              <a:buAutoNum type="arabicPeriod"/>
            </a:pPr>
            <a:endParaRPr lang="en-GB" sz="1600" b="0" i="0" dirty="0">
              <a:solidFill>
                <a:srgbClr val="3C3C3C"/>
              </a:solidFill>
              <a:effectLst/>
              <a:latin typeface="Roboto"/>
            </a:endParaRPr>
          </a:p>
          <a:p>
            <a:pPr marL="457200" indent="-457200" algn="just">
              <a:buFont typeface="+mj-lt"/>
              <a:buAutoNum type="arabicPeriod"/>
            </a:pPr>
            <a:r>
              <a:rPr lang="en-GB" sz="1600" b="0" i="0" dirty="0">
                <a:solidFill>
                  <a:srgbClr val="3C3C3C"/>
                </a:solidFill>
                <a:effectLst/>
                <a:latin typeface="Roboto"/>
              </a:rPr>
              <a:t>Purple monkeys are difficult to spot. This creature is difficult to spot, so it must be a purple monkey. </a:t>
            </a:r>
          </a:p>
          <a:p>
            <a:pPr marL="457200" indent="-457200" algn="just">
              <a:buFont typeface="+mj-lt"/>
              <a:buAutoNum type="arabicPeriod"/>
            </a:pPr>
            <a:endParaRPr lang="en-GB" sz="1600" b="0" i="0" dirty="0">
              <a:solidFill>
                <a:srgbClr val="3C3C3C"/>
              </a:solidFill>
              <a:effectLst/>
              <a:latin typeface="Roboto"/>
            </a:endParaRPr>
          </a:p>
          <a:p>
            <a:pPr marL="457200" indent="-457200" algn="just">
              <a:buFont typeface="+mj-lt"/>
              <a:buAutoNum type="arabicPeriod"/>
            </a:pPr>
            <a:r>
              <a:rPr lang="en-GB" sz="1600" b="0" i="0" dirty="0">
                <a:solidFill>
                  <a:srgbClr val="3C3C3C"/>
                </a:solidFill>
                <a:effectLst/>
                <a:latin typeface="Roboto"/>
              </a:rPr>
              <a:t>We always need the permission of human volunteers if our experiments on them are to be ethical. We do not yet have permission from these subjects, so we cannot yet experiment on them in an ethical manner. </a:t>
            </a:r>
          </a:p>
          <a:p>
            <a:pPr marL="457200" indent="-457200" algn="just">
              <a:buFont typeface="+mj-lt"/>
              <a:buAutoNum type="arabicPeriod"/>
            </a:pPr>
            <a:endParaRPr lang="en-GB" sz="1600" b="0" i="0" dirty="0">
              <a:solidFill>
                <a:srgbClr val="3C3C3C"/>
              </a:solidFill>
              <a:effectLst/>
              <a:latin typeface="Roboto"/>
            </a:endParaRPr>
          </a:p>
          <a:p>
            <a:pPr marL="457200" indent="-457200" algn="just">
              <a:buFont typeface="+mj-lt"/>
              <a:buAutoNum type="arabicPeriod"/>
            </a:pPr>
            <a:r>
              <a:rPr lang="en-GB" sz="1600" b="0" i="0" dirty="0">
                <a:solidFill>
                  <a:srgbClr val="3C3C3C"/>
                </a:solidFill>
                <a:effectLst/>
                <a:latin typeface="Roboto"/>
              </a:rPr>
              <a:t>We always need the permission of human volunteers if our experiments on them are to be ethical. We do not yet have permission from these subjects, so we can only experiment on them if they don’t know what we are doing</a:t>
            </a:r>
            <a:endParaRPr lang="en-GB" sz="1600" dirty="0"/>
          </a:p>
        </p:txBody>
      </p:sp>
    </p:spTree>
    <p:extLst>
      <p:ext uri="{BB962C8B-B14F-4D97-AF65-F5344CB8AC3E}">
        <p14:creationId xmlns:p14="http://schemas.microsoft.com/office/powerpoint/2010/main" val="1516857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a:xfrm>
            <a:off x="457200" y="274638"/>
            <a:ext cx="8229600" cy="562074"/>
          </a:xfrm>
        </p:spPr>
        <p:txBody>
          <a:bodyPr>
            <a:noAutofit/>
          </a:bodyPr>
          <a:lstStyle/>
          <a:p>
            <a:r>
              <a:rPr lang="en-GB" sz="3200" b="1" i="0" dirty="0">
                <a:solidFill>
                  <a:srgbClr val="002060"/>
                </a:solidFill>
                <a:effectLst/>
                <a:latin typeface="+mn-lt"/>
                <a:cs typeface="Myanmar Text" panose="020B0502040204020203" pitchFamily="34" charset="0"/>
              </a:rPr>
              <a:t>Necessary and Sufficient Conditions</a:t>
            </a:r>
            <a:endParaRPr lang="en-GB" sz="3200"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a:xfrm>
            <a:off x="457200" y="1052736"/>
            <a:ext cx="8229600" cy="4464497"/>
          </a:xfrm>
        </p:spPr>
        <p:txBody>
          <a:bodyPr>
            <a:noAutofit/>
          </a:bodyPr>
          <a:lstStyle/>
          <a:p>
            <a:pPr marL="457200" indent="-457200" algn="just">
              <a:buFont typeface="+mj-lt"/>
              <a:buAutoNum type="arabicPeriod"/>
            </a:pPr>
            <a:r>
              <a:rPr lang="en-GB" sz="1800" dirty="0"/>
              <a:t>Invalid conclusions dose not mean untrue, it means not serving as proof. </a:t>
            </a:r>
          </a:p>
          <a:p>
            <a:pPr marL="457200" indent="-457200" algn="just">
              <a:buFont typeface="+mj-lt"/>
              <a:buAutoNum type="arabicPeriod"/>
            </a:pPr>
            <a:endParaRPr lang="en-GB" sz="1600" dirty="0"/>
          </a:p>
          <a:p>
            <a:pPr marL="0" indent="0" algn="just">
              <a:buNone/>
            </a:pPr>
            <a:r>
              <a:rPr lang="en-GB" sz="1600" dirty="0"/>
              <a:t>One of the most fundamental ways in which concepts can be logically connected is through necessary and sufficient conditions. Here is an example of each:</a:t>
            </a:r>
          </a:p>
          <a:p>
            <a:pPr marL="0" indent="0" algn="just">
              <a:buNone/>
            </a:pPr>
            <a:endParaRPr lang="en-GB" sz="1600" dirty="0">
              <a:solidFill>
                <a:srgbClr val="3C3C3C"/>
              </a:solidFill>
              <a:latin typeface="Roboto"/>
            </a:endParaRPr>
          </a:p>
          <a:p>
            <a:pPr marL="0" indent="0" algn="just">
              <a:buNone/>
            </a:pPr>
            <a:r>
              <a:rPr lang="en-GB" sz="2000" b="1" dirty="0"/>
              <a:t>Necessary condition: </a:t>
            </a:r>
            <a:r>
              <a:rPr lang="en-GB" sz="2000" dirty="0"/>
              <a:t>must be met if something is to be true, but cannot by itself guarantee the truth of that thing</a:t>
            </a:r>
          </a:p>
          <a:p>
            <a:pPr marL="0" indent="0" algn="just">
              <a:buNone/>
            </a:pPr>
            <a:endParaRPr lang="en-GB" sz="2000" dirty="0"/>
          </a:p>
          <a:p>
            <a:pPr marL="342900" marR="0" lvl="0" indent="-342900" algn="just" defTabSz="914400" rtl="0" eaLnBrk="1" fontAlgn="auto" latinLnBrk="0" hangingPunct="1">
              <a:lnSpc>
                <a:spcPct val="100000"/>
              </a:lnSpc>
              <a:spcBef>
                <a:spcPct val="20000"/>
              </a:spcBef>
              <a:spcAft>
                <a:spcPts val="0"/>
              </a:spcAft>
              <a:buClrTx/>
              <a:buSzTx/>
              <a:buFont typeface="Wingdings" panose="05000000000000000000" pitchFamily="2" charset="2"/>
              <a:buChar char="v"/>
              <a:tabLst/>
              <a:defRPr/>
            </a:pPr>
            <a:r>
              <a:rPr kumimoji="0" lang="en-GB" sz="1600" b="0" i="0" u="none" strike="noStrike" kern="1200" cap="none" spc="0" normalizeH="0" baseline="0" noProof="0" dirty="0">
                <a:ln>
                  <a:noFill/>
                </a:ln>
                <a:solidFill>
                  <a:srgbClr val="FF0000"/>
                </a:solidFill>
                <a:effectLst/>
                <a:uLnTx/>
                <a:uFillTx/>
                <a:latin typeface="Roboto"/>
                <a:ea typeface="+mn-ea"/>
                <a:cs typeface="+mn-cs"/>
              </a:rPr>
              <a:t>In order for me to be a successful student, it is necessary for me to work hard. </a:t>
            </a:r>
          </a:p>
          <a:p>
            <a:pPr marL="0" indent="0" algn="just">
              <a:buNone/>
            </a:pPr>
            <a:endParaRPr lang="en-GB" sz="2000" dirty="0"/>
          </a:p>
          <a:p>
            <a:pPr marL="0" indent="0" algn="just">
              <a:buNone/>
            </a:pPr>
            <a:r>
              <a:rPr lang="en-GB" sz="2000" b="1" dirty="0"/>
              <a:t>Sufficient condition: </a:t>
            </a:r>
            <a:r>
              <a:rPr lang="en-GB" sz="2000" dirty="0"/>
              <a:t>one that, if met, does guarantee the truth of something.</a:t>
            </a:r>
          </a:p>
          <a:p>
            <a:pPr marL="0" indent="0" algn="just">
              <a:buNone/>
            </a:pPr>
            <a:endParaRPr lang="en-GB" sz="2000" dirty="0"/>
          </a:p>
          <a:p>
            <a:pPr marL="342900" marR="0" lvl="0" indent="-342900" algn="just" defTabSz="914400" rtl="0" eaLnBrk="1" fontAlgn="auto" latinLnBrk="0" hangingPunct="1">
              <a:lnSpc>
                <a:spcPct val="100000"/>
              </a:lnSpc>
              <a:spcBef>
                <a:spcPct val="20000"/>
              </a:spcBef>
              <a:spcAft>
                <a:spcPts val="0"/>
              </a:spcAft>
              <a:buClrTx/>
              <a:buSzTx/>
              <a:buFont typeface="Wingdings" panose="05000000000000000000" pitchFamily="2" charset="2"/>
              <a:buChar char="v"/>
              <a:tabLst/>
              <a:defRPr/>
            </a:pPr>
            <a:r>
              <a:rPr kumimoji="0" lang="en-GB" sz="1600" b="0" i="0" u="none" strike="noStrike" kern="1200" cap="none" spc="0" normalizeH="0" baseline="0" noProof="0" dirty="0">
                <a:ln>
                  <a:noFill/>
                </a:ln>
                <a:solidFill>
                  <a:srgbClr val="002060"/>
                </a:solidFill>
                <a:effectLst/>
                <a:uLnTx/>
                <a:uFillTx/>
                <a:latin typeface="Roboto"/>
                <a:ea typeface="+mn-ea"/>
                <a:cs typeface="+mn-cs"/>
              </a:rPr>
              <a:t>This exam has a pass mark of 50, so my score of 52 is sufficient to pass</a:t>
            </a:r>
          </a:p>
          <a:p>
            <a:pPr marL="0" indent="0" algn="just">
              <a:buNone/>
            </a:pPr>
            <a:endParaRPr lang="en-GB" sz="2000" dirty="0"/>
          </a:p>
        </p:txBody>
      </p:sp>
    </p:spTree>
    <p:extLst>
      <p:ext uri="{BB962C8B-B14F-4D97-AF65-F5344CB8AC3E}">
        <p14:creationId xmlns:p14="http://schemas.microsoft.com/office/powerpoint/2010/main" val="645194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a:xfrm>
            <a:off x="457200" y="274638"/>
            <a:ext cx="8229600" cy="562074"/>
          </a:xfrm>
        </p:spPr>
        <p:txBody>
          <a:bodyPr>
            <a:noAutofit/>
          </a:bodyPr>
          <a:lstStyle/>
          <a:p>
            <a:r>
              <a:rPr lang="en-GB" sz="3200" b="1" i="0" dirty="0">
                <a:solidFill>
                  <a:srgbClr val="002060"/>
                </a:solidFill>
                <a:effectLst/>
                <a:latin typeface="+mn-lt"/>
                <a:cs typeface="Myanmar Text" panose="020B0502040204020203" pitchFamily="34" charset="0"/>
              </a:rPr>
              <a:t>Class activity 2</a:t>
            </a:r>
            <a:endParaRPr lang="en-GB" sz="3200"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a:xfrm>
            <a:off x="457200" y="1052736"/>
            <a:ext cx="8229600" cy="4464497"/>
          </a:xfrm>
        </p:spPr>
        <p:txBody>
          <a:bodyPr>
            <a:noAutofit/>
          </a:bodyPr>
          <a:lstStyle/>
          <a:p>
            <a:pPr marL="0" indent="0" algn="just">
              <a:buNone/>
            </a:pPr>
            <a:r>
              <a:rPr lang="en-GB" sz="2400" dirty="0">
                <a:solidFill>
                  <a:srgbClr val="FF0000"/>
                </a:solidFill>
              </a:rPr>
              <a:t>Here is another example in the same form, with gaps for you to fill in: </a:t>
            </a:r>
          </a:p>
          <a:p>
            <a:pPr marL="0" indent="0" algn="just">
              <a:buNone/>
            </a:pPr>
            <a:r>
              <a:rPr lang="en-GB" sz="2400" dirty="0"/>
              <a:t>Not eating any dairy products is a necessary condition for being a vegan. But... ...just because you do not -----------------------------------does not guarantee that you are ----------------------- . But... ...not eating or using any animal products whatsoever is sufficient to guarantee that you are --------------------------------------------. So,... ...if you -------------------------------------------then you are guaranteed to be ….</a:t>
            </a:r>
          </a:p>
        </p:txBody>
      </p:sp>
    </p:spTree>
    <p:extLst>
      <p:ext uri="{BB962C8B-B14F-4D97-AF65-F5344CB8AC3E}">
        <p14:creationId xmlns:p14="http://schemas.microsoft.com/office/powerpoint/2010/main" val="37213157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a:xfrm>
            <a:off x="457200" y="274638"/>
            <a:ext cx="8229600" cy="562074"/>
          </a:xfrm>
        </p:spPr>
        <p:txBody>
          <a:bodyPr>
            <a:noAutofit/>
          </a:bodyPr>
          <a:lstStyle/>
          <a:p>
            <a:r>
              <a:rPr lang="en-GB" sz="3200" b="1" i="0" dirty="0">
                <a:solidFill>
                  <a:srgbClr val="002060"/>
                </a:solidFill>
                <a:effectLst/>
                <a:latin typeface="+mn-lt"/>
                <a:cs typeface="Myanmar Text" panose="020B0502040204020203" pitchFamily="34" charset="0"/>
              </a:rPr>
              <a:t>Class activity Answer</a:t>
            </a:r>
            <a:endParaRPr lang="en-GB" sz="3200"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a:xfrm>
            <a:off x="457200" y="1052736"/>
            <a:ext cx="8229600" cy="4464497"/>
          </a:xfrm>
        </p:spPr>
        <p:txBody>
          <a:bodyPr>
            <a:noAutofit/>
          </a:bodyPr>
          <a:lstStyle/>
          <a:p>
            <a:pPr marL="0" indent="0" algn="just">
              <a:buNone/>
            </a:pPr>
            <a:r>
              <a:rPr lang="en-GB" sz="2800" b="0" i="0" dirty="0">
                <a:solidFill>
                  <a:srgbClr val="3C3C3C"/>
                </a:solidFill>
                <a:effectLst/>
                <a:latin typeface="Roboto"/>
              </a:rPr>
              <a:t>How did you do? Here’s what it should say: </a:t>
            </a:r>
            <a:r>
              <a:rPr lang="en-GB" sz="2800" b="0" i="0" dirty="0">
                <a:solidFill>
                  <a:srgbClr val="FF0000"/>
                </a:solidFill>
                <a:effectLst/>
                <a:latin typeface="Roboto"/>
              </a:rPr>
              <a:t>Just because you do not eat any dairy products does not guarantee that you are a vegan. </a:t>
            </a:r>
          </a:p>
          <a:p>
            <a:pPr marL="0" indent="0" algn="just">
              <a:buNone/>
            </a:pPr>
            <a:endParaRPr lang="en-GB" sz="2800" dirty="0">
              <a:solidFill>
                <a:srgbClr val="3C3C3C"/>
              </a:solidFill>
              <a:latin typeface="Roboto"/>
            </a:endParaRPr>
          </a:p>
          <a:p>
            <a:pPr marL="0" indent="0" algn="just">
              <a:buNone/>
            </a:pPr>
            <a:r>
              <a:rPr lang="en-GB" sz="2800" b="0" i="0" dirty="0">
                <a:solidFill>
                  <a:srgbClr val="3C3C3C"/>
                </a:solidFill>
                <a:effectLst/>
                <a:latin typeface="Roboto"/>
              </a:rPr>
              <a:t>But not eating or using any animal products whatsoever is sufficient to guarantee that you are a vegan. So, if you do not eat or use any animal products whatsoever, then you are guaranteed to be a vegan.</a:t>
            </a:r>
            <a:endParaRPr lang="en-GB" sz="2800" dirty="0"/>
          </a:p>
        </p:txBody>
      </p:sp>
    </p:spTree>
    <p:extLst>
      <p:ext uri="{BB962C8B-B14F-4D97-AF65-F5344CB8AC3E}">
        <p14:creationId xmlns:p14="http://schemas.microsoft.com/office/powerpoint/2010/main" val="1651814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a:xfrm>
            <a:off x="457200" y="274638"/>
            <a:ext cx="8229600" cy="562074"/>
          </a:xfrm>
        </p:spPr>
        <p:txBody>
          <a:bodyPr>
            <a:noAutofit/>
          </a:bodyPr>
          <a:lstStyle/>
          <a:p>
            <a:r>
              <a:rPr lang="en-GB" sz="3200" b="1" i="0" dirty="0">
                <a:solidFill>
                  <a:srgbClr val="002060"/>
                </a:solidFill>
                <a:effectLst/>
                <a:latin typeface="+mn-lt"/>
                <a:cs typeface="Myanmar Text" panose="020B0502040204020203" pitchFamily="34" charset="0"/>
              </a:rPr>
              <a:t>Class activity 3</a:t>
            </a:r>
            <a:endParaRPr lang="en-GB" sz="3200"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a:xfrm>
            <a:off x="457200" y="1052736"/>
            <a:ext cx="8229600" cy="4464497"/>
          </a:xfrm>
        </p:spPr>
        <p:txBody>
          <a:bodyPr>
            <a:noAutofit/>
          </a:bodyPr>
          <a:lstStyle/>
          <a:p>
            <a:pPr marL="0" indent="0" algn="just">
              <a:buNone/>
            </a:pPr>
            <a:r>
              <a:rPr lang="en-GB" sz="2000" b="0" i="0" dirty="0">
                <a:solidFill>
                  <a:srgbClr val="3C3C3C"/>
                </a:solidFill>
                <a:effectLst/>
                <a:latin typeface="Roboto"/>
              </a:rPr>
              <a:t>THINK ABOUT THIS: Try to think of some necessary conditions for performing everyday tasks: preparing food, travelling, shopping, communicating with others.</a:t>
            </a:r>
          </a:p>
          <a:p>
            <a:pPr marL="0" indent="0" algn="just">
              <a:buNone/>
            </a:pPr>
            <a:endParaRPr lang="en-GB" sz="2000" dirty="0">
              <a:solidFill>
                <a:srgbClr val="3C3C3C"/>
              </a:solidFill>
              <a:latin typeface="Roboto"/>
            </a:endParaRPr>
          </a:p>
          <a:p>
            <a:pPr marL="0" indent="0" algn="just">
              <a:buNone/>
            </a:pPr>
            <a:r>
              <a:rPr lang="en-GB" sz="2000" b="0" i="0" dirty="0">
                <a:solidFill>
                  <a:srgbClr val="3C3C3C"/>
                </a:solidFill>
                <a:effectLst/>
                <a:latin typeface="Roboto"/>
              </a:rPr>
              <a:t> Can you think of any sufficient conditions for performing tasks in everyday life? </a:t>
            </a:r>
            <a:r>
              <a:rPr lang="en-GB" sz="1600" b="0" i="0" dirty="0">
                <a:solidFill>
                  <a:srgbClr val="3C3C3C"/>
                </a:solidFill>
                <a:effectLst/>
                <a:latin typeface="Roboto"/>
              </a:rPr>
              <a:t>............................................................................................................................................. ............................................................................................................................................. .............................................................................................................................................</a:t>
            </a:r>
            <a:endParaRPr lang="en-GB" sz="1600" dirty="0"/>
          </a:p>
        </p:txBody>
      </p:sp>
    </p:spTree>
    <p:extLst>
      <p:ext uri="{BB962C8B-B14F-4D97-AF65-F5344CB8AC3E}">
        <p14:creationId xmlns:p14="http://schemas.microsoft.com/office/powerpoint/2010/main" val="26858180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a:xfrm>
            <a:off x="457200" y="274638"/>
            <a:ext cx="8229600" cy="562074"/>
          </a:xfrm>
        </p:spPr>
        <p:txBody>
          <a:bodyPr>
            <a:noAutofit/>
          </a:bodyPr>
          <a:lstStyle/>
          <a:p>
            <a:r>
              <a:rPr lang="en-GB" sz="3200" b="1" i="0" dirty="0">
                <a:solidFill>
                  <a:srgbClr val="002060"/>
                </a:solidFill>
                <a:effectLst/>
                <a:latin typeface="+mn-lt"/>
                <a:cs typeface="Myanmar Text" panose="020B0502040204020203" pitchFamily="34" charset="0"/>
              </a:rPr>
              <a:t>Two types of valid and invalid reasoning</a:t>
            </a:r>
            <a:endParaRPr lang="en-GB" sz="3200"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a:xfrm>
            <a:off x="457200" y="1196751"/>
            <a:ext cx="8229600" cy="4464497"/>
          </a:xfrm>
        </p:spPr>
        <p:txBody>
          <a:bodyPr>
            <a:noAutofit/>
          </a:bodyPr>
          <a:lstStyle/>
          <a:p>
            <a:pPr marL="0" indent="0" algn="just">
              <a:buNone/>
            </a:pPr>
            <a:r>
              <a:rPr lang="en-GB" sz="2000" b="1" dirty="0">
                <a:solidFill>
                  <a:srgbClr val="0070C0"/>
                </a:solidFill>
              </a:rPr>
              <a:t>Affirming the antecedent: </a:t>
            </a:r>
            <a:r>
              <a:rPr lang="en-GB" sz="2000" dirty="0"/>
              <a:t>a valid form of argument in which, because one thing is said always to follow from another, the truth of the first guarantees the second is also true</a:t>
            </a:r>
          </a:p>
          <a:p>
            <a:pPr marL="0" indent="0" algn="just">
              <a:buNone/>
            </a:pPr>
            <a:r>
              <a:rPr lang="en-GB" sz="2000" dirty="0"/>
              <a:t>Premise 1: If A, : then B. </a:t>
            </a:r>
          </a:p>
          <a:p>
            <a:pPr marL="0" indent="0" algn="just">
              <a:buNone/>
            </a:pPr>
            <a:r>
              <a:rPr lang="en-GB" sz="2000" dirty="0"/>
              <a:t>Premise 2: A. </a:t>
            </a:r>
          </a:p>
          <a:p>
            <a:pPr marL="0" indent="0" algn="just">
              <a:buNone/>
            </a:pPr>
            <a:r>
              <a:rPr lang="en-GB" sz="2000" dirty="0"/>
              <a:t>Conclusion: Therefore, B.</a:t>
            </a:r>
          </a:p>
          <a:p>
            <a:pPr marL="0" indent="0" algn="just">
              <a:buNone/>
            </a:pPr>
            <a:endParaRPr lang="en-GB" sz="2000" dirty="0"/>
          </a:p>
          <a:p>
            <a:pPr marL="0" indent="0" algn="just">
              <a:buNone/>
            </a:pPr>
            <a:r>
              <a:rPr lang="en-GB" sz="2000" dirty="0">
                <a:solidFill>
                  <a:srgbClr val="00B050"/>
                </a:solidFill>
              </a:rPr>
              <a:t>Premise 1: </a:t>
            </a:r>
            <a:r>
              <a:rPr lang="en-GB" sz="2000" dirty="0"/>
              <a:t>If it is raining, then I will use my umbrella. </a:t>
            </a:r>
          </a:p>
          <a:p>
            <a:pPr marL="0" indent="0" algn="just">
              <a:buNone/>
            </a:pPr>
            <a:r>
              <a:rPr lang="en-GB" sz="2000" dirty="0">
                <a:solidFill>
                  <a:srgbClr val="00B050"/>
                </a:solidFill>
              </a:rPr>
              <a:t>Premise 2: </a:t>
            </a:r>
            <a:r>
              <a:rPr lang="en-GB" sz="2000" dirty="0"/>
              <a:t>It is raining. </a:t>
            </a:r>
          </a:p>
          <a:p>
            <a:pPr marL="0" indent="0" algn="just">
              <a:buNone/>
            </a:pPr>
            <a:r>
              <a:rPr lang="en-GB" sz="2000" dirty="0">
                <a:solidFill>
                  <a:srgbClr val="00B050"/>
                </a:solidFill>
              </a:rPr>
              <a:t>Conclusion: </a:t>
            </a:r>
            <a:r>
              <a:rPr lang="en-GB" sz="2000" dirty="0"/>
              <a:t>Therefore, I will use my umbrella.</a:t>
            </a:r>
          </a:p>
        </p:txBody>
      </p:sp>
    </p:spTree>
    <p:extLst>
      <p:ext uri="{BB962C8B-B14F-4D97-AF65-F5344CB8AC3E}">
        <p14:creationId xmlns:p14="http://schemas.microsoft.com/office/powerpoint/2010/main" val="500304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a:xfrm>
            <a:off x="457200" y="274638"/>
            <a:ext cx="8229600" cy="562074"/>
          </a:xfrm>
        </p:spPr>
        <p:txBody>
          <a:bodyPr>
            <a:noAutofit/>
          </a:bodyPr>
          <a:lstStyle/>
          <a:p>
            <a:r>
              <a:rPr lang="en-GB" sz="3200" b="1" i="0" dirty="0">
                <a:solidFill>
                  <a:srgbClr val="002060"/>
                </a:solidFill>
                <a:effectLst/>
                <a:latin typeface="+mn-lt"/>
                <a:cs typeface="Myanmar Text" panose="020B0502040204020203" pitchFamily="34" charset="0"/>
              </a:rPr>
              <a:t>Two types of valid and invalid reasoning</a:t>
            </a:r>
            <a:endParaRPr lang="en-GB" sz="3200"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a:xfrm>
            <a:off x="457200" y="1052736"/>
            <a:ext cx="8229600" cy="4464497"/>
          </a:xfrm>
        </p:spPr>
        <p:txBody>
          <a:bodyPr>
            <a:noAutofit/>
          </a:bodyPr>
          <a:lstStyle/>
          <a:p>
            <a:pPr marL="0" indent="0" algn="just">
              <a:buNone/>
            </a:pPr>
            <a:r>
              <a:rPr lang="en-GB" sz="2000" b="1" dirty="0">
                <a:solidFill>
                  <a:srgbClr val="0070C0"/>
                </a:solidFill>
              </a:rPr>
              <a:t>Affirming the consequent: </a:t>
            </a:r>
            <a:r>
              <a:rPr lang="en-GB" sz="2000" dirty="0"/>
              <a:t>an invalid argument which mistakenly assumes that, when one thing always follows from another, the truth of the second also guarantees the first.</a:t>
            </a:r>
          </a:p>
          <a:p>
            <a:pPr marL="0" indent="0" algn="just">
              <a:buNone/>
            </a:pPr>
            <a:r>
              <a:rPr lang="en-GB" sz="2000" dirty="0"/>
              <a:t>Premise 1: If A, then B. </a:t>
            </a:r>
          </a:p>
          <a:p>
            <a:pPr marL="0" indent="0" algn="just">
              <a:buNone/>
            </a:pPr>
            <a:r>
              <a:rPr lang="en-GB" sz="2000" dirty="0"/>
              <a:t>Premise 2: B. </a:t>
            </a:r>
          </a:p>
          <a:p>
            <a:pPr marL="0" indent="0" algn="just">
              <a:buNone/>
            </a:pPr>
            <a:r>
              <a:rPr lang="en-GB" sz="2000" dirty="0"/>
              <a:t>Conclusion: Therefore, A.</a:t>
            </a:r>
          </a:p>
          <a:p>
            <a:pPr marL="0" indent="0" algn="just">
              <a:buNone/>
            </a:pPr>
            <a:endParaRPr lang="en-GB" sz="2000" dirty="0"/>
          </a:p>
          <a:p>
            <a:pPr marL="0" indent="0" algn="just">
              <a:buNone/>
            </a:pPr>
            <a:r>
              <a:rPr lang="en-GB" sz="2000" dirty="0"/>
              <a:t>Here is the fallacy in concrete form: </a:t>
            </a:r>
          </a:p>
          <a:p>
            <a:pPr marL="0" indent="0" algn="just">
              <a:buNone/>
            </a:pPr>
            <a:r>
              <a:rPr lang="en-GB" sz="2000" dirty="0">
                <a:solidFill>
                  <a:srgbClr val="00B050"/>
                </a:solidFill>
              </a:rPr>
              <a:t>Premise 1: </a:t>
            </a:r>
            <a:r>
              <a:rPr lang="en-GB" sz="2000" dirty="0"/>
              <a:t>If it is raining, then I will use my umbrella. </a:t>
            </a:r>
          </a:p>
          <a:p>
            <a:pPr marL="0" indent="0" algn="just">
              <a:buNone/>
            </a:pPr>
            <a:r>
              <a:rPr lang="en-GB" sz="2000" dirty="0">
                <a:solidFill>
                  <a:srgbClr val="00B050"/>
                </a:solidFill>
              </a:rPr>
              <a:t>Premise 2: </a:t>
            </a:r>
            <a:r>
              <a:rPr lang="en-GB" sz="2000" dirty="0"/>
              <a:t>I am using my umbrella. </a:t>
            </a:r>
          </a:p>
          <a:p>
            <a:pPr marL="0" indent="0" algn="just">
              <a:buNone/>
            </a:pPr>
            <a:r>
              <a:rPr lang="en-GB" sz="2000" dirty="0">
                <a:solidFill>
                  <a:srgbClr val="00B050"/>
                </a:solidFill>
              </a:rPr>
              <a:t>Conclusion: </a:t>
            </a:r>
            <a:r>
              <a:rPr lang="en-GB" sz="2000" dirty="0"/>
              <a:t>Therefore, it is raining.</a:t>
            </a:r>
          </a:p>
        </p:txBody>
      </p:sp>
    </p:spTree>
    <p:extLst>
      <p:ext uri="{BB962C8B-B14F-4D97-AF65-F5344CB8AC3E}">
        <p14:creationId xmlns:p14="http://schemas.microsoft.com/office/powerpoint/2010/main" val="33654668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148A6-2E52-4721-800D-D5AE4D2FCC26}"/>
              </a:ext>
            </a:extLst>
          </p:cNvPr>
          <p:cNvSpPr>
            <a:spLocks noGrp="1"/>
          </p:cNvSpPr>
          <p:nvPr>
            <p:ph type="title"/>
          </p:nvPr>
        </p:nvSpPr>
        <p:spPr>
          <a:xfrm>
            <a:off x="457200" y="274638"/>
            <a:ext cx="8229600" cy="1066129"/>
          </a:xfrm>
        </p:spPr>
        <p:txBody>
          <a:bodyPr>
            <a:normAutofit fontScale="90000"/>
          </a:bodyPr>
          <a:lstStyle/>
          <a:p>
            <a:r>
              <a:rPr lang="en-GB" sz="4400" b="1" i="0" dirty="0">
                <a:solidFill>
                  <a:srgbClr val="002060"/>
                </a:solidFill>
                <a:effectLst/>
                <a:latin typeface="+mn-lt"/>
                <a:cs typeface="Myanmar Text" panose="020B0502040204020203" pitchFamily="34" charset="0"/>
              </a:rPr>
              <a:t>Sound and unsound arguments</a:t>
            </a:r>
            <a:endParaRPr lang="en-GB" dirty="0"/>
          </a:p>
        </p:txBody>
      </p:sp>
      <p:sp>
        <p:nvSpPr>
          <p:cNvPr id="3" name="Content Placeholder 2">
            <a:extLst>
              <a:ext uri="{FF2B5EF4-FFF2-40B4-BE49-F238E27FC236}">
                <a16:creationId xmlns:a16="http://schemas.microsoft.com/office/drawing/2014/main" id="{FEDBA224-4A26-40B2-B583-6906F669155F}"/>
              </a:ext>
            </a:extLst>
          </p:cNvPr>
          <p:cNvSpPr>
            <a:spLocks noGrp="1"/>
          </p:cNvSpPr>
          <p:nvPr>
            <p:ph idx="1"/>
          </p:nvPr>
        </p:nvSpPr>
        <p:spPr/>
        <p:txBody>
          <a:bodyPr>
            <a:normAutofit/>
          </a:bodyPr>
          <a:lstStyle/>
          <a:p>
            <a:pPr marL="0" indent="0" algn="just">
              <a:buNone/>
            </a:pPr>
            <a:r>
              <a:rPr lang="en-GB" sz="2000" b="1" dirty="0">
                <a:solidFill>
                  <a:srgbClr val="0070C0"/>
                </a:solidFill>
              </a:rPr>
              <a:t>Unsound: </a:t>
            </a:r>
            <a:r>
              <a:rPr lang="en-GB" sz="2000" dirty="0"/>
              <a:t>an argument that does not meet the standard of soundness, either because it is invalid or because one or more of its premises is untrue, or both</a:t>
            </a:r>
          </a:p>
          <a:p>
            <a:pPr marL="0" indent="0" algn="just">
              <a:buNone/>
            </a:pPr>
            <a:endParaRPr lang="en-GB" sz="2000" b="1" dirty="0">
              <a:solidFill>
                <a:srgbClr val="0070C0"/>
              </a:solidFill>
            </a:endParaRPr>
          </a:p>
          <a:p>
            <a:pPr marL="0" indent="0" algn="just">
              <a:buNone/>
            </a:pPr>
            <a:r>
              <a:rPr lang="en-GB" sz="2000" dirty="0">
                <a:solidFill>
                  <a:srgbClr val="FF0000"/>
                </a:solidFill>
              </a:rPr>
              <a:t>Example; </a:t>
            </a:r>
            <a:r>
              <a:rPr lang="en-GB" sz="2000" dirty="0"/>
              <a:t>If you want to conduct a literature review for your research, you must only make use of completely unbiased sources. </a:t>
            </a:r>
          </a:p>
          <a:p>
            <a:pPr marL="0" indent="0" algn="just">
              <a:buNone/>
            </a:pPr>
            <a:endParaRPr lang="en-GB" sz="2000" dirty="0"/>
          </a:p>
          <a:p>
            <a:pPr marL="0" indent="0" algn="just">
              <a:buNone/>
            </a:pPr>
            <a:r>
              <a:rPr lang="en-GB" sz="2000" dirty="0">
                <a:solidFill>
                  <a:srgbClr val="00B050"/>
                </a:solidFill>
              </a:rPr>
              <a:t>But all sources are biased in one way or another.</a:t>
            </a:r>
          </a:p>
          <a:p>
            <a:endParaRPr lang="en-GB" sz="2000" dirty="0"/>
          </a:p>
        </p:txBody>
      </p:sp>
    </p:spTree>
    <p:extLst>
      <p:ext uri="{BB962C8B-B14F-4D97-AF65-F5344CB8AC3E}">
        <p14:creationId xmlns:p14="http://schemas.microsoft.com/office/powerpoint/2010/main" val="40054492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a:xfrm>
            <a:off x="457200" y="116632"/>
            <a:ext cx="8229600" cy="418058"/>
          </a:xfrm>
        </p:spPr>
        <p:txBody>
          <a:bodyPr>
            <a:noAutofit/>
          </a:bodyPr>
          <a:lstStyle/>
          <a:p>
            <a:r>
              <a:rPr lang="en-GB" sz="3200" b="1" i="0" dirty="0">
                <a:solidFill>
                  <a:srgbClr val="002060"/>
                </a:solidFill>
                <a:effectLst/>
                <a:latin typeface="+mn-lt"/>
                <a:cs typeface="Myanmar Text" panose="020B0502040204020203" pitchFamily="34" charset="0"/>
              </a:rPr>
              <a:t>Sound and unsound arguments</a:t>
            </a:r>
            <a:endParaRPr lang="en-GB" sz="3200"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a:xfrm>
            <a:off x="323528" y="836712"/>
            <a:ext cx="8229600" cy="4752528"/>
          </a:xfrm>
        </p:spPr>
        <p:txBody>
          <a:bodyPr>
            <a:noAutofit/>
          </a:bodyPr>
          <a:lstStyle/>
          <a:p>
            <a:pPr marL="0" indent="0" algn="just">
              <a:buNone/>
            </a:pPr>
            <a:r>
              <a:rPr lang="en-GB" sz="2000" b="1" dirty="0">
                <a:solidFill>
                  <a:srgbClr val="0070C0"/>
                </a:solidFill>
              </a:rPr>
              <a:t>Sound: </a:t>
            </a:r>
            <a:r>
              <a:rPr lang="en-GB" sz="2000" dirty="0"/>
              <a:t>a deductive argument that is both valid and has true premises, meaning its conclusion must also be true.</a:t>
            </a:r>
          </a:p>
          <a:p>
            <a:pPr marL="0" indent="0" algn="just">
              <a:buNone/>
            </a:pPr>
            <a:endParaRPr lang="en-GB" sz="2000" dirty="0"/>
          </a:p>
          <a:p>
            <a:pPr marL="0" indent="0" algn="just">
              <a:buNone/>
            </a:pPr>
            <a:r>
              <a:rPr lang="en-GB" sz="2000" dirty="0">
                <a:solidFill>
                  <a:srgbClr val="00B050"/>
                </a:solidFill>
              </a:rPr>
              <a:t>Premise 1: </a:t>
            </a:r>
            <a:r>
              <a:rPr lang="en-GB" sz="2000" dirty="0"/>
              <a:t>If you want to write a literature review, then you should only make use of completely unbiased sources. (If A, then B) </a:t>
            </a:r>
          </a:p>
          <a:p>
            <a:pPr marL="0" indent="0" algn="just">
              <a:buNone/>
            </a:pPr>
            <a:r>
              <a:rPr lang="en-GB" sz="2000" dirty="0">
                <a:solidFill>
                  <a:srgbClr val="00B050"/>
                </a:solidFill>
              </a:rPr>
              <a:t>Premise 2: </a:t>
            </a:r>
            <a:r>
              <a:rPr lang="en-GB" sz="2000" dirty="0"/>
              <a:t>There are no unbiased sources for you to use. (Not B) </a:t>
            </a:r>
          </a:p>
          <a:p>
            <a:pPr marL="0" indent="0" algn="just">
              <a:buNone/>
            </a:pPr>
            <a:r>
              <a:rPr lang="en-GB" sz="2000" dirty="0">
                <a:solidFill>
                  <a:srgbClr val="00B050"/>
                </a:solidFill>
              </a:rPr>
              <a:t>Conclusion: </a:t>
            </a:r>
            <a:r>
              <a:rPr lang="en-GB" sz="2000" dirty="0"/>
              <a:t>You cannot write a literature review. (Therefore, not A)</a:t>
            </a:r>
          </a:p>
          <a:p>
            <a:pPr marL="0" indent="0" algn="just">
              <a:buNone/>
            </a:pPr>
            <a:endParaRPr lang="en-GB" sz="2000" dirty="0"/>
          </a:p>
          <a:p>
            <a:pPr marL="0" indent="0" algn="just">
              <a:buNone/>
            </a:pPr>
            <a:r>
              <a:rPr lang="en-GB" sz="2000" b="1" dirty="0">
                <a:solidFill>
                  <a:srgbClr val="FF0000"/>
                </a:solidFill>
              </a:rPr>
              <a:t>Rewrite:</a:t>
            </a:r>
          </a:p>
          <a:p>
            <a:pPr marL="0" indent="0" algn="just">
              <a:buNone/>
            </a:pPr>
            <a:r>
              <a:rPr lang="en-GB" sz="2000" dirty="0"/>
              <a:t>If you want to conduct a literature review for your research, you must be aware of any bias in your sources. All sources are potentially biased in one way or another. Therefore, when conducting a literature review you must consider potential biases in every source.</a:t>
            </a:r>
          </a:p>
          <a:p>
            <a:pPr marL="0" indent="0" algn="just">
              <a:buNone/>
            </a:pPr>
            <a:endParaRPr lang="en-GB" sz="2000" dirty="0"/>
          </a:p>
          <a:p>
            <a:pPr marL="0" indent="0" algn="just">
              <a:buNone/>
            </a:pPr>
            <a:endParaRPr lang="en-GB" sz="2000" dirty="0"/>
          </a:p>
        </p:txBody>
      </p:sp>
    </p:spTree>
    <p:extLst>
      <p:ext uri="{BB962C8B-B14F-4D97-AF65-F5344CB8AC3E}">
        <p14:creationId xmlns:p14="http://schemas.microsoft.com/office/powerpoint/2010/main" val="19696228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5FB2F-328D-4DCE-B1EB-618D24DDB003}"/>
              </a:ext>
            </a:extLst>
          </p:cNvPr>
          <p:cNvSpPr>
            <a:spLocks noGrp="1"/>
          </p:cNvSpPr>
          <p:nvPr>
            <p:ph type="title"/>
          </p:nvPr>
        </p:nvSpPr>
        <p:spPr>
          <a:xfrm>
            <a:off x="457200" y="274638"/>
            <a:ext cx="8229600" cy="562074"/>
          </a:xfrm>
        </p:spPr>
        <p:txBody>
          <a:bodyPr>
            <a:noAutofit/>
          </a:bodyPr>
          <a:lstStyle/>
          <a:p>
            <a:r>
              <a:rPr lang="en-GB" sz="3200" b="1" i="0" dirty="0">
                <a:solidFill>
                  <a:srgbClr val="002060"/>
                </a:solidFill>
                <a:effectLst/>
                <a:latin typeface="+mn-lt"/>
                <a:cs typeface="Myanmar Text" panose="020B0502040204020203" pitchFamily="34" charset="0"/>
              </a:rPr>
              <a:t>Class activity 4</a:t>
            </a:r>
            <a:endParaRPr lang="en-GB" sz="3200" b="1" dirty="0">
              <a:solidFill>
                <a:srgbClr val="002060"/>
              </a:solidFill>
              <a:latin typeface="+mn-lt"/>
              <a:cs typeface="Myanmar Text" panose="020B0502040204020203" pitchFamily="34" charset="0"/>
            </a:endParaRPr>
          </a:p>
        </p:txBody>
      </p:sp>
      <p:sp>
        <p:nvSpPr>
          <p:cNvPr id="3" name="Content Placeholder 2">
            <a:extLst>
              <a:ext uri="{FF2B5EF4-FFF2-40B4-BE49-F238E27FC236}">
                <a16:creationId xmlns:a16="http://schemas.microsoft.com/office/drawing/2014/main" id="{E122E20A-3DC3-4BE7-8028-FA395C329719}"/>
              </a:ext>
            </a:extLst>
          </p:cNvPr>
          <p:cNvSpPr>
            <a:spLocks noGrp="1"/>
          </p:cNvSpPr>
          <p:nvPr>
            <p:ph idx="1"/>
          </p:nvPr>
        </p:nvSpPr>
        <p:spPr>
          <a:xfrm>
            <a:off x="457200" y="1052736"/>
            <a:ext cx="8229600" cy="4464497"/>
          </a:xfrm>
        </p:spPr>
        <p:txBody>
          <a:bodyPr>
            <a:noAutofit/>
          </a:bodyPr>
          <a:lstStyle/>
          <a:p>
            <a:pPr marL="0" indent="0" algn="just">
              <a:buNone/>
            </a:pPr>
            <a:r>
              <a:rPr lang="en-GB" sz="2800" dirty="0">
                <a:solidFill>
                  <a:srgbClr val="3C3C3C"/>
                </a:solidFill>
                <a:latin typeface="Roboto"/>
              </a:rPr>
              <a:t>Go on google and type </a:t>
            </a:r>
            <a:r>
              <a:rPr lang="en-GB" sz="2800" b="1" dirty="0">
                <a:solidFill>
                  <a:srgbClr val="00B050"/>
                </a:solidFill>
                <a:latin typeface="Roboto"/>
              </a:rPr>
              <a:t>SOCRATIVE STUDENT and click</a:t>
            </a:r>
          </a:p>
          <a:p>
            <a:pPr marL="0" indent="0" algn="just">
              <a:buNone/>
            </a:pPr>
            <a:endParaRPr lang="en-GB" sz="2800" dirty="0">
              <a:solidFill>
                <a:srgbClr val="3C3C3C"/>
              </a:solidFill>
              <a:latin typeface="Roboto"/>
            </a:endParaRPr>
          </a:p>
          <a:p>
            <a:pPr marL="0" indent="0" algn="just">
              <a:buNone/>
            </a:pPr>
            <a:r>
              <a:rPr lang="en-GB" sz="2800" dirty="0">
                <a:solidFill>
                  <a:srgbClr val="3C3C3C"/>
                </a:solidFill>
                <a:latin typeface="Roboto"/>
              </a:rPr>
              <a:t>THEN LOGIN with room name </a:t>
            </a:r>
            <a:r>
              <a:rPr lang="en-GB" sz="2800" b="1" dirty="0">
                <a:solidFill>
                  <a:srgbClr val="FF0000"/>
                </a:solidFill>
                <a:latin typeface="Roboto"/>
              </a:rPr>
              <a:t>OBINNA</a:t>
            </a:r>
          </a:p>
          <a:p>
            <a:pPr marL="0" indent="0" algn="just">
              <a:buNone/>
            </a:pPr>
            <a:endParaRPr lang="en-GB" sz="2800" b="1" dirty="0">
              <a:solidFill>
                <a:srgbClr val="FF0000"/>
              </a:solidFill>
              <a:latin typeface="Roboto"/>
            </a:endParaRPr>
          </a:p>
          <a:p>
            <a:pPr marL="0" indent="0" algn="just">
              <a:buNone/>
            </a:pPr>
            <a:r>
              <a:rPr lang="en-GB" sz="2800" b="1" dirty="0">
                <a:solidFill>
                  <a:srgbClr val="FF0000"/>
                </a:solidFill>
                <a:latin typeface="Roboto"/>
              </a:rPr>
              <a:t>Then enter your own name </a:t>
            </a:r>
            <a:r>
              <a:rPr lang="en-GB" sz="2800" b="1" dirty="0">
                <a:latin typeface="Roboto"/>
              </a:rPr>
              <a:t>to get access to the questions</a:t>
            </a:r>
            <a:endParaRPr lang="en-GB" sz="2800" b="1" dirty="0"/>
          </a:p>
        </p:txBody>
      </p:sp>
    </p:spTree>
    <p:extLst>
      <p:ext uri="{BB962C8B-B14F-4D97-AF65-F5344CB8AC3E}">
        <p14:creationId xmlns:p14="http://schemas.microsoft.com/office/powerpoint/2010/main" val="13792934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23990496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6CAA-50D6-40F4-BA16-46E337586461}"/>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C1C4C3BA-CA6F-4217-B7D7-209F99E37E3E}"/>
              </a:ext>
            </a:extLst>
          </p:cNvPr>
          <p:cNvSpPr>
            <a:spLocks noGrp="1"/>
          </p:cNvSpPr>
          <p:nvPr>
            <p:ph idx="1"/>
          </p:nvPr>
        </p:nvSpPr>
        <p:spPr/>
        <p:txBody>
          <a:bodyPr/>
          <a:lstStyle/>
          <a:p>
            <a:r>
              <a:rPr lang="en-GB" dirty="0"/>
              <a:t>Chatfield, T. (2017). </a:t>
            </a:r>
            <a:r>
              <a:rPr lang="en-GB" i="1" dirty="0"/>
              <a:t>Critical thinking: Your guide to effective argument, successful analysis and independent study</a:t>
            </a:r>
            <a:r>
              <a:rPr lang="en-GB" dirty="0"/>
              <a:t>. Sage. </a:t>
            </a:r>
            <a:r>
              <a:rPr lang="en-GB" dirty="0">
                <a:solidFill>
                  <a:srgbClr val="FF0000"/>
                </a:solidFill>
              </a:rPr>
              <a:t>Chapter 3.</a:t>
            </a:r>
          </a:p>
          <a:p>
            <a:endParaRPr lang="en-GB" dirty="0"/>
          </a:p>
        </p:txBody>
      </p:sp>
    </p:spTree>
    <p:extLst>
      <p:ext uri="{BB962C8B-B14F-4D97-AF65-F5344CB8AC3E}">
        <p14:creationId xmlns:p14="http://schemas.microsoft.com/office/powerpoint/2010/main" val="24964705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5621</TotalTime>
  <Words>2052</Words>
  <Application>Microsoft Office PowerPoint</Application>
  <PresentationFormat>On-screen Show (4:3)</PresentationFormat>
  <Paragraphs>161</Paragraphs>
  <Slides>26</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Arial</vt:lpstr>
      <vt:lpstr>Calibri</vt:lpstr>
      <vt:lpstr>Myriad Pro</vt:lpstr>
      <vt:lpstr>Roboto</vt:lpstr>
      <vt:lpstr>Rockwell</vt:lpstr>
      <vt:lpstr>Wingdings</vt:lpstr>
      <vt:lpstr>20140311PresentationUWTSDTemplate</vt:lpstr>
      <vt:lpstr>BMSK5101 Developing workplace critical thinking</vt:lpstr>
      <vt:lpstr>Critical Thinking</vt:lpstr>
      <vt:lpstr>Inductive and Deductive reasoning</vt:lpstr>
      <vt:lpstr>PowerPoint Presentation</vt:lpstr>
      <vt:lpstr>Implications for the workplace</vt:lpstr>
      <vt:lpstr>Validity vs Truth</vt:lpstr>
      <vt:lpstr>Example of Valid Argument </vt:lpstr>
      <vt:lpstr>Entailment and Soundness</vt:lpstr>
      <vt:lpstr>Example of sound Argument </vt:lpstr>
      <vt:lpstr>Logic and Reasoning</vt:lpstr>
      <vt:lpstr>Valid and invalid Reasoning</vt:lpstr>
      <vt:lpstr>Example 1</vt:lpstr>
      <vt:lpstr>Example 2: valid or Invalid</vt:lpstr>
      <vt:lpstr>Class activity</vt:lpstr>
      <vt:lpstr>Class exercise: Valid or Invalid</vt:lpstr>
      <vt:lpstr>Necessary and Sufficient Conditions</vt:lpstr>
      <vt:lpstr>Class activity 2</vt:lpstr>
      <vt:lpstr>Class activity Answer</vt:lpstr>
      <vt:lpstr>Class activity 3</vt:lpstr>
      <vt:lpstr>Two types of valid and invalid reasoning</vt:lpstr>
      <vt:lpstr>Two types of valid and invalid reasoning</vt:lpstr>
      <vt:lpstr>Sound and unsound arguments</vt:lpstr>
      <vt:lpstr>Sound and unsound arguments</vt:lpstr>
      <vt:lpstr>Class activity 4</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Ovia</dc:creator>
  <cp:lastModifiedBy>Nkwocha, Obinna (Dr)</cp:lastModifiedBy>
  <cp:revision>193</cp:revision>
  <dcterms:created xsi:type="dcterms:W3CDTF">2015-04-14T15:21:28Z</dcterms:created>
  <dcterms:modified xsi:type="dcterms:W3CDTF">2022-02-04T02:55:39Z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