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6858000" cy="9906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20" d="100"/>
          <a:sy n="120" d="100"/>
        </p:scale>
        <p:origin x="1262" y="-16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021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10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460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7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737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03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34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158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620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480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594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2930E-CFD4-4FC7-A9C7-F59C3100AD73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A4DD9-A088-45DF-9FB3-20115C8C6B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2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aitros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55F80-7216-528A-749C-74D752D73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615" y="478972"/>
            <a:ext cx="6160770" cy="127145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Bernard MT Condensed" panose="02050806060905020404" pitchFamily="18" charset="0"/>
              </a:rPr>
              <a:t>TRINITY HOTEL****</a:t>
            </a:r>
            <a:br>
              <a:rPr lang="en-GB" dirty="0"/>
            </a:br>
            <a:r>
              <a:rPr lang="en-GB" sz="4000" dirty="0">
                <a:solidFill>
                  <a:srgbClr val="FF0000"/>
                </a:solidFill>
                <a:latin typeface="Bernard MT Condensed" panose="02050806060905020404" pitchFamily="18" charset="0"/>
              </a:rPr>
              <a:t>CHRISTMAS PARTY MENU</a:t>
            </a:r>
            <a:br>
              <a:rPr lang="en-GB" sz="4000" dirty="0">
                <a:solidFill>
                  <a:srgbClr val="FF0000"/>
                </a:solidFill>
                <a:latin typeface="Bernard MT Condensed" panose="02050806060905020404" pitchFamily="18" charset="0"/>
              </a:rPr>
            </a:br>
            <a:r>
              <a:rPr lang="en-GB" sz="1300" dirty="0">
                <a:solidFill>
                  <a:schemeClr val="bg1"/>
                </a:solidFill>
                <a:latin typeface="Walbaum Display SemiBold" panose="020B0604020202020204" pitchFamily="18" charset="0"/>
                <a:ea typeface="+mn-ea"/>
                <a:cs typeface="+mn-cs"/>
              </a:rPr>
              <a:t>Available starting from 5th  of December to 24th  of December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D86AA-0496-4757-F07D-98789B9B55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0066" y="1806079"/>
            <a:ext cx="1811382" cy="487680"/>
          </a:xfrm>
        </p:spPr>
        <p:txBody>
          <a:bodyPr>
            <a:noAutofit/>
          </a:bodyPr>
          <a:lstStyle/>
          <a:p>
            <a:r>
              <a:rPr lang="en-GB" sz="13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2 COURSES £40</a:t>
            </a:r>
          </a:p>
          <a:p>
            <a:r>
              <a:rPr lang="en-GB" sz="13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3 COURSES £50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7D4D56F-3381-A644-7B32-E30B8E7DB101}"/>
              </a:ext>
            </a:extLst>
          </p:cNvPr>
          <p:cNvCxnSpPr>
            <a:cxnSpLocks/>
          </p:cNvCxnSpPr>
          <p:nvPr/>
        </p:nvCxnSpPr>
        <p:spPr>
          <a:xfrm>
            <a:off x="820479" y="2929643"/>
            <a:ext cx="1811382" cy="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39E07A7-2C52-9318-BA74-E1C69EEEA5B6}"/>
              </a:ext>
            </a:extLst>
          </p:cNvPr>
          <p:cNvSpPr txBox="1"/>
          <p:nvPr/>
        </p:nvSpPr>
        <p:spPr>
          <a:xfrm>
            <a:off x="2631861" y="2698810"/>
            <a:ext cx="13494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Bernard MT Condensed" panose="02050806060905020404" pitchFamily="18" charset="0"/>
                <a:ea typeface="+mj-ea"/>
                <a:cs typeface="+mj-cs"/>
              </a:rPr>
              <a:t>STARTERS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3C9D5A6-E679-FEDC-35CC-0BF984C62946}"/>
              </a:ext>
            </a:extLst>
          </p:cNvPr>
          <p:cNvCxnSpPr>
            <a:cxnSpLocks/>
          </p:cNvCxnSpPr>
          <p:nvPr/>
        </p:nvCxnSpPr>
        <p:spPr>
          <a:xfrm>
            <a:off x="3934164" y="2929643"/>
            <a:ext cx="1890903" cy="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6D3B2353-FC11-3176-C596-F2E3249014E7}"/>
              </a:ext>
            </a:extLst>
          </p:cNvPr>
          <p:cNvSpPr txBox="1"/>
          <p:nvPr/>
        </p:nvSpPr>
        <p:spPr>
          <a:xfrm>
            <a:off x="505369" y="3363001"/>
            <a:ext cx="5847260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		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Spiced pumpkin and almond soup (v, gf)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		                  with brown  bread  (192kcal ) 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	Crispy calamari strips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  served with garlic and lemon mayonnaise (483kcal)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   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Pollo </a:t>
            </a:r>
            <a:r>
              <a:rPr lang="en-GB" sz="1400" dirty="0" err="1">
                <a:solidFill>
                  <a:schemeClr val="bg1"/>
                </a:solidFill>
                <a:latin typeface="Walbaum Display SemiBold" panose="020B0604020202020204" pitchFamily="18" charset="0"/>
              </a:rPr>
              <a:t>avvolto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con </a:t>
            </a:r>
            <a:r>
              <a:rPr lang="en-GB" sz="1400" dirty="0" err="1">
                <a:solidFill>
                  <a:schemeClr val="bg1"/>
                </a:solidFill>
                <a:latin typeface="Walbaum Display SemiBold" panose="020B0604020202020204" pitchFamily="18" charset="0"/>
              </a:rPr>
              <a:t>spinaci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(gf)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Strips of chicken breast, cooked in creamy white wine and garlic     			               sauce, wrapped in a savoury crêpe (497kcal 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			Homemade ham hock croquettes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Served with piccalilli and apple puree (190kcal )</a:t>
            </a:r>
          </a:p>
          <a:p>
            <a:endParaRPr lang="en-GB" sz="1300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0B96B8B-60FB-0BFC-4B1A-1B7129B986B8}"/>
              </a:ext>
            </a:extLst>
          </p:cNvPr>
          <p:cNvSpPr txBox="1"/>
          <p:nvPr/>
        </p:nvSpPr>
        <p:spPr>
          <a:xfrm>
            <a:off x="2383971" y="6082001"/>
            <a:ext cx="2090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ernard MT Condensed" panose="02050806060905020404" pitchFamily="18" charset="0"/>
                <a:ea typeface="+mj-ea"/>
                <a:cs typeface="+mj-c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Bernard MT Condensed" panose="02050806060905020404" pitchFamily="18" charset="0"/>
                <a:ea typeface="+mj-ea"/>
                <a:cs typeface="+mj-cs"/>
              </a:rPr>
              <a:t>MAIN COURSE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02156F4-8C27-A7D8-87F7-40682003ECDA}"/>
              </a:ext>
            </a:extLst>
          </p:cNvPr>
          <p:cNvCxnSpPr>
            <a:cxnSpLocks/>
            <a:endCxn id="23" idx="1"/>
          </p:cNvCxnSpPr>
          <p:nvPr/>
        </p:nvCxnSpPr>
        <p:spPr>
          <a:xfrm>
            <a:off x="733153" y="6312834"/>
            <a:ext cx="1650818" cy="7755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F7C5C251-3704-A1CE-C029-C015DB04D775}"/>
              </a:ext>
            </a:extLst>
          </p:cNvPr>
          <p:cNvCxnSpPr>
            <a:cxnSpLocks/>
          </p:cNvCxnSpPr>
          <p:nvPr/>
        </p:nvCxnSpPr>
        <p:spPr>
          <a:xfrm>
            <a:off x="4162697" y="6307760"/>
            <a:ext cx="1750423" cy="10146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152BA553-CC85-2B2C-1197-5DAB04BF5EA6}"/>
              </a:ext>
            </a:extLst>
          </p:cNvPr>
          <p:cNvSpPr txBox="1"/>
          <p:nvPr/>
        </p:nvSpPr>
        <p:spPr>
          <a:xfrm>
            <a:off x="348615" y="6722957"/>
            <a:ext cx="616077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Butternut squash, amaretto and goat cheese risotto (v)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	        Topped with pea shoots (461kcal )</a:t>
            </a:r>
          </a:p>
          <a:p>
            <a:pPr algn="ctr"/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Traditional Roasted turkey, pig in blanket , cranberry stuffing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Served with  turkey gravy , roasted potatoes and selection of 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seasonal vegetables ( 805 kcal )</a:t>
            </a:r>
          </a:p>
          <a:p>
            <a:pPr algn="ctr"/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Sirloin steak 10oz</a:t>
            </a:r>
          </a:p>
          <a:p>
            <a:pPr algn="ctr"/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</a:t>
            </a:r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served with chunky chips, grilled tomato, mushrooms,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house salad  and onion rings (978 kcal )</a:t>
            </a:r>
          </a:p>
          <a:p>
            <a:pPr algn="ctr"/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Grilled chicken supreme (gf)</a:t>
            </a:r>
          </a:p>
          <a:p>
            <a:pPr algn="ctr"/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	Crispy polenta &amp; forest mushrooms (384 kcal)</a:t>
            </a:r>
          </a:p>
          <a:p>
            <a:endParaRPr lang="en-GB" sz="1400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D88BD8-C7BB-4F1C-2BFD-240A234D561B}"/>
              </a:ext>
            </a:extLst>
          </p:cNvPr>
          <p:cNvSpPr txBox="1"/>
          <p:nvPr/>
        </p:nvSpPr>
        <p:spPr>
          <a:xfrm>
            <a:off x="1726170" y="2256622"/>
            <a:ext cx="3428486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10% discount for groups of 8 or more</a:t>
            </a:r>
          </a:p>
        </p:txBody>
      </p:sp>
    </p:spTree>
    <p:extLst>
      <p:ext uri="{BB962C8B-B14F-4D97-AF65-F5344CB8AC3E}">
        <p14:creationId xmlns:p14="http://schemas.microsoft.com/office/powerpoint/2010/main" val="319535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5FED3-05DD-1B56-4A43-BA77C8B09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36" y="452239"/>
            <a:ext cx="6081713" cy="1554079"/>
          </a:xfrm>
        </p:spPr>
        <p:txBody>
          <a:bodyPr>
            <a:normAutofit/>
          </a:bodyPr>
          <a:lstStyle/>
          <a:p>
            <a:pPr algn="ctr"/>
            <a:r>
              <a:rPr lang="en-GB" sz="4600" dirty="0">
                <a:solidFill>
                  <a:schemeClr val="bg1"/>
                </a:solidFill>
                <a:latin typeface="Bernard MT Condensed" panose="02050806060905020404" pitchFamily="18" charset="0"/>
              </a:rPr>
              <a:t>  TRINITY HOTEL****</a:t>
            </a:r>
            <a:br>
              <a:rPr lang="en-GB" sz="4600" dirty="0">
                <a:solidFill>
                  <a:schemeClr val="bg1"/>
                </a:solidFill>
                <a:latin typeface="Bernard MT Condensed" panose="02050806060905020404" pitchFamily="18" charset="0"/>
              </a:rPr>
            </a:br>
            <a:r>
              <a:rPr lang="en-GB" sz="3600" dirty="0">
                <a:solidFill>
                  <a:srgbClr val="FF0000"/>
                </a:solidFill>
                <a:latin typeface="Bernard MT Condensed" panose="02050806060905020404" pitchFamily="18" charset="0"/>
              </a:rPr>
              <a:t>CHRISTMAS PARTY MENU</a:t>
            </a:r>
            <a:br>
              <a:rPr lang="en-GB" sz="8000" dirty="0">
                <a:solidFill>
                  <a:srgbClr val="FF0000"/>
                </a:solidFill>
                <a:latin typeface="Bernard MT Condensed" panose="02050806060905020404" pitchFamily="18" charset="0"/>
              </a:rPr>
            </a:br>
            <a:r>
              <a:rPr lang="en-GB" sz="1200" dirty="0">
                <a:solidFill>
                  <a:schemeClr val="bg1"/>
                </a:solidFill>
                <a:latin typeface="Walbaum Display SemiBold" panose="020B0604020202020204" pitchFamily="18" charset="0"/>
                <a:ea typeface="+mn-ea"/>
                <a:cs typeface="+mn-cs"/>
              </a:rPr>
              <a:t>Available starting from 5th  of December to 24th  of December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D2887A3D-9BD7-E726-63EA-22597175A33B}"/>
              </a:ext>
            </a:extLst>
          </p:cNvPr>
          <p:cNvSpPr txBox="1">
            <a:spLocks/>
          </p:cNvSpPr>
          <p:nvPr/>
        </p:nvSpPr>
        <p:spPr>
          <a:xfrm>
            <a:off x="2383667" y="1980640"/>
            <a:ext cx="1875066" cy="489067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2 COURSES £40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3 COURSES £50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66A25C-6F2E-EF49-160C-9932E8C783AB}"/>
              </a:ext>
            </a:extLst>
          </p:cNvPr>
          <p:cNvSpPr txBox="1"/>
          <p:nvPr/>
        </p:nvSpPr>
        <p:spPr>
          <a:xfrm>
            <a:off x="1395971" y="2933098"/>
            <a:ext cx="14727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Bernard MT Condensed" panose="02050806060905020404" pitchFamily="18" charset="0"/>
                <a:ea typeface="+mj-ea"/>
                <a:cs typeface="+mj-cs"/>
              </a:rPr>
              <a:t> DESSERTS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9B01D56-3FFA-F853-D9E2-68C07781186E}"/>
              </a:ext>
            </a:extLst>
          </p:cNvPr>
          <p:cNvCxnSpPr>
            <a:cxnSpLocks/>
          </p:cNvCxnSpPr>
          <p:nvPr/>
        </p:nvCxnSpPr>
        <p:spPr>
          <a:xfrm>
            <a:off x="557256" y="3153764"/>
            <a:ext cx="838715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F2B245-7DD6-EC73-A470-00D9E7F64636}"/>
              </a:ext>
            </a:extLst>
          </p:cNvPr>
          <p:cNvCxnSpPr>
            <a:cxnSpLocks/>
          </p:cNvCxnSpPr>
          <p:nvPr/>
        </p:nvCxnSpPr>
        <p:spPr>
          <a:xfrm>
            <a:off x="2868719" y="3153764"/>
            <a:ext cx="949748" cy="10166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CD1C6B20-BD35-A68B-865B-BC13C91E5D2B}"/>
              </a:ext>
            </a:extLst>
          </p:cNvPr>
          <p:cNvSpPr txBox="1"/>
          <p:nvPr/>
        </p:nvSpPr>
        <p:spPr>
          <a:xfrm>
            <a:off x="-1100892" y="3433395"/>
            <a:ext cx="517313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Salted caramel chocolate brownie (vg)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                               with vegan vanilla ice cream (208 kcal 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2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Rich Christmas pudding (v)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                    Served with brandy sauce (301 kcal)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             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Homemade Pavlova 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Topped with a mixed berry compote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     and Chantilly cream (305 kcal)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				       </a:t>
            </a:r>
            <a:r>
              <a:rPr lang="en-GB" sz="14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Baileys cheesecake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Individual cheesecake topped with raspberry’s 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                                                  and served with cream (284kcal)</a:t>
            </a:r>
          </a:p>
          <a:p>
            <a:endParaRPr lang="en-GB" sz="1200" i="1" dirty="0">
              <a:solidFill>
                <a:schemeClr val="bg1"/>
              </a:solidFill>
              <a:latin typeface="Walbaum Display SemiBold" panose="020B0604020202020204" pitchFamily="18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EDD8CD9-D397-1F69-8F7C-67EFB6601C20}"/>
              </a:ext>
            </a:extLst>
          </p:cNvPr>
          <p:cNvCxnSpPr>
            <a:cxnSpLocks/>
          </p:cNvCxnSpPr>
          <p:nvPr/>
        </p:nvCxnSpPr>
        <p:spPr>
          <a:xfrm>
            <a:off x="261212" y="6053667"/>
            <a:ext cx="370118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13A78C4-671D-4419-68D2-59857867877B}"/>
              </a:ext>
            </a:extLst>
          </p:cNvPr>
          <p:cNvSpPr txBox="1"/>
          <p:nvPr/>
        </p:nvSpPr>
        <p:spPr>
          <a:xfrm>
            <a:off x="1519644" y="6148631"/>
            <a:ext cx="38187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Coffee, tea, water and soda are included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DE25DA0-5478-0FFD-02BB-B83347E77CE9}"/>
              </a:ext>
            </a:extLst>
          </p:cNvPr>
          <p:cNvSpPr txBox="1"/>
          <p:nvPr/>
        </p:nvSpPr>
        <p:spPr>
          <a:xfrm>
            <a:off x="4138951" y="2977338"/>
            <a:ext cx="2304528" cy="13849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sng" dirty="0">
                <a:solidFill>
                  <a:srgbClr val="FF0000"/>
                </a:solidFill>
                <a:latin typeface="Bernard MT Condensed" panose="02050806060905020404" pitchFamily="18" charset="0"/>
              </a:rPr>
              <a:t>Special Offers </a:t>
            </a:r>
          </a:p>
          <a:p>
            <a:r>
              <a:rPr lang="en-GB" sz="14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For just </a:t>
            </a:r>
            <a:r>
              <a:rPr lang="en-GB" sz="16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£6.99 </a:t>
            </a:r>
          </a:p>
          <a:p>
            <a:r>
              <a:rPr lang="en-GB" sz="1400" dirty="0">
                <a:solidFill>
                  <a:srgbClr val="FF0000"/>
                </a:solidFill>
                <a:latin typeface="Walbaum Display SemiBold" panose="020B0604020202020204" pitchFamily="18" charset="0"/>
              </a:rPr>
              <a:t> </a:t>
            </a:r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brandy &amp; whisky 50ml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Wine selection 175ml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 Baylis 50 ml</a:t>
            </a:r>
          </a:p>
          <a:p>
            <a:endParaRPr lang="en-GB" sz="1400" dirty="0">
              <a:solidFill>
                <a:srgbClr val="FF0000"/>
              </a:solidFill>
              <a:latin typeface="Walbaum Display SemiBold" panose="020B06040202020202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BDFA950-007A-BAF3-E271-1EF64FCC40CD}"/>
              </a:ext>
            </a:extLst>
          </p:cNvPr>
          <p:cNvSpPr txBox="1"/>
          <p:nvPr/>
        </p:nvSpPr>
        <p:spPr>
          <a:xfrm>
            <a:off x="261212" y="6470489"/>
            <a:ext cx="6233245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Allergens Statement: Not every component is included in the list. If you have dietary  restrictions, you must inform us and we will cater your needs.</a:t>
            </a:r>
          </a:p>
          <a:p>
            <a:r>
              <a:rPr lang="en-GB" sz="1200" i="1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(v)=vegetarian, (vg) = vegan, (gf) = gluten free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90888EF-2D1E-F3D8-305B-FFD87CF1240A}"/>
              </a:ext>
            </a:extLst>
          </p:cNvPr>
          <p:cNvSpPr txBox="1"/>
          <p:nvPr/>
        </p:nvSpPr>
        <p:spPr>
          <a:xfrm>
            <a:off x="1837266" y="2423067"/>
            <a:ext cx="42502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10% discount for groups of 8 or more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88614C1-BCD7-0CC9-384D-41181DACE2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256" y="7224309"/>
            <a:ext cx="5708077" cy="23923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449E83-0EBD-0744-01F4-D82DBA845A3A}"/>
              </a:ext>
            </a:extLst>
          </p:cNvPr>
          <p:cNvSpPr txBox="1"/>
          <p:nvPr/>
        </p:nvSpPr>
        <p:spPr>
          <a:xfrm>
            <a:off x="4182249" y="5241345"/>
            <a:ext cx="2312208" cy="76944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Booking required in advance on our website,</a:t>
            </a:r>
          </a:p>
          <a:p>
            <a:r>
              <a:rPr lang="en-GB" sz="1100" dirty="0">
                <a:solidFill>
                  <a:schemeClr val="bg1"/>
                </a:solidFill>
                <a:latin typeface="Walbaum Display SemiBold" panose="020B0604020202020204" pitchFamily="18" charset="0"/>
              </a:rPr>
              <a:t> £10 non refundable deposit payable upon booking</a:t>
            </a:r>
          </a:p>
        </p:txBody>
      </p:sp>
    </p:spTree>
    <p:extLst>
      <p:ext uri="{BB962C8B-B14F-4D97-AF65-F5344CB8AC3E}">
        <p14:creationId xmlns:p14="http://schemas.microsoft.com/office/powerpoint/2010/main" val="3878720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5A06A-3F44-4EE8-6BBF-BFBC7463D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066264"/>
          </a:xfrm>
        </p:spPr>
        <p:txBody>
          <a:bodyPr/>
          <a:lstStyle/>
          <a:p>
            <a:r>
              <a:rPr lang="en-GB" dirty="0"/>
              <a:t>                   </a:t>
            </a:r>
            <a:r>
              <a:rPr lang="en-GB" sz="2000" dirty="0">
                <a:latin typeface="Walbaum Display SemiBold" panose="02070703090703020303" pitchFamily="18" charset="0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AB8A6D-B463-1F58-90EC-C332B28465A7}"/>
              </a:ext>
            </a:extLst>
          </p:cNvPr>
          <p:cNvSpPr txBox="1"/>
          <p:nvPr/>
        </p:nvSpPr>
        <p:spPr>
          <a:xfrm>
            <a:off x="2301967" y="1593669"/>
            <a:ext cx="254943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Bramleys_Christmas_Menu</a:t>
            </a:r>
            <a:endParaRPr lang="en-GB" sz="2000" dirty="0">
              <a:latin typeface="Angsana New" panose="020B0502040204020203" pitchFamily="18" charset="-34"/>
              <a:ea typeface="+mj-ea"/>
              <a:cs typeface="Angsana New" panose="020B0502040204020203" pitchFamily="18" charset="-34"/>
            </a:endParaRP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Cookingwithbry.com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getwallpapers.com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Nerdswithknives.com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Oldtownwhiskeybar.com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Sainsburysmagazine.co.uk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Thestationgrill.co.uk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waitrose.com</a:t>
            </a:r>
            <a:endParaRPr lang="en-GB" sz="2000" dirty="0">
              <a:latin typeface="Angsana New" panose="020B0502040204020203" pitchFamily="18" charset="-34"/>
              <a:ea typeface="+mj-ea"/>
              <a:cs typeface="Angsana New" panose="020B0502040204020203" pitchFamily="18" charset="-34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A0CD12-5D6D-1999-9E90-4C239F2D30FA}"/>
              </a:ext>
            </a:extLst>
          </p:cNvPr>
          <p:cNvSpPr txBox="1"/>
          <p:nvPr/>
        </p:nvSpPr>
        <p:spPr>
          <a:xfrm>
            <a:off x="2167467" y="5612364"/>
            <a:ext cx="30056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</a:t>
            </a:r>
            <a:r>
              <a:rPr lang="en-GB" sz="2000" u="sng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Food &amp; Beverage Operation BMIH4002 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Student - Nicolae Masca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 ID 2126875</a:t>
            </a:r>
          </a:p>
          <a:p>
            <a:r>
              <a:rPr lang="en-GB" sz="2000" dirty="0">
                <a:latin typeface="Angsana New" panose="020B0502040204020203" pitchFamily="18" charset="-34"/>
                <a:ea typeface="+mj-ea"/>
                <a:cs typeface="Angsana New" panose="020B0502040204020203" pitchFamily="18" charset="-34"/>
              </a:rPr>
              <a:t> Lecturer –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229203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</TotalTime>
  <Words>492</Words>
  <Application>Microsoft Office PowerPoint</Application>
  <PresentationFormat>A4 Paper (210x297 mm)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Angsana New</vt:lpstr>
      <vt:lpstr>Arial</vt:lpstr>
      <vt:lpstr>Bernard MT Condensed</vt:lpstr>
      <vt:lpstr>Calibri</vt:lpstr>
      <vt:lpstr>Calibri Light</vt:lpstr>
      <vt:lpstr>Walbaum Display SemiBold</vt:lpstr>
      <vt:lpstr>Office Theme</vt:lpstr>
      <vt:lpstr>TRINITY HOTEL**** CHRISTMAS PARTY MENU Available starting from 5th  of December to 24th  of December</vt:lpstr>
      <vt:lpstr>  TRINITY HOTEL**** CHRISTMAS PARTY MENU Available starting from 5th  of December to 24th  of December</vt:lpstr>
      <vt:lpstr>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TRINITY HOTEL**** </dc:title>
  <dc:creator>Masca Mimi</dc:creator>
  <cp:lastModifiedBy>Nicolae Mircea Masca (2126875)</cp:lastModifiedBy>
  <cp:revision>44</cp:revision>
  <dcterms:created xsi:type="dcterms:W3CDTF">2022-11-15T10:43:34Z</dcterms:created>
  <dcterms:modified xsi:type="dcterms:W3CDTF">2022-11-16T11:49:26Z</dcterms:modified>
</cp:coreProperties>
</file>