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8"/>
  </p:handoutMasterIdLst>
  <p:sldIdLst>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80" r:id="rId26"/>
    <p:sldId id="28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82" d="100"/>
          <a:sy n="82" d="100"/>
        </p:scale>
        <p:origin x="720" y="7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enkins (IEH)" userId="ae3a07d3-7c51-4381-b786-d01af3331fdb" providerId="ADAL" clId="{6B8BCD59-6D08-423D-9634-AD73F05F2992}"/>
    <pc:docChg chg="modSld">
      <pc:chgData name="Laura Jenkins (IEH)" userId="ae3a07d3-7c51-4381-b786-d01af3331fdb" providerId="ADAL" clId="{6B8BCD59-6D08-423D-9634-AD73F05F2992}" dt="2024-10-09T10:00:58.743" v="1" actId="20577"/>
      <pc:docMkLst>
        <pc:docMk/>
      </pc:docMkLst>
      <pc:sldChg chg="modSp mod">
        <pc:chgData name="Laura Jenkins (IEH)" userId="ae3a07d3-7c51-4381-b786-d01af3331fdb" providerId="ADAL" clId="{6B8BCD59-6D08-423D-9634-AD73F05F2992}" dt="2024-10-09T10:00:58.743" v="1" actId="20577"/>
        <pc:sldMkLst>
          <pc:docMk/>
          <pc:sldMk cId="3899016586" sldId="258"/>
        </pc:sldMkLst>
        <pc:spChg chg="mod">
          <ac:chgData name="Laura Jenkins (IEH)" userId="ae3a07d3-7c51-4381-b786-d01af3331fdb" providerId="ADAL" clId="{6B8BCD59-6D08-423D-9634-AD73F05F2992}" dt="2024-10-09T10:00:58.743" v="1" actId="20577"/>
          <ac:spMkLst>
            <pc:docMk/>
            <pc:sldMk cId="3899016586" sldId="258"/>
            <ac:spMk id="17"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gov.wales/families-first" TargetMode="External"/><Relationship Id="rId2" Type="http://schemas.openxmlformats.org/officeDocument/2006/relationships/hyperlink" Target="https://gov.wales/get-help-flying-star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fis.carmarthenshire.gov.wales/families-firs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gov.wales/sites/default/files/publications/2019-07/flying-start-health-programme-guidance_0.pdf"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7/families-first-guidance-for-local-authorities_0.pdf"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dera.ioe.ac.uk/7717/1/090415rightstoactionen.pdf"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6/seven-core-aims-for-children-and-young-people.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gov.wales/parenting-give-it-time" TargetMode="Externa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gov.wales/sites/default/files/publications/2019-06/seven-core-aims-for-children-and-young-people.pdf" TargetMode="External"/><Relationship Id="rId7" Type="http://schemas.openxmlformats.org/officeDocument/2006/relationships/hyperlink" Target="https://gov.wales/parenting-give-it-time" TargetMode="External"/><Relationship Id="rId2" Type="http://schemas.openxmlformats.org/officeDocument/2006/relationships/hyperlink" Target="https://gov.wales/sites/default/files/publications/2019-07/flying-start-strategy-guidance-for-local-authorities.pdf" TargetMode="External"/><Relationship Id="rId1" Type="http://schemas.openxmlformats.org/officeDocument/2006/relationships/slideLayout" Target="../slideLayouts/slideLayout6.xml"/><Relationship Id="rId6" Type="http://schemas.openxmlformats.org/officeDocument/2006/relationships/hyperlink" Target="https://dera.ioe.ac.uk/7717/1/090415rightstoactionen.pdf" TargetMode="External"/><Relationship Id="rId5" Type="http://schemas.openxmlformats.org/officeDocument/2006/relationships/hyperlink" Target="https://gov.wales/sites/default/files/publications/2019-07/families-first-guidance-for-local-authorities_0.pdf" TargetMode="External"/><Relationship Id="rId4" Type="http://schemas.openxmlformats.org/officeDocument/2006/relationships/hyperlink" Target="https://www.wjec.co.uk/uploads/publications/1464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7528" y="1810752"/>
            <a:ext cx="2232248" cy="104218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456040" y="332656"/>
            <a:ext cx="2088232"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4197010" y="1873940"/>
            <a:ext cx="1538951" cy="919084"/>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8661505" y="332656"/>
            <a:ext cx="1656184" cy="21602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847528" y="332656"/>
            <a:ext cx="2664296" cy="1378106"/>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847528" y="2996952"/>
            <a:ext cx="2448272"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5879975" y="3140968"/>
            <a:ext cx="443771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5915979" y="1873940"/>
            <a:ext cx="2597234"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5915980" y="2623136"/>
            <a:ext cx="4401709" cy="42922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430182" y="2924944"/>
            <a:ext cx="1305778"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1847528" y="4799746"/>
            <a:ext cx="8496944" cy="830997"/>
          </a:xfrm>
          <a:prstGeom prst="rect">
            <a:avLst/>
          </a:prstGeom>
          <a:noFill/>
        </p:spPr>
        <p:txBody>
          <a:bodyPr wrap="square" rtlCol="0">
            <a:spAutoFit/>
          </a:bodyPr>
          <a:lstStyle/>
          <a:p>
            <a:pPr algn="ctr"/>
            <a:r>
              <a:rPr lang="en-GB" sz="2400" b="1" dirty="0"/>
              <a:t>ECAY6005: Relationships, Communication and Families in Contemporary Society </a:t>
            </a:r>
          </a:p>
        </p:txBody>
      </p:sp>
      <p:sp>
        <p:nvSpPr>
          <p:cNvPr id="18" name="TextBox 17"/>
          <p:cNvSpPr txBox="1"/>
          <p:nvPr/>
        </p:nvSpPr>
        <p:spPr>
          <a:xfrm>
            <a:off x="1847528" y="5574432"/>
            <a:ext cx="8496944" cy="461665"/>
          </a:xfrm>
          <a:prstGeom prst="rect">
            <a:avLst/>
          </a:prstGeom>
          <a:noFill/>
        </p:spPr>
        <p:txBody>
          <a:bodyPr wrap="square" rtlCol="0">
            <a:spAutoFit/>
          </a:bodyPr>
          <a:lstStyle/>
          <a:p>
            <a:pPr algn="ctr"/>
            <a:r>
              <a:rPr lang="en-GB" sz="2400" b="1" dirty="0"/>
              <a:t>Families – A Welsh Perspective</a:t>
            </a:r>
          </a:p>
        </p:txBody>
      </p:sp>
      <p:pic>
        <p:nvPicPr>
          <p:cNvPr id="2" name="Picture 1">
            <a:extLst>
              <a:ext uri="{FF2B5EF4-FFF2-40B4-BE49-F238E27FC236}">
                <a16:creationId xmlns:a16="http://schemas.microsoft.com/office/drawing/2014/main" id="{3B9D6DAC-114F-4DCC-B8D7-156639C91FA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546706" y="438244"/>
            <a:ext cx="1853550" cy="1228984"/>
          </a:xfrm>
          <a:prstGeom prst="rect">
            <a:avLst/>
          </a:prstGeom>
        </p:spPr>
      </p:pic>
      <p:pic>
        <p:nvPicPr>
          <p:cNvPr id="3" name="Picture 2">
            <a:extLst>
              <a:ext uri="{FF2B5EF4-FFF2-40B4-BE49-F238E27FC236}">
                <a16:creationId xmlns:a16="http://schemas.microsoft.com/office/drawing/2014/main" id="{9770139C-1121-4782-B5B8-EA8542F701E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60204" y="3131981"/>
            <a:ext cx="2179935" cy="1279689"/>
          </a:xfrm>
          <a:prstGeom prst="rect">
            <a:avLst/>
          </a:prstGeom>
        </p:spPr>
      </p:pic>
      <p:pic>
        <p:nvPicPr>
          <p:cNvPr id="11" name="Picture 10">
            <a:extLst>
              <a:ext uri="{FF2B5EF4-FFF2-40B4-BE49-F238E27FC236}">
                <a16:creationId xmlns:a16="http://schemas.microsoft.com/office/drawing/2014/main" id="{F595D0C7-6F25-4D06-AB9E-64DE9FF75716}"/>
              </a:ext>
            </a:extLst>
          </p:cNvPr>
          <p:cNvPicPr>
            <a:picLocks noChangeAspect="1"/>
          </p:cNvPicPr>
          <p:nvPr/>
        </p:nvPicPr>
        <p:blipFill>
          <a:blip r:embed="rId4"/>
          <a:stretch>
            <a:fillRect/>
          </a:stretch>
        </p:blipFill>
        <p:spPr>
          <a:xfrm>
            <a:off x="6170020" y="3254716"/>
            <a:ext cx="3857625" cy="1181100"/>
          </a:xfrm>
          <a:prstGeom prst="rect">
            <a:avLst/>
          </a:prstGeom>
        </p:spPr>
      </p:pic>
      <p:pic>
        <p:nvPicPr>
          <p:cNvPr id="16" name="Picture 15">
            <a:extLst>
              <a:ext uri="{FF2B5EF4-FFF2-40B4-BE49-F238E27FC236}">
                <a16:creationId xmlns:a16="http://schemas.microsoft.com/office/drawing/2014/main" id="{CECB8448-F5FC-4132-A110-68382380BBA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910502" y="432646"/>
            <a:ext cx="2504341" cy="1179414"/>
          </a:xfrm>
          <a:prstGeom prst="rect">
            <a:avLst/>
          </a:prstGeom>
        </p:spPr>
      </p:pic>
      <p:sp>
        <p:nvSpPr>
          <p:cNvPr id="19" name="Rectangle 18">
            <a:extLst>
              <a:ext uri="{FF2B5EF4-FFF2-40B4-BE49-F238E27FC236}">
                <a16:creationId xmlns:a16="http://schemas.microsoft.com/office/drawing/2014/main" id="{123C2B13-3204-45EB-9C30-8D17D3E4B7AF}"/>
              </a:ext>
            </a:extLst>
          </p:cNvPr>
          <p:cNvSpPr/>
          <p:nvPr/>
        </p:nvSpPr>
        <p:spPr>
          <a:xfrm>
            <a:off x="4631068" y="330927"/>
            <a:ext cx="1656184" cy="1378105"/>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5961" y="1916833"/>
            <a:ext cx="998841" cy="998841"/>
          </a:xfrm>
          <a:prstGeom prst="rect">
            <a:avLst/>
          </a:prstGeom>
        </p:spPr>
      </p:pic>
      <p:sp>
        <p:nvSpPr>
          <p:cNvPr id="5" name="TextBox 4"/>
          <p:cNvSpPr txBox="1"/>
          <p:nvPr/>
        </p:nvSpPr>
        <p:spPr>
          <a:xfrm>
            <a:off x="2598976" y="3429001"/>
            <a:ext cx="6984776" cy="1323439"/>
          </a:xfrm>
          <a:prstGeom prst="rect">
            <a:avLst/>
          </a:prstGeom>
          <a:noFill/>
        </p:spPr>
        <p:txBody>
          <a:bodyPr wrap="square" rtlCol="0">
            <a:spAutoFit/>
          </a:bodyPr>
          <a:lstStyle/>
          <a:p>
            <a:pPr algn="ctr"/>
            <a:r>
              <a:rPr lang="en-GB" sz="4000" i="1" dirty="0"/>
              <a:t>What did we look at in our last session?</a:t>
            </a:r>
          </a:p>
        </p:txBody>
      </p:sp>
    </p:spTree>
    <p:extLst>
      <p:ext uri="{BB962C8B-B14F-4D97-AF65-F5344CB8AC3E}">
        <p14:creationId xmlns:p14="http://schemas.microsoft.com/office/powerpoint/2010/main" val="89493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72345B2D-1036-4060-B6EF-7409DC48C8D6}"/>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Support for Families in Wales</a:t>
            </a:r>
            <a:br>
              <a:rPr lang="en-GB" altLang="en-US" dirty="0"/>
            </a:br>
            <a:r>
              <a:rPr lang="en-GB" altLang="en-US" dirty="0"/>
              <a:t>Group Activity</a:t>
            </a:r>
          </a:p>
        </p:txBody>
      </p:sp>
      <p:sp>
        <p:nvSpPr>
          <p:cNvPr id="5123" name="Content Placeholder 2">
            <a:extLst>
              <a:ext uri="{FF2B5EF4-FFF2-40B4-BE49-F238E27FC236}">
                <a16:creationId xmlns:a16="http://schemas.microsoft.com/office/drawing/2014/main" id="{F1A47A28-4C3F-4A1C-B859-A6BBB3096F19}"/>
              </a:ext>
            </a:extLst>
          </p:cNvPr>
          <p:cNvSpPr>
            <a:spLocks noGrp="1" noChangeArrowheads="1"/>
          </p:cNvSpPr>
          <p:nvPr>
            <p:ph idx="1"/>
          </p:nvPr>
        </p:nvSpPr>
        <p:spPr>
          <a:xfrm>
            <a:off x="609600" y="1600201"/>
            <a:ext cx="10972800" cy="3917032"/>
          </a:xfrm>
        </p:spPr>
        <p:txBody>
          <a:bodyPr>
            <a:normAutofit/>
          </a:bodyPr>
          <a:lstStyle/>
          <a:p>
            <a:r>
              <a:rPr lang="en-GB" dirty="0"/>
              <a:t>What do you already know?</a:t>
            </a:r>
            <a:endParaRPr lang="en-GB" altLang="en-US" dirty="0"/>
          </a:p>
          <a:p>
            <a:r>
              <a:rPr lang="en-GB" altLang="en-US" dirty="0"/>
              <a:t>What support is there available for families?</a:t>
            </a:r>
          </a:p>
          <a:p>
            <a:r>
              <a:rPr lang="en-GB" altLang="en-US" dirty="0"/>
              <a:t>Any examples from practice?</a:t>
            </a:r>
          </a:p>
          <a:p>
            <a:r>
              <a:rPr lang="en-GB" altLang="en-US" dirty="0"/>
              <a:t>Any policies or initiatives that could address any of the issues highlighted?</a:t>
            </a:r>
          </a:p>
          <a:p>
            <a:r>
              <a:rPr lang="en-GB" altLang="en-US" dirty="0"/>
              <a:t>Government proposals?</a:t>
            </a:r>
          </a:p>
        </p:txBody>
      </p:sp>
    </p:spTree>
    <p:extLst>
      <p:ext uri="{BB962C8B-B14F-4D97-AF65-F5344CB8AC3E}">
        <p14:creationId xmlns:p14="http://schemas.microsoft.com/office/powerpoint/2010/main" val="104357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1981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b="1" dirty="0"/>
          </a:p>
        </p:txBody>
      </p:sp>
      <p:sp>
        <p:nvSpPr>
          <p:cNvPr id="4" name="Title 3">
            <a:extLst>
              <a:ext uri="{FF2B5EF4-FFF2-40B4-BE49-F238E27FC236}">
                <a16:creationId xmlns:a16="http://schemas.microsoft.com/office/drawing/2014/main" id="{5B251D16-B5FA-7B4E-127E-CEBA849EFF67}"/>
              </a:ext>
            </a:extLst>
          </p:cNvPr>
          <p:cNvSpPr>
            <a:spLocks noGrp="1"/>
          </p:cNvSpPr>
          <p:nvPr>
            <p:ph type="title"/>
          </p:nvPr>
        </p:nvSpPr>
        <p:spPr>
          <a:xfrm>
            <a:off x="609600" y="274638"/>
            <a:ext cx="10972800" cy="1143000"/>
          </a:xfrm>
        </p:spPr>
        <p:txBody>
          <a:bodyPr>
            <a:normAutofit fontScale="90000"/>
          </a:bodyPr>
          <a:lstStyle/>
          <a:p>
            <a:r>
              <a:rPr lang="en-GB" altLang="en-US" dirty="0"/>
              <a:t>Support for Families in Wales</a:t>
            </a:r>
            <a:br>
              <a:rPr lang="en-GB" altLang="en-US" dirty="0"/>
            </a:br>
            <a:endParaRPr lang="en-GB" dirty="0"/>
          </a:p>
        </p:txBody>
      </p:sp>
      <p:sp>
        <p:nvSpPr>
          <p:cNvPr id="5" name="Content Placeholder 4">
            <a:extLst>
              <a:ext uri="{FF2B5EF4-FFF2-40B4-BE49-F238E27FC236}">
                <a16:creationId xmlns:a16="http://schemas.microsoft.com/office/drawing/2014/main" id="{884AD13F-27A2-C4B0-4C38-A424FE719888}"/>
              </a:ext>
            </a:extLst>
          </p:cNvPr>
          <p:cNvSpPr>
            <a:spLocks noGrp="1"/>
          </p:cNvSpPr>
          <p:nvPr>
            <p:ph idx="1"/>
          </p:nvPr>
        </p:nvSpPr>
        <p:spPr>
          <a:xfrm>
            <a:off x="609600" y="1600201"/>
            <a:ext cx="10972800" cy="3917032"/>
          </a:xfrm>
        </p:spPr>
        <p:txBody>
          <a:bodyPr/>
          <a:lstStyle/>
          <a:p>
            <a:r>
              <a:rPr lang="en-GB" dirty="0"/>
              <a:t>Broadly speaking Welsh policy for supporting families can be seen as having two main foci</a:t>
            </a:r>
          </a:p>
          <a:p>
            <a:r>
              <a:rPr lang="en-GB" dirty="0"/>
              <a:t>Flying Start</a:t>
            </a:r>
          </a:p>
          <a:p>
            <a:r>
              <a:rPr lang="en-GB" dirty="0"/>
              <a:t>Families First</a:t>
            </a:r>
          </a:p>
          <a:p>
            <a:r>
              <a:rPr lang="en-GB" dirty="0"/>
              <a:t>In this Theme we will take a little time to look at these two areas of policy</a:t>
            </a:r>
          </a:p>
          <a:p>
            <a:endParaRPr lang="en-GB" dirty="0"/>
          </a:p>
        </p:txBody>
      </p:sp>
    </p:spTree>
    <p:extLst>
      <p:ext uri="{BB962C8B-B14F-4D97-AF65-F5344CB8AC3E}">
        <p14:creationId xmlns:p14="http://schemas.microsoft.com/office/powerpoint/2010/main" val="174579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1981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b="1" dirty="0"/>
          </a:p>
        </p:txBody>
      </p:sp>
      <p:sp>
        <p:nvSpPr>
          <p:cNvPr id="3" name="Title 2">
            <a:extLst>
              <a:ext uri="{FF2B5EF4-FFF2-40B4-BE49-F238E27FC236}">
                <a16:creationId xmlns:a16="http://schemas.microsoft.com/office/drawing/2014/main" id="{6E864DD5-F3E6-471F-DE0D-2EFBDFD8E57B}"/>
              </a:ext>
            </a:extLst>
          </p:cNvPr>
          <p:cNvSpPr>
            <a:spLocks noGrp="1"/>
          </p:cNvSpPr>
          <p:nvPr>
            <p:ph type="title"/>
          </p:nvPr>
        </p:nvSpPr>
        <p:spPr>
          <a:xfrm>
            <a:off x="609600" y="274638"/>
            <a:ext cx="10972800" cy="1143000"/>
          </a:xfrm>
        </p:spPr>
        <p:txBody>
          <a:bodyPr>
            <a:normAutofit fontScale="90000"/>
          </a:bodyPr>
          <a:lstStyle/>
          <a:p>
            <a:r>
              <a:rPr lang="en-GB" altLang="en-US" dirty="0"/>
              <a:t>Support for Families in Wales</a:t>
            </a:r>
            <a:br>
              <a:rPr lang="en-GB" altLang="en-US" dirty="0"/>
            </a:br>
            <a:endParaRPr lang="en-GB" dirty="0"/>
          </a:p>
        </p:txBody>
      </p:sp>
      <p:sp>
        <p:nvSpPr>
          <p:cNvPr id="10" name="Content Placeholder 9">
            <a:extLst>
              <a:ext uri="{FF2B5EF4-FFF2-40B4-BE49-F238E27FC236}">
                <a16:creationId xmlns:a16="http://schemas.microsoft.com/office/drawing/2014/main" id="{41BB823C-1777-2439-F9D1-B85EFBC07E6F}"/>
              </a:ext>
            </a:extLst>
          </p:cNvPr>
          <p:cNvSpPr>
            <a:spLocks noGrp="1"/>
          </p:cNvSpPr>
          <p:nvPr>
            <p:ph idx="1"/>
          </p:nvPr>
        </p:nvSpPr>
        <p:spPr>
          <a:xfrm>
            <a:off x="609600" y="1600201"/>
            <a:ext cx="10972800" cy="3917032"/>
          </a:xfrm>
        </p:spPr>
        <p:txBody>
          <a:bodyPr>
            <a:normAutofit fontScale="92500"/>
          </a:bodyPr>
          <a:lstStyle/>
          <a:p>
            <a:r>
              <a:rPr lang="en-GB" dirty="0"/>
              <a:t>Researching Welsh policy: A current Issue</a:t>
            </a:r>
          </a:p>
          <a:p>
            <a:r>
              <a:rPr lang="en-GB" dirty="0"/>
              <a:t>We have already had cause to discuss this issues regarding finding resources on the Welsh Government website.</a:t>
            </a:r>
          </a:p>
          <a:p>
            <a:r>
              <a:rPr lang="en-GB" dirty="0"/>
              <a:t>This issue applies here……</a:t>
            </a:r>
          </a:p>
          <a:p>
            <a:endParaRPr lang="en-GB" dirty="0"/>
          </a:p>
          <a:p>
            <a:r>
              <a:rPr lang="en-GB" dirty="0"/>
              <a:t>Flying Start </a:t>
            </a:r>
            <a:r>
              <a:rPr lang="en-GB" dirty="0">
                <a:hlinkClick r:id="rId2"/>
              </a:rPr>
              <a:t>https://gov.wales/get-help-flying-start</a:t>
            </a:r>
            <a:r>
              <a:rPr lang="en-GB" dirty="0"/>
              <a:t> </a:t>
            </a:r>
          </a:p>
          <a:p>
            <a:r>
              <a:rPr lang="en-GB" dirty="0"/>
              <a:t>Families First </a:t>
            </a:r>
            <a:r>
              <a:rPr lang="en-GB" dirty="0">
                <a:hlinkClick r:id="rId3"/>
              </a:rPr>
              <a:t>https://gov.wales/families-first</a:t>
            </a:r>
            <a:r>
              <a:rPr lang="en-GB" dirty="0"/>
              <a:t> </a:t>
            </a:r>
          </a:p>
          <a:p>
            <a:endParaRPr lang="en-GB" dirty="0"/>
          </a:p>
          <a:p>
            <a:endParaRPr lang="en-GB" dirty="0"/>
          </a:p>
        </p:txBody>
      </p:sp>
    </p:spTree>
    <p:extLst>
      <p:ext uri="{BB962C8B-B14F-4D97-AF65-F5344CB8AC3E}">
        <p14:creationId xmlns:p14="http://schemas.microsoft.com/office/powerpoint/2010/main" val="53436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1981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b="1" dirty="0"/>
          </a:p>
        </p:txBody>
      </p:sp>
      <p:sp>
        <p:nvSpPr>
          <p:cNvPr id="4" name="TextBox 3">
            <a:extLst>
              <a:ext uri="{FF2B5EF4-FFF2-40B4-BE49-F238E27FC236}">
                <a16:creationId xmlns:a16="http://schemas.microsoft.com/office/drawing/2014/main" id="{400C885D-40BA-49D5-9068-4AF4C2EB2334}"/>
              </a:ext>
            </a:extLst>
          </p:cNvPr>
          <p:cNvSpPr txBox="1"/>
          <p:nvPr/>
        </p:nvSpPr>
        <p:spPr>
          <a:xfrm>
            <a:off x="1981200" y="1484784"/>
            <a:ext cx="7344816" cy="523220"/>
          </a:xfrm>
          <a:prstGeom prst="rect">
            <a:avLst/>
          </a:prstGeom>
          <a:noFill/>
        </p:spPr>
        <p:txBody>
          <a:bodyPr wrap="square" rtlCol="0">
            <a:spAutoFit/>
          </a:bodyPr>
          <a:lstStyle/>
          <a:p>
            <a:endParaRPr lang="en-GB" sz="2800" b="1" dirty="0"/>
          </a:p>
        </p:txBody>
      </p:sp>
      <p:sp>
        <p:nvSpPr>
          <p:cNvPr id="5" name="TextBox 4">
            <a:extLst>
              <a:ext uri="{FF2B5EF4-FFF2-40B4-BE49-F238E27FC236}">
                <a16:creationId xmlns:a16="http://schemas.microsoft.com/office/drawing/2014/main" id="{3AC90CEA-64DD-4F67-BC23-D0F92386AE43}"/>
              </a:ext>
            </a:extLst>
          </p:cNvPr>
          <p:cNvSpPr txBox="1"/>
          <p:nvPr/>
        </p:nvSpPr>
        <p:spPr>
          <a:xfrm>
            <a:off x="2279576" y="2224029"/>
            <a:ext cx="8229600" cy="52322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endParaRPr lang="en-GB" sz="2800" dirty="0"/>
          </a:p>
        </p:txBody>
      </p:sp>
      <p:sp>
        <p:nvSpPr>
          <p:cNvPr id="8" name="TextBox 7">
            <a:extLst>
              <a:ext uri="{FF2B5EF4-FFF2-40B4-BE49-F238E27FC236}">
                <a16:creationId xmlns:a16="http://schemas.microsoft.com/office/drawing/2014/main" id="{14B5A3B2-0698-4335-B26B-15CE2BC334D1}"/>
              </a:ext>
            </a:extLst>
          </p:cNvPr>
          <p:cNvSpPr txBox="1"/>
          <p:nvPr/>
        </p:nvSpPr>
        <p:spPr>
          <a:xfrm>
            <a:off x="2711624" y="3380004"/>
            <a:ext cx="4896544" cy="523220"/>
          </a:xfrm>
          <a:prstGeom prst="rect">
            <a:avLst/>
          </a:prstGeom>
          <a:noFill/>
        </p:spPr>
        <p:txBody>
          <a:bodyPr wrap="square" rtlCol="0">
            <a:spAutoFit/>
          </a:bodyPr>
          <a:lstStyle/>
          <a:p>
            <a:endParaRPr lang="en-GB" sz="2800" dirty="0"/>
          </a:p>
        </p:txBody>
      </p:sp>
      <p:sp>
        <p:nvSpPr>
          <p:cNvPr id="9" name="TextBox 8">
            <a:extLst>
              <a:ext uri="{FF2B5EF4-FFF2-40B4-BE49-F238E27FC236}">
                <a16:creationId xmlns:a16="http://schemas.microsoft.com/office/drawing/2014/main" id="{BDC56F15-76F5-4075-A5E5-33BD7BC1B7C6}"/>
              </a:ext>
            </a:extLst>
          </p:cNvPr>
          <p:cNvSpPr txBox="1"/>
          <p:nvPr/>
        </p:nvSpPr>
        <p:spPr>
          <a:xfrm>
            <a:off x="3143672" y="4133404"/>
            <a:ext cx="7067128" cy="461665"/>
          </a:xfrm>
          <a:prstGeom prst="rect">
            <a:avLst/>
          </a:prstGeom>
          <a:noFill/>
        </p:spPr>
        <p:txBody>
          <a:bodyPr wrap="square" rtlCol="0">
            <a:spAutoFit/>
          </a:bodyPr>
          <a:lstStyle/>
          <a:p>
            <a:endParaRPr lang="en-GB" sz="2400" dirty="0"/>
          </a:p>
        </p:txBody>
      </p:sp>
      <p:sp>
        <p:nvSpPr>
          <p:cNvPr id="6" name="Title 5">
            <a:extLst>
              <a:ext uri="{FF2B5EF4-FFF2-40B4-BE49-F238E27FC236}">
                <a16:creationId xmlns:a16="http://schemas.microsoft.com/office/drawing/2014/main" id="{04241259-C8E6-CB09-99FE-F04FDB57FE82}"/>
              </a:ext>
            </a:extLst>
          </p:cNvPr>
          <p:cNvSpPr>
            <a:spLocks noGrp="1"/>
          </p:cNvSpPr>
          <p:nvPr>
            <p:ph type="title"/>
          </p:nvPr>
        </p:nvSpPr>
        <p:spPr>
          <a:xfrm>
            <a:off x="609600" y="274638"/>
            <a:ext cx="10972800" cy="1143000"/>
          </a:xfrm>
        </p:spPr>
        <p:txBody>
          <a:bodyPr>
            <a:normAutofit/>
          </a:bodyPr>
          <a:lstStyle/>
          <a:p>
            <a:r>
              <a:rPr lang="en-GB" altLang="en-US" dirty="0"/>
              <a:t>Support for Families in Wales</a:t>
            </a:r>
            <a:endParaRPr lang="en-GB" dirty="0"/>
          </a:p>
        </p:txBody>
      </p:sp>
      <p:sp>
        <p:nvSpPr>
          <p:cNvPr id="11" name="Content Placeholder 10">
            <a:extLst>
              <a:ext uri="{FF2B5EF4-FFF2-40B4-BE49-F238E27FC236}">
                <a16:creationId xmlns:a16="http://schemas.microsoft.com/office/drawing/2014/main" id="{48CF9585-BB08-FF4B-5CA8-4E123499A2A6}"/>
              </a:ext>
            </a:extLst>
          </p:cNvPr>
          <p:cNvSpPr>
            <a:spLocks noGrp="1"/>
          </p:cNvSpPr>
          <p:nvPr>
            <p:ph idx="1"/>
          </p:nvPr>
        </p:nvSpPr>
        <p:spPr>
          <a:xfrm>
            <a:off x="609600" y="1600201"/>
            <a:ext cx="10972800" cy="3917032"/>
          </a:xfrm>
        </p:spPr>
        <p:txBody>
          <a:bodyPr>
            <a:normAutofit/>
          </a:bodyPr>
          <a:lstStyle/>
          <a:p>
            <a:r>
              <a:rPr lang="en-GB" dirty="0"/>
              <a:t>Researching Welsh policy: A current Issue</a:t>
            </a:r>
          </a:p>
          <a:p>
            <a:r>
              <a:rPr lang="en-GB" dirty="0"/>
              <a:t>So, as directed we can go to the relevant section of a local authority website, e.g. </a:t>
            </a:r>
          </a:p>
          <a:p>
            <a:r>
              <a:rPr lang="en-GB" dirty="0"/>
              <a:t>Carmarthenshire Families First</a:t>
            </a:r>
          </a:p>
          <a:p>
            <a:pPr lvl="1"/>
            <a:r>
              <a:rPr lang="en-GB" dirty="0">
                <a:hlinkClick r:id="rId2"/>
              </a:rPr>
              <a:t>https://fis.carmarthenshire.gov.wales/families-first/</a:t>
            </a:r>
            <a:r>
              <a:rPr lang="en-GB" dirty="0"/>
              <a:t> </a:t>
            </a:r>
          </a:p>
          <a:p>
            <a:r>
              <a:rPr lang="en-GB" dirty="0"/>
              <a:t>We will return to look at local authorities later in the module</a:t>
            </a:r>
          </a:p>
          <a:p>
            <a:endParaRPr lang="en-GB" dirty="0"/>
          </a:p>
          <a:p>
            <a:endParaRPr lang="en-GB" dirty="0"/>
          </a:p>
          <a:p>
            <a:endParaRPr lang="en-GB" dirty="0"/>
          </a:p>
        </p:txBody>
      </p:sp>
    </p:spTree>
    <p:extLst>
      <p:ext uri="{BB962C8B-B14F-4D97-AF65-F5344CB8AC3E}">
        <p14:creationId xmlns:p14="http://schemas.microsoft.com/office/powerpoint/2010/main" val="2558058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0A1E-89FC-4AE3-937F-52E518BED0F3}"/>
              </a:ext>
            </a:extLst>
          </p:cNvPr>
          <p:cNvSpPr txBox="1">
            <a:spLocks noChangeArrowheads="1"/>
          </p:cNvSpPr>
          <p:nvPr/>
        </p:nvSpPr>
        <p:spPr>
          <a:xfrm>
            <a:off x="1981200" y="274638"/>
            <a:ext cx="8229600" cy="994122"/>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altLang="en-US" b="1" dirty="0"/>
          </a:p>
        </p:txBody>
      </p:sp>
      <p:sp>
        <p:nvSpPr>
          <p:cNvPr id="10" name="TextBox 9">
            <a:extLst>
              <a:ext uri="{FF2B5EF4-FFF2-40B4-BE49-F238E27FC236}">
                <a16:creationId xmlns:a16="http://schemas.microsoft.com/office/drawing/2014/main" id="{86D34A48-4313-4809-8C44-FBFB264A7FDA}"/>
              </a:ext>
            </a:extLst>
          </p:cNvPr>
          <p:cNvSpPr txBox="1"/>
          <p:nvPr/>
        </p:nvSpPr>
        <p:spPr>
          <a:xfrm>
            <a:off x="1343472" y="4048638"/>
            <a:ext cx="1944216" cy="523220"/>
          </a:xfrm>
          <a:prstGeom prst="rect">
            <a:avLst/>
          </a:prstGeom>
          <a:noFill/>
        </p:spPr>
        <p:txBody>
          <a:bodyPr wrap="square" rtlCol="0">
            <a:spAutoFit/>
          </a:bodyPr>
          <a:lstStyle/>
          <a:p>
            <a:r>
              <a:rPr lang="en-GB" sz="2800" dirty="0"/>
              <a:t>Flying Start</a:t>
            </a:r>
          </a:p>
        </p:txBody>
      </p:sp>
      <p:sp>
        <p:nvSpPr>
          <p:cNvPr id="12" name="TextBox 11">
            <a:extLst>
              <a:ext uri="{FF2B5EF4-FFF2-40B4-BE49-F238E27FC236}">
                <a16:creationId xmlns:a16="http://schemas.microsoft.com/office/drawing/2014/main" id="{A4269483-D06C-4625-AC20-C2E62BF9A02A}"/>
              </a:ext>
            </a:extLst>
          </p:cNvPr>
          <p:cNvSpPr txBox="1"/>
          <p:nvPr/>
        </p:nvSpPr>
        <p:spPr>
          <a:xfrm>
            <a:off x="6744072" y="4048638"/>
            <a:ext cx="3188189" cy="523220"/>
          </a:xfrm>
          <a:prstGeom prst="rect">
            <a:avLst/>
          </a:prstGeom>
          <a:noFill/>
        </p:spPr>
        <p:txBody>
          <a:bodyPr wrap="square" rtlCol="0">
            <a:spAutoFit/>
          </a:bodyPr>
          <a:lstStyle/>
          <a:p>
            <a:r>
              <a:rPr lang="en-GB" sz="2800" dirty="0"/>
              <a:t>Families First</a:t>
            </a:r>
          </a:p>
        </p:txBody>
      </p:sp>
      <p:pic>
        <p:nvPicPr>
          <p:cNvPr id="7" name="Picture 6" descr="A picture containing light&#10;&#10;Description automatically generated">
            <a:hlinkClick r:id="rId2"/>
            <a:extLst>
              <a:ext uri="{FF2B5EF4-FFF2-40B4-BE49-F238E27FC236}">
                <a16:creationId xmlns:a16="http://schemas.microsoft.com/office/drawing/2014/main" id="{3E99C194-BA10-4DED-928D-16B9D7CF79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0131" y="3695755"/>
            <a:ext cx="1142857" cy="1142857"/>
          </a:xfrm>
          <a:prstGeom prst="rect">
            <a:avLst/>
          </a:prstGeom>
        </p:spPr>
      </p:pic>
      <p:pic>
        <p:nvPicPr>
          <p:cNvPr id="14" name="Picture 13" descr="A picture containing light&#10;&#10;Description automatically generated">
            <a:hlinkClick r:id="rId4"/>
            <a:extLst>
              <a:ext uri="{FF2B5EF4-FFF2-40B4-BE49-F238E27FC236}">
                <a16:creationId xmlns:a16="http://schemas.microsoft.com/office/drawing/2014/main" id="{D604C15D-79CE-43CE-B44B-3B61E124C4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7943" y="3738819"/>
            <a:ext cx="1142857" cy="1142857"/>
          </a:xfrm>
          <a:prstGeom prst="rect">
            <a:avLst/>
          </a:prstGeom>
        </p:spPr>
      </p:pic>
      <p:sp>
        <p:nvSpPr>
          <p:cNvPr id="3" name="Title 2">
            <a:extLst>
              <a:ext uri="{FF2B5EF4-FFF2-40B4-BE49-F238E27FC236}">
                <a16:creationId xmlns:a16="http://schemas.microsoft.com/office/drawing/2014/main" id="{91375326-34E5-056D-C34D-99F7018B0BD2}"/>
              </a:ext>
            </a:extLst>
          </p:cNvPr>
          <p:cNvSpPr>
            <a:spLocks noGrp="1"/>
          </p:cNvSpPr>
          <p:nvPr>
            <p:ph type="title"/>
          </p:nvPr>
        </p:nvSpPr>
        <p:spPr>
          <a:xfrm>
            <a:off x="609600" y="274638"/>
            <a:ext cx="10972800" cy="1143000"/>
          </a:xfrm>
        </p:spPr>
        <p:txBody>
          <a:bodyPr>
            <a:normAutofit/>
          </a:bodyPr>
          <a:lstStyle/>
          <a:p>
            <a:r>
              <a:rPr lang="en-GB" altLang="en-US" dirty="0"/>
              <a:t>Support for Families in Wales</a:t>
            </a:r>
            <a:endParaRPr lang="en-GB" dirty="0"/>
          </a:p>
        </p:txBody>
      </p:sp>
      <p:sp>
        <p:nvSpPr>
          <p:cNvPr id="9" name="Content Placeholder 8">
            <a:extLst>
              <a:ext uri="{FF2B5EF4-FFF2-40B4-BE49-F238E27FC236}">
                <a16:creationId xmlns:a16="http://schemas.microsoft.com/office/drawing/2014/main" id="{7A864BAA-C3B8-2B22-8D2B-35B80AD310CF}"/>
              </a:ext>
            </a:extLst>
          </p:cNvPr>
          <p:cNvSpPr>
            <a:spLocks noGrp="1"/>
          </p:cNvSpPr>
          <p:nvPr>
            <p:ph idx="1"/>
          </p:nvPr>
        </p:nvSpPr>
        <p:spPr>
          <a:xfrm>
            <a:off x="609600" y="1600201"/>
            <a:ext cx="10972800" cy="3917032"/>
          </a:xfrm>
        </p:spPr>
        <p:txBody>
          <a:bodyPr/>
          <a:lstStyle/>
          <a:p>
            <a:r>
              <a:rPr lang="en-GB" dirty="0"/>
              <a:t>Researching Welsh policy: A current Issue</a:t>
            </a:r>
          </a:p>
          <a:p>
            <a:r>
              <a:rPr lang="en-GB" dirty="0"/>
              <a:t>However, the Guidance does exist on the Welsh Government website </a:t>
            </a:r>
          </a:p>
          <a:p>
            <a:pPr lvl="8"/>
            <a:endParaRPr lang="en-GB" dirty="0"/>
          </a:p>
        </p:txBody>
      </p:sp>
    </p:spTree>
    <p:extLst>
      <p:ext uri="{BB962C8B-B14F-4D97-AF65-F5344CB8AC3E}">
        <p14:creationId xmlns:p14="http://schemas.microsoft.com/office/powerpoint/2010/main" val="214952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Welsh Government’s Flying Start programme</a:t>
            </a:r>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609600" y="1600201"/>
            <a:ext cx="10972800" cy="3917032"/>
          </a:xfrm>
        </p:spPr>
        <p:txBody>
          <a:bodyPr>
            <a:normAutofit/>
          </a:bodyPr>
          <a:lstStyle/>
          <a:p>
            <a:r>
              <a:rPr lang="en-GB" altLang="en-US" dirty="0"/>
              <a:t>What is Flying Start?</a:t>
            </a:r>
          </a:p>
          <a:p>
            <a:endParaRPr lang="en-GB" altLang="en-US" dirty="0"/>
          </a:p>
        </p:txBody>
      </p:sp>
      <p:sp>
        <p:nvSpPr>
          <p:cNvPr id="2" name="TextBox 1">
            <a:extLst>
              <a:ext uri="{FF2B5EF4-FFF2-40B4-BE49-F238E27FC236}">
                <a16:creationId xmlns:a16="http://schemas.microsoft.com/office/drawing/2014/main" id="{95253DC3-A43D-4898-B99F-AA6FB8023445}"/>
              </a:ext>
            </a:extLst>
          </p:cNvPr>
          <p:cNvSpPr txBox="1"/>
          <p:nvPr/>
        </p:nvSpPr>
        <p:spPr>
          <a:xfrm>
            <a:off x="2567608" y="2401732"/>
            <a:ext cx="7056784" cy="3108543"/>
          </a:xfrm>
          <a:prstGeom prst="rect">
            <a:avLst/>
          </a:prstGeom>
          <a:noFill/>
        </p:spPr>
        <p:txBody>
          <a:bodyPr wrap="square" rtlCol="0">
            <a:spAutoFit/>
          </a:bodyPr>
          <a:lstStyle/>
          <a:p>
            <a:pPr algn="ctr"/>
            <a:r>
              <a:rPr lang="en-GB" sz="2800" dirty="0"/>
              <a:t>‘Flying Start is the Welsh Government’s flagship Early Years programme for families with children who are under 4 years of age and is targeted in some of our most deprived areas in Wales. It is a vital tool in delivering the 7 Core Aims for children and young people’. </a:t>
            </a:r>
          </a:p>
        </p:txBody>
      </p:sp>
      <p:sp>
        <p:nvSpPr>
          <p:cNvPr id="3" name="TextBox 2">
            <a:extLst>
              <a:ext uri="{FF2B5EF4-FFF2-40B4-BE49-F238E27FC236}">
                <a16:creationId xmlns:a16="http://schemas.microsoft.com/office/drawing/2014/main" id="{B1EEC393-D273-425A-BC00-C9B3864D1CF5}"/>
              </a:ext>
            </a:extLst>
          </p:cNvPr>
          <p:cNvSpPr txBox="1"/>
          <p:nvPr/>
        </p:nvSpPr>
        <p:spPr>
          <a:xfrm>
            <a:off x="7824192" y="5216162"/>
            <a:ext cx="4545701" cy="461665"/>
          </a:xfrm>
          <a:prstGeom prst="rect">
            <a:avLst/>
          </a:prstGeom>
          <a:noFill/>
        </p:spPr>
        <p:txBody>
          <a:bodyPr wrap="square" rtlCol="0">
            <a:spAutoFit/>
          </a:bodyPr>
          <a:lstStyle/>
          <a:p>
            <a:r>
              <a:rPr lang="en-GB" sz="2400" dirty="0"/>
              <a:t>(Welsh Government, 2012, p.3)</a:t>
            </a:r>
          </a:p>
        </p:txBody>
      </p:sp>
    </p:spTree>
    <p:extLst>
      <p:ext uri="{BB962C8B-B14F-4D97-AF65-F5344CB8AC3E}">
        <p14:creationId xmlns:p14="http://schemas.microsoft.com/office/powerpoint/2010/main" val="450797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a:xfrm>
            <a:off x="609600" y="274638"/>
            <a:ext cx="10972800" cy="1143000"/>
          </a:xfrm>
        </p:spPr>
        <p:txBody>
          <a:bodyPr>
            <a:normAutofit/>
          </a:bodyPr>
          <a:lstStyle/>
          <a:p>
            <a:r>
              <a:rPr lang="en-GB" altLang="en-US" dirty="0"/>
              <a:t>Seven Core Aims</a:t>
            </a:r>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609600" y="1600201"/>
            <a:ext cx="10972800" cy="3917032"/>
          </a:xfrm>
        </p:spPr>
        <p:txBody>
          <a:bodyPr>
            <a:normAutofit lnSpcReduction="10000"/>
          </a:bodyPr>
          <a:lstStyle/>
          <a:p>
            <a:r>
              <a:rPr lang="en-GB" altLang="en-US" dirty="0"/>
              <a:t>What are the 7 Core Aims?</a:t>
            </a:r>
          </a:p>
          <a:p>
            <a:pPr marL="857250" lvl="1" indent="-457200">
              <a:spcBef>
                <a:spcPts val="600"/>
              </a:spcBef>
              <a:spcAft>
                <a:spcPts val="600"/>
              </a:spcAft>
            </a:pPr>
            <a:r>
              <a:rPr lang="en-GB" dirty="0"/>
              <a:t>‘The Welsh Assembly Governments seven core aims for children and young people summarise the UN Convention on the Rights of the Child (UNCRC)’.</a:t>
            </a:r>
          </a:p>
          <a:p>
            <a:pPr marL="857250" lvl="1" indent="-457200">
              <a:spcBef>
                <a:spcPts val="600"/>
              </a:spcBef>
              <a:spcAft>
                <a:spcPts val="600"/>
              </a:spcAft>
            </a:pPr>
            <a:r>
              <a:rPr lang="en-GB" dirty="0"/>
              <a:t>‘They form the basis for decisions on priorities and objectives nationally’. </a:t>
            </a:r>
          </a:p>
          <a:p>
            <a:pPr marL="857250" lvl="1" indent="-457200">
              <a:spcBef>
                <a:spcPts val="600"/>
              </a:spcBef>
              <a:spcAft>
                <a:spcPts val="600"/>
              </a:spcAft>
            </a:pPr>
            <a:r>
              <a:rPr lang="en-GB" dirty="0"/>
              <a:t>‘They should also form the basis for decisions on strategy and service provision locally’. </a:t>
            </a:r>
          </a:p>
          <a:p>
            <a:endParaRPr lang="en-GB" altLang="en-US" dirty="0"/>
          </a:p>
          <a:p>
            <a:endParaRPr lang="en-GB" altLang="en-US" dirty="0"/>
          </a:p>
        </p:txBody>
      </p:sp>
      <p:sp>
        <p:nvSpPr>
          <p:cNvPr id="3" name="TextBox 2">
            <a:extLst>
              <a:ext uri="{FF2B5EF4-FFF2-40B4-BE49-F238E27FC236}">
                <a16:creationId xmlns:a16="http://schemas.microsoft.com/office/drawing/2014/main" id="{B1EEC393-D273-425A-BC00-C9B3864D1CF5}"/>
              </a:ext>
            </a:extLst>
          </p:cNvPr>
          <p:cNvSpPr txBox="1"/>
          <p:nvPr/>
        </p:nvSpPr>
        <p:spPr>
          <a:xfrm>
            <a:off x="8112224" y="5257800"/>
            <a:ext cx="4248472" cy="461665"/>
          </a:xfrm>
          <a:prstGeom prst="rect">
            <a:avLst/>
          </a:prstGeom>
          <a:noFill/>
        </p:spPr>
        <p:txBody>
          <a:bodyPr wrap="square" rtlCol="0">
            <a:spAutoFit/>
          </a:bodyPr>
          <a:lstStyle/>
          <a:p>
            <a:r>
              <a:rPr lang="en-GB" sz="2400" dirty="0"/>
              <a:t>(</a:t>
            </a:r>
            <a:r>
              <a:rPr lang="en-GB" sz="2400" dirty="0" err="1"/>
              <a:t>WJEC</a:t>
            </a:r>
            <a:r>
              <a:rPr lang="en-GB" sz="2400" dirty="0"/>
              <a:t>, No Date)</a:t>
            </a:r>
          </a:p>
        </p:txBody>
      </p:sp>
      <p:pic>
        <p:nvPicPr>
          <p:cNvPr id="5" name="Picture 4" descr="A close up of a sign&#10;&#10;Description automatically generated">
            <a:extLst>
              <a:ext uri="{FF2B5EF4-FFF2-40B4-BE49-F238E27FC236}">
                <a16:creationId xmlns:a16="http://schemas.microsoft.com/office/drawing/2014/main" id="{B26C01D7-550D-4B52-B54D-22D001392F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93517" y="1556793"/>
            <a:ext cx="782817" cy="782817"/>
          </a:xfrm>
          <a:prstGeom prst="rect">
            <a:avLst/>
          </a:prstGeom>
        </p:spPr>
      </p:pic>
    </p:spTree>
    <p:extLst>
      <p:ext uri="{BB962C8B-B14F-4D97-AF65-F5344CB8AC3E}">
        <p14:creationId xmlns:p14="http://schemas.microsoft.com/office/powerpoint/2010/main" val="1295983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a:xfrm>
            <a:off x="609600" y="274638"/>
            <a:ext cx="10972800" cy="1143000"/>
          </a:xfrm>
        </p:spPr>
        <p:txBody>
          <a:bodyPr>
            <a:normAutofit/>
          </a:bodyPr>
          <a:lstStyle/>
          <a:p>
            <a:r>
              <a:rPr lang="en-GB" altLang="en-US" dirty="0"/>
              <a:t>Seven Core Aims</a:t>
            </a:r>
          </a:p>
        </p:txBody>
      </p:sp>
      <p:sp>
        <p:nvSpPr>
          <p:cNvPr id="5" name="Content Placeholder 4">
            <a:extLst>
              <a:ext uri="{FF2B5EF4-FFF2-40B4-BE49-F238E27FC236}">
                <a16:creationId xmlns:a16="http://schemas.microsoft.com/office/drawing/2014/main" id="{649B4F9A-8BEB-9C05-C54B-06E09738D0E0}"/>
              </a:ext>
            </a:extLst>
          </p:cNvPr>
          <p:cNvSpPr>
            <a:spLocks noGrp="1"/>
          </p:cNvSpPr>
          <p:nvPr>
            <p:ph idx="1"/>
          </p:nvPr>
        </p:nvSpPr>
        <p:spPr>
          <a:xfrm>
            <a:off x="609600" y="1600201"/>
            <a:ext cx="10972800" cy="3917032"/>
          </a:xfrm>
        </p:spPr>
        <p:txBody>
          <a:bodyPr/>
          <a:lstStyle/>
          <a:p>
            <a:r>
              <a:rPr lang="en-GB" dirty="0"/>
              <a:t>The 7 Core Aims have been part of Welsh Government policy since the publication of Children and Young People: Rights to Action in 2004</a:t>
            </a:r>
          </a:p>
          <a:p>
            <a:r>
              <a:rPr lang="en-GB" dirty="0"/>
              <a:t>However, for a more recent and comprehensive guide to how the Welsh Government intends to meet the 7 Core Aims see Programme for Children and Young People</a:t>
            </a:r>
          </a:p>
          <a:p>
            <a:endParaRPr lang="en-GB" dirty="0"/>
          </a:p>
          <a:p>
            <a:endParaRPr lang="en-GB" dirty="0"/>
          </a:p>
        </p:txBody>
      </p:sp>
      <p:sp>
        <p:nvSpPr>
          <p:cNvPr id="3" name="TextBox 2">
            <a:extLst>
              <a:ext uri="{FF2B5EF4-FFF2-40B4-BE49-F238E27FC236}">
                <a16:creationId xmlns:a16="http://schemas.microsoft.com/office/drawing/2014/main" id="{B1EEC393-D273-425A-BC00-C9B3864D1CF5}"/>
              </a:ext>
            </a:extLst>
          </p:cNvPr>
          <p:cNvSpPr txBox="1"/>
          <p:nvPr/>
        </p:nvSpPr>
        <p:spPr>
          <a:xfrm>
            <a:off x="7433520" y="5021376"/>
            <a:ext cx="4608512" cy="461665"/>
          </a:xfrm>
          <a:prstGeom prst="rect">
            <a:avLst/>
          </a:prstGeom>
          <a:noFill/>
        </p:spPr>
        <p:txBody>
          <a:bodyPr wrap="square" rtlCol="0">
            <a:spAutoFit/>
          </a:bodyPr>
          <a:lstStyle/>
          <a:p>
            <a:r>
              <a:rPr lang="en-GB" sz="2400" dirty="0"/>
              <a:t>(Welsh Government, 2015)</a:t>
            </a:r>
          </a:p>
        </p:txBody>
      </p:sp>
      <p:pic>
        <p:nvPicPr>
          <p:cNvPr id="8" name="Picture 7" descr="A picture containing light&#10;&#10;Description automatically generated">
            <a:hlinkClick r:id="rId2"/>
            <a:extLst>
              <a:ext uri="{FF2B5EF4-FFF2-40B4-BE49-F238E27FC236}">
                <a16:creationId xmlns:a16="http://schemas.microsoft.com/office/drawing/2014/main" id="{3774F5DE-5AED-44EB-86E8-0097FD922A8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00430" y="4845805"/>
            <a:ext cx="710809" cy="710809"/>
          </a:xfrm>
          <a:prstGeom prst="rect">
            <a:avLst/>
          </a:prstGeom>
        </p:spPr>
      </p:pic>
      <p:pic>
        <p:nvPicPr>
          <p:cNvPr id="12" name="Picture 11" descr="A picture containing light&#10;&#10;Description automatically generated">
            <a:hlinkClick r:id="rId4"/>
            <a:extLst>
              <a:ext uri="{FF2B5EF4-FFF2-40B4-BE49-F238E27FC236}">
                <a16:creationId xmlns:a16="http://schemas.microsoft.com/office/drawing/2014/main" id="{B52F8E37-B96A-427A-8031-A5837C058A0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216315" y="4835760"/>
            <a:ext cx="710809" cy="710809"/>
          </a:xfrm>
          <a:prstGeom prst="rect">
            <a:avLst/>
          </a:prstGeom>
        </p:spPr>
      </p:pic>
    </p:spTree>
    <p:extLst>
      <p:ext uri="{BB962C8B-B14F-4D97-AF65-F5344CB8AC3E}">
        <p14:creationId xmlns:p14="http://schemas.microsoft.com/office/powerpoint/2010/main" val="3682438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B3A9074B-392D-4450-A42D-1CEF28D9DC85}"/>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Welsh Government’s Families First programme</a:t>
            </a:r>
          </a:p>
        </p:txBody>
      </p:sp>
      <p:sp>
        <p:nvSpPr>
          <p:cNvPr id="6147" name="Content Placeholder 2">
            <a:extLst>
              <a:ext uri="{FF2B5EF4-FFF2-40B4-BE49-F238E27FC236}">
                <a16:creationId xmlns:a16="http://schemas.microsoft.com/office/drawing/2014/main" id="{42C59A7C-515D-47F9-89E3-81D056DDE395}"/>
              </a:ext>
            </a:extLst>
          </p:cNvPr>
          <p:cNvSpPr>
            <a:spLocks noGrp="1" noChangeArrowheads="1"/>
          </p:cNvSpPr>
          <p:nvPr>
            <p:ph idx="1"/>
          </p:nvPr>
        </p:nvSpPr>
        <p:spPr>
          <a:xfrm>
            <a:off x="609600" y="1600201"/>
            <a:ext cx="10972800" cy="3917032"/>
          </a:xfrm>
        </p:spPr>
        <p:txBody>
          <a:bodyPr>
            <a:normAutofit fontScale="85000" lnSpcReduction="20000"/>
          </a:bodyPr>
          <a:lstStyle/>
          <a:p>
            <a:r>
              <a:rPr lang="en-GB" altLang="en-US" dirty="0"/>
              <a:t>What is Families First?</a:t>
            </a:r>
          </a:p>
          <a:p>
            <a:pPr>
              <a:spcBef>
                <a:spcPts val="600"/>
              </a:spcBef>
              <a:spcAft>
                <a:spcPts val="600"/>
              </a:spcAft>
            </a:pPr>
            <a:r>
              <a:rPr lang="en-GB" dirty="0"/>
              <a:t>Families First is designed to improve outcomes for children, young people and families. </a:t>
            </a:r>
          </a:p>
          <a:p>
            <a:pPr>
              <a:spcBef>
                <a:spcPts val="600"/>
              </a:spcBef>
              <a:spcAft>
                <a:spcPts val="600"/>
              </a:spcAft>
            </a:pPr>
            <a:r>
              <a:rPr lang="en-GB" dirty="0"/>
              <a:t>It places an emphasis on early intervention, prevention, and providing support for whole families, rather than individuals. </a:t>
            </a:r>
          </a:p>
          <a:p>
            <a:pPr>
              <a:spcBef>
                <a:spcPts val="600"/>
              </a:spcBef>
              <a:spcAft>
                <a:spcPts val="600"/>
              </a:spcAft>
            </a:pPr>
            <a:r>
              <a:rPr lang="en-GB" dirty="0"/>
              <a:t>The programme promotes greater multi-agency working to ensure families receive joined-up support when they need it. </a:t>
            </a:r>
          </a:p>
          <a:p>
            <a:pPr>
              <a:spcBef>
                <a:spcPts val="600"/>
              </a:spcBef>
              <a:spcAft>
                <a:spcPts val="600"/>
              </a:spcAft>
            </a:pPr>
            <a:r>
              <a:rPr lang="en-GB" dirty="0"/>
              <a:t>The intention of the programme is to provide early support for families with the aim of preventing problems escalating. </a:t>
            </a:r>
          </a:p>
          <a:p>
            <a:endParaRPr lang="en-GB" altLang="en-US" dirty="0"/>
          </a:p>
          <a:p>
            <a:endParaRPr lang="en-GB" altLang="en-US" dirty="0"/>
          </a:p>
        </p:txBody>
      </p:sp>
      <p:sp>
        <p:nvSpPr>
          <p:cNvPr id="3" name="TextBox 2">
            <a:extLst>
              <a:ext uri="{FF2B5EF4-FFF2-40B4-BE49-F238E27FC236}">
                <a16:creationId xmlns:a16="http://schemas.microsoft.com/office/drawing/2014/main" id="{B1EEC393-D273-425A-BC00-C9B3864D1CF5}"/>
              </a:ext>
            </a:extLst>
          </p:cNvPr>
          <p:cNvSpPr txBox="1"/>
          <p:nvPr/>
        </p:nvSpPr>
        <p:spPr>
          <a:xfrm>
            <a:off x="7790315" y="5237460"/>
            <a:ext cx="4401685" cy="461665"/>
          </a:xfrm>
          <a:prstGeom prst="rect">
            <a:avLst/>
          </a:prstGeom>
          <a:noFill/>
        </p:spPr>
        <p:txBody>
          <a:bodyPr wrap="square" rtlCol="0">
            <a:spAutoFit/>
          </a:bodyPr>
          <a:lstStyle/>
          <a:p>
            <a:r>
              <a:rPr lang="en-GB" sz="2400" dirty="0"/>
              <a:t>(Welsh Government, 2017, p.3)</a:t>
            </a:r>
          </a:p>
        </p:txBody>
      </p:sp>
    </p:spTree>
    <p:extLst>
      <p:ext uri="{BB962C8B-B14F-4D97-AF65-F5344CB8AC3E}">
        <p14:creationId xmlns:p14="http://schemas.microsoft.com/office/powerpoint/2010/main" val="207493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6">
            <a:extLst>
              <a:ext uri="{FF2B5EF4-FFF2-40B4-BE49-F238E27FC236}">
                <a16:creationId xmlns:a16="http://schemas.microsoft.com/office/drawing/2014/main" id="{45446648-43F2-45E0-8555-97DA251F9F58}"/>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Welsh Government’s Families First programme</a:t>
            </a:r>
          </a:p>
        </p:txBody>
      </p:sp>
      <p:sp>
        <p:nvSpPr>
          <p:cNvPr id="7170" name="Content Placeholder 2">
            <a:extLst>
              <a:ext uri="{FF2B5EF4-FFF2-40B4-BE49-F238E27FC236}">
                <a16:creationId xmlns:a16="http://schemas.microsoft.com/office/drawing/2014/main" id="{C92E596D-8391-49DA-93BB-01DAE2232BB1}"/>
              </a:ext>
            </a:extLst>
          </p:cNvPr>
          <p:cNvSpPr>
            <a:spLocks noGrp="1" noChangeArrowheads="1"/>
          </p:cNvSpPr>
          <p:nvPr>
            <p:ph idx="1"/>
          </p:nvPr>
        </p:nvSpPr>
        <p:spPr>
          <a:xfrm>
            <a:off x="609600" y="1600201"/>
            <a:ext cx="10972800" cy="3917032"/>
          </a:xfrm>
        </p:spPr>
        <p:txBody>
          <a:bodyPr/>
          <a:lstStyle/>
          <a:p>
            <a:r>
              <a:rPr lang="en-GB" altLang="en-US" dirty="0"/>
              <a:t>Families First is a key response to the Welsh Government’s Child Poverty Strategy.</a:t>
            </a:r>
          </a:p>
          <a:p>
            <a:r>
              <a:rPr lang="en-GB" altLang="en-US" dirty="0"/>
              <a:t>The strategy has three strategic objectives, and Families First is an important driver to achieving these objectives:</a:t>
            </a:r>
          </a:p>
          <a:p>
            <a:r>
              <a:rPr lang="en-GB" altLang="en-US" dirty="0"/>
              <a:t>The three objectives are..</a:t>
            </a:r>
          </a:p>
        </p:txBody>
      </p:sp>
    </p:spTree>
    <p:extLst>
      <p:ext uri="{BB962C8B-B14F-4D97-AF65-F5344CB8AC3E}">
        <p14:creationId xmlns:p14="http://schemas.microsoft.com/office/powerpoint/2010/main" val="261323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902D8CC-95FC-4B47-AD5B-AB4AD7F98D11}"/>
              </a:ext>
            </a:extLst>
          </p:cNvPr>
          <p:cNvSpPr>
            <a:spLocks noGrp="1" noChangeArrowheads="1"/>
          </p:cNvSpPr>
          <p:nvPr>
            <p:ph type="title"/>
          </p:nvPr>
        </p:nvSpPr>
        <p:spPr>
          <a:xfrm>
            <a:off x="609600" y="274638"/>
            <a:ext cx="10972800" cy="1143000"/>
          </a:xfrm>
        </p:spPr>
        <p:txBody>
          <a:bodyPr>
            <a:normAutofit/>
          </a:bodyPr>
          <a:lstStyle/>
          <a:p>
            <a:r>
              <a:rPr lang="en-GB" altLang="en-US" dirty="0"/>
              <a:t>Welsh Government’s Child Poverty Strategy</a:t>
            </a:r>
          </a:p>
        </p:txBody>
      </p:sp>
      <p:sp>
        <p:nvSpPr>
          <p:cNvPr id="8195" name="Content Placeholder 2">
            <a:extLst>
              <a:ext uri="{FF2B5EF4-FFF2-40B4-BE49-F238E27FC236}">
                <a16:creationId xmlns:a16="http://schemas.microsoft.com/office/drawing/2014/main" id="{8C1623BC-0CFC-466C-8EA8-28437A7D38CF}"/>
              </a:ext>
            </a:extLst>
          </p:cNvPr>
          <p:cNvSpPr>
            <a:spLocks noGrp="1" noChangeArrowheads="1"/>
          </p:cNvSpPr>
          <p:nvPr>
            <p:ph idx="1"/>
          </p:nvPr>
        </p:nvSpPr>
        <p:spPr>
          <a:xfrm>
            <a:off x="609600" y="1600201"/>
            <a:ext cx="10972800" cy="3917032"/>
          </a:xfrm>
        </p:spPr>
        <p:txBody>
          <a:bodyPr>
            <a:normAutofit fontScale="92500" lnSpcReduction="20000"/>
          </a:bodyPr>
          <a:lstStyle/>
          <a:p>
            <a:r>
              <a:rPr lang="en-GB" altLang="en-US" dirty="0"/>
              <a:t>reducing the numbers of families living in workless households;</a:t>
            </a:r>
          </a:p>
          <a:p>
            <a:r>
              <a:rPr lang="en-GB" altLang="en-US" dirty="0"/>
              <a:t>improving the skills of parents/carers and young people living in low income households, so they can secure well-paid employment; and</a:t>
            </a:r>
          </a:p>
          <a:p>
            <a:r>
              <a:rPr lang="en-GB" altLang="en-US" dirty="0"/>
              <a:t>reducing inequalities that exist in health, education and economic outcomes for children and families by improving the outcomes of the poorest – with a focus on supporting families to achieve better outcomes for children.</a:t>
            </a:r>
          </a:p>
          <a:p>
            <a:endParaRPr lang="en-GB" altLang="en-US" dirty="0"/>
          </a:p>
        </p:txBody>
      </p:sp>
    </p:spTree>
    <p:extLst>
      <p:ext uri="{BB962C8B-B14F-4D97-AF65-F5344CB8AC3E}">
        <p14:creationId xmlns:p14="http://schemas.microsoft.com/office/powerpoint/2010/main" val="132020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9ADAD15-673B-47F0-B3D6-368B974A62F4}"/>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Welsh Government’s Families First programme</a:t>
            </a:r>
            <a:endParaRPr lang="en-US" altLang="en-US" dirty="0"/>
          </a:p>
        </p:txBody>
      </p:sp>
      <p:sp>
        <p:nvSpPr>
          <p:cNvPr id="9219" name="Rectangle 3">
            <a:extLst>
              <a:ext uri="{FF2B5EF4-FFF2-40B4-BE49-F238E27FC236}">
                <a16:creationId xmlns:a16="http://schemas.microsoft.com/office/drawing/2014/main" id="{65F66BDA-02E0-42AB-9EC2-6A40DA979D3A}"/>
              </a:ext>
            </a:extLst>
          </p:cNvPr>
          <p:cNvSpPr>
            <a:spLocks noGrp="1" noChangeArrowheads="1"/>
          </p:cNvSpPr>
          <p:nvPr>
            <p:ph idx="1"/>
          </p:nvPr>
        </p:nvSpPr>
        <p:spPr>
          <a:xfrm>
            <a:off x="609600" y="1600201"/>
            <a:ext cx="10972800" cy="3917032"/>
          </a:xfrm>
        </p:spPr>
        <p:txBody>
          <a:bodyPr/>
          <a:lstStyle/>
          <a:p>
            <a:r>
              <a:rPr lang="en-GB" altLang="en-US" dirty="0"/>
              <a:t>Families First must demonstrate that it can improve population outcomes in relation to tackling child poverty; as a result five national programme population outcomes have been identified:</a:t>
            </a:r>
            <a:endParaRPr lang="en-US" altLang="en-US" dirty="0"/>
          </a:p>
        </p:txBody>
      </p:sp>
    </p:spTree>
    <p:extLst>
      <p:ext uri="{BB962C8B-B14F-4D97-AF65-F5344CB8AC3E}">
        <p14:creationId xmlns:p14="http://schemas.microsoft.com/office/powerpoint/2010/main" val="153782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96CA06C-9585-4690-87D5-D94A9AD53DD4}"/>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Welsh Government’s Families First programme</a:t>
            </a:r>
            <a:endParaRPr lang="en-US" altLang="en-US" dirty="0"/>
          </a:p>
        </p:txBody>
      </p:sp>
      <p:sp>
        <p:nvSpPr>
          <p:cNvPr id="10243" name="Rectangle 3">
            <a:extLst>
              <a:ext uri="{FF2B5EF4-FFF2-40B4-BE49-F238E27FC236}">
                <a16:creationId xmlns:a16="http://schemas.microsoft.com/office/drawing/2014/main" id="{86BF9262-1106-45C8-88AD-7D2EA35232C1}"/>
              </a:ext>
            </a:extLst>
          </p:cNvPr>
          <p:cNvSpPr>
            <a:spLocks noGrp="1" noChangeArrowheads="1"/>
          </p:cNvSpPr>
          <p:nvPr>
            <p:ph idx="1"/>
          </p:nvPr>
        </p:nvSpPr>
        <p:spPr>
          <a:xfrm>
            <a:off x="609600" y="1600201"/>
            <a:ext cx="10972800" cy="3917032"/>
          </a:xfrm>
        </p:spPr>
        <p:txBody>
          <a:bodyPr>
            <a:normAutofit fontScale="92500" lnSpcReduction="20000"/>
          </a:bodyPr>
          <a:lstStyle/>
          <a:p>
            <a:r>
              <a:rPr lang="en-GB" altLang="en-US" dirty="0"/>
              <a:t>1. low income and disadvantaged families have the support they need to progress towards, and to secure, employment and progression within employment;</a:t>
            </a:r>
          </a:p>
          <a:p>
            <a:endParaRPr lang="en-GB" altLang="en-US" dirty="0"/>
          </a:p>
          <a:p>
            <a:r>
              <a:rPr lang="en-GB" altLang="en-US" dirty="0"/>
              <a:t>2. children from low income/workless households reach health, social and cognitive development milestones;</a:t>
            </a:r>
          </a:p>
          <a:p>
            <a:endParaRPr lang="en-GB" altLang="en-US" dirty="0"/>
          </a:p>
          <a:p>
            <a:r>
              <a:rPr lang="en-GB" altLang="en-US" dirty="0"/>
              <a:t>3. children, young people and families are healthy and have good levels of well-being;</a:t>
            </a:r>
          </a:p>
        </p:txBody>
      </p:sp>
    </p:spTree>
    <p:extLst>
      <p:ext uri="{BB962C8B-B14F-4D97-AF65-F5344CB8AC3E}">
        <p14:creationId xmlns:p14="http://schemas.microsoft.com/office/powerpoint/2010/main" val="96006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86AE92A-3D5C-46DD-8F70-4A82DBEEF715}"/>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Welsh Government’s Families First programme</a:t>
            </a:r>
          </a:p>
        </p:txBody>
      </p:sp>
      <p:sp>
        <p:nvSpPr>
          <p:cNvPr id="11267" name="Content Placeholder 2">
            <a:extLst>
              <a:ext uri="{FF2B5EF4-FFF2-40B4-BE49-F238E27FC236}">
                <a16:creationId xmlns:a16="http://schemas.microsoft.com/office/drawing/2014/main" id="{5FF80D00-7456-4FAC-8455-4E94FF99A3AD}"/>
              </a:ext>
            </a:extLst>
          </p:cNvPr>
          <p:cNvSpPr>
            <a:spLocks noGrp="1" noChangeArrowheads="1"/>
          </p:cNvSpPr>
          <p:nvPr>
            <p:ph idx="1"/>
          </p:nvPr>
        </p:nvSpPr>
        <p:spPr>
          <a:xfrm>
            <a:off x="609600" y="1600201"/>
            <a:ext cx="10972800" cy="3917032"/>
          </a:xfrm>
        </p:spPr>
        <p:txBody>
          <a:bodyPr>
            <a:normAutofit lnSpcReduction="10000"/>
          </a:bodyPr>
          <a:lstStyle/>
          <a:p>
            <a:r>
              <a:rPr lang="en-GB" altLang="en-US" dirty="0"/>
              <a:t>4. the impact of poverty on aspiration and educational attainment is reduced and children from low income/workless households reach their full potential; and</a:t>
            </a:r>
          </a:p>
          <a:p>
            <a:endParaRPr lang="en-GB" altLang="en-US" dirty="0"/>
          </a:p>
          <a:p>
            <a:r>
              <a:rPr lang="en-GB" altLang="en-US" dirty="0"/>
              <a:t>5. disadvantaged young people from low income households have the support they need to stay on in education or training or to secure employment.</a:t>
            </a:r>
            <a:endParaRPr lang="en-US" altLang="en-US" dirty="0"/>
          </a:p>
          <a:p>
            <a:endParaRPr lang="en-GB" altLang="en-US" dirty="0"/>
          </a:p>
        </p:txBody>
      </p:sp>
    </p:spTree>
    <p:extLst>
      <p:ext uri="{BB962C8B-B14F-4D97-AF65-F5344CB8AC3E}">
        <p14:creationId xmlns:p14="http://schemas.microsoft.com/office/powerpoint/2010/main" val="3844819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082FCCD-E96F-4482-8C7E-08D503721036}"/>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Welsh Government’s Families First programme</a:t>
            </a:r>
          </a:p>
        </p:txBody>
      </p:sp>
      <p:sp>
        <p:nvSpPr>
          <p:cNvPr id="12291" name="Content Placeholder 2">
            <a:extLst>
              <a:ext uri="{FF2B5EF4-FFF2-40B4-BE49-F238E27FC236}">
                <a16:creationId xmlns:a16="http://schemas.microsoft.com/office/drawing/2014/main" id="{55CD7B37-DB3E-49C9-A71A-C3F6215B8485}"/>
              </a:ext>
            </a:extLst>
          </p:cNvPr>
          <p:cNvSpPr>
            <a:spLocks noGrp="1" noChangeArrowheads="1"/>
          </p:cNvSpPr>
          <p:nvPr>
            <p:ph idx="1"/>
          </p:nvPr>
        </p:nvSpPr>
        <p:spPr>
          <a:xfrm>
            <a:off x="609600" y="1600201"/>
            <a:ext cx="10972800" cy="3917032"/>
          </a:xfrm>
        </p:spPr>
        <p:txBody>
          <a:bodyPr>
            <a:noAutofit/>
          </a:bodyPr>
          <a:lstStyle/>
          <a:p>
            <a:r>
              <a:rPr lang="en-GB" altLang="en-US" dirty="0"/>
              <a:t>Welsh Government’s Families First programme outlines clear systems for multi-agency support, </a:t>
            </a:r>
          </a:p>
          <a:p>
            <a:r>
              <a:rPr lang="en-GB" altLang="en-US" dirty="0"/>
              <a:t>with an emphasis on prevention and early intervention are put in place.</a:t>
            </a:r>
          </a:p>
          <a:p>
            <a:r>
              <a:rPr lang="en-GB" altLang="en-US" dirty="0"/>
              <a:t>This includes the concept of the Team Around the Family (TAF)</a:t>
            </a:r>
          </a:p>
          <a:p>
            <a:endParaRPr lang="en-GB" altLang="en-US" dirty="0"/>
          </a:p>
        </p:txBody>
      </p:sp>
    </p:spTree>
    <p:extLst>
      <p:ext uri="{BB962C8B-B14F-4D97-AF65-F5344CB8AC3E}">
        <p14:creationId xmlns:p14="http://schemas.microsoft.com/office/powerpoint/2010/main" val="300563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873BD9B5-B3E6-48F2-99BC-1D052122C90D}"/>
              </a:ext>
            </a:extLst>
          </p:cNvPr>
          <p:cNvSpPr>
            <a:spLocks noGrp="1" noChangeArrowheads="1"/>
          </p:cNvSpPr>
          <p:nvPr>
            <p:ph type="title"/>
          </p:nvPr>
        </p:nvSpPr>
        <p:spPr>
          <a:xfrm>
            <a:off x="609600" y="274638"/>
            <a:ext cx="10972800" cy="1143000"/>
          </a:xfrm>
        </p:spPr>
        <p:txBody>
          <a:bodyPr>
            <a:normAutofit fontScale="90000"/>
          </a:bodyPr>
          <a:lstStyle/>
          <a:p>
            <a:r>
              <a:rPr lang="en-GB" altLang="en-US" dirty="0"/>
              <a:t>Welsh Government’s Families First programme</a:t>
            </a:r>
          </a:p>
        </p:txBody>
      </p:sp>
      <p:sp>
        <p:nvSpPr>
          <p:cNvPr id="13315" name="Content Placeholder 2">
            <a:extLst>
              <a:ext uri="{FF2B5EF4-FFF2-40B4-BE49-F238E27FC236}">
                <a16:creationId xmlns:a16="http://schemas.microsoft.com/office/drawing/2014/main" id="{5A87C4C2-1C4F-43EE-94C0-E5B75E807567}"/>
              </a:ext>
            </a:extLst>
          </p:cNvPr>
          <p:cNvSpPr>
            <a:spLocks noGrp="1" noChangeArrowheads="1"/>
          </p:cNvSpPr>
          <p:nvPr>
            <p:ph idx="1"/>
          </p:nvPr>
        </p:nvSpPr>
        <p:spPr>
          <a:xfrm>
            <a:off x="695400" y="1340768"/>
            <a:ext cx="10972800" cy="3916363"/>
          </a:xfrm>
        </p:spPr>
        <p:txBody>
          <a:bodyPr>
            <a:noAutofit/>
          </a:bodyPr>
          <a:lstStyle/>
          <a:p>
            <a:r>
              <a:rPr lang="en-GB" altLang="en-US" sz="2800" dirty="0"/>
              <a:t>The ‘Team Around the Family’ (TAF) is a process for delivering integrated services for children, young people and their families.</a:t>
            </a:r>
          </a:p>
          <a:p>
            <a:r>
              <a:rPr lang="en-GB" altLang="en-US" sz="2800" dirty="0"/>
              <a:t>The best way of supporting children, particularly those living in poverty, is by working with the whole family. </a:t>
            </a:r>
          </a:p>
          <a:p>
            <a:r>
              <a:rPr lang="en-GB" altLang="en-US" sz="2800" dirty="0"/>
              <a:t>Families need different levels of support depending on their circumstances. </a:t>
            </a:r>
          </a:p>
          <a:p>
            <a:r>
              <a:rPr lang="en-GB" altLang="en-US" sz="2800" dirty="0"/>
              <a:t>Complicated problems will need more intensive support. However, some families may need help to overcome smaller problems to avoid them becoming complicated</a:t>
            </a:r>
          </a:p>
        </p:txBody>
      </p:sp>
    </p:spTree>
    <p:extLst>
      <p:ext uri="{BB962C8B-B14F-4D97-AF65-F5344CB8AC3E}">
        <p14:creationId xmlns:p14="http://schemas.microsoft.com/office/powerpoint/2010/main" val="1341413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0E39838-790E-48B5-BC73-3854F2F7F06C}"/>
              </a:ext>
            </a:extLst>
          </p:cNvPr>
          <p:cNvSpPr>
            <a:spLocks noGrp="1" noChangeArrowheads="1"/>
          </p:cNvSpPr>
          <p:nvPr>
            <p:ph type="title"/>
          </p:nvPr>
        </p:nvSpPr>
        <p:spPr>
          <a:xfrm>
            <a:off x="609600" y="274638"/>
            <a:ext cx="10972800" cy="1143000"/>
          </a:xfrm>
        </p:spPr>
        <p:txBody>
          <a:bodyPr>
            <a:normAutofit/>
          </a:bodyPr>
          <a:lstStyle/>
          <a:p>
            <a:r>
              <a:rPr lang="en-GB" altLang="en-US" dirty="0"/>
              <a:t>Policy Direction and links to other Modules</a:t>
            </a:r>
          </a:p>
        </p:txBody>
      </p:sp>
      <p:sp>
        <p:nvSpPr>
          <p:cNvPr id="14339" name="Content Placeholder 2">
            <a:extLst>
              <a:ext uri="{FF2B5EF4-FFF2-40B4-BE49-F238E27FC236}">
                <a16:creationId xmlns:a16="http://schemas.microsoft.com/office/drawing/2014/main" id="{91137753-7484-4F72-9C01-422BDBC104A5}"/>
              </a:ext>
            </a:extLst>
          </p:cNvPr>
          <p:cNvSpPr>
            <a:spLocks noGrp="1" noChangeArrowheads="1"/>
          </p:cNvSpPr>
          <p:nvPr>
            <p:ph idx="1"/>
          </p:nvPr>
        </p:nvSpPr>
        <p:spPr>
          <a:xfrm>
            <a:off x="609600" y="1600201"/>
            <a:ext cx="10972800" cy="3917032"/>
          </a:xfrm>
        </p:spPr>
        <p:txBody>
          <a:bodyPr>
            <a:normAutofit/>
          </a:bodyPr>
          <a:lstStyle/>
          <a:p>
            <a:r>
              <a:rPr lang="en-GB" altLang="en-US" dirty="0"/>
              <a:t>Why is there an emphasis on joined-up working?</a:t>
            </a:r>
          </a:p>
          <a:p>
            <a:endParaRPr lang="en-GB" altLang="en-US" dirty="0"/>
          </a:p>
          <a:p>
            <a:r>
              <a:rPr lang="en-GB" altLang="en-US" dirty="0"/>
              <a:t>Any ideas?</a:t>
            </a:r>
          </a:p>
          <a:p>
            <a:endParaRPr lang="en-GB" altLang="en-US" dirty="0"/>
          </a:p>
          <a:p>
            <a:r>
              <a:rPr lang="en-GB" altLang="en-US" dirty="0"/>
              <a:t>Which other Modules have we discussed this in?</a:t>
            </a:r>
          </a:p>
        </p:txBody>
      </p:sp>
      <p:pic>
        <p:nvPicPr>
          <p:cNvPr id="3" name="Picture 2" descr="A close up of a sign&#10;&#10;Description automatically generated">
            <a:extLst>
              <a:ext uri="{FF2B5EF4-FFF2-40B4-BE49-F238E27FC236}">
                <a16:creationId xmlns:a16="http://schemas.microsoft.com/office/drawing/2014/main" id="{F43A8A4B-E3FE-44B5-AA8F-236057DC61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16480" y="2563832"/>
            <a:ext cx="854824" cy="854824"/>
          </a:xfrm>
          <a:prstGeom prst="rect">
            <a:avLst/>
          </a:prstGeom>
        </p:spPr>
      </p:pic>
    </p:spTree>
    <p:extLst>
      <p:ext uri="{BB962C8B-B14F-4D97-AF65-F5344CB8AC3E}">
        <p14:creationId xmlns:p14="http://schemas.microsoft.com/office/powerpoint/2010/main" val="3080997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19AE2F7-F899-4D30-8CC7-BB46C5F72A4B}"/>
              </a:ext>
            </a:extLst>
          </p:cNvPr>
          <p:cNvSpPr>
            <a:spLocks noGrp="1" noChangeArrowheads="1"/>
          </p:cNvSpPr>
          <p:nvPr>
            <p:ph type="title"/>
          </p:nvPr>
        </p:nvSpPr>
        <p:spPr>
          <a:xfrm>
            <a:off x="609600" y="274638"/>
            <a:ext cx="10972800" cy="1143000"/>
          </a:xfrm>
        </p:spPr>
        <p:txBody>
          <a:bodyPr/>
          <a:lstStyle/>
          <a:p>
            <a:r>
              <a:rPr lang="en-GB" altLang="en-US" dirty="0"/>
              <a:t>Families First</a:t>
            </a:r>
          </a:p>
        </p:txBody>
      </p:sp>
      <p:sp>
        <p:nvSpPr>
          <p:cNvPr id="18435" name="Content Placeholder 2">
            <a:extLst>
              <a:ext uri="{FF2B5EF4-FFF2-40B4-BE49-F238E27FC236}">
                <a16:creationId xmlns:a16="http://schemas.microsoft.com/office/drawing/2014/main" id="{569012FD-4F29-4E28-BF3F-27EBBCD9CAC3}"/>
              </a:ext>
            </a:extLst>
          </p:cNvPr>
          <p:cNvSpPr>
            <a:spLocks noGrp="1" noChangeArrowheads="1"/>
          </p:cNvSpPr>
          <p:nvPr>
            <p:ph idx="1"/>
          </p:nvPr>
        </p:nvSpPr>
        <p:spPr>
          <a:xfrm>
            <a:off x="609600" y="1600201"/>
            <a:ext cx="10972800" cy="3917032"/>
          </a:xfrm>
        </p:spPr>
        <p:txBody>
          <a:bodyPr>
            <a:noAutofit/>
          </a:bodyPr>
          <a:lstStyle/>
          <a:p>
            <a:r>
              <a:rPr lang="en-GB" altLang="en-US" dirty="0"/>
              <a:t>Each local authority has to consider the ways in which they can deliver Families First and provide evidence of a contribution to achieving the five national programme outcomes. </a:t>
            </a:r>
          </a:p>
          <a:p>
            <a:r>
              <a:rPr lang="en-GB" altLang="en-US" dirty="0"/>
              <a:t>At the delivery level providers will need to establish a process for identifying the ways in which local programme outcomes contribute to the national programme outcomes.</a:t>
            </a:r>
          </a:p>
          <a:p>
            <a:endParaRPr lang="en-GB" altLang="en-US" dirty="0"/>
          </a:p>
        </p:txBody>
      </p:sp>
    </p:spTree>
    <p:extLst>
      <p:ext uri="{BB962C8B-B14F-4D97-AF65-F5344CB8AC3E}">
        <p14:creationId xmlns:p14="http://schemas.microsoft.com/office/powerpoint/2010/main" val="3183187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25C88-76C0-4A11-9089-394FF4DEE8B5}"/>
              </a:ext>
            </a:extLst>
          </p:cNvPr>
          <p:cNvSpPr>
            <a:spLocks noGrp="1"/>
          </p:cNvSpPr>
          <p:nvPr>
            <p:ph type="title"/>
          </p:nvPr>
        </p:nvSpPr>
        <p:spPr>
          <a:xfrm>
            <a:off x="609600" y="274638"/>
            <a:ext cx="10972800" cy="1143000"/>
          </a:xfrm>
        </p:spPr>
        <p:txBody>
          <a:bodyPr/>
          <a:lstStyle/>
          <a:p>
            <a:r>
              <a:rPr lang="en-GB" dirty="0"/>
              <a:t>Parenting: Give It Time</a:t>
            </a:r>
          </a:p>
        </p:txBody>
      </p:sp>
      <p:sp>
        <p:nvSpPr>
          <p:cNvPr id="3" name="TextBox 2">
            <a:extLst>
              <a:ext uri="{FF2B5EF4-FFF2-40B4-BE49-F238E27FC236}">
                <a16:creationId xmlns:a16="http://schemas.microsoft.com/office/drawing/2014/main" id="{FCB55B08-4098-487B-8362-CBA5A71E1FF7}"/>
              </a:ext>
            </a:extLst>
          </p:cNvPr>
          <p:cNvSpPr txBox="1"/>
          <p:nvPr/>
        </p:nvSpPr>
        <p:spPr>
          <a:xfrm>
            <a:off x="1769760" y="1556793"/>
            <a:ext cx="865248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One other aspect of Welsh Government policy on Families is the Parenting: Give It Time programme</a:t>
            </a:r>
          </a:p>
        </p:txBody>
      </p:sp>
      <p:sp>
        <p:nvSpPr>
          <p:cNvPr id="4" name="TextBox 3">
            <a:extLst>
              <a:ext uri="{FF2B5EF4-FFF2-40B4-BE49-F238E27FC236}">
                <a16:creationId xmlns:a16="http://schemas.microsoft.com/office/drawing/2014/main" id="{CB07E7D7-581D-44D3-9650-14ACF1918E52}"/>
              </a:ext>
            </a:extLst>
          </p:cNvPr>
          <p:cNvSpPr txBox="1"/>
          <p:nvPr/>
        </p:nvSpPr>
        <p:spPr>
          <a:xfrm>
            <a:off x="2783632" y="2780929"/>
            <a:ext cx="6480720" cy="954107"/>
          </a:xfrm>
          <a:prstGeom prst="rect">
            <a:avLst/>
          </a:prstGeom>
          <a:noFill/>
        </p:spPr>
        <p:txBody>
          <a:bodyPr wrap="square" rtlCol="0">
            <a:spAutoFit/>
          </a:bodyPr>
          <a:lstStyle/>
          <a:p>
            <a:pPr algn="ctr"/>
            <a:r>
              <a:rPr lang="en-GB" sz="2800" i="1" dirty="0"/>
              <a:t>Discussion Point: Are you aware of this programme?</a:t>
            </a:r>
          </a:p>
        </p:txBody>
      </p:sp>
      <p:sp>
        <p:nvSpPr>
          <p:cNvPr id="5" name="TextBox 4">
            <a:extLst>
              <a:ext uri="{FF2B5EF4-FFF2-40B4-BE49-F238E27FC236}">
                <a16:creationId xmlns:a16="http://schemas.microsoft.com/office/drawing/2014/main" id="{EDB522EF-3D05-41CE-BBD9-EA96535C858E}"/>
              </a:ext>
            </a:extLst>
          </p:cNvPr>
          <p:cNvSpPr txBox="1"/>
          <p:nvPr/>
        </p:nvSpPr>
        <p:spPr>
          <a:xfrm>
            <a:off x="1770471" y="4221088"/>
            <a:ext cx="8652480" cy="523220"/>
          </a:xfrm>
          <a:prstGeom prst="rect">
            <a:avLst/>
          </a:prstGeom>
          <a:noFill/>
        </p:spPr>
        <p:txBody>
          <a:bodyPr wrap="square" rtlCol="0">
            <a:spAutoFit/>
          </a:bodyPr>
          <a:lstStyle/>
          <a:p>
            <a:pPr marL="457200" indent="-457200">
              <a:buFont typeface="Arial" panose="020B0604020202020204" pitchFamily="34" charset="0"/>
              <a:buChar char="•"/>
            </a:pPr>
            <a:r>
              <a:rPr lang="en-GB" sz="2800" dirty="0"/>
              <a:t>Let’s take a look at the website</a:t>
            </a:r>
          </a:p>
        </p:txBody>
      </p:sp>
      <p:pic>
        <p:nvPicPr>
          <p:cNvPr id="7" name="Picture 6" descr="A picture containing light&#10;&#10;Description automatically generated">
            <a:hlinkClick r:id="rId2"/>
            <a:extLst>
              <a:ext uri="{FF2B5EF4-FFF2-40B4-BE49-F238E27FC236}">
                <a16:creationId xmlns:a16="http://schemas.microsoft.com/office/drawing/2014/main" id="{A16700BE-BA57-4993-BFCF-47545B82A0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4153" y="3983278"/>
            <a:ext cx="998841" cy="998841"/>
          </a:xfrm>
          <a:prstGeom prst="rect">
            <a:avLst/>
          </a:prstGeom>
        </p:spPr>
      </p:pic>
      <p:pic>
        <p:nvPicPr>
          <p:cNvPr id="9" name="Picture 8" descr="A picture containing ball&#10;&#10;Description automatically generated">
            <a:extLst>
              <a:ext uri="{FF2B5EF4-FFF2-40B4-BE49-F238E27FC236}">
                <a16:creationId xmlns:a16="http://schemas.microsoft.com/office/drawing/2014/main" id="{BB311D5E-BE45-4979-B130-1DB2AEEAD58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52964" y="2888307"/>
            <a:ext cx="710809" cy="710809"/>
          </a:xfrm>
          <a:prstGeom prst="rect">
            <a:avLst/>
          </a:prstGeom>
        </p:spPr>
      </p:pic>
    </p:spTree>
    <p:extLst>
      <p:ext uri="{BB962C8B-B14F-4D97-AF65-F5344CB8AC3E}">
        <p14:creationId xmlns:p14="http://schemas.microsoft.com/office/powerpoint/2010/main" val="270820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A60F146-547A-4381-8074-098F471C9307}"/>
              </a:ext>
            </a:extLst>
          </p:cNvPr>
          <p:cNvSpPr>
            <a:spLocks noGrp="1" noChangeArrowheads="1"/>
          </p:cNvSpPr>
          <p:nvPr>
            <p:ph type="title"/>
          </p:nvPr>
        </p:nvSpPr>
        <p:spPr/>
        <p:txBody>
          <a:bodyPr>
            <a:normAutofit fontScale="90000"/>
          </a:bodyPr>
          <a:lstStyle/>
          <a:p>
            <a:r>
              <a:rPr lang="en-GB" altLang="en-US" dirty="0"/>
              <a:t>Guided Study</a:t>
            </a:r>
            <a:br>
              <a:rPr lang="en-GB" altLang="en-US" dirty="0"/>
            </a:br>
            <a:r>
              <a:rPr lang="en-GB" altLang="en-US" dirty="0"/>
              <a:t>Individual Task</a:t>
            </a:r>
          </a:p>
        </p:txBody>
      </p:sp>
      <p:sp>
        <p:nvSpPr>
          <p:cNvPr id="20483" name="Content Placeholder 2">
            <a:extLst>
              <a:ext uri="{FF2B5EF4-FFF2-40B4-BE49-F238E27FC236}">
                <a16:creationId xmlns:a16="http://schemas.microsoft.com/office/drawing/2014/main" id="{6DBCFAB9-B601-4C33-AEE5-27B899A9637F}"/>
              </a:ext>
            </a:extLst>
          </p:cNvPr>
          <p:cNvSpPr>
            <a:spLocks noGrp="1" noChangeArrowheads="1"/>
          </p:cNvSpPr>
          <p:nvPr>
            <p:ph sz="half" idx="1"/>
          </p:nvPr>
        </p:nvSpPr>
        <p:spPr/>
        <p:txBody>
          <a:bodyPr>
            <a:noAutofit/>
          </a:bodyPr>
          <a:lstStyle/>
          <a:p>
            <a:r>
              <a:rPr lang="en-GB" altLang="en-US" dirty="0"/>
              <a:t>Undertake some small scale desk top research into your local area or an area of interest to you to find out what initiatives and work is happening under the Flying Start, Families First or Parenting: Give It Time programmes.</a:t>
            </a:r>
          </a:p>
        </p:txBody>
      </p:sp>
      <p:sp>
        <p:nvSpPr>
          <p:cNvPr id="6" name="Content Placeholder 5">
            <a:extLst>
              <a:ext uri="{FF2B5EF4-FFF2-40B4-BE49-F238E27FC236}">
                <a16:creationId xmlns:a16="http://schemas.microsoft.com/office/drawing/2014/main" id="{7ABB8674-10A6-0307-8B91-D4825D8BB04D}"/>
              </a:ext>
            </a:extLst>
          </p:cNvPr>
          <p:cNvSpPr>
            <a:spLocks noGrp="1"/>
          </p:cNvSpPr>
          <p:nvPr>
            <p:ph sz="half" idx="2"/>
          </p:nvPr>
        </p:nvSpPr>
        <p:spPr/>
        <p:txBody>
          <a:bodyPr/>
          <a:lstStyle/>
          <a:p>
            <a:r>
              <a:rPr lang="en-GB" altLang="en-US" dirty="0"/>
              <a:t>Share your findings/examples of good practice next week.</a:t>
            </a:r>
          </a:p>
          <a:p>
            <a:r>
              <a:rPr lang="en-GB" altLang="en-US" dirty="0"/>
              <a:t>Bullet points will be sufficient.</a:t>
            </a:r>
          </a:p>
          <a:p>
            <a:r>
              <a:rPr lang="en-GB" altLang="en-US" dirty="0"/>
              <a:t>This is good preparation for you to consider what practitioners do in response to these issues. </a:t>
            </a:r>
          </a:p>
          <a:p>
            <a:endParaRPr lang="en-GB" dirty="0"/>
          </a:p>
        </p:txBody>
      </p:sp>
      <p:pic>
        <p:nvPicPr>
          <p:cNvPr id="4" name="Picture 3" descr="A close up of a sign&#10;&#10;Description automatically generated">
            <a:extLst>
              <a:ext uri="{FF2B5EF4-FFF2-40B4-BE49-F238E27FC236}">
                <a16:creationId xmlns:a16="http://schemas.microsoft.com/office/drawing/2014/main" id="{08EFDBC2-879C-494F-8D94-AEFB5B66863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44072" y="4929728"/>
            <a:ext cx="655465" cy="655465"/>
          </a:xfrm>
          <a:prstGeom prst="rect">
            <a:avLst/>
          </a:prstGeom>
        </p:spPr>
      </p:pic>
      <p:sp>
        <p:nvSpPr>
          <p:cNvPr id="5" name="TextBox 4">
            <a:extLst>
              <a:ext uri="{FF2B5EF4-FFF2-40B4-BE49-F238E27FC236}">
                <a16:creationId xmlns:a16="http://schemas.microsoft.com/office/drawing/2014/main" id="{C583DDD4-021A-4C4A-8B1A-03ED761A9DDA}"/>
              </a:ext>
            </a:extLst>
          </p:cNvPr>
          <p:cNvSpPr txBox="1"/>
          <p:nvPr/>
        </p:nvSpPr>
        <p:spPr>
          <a:xfrm>
            <a:off x="7464152" y="5026627"/>
            <a:ext cx="5184576" cy="461665"/>
          </a:xfrm>
          <a:prstGeom prst="rect">
            <a:avLst/>
          </a:prstGeom>
          <a:noFill/>
        </p:spPr>
        <p:txBody>
          <a:bodyPr wrap="square" rtlCol="0">
            <a:spAutoFit/>
          </a:bodyPr>
          <a:lstStyle/>
          <a:p>
            <a:r>
              <a:rPr lang="en-GB" sz="2400" dirty="0"/>
              <a:t>Guided Study: Local Initiatives</a:t>
            </a:r>
          </a:p>
        </p:txBody>
      </p:sp>
    </p:spTree>
    <p:extLst>
      <p:ext uri="{BB962C8B-B14F-4D97-AF65-F5344CB8AC3E}">
        <p14:creationId xmlns:p14="http://schemas.microsoft.com/office/powerpoint/2010/main" val="1346640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6CDFF-6B80-49A4-97F2-2DA05B6447D2}"/>
              </a:ext>
            </a:extLst>
          </p:cNvPr>
          <p:cNvSpPr>
            <a:spLocks noGrp="1"/>
          </p:cNvSpPr>
          <p:nvPr>
            <p:ph type="title"/>
          </p:nvPr>
        </p:nvSpPr>
        <p:spPr>
          <a:xfrm>
            <a:off x="1981200" y="188640"/>
            <a:ext cx="8229600" cy="706090"/>
          </a:xfrm>
        </p:spPr>
        <p:txBody>
          <a:bodyPr>
            <a:normAutofit fontScale="90000"/>
          </a:bodyPr>
          <a:lstStyle/>
          <a:p>
            <a:r>
              <a:rPr lang="en-GB" b="1"/>
              <a:t>References</a:t>
            </a:r>
            <a:endParaRPr lang="en-GB" b="1" dirty="0"/>
          </a:p>
        </p:txBody>
      </p:sp>
      <p:sp>
        <p:nvSpPr>
          <p:cNvPr id="3" name="TextBox 2">
            <a:extLst>
              <a:ext uri="{FF2B5EF4-FFF2-40B4-BE49-F238E27FC236}">
                <a16:creationId xmlns:a16="http://schemas.microsoft.com/office/drawing/2014/main" id="{FA120575-CE1B-4774-A35E-4D1919403029}"/>
              </a:ext>
            </a:extLst>
          </p:cNvPr>
          <p:cNvSpPr txBox="1"/>
          <p:nvPr/>
        </p:nvSpPr>
        <p:spPr>
          <a:xfrm>
            <a:off x="1981200" y="2381980"/>
            <a:ext cx="8579296" cy="830997"/>
          </a:xfrm>
          <a:prstGeom prst="rect">
            <a:avLst/>
          </a:prstGeom>
          <a:noFill/>
        </p:spPr>
        <p:txBody>
          <a:bodyPr wrap="square" rtlCol="0">
            <a:spAutoFit/>
          </a:bodyPr>
          <a:lstStyle/>
          <a:p>
            <a:r>
              <a:rPr lang="en-GB" sz="1600" dirty="0"/>
              <a:t>Welsh Government (2012) </a:t>
            </a:r>
            <a:r>
              <a:rPr lang="en-GB" sz="1600" i="1" dirty="0"/>
              <a:t>Flying Start: Strategic Guidance</a:t>
            </a:r>
            <a:r>
              <a:rPr lang="en-GB" sz="1600" dirty="0"/>
              <a:t> Cardiff: Welsh Government Available at: </a:t>
            </a:r>
            <a:r>
              <a:rPr lang="en-GB" sz="1600" dirty="0">
                <a:hlinkClick r:id="rId2"/>
              </a:rPr>
              <a:t>https://gov.wales/sites/default/files/publications/2019-07/flying-start-strategy-guidance-for-local-authorities.pdf</a:t>
            </a:r>
            <a:r>
              <a:rPr lang="en-GB" sz="1600" dirty="0"/>
              <a:t> [Accessed 09/02/2020]</a:t>
            </a:r>
          </a:p>
        </p:txBody>
      </p:sp>
      <p:sp>
        <p:nvSpPr>
          <p:cNvPr id="4" name="TextBox 3">
            <a:extLst>
              <a:ext uri="{FF2B5EF4-FFF2-40B4-BE49-F238E27FC236}">
                <a16:creationId xmlns:a16="http://schemas.microsoft.com/office/drawing/2014/main" id="{7D12C8B3-FDE9-48B5-9F13-93155F168BE3}"/>
              </a:ext>
            </a:extLst>
          </p:cNvPr>
          <p:cNvSpPr txBox="1"/>
          <p:nvPr/>
        </p:nvSpPr>
        <p:spPr>
          <a:xfrm>
            <a:off x="1981200" y="3318084"/>
            <a:ext cx="8579296" cy="830997"/>
          </a:xfrm>
          <a:prstGeom prst="rect">
            <a:avLst/>
          </a:prstGeom>
          <a:noFill/>
        </p:spPr>
        <p:txBody>
          <a:bodyPr wrap="square" rtlCol="0">
            <a:spAutoFit/>
          </a:bodyPr>
          <a:lstStyle/>
          <a:p>
            <a:r>
              <a:rPr lang="en-GB" sz="1600" dirty="0"/>
              <a:t>Welsh Government (2015) </a:t>
            </a:r>
            <a:r>
              <a:rPr lang="en-GB" sz="1600" i="1" dirty="0"/>
              <a:t>Programme for Children and Young People</a:t>
            </a:r>
            <a:r>
              <a:rPr lang="en-GB" sz="1600" dirty="0"/>
              <a:t> Cardiff: Welsh Government Available at: </a:t>
            </a:r>
            <a:r>
              <a:rPr lang="en-GB" sz="1600" dirty="0">
                <a:hlinkClick r:id="rId3"/>
              </a:rPr>
              <a:t>https://gov.wales/sites/default/files/publications/2019-06/seven-core-aims-for-children-and-young-people.pdf</a:t>
            </a:r>
            <a:r>
              <a:rPr lang="en-GB" sz="1600" dirty="0"/>
              <a:t> [Accessed 09/02/2020]</a:t>
            </a:r>
          </a:p>
        </p:txBody>
      </p:sp>
      <p:sp>
        <p:nvSpPr>
          <p:cNvPr id="5" name="TextBox 4">
            <a:extLst>
              <a:ext uri="{FF2B5EF4-FFF2-40B4-BE49-F238E27FC236}">
                <a16:creationId xmlns:a16="http://schemas.microsoft.com/office/drawing/2014/main" id="{A78DFA74-A3C8-458F-924A-D4A6EDC02356}"/>
              </a:ext>
            </a:extLst>
          </p:cNvPr>
          <p:cNvSpPr txBox="1"/>
          <p:nvPr/>
        </p:nvSpPr>
        <p:spPr>
          <a:xfrm>
            <a:off x="1999318" y="5097959"/>
            <a:ext cx="8345154" cy="830997"/>
          </a:xfrm>
          <a:prstGeom prst="rect">
            <a:avLst/>
          </a:prstGeom>
          <a:noFill/>
        </p:spPr>
        <p:txBody>
          <a:bodyPr wrap="square" rtlCol="0">
            <a:spAutoFit/>
          </a:bodyPr>
          <a:lstStyle/>
          <a:p>
            <a:r>
              <a:rPr lang="en-GB" sz="1600" dirty="0" err="1"/>
              <a:t>WJEC</a:t>
            </a:r>
            <a:r>
              <a:rPr lang="en-GB" sz="1600" dirty="0"/>
              <a:t> (No Date) </a:t>
            </a:r>
            <a:r>
              <a:rPr lang="en-GB" sz="1600" i="1" dirty="0"/>
              <a:t>Welsh Assembly Government Seven core aims for children and young people </a:t>
            </a:r>
            <a:r>
              <a:rPr lang="en-GB" sz="1600" dirty="0"/>
              <a:t> Cardiff: </a:t>
            </a:r>
            <a:r>
              <a:rPr lang="en-GB" sz="1600" dirty="0" err="1"/>
              <a:t>WJEC</a:t>
            </a:r>
            <a:r>
              <a:rPr lang="en-GB" sz="1600" dirty="0"/>
              <a:t> Available at: </a:t>
            </a:r>
            <a:r>
              <a:rPr lang="en-GB" sz="1600" dirty="0">
                <a:hlinkClick r:id="rId4"/>
              </a:rPr>
              <a:t>https://www.wjec.co.uk/uploads/publications/14641.pdf</a:t>
            </a:r>
            <a:r>
              <a:rPr lang="en-GB" sz="1600" dirty="0"/>
              <a:t> [Accessed 09/02/2020]</a:t>
            </a:r>
          </a:p>
        </p:txBody>
      </p:sp>
      <p:sp>
        <p:nvSpPr>
          <p:cNvPr id="6" name="TextBox 5">
            <a:extLst>
              <a:ext uri="{FF2B5EF4-FFF2-40B4-BE49-F238E27FC236}">
                <a16:creationId xmlns:a16="http://schemas.microsoft.com/office/drawing/2014/main" id="{A549ECD3-D8D7-40C3-8D91-A95FA7DD7F9A}"/>
              </a:ext>
            </a:extLst>
          </p:cNvPr>
          <p:cNvSpPr txBox="1"/>
          <p:nvPr/>
        </p:nvSpPr>
        <p:spPr>
          <a:xfrm>
            <a:off x="1999318" y="4182180"/>
            <a:ext cx="8489170" cy="830997"/>
          </a:xfrm>
          <a:prstGeom prst="rect">
            <a:avLst/>
          </a:prstGeom>
          <a:noFill/>
        </p:spPr>
        <p:txBody>
          <a:bodyPr wrap="square" rtlCol="0">
            <a:spAutoFit/>
          </a:bodyPr>
          <a:lstStyle/>
          <a:p>
            <a:r>
              <a:rPr lang="en-GB" sz="1600" dirty="0"/>
              <a:t>Welsh Government (2017) </a:t>
            </a:r>
            <a:r>
              <a:rPr lang="en-GB" sz="1600" i="1" dirty="0"/>
              <a:t>Families First: Programme Guidance</a:t>
            </a:r>
            <a:r>
              <a:rPr lang="en-GB" sz="1600" dirty="0"/>
              <a:t> Cardiff: Welsh Government Available at: </a:t>
            </a:r>
            <a:r>
              <a:rPr lang="en-GB" sz="1600" dirty="0">
                <a:hlinkClick r:id="rId5"/>
              </a:rPr>
              <a:t>https://gov.wales/sites/default/files/publications/2019-07/families-first-guidance-for-local-authorities_0.pdf</a:t>
            </a:r>
            <a:r>
              <a:rPr lang="en-GB" sz="1600" dirty="0"/>
              <a:t> [Accessed 09/02/2020]</a:t>
            </a:r>
          </a:p>
        </p:txBody>
      </p:sp>
      <p:sp>
        <p:nvSpPr>
          <p:cNvPr id="7" name="TextBox 6">
            <a:extLst>
              <a:ext uri="{FF2B5EF4-FFF2-40B4-BE49-F238E27FC236}">
                <a16:creationId xmlns:a16="http://schemas.microsoft.com/office/drawing/2014/main" id="{A4107C40-7012-4662-87C0-C914A6680902}"/>
              </a:ext>
            </a:extLst>
          </p:cNvPr>
          <p:cNvSpPr txBox="1"/>
          <p:nvPr/>
        </p:nvSpPr>
        <p:spPr>
          <a:xfrm>
            <a:off x="1981200" y="1692098"/>
            <a:ext cx="8579296" cy="830997"/>
          </a:xfrm>
          <a:prstGeom prst="rect">
            <a:avLst/>
          </a:prstGeom>
          <a:noFill/>
        </p:spPr>
        <p:txBody>
          <a:bodyPr wrap="square" rtlCol="0">
            <a:spAutoFit/>
          </a:bodyPr>
          <a:lstStyle/>
          <a:p>
            <a:r>
              <a:rPr lang="en-GB" sz="1600" dirty="0"/>
              <a:t>Welsh Government (2004) </a:t>
            </a:r>
            <a:r>
              <a:rPr lang="en-GB" sz="1600" i="1" dirty="0"/>
              <a:t>Children and Young People: Rights to Action </a:t>
            </a:r>
            <a:r>
              <a:rPr lang="en-GB" sz="1600" dirty="0"/>
              <a:t>Cardiff: Welsh Government Available at: </a:t>
            </a:r>
            <a:r>
              <a:rPr lang="en-GB" sz="1600" dirty="0">
                <a:hlinkClick r:id="rId6"/>
              </a:rPr>
              <a:t>https://dera.ioe.ac.uk/7717/1/090415rightstoactionen.pdf</a:t>
            </a:r>
            <a:r>
              <a:rPr lang="en-GB" sz="1600" dirty="0"/>
              <a:t> [Accessed 09/02/2020]</a:t>
            </a:r>
          </a:p>
        </p:txBody>
      </p:sp>
      <p:sp>
        <p:nvSpPr>
          <p:cNvPr id="8" name="TextBox 7">
            <a:extLst>
              <a:ext uri="{FF2B5EF4-FFF2-40B4-BE49-F238E27FC236}">
                <a16:creationId xmlns:a16="http://schemas.microsoft.com/office/drawing/2014/main" id="{839C83C7-54ED-4D0F-BBEE-30DD3F4763F9}"/>
              </a:ext>
            </a:extLst>
          </p:cNvPr>
          <p:cNvSpPr txBox="1"/>
          <p:nvPr/>
        </p:nvSpPr>
        <p:spPr>
          <a:xfrm>
            <a:off x="1999318" y="999838"/>
            <a:ext cx="8579296" cy="584775"/>
          </a:xfrm>
          <a:prstGeom prst="rect">
            <a:avLst/>
          </a:prstGeom>
          <a:noFill/>
        </p:spPr>
        <p:txBody>
          <a:bodyPr wrap="square" rtlCol="0">
            <a:spAutoFit/>
          </a:bodyPr>
          <a:lstStyle/>
          <a:p>
            <a:r>
              <a:rPr lang="en-GB" sz="1600" dirty="0"/>
              <a:t>Welsh Government (No Date) </a:t>
            </a:r>
            <a:r>
              <a:rPr lang="en-GB" sz="1600" i="1" dirty="0"/>
              <a:t>Parenting: Give it Time </a:t>
            </a:r>
            <a:r>
              <a:rPr lang="en-GB" sz="1600" dirty="0"/>
              <a:t>Cardiff: Welsh Government Available at: </a:t>
            </a:r>
            <a:r>
              <a:rPr lang="en-GB" sz="1600" dirty="0">
                <a:hlinkClick r:id="rId7"/>
              </a:rPr>
              <a:t>https://gov.wales/parenting-give-it-time</a:t>
            </a:r>
            <a:r>
              <a:rPr lang="en-GB" sz="1600" dirty="0"/>
              <a:t> [Accessed 09/02/2020]</a:t>
            </a:r>
          </a:p>
        </p:txBody>
      </p:sp>
    </p:spTree>
    <p:extLst>
      <p:ext uri="{BB962C8B-B14F-4D97-AF65-F5344CB8AC3E}">
        <p14:creationId xmlns:p14="http://schemas.microsoft.com/office/powerpoint/2010/main" val="67916017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18</TotalTime>
  <Words>1401</Words>
  <Application>Microsoft Office PowerPoint</Application>
  <PresentationFormat>Widescreen</PresentationFormat>
  <Paragraphs>110</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PowerPoint Presentation</vt:lpstr>
      <vt:lpstr>Learning Review</vt:lpstr>
      <vt:lpstr>Support for Families in Wales Group Activity</vt:lpstr>
      <vt:lpstr>Support for Families in Wales </vt:lpstr>
      <vt:lpstr>Support for Families in Wales </vt:lpstr>
      <vt:lpstr>Support for Families in Wales</vt:lpstr>
      <vt:lpstr>Support for Families in Wales</vt:lpstr>
      <vt:lpstr>Welsh Government’s Flying Start programme</vt:lpstr>
      <vt:lpstr>Seven Core Aims</vt:lpstr>
      <vt:lpstr>Seven Core Aims</vt:lpstr>
      <vt:lpstr>Welsh Government’s Families First programme</vt:lpstr>
      <vt:lpstr>Welsh Government’s Families First programme</vt:lpstr>
      <vt:lpstr>Welsh Government’s Child Poverty Strategy</vt:lpstr>
      <vt:lpstr>Welsh Government’s Families First programme</vt:lpstr>
      <vt:lpstr>Welsh Government’s Families First programme</vt:lpstr>
      <vt:lpstr>Welsh Government’s Families First programme</vt:lpstr>
      <vt:lpstr>Welsh Government’s Families First programme</vt:lpstr>
      <vt:lpstr>Welsh Government’s Families First programme</vt:lpstr>
      <vt:lpstr>Policy Direction and links to other Modules</vt:lpstr>
      <vt:lpstr>Families First</vt:lpstr>
      <vt:lpstr>Parenting: Give It Time</vt:lpstr>
      <vt:lpstr>Guided Study Individual Task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Laura Jenkins (IEH)</cp:lastModifiedBy>
  <cp:revision>1</cp:revision>
  <dcterms:created xsi:type="dcterms:W3CDTF">2023-09-24T08:07:32Z</dcterms:created>
  <dcterms:modified xsi:type="dcterms:W3CDTF">2024-10-09T10:01:03Z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