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989" r:id="rId1"/>
  </p:sldMasterIdLst>
  <p:notesMasterIdLst>
    <p:notesMasterId r:id="rId18"/>
  </p:notesMasterIdLst>
  <p:sldIdLst>
    <p:sldId id="590" r:id="rId2"/>
    <p:sldId id="618" r:id="rId3"/>
    <p:sldId id="559" r:id="rId4"/>
    <p:sldId id="602" r:id="rId5"/>
    <p:sldId id="599" r:id="rId6"/>
    <p:sldId id="603" r:id="rId7"/>
    <p:sldId id="604" r:id="rId8"/>
    <p:sldId id="613" r:id="rId9"/>
    <p:sldId id="614" r:id="rId10"/>
    <p:sldId id="615" r:id="rId11"/>
    <p:sldId id="616" r:id="rId12"/>
    <p:sldId id="617" r:id="rId13"/>
    <p:sldId id="619" r:id="rId14"/>
    <p:sldId id="566" r:id="rId15"/>
    <p:sldId id="605" r:id="rId16"/>
    <p:sldId id="606"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27"/>
    <p:restoredTop sz="94658"/>
  </p:normalViewPr>
  <p:slideViewPr>
    <p:cSldViewPr snapToGrid="0">
      <p:cViewPr varScale="1">
        <p:scale>
          <a:sx n="120" d="100"/>
          <a:sy n="120" d="100"/>
        </p:scale>
        <p:origin x="608" y="184"/>
      </p:cViewPr>
      <p:guideLst/>
    </p:cSldViewPr>
  </p:slideViewPr>
  <p:notesTextViewPr>
    <p:cViewPr>
      <p:scale>
        <a:sx n="1" d="1"/>
        <a:sy n="1" d="1"/>
      </p:scale>
      <p:origin x="0" y="0"/>
    </p:cViewPr>
  </p:notesTextViewPr>
  <p:sorterViewPr>
    <p:cViewPr>
      <p:scale>
        <a:sx n="100" d="100"/>
        <a:sy n="100" d="100"/>
      </p:scale>
      <p:origin x="0" y="-117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BF5C4274-0B61-4459-8F9B-E23453F8570C}" type="doc">
      <dgm:prSet loTypeId="urn:microsoft.com/office/officeart/2008/layout/LinedList" loCatId="list" qsTypeId="urn:microsoft.com/office/officeart/2005/8/quickstyle/simple1#2" qsCatId="simple" csTypeId="urn:microsoft.com/office/officeart/2005/8/colors/colorful2#2" csCatId="colorful" phldr="1"/>
      <dgm:spPr/>
      <dgm:t>
        <a:bodyPr/>
        <a:lstStyle/>
        <a:p>
          <a:endParaRPr lang="en-US"/>
        </a:p>
      </dgm:t>
    </dgm:pt>
    <dgm:pt modelId="{0319198F-93E3-47EA-B102-DE933162A766}">
      <dgm:prSet/>
      <dgm:spPr/>
      <dgm:t>
        <a:bodyPr/>
        <a:lstStyle/>
        <a:p>
          <a:pPr algn="ctr"/>
          <a:r>
            <a:rPr lang="en" b="0" i="0" u="none" dirty="0">
              <a:latin typeface="Microsoft YaHei" panose="020B0503020204020204" pitchFamily="34" charset="-122"/>
              <a:ea typeface="Microsoft YaHei" panose="020B0503020204020204" pitchFamily="34" charset="-122"/>
            </a:rPr>
            <a:t>The main objective</a:t>
          </a:r>
          <a:endParaRPr lang="en-US" dirty="0">
            <a:latin typeface="Microsoft YaHei" panose="020B0503020204020204" pitchFamily="34" charset="-122"/>
            <a:ea typeface="Microsoft YaHei" panose="020B0503020204020204" pitchFamily="34" charset="-122"/>
          </a:endParaRPr>
        </a:p>
      </dgm:t>
    </dgm:pt>
    <dgm:pt modelId="{520F13C8-070D-4C60-B853-42312CBA81C4}" type="parTrans" cxnId="{44833572-0CE0-463D-8B2F-F4CAD3C68955}">
      <dgm:prSet/>
      <dgm:spPr/>
      <dgm:t>
        <a:bodyPr/>
        <a:lstStyle/>
        <a:p>
          <a:endParaRPr lang="en-US"/>
        </a:p>
      </dgm:t>
    </dgm:pt>
    <dgm:pt modelId="{F6E3EA37-BF50-4D50-A5AB-34FAB7E081FA}" type="sibTrans" cxnId="{44833572-0CE0-463D-8B2F-F4CAD3C68955}">
      <dgm:prSet/>
      <dgm:spPr/>
      <dgm:t>
        <a:bodyPr/>
        <a:lstStyle/>
        <a:p>
          <a:endParaRPr lang="en-US"/>
        </a:p>
      </dgm:t>
    </dgm:pt>
    <dgm:pt modelId="{0079A08E-8D35-48D9-A951-7BEF63EEBCBD}">
      <dgm:prSet/>
      <dgm:spPr/>
      <dgm:t>
        <a:bodyPr/>
        <a:lstStyle/>
        <a:p>
          <a:endParaRPr lang="en-US" dirty="0"/>
        </a:p>
      </dgm:t>
    </dgm:pt>
    <dgm:pt modelId="{A25240EC-0CD0-4B31-A117-6764030F12A0}" type="parTrans" cxnId="{BA85ECAF-F962-478F-871E-0B3FE44C9BFB}">
      <dgm:prSet/>
      <dgm:spPr/>
      <dgm:t>
        <a:bodyPr/>
        <a:lstStyle/>
        <a:p>
          <a:endParaRPr lang="en-US"/>
        </a:p>
      </dgm:t>
    </dgm:pt>
    <dgm:pt modelId="{23B009FF-EFB6-44DA-AEE6-8FF7511A2681}" type="sibTrans" cxnId="{BA85ECAF-F962-478F-871E-0B3FE44C9BFB}">
      <dgm:prSet/>
      <dgm:spPr/>
      <dgm:t>
        <a:bodyPr/>
        <a:lstStyle/>
        <a:p>
          <a:endParaRPr lang="en-US"/>
        </a:p>
      </dgm:t>
    </dgm:pt>
    <dgm:pt modelId="{47759F46-6492-EA46-B854-CE45631D50EB}">
      <dgm:prSet/>
      <dgm:spPr/>
      <dgm:t>
        <a:bodyPr/>
        <a:lstStyle/>
        <a:p>
          <a:r>
            <a:rPr lang="en" b="0" i="0" u="none" dirty="0">
              <a:latin typeface="Microsoft YaHei" panose="020B0503020204020204" pitchFamily="34" charset="-122"/>
              <a:ea typeface="Microsoft YaHei" panose="020B0503020204020204" pitchFamily="34" charset="-122"/>
            </a:rPr>
            <a:t>The design is about employee leadership planning and implementing strategies to improve the effectiveness of personnel, including succession planning tailored to the needs of the organization.</a:t>
          </a:r>
          <a:endParaRPr lang="zh-CN" dirty="0">
            <a:latin typeface="Microsoft YaHei" panose="020B0503020204020204" pitchFamily="34" charset="-122"/>
            <a:ea typeface="Microsoft YaHei" panose="020B0503020204020204" pitchFamily="34" charset="-122"/>
          </a:endParaRPr>
        </a:p>
      </dgm:t>
    </dgm:pt>
    <dgm:pt modelId="{16CE19ED-E414-7C42-B323-7956D844F5FA}" type="parTrans" cxnId="{4891B23D-2BD1-8944-8785-90B99005BD4C}">
      <dgm:prSet/>
      <dgm:spPr/>
      <dgm:t>
        <a:bodyPr/>
        <a:lstStyle/>
        <a:p>
          <a:endParaRPr lang="zh-CN" altLang="en-US"/>
        </a:p>
      </dgm:t>
    </dgm:pt>
    <dgm:pt modelId="{F0632F62-930C-8A4A-9F79-9CE34BDAE8F2}" type="sibTrans" cxnId="{4891B23D-2BD1-8944-8785-90B99005BD4C}">
      <dgm:prSet/>
      <dgm:spPr/>
      <dgm:t>
        <a:bodyPr/>
        <a:lstStyle/>
        <a:p>
          <a:endParaRPr lang="zh-CN" altLang="en-US"/>
        </a:p>
      </dgm:t>
    </dgm:pt>
    <dgm:pt modelId="{E65B0262-77A2-4672-9FE5-5BFA6AF1EB67}" type="pres">
      <dgm:prSet presAssocID="{BF5C4274-0B61-4459-8F9B-E23453F8570C}" presName="vert0" presStyleCnt="0">
        <dgm:presLayoutVars>
          <dgm:dir/>
          <dgm:animOne val="branch"/>
          <dgm:animLvl val="lvl"/>
        </dgm:presLayoutVars>
      </dgm:prSet>
      <dgm:spPr/>
    </dgm:pt>
    <dgm:pt modelId="{378EF7CE-EF06-457A-BE4A-C89F98660F5B}" type="pres">
      <dgm:prSet presAssocID="{0319198F-93E3-47EA-B102-DE933162A766}" presName="thickLine" presStyleLbl="alignNode1" presStyleIdx="0" presStyleCnt="3"/>
      <dgm:spPr/>
    </dgm:pt>
    <dgm:pt modelId="{6CAE2AB7-8CA3-4ADE-8E40-67EF20EA995C}" type="pres">
      <dgm:prSet presAssocID="{0319198F-93E3-47EA-B102-DE933162A766}" presName="horz1" presStyleCnt="0"/>
      <dgm:spPr/>
    </dgm:pt>
    <dgm:pt modelId="{1990A541-F540-4C5C-89BC-80D50FE3869D}" type="pres">
      <dgm:prSet presAssocID="{0319198F-93E3-47EA-B102-DE933162A766}" presName="tx1" presStyleLbl="revTx" presStyleIdx="0" presStyleCnt="3"/>
      <dgm:spPr/>
    </dgm:pt>
    <dgm:pt modelId="{50A68E1B-92E2-4C45-B30D-B25ED3AB4775}" type="pres">
      <dgm:prSet presAssocID="{0319198F-93E3-47EA-B102-DE933162A766}" presName="vert1" presStyleCnt="0"/>
      <dgm:spPr/>
    </dgm:pt>
    <dgm:pt modelId="{C31CCE71-7C85-4642-B442-BB0B78447C8A}" type="pres">
      <dgm:prSet presAssocID="{0079A08E-8D35-48D9-A951-7BEF63EEBCBD}" presName="thickLine" presStyleLbl="alignNode1" presStyleIdx="1" presStyleCnt="3" custLinFactNeighborX="196" custLinFactNeighborY="98627"/>
      <dgm:spPr/>
    </dgm:pt>
    <dgm:pt modelId="{709E1B29-9817-4449-A66E-B9A4C6A5BEBC}" type="pres">
      <dgm:prSet presAssocID="{0079A08E-8D35-48D9-A951-7BEF63EEBCBD}" presName="horz1" presStyleCnt="0"/>
      <dgm:spPr/>
    </dgm:pt>
    <dgm:pt modelId="{332B41D3-5384-46E1-8245-B371B882A819}" type="pres">
      <dgm:prSet presAssocID="{0079A08E-8D35-48D9-A951-7BEF63EEBCBD}" presName="tx1" presStyleLbl="revTx" presStyleIdx="1" presStyleCnt="3" custScaleY="124011"/>
      <dgm:spPr/>
    </dgm:pt>
    <dgm:pt modelId="{DDB12B14-7589-4103-A4D3-8B1B81C7F07D}" type="pres">
      <dgm:prSet presAssocID="{0079A08E-8D35-48D9-A951-7BEF63EEBCBD}" presName="vert1" presStyleCnt="0"/>
      <dgm:spPr/>
    </dgm:pt>
    <dgm:pt modelId="{8E6B5466-90F6-0240-A218-E50B1E425F57}" type="pres">
      <dgm:prSet presAssocID="{47759F46-6492-EA46-B854-CE45631D50EB}" presName="thickLine" presStyleLbl="alignNode1" presStyleIdx="2" presStyleCnt="3" custLinFactNeighborX="-866" custLinFactNeighborY="-1092"/>
      <dgm:spPr/>
    </dgm:pt>
    <dgm:pt modelId="{96DF79BC-0F8E-074D-A139-A634AFACAD92}" type="pres">
      <dgm:prSet presAssocID="{47759F46-6492-EA46-B854-CE45631D50EB}" presName="horz1" presStyleCnt="0"/>
      <dgm:spPr/>
    </dgm:pt>
    <dgm:pt modelId="{98E30906-3224-FB46-8F0C-CBDDCBF2841B}" type="pres">
      <dgm:prSet presAssocID="{47759F46-6492-EA46-B854-CE45631D50EB}" presName="tx1" presStyleLbl="revTx" presStyleIdx="2" presStyleCnt="3" custScaleY="264363" custLinFactNeighborX="5" custLinFactNeighborY="3769"/>
      <dgm:spPr/>
    </dgm:pt>
    <dgm:pt modelId="{AF56FD1F-EA2E-2B45-A0D3-5A6C69492B41}" type="pres">
      <dgm:prSet presAssocID="{47759F46-6492-EA46-B854-CE45631D50EB}" presName="vert1" presStyleCnt="0"/>
      <dgm:spPr/>
    </dgm:pt>
  </dgm:ptLst>
  <dgm:cxnLst>
    <dgm:cxn modelId="{4891B23D-2BD1-8944-8785-90B99005BD4C}" srcId="{BF5C4274-0B61-4459-8F9B-E23453F8570C}" destId="{47759F46-6492-EA46-B854-CE45631D50EB}" srcOrd="2" destOrd="0" parTransId="{16CE19ED-E414-7C42-B323-7956D844F5FA}" sibTransId="{F0632F62-930C-8A4A-9F79-9CE34BDAE8F2}"/>
    <dgm:cxn modelId="{ACE33D3F-429F-D749-80CA-3B5749C5A4B9}" type="presOf" srcId="{47759F46-6492-EA46-B854-CE45631D50EB}" destId="{98E30906-3224-FB46-8F0C-CBDDCBF2841B}" srcOrd="0" destOrd="0" presId="urn:microsoft.com/office/officeart/2008/layout/LinedList"/>
    <dgm:cxn modelId="{BF2F9161-D400-455F-AC9B-DC84F64E216D}" type="presOf" srcId="{BF5C4274-0B61-4459-8F9B-E23453F8570C}" destId="{E65B0262-77A2-4672-9FE5-5BFA6AF1EB67}" srcOrd="0" destOrd="0" presId="urn:microsoft.com/office/officeart/2008/layout/LinedList"/>
    <dgm:cxn modelId="{3D243669-3BE4-4290-ADDE-BFE126CDF8F3}" type="presOf" srcId="{0319198F-93E3-47EA-B102-DE933162A766}" destId="{1990A541-F540-4C5C-89BC-80D50FE3869D}" srcOrd="0" destOrd="0" presId="urn:microsoft.com/office/officeart/2008/layout/LinedList"/>
    <dgm:cxn modelId="{44833572-0CE0-463D-8B2F-F4CAD3C68955}" srcId="{BF5C4274-0B61-4459-8F9B-E23453F8570C}" destId="{0319198F-93E3-47EA-B102-DE933162A766}" srcOrd="0" destOrd="0" parTransId="{520F13C8-070D-4C60-B853-42312CBA81C4}" sibTransId="{F6E3EA37-BF50-4D50-A5AB-34FAB7E081FA}"/>
    <dgm:cxn modelId="{95EBD67A-655F-4721-9FDB-CDADBBB32000}" type="presOf" srcId="{0079A08E-8D35-48D9-A951-7BEF63EEBCBD}" destId="{332B41D3-5384-46E1-8245-B371B882A819}" srcOrd="0" destOrd="0" presId="urn:microsoft.com/office/officeart/2008/layout/LinedList"/>
    <dgm:cxn modelId="{BA85ECAF-F962-478F-871E-0B3FE44C9BFB}" srcId="{BF5C4274-0B61-4459-8F9B-E23453F8570C}" destId="{0079A08E-8D35-48D9-A951-7BEF63EEBCBD}" srcOrd="1" destOrd="0" parTransId="{A25240EC-0CD0-4B31-A117-6764030F12A0}" sibTransId="{23B009FF-EFB6-44DA-AEE6-8FF7511A2681}"/>
    <dgm:cxn modelId="{ECF5E0D3-161F-44BB-8202-CE90EAAA8DCB}" type="presParOf" srcId="{E65B0262-77A2-4672-9FE5-5BFA6AF1EB67}" destId="{378EF7CE-EF06-457A-BE4A-C89F98660F5B}" srcOrd="0" destOrd="0" presId="urn:microsoft.com/office/officeart/2008/layout/LinedList"/>
    <dgm:cxn modelId="{E4C38A22-3AC1-4B3E-AC79-5450D96E4188}" type="presParOf" srcId="{E65B0262-77A2-4672-9FE5-5BFA6AF1EB67}" destId="{6CAE2AB7-8CA3-4ADE-8E40-67EF20EA995C}" srcOrd="1" destOrd="0" presId="urn:microsoft.com/office/officeart/2008/layout/LinedList"/>
    <dgm:cxn modelId="{BA673A48-28BD-4B53-BB56-DB7A30DA10A3}" type="presParOf" srcId="{6CAE2AB7-8CA3-4ADE-8E40-67EF20EA995C}" destId="{1990A541-F540-4C5C-89BC-80D50FE3869D}" srcOrd="0" destOrd="0" presId="urn:microsoft.com/office/officeart/2008/layout/LinedList"/>
    <dgm:cxn modelId="{5D2DF570-EC3C-4992-A00F-AA0998C6D8CD}" type="presParOf" srcId="{6CAE2AB7-8CA3-4ADE-8E40-67EF20EA995C}" destId="{50A68E1B-92E2-4C45-B30D-B25ED3AB4775}" srcOrd="1" destOrd="0" presId="urn:microsoft.com/office/officeart/2008/layout/LinedList"/>
    <dgm:cxn modelId="{B69626E4-B77C-41A9-AB86-2B9BDB72F069}" type="presParOf" srcId="{E65B0262-77A2-4672-9FE5-5BFA6AF1EB67}" destId="{C31CCE71-7C85-4642-B442-BB0B78447C8A}" srcOrd="2" destOrd="0" presId="urn:microsoft.com/office/officeart/2008/layout/LinedList"/>
    <dgm:cxn modelId="{0D5B1AFA-6730-4C08-AEB7-AFE5F686A6D0}" type="presParOf" srcId="{E65B0262-77A2-4672-9FE5-5BFA6AF1EB67}" destId="{709E1B29-9817-4449-A66E-B9A4C6A5BEBC}" srcOrd="3" destOrd="0" presId="urn:microsoft.com/office/officeart/2008/layout/LinedList"/>
    <dgm:cxn modelId="{255CA0BD-F08B-4791-90C1-BE7610A813B3}" type="presParOf" srcId="{709E1B29-9817-4449-A66E-B9A4C6A5BEBC}" destId="{332B41D3-5384-46E1-8245-B371B882A819}" srcOrd="0" destOrd="0" presId="urn:microsoft.com/office/officeart/2008/layout/LinedList"/>
    <dgm:cxn modelId="{A4BEE7D4-9541-4543-AE35-1F9E98CCA4B0}" type="presParOf" srcId="{709E1B29-9817-4449-A66E-B9A4C6A5BEBC}" destId="{DDB12B14-7589-4103-A4D3-8B1B81C7F07D}" srcOrd="1" destOrd="0" presId="urn:microsoft.com/office/officeart/2008/layout/LinedList"/>
    <dgm:cxn modelId="{6F3217DE-B96B-3D4C-8823-24FD91334216}" type="presParOf" srcId="{E65B0262-77A2-4672-9FE5-5BFA6AF1EB67}" destId="{8E6B5466-90F6-0240-A218-E50B1E425F57}" srcOrd="4" destOrd="0" presId="urn:microsoft.com/office/officeart/2008/layout/LinedList"/>
    <dgm:cxn modelId="{CB94846A-58C5-644B-BA81-99A61287E199}" type="presParOf" srcId="{E65B0262-77A2-4672-9FE5-5BFA6AF1EB67}" destId="{96DF79BC-0F8E-074D-A139-A634AFACAD92}" srcOrd="5" destOrd="0" presId="urn:microsoft.com/office/officeart/2008/layout/LinedList"/>
    <dgm:cxn modelId="{9F875EEC-DA3F-5F4A-B3F1-CD8110AF0362}" type="presParOf" srcId="{96DF79BC-0F8E-074D-A139-A634AFACAD92}" destId="{98E30906-3224-FB46-8F0C-CBDDCBF2841B}" srcOrd="0" destOrd="0" presId="urn:microsoft.com/office/officeart/2008/layout/LinedList"/>
    <dgm:cxn modelId="{BFF36831-E0E2-1F4F-8889-F915A865EC13}" type="presParOf" srcId="{96DF79BC-0F8E-074D-A139-A634AFACAD92}" destId="{AF56FD1F-EA2E-2B45-A0D3-5A6C69492B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EF7CE-EF06-457A-BE4A-C89F98660F5B}">
      <dsp:nvSpPr>
        <dsp:cNvPr id="0" name=""/>
        <dsp:cNvSpPr/>
      </dsp:nvSpPr>
      <dsp:spPr>
        <a:xfrm>
          <a:off x="0" y="2312"/>
          <a:ext cx="6285097"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90A541-F540-4C5C-89BC-80D50FE3869D}">
      <dsp:nvSpPr>
        <dsp:cNvPr id="0" name=""/>
        <dsp:cNvSpPr/>
      </dsp:nvSpPr>
      <dsp:spPr bwMode="white">
        <a:xfrm>
          <a:off x="0" y="2312"/>
          <a:ext cx="6285097" cy="11315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 sz="2400" b="0" i="0" u="none" kern="1200" dirty="0">
              <a:latin typeface="Microsoft YaHei" panose="020B0503020204020204" pitchFamily="34" charset="-122"/>
              <a:ea typeface="Microsoft YaHei" panose="020B0503020204020204" pitchFamily="34" charset="-122"/>
            </a:rPr>
            <a:t>The main objective</a:t>
          </a:r>
          <a:endParaRPr lang="en-US" sz="2400" kern="1200" dirty="0">
            <a:latin typeface="Microsoft YaHei" panose="020B0503020204020204" pitchFamily="34" charset="-122"/>
            <a:ea typeface="Microsoft YaHei" panose="020B0503020204020204" pitchFamily="34" charset="-122"/>
          </a:endParaRPr>
        </a:p>
      </dsp:txBody>
      <dsp:txXfrm>
        <a:off x="0" y="2312"/>
        <a:ext cx="6285097" cy="1131532"/>
      </dsp:txXfrm>
    </dsp:sp>
    <dsp:sp modelId="{C31CCE71-7C85-4642-B442-BB0B78447C8A}">
      <dsp:nvSpPr>
        <dsp:cNvPr id="0" name=""/>
        <dsp:cNvSpPr/>
      </dsp:nvSpPr>
      <dsp:spPr>
        <a:xfrm>
          <a:off x="0" y="2517803"/>
          <a:ext cx="6285097" cy="0"/>
        </a:xfrm>
        <a:prstGeom prst="line">
          <a:avLst/>
        </a:prstGeom>
        <a:solidFill>
          <a:schemeClr val="accent2">
            <a:hueOff val="226582"/>
            <a:satOff val="-23996"/>
            <a:lumOff val="-588"/>
            <a:alphaOff val="0"/>
          </a:schemeClr>
        </a:solidFill>
        <a:ln w="15875" cap="rnd" cmpd="sng" algn="ctr">
          <a:solidFill>
            <a:schemeClr val="accent2">
              <a:hueOff val="226582"/>
              <a:satOff val="-23996"/>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2B41D3-5384-46E1-8245-B371B882A819}">
      <dsp:nvSpPr>
        <dsp:cNvPr id="0" name=""/>
        <dsp:cNvSpPr/>
      </dsp:nvSpPr>
      <dsp:spPr bwMode="white">
        <a:xfrm>
          <a:off x="0" y="1133845"/>
          <a:ext cx="6272827" cy="14032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dsp:txBody>
      <dsp:txXfrm>
        <a:off x="0" y="1133845"/>
        <a:ext cx="6272827" cy="1403224"/>
      </dsp:txXfrm>
    </dsp:sp>
    <dsp:sp modelId="{8E6B5466-90F6-0240-A218-E50B1E425F57}">
      <dsp:nvSpPr>
        <dsp:cNvPr id="0" name=""/>
        <dsp:cNvSpPr/>
      </dsp:nvSpPr>
      <dsp:spPr>
        <a:xfrm>
          <a:off x="0" y="2504403"/>
          <a:ext cx="6285097" cy="0"/>
        </a:xfrm>
        <a:prstGeom prst="line">
          <a:avLst/>
        </a:prstGeom>
        <a:solidFill>
          <a:schemeClr val="accent2">
            <a:hueOff val="453165"/>
            <a:satOff val="-47993"/>
            <a:lumOff val="-1176"/>
            <a:alphaOff val="0"/>
          </a:schemeClr>
        </a:solidFill>
        <a:ln w="15875" cap="rnd" cmpd="sng" algn="ctr">
          <a:solidFill>
            <a:schemeClr val="accent2">
              <a:hueOff val="453165"/>
              <a:satOff val="-47993"/>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30906-3224-FB46-8F0C-CBDDCBF2841B}">
      <dsp:nvSpPr>
        <dsp:cNvPr id="0" name=""/>
        <dsp:cNvSpPr/>
      </dsp:nvSpPr>
      <dsp:spPr bwMode="white">
        <a:xfrm>
          <a:off x="313" y="2539382"/>
          <a:ext cx="6278959" cy="29913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 sz="2400" b="0" i="0" u="none" kern="1200" dirty="0">
              <a:latin typeface="Microsoft YaHei" panose="020B0503020204020204" pitchFamily="34" charset="-122"/>
              <a:ea typeface="Microsoft YaHei" panose="020B0503020204020204" pitchFamily="34" charset="-122"/>
            </a:rPr>
            <a:t>The design is about employee leadership planning and implementing strategies to improve the effectiveness of personnel, including succession planning tailored to the needs of the organization.</a:t>
          </a:r>
          <a:endParaRPr lang="zh-CN" sz="2400" kern="1200" dirty="0">
            <a:latin typeface="Microsoft YaHei" panose="020B0503020204020204" pitchFamily="34" charset="-122"/>
            <a:ea typeface="Microsoft YaHei" panose="020B0503020204020204" pitchFamily="34" charset="-122"/>
          </a:endParaRPr>
        </a:p>
      </dsp:txBody>
      <dsp:txXfrm>
        <a:off x="313" y="2539382"/>
        <a:ext cx="6278959" cy="299135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3E3614-CFC7-4650-9704-3E3915009FF6}" type="datetimeFigureOut">
              <a:rPr lang="en-GB" smtClean="0"/>
              <a:t>07/05/2025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A879C1-9A5E-43E4-8144-C5DF747B14AE}"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zh-CN" altLang="en-US"/>
              <a:t>单击此处编辑母版标题样式</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4016440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zh-CN" altLang="en-US"/>
              <a:t>单击此处编辑母版标题样式</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1039957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625461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841D2E4A-D63A-406B-B6C5-8C852DD3BCCB}" type="datetimeFigureOut">
              <a:rPr lang="en-GB" smtClean="0"/>
              <a:t>07/05/2025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2344333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841D2E4A-D63A-406B-B6C5-8C852DD3BCCB}" type="datetimeFigureOut">
              <a:rPr lang="en-GB" smtClean="0"/>
              <a:t>07/05/2025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1708005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841D2E4A-D63A-406B-B6C5-8C852DD3BCCB}" type="datetimeFigureOut">
              <a:rPr lang="en-GB" smtClean="0"/>
              <a:t>07/05/2025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1928081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1D2E4A-D63A-406B-B6C5-8C852DD3BCCB}" type="datetimeFigureOut">
              <a:rPr lang="en-GB" smtClean="0"/>
              <a:t>07/05/2025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2510977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zh-CN" altLang="en-US"/>
              <a:t>单击此处编辑母版标题样式</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841D2E4A-D63A-406B-B6C5-8C852DD3BCCB}" type="datetimeFigureOut">
              <a:rPr lang="en-GB" smtClean="0"/>
              <a:t>07/05/2025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3262320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841D2E4A-D63A-406B-B6C5-8C852DD3BCCB}" type="datetimeFigureOut">
              <a:rPr lang="en-GB" smtClean="0"/>
              <a:t>07/05/2025</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3089453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1594876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zh-CN" altLang="en-US"/>
              <a:t>单击此处编辑母版标题样式</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05CE0B1-55C8-477D-B6EA-19BE3D1E046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295218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CN" altLang="en-US"/>
              <a:t>单击此处编辑母版文本样式</a:t>
            </a:r>
          </a:p>
        </p:txBody>
      </p:sp>
      <p:sp>
        <p:nvSpPr>
          <p:cNvPr id="5" name="Date Placeholder 4"/>
          <p:cNvSpPr>
            <a:spLocks noGrp="1"/>
          </p:cNvSpPr>
          <p:nvPr>
            <p:ph type="dt" sz="half" idx="10"/>
          </p:nvPr>
        </p:nvSpPr>
        <p:spPr/>
        <p:txBody>
          <a:bodyPr/>
          <a:lstStyle/>
          <a:p>
            <a:fld id="{841D2E4A-D63A-406B-B6C5-8C852DD3BCCB}" type="datetimeFigureOut">
              <a:rPr lang="en-GB" smtClean="0"/>
              <a:t>07/05/2025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7763042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zh-CN" altLang="en-US"/>
              <a:t>单击此处编辑母版标题样式</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CN" altLang="en-US"/>
              <a:t>单击此处编辑母版文本样式</a:t>
            </a:r>
          </a:p>
        </p:txBody>
      </p:sp>
      <p:sp>
        <p:nvSpPr>
          <p:cNvPr id="5" name="Date Placeholder 4"/>
          <p:cNvSpPr>
            <a:spLocks noGrp="1"/>
          </p:cNvSpPr>
          <p:nvPr>
            <p:ph type="dt" sz="half" idx="10"/>
          </p:nvPr>
        </p:nvSpPr>
        <p:spPr/>
        <p:txBody>
          <a:bodyPr/>
          <a:lstStyle/>
          <a:p>
            <a:fld id="{841D2E4A-D63A-406B-B6C5-8C852DD3BCCB}" type="datetimeFigureOut">
              <a:rPr lang="en-GB" smtClean="0"/>
              <a:t>07/05/2025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5CE0B1-55C8-477D-B6EA-19BE3D1E046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479584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zh-CN" altLang="en-US"/>
              <a:t>单击此处编辑母版标题样式</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zh-CN" altLang="en-US"/>
              <a:t>单击此处编辑母版文本样式</a:t>
            </a:r>
          </a:p>
        </p:txBody>
      </p:sp>
      <p:sp>
        <p:nvSpPr>
          <p:cNvPr id="5" name="Date Placeholder 4"/>
          <p:cNvSpPr>
            <a:spLocks noGrp="1"/>
          </p:cNvSpPr>
          <p:nvPr>
            <p:ph type="dt" sz="half" idx="10"/>
          </p:nvPr>
        </p:nvSpPr>
        <p:spPr/>
        <p:txBody>
          <a:bodyPr/>
          <a:lstStyle/>
          <a:p>
            <a:fld id="{841D2E4A-D63A-406B-B6C5-8C852DD3BCCB}" type="datetimeFigureOut">
              <a:rPr lang="en-GB" smtClean="0"/>
              <a:t>07/05/2025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2629786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ncho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3792171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841D2E4A-D63A-406B-B6C5-8C852DD3BCCB}" type="datetimeFigureOut">
              <a:rPr lang="en-GB" smtClean="0"/>
              <a:t>07/05/2025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05CE0B1-55C8-477D-B6EA-19BE3D1E0468}" type="slidenum">
              <a:rPr lang="en-GB" smtClean="0"/>
              <a:t>‹#›</a:t>
            </a:fld>
            <a:endParaRPr lang="en-GB"/>
          </a:p>
        </p:txBody>
      </p:sp>
    </p:spTree>
    <p:extLst>
      <p:ext uri="{BB962C8B-B14F-4D97-AF65-F5344CB8AC3E}">
        <p14:creationId xmlns:p14="http://schemas.microsoft.com/office/powerpoint/2010/main" val="353613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比较">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841D2E4A-D63A-406B-B6C5-8C852DD3BCCB}" type="datetimeFigureOut">
              <a:rPr lang="en-GB" smtClean="0"/>
              <a:t>07/05/2025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5CE0B1-55C8-477D-B6EA-19BE3D1E0468}" type="slidenum">
              <a:rPr lang="en-GB" smtClean="0"/>
              <a:t>‹#›</a:t>
            </a:fld>
            <a:endParaRPr lang="en-GB"/>
          </a:p>
        </p:txBody>
      </p:sp>
      <p:sp>
        <p:nvSpPr>
          <p:cNvPr id="10" name="Title 9"/>
          <p:cNvSpPr>
            <a:spLocks noGrp="1"/>
          </p:cNvSpPr>
          <p:nvPr>
            <p:ph type="title"/>
          </p:nvPr>
        </p:nvSpPr>
        <p:spPr/>
        <p:txBody>
          <a:bodyPr/>
          <a:lstStyle/>
          <a:p>
            <a:r>
              <a:rPr lang="zh-CN" altLang="en-US"/>
              <a:t>单击此处编辑母版标题样式</a:t>
            </a:r>
            <a:endParaRPr lang="en-US" dirty="0"/>
          </a:p>
        </p:txBody>
      </p:sp>
    </p:spTree>
    <p:extLst>
      <p:ext uri="{BB962C8B-B14F-4D97-AF65-F5344CB8AC3E}">
        <p14:creationId xmlns:p14="http://schemas.microsoft.com/office/powerpoint/2010/main" val="266940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1D2E4A-D63A-406B-B6C5-8C852DD3BCCB}" type="datetimeFigureOut">
              <a:rPr lang="en-GB" smtClean="0"/>
              <a:t>07/05/2025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05CE0B1-55C8-477D-B6EA-19BE3D1E0468}" type="slidenum">
              <a:rPr lang="en-GB" smtClean="0"/>
              <a:t>‹#›</a:t>
            </a:fld>
            <a:endParaRPr lang="en-GB"/>
          </a:p>
        </p:txBody>
      </p:sp>
    </p:spTree>
    <p:extLst>
      <p:ext uri="{BB962C8B-B14F-4D97-AF65-F5344CB8AC3E}">
        <p14:creationId xmlns:p14="http://schemas.microsoft.com/office/powerpoint/2010/main" val="3484485642"/>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hyperlink" Target="https://www.tencent.com/en-us/investors.html" TargetMode="Externa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1"/>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Arc 13"/>
          <p:cNvSpPr>
            <a:spLocks noGrp="1" noRot="1" noChangeAspect="1" noMove="1" noResize="1" noEditPoints="1" noAdjustHandles="1" noChangeArrowheads="1" noChangeShapeType="1" noTextEdit="1"/>
          </p:cNvSpPr>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Subtitle 4"/>
          <p:cNvSpPr>
            <a:spLocks noGrp="1"/>
          </p:cNvSpPr>
          <p:nvPr>
            <p:ph type="subTitle" idx="1"/>
          </p:nvPr>
        </p:nvSpPr>
        <p:spPr>
          <a:xfrm>
            <a:off x="1705232" y="2014151"/>
            <a:ext cx="4273166" cy="4233160"/>
          </a:xfrm>
        </p:spPr>
        <p:txBody>
          <a:bodyPr>
            <a:normAutofit/>
          </a:bodyPr>
          <a:lstStyle/>
          <a:p>
            <a:r>
              <a:rPr lang="en-GB" altLang="zh-CN" sz="4000" b="1" dirty="0">
                <a:effectLst/>
                <a:latin typeface="Arial" panose="020B0604020202020204" pitchFamily="34" charset="0"/>
                <a:ea typeface="Arial" panose="020B0604020202020204" pitchFamily="34" charset="0"/>
              </a:rPr>
              <a:t>Leading and Developing People </a:t>
            </a:r>
            <a:endParaRPr lang="zh-CN" altLang="zh-CN" sz="4000" dirty="0">
              <a:effectLst/>
              <a:latin typeface="Arial" panose="020B0604020202020204" pitchFamily="34" charset="0"/>
              <a:ea typeface="Arial" panose="020B0604020202020204" pitchFamily="34" charset="0"/>
            </a:endParaRPr>
          </a:p>
        </p:txBody>
      </p:sp>
      <p:sp>
        <p:nvSpPr>
          <p:cNvPr id="28" name="Oval 15"/>
          <p:cNvSpPr>
            <a:spLocks noGrp="1" noRot="1" noChangeAspect="1" noMove="1" noResize="1" noEditPoints="1" noAdjustHandles="1" noChangeArrowheads="1" noChangeShapeType="1" noTextEdit="1"/>
          </p:cNvSpPr>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Top view of a circular staircase"/>
          <p:cNvPicPr>
            <a:picLocks noChangeAspect="1"/>
          </p:cNvPicPr>
          <p:nvPr/>
        </p:nvPicPr>
        <p:blipFill rotWithShape="1">
          <a:blip r:embed="rId2"/>
          <a:srcRect r="33251" b="2"/>
          <a:stretch>
            <a:fillRect/>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9" name="Rectangle 17"/>
          <p:cNvSpPr>
            <a:spLocks noGrp="1" noRot="1" noChangeAspect="1" noMove="1" noResize="1" noEditPoints="1" noAdjustHandles="1" noChangeArrowheads="1" noChangeShapeType="1" noTextEdit="1"/>
          </p:cNvSpPr>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2750B-EA1C-3CD7-35CE-DE4E36ADB910}"/>
            </a:ext>
          </a:extLst>
        </p:cNvPr>
        <p:cNvGrpSpPr/>
        <p:nvPr/>
      </p:nvGrpSpPr>
      <p:grpSpPr>
        <a:xfrm>
          <a:off x="0" y="0"/>
          <a:ext cx="0" cy="0"/>
          <a:chOff x="0" y="0"/>
          <a:chExt cx="0" cy="0"/>
        </a:xfrm>
      </p:grpSpPr>
      <p:sp>
        <p:nvSpPr>
          <p:cNvPr id="26" name="Rectangle 11">
            <a:extLst>
              <a:ext uri="{FF2B5EF4-FFF2-40B4-BE49-F238E27FC236}">
                <a16:creationId xmlns:a16="http://schemas.microsoft.com/office/drawing/2014/main" id="{89F41426-EAB1-F4A8-AC91-385FDE1EF9D1}"/>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Arc 13">
            <a:extLst>
              <a:ext uri="{FF2B5EF4-FFF2-40B4-BE49-F238E27FC236}">
                <a16:creationId xmlns:a16="http://schemas.microsoft.com/office/drawing/2014/main" id="{3B70F462-D314-4C2B-3E73-553455F77470}"/>
              </a:ext>
            </a:extLst>
          </p:cNvPr>
          <p:cNvSpPr>
            <a:spLocks noGrp="1" noRot="1" noChangeAspect="1" noMove="1" noResize="1" noEditPoints="1" noAdjustHandles="1" noChangeArrowheads="1" noChangeShapeType="1" noTextEdit="1"/>
          </p:cNvSpPr>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Subtitle 4">
            <a:extLst>
              <a:ext uri="{FF2B5EF4-FFF2-40B4-BE49-F238E27FC236}">
                <a16:creationId xmlns:a16="http://schemas.microsoft.com/office/drawing/2014/main" id="{99756C32-A7BC-75F5-DE16-E3C467CFB20C}"/>
              </a:ext>
            </a:extLst>
          </p:cNvPr>
          <p:cNvSpPr>
            <a:spLocks noGrp="1"/>
          </p:cNvSpPr>
          <p:nvPr>
            <p:ph type="subTitle" idx="1"/>
          </p:nvPr>
        </p:nvSpPr>
        <p:spPr>
          <a:xfrm>
            <a:off x="1705232" y="2014151"/>
            <a:ext cx="4273166" cy="4233160"/>
          </a:xfrm>
        </p:spPr>
        <p:txBody>
          <a:bodyPr>
            <a:normAutofit/>
          </a:bodyPr>
          <a:lstStyle/>
          <a:p>
            <a:r>
              <a:rPr lang="en-US" altLang="zh-CN" sz="4000" dirty="0" err="1">
                <a:effectLst/>
                <a:latin typeface="Arial" panose="020B0604020202020204" pitchFamily="34" charset="0"/>
                <a:ea typeface="Arial" panose="020B0604020202020204" pitchFamily="34" charset="0"/>
              </a:rPr>
              <a:t>Name;Haoyu</a:t>
            </a:r>
            <a:r>
              <a:rPr lang="en-US" altLang="zh-CN" sz="4000" dirty="0">
                <a:effectLst/>
                <a:latin typeface="Arial" panose="020B0604020202020204" pitchFamily="34" charset="0"/>
                <a:ea typeface="Arial" panose="020B0604020202020204" pitchFamily="34" charset="0"/>
              </a:rPr>
              <a:t> Gu</a:t>
            </a:r>
          </a:p>
          <a:p>
            <a:r>
              <a:rPr lang="en-US" altLang="zh-CN" sz="4000" dirty="0">
                <a:latin typeface="Arial" panose="020B0604020202020204" pitchFamily="34" charset="0"/>
                <a:ea typeface="Arial" panose="020B0604020202020204" pitchFamily="34" charset="0"/>
              </a:rPr>
              <a:t>Student number;2400707</a:t>
            </a:r>
          </a:p>
          <a:p>
            <a:r>
              <a:rPr lang="en-US" altLang="zh-CN" sz="4000" dirty="0">
                <a:latin typeface="Arial" panose="020B0604020202020204" pitchFamily="34" charset="0"/>
                <a:ea typeface="Arial" panose="020B0604020202020204" pitchFamily="34" charset="0"/>
              </a:rPr>
              <a:t>Module code:BMBM6023</a:t>
            </a:r>
          </a:p>
          <a:p>
            <a:endParaRPr lang="zh-CN" altLang="zh-CN" sz="4000" dirty="0">
              <a:effectLst/>
              <a:latin typeface="Arial" panose="020B0604020202020204" pitchFamily="34" charset="0"/>
              <a:ea typeface="Arial" panose="020B0604020202020204" pitchFamily="34" charset="0"/>
            </a:endParaRPr>
          </a:p>
        </p:txBody>
      </p:sp>
      <p:sp>
        <p:nvSpPr>
          <p:cNvPr id="28" name="Oval 15">
            <a:extLst>
              <a:ext uri="{FF2B5EF4-FFF2-40B4-BE49-F238E27FC236}">
                <a16:creationId xmlns:a16="http://schemas.microsoft.com/office/drawing/2014/main" id="{EEB85715-E73B-A8AB-F3A5-281256565A07}"/>
              </a:ext>
            </a:extLst>
          </p:cNvPr>
          <p:cNvSpPr>
            <a:spLocks noGrp="1" noRot="1" noChangeAspect="1" noMove="1" noResize="1" noEditPoints="1" noAdjustHandles="1" noChangeArrowheads="1" noChangeShapeType="1" noTextEdit="1"/>
          </p:cNvSpPr>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Top view of a circular staircase">
            <a:extLst>
              <a:ext uri="{FF2B5EF4-FFF2-40B4-BE49-F238E27FC236}">
                <a16:creationId xmlns:a16="http://schemas.microsoft.com/office/drawing/2014/main" id="{4DD68489-F764-7ED8-9302-42F6B6EED8DD}"/>
              </a:ext>
            </a:extLst>
          </p:cNvPr>
          <p:cNvPicPr>
            <a:picLocks noChangeAspect="1"/>
          </p:cNvPicPr>
          <p:nvPr/>
        </p:nvPicPr>
        <p:blipFill rotWithShape="1">
          <a:blip r:embed="rId2"/>
          <a:srcRect r="33251" b="2"/>
          <a:stretch>
            <a:fillRect/>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9" name="Rectangle 17">
            <a:extLst>
              <a:ext uri="{FF2B5EF4-FFF2-40B4-BE49-F238E27FC236}">
                <a16:creationId xmlns:a16="http://schemas.microsoft.com/office/drawing/2014/main" id="{57AA86D0-3459-E4FE-457B-B19A55228358}"/>
              </a:ext>
            </a:extLst>
          </p:cNvPr>
          <p:cNvSpPr>
            <a:spLocks noGrp="1" noRot="1" noChangeAspect="1" noMove="1" noResize="1" noEditPoints="1" noAdjustHandles="1" noChangeArrowheads="1" noChangeShapeType="1" noTextEdit="1"/>
          </p:cNvSpPr>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5292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p:cNvSpPr>
            <a:spLocks noGrp="1" noRot="1" noChangeAspect="1" noMove="1" noResize="1" noEditPoints="1" noAdjustHandles="1" noChangeArrowheads="1" noChangeShapeType="1" noTextEdit="1"/>
          </p:cNvSpPr>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title"/>
          </p:nvPr>
        </p:nvSpPr>
        <p:spPr>
          <a:xfrm>
            <a:off x="226032" y="643467"/>
            <a:ext cx="3563374" cy="5571066"/>
          </a:xfrm>
        </p:spPr>
        <p:txBody>
          <a:bodyPr>
            <a:normAutofit/>
          </a:bodyPr>
          <a:lstStyle/>
          <a:p>
            <a:r>
              <a:rPr lang="en-US" altLang="zh-CN" b="1" dirty="0">
                <a:solidFill>
                  <a:srgbClr val="000000"/>
                </a:solidFill>
                <a:effectLst/>
                <a:latin typeface="Segoe UI" panose="020B0502040204020203" charset="0"/>
                <a:ea typeface="等线" panose="02010600030101010101" pitchFamily="2" charset="-122"/>
              </a:rPr>
              <a:t>Strategic leadership</a:t>
            </a:r>
            <a:r>
              <a:rPr lang="zh-CN" altLang="zh-CN" b="1" dirty="0">
                <a:effectLst/>
              </a:rPr>
              <a:t> </a:t>
            </a:r>
            <a:endParaRPr lang="en-GB" b="1" dirty="0">
              <a:solidFill>
                <a:srgbClr val="FFFFFF"/>
              </a:solidFill>
            </a:endParaRP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2511538447"/>
              </p:ext>
            </p:extLst>
          </p:nvPr>
        </p:nvGraphicFramePr>
        <p:xfrm>
          <a:off x="5214256" y="643466"/>
          <a:ext cx="6285097"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p:cNvSpPr>
            <a:spLocks noGrp="1"/>
          </p:cNvSpPr>
          <p:nvPr>
            <p:ph type="sldNum" sz="quarter" idx="12"/>
          </p:nvPr>
        </p:nvSpPr>
        <p:spPr/>
        <p:txBody>
          <a:bodyPr/>
          <a:lstStyle/>
          <a:p>
            <a:fld id="{F05CE0B1-55C8-477D-B6EA-19BE3D1E0468}" type="slidenum">
              <a:rPr lang="en-GB" smtClean="0"/>
              <a:t>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zh-CN" sz="2800" b="0" i="0" u="none" strike="noStrike" dirty="0">
                <a:solidFill>
                  <a:srgbClr val="000000"/>
                </a:solidFill>
                <a:effectLst/>
                <a:latin typeface="Segoe UI Web (West European)"/>
              </a:rPr>
              <a:t>Build a job competency radar map of your employees through infrastructure pillars</a:t>
            </a:r>
            <a:endParaRPr lang="en-GB" sz="6000" dirty="0"/>
          </a:p>
        </p:txBody>
      </p:sp>
      <p:sp>
        <p:nvSpPr>
          <p:cNvPr id="3" name="Content Placeholder 2"/>
          <p:cNvSpPr>
            <a:spLocks noGrp="1"/>
          </p:cNvSpPr>
          <p:nvPr>
            <p:ph idx="1"/>
          </p:nvPr>
        </p:nvSpPr>
        <p:spPr>
          <a:xfrm>
            <a:off x="838200" y="1828799"/>
            <a:ext cx="4595037" cy="4348163"/>
          </a:xfrm>
        </p:spPr>
        <p:txBody>
          <a:bodyPr>
            <a:normAutofit/>
          </a:bodyPr>
          <a:lstStyle/>
          <a:p>
            <a:r>
              <a:rPr lang="en" altLang="zh-CN" dirty="0">
                <a:solidFill>
                  <a:schemeClr val="tx1"/>
                </a:solidFill>
              </a:rPr>
              <a:t>Job competency radar charts can help companies accurately identify capability gaps, and companies or organizations can develop employees and leadership personnel in a targeted manner (Pedro et al., 2024).</a:t>
            </a:r>
            <a:endParaRPr lang="en-GB" dirty="0">
              <a:solidFill>
                <a:schemeClr val="tx1"/>
              </a:solidFill>
            </a:endParaRPr>
          </a:p>
        </p:txBody>
      </p:sp>
      <p:sp>
        <p:nvSpPr>
          <p:cNvPr id="4" name="Content Placeholder 2">
            <a:extLst>
              <a:ext uri="{FF2B5EF4-FFF2-40B4-BE49-F238E27FC236}">
                <a16:creationId xmlns:a16="http://schemas.microsoft.com/office/drawing/2014/main" id="{EAFDF035-6D47-7419-61B9-806A17EAF857}"/>
              </a:ext>
            </a:extLst>
          </p:cNvPr>
          <p:cNvSpPr txBox="1">
            <a:spLocks/>
          </p:cNvSpPr>
          <p:nvPr/>
        </p:nvSpPr>
        <p:spPr>
          <a:xfrm>
            <a:off x="5539563" y="1499192"/>
            <a:ext cx="4901609" cy="476338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sz="1600" dirty="0"/>
              <a:t>In order to evaluate whether employees in management positions have leadership, it is necessary to pass the test of five factors: strategic decoding ability, cross-domain synergy, talent identification, change leadership, and culture shaping ability. The company adopts a dynamic weighting mechanism, and evaluates the proportion of each factor in the comprehensive quality of employees according to the strategic deployment every year. By using radar charts to evaluate relationship managers, combining data such as "customer satisfaction" and "risk control", and setting up more scientific assessment methods to make employee promotion appraisal fairer, Bank of China will reduce performance disputes by about 35% in 2024 (Chen and Wang, 2022).</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3"/>
            <a:ext cx="10240926" cy="1325563"/>
          </a:xfrm>
        </p:spPr>
        <p:txBody>
          <a:bodyPr>
            <a:normAutofit/>
          </a:bodyPr>
          <a:lstStyle/>
          <a:p>
            <a:r>
              <a:rPr lang="en" altLang="zh-CN" sz="3200" b="0" i="0" u="none" strike="noStrike" dirty="0">
                <a:solidFill>
                  <a:srgbClr val="000000"/>
                </a:solidFill>
                <a:effectLst/>
                <a:latin typeface="Segoe UI Web (West European)"/>
              </a:rPr>
              <a:t>Development path visualization tool</a:t>
            </a:r>
            <a:endParaRPr lang="en-GB" sz="3200" dirty="0"/>
          </a:p>
        </p:txBody>
      </p:sp>
      <p:sp>
        <p:nvSpPr>
          <p:cNvPr id="3" name="Content Placeholder 2"/>
          <p:cNvSpPr>
            <a:spLocks noGrp="1"/>
          </p:cNvSpPr>
          <p:nvPr>
            <p:ph idx="1"/>
          </p:nvPr>
        </p:nvSpPr>
        <p:spPr>
          <a:xfrm>
            <a:off x="838201" y="2998381"/>
            <a:ext cx="4839585" cy="3178582"/>
          </a:xfrm>
        </p:spPr>
        <p:txBody>
          <a:bodyPr>
            <a:normAutofit/>
          </a:bodyPr>
          <a:lstStyle/>
          <a:p>
            <a:r>
              <a:rPr lang="en" altLang="zh-CN" dirty="0"/>
              <a:t>Companies are using AI technology to develop a digital "leadership map"</a:t>
            </a:r>
          </a:p>
          <a:p>
            <a:r>
              <a:rPr lang="en" altLang="zh-CN" dirty="0"/>
              <a:t>Horizontal axis: Depth of expertise  → Management width → Strategic height</a:t>
            </a:r>
          </a:p>
          <a:p>
            <a:r>
              <a:rPr lang="en" altLang="zh-CN" dirty="0"/>
              <a:t>Longitudinal axis: execution→ tactical → strategic</a:t>
            </a:r>
            <a:endParaRPr lang="en-GB" dirty="0"/>
          </a:p>
        </p:txBody>
      </p:sp>
      <p:sp>
        <p:nvSpPr>
          <p:cNvPr id="4" name="Content Placeholder 2">
            <a:extLst>
              <a:ext uri="{FF2B5EF4-FFF2-40B4-BE49-F238E27FC236}">
                <a16:creationId xmlns:a16="http://schemas.microsoft.com/office/drawing/2014/main" id="{E7F1DE23-155F-6B21-E673-937D4AA69B96}"/>
              </a:ext>
            </a:extLst>
          </p:cNvPr>
          <p:cNvSpPr txBox="1">
            <a:spLocks/>
          </p:cNvSpPr>
          <p:nvPr/>
        </p:nvSpPr>
        <p:spPr>
          <a:xfrm>
            <a:off x="5909932" y="2903314"/>
            <a:ext cx="4999074" cy="30403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sz="1600" dirty="0"/>
              <a:t>Each node is marked with the necessary competencies and training resources, and the promotion of employees needs to complete the eliminable learning and participate in at least 2 businesses with other companies and make considerable profits. Considering the low efficiency of employees and the inflexibility of personnel deployment due to too many employees, BYD's management finally set up a "skill matrix wall" in the workshop to mark each employee's skills with different colors, and the employee's performance was updated monthly, which was linked to the employee's bonus and promotion, which increased BYD's multi-skilled worker coverage rate from 40% to 70% in 8 months (BYD, 2023).</a:t>
            </a:r>
            <a:endParaRPr lang="en-GB" sz="1600" dirty="0"/>
          </a:p>
        </p:txBody>
      </p:sp>
      <p:sp>
        <p:nvSpPr>
          <p:cNvPr id="5" name="Title 1">
            <a:extLst>
              <a:ext uri="{FF2B5EF4-FFF2-40B4-BE49-F238E27FC236}">
                <a16:creationId xmlns:a16="http://schemas.microsoft.com/office/drawing/2014/main" id="{4EC4BA05-A5D1-BBF7-3619-18F74DC39C96}"/>
              </a:ext>
            </a:extLst>
          </p:cNvPr>
          <p:cNvSpPr txBox="1">
            <a:spLocks/>
          </p:cNvSpPr>
          <p:nvPr/>
        </p:nvSpPr>
        <p:spPr>
          <a:xfrm>
            <a:off x="838200" y="1234280"/>
            <a:ext cx="10515600" cy="161524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3200" dirty="0">
                <a:latin typeface="Segoe UI Web (West European)"/>
              </a:rPr>
              <a:t>Improving career clarity is an effective way to enhance employee retention and management (Richardson et al., 2025).</a:t>
            </a:r>
            <a:endParaRPr lang="en-GB" sz="3200" dirty="0"/>
          </a:p>
        </p:txBody>
      </p:sp>
      <p:sp>
        <p:nvSpPr>
          <p:cNvPr id="6" name="Title 1">
            <a:extLst>
              <a:ext uri="{FF2B5EF4-FFF2-40B4-BE49-F238E27FC236}">
                <a16:creationId xmlns:a16="http://schemas.microsoft.com/office/drawing/2014/main" id="{E668FC9E-7711-CF22-0991-7C90D01315E8}"/>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3200">
                <a:solidFill>
                  <a:srgbClr val="000000"/>
                </a:solidFill>
                <a:latin typeface="Segoe UI Web (West European)"/>
              </a:rPr>
              <a:t>Development path visualization tool</a:t>
            </a: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anim calcmode="lin" valueType="num">
                                      <p:cBhvr additive="base">
                                        <p:cTn id="25"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1" y="391886"/>
            <a:ext cx="9905998" cy="1905000"/>
          </a:xfrm>
        </p:spPr>
        <p:txBody>
          <a:bodyPr>
            <a:normAutofit/>
          </a:bodyPr>
          <a:lstStyle/>
          <a:p>
            <a:r>
              <a:rPr lang="en" altLang="zh-CN" sz="3200" dirty="0">
                <a:effectLst/>
                <a:latin typeface="+mn-lt"/>
                <a:ea typeface="DengXian" panose="02010600030101010101" pitchFamily="2" charset="-122"/>
                <a:cs typeface="Times New Roman" panose="02020603050405020304" pitchFamily="18" charset="0"/>
              </a:rPr>
              <a:t>Resource Matrix Library</a:t>
            </a:r>
            <a:endParaRPr lang="en-GB" sz="3200" dirty="0">
              <a:latin typeface="+mn-lt"/>
            </a:endParaRPr>
          </a:p>
        </p:txBody>
      </p:sp>
      <p:sp>
        <p:nvSpPr>
          <p:cNvPr id="3" name="Content Placeholder 2"/>
          <p:cNvSpPr>
            <a:spLocks noGrp="1"/>
          </p:cNvSpPr>
          <p:nvPr>
            <p:ph idx="1"/>
          </p:nvPr>
        </p:nvSpPr>
        <p:spPr>
          <a:xfrm>
            <a:off x="723014" y="2506275"/>
            <a:ext cx="5039833" cy="3713772"/>
          </a:xfrm>
        </p:spPr>
        <p:txBody>
          <a:bodyPr>
            <a:normAutofit fontScale="92500" lnSpcReduction="10000"/>
          </a:bodyPr>
          <a:lstStyle/>
          <a:p>
            <a:r>
              <a:rPr lang="en" altLang="zh-CN" dirty="0"/>
              <a:t>The company confirms the strategic project for employees, and the employees complete the tasks of the company's projects through job rotation opportunities and internal mentor matching systems, and then, through the contact between employees and external experts, the purpose of helping employees develop is achieved. Enterprises can establish a leadership micro-course library through job rotation opportunities, internal mentors, and employee contact information with external experts, so as to achieve the goal of employee course training.</a:t>
            </a:r>
            <a:endParaRPr lang="en-GB" dirty="0"/>
          </a:p>
        </p:txBody>
      </p:sp>
      <p:sp>
        <p:nvSpPr>
          <p:cNvPr id="4" name="Title 1">
            <a:extLst>
              <a:ext uri="{FF2B5EF4-FFF2-40B4-BE49-F238E27FC236}">
                <a16:creationId xmlns:a16="http://schemas.microsoft.com/office/drawing/2014/main" id="{CEAF8A13-7E17-63B8-193D-F7350806163C}"/>
              </a:ext>
            </a:extLst>
          </p:cNvPr>
          <p:cNvSpPr txBox="1">
            <a:spLocks/>
          </p:cNvSpPr>
          <p:nvPr/>
        </p:nvSpPr>
        <p:spPr>
          <a:xfrm>
            <a:off x="838200" y="126883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2400" b="0" i="0" u="none" strike="noStrike" dirty="0">
                <a:effectLst/>
                <a:latin typeface="+mn-lt"/>
              </a:rPr>
              <a:t>Establishing a resource matrix can optimize the way an organization executes projects and improves response times (Langenwalter, 2020).</a:t>
            </a:r>
            <a:endParaRPr lang="en-GB" sz="2400" dirty="0">
              <a:latin typeface="+mn-lt"/>
            </a:endParaRPr>
          </a:p>
        </p:txBody>
      </p:sp>
      <p:sp>
        <p:nvSpPr>
          <p:cNvPr id="6" name="Content Placeholder 2">
            <a:extLst>
              <a:ext uri="{FF2B5EF4-FFF2-40B4-BE49-F238E27FC236}">
                <a16:creationId xmlns:a16="http://schemas.microsoft.com/office/drawing/2014/main" id="{DFB8B2E5-4649-EF83-119A-28075E0601BF}"/>
              </a:ext>
            </a:extLst>
          </p:cNvPr>
          <p:cNvSpPr txBox="1">
            <a:spLocks/>
          </p:cNvSpPr>
          <p:nvPr/>
        </p:nvSpPr>
        <p:spPr>
          <a:xfrm>
            <a:off x="5652977" y="2506275"/>
            <a:ext cx="5700823" cy="361807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Alibaba's efforts to enable employees to work across businesses due to the fragmentation of ecological data have led the company to improve management efficiency by building a "data resource matrix" to guide employees to analyze data such as user behavior, supply chain, and finance. Setting permission levels to ensure compliant use ultimately resulted in a 50% increase in Alibaba's data call speed and a 10% increase in precision marketing conversion rate during the promotion period (Alibaba, 2023).</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 altLang="zh-CN" sz="2800" b="0" i="0" u="none" strike="noStrike" dirty="0">
                <a:solidFill>
                  <a:srgbClr val="000000"/>
                </a:solidFill>
                <a:effectLst/>
                <a:latin typeface="+mn-lt"/>
              </a:rPr>
              <a:t>Tiered acceleration program</a:t>
            </a:r>
            <a:endParaRPr lang="en-GB" sz="2800" dirty="0">
              <a:latin typeface="+mn-lt"/>
            </a:endParaRPr>
          </a:p>
        </p:txBody>
      </p:sp>
      <p:sp>
        <p:nvSpPr>
          <p:cNvPr id="3" name="Content Placeholder 2"/>
          <p:cNvSpPr>
            <a:spLocks noGrp="1"/>
          </p:cNvSpPr>
          <p:nvPr>
            <p:ph idx="1"/>
          </p:nvPr>
        </p:nvSpPr>
        <p:spPr>
          <a:xfrm>
            <a:off x="838200" y="2424223"/>
            <a:ext cx="6774712" cy="3752739"/>
          </a:xfrm>
        </p:spPr>
        <p:txBody>
          <a:bodyPr>
            <a:normAutofit fontScale="70000" lnSpcReduction="20000"/>
          </a:bodyPr>
          <a:lstStyle/>
          <a:p>
            <a:r>
              <a:rPr lang="en" altLang="zh-CN" dirty="0"/>
              <a:t>Potential Layer: </a:t>
            </a:r>
          </a:p>
          <a:p>
            <a:r>
              <a:rPr lang="en" altLang="zh-CN" dirty="0"/>
              <a:t>Team up with potential employees every quarter to solve real-world business problems. </a:t>
            </a:r>
          </a:p>
          <a:p>
            <a:r>
              <a:rPr lang="en" altLang="zh-CN" dirty="0"/>
              <a:t>Conduct technical impact training for potential employees. </a:t>
            </a:r>
          </a:p>
          <a:p>
            <a:r>
              <a:rPr lang="en" altLang="zh-CN" dirty="0"/>
              <a:t>Prep Layer: </a:t>
            </a:r>
          </a:p>
          <a:p>
            <a:r>
              <a:rPr lang="en" altLang="zh-CN" dirty="0"/>
              <a:t>Coaching pre-level employees to participate in executive strategy meetings requires the submission of improvement proposals.</a:t>
            </a:r>
          </a:p>
          <a:p>
            <a:r>
              <a:rPr lang="en" altLang="zh-CN" dirty="0"/>
              <a:t>Instruct reserve employees to participate in the company's mandatory rotation program, through the company's six-month job rotation in R&amp;D, product and sales. </a:t>
            </a:r>
          </a:p>
          <a:p>
            <a:r>
              <a:rPr lang="en" altLang="zh-CN" dirty="0"/>
              <a:t>Succession Layer: </a:t>
            </a:r>
          </a:p>
          <a:p>
            <a:r>
              <a:rPr lang="en" altLang="zh-CN" dirty="0"/>
              <a:t>Ability to stress test succession employees to become independent of new lines of business. </a:t>
            </a:r>
          </a:p>
          <a:p>
            <a:r>
              <a:rPr lang="en" altLang="zh-CN" dirty="0"/>
              <a:t>By giving the successor employee the right to participate in the board of directors of the company, the successor attends the board of directors and makes special reports.</a:t>
            </a:r>
            <a:endParaRPr lang="en-GB" dirty="0"/>
          </a:p>
        </p:txBody>
      </p:sp>
      <p:sp>
        <p:nvSpPr>
          <p:cNvPr id="4" name="Title 1">
            <a:extLst>
              <a:ext uri="{FF2B5EF4-FFF2-40B4-BE49-F238E27FC236}">
                <a16:creationId xmlns:a16="http://schemas.microsoft.com/office/drawing/2014/main" id="{5878D006-7AB6-176B-F4E5-BB5030033C83}"/>
              </a:ext>
            </a:extLst>
          </p:cNvPr>
          <p:cNvSpPr txBox="1">
            <a:spLocks/>
          </p:cNvSpPr>
          <p:nvPr/>
        </p:nvSpPr>
        <p:spPr>
          <a:xfrm>
            <a:off x="838200" y="1219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2400" b="0" i="0" u="none" strike="noStrike" dirty="0">
                <a:effectLst/>
                <a:latin typeface="+mn-lt"/>
              </a:rPr>
              <a:t>Tiered acceleration programs can stimulate internal competition among employees and improve overall performance (Lestari, Rijal and </a:t>
            </a:r>
            <a:r>
              <a:rPr lang="en" altLang="zh-CN" sz="2400" b="0" i="0" u="none" strike="noStrike" dirty="0" err="1">
                <a:effectLst/>
                <a:latin typeface="+mn-lt"/>
              </a:rPr>
              <a:t>Tjahyanto</a:t>
            </a:r>
            <a:r>
              <a:rPr lang="en" altLang="zh-CN" sz="2400" b="0" i="0" u="none" strike="noStrike" dirty="0">
                <a:effectLst/>
                <a:latin typeface="+mn-lt"/>
              </a:rPr>
              <a:t>, 2023).</a:t>
            </a:r>
            <a:endParaRPr lang="en-GB" sz="2400" dirty="0">
              <a:latin typeface="+mn-lt"/>
            </a:endParaRPr>
          </a:p>
        </p:txBody>
      </p:sp>
      <p:sp>
        <p:nvSpPr>
          <p:cNvPr id="5" name="Content Placeholder 2">
            <a:extLst>
              <a:ext uri="{FF2B5EF4-FFF2-40B4-BE49-F238E27FC236}">
                <a16:creationId xmlns:a16="http://schemas.microsoft.com/office/drawing/2014/main" id="{257746D1-02D1-4D45-AAFF-6E94B1E38AA8}"/>
              </a:ext>
            </a:extLst>
          </p:cNvPr>
          <p:cNvSpPr txBox="1">
            <a:spLocks/>
          </p:cNvSpPr>
          <p:nvPr/>
        </p:nvSpPr>
        <p:spPr>
          <a:xfrm>
            <a:off x="7517219" y="2544837"/>
            <a:ext cx="3836581" cy="3579516"/>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P&amp;G's global business needs to quickly develop P&amp;G leaders, and P&amp;G has accelerated the development of remote and managerial personnel by establishing junior managers, middle managers and senior reserve teams, resulting in an increase in the localization rate of P&amp;G Asia Pacific management from 30% to 80%, and a 25% increase in decision-making efficiency (Smith and Brown, 2022).</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5">
                                            <p:txEl>
                                              <p:pRg st="0" end="0"/>
                                            </p:txEl>
                                          </p:spTgt>
                                        </p:tgtEl>
                                        <p:attrNameLst>
                                          <p:attrName>style.visibility</p:attrName>
                                        </p:attrNameLst>
                                      </p:cBhvr>
                                      <p:to>
                                        <p:strVal val="visible"/>
                                      </p:to>
                                    </p:set>
                                    <p:anim calcmode="lin" valueType="num">
                                      <p:cBhvr additive="base">
                                        <p:cTn id="6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01FB1-97EB-9093-3A88-7D7CDDAB7B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F5AE50-17FB-022D-8BEE-9E2A83E94BB4}"/>
              </a:ext>
            </a:extLst>
          </p:cNvPr>
          <p:cNvSpPr>
            <a:spLocks noGrp="1"/>
          </p:cNvSpPr>
          <p:nvPr>
            <p:ph type="title"/>
          </p:nvPr>
        </p:nvSpPr>
        <p:spPr/>
        <p:txBody>
          <a:bodyPr>
            <a:normAutofit/>
          </a:bodyPr>
          <a:lstStyle/>
          <a:p>
            <a:r>
              <a:rPr lang="en" altLang="zh-CN" sz="2800" b="0" i="0" u="none" strike="noStrike" dirty="0">
                <a:solidFill>
                  <a:srgbClr val="000000"/>
                </a:solidFill>
                <a:effectLst/>
                <a:latin typeface="+mn-lt"/>
              </a:rPr>
              <a:t>Evaluate feedback mechanisms</a:t>
            </a:r>
            <a:endParaRPr lang="en-GB" sz="2800" dirty="0">
              <a:latin typeface="+mn-lt"/>
            </a:endParaRPr>
          </a:p>
        </p:txBody>
      </p:sp>
      <p:sp>
        <p:nvSpPr>
          <p:cNvPr id="3" name="Content Placeholder 2">
            <a:extLst>
              <a:ext uri="{FF2B5EF4-FFF2-40B4-BE49-F238E27FC236}">
                <a16:creationId xmlns:a16="http://schemas.microsoft.com/office/drawing/2014/main" id="{C85E5C75-18F0-DCCA-D6A9-851DA6653F05}"/>
              </a:ext>
            </a:extLst>
          </p:cNvPr>
          <p:cNvSpPr>
            <a:spLocks noGrp="1"/>
          </p:cNvSpPr>
          <p:nvPr>
            <p:ph idx="1"/>
          </p:nvPr>
        </p:nvSpPr>
        <p:spPr>
          <a:xfrm>
            <a:off x="838200" y="2424223"/>
            <a:ext cx="6774712" cy="3752739"/>
          </a:xfrm>
        </p:spPr>
        <p:txBody>
          <a:bodyPr>
            <a:normAutofit/>
          </a:bodyPr>
          <a:lstStyle/>
          <a:p>
            <a:r>
              <a:rPr lang="en" altLang="zh-CN" dirty="0"/>
              <a:t>Objective indicators are used to evaluate employees based on their specific project completion, team effectiveness improvement rate, and number of innovative patents. </a:t>
            </a:r>
          </a:p>
          <a:p>
            <a:r>
              <a:rPr lang="en" altLang="zh-CN" dirty="0"/>
              <a:t>Subjective assessment is based on board members' overall leadership maturity ratings.</a:t>
            </a:r>
            <a:endParaRPr lang="en-GB" dirty="0"/>
          </a:p>
        </p:txBody>
      </p:sp>
      <p:sp>
        <p:nvSpPr>
          <p:cNvPr id="4" name="Title 1">
            <a:extLst>
              <a:ext uri="{FF2B5EF4-FFF2-40B4-BE49-F238E27FC236}">
                <a16:creationId xmlns:a16="http://schemas.microsoft.com/office/drawing/2014/main" id="{13D72761-7394-1D60-0F3D-3038E3B8E4CA}"/>
              </a:ext>
            </a:extLst>
          </p:cNvPr>
          <p:cNvSpPr txBox="1">
            <a:spLocks/>
          </p:cNvSpPr>
          <p:nvPr/>
        </p:nvSpPr>
        <p:spPr>
          <a:xfrm>
            <a:off x="838200" y="1219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2400" b="0" i="0" u="none" strike="noStrike" dirty="0">
                <a:effectLst/>
                <a:latin typeface="+mn-lt"/>
              </a:rPr>
              <a:t>The dual-track evaluation system is more conducive to enhancing the sense of fairness of enterprises or organizations to employees and increasing the opportunities for employee promotion (Zhu et al., 2024).</a:t>
            </a:r>
            <a:endParaRPr lang="en-GB" sz="2400" dirty="0">
              <a:latin typeface="+mn-lt"/>
            </a:endParaRPr>
          </a:p>
        </p:txBody>
      </p:sp>
      <p:sp>
        <p:nvSpPr>
          <p:cNvPr id="5" name="Content Placeholder 2">
            <a:extLst>
              <a:ext uri="{FF2B5EF4-FFF2-40B4-BE49-F238E27FC236}">
                <a16:creationId xmlns:a16="http://schemas.microsoft.com/office/drawing/2014/main" id="{11F790B5-4850-484C-7DC0-A6DEFD0BAED3}"/>
              </a:ext>
            </a:extLst>
          </p:cNvPr>
          <p:cNvSpPr txBox="1">
            <a:spLocks/>
          </p:cNvSpPr>
          <p:nvPr/>
        </p:nvSpPr>
        <p:spPr>
          <a:xfrm>
            <a:off x="7517219" y="2544837"/>
            <a:ext cx="3836581" cy="3579516"/>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In the management channel set up by Huawei, the promotion of management personnel can only be obtained after the leadership and execution skills of the subordinates are evaluated. In Huawei's technology channel, technical personnel are given the title of "Fellow", for example, 19-level technical experts are treated as vice presidents, which makes the turnover rate of technical experts in 2019 42% lower than that of management positions (Huawei, 2021).</a:t>
            </a:r>
            <a:endParaRPr lang="en-GB" dirty="0"/>
          </a:p>
        </p:txBody>
      </p:sp>
    </p:spTree>
    <p:extLst>
      <p:ext uri="{BB962C8B-B14F-4D97-AF65-F5344CB8AC3E}">
        <p14:creationId xmlns:p14="http://schemas.microsoft.com/office/powerpoint/2010/main" val="710619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F39EAC-36F4-E724-D797-25A5A8CC8E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D7A5E9-205E-C93B-3548-C48C55747FF9}"/>
              </a:ext>
            </a:extLst>
          </p:cNvPr>
          <p:cNvSpPr>
            <a:spLocks noGrp="1"/>
          </p:cNvSpPr>
          <p:nvPr>
            <p:ph type="title"/>
          </p:nvPr>
        </p:nvSpPr>
        <p:spPr/>
        <p:txBody>
          <a:bodyPr>
            <a:normAutofit/>
          </a:bodyPr>
          <a:lstStyle/>
          <a:p>
            <a:r>
              <a:rPr lang="en" altLang="zh-CN" sz="2400" b="0" i="0" u="none" strike="noStrike" dirty="0">
                <a:solidFill>
                  <a:srgbClr val="000000"/>
                </a:solidFill>
                <a:effectLst/>
                <a:latin typeface="+mn-lt"/>
              </a:rPr>
              <a:t>Instant incentive system</a:t>
            </a:r>
            <a:endParaRPr lang="en-GB" sz="2400" dirty="0">
              <a:latin typeface="+mn-lt"/>
            </a:endParaRPr>
          </a:p>
        </p:txBody>
      </p:sp>
      <p:sp>
        <p:nvSpPr>
          <p:cNvPr id="3" name="Content Placeholder 2">
            <a:extLst>
              <a:ext uri="{FF2B5EF4-FFF2-40B4-BE49-F238E27FC236}">
                <a16:creationId xmlns:a16="http://schemas.microsoft.com/office/drawing/2014/main" id="{661E0332-AD73-573F-853E-9B0564F8E4E9}"/>
              </a:ext>
            </a:extLst>
          </p:cNvPr>
          <p:cNvSpPr>
            <a:spLocks noGrp="1"/>
          </p:cNvSpPr>
          <p:nvPr>
            <p:ph idx="1"/>
          </p:nvPr>
        </p:nvSpPr>
        <p:spPr>
          <a:xfrm>
            <a:off x="838200" y="2424223"/>
            <a:ext cx="6774712" cy="3752739"/>
          </a:xfrm>
        </p:spPr>
        <p:txBody>
          <a:bodyPr>
            <a:normAutofit/>
          </a:bodyPr>
          <a:lstStyle/>
          <a:p>
            <a:r>
              <a:rPr lang="en" altLang="zh-CN" dirty="0"/>
              <a:t>Establish leadership development funds through which you can participate in high-end training, executive luncheons, and project decision-making power. </a:t>
            </a:r>
          </a:p>
          <a:p>
            <a:r>
              <a:rPr lang="en" altLang="zh-CN" dirty="0"/>
              <a:t>Failure reward mechanism: Publicize and commend the "failure" in leadership practice, and give corresponding moral compensation to employees.</a:t>
            </a:r>
            <a:endParaRPr lang="en-GB" dirty="0"/>
          </a:p>
        </p:txBody>
      </p:sp>
      <p:sp>
        <p:nvSpPr>
          <p:cNvPr id="4" name="Title 1">
            <a:extLst>
              <a:ext uri="{FF2B5EF4-FFF2-40B4-BE49-F238E27FC236}">
                <a16:creationId xmlns:a16="http://schemas.microsoft.com/office/drawing/2014/main" id="{95C25518-9412-D7A8-60F3-E38561CB7863}"/>
              </a:ext>
            </a:extLst>
          </p:cNvPr>
          <p:cNvSpPr txBox="1">
            <a:spLocks/>
          </p:cNvSpPr>
          <p:nvPr/>
        </p:nvSpPr>
        <p:spPr>
          <a:xfrm>
            <a:off x="838200" y="1219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2400" b="0" i="0" u="none" strike="noStrike" dirty="0">
                <a:effectLst/>
                <a:latin typeface="+mn-lt"/>
              </a:rPr>
              <a:t>The instant incentive system ensures a positive attitude towards work and also reduces the cost of managing employees (</a:t>
            </a:r>
            <a:r>
              <a:rPr lang="en" altLang="zh-CN" sz="2400" b="0" i="0" u="none" strike="noStrike" dirty="0" err="1">
                <a:effectLst/>
                <a:latin typeface="+mn-lt"/>
              </a:rPr>
              <a:t>Kopytova</a:t>
            </a:r>
            <a:r>
              <a:rPr lang="en" altLang="zh-CN" sz="2400" b="0" i="0" u="none" strike="noStrike" dirty="0">
                <a:effectLst/>
                <a:latin typeface="+mn-lt"/>
              </a:rPr>
              <a:t>, 2016).</a:t>
            </a:r>
            <a:endParaRPr lang="en-GB" sz="2400" dirty="0">
              <a:latin typeface="+mn-lt"/>
            </a:endParaRPr>
          </a:p>
        </p:txBody>
      </p:sp>
      <p:sp>
        <p:nvSpPr>
          <p:cNvPr id="5" name="Content Placeholder 2">
            <a:extLst>
              <a:ext uri="{FF2B5EF4-FFF2-40B4-BE49-F238E27FC236}">
                <a16:creationId xmlns:a16="http://schemas.microsoft.com/office/drawing/2014/main" id="{033054ED-DA99-9875-D16E-E0E64403F9E0}"/>
              </a:ext>
            </a:extLst>
          </p:cNvPr>
          <p:cNvSpPr txBox="1">
            <a:spLocks/>
          </p:cNvSpPr>
          <p:nvPr/>
        </p:nvSpPr>
        <p:spPr>
          <a:xfrm>
            <a:off x="7517219" y="2544837"/>
            <a:ext cx="3836581" cy="3579516"/>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Due to the fierce competition in the Internet industry, enterprises need to maintain the continuous combat effectiveness of the team, ByteDance has delegated the right to reward employees to the management personnel through the "instant red envelope" system, and the management personnel can send 50-500 yuan red envelopes to employees at any time without specifying specific contributions. According to the survey results, 90% of ByteDance employees believe that "it is more motivating than the year-end bonus" (ByteDance, 2023).</a:t>
            </a:r>
            <a:endParaRPr lang="en-GB" dirty="0"/>
          </a:p>
        </p:txBody>
      </p:sp>
    </p:spTree>
    <p:extLst>
      <p:ext uri="{BB962C8B-B14F-4D97-AF65-F5344CB8AC3E}">
        <p14:creationId xmlns:p14="http://schemas.microsoft.com/office/powerpoint/2010/main" val="132358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6CEB3F-90CE-AFF1-8354-41CCDD19AB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A434A9-52DA-FCFB-BC9B-A2400389FC38}"/>
              </a:ext>
            </a:extLst>
          </p:cNvPr>
          <p:cNvSpPr>
            <a:spLocks noGrp="1"/>
          </p:cNvSpPr>
          <p:nvPr>
            <p:ph type="title"/>
          </p:nvPr>
        </p:nvSpPr>
        <p:spPr/>
        <p:txBody>
          <a:bodyPr>
            <a:normAutofit/>
          </a:bodyPr>
          <a:lstStyle/>
          <a:p>
            <a:r>
              <a:rPr lang="en" altLang="zh-CN" sz="2400" b="0" i="0" u="none" strike="noStrike" dirty="0">
                <a:solidFill>
                  <a:srgbClr val="000000"/>
                </a:solidFill>
                <a:effectLst/>
                <a:latin typeface="+mn-lt"/>
              </a:rPr>
              <a:t>Leadership Brand Engineering</a:t>
            </a:r>
            <a:endParaRPr lang="en-GB" sz="2400" dirty="0">
              <a:latin typeface="+mn-lt"/>
            </a:endParaRPr>
          </a:p>
        </p:txBody>
      </p:sp>
      <p:sp>
        <p:nvSpPr>
          <p:cNvPr id="3" name="Content Placeholder 2">
            <a:extLst>
              <a:ext uri="{FF2B5EF4-FFF2-40B4-BE49-F238E27FC236}">
                <a16:creationId xmlns:a16="http://schemas.microsoft.com/office/drawing/2014/main" id="{A0700C2D-AF00-2153-FD82-7110932A9AB2}"/>
              </a:ext>
            </a:extLst>
          </p:cNvPr>
          <p:cNvSpPr>
            <a:spLocks noGrp="1"/>
          </p:cNvSpPr>
          <p:nvPr>
            <p:ph idx="1"/>
          </p:nvPr>
        </p:nvSpPr>
        <p:spPr>
          <a:xfrm>
            <a:off x="838200" y="2424223"/>
            <a:ext cx="6774712" cy="3752739"/>
          </a:xfrm>
        </p:spPr>
        <p:txBody>
          <a:bodyPr>
            <a:normAutofit/>
          </a:bodyPr>
          <a:lstStyle/>
          <a:p>
            <a:r>
              <a:rPr lang="en" altLang="zh-CN" dirty="0"/>
              <a:t>Enterprises set up a "Leader Stories" column to ask employees to push internal promotion cases of each company. </a:t>
            </a:r>
          </a:p>
          <a:p>
            <a:r>
              <a:rPr lang="en" altLang="zh-CN" dirty="0"/>
              <a:t>Allow any employee to challenge managerial decision-making logic. </a:t>
            </a:r>
          </a:p>
          <a:p>
            <a:r>
              <a:rPr lang="en" altLang="zh-CN" dirty="0"/>
              <a:t>Management shares employees' growth plans and their own failures in employee meetings.</a:t>
            </a:r>
            <a:endParaRPr lang="en-GB" dirty="0"/>
          </a:p>
        </p:txBody>
      </p:sp>
      <p:sp>
        <p:nvSpPr>
          <p:cNvPr id="4" name="Title 1">
            <a:extLst>
              <a:ext uri="{FF2B5EF4-FFF2-40B4-BE49-F238E27FC236}">
                <a16:creationId xmlns:a16="http://schemas.microsoft.com/office/drawing/2014/main" id="{F591A2B1-6814-9C0B-FA31-3F70332CDF53}"/>
              </a:ext>
            </a:extLst>
          </p:cNvPr>
          <p:cNvSpPr txBox="1">
            <a:spLocks/>
          </p:cNvSpPr>
          <p:nvPr/>
        </p:nvSpPr>
        <p:spPr>
          <a:xfrm>
            <a:off x="838200" y="1219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 altLang="zh-CN" sz="2400" b="0" i="0" u="none" strike="noStrike" dirty="0">
                <a:effectLst/>
                <a:latin typeface="+mn-lt"/>
              </a:rPr>
              <a:t>Cultural assurance defines a company's learning culture, which is conducive to enhancing employees' sense of belonging and cohesion (Shulga, 2020).</a:t>
            </a:r>
            <a:endParaRPr lang="en-GB" sz="2400" dirty="0">
              <a:latin typeface="+mn-lt"/>
            </a:endParaRPr>
          </a:p>
        </p:txBody>
      </p:sp>
      <p:sp>
        <p:nvSpPr>
          <p:cNvPr id="5" name="Content Placeholder 2">
            <a:extLst>
              <a:ext uri="{FF2B5EF4-FFF2-40B4-BE49-F238E27FC236}">
                <a16:creationId xmlns:a16="http://schemas.microsoft.com/office/drawing/2014/main" id="{F0507C37-AF5A-D9DF-1403-C55A9A4708BF}"/>
              </a:ext>
            </a:extLst>
          </p:cNvPr>
          <p:cNvSpPr txBox="1">
            <a:spLocks/>
          </p:cNvSpPr>
          <p:nvPr/>
        </p:nvSpPr>
        <p:spPr>
          <a:xfrm>
            <a:off x="7517219" y="2544837"/>
            <a:ext cx="3836581" cy="3579516"/>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Starbucks requires all employees to be certified baristas, and Starbucks requires new managers to have one-on-one experience transfer and work conversations with new employees. This leaves Starbucks with a turnover rate of just 44% in 2023, compared to an average of 127% in the restaurant industry (Starbucks, 2023).</a:t>
            </a:r>
            <a:endParaRPr lang="en-GB" dirty="0"/>
          </a:p>
        </p:txBody>
      </p:sp>
    </p:spTree>
    <p:extLst>
      <p:ext uri="{BB962C8B-B14F-4D97-AF65-F5344CB8AC3E}">
        <p14:creationId xmlns:p14="http://schemas.microsoft.com/office/powerpoint/2010/main" val="1104557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F0B3D8-0A5C-69A1-45B0-670D2DD96C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45E332-47E2-52CC-1A24-EAC540E19F24}"/>
              </a:ext>
            </a:extLst>
          </p:cNvPr>
          <p:cNvSpPr>
            <a:spLocks noGrp="1"/>
          </p:cNvSpPr>
          <p:nvPr>
            <p:ph type="title"/>
          </p:nvPr>
        </p:nvSpPr>
        <p:spPr/>
        <p:txBody>
          <a:bodyPr>
            <a:normAutofit/>
          </a:bodyPr>
          <a:lstStyle/>
          <a:p>
            <a:r>
              <a:rPr lang="en" altLang="zh-CN" sz="2400" b="0" i="0" u="none" strike="noStrike" dirty="0">
                <a:solidFill>
                  <a:schemeClr val="tx1"/>
                </a:solidFill>
                <a:effectLst/>
                <a:latin typeface="+mn-lt"/>
              </a:rPr>
              <a:t>Knowledge inheritance system</a:t>
            </a:r>
            <a:endParaRPr lang="en-GB" sz="2400" dirty="0">
              <a:solidFill>
                <a:schemeClr val="tx1"/>
              </a:solidFill>
              <a:latin typeface="+mn-lt"/>
            </a:endParaRPr>
          </a:p>
        </p:txBody>
      </p:sp>
      <p:sp>
        <p:nvSpPr>
          <p:cNvPr id="3" name="Content Placeholder 2">
            <a:extLst>
              <a:ext uri="{FF2B5EF4-FFF2-40B4-BE49-F238E27FC236}">
                <a16:creationId xmlns:a16="http://schemas.microsoft.com/office/drawing/2014/main" id="{414E8923-1A5A-DE5A-1F71-88770F8CBA73}"/>
              </a:ext>
            </a:extLst>
          </p:cNvPr>
          <p:cNvSpPr>
            <a:spLocks noGrp="1"/>
          </p:cNvSpPr>
          <p:nvPr>
            <p:ph idx="1"/>
          </p:nvPr>
        </p:nvSpPr>
        <p:spPr>
          <a:xfrm>
            <a:off x="838200" y="2424223"/>
            <a:ext cx="6774712" cy="3752739"/>
          </a:xfrm>
        </p:spPr>
        <p:txBody>
          <a:bodyPr>
            <a:normAutofit/>
          </a:bodyPr>
          <a:lstStyle/>
          <a:p>
            <a:r>
              <a:rPr lang="en" altLang="zh-CN" dirty="0"/>
              <a:t>Enterprises set up a "Leader Stories" column to ask employees to push internal promotion cases of each company. </a:t>
            </a:r>
          </a:p>
          <a:p>
            <a:r>
              <a:rPr lang="en" altLang="zh-CN" dirty="0"/>
              <a:t>Allow any employee to challenge managerial decision-making logic. </a:t>
            </a:r>
          </a:p>
          <a:p>
            <a:r>
              <a:rPr lang="en" altLang="zh-CN" dirty="0"/>
              <a:t>Management shares employees' growth plans and their own failures in employee meetings.</a:t>
            </a:r>
            <a:endParaRPr lang="en-GB" dirty="0"/>
          </a:p>
        </p:txBody>
      </p:sp>
      <p:sp>
        <p:nvSpPr>
          <p:cNvPr id="4" name="Title 1">
            <a:extLst>
              <a:ext uri="{FF2B5EF4-FFF2-40B4-BE49-F238E27FC236}">
                <a16:creationId xmlns:a16="http://schemas.microsoft.com/office/drawing/2014/main" id="{61DF5654-C553-0C63-EB12-B7859AF449B5}"/>
              </a:ext>
            </a:extLst>
          </p:cNvPr>
          <p:cNvSpPr txBox="1">
            <a:spLocks/>
          </p:cNvSpPr>
          <p:nvPr/>
        </p:nvSpPr>
        <p:spPr>
          <a:xfrm>
            <a:off x="838200" y="1219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 altLang="zh-CN" sz="2000" kern="100" dirty="0">
                <a:effectLst/>
                <a:latin typeface="+mn-lt"/>
                <a:ea typeface="DengXian" panose="02010600030101010101" pitchFamily="2" charset="-122"/>
                <a:cs typeface="Times New Roman" panose="02020603050405020304" pitchFamily="18" charset="0"/>
              </a:rPr>
              <a:t>The construction of a knowledge inheritance system accelerates the efficiency of forbearance cultivation (Ge and Campopiano, 2021).</a:t>
            </a:r>
            <a:endParaRPr lang="zh-CN" altLang="zh-CN" sz="2000" kern="100" dirty="0">
              <a:effectLst/>
              <a:latin typeface="+mn-lt"/>
              <a:ea typeface="DengXian" panose="02010600030101010101" pitchFamily="2" charset="-122"/>
              <a:cs typeface="Times New Roman" panose="02020603050405020304" pitchFamily="18" charset="0"/>
            </a:endParaRPr>
          </a:p>
        </p:txBody>
      </p:sp>
      <p:sp>
        <p:nvSpPr>
          <p:cNvPr id="5" name="Content Placeholder 2">
            <a:extLst>
              <a:ext uri="{FF2B5EF4-FFF2-40B4-BE49-F238E27FC236}">
                <a16:creationId xmlns:a16="http://schemas.microsoft.com/office/drawing/2014/main" id="{C387B0E7-157F-8AD4-B887-2D182A49E8D1}"/>
              </a:ext>
            </a:extLst>
          </p:cNvPr>
          <p:cNvSpPr txBox="1">
            <a:spLocks/>
          </p:cNvSpPr>
          <p:nvPr/>
        </p:nvSpPr>
        <p:spPr>
          <a:xfrm>
            <a:off x="7517219" y="2544837"/>
            <a:ext cx="3836581" cy="3579516"/>
          </a:xfrm>
          <a:prstGeom prst="rect">
            <a:avLst/>
          </a:prstGeom>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In order to shorten the life cycle of games, Tencent needs to quickly replicate successful experiences, and Tencent has increased the approval rate of new game proposals for new employees from 30% to 65% by establishing a linked database, and most of the game planners are promoted to management positions in this way (Tencent Holdings Limited, 2023).</a:t>
            </a:r>
            <a:endParaRPr lang="en-GB" dirty="0"/>
          </a:p>
        </p:txBody>
      </p:sp>
    </p:spTree>
    <p:extLst>
      <p:ext uri="{BB962C8B-B14F-4D97-AF65-F5344CB8AC3E}">
        <p14:creationId xmlns:p14="http://schemas.microsoft.com/office/powerpoint/2010/main" val="208513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37422-491D-318E-4034-3F164D3556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86D4DE-A25E-02CA-9694-EF92F3E8908F}"/>
              </a:ext>
            </a:extLst>
          </p:cNvPr>
          <p:cNvSpPr>
            <a:spLocks noGrp="1"/>
          </p:cNvSpPr>
          <p:nvPr>
            <p:ph type="title"/>
          </p:nvPr>
        </p:nvSpPr>
        <p:spPr/>
        <p:txBody>
          <a:bodyPr>
            <a:normAutofit/>
          </a:bodyPr>
          <a:lstStyle/>
          <a:p>
            <a:r>
              <a:rPr lang="en" altLang="zh-CN" sz="2400" b="0" i="0" u="none" strike="noStrike" dirty="0">
                <a:solidFill>
                  <a:schemeClr val="tx1"/>
                </a:solidFill>
                <a:effectLst/>
                <a:latin typeface="+mn-lt"/>
              </a:rPr>
              <a:t>Digital support platform</a:t>
            </a:r>
            <a:endParaRPr lang="en-GB" sz="2400" dirty="0">
              <a:solidFill>
                <a:schemeClr val="tx1"/>
              </a:solidFill>
              <a:latin typeface="+mn-lt"/>
            </a:endParaRPr>
          </a:p>
        </p:txBody>
      </p:sp>
      <p:sp>
        <p:nvSpPr>
          <p:cNvPr id="3" name="Content Placeholder 2">
            <a:extLst>
              <a:ext uri="{FF2B5EF4-FFF2-40B4-BE49-F238E27FC236}">
                <a16:creationId xmlns:a16="http://schemas.microsoft.com/office/drawing/2014/main" id="{DC1BC771-F74D-7190-65BB-E5FDFAB21EFB}"/>
              </a:ext>
            </a:extLst>
          </p:cNvPr>
          <p:cNvSpPr>
            <a:spLocks noGrp="1"/>
          </p:cNvSpPr>
          <p:nvPr>
            <p:ph idx="1"/>
          </p:nvPr>
        </p:nvSpPr>
        <p:spPr>
          <a:xfrm>
            <a:off x="838200" y="2424223"/>
            <a:ext cx="6774712" cy="3752739"/>
          </a:xfrm>
        </p:spPr>
        <p:txBody>
          <a:bodyPr>
            <a:normAutofit/>
          </a:bodyPr>
          <a:lstStyle/>
          <a:p>
            <a:r>
              <a:rPr lang="en" altLang="zh-CN" dirty="0"/>
              <a:t>Leadership Development APP features</a:t>
            </a:r>
            <a:r>
              <a:rPr lang="en-US" altLang="zh-CN" dirty="0"/>
              <a:t>.</a:t>
            </a:r>
            <a:r>
              <a:rPr lang="en" altLang="zh-CN" dirty="0"/>
              <a:t> </a:t>
            </a:r>
          </a:p>
          <a:p>
            <a:r>
              <a:rPr lang="en" altLang="zh-CN" dirty="0"/>
              <a:t>Comparative analysis of employees' competency gaps and target positions. </a:t>
            </a:r>
          </a:p>
          <a:p>
            <a:r>
              <a:rPr lang="en" altLang="zh-CN" dirty="0"/>
              <a:t>Based on AI algorithms, enterprises intelligently recommend the development path of individual employees.</a:t>
            </a:r>
            <a:endParaRPr lang="en-GB" dirty="0"/>
          </a:p>
        </p:txBody>
      </p:sp>
      <p:sp>
        <p:nvSpPr>
          <p:cNvPr id="4" name="Title 1">
            <a:extLst>
              <a:ext uri="{FF2B5EF4-FFF2-40B4-BE49-F238E27FC236}">
                <a16:creationId xmlns:a16="http://schemas.microsoft.com/office/drawing/2014/main" id="{686B19F1-D906-11A4-5E1D-BB5105AFCC3D}"/>
              </a:ext>
            </a:extLst>
          </p:cNvPr>
          <p:cNvSpPr txBox="1">
            <a:spLocks/>
          </p:cNvSpPr>
          <p:nvPr/>
        </p:nvSpPr>
        <p:spPr>
          <a:xfrm>
            <a:off x="838200" y="121927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 altLang="zh-CN" sz="2000" kern="100" dirty="0">
                <a:effectLst/>
                <a:latin typeface="+mn-lt"/>
                <a:ea typeface="DengXian" panose="02010600030101010101" pitchFamily="2" charset="-122"/>
                <a:cs typeface="Times New Roman" panose="02020603050405020304" pitchFamily="18" charset="0"/>
              </a:rPr>
              <a:t>Digitalization gives employees more unique development space, and through these digital advantages, enterprises can accelerate the upgrading of organizational capabilities (Jiang, Yang and Gai, 2022).</a:t>
            </a:r>
            <a:endParaRPr lang="zh-CN" altLang="zh-CN" sz="2000" kern="100" dirty="0">
              <a:effectLst/>
              <a:latin typeface="+mn-lt"/>
              <a:ea typeface="DengXian" panose="02010600030101010101" pitchFamily="2" charset="-122"/>
              <a:cs typeface="Times New Roman" panose="02020603050405020304" pitchFamily="18" charset="0"/>
            </a:endParaRPr>
          </a:p>
        </p:txBody>
      </p:sp>
      <p:sp>
        <p:nvSpPr>
          <p:cNvPr id="5" name="Content Placeholder 2">
            <a:extLst>
              <a:ext uri="{FF2B5EF4-FFF2-40B4-BE49-F238E27FC236}">
                <a16:creationId xmlns:a16="http://schemas.microsoft.com/office/drawing/2014/main" id="{D89C266F-C78C-D929-790F-C4F414FFD7D3}"/>
              </a:ext>
            </a:extLst>
          </p:cNvPr>
          <p:cNvSpPr txBox="1">
            <a:spLocks/>
          </p:cNvSpPr>
          <p:nvPr/>
        </p:nvSpPr>
        <p:spPr>
          <a:xfrm>
            <a:off x="7517219" y="2544837"/>
            <a:ext cx="3836581" cy="357951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 altLang="zh-CN" dirty="0"/>
              <a:t>Starbucks has shortened the barista certification cycle by 45% and increased customer praise by 24% by setting up a "virtual barista community" for 300,000 employees around the world to learn coffee skills through the platform and practice through AR simulated customer conversation scenarios (Starbucks, 2023).</a:t>
            </a:r>
            <a:endParaRPr lang="en-GB" dirty="0"/>
          </a:p>
        </p:txBody>
      </p:sp>
    </p:spTree>
    <p:extLst>
      <p:ext uri="{BB962C8B-B14F-4D97-AF65-F5344CB8AC3E}">
        <p14:creationId xmlns:p14="http://schemas.microsoft.com/office/powerpoint/2010/main" val="19147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6AB96-2392-4EE8-5875-5CD6261ADBD1}"/>
            </a:ext>
          </a:extLst>
        </p:cNvPr>
        <p:cNvGrpSpPr/>
        <p:nvPr/>
      </p:nvGrpSpPr>
      <p:grpSpPr>
        <a:xfrm>
          <a:off x="0" y="0"/>
          <a:ext cx="0" cy="0"/>
          <a:chOff x="0" y="0"/>
          <a:chExt cx="0" cy="0"/>
        </a:xfrm>
      </p:grpSpPr>
      <p:sp>
        <p:nvSpPr>
          <p:cNvPr id="26" name="Rectangle 11">
            <a:extLst>
              <a:ext uri="{FF2B5EF4-FFF2-40B4-BE49-F238E27FC236}">
                <a16:creationId xmlns:a16="http://schemas.microsoft.com/office/drawing/2014/main" id="{17B653E9-95A7-BE77-8AA1-E2B60D68498B}"/>
              </a:ext>
            </a:extLst>
          </p:cNvPr>
          <p:cNvSpPr>
            <a:spLocks noGrp="1" noRot="1" noChangeAspect="1" noMove="1" noResize="1" noEditPoints="1" noAdjustHandles="1" noChangeArrowheads="1" noChangeShapeType="1" noTextEdit="1"/>
          </p:cNvSpPr>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Arc 13">
            <a:extLst>
              <a:ext uri="{FF2B5EF4-FFF2-40B4-BE49-F238E27FC236}">
                <a16:creationId xmlns:a16="http://schemas.microsoft.com/office/drawing/2014/main" id="{C4D69391-F42D-4AAA-8CA4-2804CF5ECC00}"/>
              </a:ext>
            </a:extLst>
          </p:cNvPr>
          <p:cNvSpPr>
            <a:spLocks noGrp="1" noRot="1" noChangeAspect="1" noMove="1" noResize="1" noEditPoints="1" noAdjustHandles="1" noChangeArrowheads="1" noChangeShapeType="1" noTextEdit="1"/>
          </p:cNvSpPr>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Subtitle 4">
            <a:extLst>
              <a:ext uri="{FF2B5EF4-FFF2-40B4-BE49-F238E27FC236}">
                <a16:creationId xmlns:a16="http://schemas.microsoft.com/office/drawing/2014/main" id="{18FDE3AC-9EAA-20DA-E383-DDBFB512DE19}"/>
              </a:ext>
            </a:extLst>
          </p:cNvPr>
          <p:cNvSpPr>
            <a:spLocks noGrp="1"/>
          </p:cNvSpPr>
          <p:nvPr>
            <p:ph type="subTitle" idx="1"/>
          </p:nvPr>
        </p:nvSpPr>
        <p:spPr>
          <a:xfrm>
            <a:off x="1705232" y="2014151"/>
            <a:ext cx="4273166" cy="4233160"/>
          </a:xfrm>
        </p:spPr>
        <p:txBody>
          <a:bodyPr>
            <a:normAutofit/>
          </a:bodyPr>
          <a:lstStyle/>
          <a:p>
            <a:r>
              <a:rPr lang="en-US" altLang="zh-CN" sz="5400" dirty="0">
                <a:latin typeface="Arial" panose="020B0604020202020204" pitchFamily="34" charset="0"/>
                <a:ea typeface="Arial" panose="020B0604020202020204" pitchFamily="34" charset="0"/>
              </a:rPr>
              <a:t>Thank you</a:t>
            </a:r>
            <a:endParaRPr lang="zh-CN" altLang="zh-CN" sz="5400" dirty="0">
              <a:effectLst/>
              <a:latin typeface="Arial" panose="020B0604020202020204" pitchFamily="34" charset="0"/>
              <a:ea typeface="Arial" panose="020B0604020202020204" pitchFamily="34" charset="0"/>
            </a:endParaRPr>
          </a:p>
        </p:txBody>
      </p:sp>
      <p:sp>
        <p:nvSpPr>
          <p:cNvPr id="28" name="Oval 15">
            <a:extLst>
              <a:ext uri="{FF2B5EF4-FFF2-40B4-BE49-F238E27FC236}">
                <a16:creationId xmlns:a16="http://schemas.microsoft.com/office/drawing/2014/main" id="{93D7418A-13E6-4BFE-10D5-32E2045B3F27}"/>
              </a:ext>
            </a:extLst>
          </p:cNvPr>
          <p:cNvSpPr>
            <a:spLocks noGrp="1" noRot="1" noChangeAspect="1" noMove="1" noResize="1" noEditPoints="1" noAdjustHandles="1" noChangeArrowheads="1" noChangeShapeType="1" noTextEdit="1"/>
          </p:cNvSpPr>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descr="Top view of a circular staircase">
            <a:extLst>
              <a:ext uri="{FF2B5EF4-FFF2-40B4-BE49-F238E27FC236}">
                <a16:creationId xmlns:a16="http://schemas.microsoft.com/office/drawing/2014/main" id="{83A0669A-E0DD-43CF-C602-BB051653F0BC}"/>
              </a:ext>
            </a:extLst>
          </p:cNvPr>
          <p:cNvPicPr>
            <a:picLocks noChangeAspect="1"/>
          </p:cNvPicPr>
          <p:nvPr/>
        </p:nvPicPr>
        <p:blipFill rotWithShape="1">
          <a:blip r:embed="rId2"/>
          <a:srcRect r="33251" b="2"/>
          <a:stretch>
            <a:fillRect/>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9" name="Rectangle 17">
            <a:extLst>
              <a:ext uri="{FF2B5EF4-FFF2-40B4-BE49-F238E27FC236}">
                <a16:creationId xmlns:a16="http://schemas.microsoft.com/office/drawing/2014/main" id="{22FF6608-C789-315D-ED01-38E3BBE4E1B9}"/>
              </a:ext>
            </a:extLst>
          </p:cNvPr>
          <p:cNvSpPr>
            <a:spLocks noGrp="1" noRot="1" noChangeAspect="1" noMove="1" noResize="1" noEditPoints="1" noAdjustHandles="1" noChangeArrowheads="1" noChangeShapeType="1" noTextEdit="1"/>
          </p:cNvSpPr>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0868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内容占位符 2">
            <a:extLst>
              <a:ext uri="{FF2B5EF4-FFF2-40B4-BE49-F238E27FC236}">
                <a16:creationId xmlns:a16="http://schemas.microsoft.com/office/drawing/2014/main" id="{6D0A8F01-672C-0048-C58F-39E8608E508B}"/>
              </a:ext>
            </a:extLst>
          </p:cNvPr>
          <p:cNvSpPr>
            <a:spLocks noGrp="1"/>
          </p:cNvSpPr>
          <p:nvPr>
            <p:ph sz="half" idx="2"/>
          </p:nvPr>
        </p:nvSpPr>
        <p:spPr>
          <a:xfrm>
            <a:off x="938213" y="1670050"/>
            <a:ext cx="10515600" cy="5145088"/>
          </a:xfrm>
        </p:spPr>
        <p:txBody>
          <a:bodyPr>
            <a:normAutofit fontScale="70000" lnSpcReduction="20000"/>
          </a:bodyPr>
          <a:lstStyle/>
          <a:p>
            <a:r>
              <a:rPr kumimoji="1" lang="en" altLang="zh-CN" dirty="0">
                <a:solidFill>
                  <a:schemeClr val="bg1"/>
                </a:solidFill>
              </a:rPr>
              <a:t>Pedro Miguel Gaspar, Madeira, R., Correia, R., Victor and Leal, C. (2024). Organizational Competency Management: Undiscovered Competencies on Leaders’ Radar. Lecture notes in networks and systems, pp.199–207. </a:t>
            </a:r>
            <a:r>
              <a:rPr kumimoji="1" lang="en" altLang="zh-CN" dirty="0" err="1">
                <a:solidFill>
                  <a:schemeClr val="bg1"/>
                </a:solidFill>
              </a:rPr>
              <a:t>doi:https</a:t>
            </a:r>
            <a:r>
              <a:rPr kumimoji="1" lang="en" altLang="zh-CN" dirty="0">
                <a:solidFill>
                  <a:schemeClr val="bg1"/>
                </a:solidFill>
              </a:rPr>
              <a:t>://</a:t>
            </a:r>
            <a:r>
              <a:rPr kumimoji="1" lang="en" altLang="zh-CN" dirty="0" err="1">
                <a:solidFill>
                  <a:schemeClr val="bg1"/>
                </a:solidFill>
              </a:rPr>
              <a:t>doi.org</a:t>
            </a:r>
            <a:r>
              <a:rPr kumimoji="1" lang="en" altLang="zh-CN" dirty="0">
                <a:solidFill>
                  <a:schemeClr val="bg1"/>
                </a:solidFill>
              </a:rPr>
              <a:t>/10.1007/978-3-031-44131-8_20. (Accessed: 12 April 2025).</a:t>
            </a:r>
          </a:p>
          <a:p>
            <a:pPr marL="0" indent="0">
              <a:buNone/>
            </a:pPr>
            <a:r>
              <a:rPr kumimoji="1" lang="en" altLang="zh-CN" dirty="0">
                <a:solidFill>
                  <a:schemeClr val="bg1"/>
                </a:solidFill>
              </a:rPr>
              <a:t> </a:t>
            </a:r>
          </a:p>
          <a:p>
            <a:r>
              <a:rPr kumimoji="1" lang="en" altLang="zh-CN" dirty="0">
                <a:solidFill>
                  <a:schemeClr val="bg1"/>
                </a:solidFill>
              </a:rPr>
              <a:t>Chen, X. &amp; Wang, L. (2022) 'Digital transformation and service </a:t>
            </a:r>
            <a:r>
              <a:rPr kumimoji="1" lang="en" altLang="zh-CN" dirty="0" err="1">
                <a:solidFill>
                  <a:schemeClr val="bg1"/>
                </a:solidFill>
              </a:rPr>
              <a:t>efficiency:Evidence</a:t>
            </a:r>
            <a:r>
              <a:rPr kumimoji="1" lang="en" altLang="zh-CN" dirty="0">
                <a:solidFill>
                  <a:schemeClr val="bg1"/>
                </a:solidFill>
              </a:rPr>
              <a:t> from Bank of China', *Journal of Financial Services Research*, 61(3), pp. 287-305. </a:t>
            </a:r>
            <a:r>
              <a:rPr kumimoji="1" lang="en" altLang="zh-CN" dirty="0" err="1">
                <a:solidFill>
                  <a:schemeClr val="bg1"/>
                </a:solidFill>
              </a:rPr>
              <a:t>doi</a:t>
            </a:r>
            <a:r>
              <a:rPr kumimoji="1" lang="en" altLang="zh-CN" dirty="0">
                <a:solidFill>
                  <a:schemeClr val="bg1"/>
                </a:solidFill>
              </a:rPr>
              <a:t>: 10.1007/ s10693-021-00365-W. (Accessed: 16 April 2025).</a:t>
            </a:r>
          </a:p>
          <a:p>
            <a:pPr marL="0" indent="0">
              <a:buNone/>
            </a:pPr>
            <a:endParaRPr kumimoji="1" lang="en" altLang="zh-CN" dirty="0">
              <a:solidFill>
                <a:schemeClr val="bg1"/>
              </a:solidFill>
            </a:endParaRPr>
          </a:p>
          <a:p>
            <a:r>
              <a:rPr kumimoji="1" lang="en" altLang="zh-CN" dirty="0">
                <a:solidFill>
                  <a:schemeClr val="bg1"/>
                </a:solidFill>
              </a:rPr>
              <a:t>Richardson, E., Gordon, J., Ginnetti, R., Carroll, R., Cochran, R., Morris, L., Candy, V. and Brown, M. (2025). Employee Insight: Predicting, Visualizing, and Mitigating Intent to Leave. Journal of Education Human Resources, 43(2), pp.365–389. </a:t>
            </a:r>
            <a:r>
              <a:rPr kumimoji="1" lang="en" altLang="zh-CN" dirty="0" err="1">
                <a:solidFill>
                  <a:schemeClr val="bg1"/>
                </a:solidFill>
              </a:rPr>
              <a:t>doi:https</a:t>
            </a:r>
            <a:r>
              <a:rPr kumimoji="1" lang="en" altLang="zh-CN" dirty="0">
                <a:solidFill>
                  <a:schemeClr val="bg1"/>
                </a:solidFill>
              </a:rPr>
              <a:t>://</a:t>
            </a:r>
            <a:r>
              <a:rPr kumimoji="1" lang="en" altLang="zh-CN" dirty="0" err="1">
                <a:solidFill>
                  <a:schemeClr val="bg1"/>
                </a:solidFill>
              </a:rPr>
              <a:t>doi.org</a:t>
            </a:r>
            <a:r>
              <a:rPr kumimoji="1" lang="en" altLang="zh-CN" dirty="0">
                <a:solidFill>
                  <a:schemeClr val="bg1"/>
                </a:solidFill>
              </a:rPr>
              <a:t>/10.3138/jehr-2023-0059. (Accessed: 11 April 2025).</a:t>
            </a:r>
          </a:p>
          <a:p>
            <a:pPr marL="0" indent="0">
              <a:buNone/>
            </a:pPr>
            <a:endParaRPr kumimoji="1" lang="en" altLang="zh-CN" dirty="0">
              <a:solidFill>
                <a:schemeClr val="bg1"/>
              </a:solidFill>
            </a:endParaRPr>
          </a:p>
          <a:p>
            <a:r>
              <a:rPr kumimoji="1" lang="en" altLang="zh-CN" dirty="0">
                <a:solidFill>
                  <a:schemeClr val="bg1"/>
                </a:solidFill>
              </a:rPr>
              <a:t>BYD Company Limited (2023) Annual report 2022, Shenzhen: BYD. Available at: https://</a:t>
            </a:r>
            <a:r>
              <a:rPr kumimoji="1" lang="en" altLang="zh-CN" dirty="0" err="1">
                <a:solidFill>
                  <a:schemeClr val="bg1"/>
                </a:solidFill>
              </a:rPr>
              <a:t>www.byd.com</a:t>
            </a:r>
            <a:r>
              <a:rPr kumimoji="1" lang="en" altLang="zh-CN" dirty="0">
                <a:solidFill>
                  <a:schemeClr val="bg1"/>
                </a:solidFill>
              </a:rPr>
              <a:t>/</a:t>
            </a:r>
            <a:r>
              <a:rPr kumimoji="1" lang="en" altLang="zh-CN" dirty="0" err="1">
                <a:solidFill>
                  <a:schemeClr val="bg1"/>
                </a:solidFill>
              </a:rPr>
              <a:t>en</a:t>
            </a:r>
            <a:r>
              <a:rPr kumimoji="1" lang="en" altLang="zh-CN" dirty="0">
                <a:solidFill>
                  <a:schemeClr val="bg1"/>
                </a:solidFill>
              </a:rPr>
              <a:t>/investor/announcement.(Accessed: 4 April 2025).</a:t>
            </a:r>
          </a:p>
          <a:p>
            <a:endParaRPr kumimoji="1" lang="en" altLang="zh-CN" dirty="0">
              <a:solidFill>
                <a:schemeClr val="bg1"/>
              </a:solidFill>
            </a:endParaRPr>
          </a:p>
          <a:p>
            <a:r>
              <a:rPr kumimoji="1" lang="en" altLang="zh-CN" dirty="0">
                <a:solidFill>
                  <a:schemeClr val="bg1"/>
                </a:solidFill>
              </a:rPr>
              <a:t>Langenwalter, G.A. (2020). Enterprise Resources Planning and Beyond. CRC Press. </a:t>
            </a:r>
            <a:r>
              <a:rPr kumimoji="1" lang="en" altLang="zh-CN" dirty="0" err="1">
                <a:solidFill>
                  <a:schemeClr val="bg1"/>
                </a:solidFill>
              </a:rPr>
              <a:t>doi:https</a:t>
            </a:r>
            <a:r>
              <a:rPr kumimoji="1" lang="en" altLang="zh-CN" dirty="0">
                <a:solidFill>
                  <a:schemeClr val="bg1"/>
                </a:solidFill>
              </a:rPr>
              <a:t>://</a:t>
            </a:r>
            <a:r>
              <a:rPr kumimoji="1" lang="en" altLang="zh-CN" dirty="0" err="1">
                <a:solidFill>
                  <a:schemeClr val="bg1"/>
                </a:solidFill>
              </a:rPr>
              <a:t>doi.org</a:t>
            </a:r>
            <a:r>
              <a:rPr kumimoji="1" lang="en" altLang="zh-CN" dirty="0">
                <a:solidFill>
                  <a:schemeClr val="bg1"/>
                </a:solidFill>
              </a:rPr>
              <a:t>/10.1201/9781420049060. (Accessed: 7 April 2025).</a:t>
            </a:r>
          </a:p>
          <a:p>
            <a:pPr marL="0" indent="0">
              <a:buNone/>
            </a:pPr>
            <a:endParaRPr kumimoji="1" lang="en" altLang="zh-CN" dirty="0">
              <a:solidFill>
                <a:schemeClr val="bg1"/>
              </a:solidFill>
            </a:endParaRPr>
          </a:p>
          <a:p>
            <a:r>
              <a:rPr kumimoji="1" lang="en" altLang="zh-CN" dirty="0">
                <a:solidFill>
                  <a:schemeClr val="bg1"/>
                </a:solidFill>
              </a:rPr>
              <a:t>Alibaba Group (2023) Annual Report 2023, Hangzhou: Alibaba </a:t>
            </a:r>
            <a:r>
              <a:rPr kumimoji="1" lang="en" altLang="zh-CN" dirty="0" err="1">
                <a:solidFill>
                  <a:schemeClr val="bg1"/>
                </a:solidFill>
              </a:rPr>
              <a:t>Group.Available</a:t>
            </a:r>
            <a:r>
              <a:rPr kumimoji="1" lang="en" altLang="zh-CN" dirty="0">
                <a:solidFill>
                  <a:schemeClr val="bg1"/>
                </a:solidFill>
              </a:rPr>
              <a:t> at: https://</a:t>
            </a:r>
            <a:r>
              <a:rPr kumimoji="1" lang="en" altLang="zh-CN" dirty="0" err="1">
                <a:solidFill>
                  <a:schemeClr val="bg1"/>
                </a:solidFill>
              </a:rPr>
              <a:t>www.alibabagroup.com</a:t>
            </a:r>
            <a:r>
              <a:rPr kumimoji="1" lang="en" altLang="zh-CN" dirty="0">
                <a:solidFill>
                  <a:schemeClr val="bg1"/>
                </a:solidFill>
              </a:rPr>
              <a:t>/</a:t>
            </a:r>
            <a:r>
              <a:rPr kumimoji="1" lang="en" altLang="zh-CN" dirty="0" err="1">
                <a:solidFill>
                  <a:schemeClr val="bg1"/>
                </a:solidFill>
              </a:rPr>
              <a:t>en</a:t>
            </a:r>
            <a:r>
              <a:rPr kumimoji="1" lang="en" altLang="zh-CN" dirty="0">
                <a:solidFill>
                  <a:schemeClr val="bg1"/>
                </a:solidFill>
              </a:rPr>
              <a:t>-US/investor/ financial-reports (Accessed: 3 July 2024). (Accessed: 19 April 2025).</a:t>
            </a:r>
          </a:p>
          <a:p>
            <a:endParaRPr kumimoji="1" lang="zh-CN" altLang="en-US" dirty="0"/>
          </a:p>
        </p:txBody>
      </p:sp>
      <p:sp>
        <p:nvSpPr>
          <p:cNvPr id="11" name="Title 10"/>
          <p:cNvSpPr>
            <a:spLocks noGrp="1"/>
          </p:cNvSpPr>
          <p:nvPr>
            <p:ph type="title"/>
          </p:nvPr>
        </p:nvSpPr>
        <p:spPr>
          <a:xfrm>
            <a:off x="839788" y="365125"/>
            <a:ext cx="10515600" cy="1816601"/>
          </a:xfrm>
        </p:spPr>
        <p:txBody>
          <a:bodyPr>
            <a:noAutofit/>
          </a:bodyPr>
          <a:lstStyle/>
          <a:p>
            <a:r>
              <a:rPr lang="en-GB" sz="6000" dirty="0">
                <a:solidFill>
                  <a:schemeClr val="bg1"/>
                </a:solidFill>
              </a:rPr>
              <a:t>Reference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838199" y="418288"/>
            <a:ext cx="10804451" cy="6131368"/>
          </a:xfrm>
        </p:spPr>
        <p:txBody>
          <a:bodyPr>
            <a:noAutofit/>
          </a:bodyPr>
          <a:lstStyle/>
          <a:p>
            <a:pPr>
              <a:lnSpc>
                <a:spcPts val="1800"/>
              </a:lnSpc>
              <a:spcAft>
                <a:spcPts val="1200"/>
              </a:spcAft>
            </a:pP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Lestari, A., Rijal, S.,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Prameswari</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Y. and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Tjahyanto</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T. (2023). The Effect of Position Promotion, Training, Leadership Style on Employee Career Development in One of the Start Up Companies. </a:t>
            </a:r>
            <a:r>
              <a:rPr lang="en-US" altLang="zh-CN" sz="1800" i="1"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West Science Business and Management</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[online] 1(03), pp.157–168.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doi:https</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doi.org</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/10.58812/wsbm.v1i03.86.</a:t>
            </a:r>
            <a:r>
              <a:rPr lang="en-US"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(Accessed: 13April 2025).</a:t>
            </a: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a:t>
            </a: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Smith, J. and Brown, A. (2022) 'Digital transformation in facility management:</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Impact on cleaning service </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efficiency,Journal</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of Facilities Management, 20(3), pp. pp. </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doi:10.1108/JFM-01-2022-0005. </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(Accessed: 8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Zhu, Z., Zhang, M., Liu, H.K. and Naim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Kapucu</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(2024). The Impact of Dual-Track System of Employment on Emergency Decision Making. </a:t>
            </a:r>
            <a:r>
              <a:rPr lang="en-US" altLang="zh-CN" sz="1800" i="1"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International Journal of Disaster Risk Reduction</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pp.104624–104624.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doi:https</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doi.org</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/10.1016/j.ijdrr.2024.104624.</a:t>
            </a:r>
            <a:r>
              <a:rPr lang="en-US"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(Accessed: 1 April 2025).</a:t>
            </a: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Kopytova</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A. (2016). Development of the Implementation Procedure for a Rational Incentive System. </a:t>
            </a:r>
            <a:r>
              <a:rPr lang="en-US" altLang="zh-CN" sz="1800" i="1"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Procedia Engineering</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165, pp.1132–1140.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doi:https</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doi.org</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/10.1016/j.proeng.2016.11.830.</a:t>
            </a:r>
            <a:r>
              <a:rPr lang="en-US"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t> </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(Accessed: 5 April 2025).</a:t>
            </a:r>
            <a:b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br>
            <a:b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b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ByteDance (2023) Global Transparency Report 2022: Workforce productivity insights, Beijing: ByteDance. </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Avallable</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https://</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www.bytedance.com</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en</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/transparency </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(Accessed: 17 April 2025).</a:t>
            </a:r>
            <a:b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b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Shulga, L.V. (2020). Change Management Communication: The Role of Meaningfulness, Leadership Brand Authenticity, and Gender. </a:t>
            </a:r>
            <a:r>
              <a:rPr lang="en-GB" altLang="zh-CN" sz="1800" i="1"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Cornell Hospitality Quarterly</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[online] 62(4), pp.498–515. </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doi:https</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doi.org</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/10.1177/1938965520929022. </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(Accessed: 1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endParaRPr lang="en-GB" sz="6000"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文本占位符 2">
            <a:extLst>
              <a:ext uri="{FF2B5EF4-FFF2-40B4-BE49-F238E27FC236}">
                <a16:creationId xmlns:a16="http://schemas.microsoft.com/office/drawing/2014/main" id="{35A5E6EE-0E9F-DA60-1FA8-663AEB58B106}"/>
              </a:ext>
            </a:extLst>
          </p:cNvPr>
          <p:cNvSpPr>
            <a:spLocks noGrp="1"/>
          </p:cNvSpPr>
          <p:nvPr>
            <p:ph type="title"/>
          </p:nvPr>
        </p:nvSpPr>
        <p:spPr>
          <a:xfrm>
            <a:off x="319088" y="365125"/>
            <a:ext cx="11036300" cy="6099175"/>
          </a:xfrm>
        </p:spPr>
        <p:txBody>
          <a:bodyPr>
            <a:normAutofit fontScale="90000"/>
          </a:bodyPr>
          <a:lstStyle/>
          <a:p>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Starbucks Corporation (2023) Global Social Impact Report: Fiscal 2022 Workforce Data, Seattle: </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Starbucks.Available</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https://</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www.starbucks.com</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responsibility/report (Accessed: 10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Ge, B. and Campopiano, G. (2021). Knowledge management in family business succession: current trends and future directions. </a:t>
            </a:r>
            <a:r>
              <a:rPr lang="en-GB" altLang="zh-CN" sz="1800" i="1"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Journal of Knowledge Management</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[online] ahead-of-print(ahead-of-print). </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doi:https</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doi.org</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/10.1108/jkm-09-2020-0701. </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(Accessed: 2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Tencent Holdings Limited (2023) Annual Report 2022, Hong </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Kong:Tencent</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Available at: </a:t>
            </a:r>
            <a:r>
              <a:rPr lang="en-US" altLang="zh-CN" sz="1800" u="sng"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https://www.tencent.com/en-us/investors.html</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(Accessed: 6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Jiang, H., Yang, J. and Gai, J. (2022). How digital platform capability affects the innovation performance of SMEs—Evidence from China. </a:t>
            </a:r>
            <a:r>
              <a:rPr lang="en-GB" altLang="zh-CN" sz="1800" i="1"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Technology in Society</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72, p.102187. </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doi:https</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t>
            </a:r>
            <a:r>
              <a:rPr lang="en-GB"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doi.org</a:t>
            </a:r>
            <a:r>
              <a:rPr lang="en-GB"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/10.1016/j.techsoc.2022.102187. </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(Accessed: 16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Starbucks Corporation (2023) Partner Community Impact Report 2022: Global barista connections Seattle: </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Starbucks.Available</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https://</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www.starbucks.com</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/responsibility/community (Accessed: 2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Huawei (2021) Sustainability Report: Dual-career path outcomes, </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Shenzhen:Huawei</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Available at: https:// </a:t>
            </a:r>
            <a:r>
              <a:rPr lang="en-US" altLang="zh-CN" sz="1800" kern="100" dirty="0" err="1">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www.huawei.com</a:t>
            </a: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(Accessed: 2 April 2025).</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t> </a:t>
            </a:r>
            <a:br>
              <a:rPr lang="zh-CN" altLang="zh-CN" sz="1800" kern="100" dirty="0">
                <a:solidFill>
                  <a:schemeClr val="bg1"/>
                </a:solidFill>
                <a:effectLst/>
                <a:latin typeface="Times New Roman" panose="02020603050405020304" pitchFamily="18" charset="0"/>
                <a:ea typeface="DengXian" panose="02010600030101010101" pitchFamily="2" charset="-122"/>
                <a:cs typeface="Times New Roman" panose="02020603050405020304" pitchFamily="18" charset="0"/>
              </a:rPr>
            </a:b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Hoffman, M. and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Tadelis</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S. (2020). People Management Skills, Employee Attrition, and Manager Rewards: An Empirical Analysis. </a:t>
            </a:r>
            <a:r>
              <a:rPr lang="en-US" altLang="zh-CN" sz="1800" i="1"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Journal of Political Economy</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,[online] 129(1). Available at: https://</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www.journals.uchicago.edu</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/abs/10.1086/711409.</a:t>
            </a: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Luqman, A., Talwar, S., Masood, A. and Dhir, A. (2021). Does enterprise social media use promote employee creativity and well-being? </a:t>
            </a:r>
            <a:r>
              <a:rPr lang="en-US" altLang="zh-CN" sz="1800" i="1"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Journal of Business Research</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131(1), pp.40–54.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doi:https</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doi.org</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/10.1016/j.jbusres.2021.03.051.</a:t>
            </a:r>
            <a:b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br>
            <a:b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br>
            <a:r>
              <a:rPr lang="en-GB" altLang="zh-CN" sz="1800" dirty="0">
                <a:solidFill>
                  <a:schemeClr val="bg1"/>
                </a:solidFill>
                <a:effectLst/>
                <a:latin typeface="Times New Roman" panose="02020603050405020304" pitchFamily="18" charset="0"/>
                <a:ea typeface="DengXian" panose="02010600030101010101" pitchFamily="2" charset="-122"/>
              </a:rPr>
              <a:t>Luqman, A., Talwar, S., Masood, A. and Dhir, A. (2021). Does enterprise social </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media use promote employee creativity and well-being? </a:t>
            </a:r>
            <a:r>
              <a:rPr lang="en-US" altLang="zh-CN" sz="1800" i="1"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Journal of Business Research</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 131(1), pp.40–54. </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doi:https</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a:t>
            </a:r>
            <a:r>
              <a:rPr lang="en-US" altLang="zh-CN" sz="1800" dirty="0" err="1">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doi.org</a:t>
            </a:r>
            <a:r>
              <a:rPr lang="en-US" altLang="zh-CN" sz="1800" dirty="0">
                <a:solidFill>
                  <a:schemeClr val="bg1"/>
                </a:solidFill>
                <a:effectLst/>
                <a:latin typeface="Times New Roman" panose="02020603050405020304" pitchFamily="18" charset="0"/>
                <a:ea typeface="宋体" panose="02010600030101010101" pitchFamily="2" charset="-122"/>
                <a:cs typeface="宋体" panose="02010600030101010101" pitchFamily="2" charset="-122"/>
              </a:rPr>
              <a:t>/10.1016/j.jbusres.2021.03.051.</a:t>
            </a: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br>
              <a:rPr lang="zh-CN" altLang="zh-CN" sz="1800" dirty="0">
                <a:solidFill>
                  <a:schemeClr val="bg1"/>
                </a:solidFill>
                <a:effectLst/>
                <a:latin typeface="宋体" panose="02010600030101010101" pitchFamily="2" charset="-122"/>
                <a:ea typeface="宋体" panose="02010600030101010101" pitchFamily="2" charset="-122"/>
                <a:cs typeface="宋体" panose="02010600030101010101" pitchFamily="2" charset="-122"/>
              </a:rPr>
            </a:br>
            <a:endParaRPr kumimoji="1" lang="zh-CN" altLang="en-US" dirty="0">
              <a:solidFill>
                <a:schemeClr val="bg1"/>
              </a:solidFill>
            </a:endParaRPr>
          </a:p>
        </p:txBody>
      </p:sp>
    </p:spTree>
  </p:cSld>
  <p:clrMapOvr>
    <a:masterClrMapping/>
  </p:clrMapOvr>
</p:sld>
</file>

<file path=ppt/theme/theme1.xml><?xml version="1.0" encoding="utf-8"?>
<a:theme xmlns:a="http://schemas.openxmlformats.org/drawingml/2006/main" name="丝状">
  <a:themeElements>
    <a:clrScheme name="丝状">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丝状">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丝状">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110</TotalTime>
  <Words>2633</Words>
  <Application>Microsoft Macintosh PowerPoint</Application>
  <PresentationFormat>宽屏</PresentationFormat>
  <Paragraphs>77</Paragraphs>
  <Slides>16</Slides>
  <Notes>0</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16</vt:i4>
      </vt:variant>
    </vt:vector>
  </HeadingPairs>
  <TitlesOfParts>
    <vt:vector size="26" baseType="lpstr">
      <vt:lpstr>宋体</vt:lpstr>
      <vt:lpstr>Microsoft YaHei</vt:lpstr>
      <vt:lpstr>Segoe UI Web (West European)</vt:lpstr>
      <vt:lpstr>Arial</vt:lpstr>
      <vt:lpstr>Calibri</vt:lpstr>
      <vt:lpstr>Century Gothic</vt:lpstr>
      <vt:lpstr>Segoe UI</vt:lpstr>
      <vt:lpstr>Times New Roman</vt:lpstr>
      <vt:lpstr>Wingdings 3</vt:lpstr>
      <vt:lpstr>丝状</vt:lpstr>
      <vt:lpstr>PowerPoint 演示文稿</vt:lpstr>
      <vt:lpstr>PowerPoint 演示文稿</vt:lpstr>
      <vt:lpstr>Strategic leadership </vt:lpstr>
      <vt:lpstr>Build a job competency radar map of your employees through infrastructure pillars</vt:lpstr>
      <vt:lpstr>Development path visualization tool</vt:lpstr>
      <vt:lpstr>Resource Matrix Library</vt:lpstr>
      <vt:lpstr>Tiered acceleration program</vt:lpstr>
      <vt:lpstr>Evaluate feedback mechanisms</vt:lpstr>
      <vt:lpstr>Instant incentive system</vt:lpstr>
      <vt:lpstr>Leadership Brand Engineering</vt:lpstr>
      <vt:lpstr>Knowledge inheritance system</vt:lpstr>
      <vt:lpstr>Digital support platform</vt:lpstr>
      <vt:lpstr>PowerPoint 演示文稿</vt:lpstr>
      <vt:lpstr>Reference</vt:lpstr>
      <vt:lpstr>Lestari, A., Rijal, S., Prameswari, Y. and Tjahyanto, T. (2023). The Effect of Position Promotion, Training, Leadership Style on Employee Career Development in One of the Start Up Companies. West Science Business and Management, [online] 1(03), pp.157–168. doi:https://doi.org/10.58812/wsbm.v1i03.86. (Accessed: 13April 2025).   Smith, J. and Brown, A. (2022) 'Digital transformation in facility management: Impact on cleaning service efficiency,Journal of Facilities Management, 20(3), pp. pp. doi: doi:10.1108/JFM-01-2022-0005. (Accessed: 8 April 2025).     Zhu, Z., Zhang, M., Liu, H.K. and Naim Kapucu (2024). The Impact of Dual-Track System of Employment on Emergency Decision Making. International Journal of Disaster Risk Reduction, pp.104624–104624. doi:https://doi.org/10.1016/j.ijdrr.2024.104624. (Accessed: 1 April 2025).   Kopytova, A. (2016). Development of the Implementation Procedure for a Rational Incentive System. Procedia Engineering, 165, pp.1132–1140. doi:https://doi.org/10.1016/j.proeng.2016.11.830. (Accessed: 5 April 2025).  ByteDance (2023) Global Transparency Report 2022: Workforce productivity insights, Beijing: ByteDance. Avallable at: https://www.bytedance.com/en/transparency (Accessed: 17 April 2025).  Shulga, L.V. (2020). Change Management Communication: The Role of Meaningfulness, Leadership Brand Authenticity, and Gender. Cornell Hospitality Quarterly, [online] 62(4), pp.498–515. doi:https://doi.org/10.1177/1938965520929022. (Accessed: 1 April 2025).   </vt:lpstr>
      <vt:lpstr>Starbucks Corporation (2023) Global Social Impact Report: Fiscal 2022 Workforce Data, Seattle: Starbucks.Available at: https://www.starbucks.com/ responsibility/report (Accessed: 10 April 2025).   Ge, B. and Campopiano, G. (2021). Knowledge management in family business succession: current trends and future directions. Journal of Knowledge Management, [online] ahead-of-print(ahead-of-print). doi:https://doi.org/10.1108/jkm-09-2020-0701. (Accessed: 2 April 2025).   Tencent Holdings Limited (2023) Annual Report 2022, Hong Kong:Tencent. Available at: https://www.tencent.com/en-us/investors.html (Accessed: 6 April 2025).   Jiang, H., Yang, J. and Gai, J. (2022). How digital platform capability affects the innovation performance of SMEs—Evidence from China. Technology in Society, 72, p.102187. doi:https://doi.org/10.1016/j.techsoc.2022.102187. (Accessed: 16 April 2025).   Starbucks Corporation (2023) Partner Community Impact Report 2022: Global barista connections Seattle: Starbucks.Available at: https://www.starbucks.com/responsibility/community (Accessed: 2 April 2025).   Huawei (2021) Sustainability Report: Dual-career path outcomes, Shenzhen:Huawei. Available at: https:// www.huawei.com (Accessed: 2 April 2025).   Hoffman, M. and Tadelis, S. (2020). People Management Skills, Employee Attrition, and Manager Rewards: An Empirical Analysis. Journal of Political Economy,[online] 129(1). Available at: https://www.journals.uchicago.edu/doi/abs/10.1086/711409. Luqman, A., Talwar, S., Masood, A. and Dhir, A. (2021). Does enterprise social media use promote employee creativity and well-being? Journal of Business Research, 131(1), pp.40–54. doi:https://doi.org/10.1016/j.jbusres.2021.03.051.  Luqman, A., Talwar, S., Masood, A. and Dhir, A. (2021). Does enterprise social media use promote employee creativity and well-being? Journal of Business Research, 131(1), pp.40–54. doi:https://doi.org/10.1016/j.jbusres.2021.03.051.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Theories</dc:title>
  <dc:creator>Mike Durke</dc:creator>
  <cp:lastModifiedBy>Haoyu Gu (2400707)</cp:lastModifiedBy>
  <cp:revision>22</cp:revision>
  <dcterms:created xsi:type="dcterms:W3CDTF">2022-10-19T14:41:00Z</dcterms:created>
  <dcterms:modified xsi:type="dcterms:W3CDTF">2025-05-06T20:04:19Z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DD9E9AF57D5F46FC85BC397E6FF30008_12</vt:lpwstr>
  </property>
  <property fmtid="{D5CDD505-2E9C-101B-9397-08002B2CF9AE}" pid="3" name="KSOProductBuildVer">
    <vt:lpwstr>2052-12.1.0.20305</vt:lpwstr>
  </property>
</Properties>
</file>