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7"/>
  </p:notesMasterIdLst>
  <p:sldIdLst>
    <p:sldId id="256" r:id="rId2"/>
    <p:sldId id="257" r:id="rId3"/>
    <p:sldId id="258" r:id="rId4"/>
    <p:sldId id="259" r:id="rId5"/>
    <p:sldId id="260" r:id="rId6"/>
    <p:sldId id="270" r:id="rId7"/>
    <p:sldId id="261" r:id="rId8"/>
    <p:sldId id="267" r:id="rId9"/>
    <p:sldId id="262" r:id="rId10"/>
    <p:sldId id="271" r:id="rId11"/>
    <p:sldId id="272" r:id="rId12"/>
    <p:sldId id="263" r:id="rId13"/>
    <p:sldId id="274" r:id="rId14"/>
    <p:sldId id="264"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94660"/>
  </p:normalViewPr>
  <p:slideViewPr>
    <p:cSldViewPr snapToGrid="0">
      <p:cViewPr>
        <p:scale>
          <a:sx n="50" d="100"/>
          <a:sy n="50" d="100"/>
        </p:scale>
        <p:origin x="1572"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Introduction and Case study context</a:t>
          </a:r>
          <a:endParaRPr lang="en-US" sz="21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dirty="0"/>
            <a:t>Evaluate Productivity tools</a:t>
          </a:r>
          <a:endParaRPr lang="en-US" sz="21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Evaluate Co0mmunication Tools</a:t>
          </a:r>
          <a:endParaRPr lang="en-US" sz="21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Design digital safety action plan</a:t>
          </a:r>
          <a:endParaRPr lang="en-US" sz="21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Conclusion</a:t>
          </a:r>
          <a:endParaRPr lang="en-US" sz="21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References</a:t>
          </a:r>
          <a:endParaRPr lang="en-US" sz="21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F9AD79-0CD9-4F77-AB7C-4FC8FD97FF64}"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FD2391-1DB1-431E-B6D3-39B05BFB3807}" type="slidenum">
              <a:rPr lang="en-GB" smtClean="0"/>
              <a:t>‹#›</a:t>
            </a:fld>
            <a:endParaRPr lang="en-GB"/>
          </a:p>
        </p:txBody>
      </p:sp>
    </p:spTree>
    <p:extLst>
      <p:ext uri="{BB962C8B-B14F-4D97-AF65-F5344CB8AC3E}">
        <p14:creationId xmlns:p14="http://schemas.microsoft.com/office/powerpoint/2010/main" val="3491126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Professional Home Health Care Agency Services: Florida, USA</a:t>
            </a:r>
            <a:endParaRPr lang="en-GB" dirty="0"/>
          </a:p>
          <a:p>
            <a:endParaRPr lang="en-GB" dirty="0"/>
          </a:p>
        </p:txBody>
      </p:sp>
      <p:sp>
        <p:nvSpPr>
          <p:cNvPr id="4" name="Slide Number Placeholder 3"/>
          <p:cNvSpPr>
            <a:spLocks noGrp="1"/>
          </p:cNvSpPr>
          <p:nvPr>
            <p:ph type="sldNum" sz="quarter" idx="5"/>
          </p:nvPr>
        </p:nvSpPr>
        <p:spPr/>
        <p:txBody>
          <a:bodyPr/>
          <a:lstStyle/>
          <a:p>
            <a:fld id="{AEFD2391-1DB1-431E-B6D3-39B05BFB3807}" type="slidenum">
              <a:rPr lang="en-GB" smtClean="0"/>
              <a:t>5</a:t>
            </a:fld>
            <a:endParaRPr lang="en-GB"/>
          </a:p>
        </p:txBody>
      </p:sp>
    </p:spTree>
    <p:extLst>
      <p:ext uri="{BB962C8B-B14F-4D97-AF65-F5344CB8AC3E}">
        <p14:creationId xmlns:p14="http://schemas.microsoft.com/office/powerpoint/2010/main" val="1718644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3/15/2026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1432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839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67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98274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1415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13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060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253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5134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30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41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3/15/2026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2185096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lifewire.com/data-definition-excel-3123415"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a:bodyPr>
          <a:lstStyle/>
          <a:p>
            <a:pPr>
              <a:lnSpc>
                <a:spcPct val="90000"/>
              </a:lnSpc>
            </a:pPr>
            <a:r>
              <a:rPr lang="en-GB" sz="8200"/>
              <a:t>Digital Skills and Research Method</a:t>
            </a:r>
            <a:br>
              <a:rPr lang="en-GB" sz="8200"/>
            </a:br>
            <a:r>
              <a:rPr lang="en-GB" sz="820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79" y="4636008"/>
            <a:ext cx="7330213" cy="1572768"/>
          </a:xfrm>
        </p:spPr>
        <p:txBody>
          <a:bodyPr>
            <a:normAutofit/>
          </a:bodyPr>
          <a:lstStyle/>
          <a:p>
            <a:pPr>
              <a:lnSpc>
                <a:spcPct val="100000"/>
              </a:lnSpc>
            </a:pPr>
            <a:r>
              <a:rPr lang="en-GB" sz="2000" dirty="0">
                <a:latin typeface="Calibri" panose="020F0502020204030204" pitchFamily="34" charset="0"/>
                <a:ea typeface="Calibri" panose="020F0502020204030204" pitchFamily="34" charset="0"/>
                <a:cs typeface="Calibri" panose="020F0502020204030204" pitchFamily="34" charset="0"/>
              </a:rPr>
              <a:t>Assessment 1: Group 2 Presentation </a:t>
            </a:r>
          </a:p>
          <a:p>
            <a:pPr>
              <a:lnSpc>
                <a:spcPct val="100000"/>
              </a:lnSpc>
            </a:pPr>
            <a:r>
              <a:rPr lang="en-GB" sz="2000" dirty="0">
                <a:latin typeface="Calibri" panose="020F0502020204030204" pitchFamily="34" charset="0"/>
                <a:ea typeface="Calibri" panose="020F0502020204030204" pitchFamily="34" charset="0"/>
                <a:cs typeface="Calibri" panose="020F0502020204030204" pitchFamily="34" charset="0"/>
              </a:rPr>
              <a:t>Programme: Certificate of Higher Education in Health and Social Care</a:t>
            </a:r>
          </a:p>
          <a:p>
            <a:pPr>
              <a:lnSpc>
                <a:spcPct val="100000"/>
              </a:lnSpc>
            </a:pPr>
            <a:r>
              <a:rPr lang="en-GB" sz="2000" dirty="0">
                <a:latin typeface="Calibri" panose="020F0502020204030204" pitchFamily="34" charset="0"/>
                <a:ea typeface="Calibri" panose="020F0502020204030204" pitchFamily="34" charset="0"/>
                <a:cs typeface="Calibri" panose="020F0502020204030204" pitchFamily="34" charset="0"/>
              </a:rPr>
              <a:t>Lecturer name: Md </a:t>
            </a:r>
            <a:r>
              <a:rPr lang="en-GB" sz="2000" dirty="0" err="1">
                <a:latin typeface="Calibri" panose="020F0502020204030204" pitchFamily="34" charset="0"/>
                <a:ea typeface="Calibri" panose="020F0502020204030204" pitchFamily="34" charset="0"/>
                <a:cs typeface="Calibri" panose="020F0502020204030204" pitchFamily="34" charset="0"/>
              </a:rPr>
              <a:t>Sadeque</a:t>
            </a:r>
            <a:r>
              <a:rPr lang="en-GB" sz="2000" dirty="0">
                <a:latin typeface="Calibri" panose="020F0502020204030204" pitchFamily="34" charset="0"/>
                <a:ea typeface="Calibri" panose="020F0502020204030204" pitchFamily="34" charset="0"/>
                <a:cs typeface="Calibri" panose="020F0502020204030204" pitchFamily="34" charset="0"/>
              </a:rPr>
              <a:t> Imam Shaikh</a:t>
            </a:r>
          </a:p>
        </p:txBody>
      </p:sp>
      <p:sp>
        <p:nvSpPr>
          <p:cNvPr id="22" name="Rectangle 6">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1D5B"/>
          </a:solidFill>
          <a:ln w="38100" cap="rnd">
            <a:solidFill>
              <a:srgbClr val="BF1D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38882" y="639193"/>
            <a:ext cx="3571810" cy="3573516"/>
          </a:xfrm>
        </p:spPr>
        <p:txBody>
          <a:bodyPr>
            <a:normAutofit/>
          </a:bodyPr>
          <a:lstStyle/>
          <a:p>
            <a:pPr>
              <a:lnSpc>
                <a:spcPct val="90000"/>
              </a:lnSpc>
            </a:pPr>
            <a:r>
              <a:rPr lang="en-GB" sz="4100"/>
              <a:t>Enhancing staff training and professional communication at Greenfield Care Agency</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sX0" fmla="*/ 0 w 3255095"/>
              <a:gd name="csY0" fmla="*/ 0 h 27432"/>
              <a:gd name="csX1" fmla="*/ 618468 w 3255095"/>
              <a:gd name="csY1" fmla="*/ 0 h 27432"/>
              <a:gd name="csX2" fmla="*/ 1269487 w 3255095"/>
              <a:gd name="csY2" fmla="*/ 0 h 27432"/>
              <a:gd name="csX3" fmla="*/ 1953057 w 3255095"/>
              <a:gd name="csY3" fmla="*/ 0 h 27432"/>
              <a:gd name="csX4" fmla="*/ 2636627 w 3255095"/>
              <a:gd name="csY4" fmla="*/ 0 h 27432"/>
              <a:gd name="csX5" fmla="*/ 3255095 w 3255095"/>
              <a:gd name="csY5" fmla="*/ 0 h 27432"/>
              <a:gd name="csX6" fmla="*/ 3255095 w 3255095"/>
              <a:gd name="csY6" fmla="*/ 27432 h 27432"/>
              <a:gd name="csX7" fmla="*/ 2538974 w 3255095"/>
              <a:gd name="csY7" fmla="*/ 27432 h 27432"/>
              <a:gd name="csX8" fmla="*/ 1822853 w 3255095"/>
              <a:gd name="csY8" fmla="*/ 27432 h 27432"/>
              <a:gd name="csX9" fmla="*/ 1171834 w 3255095"/>
              <a:gd name="csY9" fmla="*/ 27432 h 27432"/>
              <a:gd name="csX10" fmla="*/ 0 w 3255095"/>
              <a:gd name="csY10" fmla="*/ 27432 h 27432"/>
              <a:gd name="csX11" fmla="*/ 0 w 3255095"/>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1734067704"/>
              </p:ext>
            </p:extLst>
          </p:nvPr>
        </p:nvGraphicFramePr>
        <p:xfrm>
          <a:off x="6313228" y="756478"/>
          <a:ext cx="4088554" cy="4839845"/>
        </p:xfrm>
        <a:graphic>
          <a:graphicData uri="http://schemas.openxmlformats.org/drawingml/2006/table">
            <a:tbl>
              <a:tblPr firstRow="1" bandRow="1">
                <a:tableStyleId>{3B4B98B0-60AC-42C2-AFA5-B58CD77FA1E5}</a:tableStyleId>
              </a:tblPr>
              <a:tblGrid>
                <a:gridCol w="2020994">
                  <a:extLst>
                    <a:ext uri="{9D8B030D-6E8A-4147-A177-3AD203B41FA5}">
                      <a16:colId xmlns:a16="http://schemas.microsoft.com/office/drawing/2014/main" val="933752240"/>
                    </a:ext>
                  </a:extLst>
                </a:gridCol>
                <a:gridCol w="2067560">
                  <a:extLst>
                    <a:ext uri="{9D8B030D-6E8A-4147-A177-3AD203B41FA5}">
                      <a16:colId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6649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300" dirty="0"/>
                        <a:t>Kayleigh Hickling       </a:t>
                      </a:r>
                      <a:endParaRPr lang="en-GB" sz="3600" dirty="0"/>
                    </a:p>
                    <a:p>
                      <a:endParaRPr lang="en-GB" sz="3300" dirty="0"/>
                    </a:p>
                  </a:txBody>
                  <a:tcPr marL="167640" marR="167640" marT="83820" marB="83820"/>
                </a:tc>
                <a:tc>
                  <a:txBody>
                    <a:bodyPr/>
                    <a:lstStyle/>
                    <a:p>
                      <a:r>
                        <a:rPr lang="en-GB" sz="3300" dirty="0"/>
                        <a:t>2524181</a:t>
                      </a:r>
                    </a:p>
                  </a:txBody>
                  <a:tcPr marL="167640" marR="167640" marT="83820" marB="83820"/>
                </a:tc>
                <a:extLst>
                  <a:ext uri="{0D108BD9-81ED-4DB2-BD59-A6C34878D82A}">
                    <a16:rowId xmlns:a16="http://schemas.microsoft.com/office/drawing/2014/main" val="3576773117"/>
                  </a:ext>
                </a:extLst>
              </a:tr>
              <a:tr h="664950">
                <a:tc>
                  <a:txBody>
                    <a:bodyPr/>
                    <a:lstStyle/>
                    <a:p>
                      <a:r>
                        <a:rPr lang="en-GB" sz="3300" dirty="0"/>
                        <a:t>Nazyia Laskar</a:t>
                      </a:r>
                    </a:p>
                  </a:txBody>
                  <a:tcPr marL="167640" marR="167640" marT="83820" marB="83820"/>
                </a:tc>
                <a:tc>
                  <a:txBody>
                    <a:bodyPr/>
                    <a:lstStyle/>
                    <a:p>
                      <a:r>
                        <a:rPr lang="en-GB" sz="3300" dirty="0"/>
                        <a:t>2523606</a:t>
                      </a:r>
                    </a:p>
                  </a:txBody>
                  <a:tcPr marL="167640" marR="167640" marT="83820" marB="83820"/>
                </a:tc>
                <a:extLst>
                  <a:ext uri="{0D108BD9-81ED-4DB2-BD59-A6C34878D82A}">
                    <a16:rowId xmlns:a16="http://schemas.microsoft.com/office/drawing/2014/main" val="1747151769"/>
                  </a:ext>
                </a:extLst>
              </a:tr>
              <a:tr h="664950">
                <a:tc>
                  <a:txBody>
                    <a:bodyPr/>
                    <a:lstStyle/>
                    <a:p>
                      <a:r>
                        <a:rPr lang="en-GB" sz="3300" dirty="0"/>
                        <a:t>Best Moshwe</a:t>
                      </a:r>
                    </a:p>
                  </a:txBody>
                  <a:tcPr marL="167640" marR="167640" marT="83820" marB="83820"/>
                </a:tc>
                <a:tc>
                  <a:txBody>
                    <a:bodyPr/>
                    <a:lstStyle/>
                    <a:p>
                      <a:r>
                        <a:rPr lang="en-GB" sz="3300" dirty="0"/>
                        <a:t>2513130</a:t>
                      </a:r>
                    </a:p>
                  </a:txBody>
                  <a:tcPr marL="167640" marR="167640" marT="83820" marB="83820"/>
                </a:tc>
                <a:extLst>
                  <a:ext uri="{0D108BD9-81ED-4DB2-BD59-A6C34878D82A}">
                    <a16:rowId xmlns:a16="http://schemas.microsoft.com/office/drawing/2014/main" val="3145154892"/>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459886703"/>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759920117"/>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838200" y="365125"/>
            <a:ext cx="10515600" cy="1325563"/>
          </a:xfrm>
        </p:spPr>
        <p:txBody>
          <a:bodyPr>
            <a:normAutofit/>
          </a:bodyPr>
          <a:lstStyle/>
          <a:p>
            <a:r>
              <a:rPr lang="en-GB" sz="6600" b="1" dirty="0"/>
              <a:t>Acknowledgement of the use of AI</a:t>
            </a:r>
            <a:endParaRPr lang="en-GB" sz="6600" dirty="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838200" y="1929384"/>
            <a:ext cx="10515600" cy="4251960"/>
          </a:xfrm>
        </p:spPr>
        <p:txBody>
          <a:bodyPr>
            <a:normAutofit/>
          </a:bodyPr>
          <a:lstStyle/>
          <a:p>
            <a:pPr marL="0" indent="0">
              <a:buNone/>
            </a:pPr>
            <a:r>
              <a:rPr lang="en-GB" sz="2000" dirty="0">
                <a:latin typeface="Calibri" panose="020F0502020204030204" pitchFamily="34" charset="0"/>
                <a:ea typeface="Calibri" panose="020F0502020204030204" pitchFamily="34" charset="0"/>
                <a:cs typeface="Calibri" panose="020F0502020204030204" pitchFamily="34" charset="0"/>
              </a:rPr>
              <a:t>I acknowledge the use of Grammarly (https://www.grammarly.com/) on ADD DATE OF ACCESS HERE to support to check my work using the prompt(s): </a:t>
            </a:r>
          </a:p>
          <a:p>
            <a:pPr marL="0" indent="0">
              <a:buNone/>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514350" indent="-514350">
              <a:buAutoNum type="arabicPeriod"/>
            </a:pPr>
            <a:r>
              <a:rPr lang="en-GB" sz="2000" dirty="0">
                <a:latin typeface="Calibri" panose="020F0502020204030204" pitchFamily="34" charset="0"/>
                <a:ea typeface="Calibri" panose="020F0502020204030204" pitchFamily="34" charset="0"/>
                <a:cs typeface="Calibri" panose="020F0502020204030204" pitchFamily="34" charset="0"/>
              </a:rPr>
              <a:t>Please check the following text for readability, grammar and syntax. </a:t>
            </a:r>
          </a:p>
          <a:p>
            <a:pPr marL="0" indent="0">
              <a:buNone/>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000" dirty="0">
                <a:latin typeface="Calibri" panose="020F0502020204030204" pitchFamily="34" charset="0"/>
                <a:ea typeface="Calibri" panose="020F0502020204030204" pitchFamily="34" charset="0"/>
                <a:cs typeface="Calibri" panose="020F0502020204030204" pitchFamily="34" charset="0"/>
              </a:rPr>
              <a:t>I confirm that I have not presented any AI 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148570414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a:xfrm>
            <a:off x="576072" y="238539"/>
            <a:ext cx="11018520" cy="1434415"/>
          </a:xfrm>
        </p:spPr>
        <p:txBody>
          <a:bodyPr anchor="b">
            <a:normAutofit/>
          </a:bodyPr>
          <a:lstStyle/>
          <a:p>
            <a:r>
              <a:rPr lang="en-GB" sz="7200" dirty="0"/>
              <a:t>Group Member 1: Introduction</a:t>
            </a:r>
          </a:p>
        </p:txBody>
      </p:sp>
      <p:sp>
        <p:nvSpPr>
          <p:cNvPr id="1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sX0" fmla="*/ 0 w 11018520"/>
              <a:gd name="csY0" fmla="*/ 0 h 18288"/>
              <a:gd name="csX1" fmla="*/ 468287 w 11018520"/>
              <a:gd name="csY1" fmla="*/ 0 h 18288"/>
              <a:gd name="csX2" fmla="*/ 1156945 w 11018520"/>
              <a:gd name="csY2" fmla="*/ 0 h 18288"/>
              <a:gd name="csX3" fmla="*/ 1955787 w 11018520"/>
              <a:gd name="csY3" fmla="*/ 0 h 18288"/>
              <a:gd name="csX4" fmla="*/ 2313889 w 11018520"/>
              <a:gd name="csY4" fmla="*/ 0 h 18288"/>
              <a:gd name="csX5" fmla="*/ 2671991 w 11018520"/>
              <a:gd name="csY5" fmla="*/ 0 h 18288"/>
              <a:gd name="csX6" fmla="*/ 3581019 w 11018520"/>
              <a:gd name="csY6" fmla="*/ 0 h 18288"/>
              <a:gd name="csX7" fmla="*/ 4269677 w 11018520"/>
              <a:gd name="csY7" fmla="*/ 0 h 18288"/>
              <a:gd name="csX8" fmla="*/ 4627778 w 11018520"/>
              <a:gd name="csY8" fmla="*/ 0 h 18288"/>
              <a:gd name="csX9" fmla="*/ 5316436 w 11018520"/>
              <a:gd name="csY9" fmla="*/ 0 h 18288"/>
              <a:gd name="csX10" fmla="*/ 6225464 w 11018520"/>
              <a:gd name="csY10" fmla="*/ 0 h 18288"/>
              <a:gd name="csX11" fmla="*/ 6803936 w 11018520"/>
              <a:gd name="csY11" fmla="*/ 0 h 18288"/>
              <a:gd name="csX12" fmla="*/ 7382408 w 11018520"/>
              <a:gd name="csY12" fmla="*/ 0 h 18288"/>
              <a:gd name="csX13" fmla="*/ 8071066 w 11018520"/>
              <a:gd name="csY13" fmla="*/ 0 h 18288"/>
              <a:gd name="csX14" fmla="*/ 8869909 w 11018520"/>
              <a:gd name="csY14" fmla="*/ 0 h 18288"/>
              <a:gd name="csX15" fmla="*/ 9668751 w 11018520"/>
              <a:gd name="csY15" fmla="*/ 0 h 18288"/>
              <a:gd name="csX16" fmla="*/ 11018520 w 11018520"/>
              <a:gd name="csY16" fmla="*/ 0 h 18288"/>
              <a:gd name="csX17" fmla="*/ 11018520 w 11018520"/>
              <a:gd name="csY17" fmla="*/ 18288 h 18288"/>
              <a:gd name="csX18" fmla="*/ 10550233 w 11018520"/>
              <a:gd name="csY18" fmla="*/ 18288 h 18288"/>
              <a:gd name="csX19" fmla="*/ 9641205 w 11018520"/>
              <a:gd name="csY19" fmla="*/ 18288 h 18288"/>
              <a:gd name="csX20" fmla="*/ 8952548 w 11018520"/>
              <a:gd name="csY20" fmla="*/ 18288 h 18288"/>
              <a:gd name="csX21" fmla="*/ 8594446 w 11018520"/>
              <a:gd name="csY21" fmla="*/ 18288 h 18288"/>
              <a:gd name="csX22" fmla="*/ 7905788 w 11018520"/>
              <a:gd name="csY22" fmla="*/ 18288 h 18288"/>
              <a:gd name="csX23" fmla="*/ 7327316 w 11018520"/>
              <a:gd name="csY23" fmla="*/ 18288 h 18288"/>
              <a:gd name="csX24" fmla="*/ 6748844 w 11018520"/>
              <a:gd name="csY24" fmla="*/ 18288 h 18288"/>
              <a:gd name="csX25" fmla="*/ 6170371 w 11018520"/>
              <a:gd name="csY25" fmla="*/ 18288 h 18288"/>
              <a:gd name="csX26" fmla="*/ 5591899 w 11018520"/>
              <a:gd name="csY26" fmla="*/ 18288 h 18288"/>
              <a:gd name="csX27" fmla="*/ 4793056 w 11018520"/>
              <a:gd name="csY27" fmla="*/ 18288 h 18288"/>
              <a:gd name="csX28" fmla="*/ 4104399 w 11018520"/>
              <a:gd name="csY28" fmla="*/ 18288 h 18288"/>
              <a:gd name="csX29" fmla="*/ 3746297 w 11018520"/>
              <a:gd name="csY29" fmla="*/ 18288 h 18288"/>
              <a:gd name="csX30" fmla="*/ 3167825 w 11018520"/>
              <a:gd name="csY30" fmla="*/ 18288 h 18288"/>
              <a:gd name="csX31" fmla="*/ 2368982 w 11018520"/>
              <a:gd name="csY31" fmla="*/ 18288 h 18288"/>
              <a:gd name="csX32" fmla="*/ 1900695 w 11018520"/>
              <a:gd name="csY32" fmla="*/ 18288 h 18288"/>
              <a:gd name="csX33" fmla="*/ 991667 w 11018520"/>
              <a:gd name="csY33" fmla="*/ 18288 h 18288"/>
              <a:gd name="csX34" fmla="*/ 0 w 11018520"/>
              <a:gd name="csY34" fmla="*/ 18288 h 18288"/>
              <a:gd name="csX35" fmla="*/ 0 w 11018520"/>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C88979"/>
          </a:solidFill>
          <a:ln w="38100" cap="rnd">
            <a:solidFill>
              <a:srgbClr val="C8897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a:xfrm>
            <a:off x="572493" y="2071316"/>
            <a:ext cx="6713552" cy="4119172"/>
          </a:xfrm>
        </p:spPr>
        <p:txBody>
          <a:bodyPr anchor="t">
            <a:normAutofit/>
          </a:bodyPr>
          <a:lstStyle/>
          <a:p>
            <a:pPr marL="0" indent="0">
              <a:lnSpc>
                <a:spcPct val="100000"/>
              </a:lnSpc>
              <a:buNone/>
            </a:pPr>
            <a:r>
              <a:rPr lang="en-GB" sz="1800" dirty="0">
                <a:latin typeface="Calibri" panose="020F0502020204030204" pitchFamily="34" charset="0"/>
                <a:ea typeface="Calibri" panose="020F0502020204030204" pitchFamily="34" charset="0"/>
                <a:cs typeface="Calibri" panose="020F0502020204030204" pitchFamily="34" charset="0"/>
              </a:rPr>
              <a:t>Greenfields is a large sized facility that provides 24-hour personalised care to adults that have learning disabilities and or dementia. The care home currently has 25 adults ranging from the age of 18-75 that require around the clock care. </a:t>
            </a:r>
          </a:p>
          <a:p>
            <a:pPr marL="0" indent="0">
              <a:lnSpc>
                <a:spcPct val="100000"/>
              </a:lnSpc>
              <a:buNone/>
            </a:pPr>
            <a:r>
              <a:rPr lang="en-GB" sz="1800" dirty="0">
                <a:latin typeface="Calibri" panose="020F0502020204030204" pitchFamily="34" charset="0"/>
                <a:ea typeface="Calibri" panose="020F0502020204030204" pitchFamily="34" charset="0"/>
                <a:cs typeface="Calibri" panose="020F0502020204030204" pitchFamily="34" charset="0"/>
              </a:rPr>
              <a:t>The staff team as variety of professionals including a team of nurses, care workers on site, along with wide variety of professional health care administrators that visit the home.</a:t>
            </a:r>
          </a:p>
          <a:p>
            <a:pPr marL="0" indent="0">
              <a:lnSpc>
                <a:spcPct val="100000"/>
              </a:lnSpc>
              <a:buNone/>
            </a:pPr>
            <a:r>
              <a:rPr lang="en-GB" sz="1800" dirty="0">
                <a:latin typeface="Calibri" panose="020F0502020204030204" pitchFamily="34" charset="0"/>
                <a:ea typeface="Calibri" panose="020F0502020204030204" pitchFamily="34" charset="0"/>
                <a:cs typeface="Calibri" panose="020F0502020204030204" pitchFamily="34" charset="0"/>
              </a:rPr>
              <a:t>They currently are trying to upgrade their facilities by introducing Microsoft 365. The staff are finding it difficult to change over and get used to the new applications 365 has to offer.</a:t>
            </a:r>
          </a:p>
          <a:p>
            <a:pPr marL="0" indent="0">
              <a:lnSpc>
                <a:spcPct val="100000"/>
              </a:lnSpc>
              <a:buNone/>
            </a:pPr>
            <a:r>
              <a:rPr lang="en-GB" sz="1800" dirty="0">
                <a:latin typeface="Calibri" panose="020F0502020204030204" pitchFamily="34" charset="0"/>
                <a:ea typeface="Calibri" panose="020F0502020204030204" pitchFamily="34" charset="0"/>
                <a:cs typeface="Calibri" panose="020F0502020204030204" pitchFamily="34" charset="0"/>
              </a:rPr>
              <a:t>Today,  we’ll be looking at how Microsoft 365 tools can keep our data safe, transform our daily efficiency and work better in the long run for our team.</a:t>
            </a:r>
          </a:p>
          <a:p>
            <a:pPr marL="0" indent="0">
              <a:lnSpc>
                <a:spcPct val="100000"/>
              </a:lnSpc>
              <a:buNone/>
            </a:pPr>
            <a:endParaRPr lang="en-GB" sz="1800" dirty="0"/>
          </a:p>
          <a:p>
            <a:pPr marL="0" indent="0">
              <a:lnSpc>
                <a:spcPct val="100000"/>
              </a:lnSpc>
              <a:buNone/>
            </a:pPr>
            <a:endParaRPr lang="en-GB" sz="1800" dirty="0"/>
          </a:p>
          <a:p>
            <a:pPr>
              <a:lnSpc>
                <a:spcPct val="100000"/>
              </a:lnSpc>
            </a:pPr>
            <a:endParaRPr lang="en-GB" sz="1800" dirty="0"/>
          </a:p>
        </p:txBody>
      </p:sp>
      <p:pic>
        <p:nvPicPr>
          <p:cNvPr id="4" name="Picture 2" descr="Professional Home Health Care Agency Services | Florida, USA">
            <a:extLst>
              <a:ext uri="{FF2B5EF4-FFF2-40B4-BE49-F238E27FC236}">
                <a16:creationId xmlns:a16="http://schemas.microsoft.com/office/drawing/2014/main" id="{E4811913-037F-0633-4800-6656C0A28F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693" r="15091"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573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0C422-4CAB-0D8D-6406-91E128CD7324}"/>
              </a:ext>
            </a:extLst>
          </p:cNvPr>
          <p:cNvSpPr>
            <a:spLocks noGrp="1"/>
          </p:cNvSpPr>
          <p:nvPr>
            <p:ph type="title"/>
          </p:nvPr>
        </p:nvSpPr>
        <p:spPr>
          <a:xfrm>
            <a:off x="576072" y="238539"/>
            <a:ext cx="11018520" cy="1434415"/>
          </a:xfrm>
        </p:spPr>
        <p:txBody>
          <a:bodyPr anchor="b">
            <a:normAutofit/>
          </a:bodyPr>
          <a:lstStyle/>
          <a:p>
            <a:r>
              <a:rPr lang="en-GB" sz="7200" dirty="0"/>
              <a:t>Microsoft Excel</a:t>
            </a:r>
          </a:p>
        </p:txBody>
      </p:sp>
      <p:sp>
        <p:nvSpPr>
          <p:cNvPr id="104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sX0" fmla="*/ 0 w 11018520"/>
              <a:gd name="csY0" fmla="*/ 0 h 18288"/>
              <a:gd name="csX1" fmla="*/ 468287 w 11018520"/>
              <a:gd name="csY1" fmla="*/ 0 h 18288"/>
              <a:gd name="csX2" fmla="*/ 1156945 w 11018520"/>
              <a:gd name="csY2" fmla="*/ 0 h 18288"/>
              <a:gd name="csX3" fmla="*/ 1955787 w 11018520"/>
              <a:gd name="csY3" fmla="*/ 0 h 18288"/>
              <a:gd name="csX4" fmla="*/ 2313889 w 11018520"/>
              <a:gd name="csY4" fmla="*/ 0 h 18288"/>
              <a:gd name="csX5" fmla="*/ 2671991 w 11018520"/>
              <a:gd name="csY5" fmla="*/ 0 h 18288"/>
              <a:gd name="csX6" fmla="*/ 3581019 w 11018520"/>
              <a:gd name="csY6" fmla="*/ 0 h 18288"/>
              <a:gd name="csX7" fmla="*/ 4269677 w 11018520"/>
              <a:gd name="csY7" fmla="*/ 0 h 18288"/>
              <a:gd name="csX8" fmla="*/ 4627778 w 11018520"/>
              <a:gd name="csY8" fmla="*/ 0 h 18288"/>
              <a:gd name="csX9" fmla="*/ 5316436 w 11018520"/>
              <a:gd name="csY9" fmla="*/ 0 h 18288"/>
              <a:gd name="csX10" fmla="*/ 6225464 w 11018520"/>
              <a:gd name="csY10" fmla="*/ 0 h 18288"/>
              <a:gd name="csX11" fmla="*/ 6803936 w 11018520"/>
              <a:gd name="csY11" fmla="*/ 0 h 18288"/>
              <a:gd name="csX12" fmla="*/ 7382408 w 11018520"/>
              <a:gd name="csY12" fmla="*/ 0 h 18288"/>
              <a:gd name="csX13" fmla="*/ 8071066 w 11018520"/>
              <a:gd name="csY13" fmla="*/ 0 h 18288"/>
              <a:gd name="csX14" fmla="*/ 8869909 w 11018520"/>
              <a:gd name="csY14" fmla="*/ 0 h 18288"/>
              <a:gd name="csX15" fmla="*/ 9668751 w 11018520"/>
              <a:gd name="csY15" fmla="*/ 0 h 18288"/>
              <a:gd name="csX16" fmla="*/ 11018520 w 11018520"/>
              <a:gd name="csY16" fmla="*/ 0 h 18288"/>
              <a:gd name="csX17" fmla="*/ 11018520 w 11018520"/>
              <a:gd name="csY17" fmla="*/ 18288 h 18288"/>
              <a:gd name="csX18" fmla="*/ 10550233 w 11018520"/>
              <a:gd name="csY18" fmla="*/ 18288 h 18288"/>
              <a:gd name="csX19" fmla="*/ 9641205 w 11018520"/>
              <a:gd name="csY19" fmla="*/ 18288 h 18288"/>
              <a:gd name="csX20" fmla="*/ 8952548 w 11018520"/>
              <a:gd name="csY20" fmla="*/ 18288 h 18288"/>
              <a:gd name="csX21" fmla="*/ 8594446 w 11018520"/>
              <a:gd name="csY21" fmla="*/ 18288 h 18288"/>
              <a:gd name="csX22" fmla="*/ 7905788 w 11018520"/>
              <a:gd name="csY22" fmla="*/ 18288 h 18288"/>
              <a:gd name="csX23" fmla="*/ 7327316 w 11018520"/>
              <a:gd name="csY23" fmla="*/ 18288 h 18288"/>
              <a:gd name="csX24" fmla="*/ 6748844 w 11018520"/>
              <a:gd name="csY24" fmla="*/ 18288 h 18288"/>
              <a:gd name="csX25" fmla="*/ 6170371 w 11018520"/>
              <a:gd name="csY25" fmla="*/ 18288 h 18288"/>
              <a:gd name="csX26" fmla="*/ 5591899 w 11018520"/>
              <a:gd name="csY26" fmla="*/ 18288 h 18288"/>
              <a:gd name="csX27" fmla="*/ 4793056 w 11018520"/>
              <a:gd name="csY27" fmla="*/ 18288 h 18288"/>
              <a:gd name="csX28" fmla="*/ 4104399 w 11018520"/>
              <a:gd name="csY28" fmla="*/ 18288 h 18288"/>
              <a:gd name="csX29" fmla="*/ 3746297 w 11018520"/>
              <a:gd name="csY29" fmla="*/ 18288 h 18288"/>
              <a:gd name="csX30" fmla="*/ 3167825 w 11018520"/>
              <a:gd name="csY30" fmla="*/ 18288 h 18288"/>
              <a:gd name="csX31" fmla="*/ 2368982 w 11018520"/>
              <a:gd name="csY31" fmla="*/ 18288 h 18288"/>
              <a:gd name="csX32" fmla="*/ 1900695 w 11018520"/>
              <a:gd name="csY32" fmla="*/ 18288 h 18288"/>
              <a:gd name="csX33" fmla="*/ 991667 w 11018520"/>
              <a:gd name="csY33" fmla="*/ 18288 h 18288"/>
              <a:gd name="csX34" fmla="*/ 0 w 11018520"/>
              <a:gd name="csY34" fmla="*/ 18288 h 18288"/>
              <a:gd name="csX35" fmla="*/ 0 w 11018520"/>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0A833A"/>
          </a:solidFill>
          <a:ln w="38100" cap="rnd">
            <a:solidFill>
              <a:srgbClr val="0A833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F07BB9-E4C9-8BE1-A77D-BE9886E9CA13}"/>
              </a:ext>
            </a:extLst>
          </p:cNvPr>
          <p:cNvSpPr>
            <a:spLocks noGrp="1"/>
          </p:cNvSpPr>
          <p:nvPr>
            <p:ph idx="1"/>
          </p:nvPr>
        </p:nvSpPr>
        <p:spPr>
          <a:xfrm>
            <a:off x="572493" y="2071316"/>
            <a:ext cx="6713552" cy="4119172"/>
          </a:xfrm>
        </p:spPr>
        <p:txBody>
          <a:bodyPr anchor="t">
            <a:normAutofit/>
          </a:bodyPr>
          <a:lstStyle/>
          <a:p>
            <a:pPr eaLnBrk="0" fontAlgn="base" hangingPunct="0">
              <a:lnSpc>
                <a:spcPct val="100000"/>
              </a:lnSpc>
              <a:spcBef>
                <a:spcPct val="0"/>
              </a:spcBef>
              <a:spcAft>
                <a:spcPct val="0"/>
              </a:spcAft>
            </a:pPr>
            <a:r>
              <a:rPr lang="en-GB" sz="2200" dirty="0">
                <a:latin typeface="Calibri" panose="020F0502020204030204" pitchFamily="34" charset="0"/>
                <a:ea typeface="Calibri" panose="020F0502020204030204" pitchFamily="34" charset="0"/>
                <a:cs typeface="Calibri" panose="020F0502020204030204" pitchFamily="34" charset="0"/>
              </a:rPr>
              <a:t>Excel is an electronic spreadsheet program that is used for storing, organising, and manipulating </a:t>
            </a:r>
            <a:r>
              <a:rPr lang="en-GB" sz="2200" u="sng" dirty="0">
                <a:latin typeface="Calibri" panose="020F0502020204030204" pitchFamily="34" charset="0"/>
                <a:ea typeface="Calibri" panose="020F0502020204030204" pitchFamily="34" charset="0"/>
                <a:cs typeface="Calibri" panose="020F0502020204030204" pitchFamily="34" charset="0"/>
                <a:hlinkClick r:id="rId2"/>
              </a:rPr>
              <a:t>data</a:t>
            </a:r>
            <a:r>
              <a:rPr lang="en-GB" sz="2200" dirty="0">
                <a:latin typeface="Calibri" panose="020F0502020204030204" pitchFamily="34" charset="0"/>
                <a:ea typeface="Calibri" panose="020F0502020204030204" pitchFamily="34" charset="0"/>
                <a:cs typeface="Calibri" panose="020F0502020204030204" pitchFamily="34" charset="0"/>
              </a:rPr>
              <a:t>. </a:t>
            </a:r>
          </a:p>
          <a:p>
            <a:pPr>
              <a:lnSpc>
                <a:spcPct val="100000"/>
              </a:lnSpc>
            </a:pPr>
            <a:r>
              <a:rPr lang="en-US" altLang="en-US" sz="2200" dirty="0">
                <a:latin typeface="Calibri" panose="020F0502020204030204" pitchFamily="34" charset="0"/>
                <a:ea typeface="Calibri" panose="020F0502020204030204" pitchFamily="34" charset="0"/>
                <a:cs typeface="Calibri" panose="020F0502020204030204" pitchFamily="34" charset="0"/>
              </a:rPr>
              <a:t>Modern electronic spreadsheets, like Microsoft Excel, were developed from traditional paper spreadsheets once used in accounting. Their digital format keeps the same basic structure data is organised into tables made up of rectangular cells arranged in rows and columns. </a:t>
            </a:r>
          </a:p>
          <a:p>
            <a:pPr>
              <a:lnSpc>
                <a:spcPct val="100000"/>
              </a:lnSpc>
            </a:pPr>
            <a:r>
              <a:rPr lang="en-US" altLang="en-US" sz="2200" dirty="0">
                <a:latin typeface="Calibri" panose="020F0502020204030204" pitchFamily="34" charset="0"/>
                <a:ea typeface="Calibri" panose="020F0502020204030204" pitchFamily="34" charset="0"/>
                <a:cs typeface="Calibri" panose="020F0502020204030204" pitchFamily="34" charset="0"/>
              </a:rPr>
              <a:t>Excel, along with other spreadsheet programs, allows multiple spreadsheet pages to be stored in one file. This file is called a workbook, and each individual page within it is known as a worksheet. </a:t>
            </a:r>
          </a:p>
          <a:p>
            <a:pPr marL="0" indent="0">
              <a:lnSpc>
                <a:spcPct val="100000"/>
              </a:lnSpc>
              <a:buNone/>
            </a:pPr>
            <a:endParaRPr lang="en-GB" sz="2200" dirty="0"/>
          </a:p>
        </p:txBody>
      </p:sp>
      <p:pic>
        <p:nvPicPr>
          <p:cNvPr id="1026" name="Picture 2" descr="5 Basic MS Excel Courses For Beginners">
            <a:extLst>
              <a:ext uri="{FF2B5EF4-FFF2-40B4-BE49-F238E27FC236}">
                <a16:creationId xmlns:a16="http://schemas.microsoft.com/office/drawing/2014/main" id="{916B9C07-DDB1-3B1F-EDBE-BADC4DA0BA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004" r="43488" b="-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2717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A418-EC58-0146-73FF-44B1C925DE2D}"/>
              </a:ext>
            </a:extLst>
          </p:cNvPr>
          <p:cNvSpPr>
            <a:spLocks noGrp="1"/>
          </p:cNvSpPr>
          <p:nvPr>
            <p:ph type="title"/>
          </p:nvPr>
        </p:nvSpPr>
        <p:spPr/>
        <p:txBody>
          <a:bodyPr/>
          <a:lstStyle/>
          <a:p>
            <a:r>
              <a:rPr lang="en-GB" dirty="0"/>
              <a:t>Evaluate productivity tools</a:t>
            </a:r>
          </a:p>
        </p:txBody>
      </p:sp>
      <p:sp>
        <p:nvSpPr>
          <p:cNvPr id="3" name="Content Placeholder 2">
            <a:extLst>
              <a:ext uri="{FF2B5EF4-FFF2-40B4-BE49-F238E27FC236}">
                <a16:creationId xmlns:a16="http://schemas.microsoft.com/office/drawing/2014/main" id="{3FD69775-5259-9A7D-23BE-3EFC81FC908A}"/>
              </a:ext>
            </a:extLst>
          </p:cNvPr>
          <p:cNvSpPr>
            <a:spLocks noGrp="1"/>
          </p:cNvSpPr>
          <p:nvPr>
            <p:ph idx="1"/>
          </p:nvPr>
        </p:nvSpPr>
        <p:spPr>
          <a:xfrm>
            <a:off x="838200" y="1929384"/>
            <a:ext cx="10515600" cy="1325563"/>
          </a:xfrm>
        </p:spPr>
        <p:txBody>
          <a:bodyPr>
            <a:normAutofit/>
          </a:bodyPr>
          <a:lstStyle/>
          <a:p>
            <a:r>
              <a:rPr lang="en-GB" sz="1900" dirty="0">
                <a:latin typeface="Calibri" panose="020F0502020204030204" pitchFamily="34" charset="0"/>
                <a:ea typeface="Calibri" panose="020F0502020204030204" pitchFamily="34" charset="0"/>
                <a:cs typeface="Calibri" panose="020F0502020204030204" pitchFamily="34" charset="0"/>
              </a:rPr>
              <a:t>The use of Excel will allow for the scheduling of activities, and records will be maintained (Gaoal et al., 2025).</a:t>
            </a:r>
          </a:p>
          <a:p>
            <a:r>
              <a:rPr lang="en-GB" sz="1900" dirty="0">
                <a:latin typeface="Calibri" panose="020F0502020204030204" pitchFamily="34" charset="0"/>
                <a:ea typeface="Calibri" panose="020F0502020204030204" pitchFamily="34" charset="0"/>
                <a:cs typeface="Calibri" panose="020F0502020204030204" pitchFamily="34" charset="0"/>
              </a:rPr>
              <a:t>The use of MS Excel will be highly beneficial in helping staff manage their workload more effectively.</a:t>
            </a:r>
          </a:p>
          <a:p>
            <a:pPr marL="0" indent="0">
              <a:buNone/>
            </a:pPr>
            <a:endParaRPr lang="en-GB" dirty="0"/>
          </a:p>
        </p:txBody>
      </p:sp>
      <p:sp>
        <p:nvSpPr>
          <p:cNvPr id="4" name="TextBox 3">
            <a:extLst>
              <a:ext uri="{FF2B5EF4-FFF2-40B4-BE49-F238E27FC236}">
                <a16:creationId xmlns:a16="http://schemas.microsoft.com/office/drawing/2014/main" id="{441AF161-21D9-46C1-E9E3-35FAE77F95D8}"/>
              </a:ext>
            </a:extLst>
          </p:cNvPr>
          <p:cNvSpPr txBox="1"/>
          <p:nvPr/>
        </p:nvSpPr>
        <p:spPr>
          <a:xfrm>
            <a:off x="838200" y="3254947"/>
            <a:ext cx="3125337" cy="1477328"/>
          </a:xfrm>
          <a:prstGeom prst="rect">
            <a:avLst/>
          </a:prstGeom>
          <a:noFill/>
        </p:spPr>
        <p:txBody>
          <a:bodyPr wrap="square" rtlCol="0">
            <a:spAutoFit/>
          </a:bodyPr>
          <a:lstStyle/>
          <a:p>
            <a:r>
              <a:rPr lang="en-GB" u="sng" dirty="0">
                <a:latin typeface="Calibri" panose="020F0502020204030204" pitchFamily="34" charset="0"/>
                <a:ea typeface="Calibri" panose="020F0502020204030204" pitchFamily="34" charset="0"/>
                <a:cs typeface="Calibri" panose="020F0502020204030204" pitchFamily="34" charset="0"/>
              </a:rPr>
              <a:t>Pros for switching to MS-Excel</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Easy updates and sharing</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Automatic tracking</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Live spreadsheets</a:t>
            </a:r>
          </a:p>
          <a:p>
            <a:endParaRPr lang="en-GB" dirty="0"/>
          </a:p>
        </p:txBody>
      </p:sp>
      <p:sp>
        <p:nvSpPr>
          <p:cNvPr id="5" name="TextBox 4">
            <a:extLst>
              <a:ext uri="{FF2B5EF4-FFF2-40B4-BE49-F238E27FC236}">
                <a16:creationId xmlns:a16="http://schemas.microsoft.com/office/drawing/2014/main" id="{1CB43EA6-F9D3-6512-1C44-0309C1ADD862}"/>
              </a:ext>
            </a:extLst>
          </p:cNvPr>
          <p:cNvSpPr txBox="1"/>
          <p:nvPr/>
        </p:nvSpPr>
        <p:spPr>
          <a:xfrm>
            <a:off x="6096000" y="3254947"/>
            <a:ext cx="3480179" cy="1477328"/>
          </a:xfrm>
          <a:prstGeom prst="rect">
            <a:avLst/>
          </a:prstGeom>
          <a:noFill/>
        </p:spPr>
        <p:txBody>
          <a:bodyPr wrap="square" rtlCol="0">
            <a:spAutoFit/>
          </a:bodyPr>
          <a:lstStyle/>
          <a:p>
            <a:r>
              <a:rPr lang="en-GB" u="sng" dirty="0">
                <a:latin typeface="Calibri" panose="020F0502020204030204" pitchFamily="34" charset="0"/>
                <a:ea typeface="Calibri" panose="020F0502020204030204" pitchFamily="34" charset="0"/>
                <a:cs typeface="Calibri" panose="020F0502020204030204" pitchFamily="34" charset="0"/>
              </a:rPr>
              <a:t>Benefits of using MS-Excel</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Reduces the amount of mistakes</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Data Tracking</a:t>
            </a:r>
          </a:p>
          <a:p>
            <a:endParaRPr lang="en-GB" dirty="0"/>
          </a:p>
        </p:txBody>
      </p:sp>
      <p:sp>
        <p:nvSpPr>
          <p:cNvPr id="6" name="TextBox 5">
            <a:extLst>
              <a:ext uri="{FF2B5EF4-FFF2-40B4-BE49-F238E27FC236}">
                <a16:creationId xmlns:a16="http://schemas.microsoft.com/office/drawing/2014/main" id="{FB0599A2-259D-8E7F-4D10-07056C4F978D}"/>
              </a:ext>
            </a:extLst>
          </p:cNvPr>
          <p:cNvSpPr txBox="1"/>
          <p:nvPr/>
        </p:nvSpPr>
        <p:spPr>
          <a:xfrm>
            <a:off x="838200" y="4732275"/>
            <a:ext cx="3480179" cy="1477328"/>
          </a:xfrm>
          <a:prstGeom prst="rect">
            <a:avLst/>
          </a:prstGeom>
          <a:noFill/>
        </p:spPr>
        <p:txBody>
          <a:bodyPr wrap="square" rtlCol="0">
            <a:spAutoFit/>
          </a:bodyPr>
          <a:lstStyle/>
          <a:p>
            <a:r>
              <a:rPr lang="en-GB" u="sng" dirty="0">
                <a:latin typeface="Calibri" panose="020F0502020204030204" pitchFamily="34" charset="0"/>
                <a:ea typeface="Calibri" panose="020F0502020204030204" pitchFamily="34" charset="0"/>
                <a:cs typeface="Calibri" panose="020F0502020204030204" pitchFamily="34" charset="0"/>
              </a:rPr>
              <a:t>Cons for not switching to MS-Excel</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Paper trails and documents</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Difficult filing system</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Time consuming</a:t>
            </a:r>
          </a:p>
          <a:p>
            <a:endParaRPr lang="en-GB" dirty="0"/>
          </a:p>
        </p:txBody>
      </p:sp>
      <p:sp>
        <p:nvSpPr>
          <p:cNvPr id="7" name="TextBox 6">
            <a:extLst>
              <a:ext uri="{FF2B5EF4-FFF2-40B4-BE49-F238E27FC236}">
                <a16:creationId xmlns:a16="http://schemas.microsoft.com/office/drawing/2014/main" id="{0547774B-E561-B3D3-9C38-8D2ADAF39EB4}"/>
              </a:ext>
            </a:extLst>
          </p:cNvPr>
          <p:cNvSpPr txBox="1"/>
          <p:nvPr/>
        </p:nvSpPr>
        <p:spPr>
          <a:xfrm>
            <a:off x="6096000" y="4728777"/>
            <a:ext cx="3302758" cy="1200329"/>
          </a:xfrm>
          <a:prstGeom prst="rect">
            <a:avLst/>
          </a:prstGeom>
          <a:noFill/>
        </p:spPr>
        <p:txBody>
          <a:bodyPr wrap="square" rtlCol="0">
            <a:spAutoFit/>
          </a:bodyPr>
          <a:lstStyle/>
          <a:p>
            <a:r>
              <a:rPr lang="en-GB" u="sng" dirty="0">
                <a:latin typeface="Calibri" panose="020F0502020204030204" pitchFamily="34" charset="0"/>
                <a:ea typeface="Calibri" panose="020F0502020204030204" pitchFamily="34" charset="0"/>
                <a:cs typeface="Calibri" panose="020F0502020204030204" pitchFamily="34" charset="0"/>
              </a:rPr>
              <a:t>Limitations of using MS-Excel</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Requires regular staff training</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Staff auditing if data is entered incorrectly </a:t>
            </a:r>
          </a:p>
        </p:txBody>
      </p:sp>
    </p:spTree>
    <p:extLst>
      <p:ext uri="{BB962C8B-B14F-4D97-AF65-F5344CB8AC3E}">
        <p14:creationId xmlns:p14="http://schemas.microsoft.com/office/powerpoint/2010/main" val="3130983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2942535060"/>
              </p:ext>
            </p:extLst>
          </p:nvPr>
        </p:nvGraphicFramePr>
        <p:xfrm>
          <a:off x="838200" y="1928813"/>
          <a:ext cx="10515600" cy="40640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109808954"/>
                    </a:ext>
                  </a:extLst>
                </a:gridCol>
                <a:gridCol w="5257800">
                  <a:extLst>
                    <a:ext uri="{9D8B030D-6E8A-4147-A177-3AD203B41FA5}">
                      <a16:colId xmlns:a16="http://schemas.microsoft.com/office/drawing/2014/main" val="4102497299"/>
                    </a:ext>
                  </a:extLst>
                </a:gridCol>
              </a:tblGrid>
              <a:tr h="370840">
                <a:tc>
                  <a:txBody>
                    <a:bodyPr/>
                    <a:lstStyle/>
                    <a:p>
                      <a:r>
                        <a:rPr lang="en-GB" sz="2000" u="sng" dirty="0">
                          <a:latin typeface="Calibri" panose="020F0502020204030204" pitchFamily="34" charset="0"/>
                          <a:ea typeface="Calibri" panose="020F0502020204030204" pitchFamily="34" charset="0"/>
                          <a:cs typeface="Calibri" panose="020F0502020204030204" pitchFamily="34" charset="0"/>
                        </a:rPr>
                        <a:t>Benefits</a:t>
                      </a:r>
                    </a:p>
                  </a:txBody>
                  <a:tcPr/>
                </a:tc>
                <a:tc>
                  <a:txBody>
                    <a:bodyPr/>
                    <a:lstStyle/>
                    <a:p>
                      <a:r>
                        <a:rPr lang="en-GB" sz="2000" u="sng" dirty="0">
                          <a:latin typeface="Calibri" panose="020F0502020204030204" pitchFamily="34" charset="0"/>
                          <a:ea typeface="Calibri" panose="020F0502020204030204" pitchFamily="34" charset="0"/>
                          <a:cs typeface="Calibri" panose="020F0502020204030204" pitchFamily="34" charset="0"/>
                        </a:rPr>
                        <a:t>Limitations</a:t>
                      </a:r>
                    </a:p>
                  </a:txBody>
                  <a:tcPr/>
                </a:tc>
                <a:extLst>
                  <a:ext uri="{0D108BD9-81ED-4DB2-BD59-A6C34878D82A}">
                    <a16:rowId xmlns:a16="http://schemas.microsoft.com/office/drawing/2014/main" val="2601703228"/>
                  </a:ext>
                </a:extLst>
              </a:tr>
              <a:tr h="370840">
                <a:tc>
                  <a:txBody>
                    <a:bodyPr/>
                    <a:lstStyle/>
                    <a:p>
                      <a:r>
                        <a:rPr lang="en-GB" dirty="0">
                          <a:latin typeface="Calibri" panose="020F0502020204030204" pitchFamily="34" charset="0"/>
                          <a:ea typeface="Calibri" panose="020F0502020204030204" pitchFamily="34" charset="0"/>
                          <a:cs typeface="Calibri" panose="020F0502020204030204" pitchFamily="34" charset="0"/>
                        </a:rPr>
                        <a:t>Powerful software to create visually and appealing presentation</a:t>
                      </a:r>
                    </a:p>
                    <a:p>
                      <a:r>
                        <a:rPr lang="en-GB" dirty="0">
                          <a:latin typeface="Calibri" panose="020F0502020204030204" pitchFamily="34" charset="0"/>
                          <a:ea typeface="Calibri" panose="020F0502020204030204" pitchFamily="34" charset="0"/>
                          <a:cs typeface="Calibri" panose="020F0502020204030204" pitchFamily="34" charset="0"/>
                        </a:rPr>
                        <a:t>Offers lots of features</a:t>
                      </a:r>
                    </a:p>
                    <a:p>
                      <a:r>
                        <a:rPr lang="en-GB" dirty="0">
                          <a:latin typeface="Calibri" panose="020F0502020204030204" pitchFamily="34" charset="0"/>
                          <a:ea typeface="Calibri" panose="020F0502020204030204" pitchFamily="34" charset="0"/>
                          <a:cs typeface="Calibri" panose="020F0502020204030204" pitchFamily="34" charset="0"/>
                        </a:rPr>
                        <a:t>Easy and accessible, user friendly on any level </a:t>
                      </a:r>
                    </a:p>
                  </a:txBody>
                  <a:tcPr/>
                </a:tc>
                <a:tc>
                  <a:txBody>
                    <a:bodyPr/>
                    <a:lstStyle/>
                    <a:p>
                      <a:r>
                        <a:rPr lang="en-GB" dirty="0">
                          <a:latin typeface="Calibri" panose="020F0502020204030204" pitchFamily="34" charset="0"/>
                          <a:ea typeface="Calibri" panose="020F0502020204030204" pitchFamily="34" charset="0"/>
                          <a:cs typeface="Calibri" panose="020F0502020204030204" pitchFamily="34" charset="0"/>
                        </a:rPr>
                        <a:t>You could lose your audience if your presentation is too long and boring,</a:t>
                      </a:r>
                    </a:p>
                    <a:p>
                      <a:r>
                        <a:rPr lang="en-GB" dirty="0">
                          <a:latin typeface="Calibri" panose="020F0502020204030204" pitchFamily="34" charset="0"/>
                          <a:ea typeface="Calibri" panose="020F0502020204030204" pitchFamily="34" charset="0"/>
                          <a:cs typeface="Calibri" panose="020F0502020204030204" pitchFamily="34" charset="0"/>
                        </a:rPr>
                        <a:t>Technical glitches</a:t>
                      </a:r>
                    </a:p>
                    <a:p>
                      <a:r>
                        <a:rPr lang="en-GB" dirty="0">
                          <a:latin typeface="Calibri" panose="020F0502020204030204" pitchFamily="34" charset="0"/>
                          <a:ea typeface="Calibri" panose="020F0502020204030204" pitchFamily="34" charset="0"/>
                          <a:cs typeface="Calibri" panose="020F0502020204030204" pitchFamily="34" charset="0"/>
                        </a:rPr>
                        <a:t>File corruption</a:t>
                      </a:r>
                    </a:p>
                    <a:p>
                      <a:r>
                        <a:rPr lang="en-GB" dirty="0">
                          <a:latin typeface="Calibri" panose="020F0502020204030204" pitchFamily="34" charset="0"/>
                          <a:ea typeface="Calibri" panose="020F0502020204030204" pitchFamily="34" charset="0"/>
                          <a:cs typeface="Calibri" panose="020F0502020204030204" pitchFamily="34" charset="0"/>
                        </a:rPr>
                        <a:t>Formatting inconsistency</a:t>
                      </a:r>
                    </a:p>
                  </a:txBody>
                  <a:tcPr/>
                </a:tc>
                <a:extLst>
                  <a:ext uri="{0D108BD9-81ED-4DB2-BD59-A6C34878D82A}">
                    <a16:rowId xmlns:a16="http://schemas.microsoft.com/office/drawing/2014/main" val="2567844958"/>
                  </a:ext>
                </a:extLst>
              </a:tr>
              <a:tr h="370840">
                <a:tc>
                  <a:txBody>
                    <a:bodyPr/>
                    <a:lstStyle/>
                    <a:p>
                      <a:r>
                        <a:rPr lang="en-GB" dirty="0">
                          <a:latin typeface="Calibri" panose="020F0502020204030204" pitchFamily="34" charset="0"/>
                          <a:ea typeface="Calibri" panose="020F0502020204030204" pitchFamily="34" charset="0"/>
                          <a:cs typeface="Calibri" panose="020F0502020204030204" pitchFamily="34" charset="0"/>
                        </a:rPr>
                        <a:t>Straight forward to navigate</a:t>
                      </a:r>
                    </a:p>
                    <a:p>
                      <a:r>
                        <a:rPr lang="en-GB" dirty="0">
                          <a:latin typeface="Calibri" panose="020F0502020204030204" pitchFamily="34" charset="0"/>
                          <a:ea typeface="Calibri" panose="020F0502020204030204" pitchFamily="34" charset="0"/>
                          <a:cs typeface="Calibri" panose="020F0502020204030204" pitchFamily="34" charset="0"/>
                        </a:rPr>
                        <a:t>Time saving as presentations from scratch are time consuming so by using PP you save a lot of time as it can offer you templates that are professional</a:t>
                      </a:r>
                    </a:p>
                  </a:txBody>
                  <a:tcPr/>
                </a:tc>
                <a:tc>
                  <a:txBody>
                    <a:bodyPr/>
                    <a:lstStyle/>
                    <a:p>
                      <a:r>
                        <a:rPr lang="en-GB" dirty="0">
                          <a:latin typeface="Calibri" panose="020F0502020204030204" pitchFamily="34" charset="0"/>
                          <a:ea typeface="Calibri" panose="020F0502020204030204" pitchFamily="34" charset="0"/>
                          <a:cs typeface="Calibri" panose="020F0502020204030204" pitchFamily="34" charset="0"/>
                        </a:rPr>
                        <a:t>Software problems</a:t>
                      </a:r>
                    </a:p>
                    <a:p>
                      <a:r>
                        <a:rPr lang="en-GB" dirty="0">
                          <a:latin typeface="Calibri" panose="020F0502020204030204" pitchFamily="34" charset="0"/>
                          <a:ea typeface="Calibri" panose="020F0502020204030204" pitchFamily="34" charset="0"/>
                          <a:cs typeface="Calibri" panose="020F0502020204030204" pitchFamily="34" charset="0"/>
                        </a:rPr>
                        <a:t>Accessibility – you could face issues such as using inadequate sizing formatting colour</a:t>
                      </a:r>
                    </a:p>
                    <a:p>
                      <a:r>
                        <a:rPr lang="en-GB" dirty="0">
                          <a:latin typeface="Calibri" panose="020F0502020204030204" pitchFamily="34" charset="0"/>
                          <a:ea typeface="Calibri" panose="020F0502020204030204" pitchFamily="34" charset="0"/>
                          <a:cs typeface="Calibri" panose="020F0502020204030204" pitchFamily="34" charset="0"/>
                        </a:rPr>
                        <a:t>Ensure you cover all angles to keep a clear an engaging presentation</a:t>
                      </a:r>
                    </a:p>
                  </a:txBody>
                  <a:tcPr/>
                </a:tc>
                <a:extLst>
                  <a:ext uri="{0D108BD9-81ED-4DB2-BD59-A6C34878D82A}">
                    <a16:rowId xmlns:a16="http://schemas.microsoft.com/office/drawing/2014/main" val="816450203"/>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3754902980"/>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264063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Microsoft Teams Training">
            <a:extLst>
              <a:ext uri="{FF2B5EF4-FFF2-40B4-BE49-F238E27FC236}">
                <a16:creationId xmlns:a16="http://schemas.microsoft.com/office/drawing/2014/main" id="{1FD4F1E8-E654-28E7-484A-9F1B8DA3CF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5744" y="846411"/>
            <a:ext cx="3859555" cy="168855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1E9C102-5ADF-EBBA-D32E-ED56C6356887}"/>
              </a:ext>
            </a:extLst>
          </p:cNvPr>
          <p:cNvSpPr>
            <a:spLocks noGrp="1"/>
          </p:cNvSpPr>
          <p:nvPr>
            <p:ph type="title"/>
          </p:nvPr>
        </p:nvSpPr>
        <p:spPr>
          <a:xfrm>
            <a:off x="838200" y="365126"/>
            <a:ext cx="10515600" cy="1204368"/>
          </a:xfrm>
        </p:spPr>
        <p:txBody>
          <a:bodyPr>
            <a:normAutofit/>
          </a:bodyPr>
          <a:lstStyle/>
          <a:p>
            <a:r>
              <a:rPr lang="en-GB" sz="4400"/>
              <a:t>Group Member 2: Evaluate communication tools</a:t>
            </a:r>
            <a:endParaRPr lang="en-GB" sz="4400" dirty="0"/>
          </a:p>
        </p:txBody>
      </p:sp>
      <p:sp>
        <p:nvSpPr>
          <p:cNvPr id="3" name="Content Placeholder 2">
            <a:extLst>
              <a:ext uri="{FF2B5EF4-FFF2-40B4-BE49-F238E27FC236}">
                <a16:creationId xmlns:a16="http://schemas.microsoft.com/office/drawing/2014/main" id="{C6B51929-3E8C-029E-2796-2FFEBEA0D13D}"/>
              </a:ext>
            </a:extLst>
          </p:cNvPr>
          <p:cNvSpPr>
            <a:spLocks noGrp="1"/>
          </p:cNvSpPr>
          <p:nvPr>
            <p:ph idx="1"/>
          </p:nvPr>
        </p:nvSpPr>
        <p:spPr>
          <a:xfrm>
            <a:off x="838200" y="1690689"/>
            <a:ext cx="10515600" cy="4546338"/>
          </a:xfrm>
        </p:spPr>
        <p:txBody>
          <a:bodyPr>
            <a:normAutofit fontScale="25000" lnSpcReduction="20000"/>
          </a:bodyPr>
          <a:lstStyle/>
          <a:p>
            <a:pPr marL="0" indent="0">
              <a:buNone/>
            </a:pPr>
            <a:endParaRPr lang="en-GB" dirty="0"/>
          </a:p>
          <a:p>
            <a:r>
              <a:rPr lang="en-GB" sz="7200" dirty="0">
                <a:latin typeface="Calibri" panose="020F0502020204030204" pitchFamily="34" charset="0"/>
                <a:ea typeface="Calibri" panose="020F0502020204030204" pitchFamily="34" charset="0"/>
                <a:cs typeface="Calibri" panose="020F0502020204030204" pitchFamily="34" charset="0"/>
              </a:rPr>
              <a:t>MS-Teams allows communication between staff. This includes many features including chat, video and file sharing.</a:t>
            </a:r>
          </a:p>
          <a:p>
            <a:r>
              <a:rPr lang="en-GB" sz="7200" dirty="0">
                <a:latin typeface="Calibri" panose="020F0502020204030204" pitchFamily="34" charset="0"/>
                <a:ea typeface="Calibri" panose="020F0502020204030204" pitchFamily="34" charset="0"/>
                <a:cs typeface="Calibri" panose="020F0502020204030204" pitchFamily="34" charset="0"/>
              </a:rPr>
              <a:t>With the use of MS-Teams, the staff will be able to communicate with any person in any situation from any place easily and quickly (</a:t>
            </a:r>
            <a:r>
              <a:rPr lang="en-GB" sz="7200" dirty="0" err="1">
                <a:latin typeface="Calibri" panose="020F0502020204030204" pitchFamily="34" charset="0"/>
                <a:ea typeface="Calibri" panose="020F0502020204030204" pitchFamily="34" charset="0"/>
                <a:cs typeface="Calibri" panose="020F0502020204030204" pitchFamily="34" charset="0"/>
              </a:rPr>
              <a:t>Chaushi</a:t>
            </a:r>
            <a:r>
              <a:rPr lang="en-GB" sz="7200" dirty="0">
                <a:latin typeface="Calibri" panose="020F0502020204030204" pitchFamily="34" charset="0"/>
                <a:ea typeface="Calibri" panose="020F0502020204030204" pitchFamily="34" charset="0"/>
                <a:cs typeface="Calibri" panose="020F0502020204030204" pitchFamily="34" charset="0"/>
              </a:rPr>
              <a:t>, </a:t>
            </a:r>
            <a:r>
              <a:rPr lang="en-GB" sz="7200" dirty="0" err="1">
                <a:latin typeface="Calibri" panose="020F0502020204030204" pitchFamily="34" charset="0"/>
                <a:ea typeface="Calibri" panose="020F0502020204030204" pitchFamily="34" charset="0"/>
                <a:cs typeface="Calibri" panose="020F0502020204030204" pitchFamily="34" charset="0"/>
              </a:rPr>
              <a:t>Nastovska</a:t>
            </a:r>
            <a:r>
              <a:rPr lang="en-GB" sz="7200" dirty="0">
                <a:latin typeface="Calibri" panose="020F0502020204030204" pitchFamily="34" charset="0"/>
                <a:ea typeface="Calibri" panose="020F0502020204030204" pitchFamily="34" charset="0"/>
                <a:cs typeface="Calibri" panose="020F0502020204030204" pitchFamily="34" charset="0"/>
              </a:rPr>
              <a:t> and Veseli-</a:t>
            </a:r>
            <a:r>
              <a:rPr lang="en-GB" sz="7200" dirty="0" err="1">
                <a:latin typeface="Calibri" panose="020F0502020204030204" pitchFamily="34" charset="0"/>
                <a:ea typeface="Calibri" panose="020F0502020204030204" pitchFamily="34" charset="0"/>
                <a:cs typeface="Calibri" panose="020F0502020204030204" pitchFamily="34" charset="0"/>
              </a:rPr>
              <a:t>Kurtishi</a:t>
            </a:r>
            <a:r>
              <a:rPr lang="en-GB" sz="7200" dirty="0">
                <a:latin typeface="Calibri" panose="020F0502020204030204" pitchFamily="34" charset="0"/>
                <a:ea typeface="Calibri" panose="020F0502020204030204" pitchFamily="34" charset="0"/>
                <a:cs typeface="Calibri" panose="020F0502020204030204" pitchFamily="34" charset="0"/>
              </a:rPr>
              <a:t>, 2024)</a:t>
            </a:r>
          </a:p>
          <a:p>
            <a:pPr marL="0" indent="0">
              <a:buNone/>
            </a:pPr>
            <a:endParaRPr lang="en-GB" sz="72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7200" dirty="0">
                <a:latin typeface="Calibri" panose="020F0502020204030204" pitchFamily="34" charset="0"/>
                <a:ea typeface="Calibri" panose="020F0502020204030204" pitchFamily="34" charset="0"/>
                <a:cs typeface="Calibri" panose="020F0502020204030204" pitchFamily="34" charset="0"/>
              </a:rPr>
              <a:t>💬 </a:t>
            </a:r>
            <a:r>
              <a:rPr lang="en-GB" sz="7200" u="sng" dirty="0">
                <a:latin typeface="Calibri" panose="020F0502020204030204" pitchFamily="34" charset="0"/>
                <a:ea typeface="Calibri" panose="020F0502020204030204" pitchFamily="34" charset="0"/>
                <a:cs typeface="Calibri" panose="020F0502020204030204" pitchFamily="34" charset="0"/>
              </a:rPr>
              <a:t>Key Features of Microsoft Teams</a:t>
            </a:r>
          </a:p>
          <a:p>
            <a:pPr marL="0" indent="0">
              <a:buNone/>
            </a:pPr>
            <a:r>
              <a:rPr lang="en-GB" sz="7200" dirty="0">
                <a:latin typeface="Calibri" panose="020F0502020204030204" pitchFamily="34" charset="0"/>
                <a:ea typeface="Calibri" panose="020F0502020204030204" pitchFamily="34" charset="0"/>
                <a:cs typeface="Calibri" panose="020F0502020204030204" pitchFamily="34" charset="0"/>
              </a:rPr>
              <a:t>• Call and message while working — Staff can communicate instantly without interrupting their workflow.</a:t>
            </a:r>
          </a:p>
          <a:p>
            <a:pPr marL="0" indent="0">
              <a:buNone/>
            </a:pPr>
            <a:r>
              <a:rPr lang="en-GB" sz="7200" dirty="0">
                <a:latin typeface="Calibri" panose="020F0502020204030204" pitchFamily="34" charset="0"/>
                <a:ea typeface="Calibri" panose="020F0502020204030204" pitchFamily="34" charset="0"/>
                <a:cs typeface="Calibri" panose="020F0502020204030204" pitchFamily="34" charset="0"/>
              </a:rPr>
              <a:t>• Organise meetings for large groups — Teams supports meetings with up to at least 200 participants, making it suitable for staff briefings and cross‑department updates.</a:t>
            </a:r>
          </a:p>
          <a:p>
            <a:pPr marL="0" indent="0">
              <a:buNone/>
            </a:pPr>
            <a:r>
              <a:rPr lang="en-GB" sz="7200" dirty="0">
                <a:latin typeface="Calibri" panose="020F0502020204030204" pitchFamily="34" charset="0"/>
                <a:ea typeface="Calibri" panose="020F0502020204030204" pitchFamily="34" charset="0"/>
                <a:cs typeface="Calibri" panose="020F0502020204030204" pitchFamily="34" charset="0"/>
              </a:rPr>
              <a:t>• Record live events — Useful for training sessions, large audiences, and staff who cannot attend live.</a:t>
            </a:r>
          </a:p>
          <a:p>
            <a:pPr marL="0" indent="0">
              <a:buNone/>
            </a:pPr>
            <a:r>
              <a:rPr lang="en-GB" sz="7200" dirty="0">
                <a:latin typeface="Calibri" panose="020F0502020204030204" pitchFamily="34" charset="0"/>
                <a:ea typeface="Calibri" panose="020F0502020204030204" pitchFamily="34" charset="0"/>
                <a:cs typeface="Calibri" panose="020F0502020204030204" pitchFamily="34" charset="0"/>
              </a:rPr>
              <a:t>• Share and store files — Documents, presentations, and resources remain accessible at any time.</a:t>
            </a:r>
          </a:p>
          <a:p>
            <a:pPr marL="0" indent="0">
              <a:buNone/>
            </a:pPr>
            <a:r>
              <a:rPr lang="en-GB" sz="7200" dirty="0">
                <a:latin typeface="Calibri" panose="020F0502020204030204" pitchFamily="34" charset="0"/>
                <a:ea typeface="Calibri" panose="020F0502020204030204" pitchFamily="34" charset="0"/>
                <a:cs typeface="Calibri" panose="020F0502020204030204" pitchFamily="34" charset="0"/>
              </a:rPr>
              <a:t>• Use the Notes function — Helpful during training, supervision, or team discussions.</a:t>
            </a:r>
          </a:p>
          <a:p>
            <a:pPr marL="0" indent="0">
              <a:buNone/>
            </a:pPr>
            <a:endParaRPr lang="en-GB" sz="33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latin typeface="Abadi" panose="020B0604020104020204" pitchFamily="34" charset="0"/>
            </a:endParaRPr>
          </a:p>
        </p:txBody>
      </p:sp>
    </p:spTree>
    <p:extLst>
      <p:ext uri="{BB962C8B-B14F-4D97-AF65-F5344CB8AC3E}">
        <p14:creationId xmlns:p14="http://schemas.microsoft.com/office/powerpoint/2010/main" val="452808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Microsoft Teams Training">
            <a:extLst>
              <a:ext uri="{FF2B5EF4-FFF2-40B4-BE49-F238E27FC236}">
                <a16:creationId xmlns:a16="http://schemas.microsoft.com/office/drawing/2014/main" id="{42CCA078-254D-856C-CC40-F0F573B102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8049" y="4591616"/>
            <a:ext cx="4788421" cy="209493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B658363-BE18-D39D-6E16-C32EDE527FEC}"/>
              </a:ext>
            </a:extLst>
          </p:cNvPr>
          <p:cNvSpPr>
            <a:spLocks noGrp="1"/>
          </p:cNvSpPr>
          <p:nvPr>
            <p:ph type="title"/>
          </p:nvPr>
        </p:nvSpPr>
        <p:spPr/>
        <p:txBody>
          <a:bodyPr/>
          <a:lstStyle/>
          <a:p>
            <a:r>
              <a:rPr lang="en-GB" dirty="0"/>
              <a:t>Advantages of Teams</a:t>
            </a:r>
          </a:p>
        </p:txBody>
      </p:sp>
      <p:sp>
        <p:nvSpPr>
          <p:cNvPr id="3" name="Content Placeholder 2">
            <a:extLst>
              <a:ext uri="{FF2B5EF4-FFF2-40B4-BE49-F238E27FC236}">
                <a16:creationId xmlns:a16="http://schemas.microsoft.com/office/drawing/2014/main" id="{F0023E55-84AC-53D5-E431-060001028624}"/>
              </a:ext>
            </a:extLst>
          </p:cNvPr>
          <p:cNvSpPr>
            <a:spLocks noGrp="1"/>
          </p:cNvSpPr>
          <p:nvPr>
            <p:ph idx="1"/>
          </p:nvPr>
        </p:nvSpPr>
        <p:spPr/>
        <p:txBody>
          <a:bodyPr>
            <a:normAutofit/>
          </a:bodyPr>
          <a:lstStyle/>
          <a:p>
            <a:pPr marL="0" indent="0">
              <a:buNone/>
            </a:pPr>
            <a:endParaRPr lang="en-GB" dirty="0">
              <a:solidFill>
                <a:srgbClr val="FF0000"/>
              </a:solidFill>
              <a:latin typeface="Amasis MT Pro" panose="02040504050005020304" pitchFamily="18" charset="0"/>
            </a:endParaRPr>
          </a:p>
          <a:p>
            <a:pPr marL="0" indent="0">
              <a:buNone/>
            </a:pPr>
            <a:endParaRPr lang="en-GB" dirty="0">
              <a:solidFill>
                <a:srgbClr val="FF0000"/>
              </a:solidFill>
              <a:latin typeface="Amasis MT Pro" panose="02040504050005020304" pitchFamily="18" charset="0"/>
            </a:endParaRPr>
          </a:p>
          <a:p>
            <a:pPr marL="0" indent="0">
              <a:buNone/>
            </a:pPr>
            <a:endParaRPr lang="en-GB" dirty="0"/>
          </a:p>
        </p:txBody>
      </p:sp>
      <p:sp>
        <p:nvSpPr>
          <p:cNvPr id="5" name="TextBox 4">
            <a:extLst>
              <a:ext uri="{FF2B5EF4-FFF2-40B4-BE49-F238E27FC236}">
                <a16:creationId xmlns:a16="http://schemas.microsoft.com/office/drawing/2014/main" id="{9AB13296-97EF-8020-779B-D1E08C7D8EB5}"/>
              </a:ext>
            </a:extLst>
          </p:cNvPr>
          <p:cNvSpPr txBox="1"/>
          <p:nvPr/>
        </p:nvSpPr>
        <p:spPr>
          <a:xfrm>
            <a:off x="838200" y="1929384"/>
            <a:ext cx="9130259" cy="3724096"/>
          </a:xfrm>
          <a:prstGeom prst="rect">
            <a:avLst/>
          </a:prstGeom>
          <a:noFill/>
        </p:spPr>
        <p:txBody>
          <a:bodyPr wrap="square">
            <a:spAutoFit/>
          </a:bodyPr>
          <a:lstStyle/>
          <a:p>
            <a:pPr algn="ctr">
              <a:buNone/>
            </a:pPr>
            <a:r>
              <a:rPr lang="en-GB" dirty="0">
                <a:latin typeface="Calibri" panose="020F0502020204030204" pitchFamily="34" charset="0"/>
                <a:ea typeface="Calibri" panose="020F0502020204030204" pitchFamily="34" charset="0"/>
                <a:cs typeface="Calibri" panose="020F0502020204030204" pitchFamily="34" charset="0"/>
              </a:rPr>
              <a:t>✅ </a:t>
            </a:r>
            <a:r>
              <a:rPr lang="en-GB" u="sng" dirty="0">
                <a:latin typeface="Calibri" panose="020F0502020204030204" pitchFamily="34" charset="0"/>
                <a:ea typeface="Calibri" panose="020F0502020204030204" pitchFamily="34" charset="0"/>
                <a:cs typeface="Calibri" panose="020F0502020204030204" pitchFamily="34" charset="0"/>
              </a:rPr>
              <a:t>Benefits of Using Microsoft Teams (NHS Context)</a:t>
            </a:r>
          </a:p>
          <a:p>
            <a:pPr algn="ctr">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Free and efficient</a:t>
            </a:r>
            <a:r>
              <a:rPr lang="en-GB" sz="2000" dirty="0">
                <a:latin typeface="Calibri" panose="020F0502020204030204" pitchFamily="34" charset="0"/>
                <a:ea typeface="Calibri" panose="020F0502020204030204" pitchFamily="34" charset="0"/>
                <a:cs typeface="Calibri" panose="020F0502020204030204" pitchFamily="34" charset="0"/>
              </a:rPr>
              <a:t> — A cost‑effective tool that supports remote and flexible working.</a:t>
            </a:r>
          </a:p>
          <a:p>
            <a:pPr marL="285750" indent="-285750">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Enables mobility</a:t>
            </a:r>
            <a:r>
              <a:rPr lang="en-GB" sz="2000" dirty="0">
                <a:latin typeface="Calibri" panose="020F0502020204030204" pitchFamily="34" charset="0"/>
                <a:ea typeface="Calibri" panose="020F0502020204030204" pitchFamily="34" charset="0"/>
                <a:cs typeface="Calibri" panose="020F0502020204030204" pitchFamily="34" charset="0"/>
              </a:rPr>
              <a:t> — Staff are not tied to one location and can collaborate from anywhere.</a:t>
            </a:r>
          </a:p>
          <a:p>
            <a:pPr marL="285750" indent="-285750">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Permanent chat and file history</a:t>
            </a:r>
            <a:r>
              <a:rPr lang="en-GB" sz="2000" dirty="0">
                <a:latin typeface="Calibri" panose="020F0502020204030204" pitchFamily="34" charset="0"/>
                <a:ea typeface="Calibri" panose="020F0502020204030204" pitchFamily="34" charset="0"/>
                <a:cs typeface="Calibri" panose="020F0502020204030204" pitchFamily="34" charset="0"/>
              </a:rPr>
              <a:t> — Conversations and shared documents can be revisited whenever needed.</a:t>
            </a:r>
          </a:p>
          <a:p>
            <a:pPr marL="285750" indent="-285750">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Supports training and development</a:t>
            </a:r>
            <a:r>
              <a:rPr lang="en-GB" sz="2000" dirty="0">
                <a:latin typeface="Calibri" panose="020F0502020204030204" pitchFamily="34" charset="0"/>
                <a:ea typeface="Calibri" panose="020F0502020204030204" pitchFamily="34" charset="0"/>
                <a:cs typeface="Calibri" panose="020F0502020204030204" pitchFamily="34" charset="0"/>
              </a:rPr>
              <a:t> — Recorded sessions and shared notes help staff learn at their own pace.</a:t>
            </a:r>
          </a:p>
          <a:p>
            <a:pPr marL="285750" indent="-285750">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Strong data protection</a:t>
            </a:r>
            <a:r>
              <a:rPr lang="en-GB" sz="2000" dirty="0">
                <a:latin typeface="Calibri" panose="020F0502020204030204" pitchFamily="34" charset="0"/>
                <a:ea typeface="Calibri" panose="020F0502020204030204" pitchFamily="34" charset="0"/>
                <a:cs typeface="Calibri" panose="020F0502020204030204" pitchFamily="34" charset="0"/>
              </a:rPr>
              <a:t> — Sensitive information is protected through </a:t>
            </a:r>
            <a:r>
              <a:rPr lang="en-GB" sz="2000" b="1" dirty="0">
                <a:latin typeface="Calibri" panose="020F0502020204030204" pitchFamily="34" charset="0"/>
                <a:ea typeface="Calibri" panose="020F0502020204030204" pitchFamily="34" charset="0"/>
                <a:cs typeface="Calibri" panose="020F0502020204030204" pitchFamily="34" charset="0"/>
              </a:rPr>
              <a:t>data encryption</a:t>
            </a:r>
            <a:r>
              <a:rPr lang="en-GB" sz="2000" dirty="0">
                <a:latin typeface="Calibri" panose="020F0502020204030204" pitchFamily="34" charset="0"/>
                <a:ea typeface="Calibri" panose="020F0502020204030204" pitchFamily="34" charset="0"/>
                <a:cs typeface="Calibri" panose="020F0502020204030204" pitchFamily="34" charset="0"/>
              </a:rPr>
              <a:t> and secure access controls.</a:t>
            </a:r>
          </a:p>
        </p:txBody>
      </p:sp>
    </p:spTree>
    <p:extLst>
      <p:ext uri="{BB962C8B-B14F-4D97-AF65-F5344CB8AC3E}">
        <p14:creationId xmlns:p14="http://schemas.microsoft.com/office/powerpoint/2010/main" val="3434486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3E76A-AD07-5F2A-3F93-ACB4D52A553B}"/>
              </a:ext>
            </a:extLst>
          </p:cNvPr>
          <p:cNvSpPr>
            <a:spLocks noGrp="1"/>
          </p:cNvSpPr>
          <p:nvPr>
            <p:ph type="title"/>
          </p:nvPr>
        </p:nvSpPr>
        <p:spPr/>
        <p:txBody>
          <a:bodyPr/>
          <a:lstStyle/>
          <a:p>
            <a:r>
              <a:rPr lang="en-GB" dirty="0"/>
              <a:t>Disadvantages</a:t>
            </a:r>
          </a:p>
        </p:txBody>
      </p:sp>
      <p:sp>
        <p:nvSpPr>
          <p:cNvPr id="3" name="Content Placeholder 2">
            <a:extLst>
              <a:ext uri="{FF2B5EF4-FFF2-40B4-BE49-F238E27FC236}">
                <a16:creationId xmlns:a16="http://schemas.microsoft.com/office/drawing/2014/main" id="{A4ED9C3B-8048-9A3E-7BF8-3C63F70FF98A}"/>
              </a:ext>
            </a:extLst>
          </p:cNvPr>
          <p:cNvSpPr>
            <a:spLocks noGrp="1"/>
          </p:cNvSpPr>
          <p:nvPr>
            <p:ph idx="1"/>
          </p:nvPr>
        </p:nvSpPr>
        <p:spPr/>
        <p:txBody>
          <a:bodyPr>
            <a:normAutofit fontScale="77500" lnSpcReduction="20000"/>
          </a:bodyPr>
          <a:lstStyle/>
          <a:p>
            <a:pPr marL="0" indent="0">
              <a:buNone/>
            </a:pPr>
            <a:r>
              <a:rPr lang="en-GB" sz="2600" dirty="0">
                <a:latin typeface="Calibri" panose="020F0502020204030204" pitchFamily="34" charset="0"/>
                <a:ea typeface="Calibri" panose="020F0502020204030204" pitchFamily="34" charset="0"/>
                <a:cs typeface="Calibri" panose="020F0502020204030204" pitchFamily="34" charset="0"/>
              </a:rPr>
              <a:t>⚠️ </a:t>
            </a:r>
            <a:r>
              <a:rPr lang="en-GB" sz="2600" b="1" u="sng" dirty="0">
                <a:latin typeface="Calibri" panose="020F0502020204030204" pitchFamily="34" charset="0"/>
                <a:ea typeface="Calibri" panose="020F0502020204030204" pitchFamily="34" charset="0"/>
                <a:cs typeface="Calibri" panose="020F0502020204030204" pitchFamily="34" charset="0"/>
              </a:rPr>
              <a:t>Challenges and Limitations of Using Microsoft Teams</a:t>
            </a:r>
          </a:p>
          <a:p>
            <a:r>
              <a:rPr lang="en-GB" sz="2600" dirty="0">
                <a:latin typeface="Calibri" panose="020F0502020204030204" pitchFamily="34" charset="0"/>
                <a:ea typeface="Calibri" panose="020F0502020204030204" pitchFamily="34" charset="0"/>
                <a:cs typeface="Calibri" panose="020F0502020204030204" pitchFamily="34" charset="0"/>
              </a:rPr>
              <a:t>Even though Microsoft Teams offers flexibility and convenience, there are still several challenges that can affect how effectively staff can use it—especially in busy environments like a care home.</a:t>
            </a:r>
          </a:p>
          <a:p>
            <a:pPr marL="0" indent="0">
              <a:buNone/>
            </a:pPr>
            <a:r>
              <a:rPr lang="en-GB" sz="2600" dirty="0">
                <a:latin typeface="Calibri" panose="020F0502020204030204" pitchFamily="34" charset="0"/>
                <a:ea typeface="Calibri" panose="020F0502020204030204" pitchFamily="34" charset="0"/>
                <a:cs typeface="Calibri" panose="020F0502020204030204" pitchFamily="34" charset="0"/>
              </a:rPr>
              <a:t> 🖥️ </a:t>
            </a:r>
            <a:r>
              <a:rPr lang="en-GB" sz="2600" b="1" u="sng" dirty="0">
                <a:latin typeface="Calibri" panose="020F0502020204030204" pitchFamily="34" charset="0"/>
                <a:ea typeface="Calibri" panose="020F0502020204030204" pitchFamily="34" charset="0"/>
                <a:cs typeface="Calibri" panose="020F0502020204030204" pitchFamily="34" charset="0"/>
              </a:rPr>
              <a:t>Technical Issues</a:t>
            </a:r>
          </a:p>
          <a:p>
            <a:r>
              <a:rPr lang="en-GB" sz="2600" dirty="0">
                <a:latin typeface="Calibri" panose="020F0502020204030204" pitchFamily="34" charset="0"/>
                <a:ea typeface="Calibri" panose="020F0502020204030204" pitchFamily="34" charset="0"/>
                <a:cs typeface="Calibri" panose="020F0502020204030204" pitchFamily="34" charset="0"/>
              </a:rPr>
              <a:t>Technical problems such as software glitches, audio failures, frozen screens, or poor connectivity can interrupt online meetings or training sessions. These disruptions can delay communication, reduce productivity, and make it difficult for staff to participate fully.</a:t>
            </a:r>
          </a:p>
          <a:p>
            <a:pPr marL="0" indent="0">
              <a:buNone/>
            </a:pPr>
            <a:r>
              <a:rPr lang="en-GB" sz="2600" dirty="0">
                <a:latin typeface="Calibri" panose="020F0502020204030204" pitchFamily="34" charset="0"/>
                <a:ea typeface="Calibri" panose="020F0502020204030204" pitchFamily="34" charset="0"/>
                <a:cs typeface="Calibri" panose="020F0502020204030204" pitchFamily="34" charset="0"/>
              </a:rPr>
              <a:t>🔐 </a:t>
            </a:r>
            <a:r>
              <a:rPr lang="en-GB" sz="2600" b="1" u="sng" dirty="0">
                <a:latin typeface="Calibri" panose="020F0502020204030204" pitchFamily="34" charset="0"/>
                <a:ea typeface="Calibri" panose="020F0502020204030204" pitchFamily="34" charset="0"/>
                <a:cs typeface="Calibri" panose="020F0502020204030204" pitchFamily="34" charset="0"/>
              </a:rPr>
              <a:t>Security Concerns</a:t>
            </a:r>
          </a:p>
          <a:p>
            <a:r>
              <a:rPr lang="en-GB" sz="2600" dirty="0">
                <a:latin typeface="Calibri" panose="020F0502020204030204" pitchFamily="34" charset="0"/>
                <a:ea typeface="Calibri" panose="020F0502020204030204" pitchFamily="34" charset="0"/>
                <a:cs typeface="Calibri" panose="020F0502020204030204" pitchFamily="34" charset="0"/>
              </a:rPr>
              <a:t>There is always a risk of </a:t>
            </a:r>
            <a:r>
              <a:rPr lang="en-GB" sz="2600" b="1" dirty="0">
                <a:latin typeface="Calibri" panose="020F0502020204030204" pitchFamily="34" charset="0"/>
                <a:ea typeface="Calibri" panose="020F0502020204030204" pitchFamily="34" charset="0"/>
                <a:cs typeface="Calibri" panose="020F0502020204030204" pitchFamily="34" charset="0"/>
              </a:rPr>
              <a:t>unauthorised access</a:t>
            </a:r>
            <a:r>
              <a:rPr lang="en-GB" sz="2600" dirty="0">
                <a:latin typeface="Calibri" panose="020F0502020204030204" pitchFamily="34" charset="0"/>
                <a:ea typeface="Calibri" panose="020F0502020204030204" pitchFamily="34" charset="0"/>
                <a:cs typeface="Calibri" panose="020F0502020204030204" pitchFamily="34" charset="0"/>
              </a:rPr>
              <a:t> or </a:t>
            </a:r>
            <a:r>
              <a:rPr lang="en-GB" sz="2600" b="1" dirty="0">
                <a:latin typeface="Calibri" panose="020F0502020204030204" pitchFamily="34" charset="0"/>
                <a:ea typeface="Calibri" panose="020F0502020204030204" pitchFamily="34" charset="0"/>
                <a:cs typeface="Calibri" panose="020F0502020204030204" pitchFamily="34" charset="0"/>
              </a:rPr>
              <a:t>data breaches</a:t>
            </a:r>
            <a:r>
              <a:rPr lang="en-GB" sz="2600" dirty="0">
                <a:latin typeface="Calibri" panose="020F0502020204030204" pitchFamily="34" charset="0"/>
                <a:ea typeface="Calibri" panose="020F0502020204030204" pitchFamily="34" charset="0"/>
                <a:cs typeface="Calibri" panose="020F0502020204030204" pitchFamily="34" charset="0"/>
              </a:rPr>
              <a:t> if security settings are not properly managed. Incidents such as “Zoom bombing” have highlighted the importance of strong digital security. Within the NHS, maintaining confidentiality is essential, so Teams must be used with robust security controls and correct user permissions.</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68797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D7E3-1B2D-29CC-28D9-EAE918F1EB9F}"/>
              </a:ext>
            </a:extLst>
          </p:cNvPr>
          <p:cNvSpPr>
            <a:spLocks noGrp="1"/>
          </p:cNvSpPr>
          <p:nvPr>
            <p:ph type="title"/>
          </p:nvPr>
        </p:nvSpPr>
        <p:spPr/>
        <p:txBody>
          <a:bodyPr>
            <a:normAutofit/>
          </a:bodyPr>
          <a:lstStyle/>
          <a:p>
            <a:r>
              <a:rPr lang="en-GB" dirty="0"/>
              <a:t>Group Member 3: Digital safety action plan</a:t>
            </a:r>
          </a:p>
        </p:txBody>
      </p:sp>
      <p:sp>
        <p:nvSpPr>
          <p:cNvPr id="3" name="Content Placeholder 2">
            <a:extLst>
              <a:ext uri="{FF2B5EF4-FFF2-40B4-BE49-F238E27FC236}">
                <a16:creationId xmlns:a16="http://schemas.microsoft.com/office/drawing/2014/main" id="{9603C18B-4579-4257-F2E7-955E2F7C06C5}"/>
              </a:ext>
            </a:extLst>
          </p:cNvPr>
          <p:cNvSpPr>
            <a:spLocks noGrp="1"/>
          </p:cNvSpPr>
          <p:nvPr>
            <p:ph idx="1"/>
          </p:nvPr>
        </p:nvSpPr>
        <p:spPr>
          <a:xfrm>
            <a:off x="838200" y="1929384"/>
            <a:ext cx="10515600" cy="4712048"/>
          </a:xfrm>
        </p:spPr>
        <p:txBody>
          <a:bodyPr>
            <a:normAutofit fontScale="62500" lnSpcReduction="20000"/>
          </a:bodyPr>
          <a:lstStyle/>
          <a:p>
            <a:pPr marL="0" indent="0">
              <a:buNone/>
            </a:pPr>
            <a:endParaRPr lang="en-GB" dirty="0">
              <a:solidFill>
                <a:srgbClr val="FF0000"/>
              </a:solidFill>
            </a:endParaRPr>
          </a:p>
          <a:p>
            <a:r>
              <a:rPr lang="en-GB" sz="2900" b="1" u="sng" dirty="0">
                <a:latin typeface="Calibri" panose="020F0502020204030204" pitchFamily="34" charset="0"/>
                <a:ea typeface="Calibri" panose="020F0502020204030204" pitchFamily="34" charset="0"/>
                <a:cs typeface="Calibri" panose="020F0502020204030204" pitchFamily="34" charset="0"/>
              </a:rPr>
              <a:t>Secure Access: </a:t>
            </a:r>
            <a:r>
              <a:rPr lang="en-GB" dirty="0">
                <a:latin typeface="Calibri" panose="020F0502020204030204" pitchFamily="34" charset="0"/>
                <a:ea typeface="Calibri" panose="020F0502020204030204" pitchFamily="34" charset="0"/>
                <a:cs typeface="Calibri" panose="020F0502020204030204" pitchFamily="34" charset="0"/>
              </a:rPr>
              <a:t>Two-factor authentication strengthens security by requiring a second form of identification such as a fingerprint on a mobile device or an additional 4–8digit code alongside your password. This helps prevent hackers from accessing your information because it requires a secondary verification step.</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 </a:t>
            </a:r>
            <a:r>
              <a:rPr lang="en-GB" b="1" u="sng" dirty="0">
                <a:latin typeface="Calibri" panose="020F0502020204030204" pitchFamily="34" charset="0"/>
                <a:ea typeface="Calibri" panose="020F0502020204030204" pitchFamily="34" charset="0"/>
                <a:cs typeface="Calibri" panose="020F0502020204030204" pitchFamily="34" charset="0"/>
              </a:rPr>
              <a:t>Email Awareness: </a:t>
            </a:r>
            <a:r>
              <a:rPr lang="en-GB" dirty="0">
                <a:latin typeface="Segoe UI" panose="020B0502040204020203" pitchFamily="34" charset="0"/>
              </a:rPr>
              <a:t>With Microsoft 365, you can use several tools to help staff identify suspicious emails. This includes running phishing simulations using built‑in 365 features that mimic real phishing attempts. Staff will also receive training on how to recognise malicious content.</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b="1" u="sng" dirty="0">
                <a:latin typeface="Calibri" panose="020F0502020204030204" pitchFamily="34" charset="0"/>
                <a:ea typeface="Calibri" panose="020F0502020204030204" pitchFamily="34" charset="0"/>
                <a:cs typeface="Calibri" panose="020F0502020204030204" pitchFamily="34" charset="0"/>
              </a:rPr>
              <a:t>Data Management: </a:t>
            </a:r>
            <a:r>
              <a:rPr lang="en-GB" dirty="0">
                <a:latin typeface="Segoe UI" panose="020B0502040204020203" pitchFamily="34" charset="0"/>
              </a:rPr>
              <a:t>This allows you to centralize your data and improves communication across shifts.</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b="1" u="sng" dirty="0">
                <a:latin typeface="Calibri" panose="020F0502020204030204" pitchFamily="34" charset="0"/>
                <a:ea typeface="Calibri" panose="020F0502020204030204" pitchFamily="34" charset="0"/>
                <a:cs typeface="Calibri" panose="020F0502020204030204" pitchFamily="34" charset="0"/>
              </a:rPr>
              <a:t>Confidentiality</a:t>
            </a:r>
            <a:r>
              <a:rPr lang="en-GB" u="sng" dirty="0">
                <a:latin typeface="Calibri" panose="020F0502020204030204" pitchFamily="34" charset="0"/>
                <a:ea typeface="Calibri" panose="020F0502020204030204" pitchFamily="34" charset="0"/>
                <a:cs typeface="Calibri" panose="020F0502020204030204" pitchFamily="34" charset="0"/>
              </a:rPr>
              <a:t>:</a:t>
            </a:r>
            <a:r>
              <a:rPr lang="en-GB" dirty="0">
                <a:latin typeface="Calibri" panose="020F0502020204030204" pitchFamily="34" charset="0"/>
                <a:ea typeface="Calibri" panose="020F0502020204030204" pitchFamily="34" charset="0"/>
                <a:cs typeface="Calibri" panose="020F0502020204030204" pitchFamily="34" charset="0"/>
              </a:rPr>
              <a:t> </a:t>
            </a:r>
            <a:r>
              <a:rPr lang="en-GB" dirty="0">
                <a:latin typeface="Segoe UI" panose="020B0502040204020203" pitchFamily="34" charset="0"/>
              </a:rPr>
              <a:t>365 protects sensitive data using multifactor authentication, data encryption, and data loss prevention policies and procedures that meet both GDPR and CQC standards.</a:t>
            </a:r>
          </a:p>
          <a:p>
            <a:endParaRPr lang="en-GB" dirty="0"/>
          </a:p>
        </p:txBody>
      </p:sp>
    </p:spTree>
    <p:extLst>
      <p:ext uri="{BB962C8B-B14F-4D97-AF65-F5344CB8AC3E}">
        <p14:creationId xmlns:p14="http://schemas.microsoft.com/office/powerpoint/2010/main" val="538355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7861E-F99F-E6B2-F07A-1336F1B61039}"/>
              </a:ext>
            </a:extLst>
          </p:cNvPr>
          <p:cNvSpPr>
            <a:spLocks noGrp="1"/>
          </p:cNvSpPr>
          <p:nvPr>
            <p:ph type="title"/>
          </p:nvPr>
        </p:nvSpPr>
        <p:spPr/>
        <p:txBody>
          <a:bodyPr/>
          <a:lstStyle/>
          <a:p>
            <a:r>
              <a:rPr lang="en-GB" u="sng" dirty="0">
                <a:ea typeface="Calibri" panose="020F0502020204030204" pitchFamily="34" charset="0"/>
                <a:cs typeface="Calibri" panose="020F0502020204030204" pitchFamily="34" charset="0"/>
              </a:rPr>
              <a:t>Digital Safety - Action Plan</a:t>
            </a:r>
            <a:endParaRPr lang="en-GB" dirty="0"/>
          </a:p>
        </p:txBody>
      </p:sp>
      <p:sp>
        <p:nvSpPr>
          <p:cNvPr id="4" name="TextBox 3">
            <a:extLst>
              <a:ext uri="{FF2B5EF4-FFF2-40B4-BE49-F238E27FC236}">
                <a16:creationId xmlns:a16="http://schemas.microsoft.com/office/drawing/2014/main" id="{BD174349-ACB3-9FEB-D5D8-D76C3BA30B64}"/>
              </a:ext>
            </a:extLst>
          </p:cNvPr>
          <p:cNvSpPr txBox="1"/>
          <p:nvPr/>
        </p:nvSpPr>
        <p:spPr>
          <a:xfrm>
            <a:off x="838200" y="2228671"/>
            <a:ext cx="3234519" cy="1200329"/>
          </a:xfrm>
          <a:prstGeom prst="rect">
            <a:avLst/>
          </a:prstGeom>
          <a:noFill/>
        </p:spPr>
        <p:txBody>
          <a:bodyPr wrap="square" rtlCol="0">
            <a:spAutoFit/>
          </a:bodyPr>
          <a:lstStyle/>
          <a:p>
            <a:r>
              <a:rPr lang="en-GB" u="sng" dirty="0">
                <a:latin typeface="Calibri" panose="020F0502020204030204" pitchFamily="34" charset="0"/>
                <a:ea typeface="Calibri" panose="020F0502020204030204" pitchFamily="34" charset="0"/>
                <a:cs typeface="Calibri" panose="020F0502020204030204" pitchFamily="34" charset="0"/>
              </a:rPr>
              <a:t>Secure Access</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Automatic log-out system</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Strong Passwords</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Multi-Factor Authentication</a:t>
            </a:r>
          </a:p>
        </p:txBody>
      </p:sp>
      <p:sp>
        <p:nvSpPr>
          <p:cNvPr id="5" name="TextBox 4">
            <a:extLst>
              <a:ext uri="{FF2B5EF4-FFF2-40B4-BE49-F238E27FC236}">
                <a16:creationId xmlns:a16="http://schemas.microsoft.com/office/drawing/2014/main" id="{428B0ADF-0B37-7F4E-CE44-595704C27CA9}"/>
              </a:ext>
            </a:extLst>
          </p:cNvPr>
          <p:cNvSpPr txBox="1"/>
          <p:nvPr/>
        </p:nvSpPr>
        <p:spPr>
          <a:xfrm>
            <a:off x="838200" y="3755493"/>
            <a:ext cx="3439236" cy="1477328"/>
          </a:xfrm>
          <a:prstGeom prst="rect">
            <a:avLst/>
          </a:prstGeom>
          <a:noFill/>
        </p:spPr>
        <p:txBody>
          <a:bodyPr wrap="square" rtlCol="0">
            <a:spAutoFit/>
          </a:bodyPr>
          <a:lstStyle/>
          <a:p>
            <a:r>
              <a:rPr lang="en-GB" u="sng" dirty="0">
                <a:latin typeface="Calibri" panose="020F0502020204030204" pitchFamily="34" charset="0"/>
                <a:ea typeface="Calibri" panose="020F0502020204030204" pitchFamily="34" charset="0"/>
                <a:cs typeface="Calibri" panose="020F0502020204030204" pitchFamily="34" charset="0"/>
              </a:rPr>
              <a:t>Email Awareness</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Deploying email encryption</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Conducting security awareness</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Avoid clicking unfamiliar links </a:t>
            </a:r>
          </a:p>
          <a:p>
            <a:endParaRPr lang="en-GB" dirty="0"/>
          </a:p>
        </p:txBody>
      </p:sp>
      <p:sp>
        <p:nvSpPr>
          <p:cNvPr id="6" name="TextBox 5">
            <a:extLst>
              <a:ext uri="{FF2B5EF4-FFF2-40B4-BE49-F238E27FC236}">
                <a16:creationId xmlns:a16="http://schemas.microsoft.com/office/drawing/2014/main" id="{8706D63B-4B46-3E07-4CDD-D45B572DC063}"/>
              </a:ext>
            </a:extLst>
          </p:cNvPr>
          <p:cNvSpPr txBox="1"/>
          <p:nvPr/>
        </p:nvSpPr>
        <p:spPr>
          <a:xfrm>
            <a:off x="6482687" y="2228671"/>
            <a:ext cx="3835021" cy="2308324"/>
          </a:xfrm>
          <a:prstGeom prst="rect">
            <a:avLst/>
          </a:prstGeom>
          <a:noFill/>
        </p:spPr>
        <p:txBody>
          <a:bodyPr wrap="square" rtlCol="0">
            <a:spAutoFit/>
          </a:bodyPr>
          <a:lstStyle/>
          <a:p>
            <a:r>
              <a:rPr lang="en-GB" u="sng" dirty="0">
                <a:latin typeface="Calibri" panose="020F0502020204030204" pitchFamily="34" charset="0"/>
                <a:ea typeface="Calibri" panose="020F0502020204030204" pitchFamily="34" charset="0"/>
                <a:cs typeface="Calibri" panose="020F0502020204030204" pitchFamily="34" charset="0"/>
              </a:rPr>
              <a:t>Data Management</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End-to-end encryption on all devices</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Data backup is checked fortnightly </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Device management</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Auditing of third-party vendors</a:t>
            </a:r>
          </a:p>
          <a:p>
            <a:pPr marL="342900" indent="-34290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Store files in OneDrive/SharePoint</a:t>
            </a:r>
          </a:p>
          <a:p>
            <a:endParaRPr lang="en-GB" dirty="0"/>
          </a:p>
        </p:txBody>
      </p:sp>
      <p:sp>
        <p:nvSpPr>
          <p:cNvPr id="7" name="TextBox 6">
            <a:extLst>
              <a:ext uri="{FF2B5EF4-FFF2-40B4-BE49-F238E27FC236}">
                <a16:creationId xmlns:a16="http://schemas.microsoft.com/office/drawing/2014/main" id="{18D28070-6BFF-EA70-0E39-0DE32FFAA096}"/>
              </a:ext>
            </a:extLst>
          </p:cNvPr>
          <p:cNvSpPr txBox="1"/>
          <p:nvPr/>
        </p:nvSpPr>
        <p:spPr>
          <a:xfrm>
            <a:off x="6482687" y="4632656"/>
            <a:ext cx="3439236" cy="1200329"/>
          </a:xfrm>
          <a:prstGeom prst="rect">
            <a:avLst/>
          </a:prstGeom>
          <a:noFill/>
        </p:spPr>
        <p:txBody>
          <a:bodyPr wrap="square" rtlCol="0">
            <a:spAutoFit/>
          </a:bodyPr>
          <a:lstStyle/>
          <a:p>
            <a:r>
              <a:rPr lang="en-GB" u="sng" dirty="0">
                <a:latin typeface="Calibri" panose="020F0502020204030204" pitchFamily="34" charset="0"/>
                <a:ea typeface="Calibri" panose="020F0502020204030204" pitchFamily="34" charset="0"/>
                <a:cs typeface="Calibri" panose="020F0502020204030204" pitchFamily="34" charset="0"/>
              </a:rPr>
              <a:t>Compliance and Confidentiality</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Keeping all data secure</a:t>
            </a: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Password protection</a:t>
            </a:r>
          </a:p>
          <a:p>
            <a:endParaRPr lang="en-GB" dirty="0"/>
          </a:p>
        </p:txBody>
      </p:sp>
    </p:spTree>
    <p:extLst>
      <p:ext uri="{BB962C8B-B14F-4D97-AF65-F5344CB8AC3E}">
        <p14:creationId xmlns:p14="http://schemas.microsoft.com/office/powerpoint/2010/main" val="1093490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a:xfrm>
            <a:off x="838200" y="1929384"/>
            <a:ext cx="10515600" cy="1872595"/>
          </a:xfrm>
        </p:spPr>
        <p:txBody>
          <a:bodyPr>
            <a:normAutofit lnSpcReduction="10000"/>
          </a:bodyPr>
          <a:lstStyle/>
          <a:p>
            <a:pPr marL="0" indent="0">
              <a:buNone/>
            </a:pPr>
            <a:r>
              <a:rPr lang="en-GB" sz="2000" dirty="0">
                <a:latin typeface="Calibri" panose="020F0502020204030204" pitchFamily="34" charset="0"/>
                <a:ea typeface="Calibri" panose="020F0502020204030204" pitchFamily="34" charset="0"/>
                <a:cs typeface="Calibri" panose="020F0502020204030204" pitchFamily="34" charset="0"/>
              </a:rPr>
              <a:t>Introducing Microsoft 365 into daily practice strengthens organisation, improves compliance, and increases staff confidence once training is completed. </a:t>
            </a:r>
          </a:p>
          <a:p>
            <a:pPr marL="0" indent="0">
              <a:buNone/>
            </a:pPr>
            <a:r>
              <a:rPr lang="en-GB" sz="2000" dirty="0">
                <a:latin typeface="Calibri" panose="020F0502020204030204" pitchFamily="34" charset="0"/>
                <a:ea typeface="Calibri" panose="020F0502020204030204" pitchFamily="34" charset="0"/>
                <a:cs typeface="Calibri" panose="020F0502020204030204" pitchFamily="34" charset="0"/>
              </a:rPr>
              <a:t>When digital tools are used consistently and correctly, they create a more positive and productive working environment, which ultimately supports better outcomes and higher life satisfaction for adults in residential care.</a:t>
            </a:r>
            <a:endParaRPr lang="en-GB" sz="20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27619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normAutofit fontScale="92500" lnSpcReduction="10000"/>
          </a:bodyPr>
          <a:lstStyle/>
          <a:p>
            <a:r>
              <a:rPr lang="en-GB" sz="1900" dirty="0">
                <a:latin typeface="Calibri" panose="020F0502020204030204" pitchFamily="34" charset="0"/>
                <a:ea typeface="Calibri" panose="020F0502020204030204" pitchFamily="34" charset="0"/>
                <a:cs typeface="Calibri" panose="020F0502020204030204" pitchFamily="34" charset="0"/>
              </a:rPr>
              <a:t>Reference; Microsoft word 2003</a:t>
            </a:r>
          </a:p>
          <a:p>
            <a:r>
              <a:rPr lang="en-GB" sz="1900" dirty="0">
                <a:latin typeface="Calibri" panose="020F0502020204030204" pitchFamily="34" charset="0"/>
                <a:ea typeface="Calibri" panose="020F0502020204030204" pitchFamily="34" charset="0"/>
                <a:cs typeface="Calibri" panose="020F0502020204030204" pitchFamily="34" charset="0"/>
              </a:rPr>
              <a:t>(NHS)</a:t>
            </a:r>
          </a:p>
          <a:p>
            <a:r>
              <a:rPr lang="en-GB" sz="1900" dirty="0">
                <a:latin typeface="Calibri" panose="020F0502020204030204" pitchFamily="34" charset="0"/>
                <a:ea typeface="Calibri" panose="020F0502020204030204" pitchFamily="34" charset="0"/>
                <a:cs typeface="Calibri" panose="020F0502020204030204" pitchFamily="34" charset="0"/>
              </a:rPr>
              <a:t>Copyright</a:t>
            </a:r>
            <a:br>
              <a:rPr lang="en-GB" sz="1900" dirty="0">
                <a:latin typeface="Calibri" panose="020F0502020204030204" pitchFamily="34" charset="0"/>
                <a:ea typeface="Calibri" panose="020F0502020204030204" pitchFamily="34" charset="0"/>
                <a:cs typeface="Calibri" panose="020F0502020204030204" pitchFamily="34" charset="0"/>
              </a:rPr>
            </a:br>
            <a:r>
              <a:rPr lang="en-GB" sz="1900" dirty="0">
                <a:latin typeface="Calibri" panose="020F0502020204030204" pitchFamily="34" charset="0"/>
                <a:ea typeface="Calibri" panose="020F0502020204030204" pitchFamily="34" charset="0"/>
                <a:cs typeface="Calibri" panose="020F0502020204030204" pitchFamily="34" charset="0"/>
              </a:rPr>
              <a:t>@2026valence</a:t>
            </a:r>
          </a:p>
          <a:p>
            <a:r>
              <a:rPr lang="en-GB" sz="1900" dirty="0">
                <a:latin typeface="Calibri" panose="020F0502020204030204" pitchFamily="34" charset="0"/>
                <a:ea typeface="Calibri" panose="020F0502020204030204" pitchFamily="34" charset="0"/>
                <a:cs typeface="Calibri" panose="020F0502020204030204" pitchFamily="34" charset="0"/>
              </a:rPr>
              <a:t>Microsoft2026</a:t>
            </a:r>
          </a:p>
          <a:p>
            <a:r>
              <a:rPr lang="en-GB" sz="1900" dirty="0" err="1">
                <a:latin typeface="Calibri" panose="020F0502020204030204" pitchFamily="34" charset="0"/>
                <a:ea typeface="Calibri" panose="020F0502020204030204" pitchFamily="34" charset="0"/>
                <a:cs typeface="Calibri" panose="020F0502020204030204" pitchFamily="34" charset="0"/>
              </a:rPr>
              <a:t>Chaushi</a:t>
            </a:r>
            <a:r>
              <a:rPr lang="en-GB" sz="1900" dirty="0">
                <a:latin typeface="Calibri" panose="020F0502020204030204" pitchFamily="34" charset="0"/>
                <a:ea typeface="Calibri" panose="020F0502020204030204" pitchFamily="34" charset="0"/>
                <a:cs typeface="Calibri" panose="020F0502020204030204" pitchFamily="34" charset="0"/>
              </a:rPr>
              <a:t>, B.A., </a:t>
            </a:r>
            <a:r>
              <a:rPr lang="en-GB" sz="1900" dirty="0" err="1">
                <a:latin typeface="Calibri" panose="020F0502020204030204" pitchFamily="34" charset="0"/>
                <a:ea typeface="Calibri" panose="020F0502020204030204" pitchFamily="34" charset="0"/>
                <a:cs typeface="Calibri" panose="020F0502020204030204" pitchFamily="34" charset="0"/>
              </a:rPr>
              <a:t>Nastovska</a:t>
            </a:r>
            <a:r>
              <a:rPr lang="en-GB" sz="1900" dirty="0">
                <a:latin typeface="Calibri" panose="020F0502020204030204" pitchFamily="34" charset="0"/>
                <a:ea typeface="Calibri" panose="020F0502020204030204" pitchFamily="34" charset="0"/>
                <a:cs typeface="Calibri" panose="020F0502020204030204" pitchFamily="34" charset="0"/>
              </a:rPr>
              <a:t>, M. and Veseli-</a:t>
            </a:r>
            <a:r>
              <a:rPr lang="en-GB" sz="1900" dirty="0" err="1">
                <a:latin typeface="Calibri" panose="020F0502020204030204" pitchFamily="34" charset="0"/>
                <a:ea typeface="Calibri" panose="020F0502020204030204" pitchFamily="34" charset="0"/>
                <a:cs typeface="Calibri" panose="020F0502020204030204" pitchFamily="34" charset="0"/>
              </a:rPr>
              <a:t>Kurtishi</a:t>
            </a:r>
            <a:r>
              <a:rPr lang="en-GB" sz="1900" dirty="0">
                <a:latin typeface="Calibri" panose="020F0502020204030204" pitchFamily="34" charset="0"/>
                <a:ea typeface="Calibri" panose="020F0502020204030204" pitchFamily="34" charset="0"/>
                <a:cs typeface="Calibri" panose="020F0502020204030204" pitchFamily="34" charset="0"/>
              </a:rPr>
              <a:t>, T., 2024. MS Teams for Virtual Collaboration-An Overview.</a:t>
            </a:r>
          </a:p>
          <a:p>
            <a:r>
              <a:rPr lang="en-GB" sz="1900" dirty="0" err="1">
                <a:latin typeface="Calibri" panose="020F0502020204030204" pitchFamily="34" charset="0"/>
                <a:ea typeface="Calibri" panose="020F0502020204030204" pitchFamily="34" charset="0"/>
                <a:cs typeface="Calibri" panose="020F0502020204030204" pitchFamily="34" charset="0"/>
              </a:rPr>
              <a:t>Gaoual</a:t>
            </a:r>
            <a:r>
              <a:rPr lang="en-GB" sz="1900" dirty="0">
                <a:latin typeface="Calibri" panose="020F0502020204030204" pitchFamily="34" charset="0"/>
                <a:ea typeface="Calibri" panose="020F0502020204030204" pitchFamily="34" charset="0"/>
                <a:cs typeface="Calibri" panose="020F0502020204030204" pitchFamily="34" charset="0"/>
              </a:rPr>
              <a:t>, Y., Aliat, Z., Cherif </a:t>
            </a:r>
            <a:r>
              <a:rPr lang="en-GB" sz="1900" dirty="0" err="1">
                <a:latin typeface="Calibri" panose="020F0502020204030204" pitchFamily="34" charset="0"/>
                <a:ea typeface="Calibri" panose="020F0502020204030204" pitchFamily="34" charset="0"/>
                <a:cs typeface="Calibri" panose="020F0502020204030204" pitchFamily="34" charset="0"/>
              </a:rPr>
              <a:t>Chefchaouni</a:t>
            </a:r>
            <a:r>
              <a:rPr lang="en-GB" sz="1900" dirty="0">
                <a:latin typeface="Calibri" panose="020F0502020204030204" pitchFamily="34" charset="0"/>
                <a:ea typeface="Calibri" panose="020F0502020204030204" pitchFamily="34" charset="0"/>
                <a:cs typeface="Calibri" panose="020F0502020204030204" pitchFamily="34" charset="0"/>
              </a:rPr>
              <a:t>, A., </a:t>
            </a:r>
            <a:r>
              <a:rPr lang="en-GB" sz="1900" dirty="0" err="1">
                <a:latin typeface="Calibri" panose="020F0502020204030204" pitchFamily="34" charset="0"/>
                <a:ea typeface="Calibri" panose="020F0502020204030204" pitchFamily="34" charset="0"/>
                <a:cs typeface="Calibri" panose="020F0502020204030204" pitchFamily="34" charset="0"/>
              </a:rPr>
              <a:t>Mahyaoui</a:t>
            </a:r>
            <a:r>
              <a:rPr lang="en-GB" sz="1900" dirty="0">
                <a:latin typeface="Calibri" panose="020F0502020204030204" pitchFamily="34" charset="0"/>
                <a:ea typeface="Calibri" panose="020F0502020204030204" pitchFamily="34" charset="0"/>
                <a:cs typeface="Calibri" panose="020F0502020204030204" pitchFamily="34" charset="0"/>
              </a:rPr>
              <a:t>, A., </a:t>
            </a:r>
            <a:r>
              <a:rPr lang="en-GB" sz="1900" dirty="0" err="1">
                <a:latin typeface="Calibri" panose="020F0502020204030204" pitchFamily="34" charset="0"/>
                <a:ea typeface="Calibri" panose="020F0502020204030204" pitchFamily="34" charset="0"/>
                <a:cs typeface="Calibri" panose="020F0502020204030204" pitchFamily="34" charset="0"/>
              </a:rPr>
              <a:t>Merhom</a:t>
            </a:r>
            <a:r>
              <a:rPr lang="en-GB" sz="1900" dirty="0">
                <a:latin typeface="Calibri" panose="020F0502020204030204" pitchFamily="34" charset="0"/>
                <a:ea typeface="Calibri" panose="020F0502020204030204" pitchFamily="34" charset="0"/>
                <a:cs typeface="Calibri" panose="020F0502020204030204" pitchFamily="34" charset="0"/>
              </a:rPr>
              <a:t>, O. and Rahali, Y., 2025. Mitigating Risks in Hospital Stock Management: A Structured Method for Validating Excel Files. Hospital Pharmacy, 60(6), pp.551-560.</a:t>
            </a:r>
          </a:p>
          <a:p>
            <a:r>
              <a:rPr lang="en-GB" sz="1900" dirty="0">
                <a:latin typeface="Calibri" panose="020F0502020204030204" pitchFamily="34" charset="0"/>
                <a:ea typeface="Calibri" panose="020F0502020204030204" pitchFamily="34" charset="0"/>
                <a:cs typeface="Calibri" panose="020F0502020204030204" pitchFamily="34" charset="0"/>
              </a:rPr>
              <a:t>Naylor, N.R., Williams, J., Green, N., </a:t>
            </a:r>
            <a:r>
              <a:rPr lang="en-GB" sz="1900" dirty="0" err="1">
                <a:latin typeface="Calibri" panose="020F0502020204030204" pitchFamily="34" charset="0"/>
                <a:ea typeface="Calibri" panose="020F0502020204030204" pitchFamily="34" charset="0"/>
                <a:cs typeface="Calibri" panose="020F0502020204030204" pitchFamily="34" charset="0"/>
              </a:rPr>
              <a:t>Lamrock</a:t>
            </a:r>
            <a:r>
              <a:rPr lang="en-GB" sz="1900" dirty="0">
                <a:latin typeface="Calibri" panose="020F0502020204030204" pitchFamily="34" charset="0"/>
                <a:ea typeface="Calibri" panose="020F0502020204030204" pitchFamily="34" charset="0"/>
                <a:cs typeface="Calibri" panose="020F0502020204030204" pitchFamily="34" charset="0"/>
              </a:rPr>
              <a:t>, F. and Briggs, A., 2023. Extensions of health economic evaluations in R for Microsoft Excel users: a tutorial for incorporating heterogeneity and conducting value of information analyses. Pharmacoeconomics, 41(1), pp.21-32.</a:t>
            </a:r>
          </a:p>
          <a:p>
            <a:endParaRPr lang="en-GB" sz="1800" dirty="0">
              <a:latin typeface="Calibri" panose="020F0502020204030204" pitchFamily="34" charset="0"/>
              <a:ea typeface="Calibri" panose="020F0502020204030204" pitchFamily="34" charset="0"/>
              <a:cs typeface="Calibri" panose="020F0502020204030204" pitchFamily="34" charset="0"/>
            </a:endParaRPr>
          </a:p>
          <a:p>
            <a:endParaRPr lang="en-GB" sz="18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78800332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2098</TotalTime>
  <Words>1453</Words>
  <Application>Microsoft Office PowerPoint</Application>
  <PresentationFormat>Widescreen</PresentationFormat>
  <Paragraphs>137</Paragraphs>
  <Slides>15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Abadi</vt:lpstr>
      <vt:lpstr>Amasis MT Pro</vt:lpstr>
      <vt:lpstr>Aptos</vt:lpstr>
      <vt:lpstr>Arial</vt:lpstr>
      <vt:lpstr>Calibri</vt:lpstr>
      <vt:lpstr>Segoe UI</vt:lpstr>
      <vt:lpstr>The Hand Bold</vt:lpstr>
      <vt:lpstr>The Serif Hand Black</vt:lpstr>
      <vt:lpstr>SketchyVTI</vt:lpstr>
      <vt:lpstr>Digital Skills and Research Method LCHS4007</vt:lpstr>
      <vt:lpstr>Enhancing staff training and professional communication at Greenfield Care Agency</vt:lpstr>
      <vt:lpstr>Acknowledgement of the use of AI</vt:lpstr>
      <vt:lpstr>Content</vt:lpstr>
      <vt:lpstr>Group Member 1: Introduction</vt:lpstr>
      <vt:lpstr>Microsoft Excel</vt:lpstr>
      <vt:lpstr>Evaluate productivity tools</vt:lpstr>
      <vt:lpstr>Benefits and limitation</vt:lpstr>
      <vt:lpstr>Group Member 2: Evaluate communication tools</vt:lpstr>
      <vt:lpstr>Advantages of Teams</vt:lpstr>
      <vt:lpstr>Disadvantages</vt:lpstr>
      <vt:lpstr>Group Member 3: Digital safety action plan</vt:lpstr>
      <vt:lpstr>Digital Safety - Action Plan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Best Moshwe</cp:lastModifiedBy>
  <cp:revision>8</cp:revision>
  <dcterms:created xsi:type="dcterms:W3CDTF">2026-03-02T15:07:48Z</dcterms:created>
  <dcterms:modified xsi:type="dcterms:W3CDTF">2026-03-15T12:25:16Z</dcterms:modified>
</cp:coreProperties>
</file>