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1"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27258B-50C1-456B-A737-8431D8F36EBF}" v="22" dt="2019-12-12T09:43:37.917"/>
    <p1510:client id="{66618248-FEC0-438C-B932-001C3974B28F}" v="563" dt="2019-12-11T01:14:22.838"/>
    <p1510:client id="{672E5587-A943-495D-B541-D2BC84B8E85E}" v="1027" dt="2019-12-12T17:09:49.919"/>
    <p1510:client id="{BF8296F1-BFDD-491A-9E0F-AC1E6E5AEA35}" v="1530" dt="2019-12-11T01:03:10.064"/>
    <p1510:client id="{EF47F795-AA7B-4789-959A-62B0CBC9F51A}" v="229" dt="2019-12-12T09:40:45.559"/>
    <p1510:client id="{EF7DEEC5-1BE4-4629-AD87-6C389448BEDD}" v="1268" dt="2019-12-12T12:51:01.0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4" autoAdjust="0"/>
    <p:restoredTop sz="94660"/>
  </p:normalViewPr>
  <p:slideViewPr>
    <p:cSldViewPr snapToGrid="0">
      <p:cViewPr varScale="1">
        <p:scale>
          <a:sx n="101" d="100"/>
          <a:sy n="101" d="100"/>
        </p:scale>
        <p:origin x="138" y="2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12/12/2019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12/12/2019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12/12/2019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liveandlearnconsultancy.co.uk/different-leadership-styles/"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wGTj8NxLO-s" TargetMode="Externa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6.jpeg"/><Relationship Id="rId1" Type="http://schemas.openxmlformats.org/officeDocument/2006/relationships/slideLayout" Target="../slideLayouts/slideLayout1.xml"/><Relationship Id="rId5" Type="http://schemas.openxmlformats.org/officeDocument/2006/relationships/hyperlink" Target="http://justinbyars.weebly.com/chapter-6-groups-and-teams.html" TargetMode="External"/><Relationship Id="rId4" Type="http://schemas.openxmlformats.org/officeDocument/2006/relationships/hyperlink" Target="https://tsanch.files.wordpress.com/2014/06/group-vs-team.jpg"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hyperlink" Target="https://culctomantony13.files.wordpress.com/2015/09/2.png"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hyperlink" Target="https://prezi.com/9cjpehd_qfl0/how-can-psychology-affect-performance-motivation/" TargetMode="External"/><Relationship Id="rId3" Type="http://schemas.openxmlformats.org/officeDocument/2006/relationships/hyperlink" Target="http://justinbyars.weebly.com/chapter-6-groups-and-teams.html" TargetMode="External"/><Relationship Id="rId7" Type="http://schemas.openxmlformats.org/officeDocument/2006/relationships/hyperlink" Target="https://www.thoughtco.com/maslows-hierarchy-of-needs-4582571" TargetMode="External"/><Relationship Id="rId2" Type="http://schemas.openxmlformats.org/officeDocument/2006/relationships/hyperlink" Target="https://callumathome.typepad.com/" TargetMode="External"/><Relationship Id="rId1" Type="http://schemas.openxmlformats.org/officeDocument/2006/relationships/slideLayout" Target="../slideLayouts/slideLayout7.xml"/><Relationship Id="rId6" Type="http://schemas.openxmlformats.org/officeDocument/2006/relationships/hyperlink" Target="https://www.forbes.com/sites/kevinkruse/2013/04/09/what-is-leadership/#4b869cf35b90" TargetMode="External"/><Relationship Id="rId5" Type="http://schemas.openxmlformats.org/officeDocument/2006/relationships/hyperlink" Target="https://businessjargons.com/management.html" TargetMode="External"/><Relationship Id="rId4" Type="http://schemas.openxmlformats.org/officeDocument/2006/relationships/hyperlink" Target="https://www.kenthousinggroup.org.uk/subgroups/" TargetMode="External"/><Relationship Id="rId9" Type="http://schemas.openxmlformats.org/officeDocument/2006/relationships/hyperlink" Target="https://me.me/i/tesco-value-motivational-poster-please-be-motivated-quality-guaranteed-2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7084" y="802298"/>
            <a:ext cx="10337768" cy="520475"/>
          </a:xfrm>
        </p:spPr>
        <p:txBody>
          <a:bodyPr>
            <a:normAutofit/>
          </a:bodyPr>
          <a:lstStyle/>
          <a:p>
            <a:pPr algn="ctr"/>
            <a:r>
              <a:rPr lang="en-US" sz="2000" b="1" dirty="0"/>
              <a:t>Introduction in Modern Workplace</a:t>
            </a:r>
            <a:endParaRPr lang="en-US"/>
          </a:p>
        </p:txBody>
      </p:sp>
      <p:sp>
        <p:nvSpPr>
          <p:cNvPr id="3" name="Subtitle 2"/>
          <p:cNvSpPr>
            <a:spLocks noGrp="1"/>
          </p:cNvSpPr>
          <p:nvPr>
            <p:ph type="subTitle" idx="1"/>
          </p:nvPr>
        </p:nvSpPr>
        <p:spPr>
          <a:xfrm>
            <a:off x="882737" y="1764248"/>
            <a:ext cx="10172115" cy="2910229"/>
          </a:xfrm>
        </p:spPr>
        <p:txBody>
          <a:bodyPr vert="horz" lIns="91440" tIns="91440" rIns="91440" bIns="91440" rtlCol="0" anchor="t">
            <a:normAutofit fontScale="85000" lnSpcReduction="20000"/>
          </a:bodyPr>
          <a:lstStyle/>
          <a:p>
            <a:pPr algn="ctr"/>
            <a:r>
              <a:rPr lang="en-US" dirty="0"/>
              <a:t>Assignment 2 -Group </a:t>
            </a:r>
            <a:r>
              <a:rPr lang="en-US" dirty="0" err="1"/>
              <a:t>prezentation</a:t>
            </a:r>
            <a:endParaRPr lang="en-US" dirty="0"/>
          </a:p>
          <a:p>
            <a:endParaRPr lang="en-US" dirty="0"/>
          </a:p>
          <a:p>
            <a:endParaRPr lang="en-US" dirty="0"/>
          </a:p>
          <a:p>
            <a:r>
              <a:rPr lang="en-US" dirty="0"/>
              <a:t>Sorin </a:t>
            </a:r>
            <a:r>
              <a:rPr lang="en-US" dirty="0" err="1"/>
              <a:t>Haghiac</a:t>
            </a:r>
            <a:r>
              <a:rPr lang="en-US" dirty="0"/>
              <a:t>  1818299</a:t>
            </a:r>
          </a:p>
          <a:p>
            <a:r>
              <a:rPr lang="en-US" dirty="0"/>
              <a:t>Rebeca </a:t>
            </a:r>
            <a:r>
              <a:rPr lang="en-US" err="1"/>
              <a:t>Cazan</a:t>
            </a:r>
            <a:r>
              <a:rPr lang="en-US"/>
              <a:t>   1818048</a:t>
            </a:r>
          </a:p>
          <a:p>
            <a:r>
              <a:rPr lang="en-US" dirty="0"/>
              <a:t>Izabela </a:t>
            </a:r>
            <a:r>
              <a:rPr lang="en-US" dirty="0" err="1"/>
              <a:t>cristina</a:t>
            </a:r>
            <a:r>
              <a:rPr lang="en-US" dirty="0"/>
              <a:t> </a:t>
            </a:r>
            <a:r>
              <a:rPr lang="en-US" dirty="0" err="1"/>
              <a:t>antonescu</a:t>
            </a:r>
            <a:r>
              <a:rPr lang="en-US" dirty="0"/>
              <a:t>  1817787</a:t>
            </a:r>
          </a:p>
          <a:p>
            <a:r>
              <a:rPr lang="en-US" dirty="0"/>
              <a:t>Loredana </a:t>
            </a:r>
            <a:r>
              <a:rPr lang="en-US" dirty="0" err="1"/>
              <a:t>forosigan</a:t>
            </a:r>
            <a:r>
              <a:rPr lang="en-US" dirty="0"/>
              <a:t>  1816249</a:t>
            </a:r>
          </a:p>
          <a:p>
            <a:r>
              <a:rPr lang="en-US" dirty="0"/>
              <a:t>Diana </a:t>
            </a:r>
            <a:r>
              <a:rPr lang="en-US" dirty="0" err="1"/>
              <a:t>cadere</a:t>
            </a:r>
            <a:r>
              <a:rPr lang="en-US" dirty="0"/>
              <a:t>  1818043</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8B127-46F1-4142-BB94-DCB61B13E725}"/>
              </a:ext>
            </a:extLst>
          </p:cNvPr>
          <p:cNvSpPr>
            <a:spLocks noGrp="1"/>
          </p:cNvSpPr>
          <p:nvPr>
            <p:ph type="title"/>
          </p:nvPr>
        </p:nvSpPr>
        <p:spPr/>
        <p:txBody>
          <a:bodyPr/>
          <a:lstStyle/>
          <a:p>
            <a:r>
              <a:rPr lang="en-GB" dirty="0"/>
              <a:t>Table of contents</a:t>
            </a:r>
          </a:p>
        </p:txBody>
      </p:sp>
      <p:sp>
        <p:nvSpPr>
          <p:cNvPr id="3" name="Content Placeholder 2">
            <a:extLst>
              <a:ext uri="{FF2B5EF4-FFF2-40B4-BE49-F238E27FC236}">
                <a16:creationId xmlns:a16="http://schemas.microsoft.com/office/drawing/2014/main" id="{C8E78985-558A-46B1-8311-B1594311C0F1}"/>
              </a:ext>
            </a:extLst>
          </p:cNvPr>
          <p:cNvSpPr>
            <a:spLocks noGrp="1"/>
          </p:cNvSpPr>
          <p:nvPr>
            <p:ph idx="1"/>
          </p:nvPr>
        </p:nvSpPr>
        <p:spPr/>
        <p:txBody>
          <a:bodyPr/>
          <a:lstStyle/>
          <a:p>
            <a:pPr marL="0" indent="0">
              <a:buNone/>
            </a:pPr>
            <a:r>
              <a:rPr lang="en-GB" dirty="0"/>
              <a:t>1. Background and history of Tesco (Sorin </a:t>
            </a:r>
            <a:r>
              <a:rPr lang="en-GB" dirty="0" err="1"/>
              <a:t>Haghiac</a:t>
            </a:r>
            <a:r>
              <a:rPr lang="en-GB" dirty="0"/>
              <a:t>)</a:t>
            </a:r>
          </a:p>
          <a:p>
            <a:pPr marL="0" indent="0">
              <a:buNone/>
            </a:pPr>
            <a:r>
              <a:rPr lang="en-GB" dirty="0"/>
              <a:t>2. Tesco aim and objectives (Rebeca </a:t>
            </a:r>
            <a:r>
              <a:rPr lang="en-GB" dirty="0" err="1"/>
              <a:t>Cazan</a:t>
            </a:r>
            <a:r>
              <a:rPr lang="en-GB" dirty="0"/>
              <a:t>)</a:t>
            </a:r>
          </a:p>
          <a:p>
            <a:pPr marL="0" indent="0">
              <a:buNone/>
            </a:pPr>
            <a:r>
              <a:rPr lang="en-GB" dirty="0"/>
              <a:t>3. Leadership and management behaviours (Izabela Cristina </a:t>
            </a:r>
            <a:r>
              <a:rPr lang="en-GB" dirty="0" err="1"/>
              <a:t>Antonescu</a:t>
            </a:r>
            <a:r>
              <a:rPr lang="en-GB" dirty="0"/>
              <a:t>)</a:t>
            </a:r>
          </a:p>
          <a:p>
            <a:pPr marL="0" indent="0">
              <a:buNone/>
            </a:pPr>
            <a:r>
              <a:rPr lang="en-GB" dirty="0"/>
              <a:t>4. Group and Team behaviours (Loredana </a:t>
            </a:r>
            <a:r>
              <a:rPr lang="en-GB" dirty="0" err="1"/>
              <a:t>Forosigan</a:t>
            </a:r>
            <a:r>
              <a:rPr lang="en-GB" dirty="0"/>
              <a:t>)</a:t>
            </a:r>
          </a:p>
          <a:p>
            <a:pPr marL="0" indent="0">
              <a:buNone/>
            </a:pPr>
            <a:r>
              <a:rPr lang="en-GB" dirty="0"/>
              <a:t>5. Motivation and perception (Diana </a:t>
            </a:r>
            <a:r>
              <a:rPr lang="en-GB" dirty="0" err="1"/>
              <a:t>Cadere</a:t>
            </a:r>
            <a:r>
              <a:rPr lang="en-GB" dirty="0"/>
              <a:t>)</a:t>
            </a:r>
          </a:p>
          <a:p>
            <a:pPr marL="0" indent="0">
              <a:buNone/>
            </a:pPr>
            <a:endParaRPr lang="en-GB" dirty="0"/>
          </a:p>
        </p:txBody>
      </p:sp>
    </p:spTree>
    <p:extLst>
      <p:ext uri="{BB962C8B-B14F-4D97-AF65-F5344CB8AC3E}">
        <p14:creationId xmlns:p14="http://schemas.microsoft.com/office/powerpoint/2010/main" val="3008851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4EAD4-EFE5-4D93-A5A9-2B35EA72D064}"/>
              </a:ext>
            </a:extLst>
          </p:cNvPr>
          <p:cNvSpPr>
            <a:spLocks noGrp="1"/>
          </p:cNvSpPr>
          <p:nvPr>
            <p:ph type="title"/>
          </p:nvPr>
        </p:nvSpPr>
        <p:spPr/>
        <p:txBody>
          <a:bodyPr/>
          <a:lstStyle/>
          <a:p>
            <a:pPr algn="ctr"/>
            <a:r>
              <a:rPr lang="en-GB" sz="1600" b="1" dirty="0"/>
              <a:t>Background and history of </a:t>
            </a:r>
            <a:r>
              <a:rPr lang="en-GB" sz="1600" b="1" dirty="0" err="1"/>
              <a:t>tesco</a:t>
            </a:r>
            <a:endParaRPr lang="en-GB" sz="1600" b="1" dirty="0"/>
          </a:p>
        </p:txBody>
      </p:sp>
      <p:sp>
        <p:nvSpPr>
          <p:cNvPr id="3" name="Content Placeholder 2">
            <a:extLst>
              <a:ext uri="{FF2B5EF4-FFF2-40B4-BE49-F238E27FC236}">
                <a16:creationId xmlns:a16="http://schemas.microsoft.com/office/drawing/2014/main" id="{B755BD7F-4905-4568-BADB-832FB362157F}"/>
              </a:ext>
            </a:extLst>
          </p:cNvPr>
          <p:cNvSpPr>
            <a:spLocks noGrp="1"/>
          </p:cNvSpPr>
          <p:nvPr>
            <p:ph idx="1"/>
          </p:nvPr>
        </p:nvSpPr>
        <p:spPr>
          <a:xfrm>
            <a:off x="126362" y="2015732"/>
            <a:ext cx="9779971" cy="3947569"/>
          </a:xfrm>
        </p:spPr>
        <p:txBody>
          <a:bodyPr/>
          <a:lstStyle/>
          <a:p>
            <a:r>
              <a:rPr lang="en-GB" dirty="0">
                <a:ea typeface="+mn-lt"/>
                <a:cs typeface="+mn-lt"/>
              </a:rPr>
              <a:t>Being one of the leading retailers from UK, Tesco founded in 1919 by Jack Cohen  is as well among the largest food retailers in the world. </a:t>
            </a:r>
          </a:p>
          <a:p>
            <a:r>
              <a:rPr lang="en-GB" dirty="0">
                <a:ea typeface="+mn-lt"/>
                <a:cs typeface="+mn-lt"/>
              </a:rPr>
              <a:t>With around 326 000 employees the UK based in Chestnut Hertfordshire brand, Tesco now has a number of 2318 of stores all around UK, Asia and Europe.</a:t>
            </a:r>
          </a:p>
          <a:p>
            <a:pPr marL="0" indent="0">
              <a:buNone/>
            </a:pPr>
            <a:r>
              <a:rPr lang="en-GB" dirty="0"/>
              <a:t>  - </a:t>
            </a:r>
            <a:r>
              <a:rPr lang="en-GB" dirty="0">
                <a:ea typeface="+mn-lt"/>
                <a:cs typeface="+mn-lt"/>
              </a:rPr>
              <a:t>Always focusing on customer requests and needs ;</a:t>
            </a:r>
          </a:p>
          <a:p>
            <a:pPr marL="0" indent="0">
              <a:buNone/>
            </a:pPr>
            <a:r>
              <a:rPr lang="en-GB" dirty="0">
                <a:ea typeface="+mn-lt"/>
                <a:cs typeface="+mn-lt"/>
              </a:rPr>
              <a:t>  - Focused not only towards food and non-food retail but also, they have oriented into travel insurance, telecommunications. </a:t>
            </a:r>
          </a:p>
          <a:p>
            <a:pPr marL="0" indent="0">
              <a:buNone/>
            </a:pPr>
            <a:r>
              <a:rPr lang="en-GB" dirty="0">
                <a:ea typeface="+mn-lt"/>
                <a:cs typeface="+mn-lt"/>
              </a:rPr>
              <a:t>  - Always searching new ways to satisfy their customers and this is why one of the biggest visions of the company is to greatly focus on their employees and customers. </a:t>
            </a:r>
          </a:p>
        </p:txBody>
      </p:sp>
      <p:pic>
        <p:nvPicPr>
          <p:cNvPr id="4" name="Picture 4" descr="A sign on the side of a building&#10;&#10;Description generated with very high confidence">
            <a:extLst>
              <a:ext uri="{FF2B5EF4-FFF2-40B4-BE49-F238E27FC236}">
                <a16:creationId xmlns:a16="http://schemas.microsoft.com/office/drawing/2014/main" id="{EB2BF8F4-4689-4B74-8BD5-FA56B2FB9ED9}"/>
              </a:ext>
            </a:extLst>
          </p:cNvPr>
          <p:cNvPicPr>
            <a:picLocks noChangeAspect="1"/>
          </p:cNvPicPr>
          <p:nvPr/>
        </p:nvPicPr>
        <p:blipFill>
          <a:blip r:embed="rId2"/>
          <a:stretch>
            <a:fillRect/>
          </a:stretch>
        </p:blipFill>
        <p:spPr>
          <a:xfrm>
            <a:off x="9336224" y="-59842"/>
            <a:ext cx="2619375" cy="1743075"/>
          </a:xfrm>
          <a:prstGeom prst="rect">
            <a:avLst/>
          </a:prstGeom>
        </p:spPr>
      </p:pic>
    </p:spTree>
    <p:extLst>
      <p:ext uri="{BB962C8B-B14F-4D97-AF65-F5344CB8AC3E}">
        <p14:creationId xmlns:p14="http://schemas.microsoft.com/office/powerpoint/2010/main" val="3051011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58D78-4E6A-45BD-8F86-15AB7DD9377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EF2BAD-C3CD-4961-93E0-632D23ED3075}"/>
              </a:ext>
            </a:extLst>
          </p:cNvPr>
          <p:cNvSpPr>
            <a:spLocks noGrp="1"/>
          </p:cNvSpPr>
          <p:nvPr>
            <p:ph idx="1"/>
          </p:nvPr>
        </p:nvSpPr>
        <p:spPr/>
        <p:txBody>
          <a:bodyPr/>
          <a:lstStyle/>
          <a:p>
            <a:r>
              <a:rPr lang="en-GB" dirty="0">
                <a:ea typeface="+mn-lt"/>
                <a:cs typeface="+mn-lt"/>
              </a:rPr>
              <a:t>The vision of the company is to make good profit for their shareholders, provide the employees all the good environmental conditions and not only and by meeting customers' needs the fastest possible. </a:t>
            </a:r>
          </a:p>
          <a:p>
            <a:r>
              <a:rPr lang="en-GB" dirty="0">
                <a:ea typeface="+mn-lt"/>
                <a:cs typeface="+mn-lt"/>
              </a:rPr>
              <a:t>Switching on financial objectives, Tesco are trying to maximize profit by planning and implementing strategies of marketing, budget planning, promotions and good management of resources to accomplish their goals on long and short term objectives.</a:t>
            </a:r>
          </a:p>
        </p:txBody>
      </p:sp>
    </p:spTree>
    <p:extLst>
      <p:ext uri="{BB962C8B-B14F-4D97-AF65-F5344CB8AC3E}">
        <p14:creationId xmlns:p14="http://schemas.microsoft.com/office/powerpoint/2010/main" val="4262057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293FA-0379-446C-A16D-42E86904B186}"/>
              </a:ext>
            </a:extLst>
          </p:cNvPr>
          <p:cNvSpPr>
            <a:spLocks noGrp="1"/>
          </p:cNvSpPr>
          <p:nvPr>
            <p:ph type="title"/>
          </p:nvPr>
        </p:nvSpPr>
        <p:spPr>
          <a:xfrm>
            <a:off x="1449217" y="804889"/>
            <a:ext cx="9605635" cy="672784"/>
          </a:xfrm>
        </p:spPr>
        <p:txBody>
          <a:bodyPr>
            <a:normAutofit/>
          </a:bodyPr>
          <a:lstStyle/>
          <a:p>
            <a:pPr algn="ctr"/>
            <a:r>
              <a:rPr lang="en-GB" sz="1600" b="1" dirty="0"/>
              <a:t>Tesco aims and objectives</a:t>
            </a:r>
            <a:endParaRPr lang="en-US" sz="1600" b="1" dirty="0"/>
          </a:p>
        </p:txBody>
      </p:sp>
      <p:sp>
        <p:nvSpPr>
          <p:cNvPr id="3" name="Content Placeholder 2">
            <a:extLst>
              <a:ext uri="{FF2B5EF4-FFF2-40B4-BE49-F238E27FC236}">
                <a16:creationId xmlns:a16="http://schemas.microsoft.com/office/drawing/2014/main" id="{EDACD89C-48E2-427F-8D32-271AE7C43D26}"/>
              </a:ext>
            </a:extLst>
          </p:cNvPr>
          <p:cNvSpPr>
            <a:spLocks noGrp="1"/>
          </p:cNvSpPr>
          <p:nvPr>
            <p:ph sz="half" idx="1"/>
          </p:nvPr>
        </p:nvSpPr>
        <p:spPr>
          <a:xfrm>
            <a:off x="376114" y="2021920"/>
            <a:ext cx="1762804" cy="3768857"/>
          </a:xfrm>
        </p:spPr>
        <p:txBody>
          <a:bodyPr vert="horz" lIns="91440" tIns="45720" rIns="91440" bIns="45720" rtlCol="0" anchor="t">
            <a:normAutofit/>
          </a:bodyPr>
          <a:lstStyle/>
          <a:p>
            <a:r>
              <a:rPr lang="en-GB" sz="1200" b="1" dirty="0"/>
              <a:t>Main objective:</a:t>
            </a:r>
          </a:p>
          <a:p>
            <a:r>
              <a:rPr lang="en-GB" sz="1200" dirty="0">
                <a:ea typeface="+mn-lt"/>
                <a:cs typeface="+mn-lt"/>
              </a:rPr>
              <a:t>To become a pleasing place to work by giving their staff the chance to be themselves, actively encouraging their strength and wellbeing and support their work/life equilibrium needs. </a:t>
            </a:r>
            <a:endParaRPr lang="en-GB" sz="1200"/>
          </a:p>
        </p:txBody>
      </p:sp>
      <p:sp>
        <p:nvSpPr>
          <p:cNvPr id="4" name="Content Placeholder 3">
            <a:extLst>
              <a:ext uri="{FF2B5EF4-FFF2-40B4-BE49-F238E27FC236}">
                <a16:creationId xmlns:a16="http://schemas.microsoft.com/office/drawing/2014/main" id="{2F6A103A-B2D1-4917-B964-02D2115296D7}"/>
              </a:ext>
            </a:extLst>
          </p:cNvPr>
          <p:cNvSpPr>
            <a:spLocks noGrp="1"/>
          </p:cNvSpPr>
          <p:nvPr>
            <p:ph sz="half" idx="2"/>
          </p:nvPr>
        </p:nvSpPr>
        <p:spPr>
          <a:xfrm>
            <a:off x="6921770" y="2017343"/>
            <a:ext cx="5020631" cy="3927433"/>
          </a:xfrm>
        </p:spPr>
        <p:txBody>
          <a:bodyPr vert="horz" lIns="91440" tIns="45720" rIns="91440" bIns="45720" rtlCol="0" anchor="t">
            <a:noAutofit/>
          </a:bodyPr>
          <a:lstStyle/>
          <a:p>
            <a:r>
              <a:rPr lang="en-GB" sz="1200" b="1" dirty="0"/>
              <a:t>Main aims:</a:t>
            </a:r>
            <a:endParaRPr lang="en-US" sz="1200" b="1"/>
          </a:p>
          <a:p>
            <a:r>
              <a:rPr lang="en-GB" sz="1200" b="1">
                <a:ea typeface="+mn-lt"/>
                <a:cs typeface="+mn-lt"/>
              </a:rPr>
              <a:t>to provide to their clients</a:t>
            </a:r>
            <a:r>
              <a:rPr lang="en-GB" sz="1200">
                <a:ea typeface="+mn-lt"/>
                <a:cs typeface="+mn-lt"/>
              </a:rPr>
              <a:t>  unsurprisingly delivered and individual service;</a:t>
            </a:r>
          </a:p>
          <a:p>
            <a:r>
              <a:rPr lang="en-GB" sz="1200" b="1" dirty="0">
                <a:ea typeface="+mn-lt"/>
                <a:cs typeface="+mn-lt"/>
              </a:rPr>
              <a:t>to earn</a:t>
            </a:r>
            <a:r>
              <a:rPr lang="en-GB" sz="1200" dirty="0">
                <a:ea typeface="+mn-lt"/>
                <a:cs typeface="+mn-lt"/>
              </a:rPr>
              <a:t> the respect of its objects for the values and realize their contribution;</a:t>
            </a:r>
          </a:p>
          <a:p>
            <a:r>
              <a:rPr lang="en-GB" sz="1200" b="1" dirty="0">
                <a:ea typeface="+mn-lt"/>
                <a:cs typeface="+mn-lt"/>
              </a:rPr>
              <a:t>to recognize</a:t>
            </a:r>
            <a:r>
              <a:rPr lang="en-GB" sz="1200">
                <a:ea typeface="+mn-lt"/>
                <a:cs typeface="+mn-lt"/>
              </a:rPr>
              <a:t> customers much better;</a:t>
            </a:r>
          </a:p>
          <a:p>
            <a:r>
              <a:rPr lang="en-GB" sz="1200" b="1" dirty="0">
                <a:ea typeface="+mn-lt"/>
                <a:cs typeface="+mn-lt"/>
              </a:rPr>
              <a:t>to give</a:t>
            </a:r>
            <a:r>
              <a:rPr lang="en-GB" sz="1200" dirty="0">
                <a:ea typeface="+mn-lt"/>
                <a:cs typeface="+mn-lt"/>
              </a:rPr>
              <a:t> customers a broad range of tough relevant promotions in all </a:t>
            </a:r>
            <a:r>
              <a:rPr lang="en-GB" sz="1200">
                <a:ea typeface="+mn-lt"/>
                <a:cs typeface="+mn-lt"/>
              </a:rPr>
              <a:t>departments of the store;</a:t>
            </a:r>
          </a:p>
          <a:p>
            <a:r>
              <a:rPr lang="en-GB" sz="1200" b="1" dirty="0">
                <a:ea typeface="+mn-lt"/>
                <a:cs typeface="+mn-lt"/>
              </a:rPr>
              <a:t>provide</a:t>
            </a:r>
            <a:r>
              <a:rPr lang="en-GB" sz="1200" dirty="0">
                <a:ea typeface="+mn-lt"/>
                <a:cs typeface="+mn-lt"/>
              </a:rPr>
              <a:t> an environment that is easy and pleasant to shop in;</a:t>
            </a:r>
          </a:p>
          <a:p>
            <a:r>
              <a:rPr lang="en-GB" sz="1200" b="1" dirty="0">
                <a:ea typeface="+mn-lt"/>
                <a:cs typeface="+mn-lt"/>
              </a:rPr>
              <a:t>upgrade</a:t>
            </a:r>
            <a:r>
              <a:rPr lang="en-GB" sz="1200">
                <a:ea typeface="+mn-lt"/>
                <a:cs typeface="+mn-lt"/>
              </a:rPr>
              <a:t> existing stores to the higher standards .</a:t>
            </a:r>
          </a:p>
          <a:p>
            <a:endParaRPr lang="en-GB" dirty="0"/>
          </a:p>
        </p:txBody>
      </p:sp>
      <p:pic>
        <p:nvPicPr>
          <p:cNvPr id="5" name="Picture 5" descr="A picture containing device&#10;&#10;Description generated with very high confidence">
            <a:extLst>
              <a:ext uri="{FF2B5EF4-FFF2-40B4-BE49-F238E27FC236}">
                <a16:creationId xmlns:a16="http://schemas.microsoft.com/office/drawing/2014/main" id="{D7BC208E-AF71-4101-B038-B516373BF028}"/>
              </a:ext>
            </a:extLst>
          </p:cNvPr>
          <p:cNvPicPr>
            <a:picLocks noChangeAspect="1"/>
          </p:cNvPicPr>
          <p:nvPr/>
        </p:nvPicPr>
        <p:blipFill>
          <a:blip r:embed="rId2"/>
          <a:stretch>
            <a:fillRect/>
          </a:stretch>
        </p:blipFill>
        <p:spPr>
          <a:xfrm>
            <a:off x="2747618" y="2061382"/>
            <a:ext cx="3869633" cy="3320540"/>
          </a:xfrm>
          <a:prstGeom prst="rect">
            <a:avLst/>
          </a:prstGeom>
        </p:spPr>
      </p:pic>
      <p:sp>
        <p:nvSpPr>
          <p:cNvPr id="7" name="TextBox 6">
            <a:extLst>
              <a:ext uri="{FF2B5EF4-FFF2-40B4-BE49-F238E27FC236}">
                <a16:creationId xmlns:a16="http://schemas.microsoft.com/office/drawing/2014/main" id="{32F50174-0131-4069-A01E-EC8096ACDF39}"/>
              </a:ext>
            </a:extLst>
          </p:cNvPr>
          <p:cNvSpPr txBox="1"/>
          <p:nvPr/>
        </p:nvSpPr>
        <p:spPr>
          <a:xfrm rot="60000">
            <a:off x="3122756" y="5707624"/>
            <a:ext cx="341685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Calibri"/>
              </a:rPr>
              <a:t>Tesco Steering Wheel adopted from TypePad</a:t>
            </a:r>
            <a:endParaRPr lang="en-GB"/>
          </a:p>
        </p:txBody>
      </p:sp>
    </p:spTree>
    <p:extLst>
      <p:ext uri="{BB962C8B-B14F-4D97-AF65-F5344CB8AC3E}">
        <p14:creationId xmlns:p14="http://schemas.microsoft.com/office/powerpoint/2010/main" val="561262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EB79A-0586-48C9-A9D1-D0B6F8377A90}"/>
              </a:ext>
            </a:extLst>
          </p:cNvPr>
          <p:cNvSpPr>
            <a:spLocks noGrp="1"/>
          </p:cNvSpPr>
          <p:nvPr>
            <p:ph type="title"/>
          </p:nvPr>
        </p:nvSpPr>
        <p:spPr/>
        <p:txBody>
          <a:bodyPr/>
          <a:lstStyle/>
          <a:p>
            <a:pPr algn="ctr"/>
            <a:r>
              <a:rPr lang="en-GB" dirty="0"/>
              <a:t>Objectives</a:t>
            </a:r>
            <a:endParaRPr lang="en-US" dirty="0"/>
          </a:p>
        </p:txBody>
      </p:sp>
      <p:sp>
        <p:nvSpPr>
          <p:cNvPr id="3" name="Content Placeholder 2">
            <a:extLst>
              <a:ext uri="{FF2B5EF4-FFF2-40B4-BE49-F238E27FC236}">
                <a16:creationId xmlns:a16="http://schemas.microsoft.com/office/drawing/2014/main" id="{0C092A3B-292A-4689-A2A3-5CD19E8C0406}"/>
              </a:ext>
            </a:extLst>
          </p:cNvPr>
          <p:cNvSpPr>
            <a:spLocks noGrp="1"/>
          </p:cNvSpPr>
          <p:nvPr>
            <p:ph sz="half" idx="1"/>
          </p:nvPr>
        </p:nvSpPr>
        <p:spPr/>
        <p:txBody>
          <a:bodyPr vert="horz" lIns="91440" tIns="45720" rIns="91440" bIns="45720" rtlCol="0" anchor="t">
            <a:normAutofit fontScale="70000" lnSpcReduction="20000"/>
          </a:bodyPr>
          <a:lstStyle/>
          <a:p>
            <a:pPr algn="just"/>
            <a:r>
              <a:rPr lang="en-GB" b="1" dirty="0">
                <a:ea typeface="+mn-lt"/>
                <a:cs typeface="+mn-lt"/>
              </a:rPr>
              <a:t>Objective 1</a:t>
            </a:r>
            <a:r>
              <a:rPr lang="en-GB">
                <a:ea typeface="+mn-lt"/>
                <a:cs typeface="+mn-lt"/>
              </a:rPr>
              <a:t>- to increase sales and profits by cutting prices, more in store deals, expand existing and new stores, sell more.</a:t>
            </a:r>
          </a:p>
          <a:p>
            <a:pPr algn="just"/>
            <a:r>
              <a:rPr lang="en-GB" b="1" dirty="0">
                <a:ea typeface="+mn-lt"/>
                <a:cs typeface="+mn-lt"/>
              </a:rPr>
              <a:t>Objective 2</a:t>
            </a:r>
            <a:r>
              <a:rPr lang="en-GB" dirty="0">
                <a:ea typeface="+mn-lt"/>
                <a:cs typeface="+mn-lt"/>
              </a:rPr>
              <a:t>- To decrease the prices. The aim is not to have the most expensive products, but instead to have moderate prices and a lot of sales. That’s why Tesco brings to the market new ideas and new ways to increase sales. An example in this case is the products to which another product is added free of charge when purchasing it.</a:t>
            </a:r>
          </a:p>
          <a:p>
            <a:endParaRPr lang="en-GB" dirty="0"/>
          </a:p>
        </p:txBody>
      </p:sp>
      <p:sp>
        <p:nvSpPr>
          <p:cNvPr id="4" name="Content Placeholder 3">
            <a:extLst>
              <a:ext uri="{FF2B5EF4-FFF2-40B4-BE49-F238E27FC236}">
                <a16:creationId xmlns:a16="http://schemas.microsoft.com/office/drawing/2014/main" id="{313D1FC3-D6CD-4199-AAEF-E58CF0CFF6AD}"/>
              </a:ext>
            </a:extLst>
          </p:cNvPr>
          <p:cNvSpPr>
            <a:spLocks noGrp="1"/>
          </p:cNvSpPr>
          <p:nvPr>
            <p:ph sz="half" idx="2"/>
          </p:nvPr>
        </p:nvSpPr>
        <p:spPr/>
        <p:txBody>
          <a:bodyPr vert="horz" lIns="91440" tIns="45720" rIns="91440" bIns="45720" rtlCol="0" anchor="t">
            <a:normAutofit fontScale="70000" lnSpcReduction="20000"/>
          </a:bodyPr>
          <a:lstStyle/>
          <a:p>
            <a:pPr algn="just"/>
            <a:r>
              <a:rPr lang="en-GB" b="1" dirty="0">
                <a:ea typeface="+mn-lt"/>
                <a:cs typeface="+mn-lt"/>
              </a:rPr>
              <a:t>Objective 3</a:t>
            </a:r>
            <a:r>
              <a:rPr lang="en-GB" dirty="0">
                <a:ea typeface="+mn-lt"/>
                <a:cs typeface="+mn-lt"/>
              </a:rPr>
              <a:t>- To introduce as many health products as possible. What is the purpose? The aim is to increase the interest of several people who have different nutrition, so the number of customers will increase according to the number of people who eat health decide that Tesco is the best choice.  </a:t>
            </a:r>
          </a:p>
          <a:p>
            <a:pPr algn="just"/>
            <a:r>
              <a:rPr lang="en-GB" b="1" dirty="0">
                <a:ea typeface="+mn-lt"/>
                <a:cs typeface="+mn-lt"/>
              </a:rPr>
              <a:t>Objective 4</a:t>
            </a:r>
            <a:r>
              <a:rPr lang="en-GB">
                <a:ea typeface="+mn-lt"/>
                <a:cs typeface="+mn-lt"/>
              </a:rPr>
              <a:t>- to develop a large online shop. Tesco try to provide groceries, electronics and clothing goods in their online site. </a:t>
            </a:r>
          </a:p>
          <a:p>
            <a:pPr algn="just"/>
            <a:r>
              <a:rPr lang="en-GB" b="1" dirty="0">
                <a:ea typeface="+mn-lt"/>
                <a:cs typeface="+mn-lt"/>
              </a:rPr>
              <a:t>Objective 5</a:t>
            </a:r>
            <a:r>
              <a:rPr lang="en-GB">
                <a:ea typeface="+mn-lt"/>
                <a:cs typeface="+mn-lt"/>
              </a:rPr>
              <a:t>- To provide jobs in their local community and to reduce the unemployment in local areas.</a:t>
            </a:r>
          </a:p>
          <a:p>
            <a:endParaRPr lang="en-GB" dirty="0"/>
          </a:p>
        </p:txBody>
      </p:sp>
    </p:spTree>
    <p:extLst>
      <p:ext uri="{BB962C8B-B14F-4D97-AF65-F5344CB8AC3E}">
        <p14:creationId xmlns:p14="http://schemas.microsoft.com/office/powerpoint/2010/main" val="603732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0941C-6328-4276-BD6E-606B38A2A2C5}"/>
              </a:ext>
            </a:extLst>
          </p:cNvPr>
          <p:cNvSpPr>
            <a:spLocks noGrp="1"/>
          </p:cNvSpPr>
          <p:nvPr>
            <p:ph type="title"/>
          </p:nvPr>
        </p:nvSpPr>
        <p:spPr/>
        <p:txBody>
          <a:bodyPr/>
          <a:lstStyle/>
          <a:p>
            <a:r>
              <a:rPr lang="en-GB" dirty="0"/>
              <a:t>Leadership and management behaviours</a:t>
            </a:r>
            <a:br>
              <a:rPr lang="en-GB" dirty="0"/>
            </a:br>
            <a:endParaRPr lang="en-GB" dirty="0"/>
          </a:p>
        </p:txBody>
      </p:sp>
      <p:sp>
        <p:nvSpPr>
          <p:cNvPr id="3" name="Content Placeholder 2">
            <a:extLst>
              <a:ext uri="{FF2B5EF4-FFF2-40B4-BE49-F238E27FC236}">
                <a16:creationId xmlns:a16="http://schemas.microsoft.com/office/drawing/2014/main" id="{CA8179BF-0B9B-477D-A4A0-84413E08D17B}"/>
              </a:ext>
            </a:extLst>
          </p:cNvPr>
          <p:cNvSpPr>
            <a:spLocks noGrp="1"/>
          </p:cNvSpPr>
          <p:nvPr>
            <p:ph sz="half" idx="1"/>
          </p:nvPr>
        </p:nvSpPr>
        <p:spPr>
          <a:xfrm>
            <a:off x="1447331" y="2010878"/>
            <a:ext cx="6743412" cy="3448595"/>
          </a:xfrm>
        </p:spPr>
        <p:txBody>
          <a:bodyPr vert="horz" lIns="91440" tIns="45720" rIns="91440" bIns="45720" rtlCol="0" anchor="t">
            <a:normAutofit/>
          </a:bodyPr>
          <a:lstStyle/>
          <a:p>
            <a:r>
              <a:rPr lang="en-US" dirty="0">
                <a:ea typeface="+mn-lt"/>
                <a:cs typeface="+mn-lt"/>
              </a:rPr>
              <a:t>Leadership and management are two different things but they are not easy to separate them. </a:t>
            </a:r>
            <a:br>
              <a:rPr lang="en-US" dirty="0">
                <a:ea typeface="+mn-lt"/>
                <a:cs typeface="+mn-lt"/>
              </a:rPr>
            </a:br>
            <a:r>
              <a:rPr lang="en-US" dirty="0">
                <a:ea typeface="+mn-lt"/>
                <a:cs typeface="+mn-lt"/>
              </a:rPr>
              <a:t>Leadership is about motivating people into working and achieving a goal.(Susan Ward,2019)</a:t>
            </a:r>
            <a:br>
              <a:rPr lang="en-US" dirty="0">
                <a:ea typeface="+mn-lt"/>
                <a:cs typeface="+mn-lt"/>
              </a:rPr>
            </a:br>
            <a:r>
              <a:rPr lang="en-US" dirty="0">
                <a:ea typeface="+mn-lt"/>
                <a:cs typeface="+mn-lt"/>
              </a:rPr>
              <a:t>Management is about the process of administration and supervising the members working in the industry.</a:t>
            </a:r>
            <a:endParaRPr lang="en-GB" dirty="0">
              <a:ea typeface="+mn-lt"/>
              <a:cs typeface="+mn-lt"/>
            </a:endParaRPr>
          </a:p>
          <a:p>
            <a:endParaRPr lang="en-GB" dirty="0"/>
          </a:p>
        </p:txBody>
      </p:sp>
      <p:sp>
        <p:nvSpPr>
          <p:cNvPr id="4" name="Content Placeholder 3">
            <a:extLst>
              <a:ext uri="{FF2B5EF4-FFF2-40B4-BE49-F238E27FC236}">
                <a16:creationId xmlns:a16="http://schemas.microsoft.com/office/drawing/2014/main" id="{D602C895-47D8-42B7-B487-298F4D6CD261}"/>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3209121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FD1D9-2981-4FA6-84D7-BC01C78A3B22}"/>
              </a:ext>
            </a:extLst>
          </p:cNvPr>
          <p:cNvSpPr>
            <a:spLocks noGrp="1"/>
          </p:cNvSpPr>
          <p:nvPr>
            <p:ph type="title"/>
          </p:nvPr>
        </p:nvSpPr>
        <p:spPr>
          <a:xfrm>
            <a:off x="93231" y="5387563"/>
            <a:ext cx="11591100" cy="728975"/>
          </a:xfrm>
        </p:spPr>
        <p:txBody>
          <a:bodyPr>
            <a:normAutofit/>
          </a:bodyPr>
          <a:lstStyle/>
          <a:p>
            <a:r>
              <a:rPr lang="en-US" sz="1400" dirty="0">
                <a:latin typeface="Arial"/>
                <a:ea typeface="+mj-lt"/>
                <a:cs typeface="+mj-lt"/>
              </a:rPr>
              <a:t>Source </a:t>
            </a:r>
            <a:r>
              <a:rPr lang="en-US" sz="1400" dirty="0" err="1">
                <a:latin typeface="Arial"/>
                <a:ea typeface="+mj-lt"/>
                <a:cs typeface="+mj-lt"/>
              </a:rPr>
              <a:t>Liveandlearnconsultancy</a:t>
            </a:r>
            <a:r>
              <a:rPr lang="en-US" sz="1400" dirty="0">
                <a:latin typeface="Arial"/>
                <a:ea typeface="+mj-lt"/>
                <a:cs typeface="+mj-lt"/>
              </a:rPr>
              <a:t> (2015)</a:t>
            </a:r>
            <a:r>
              <a:rPr lang="en-US" sz="1400" dirty="0">
                <a:solidFill>
                  <a:schemeClr val="accent1"/>
                </a:solidFill>
                <a:latin typeface="Arial"/>
                <a:ea typeface="+mj-lt"/>
                <a:cs typeface="+mj-lt"/>
              </a:rPr>
              <a:t> </a:t>
            </a:r>
            <a:r>
              <a:rPr lang="en-US" sz="1400" dirty="0">
                <a:solidFill>
                  <a:schemeClr val="accent1"/>
                </a:solidFill>
                <a:latin typeface="Arial"/>
                <a:ea typeface="+mj-lt"/>
                <a:cs typeface="+mj-lt"/>
                <a:hlinkClick r:id="rId2"/>
              </a:rPr>
              <a:t>https://www.liveandlearnconsultancy.co.uk/different-leadership-styles/</a:t>
            </a:r>
            <a:endParaRPr lang="en-US" sz="1400">
              <a:solidFill>
                <a:schemeClr val="accent1"/>
              </a:solidFill>
              <a:latin typeface="Arial"/>
            </a:endParaRPr>
          </a:p>
        </p:txBody>
      </p:sp>
      <p:pic>
        <p:nvPicPr>
          <p:cNvPr id="3" name="Picture 3" descr="A picture containing meter&#10;&#10;Description generated with very high confidence">
            <a:extLst>
              <a:ext uri="{FF2B5EF4-FFF2-40B4-BE49-F238E27FC236}">
                <a16:creationId xmlns:a16="http://schemas.microsoft.com/office/drawing/2014/main" id="{809482DB-A1BE-4406-BF63-637EF12F9586}"/>
              </a:ext>
            </a:extLst>
          </p:cNvPr>
          <p:cNvPicPr>
            <a:picLocks noChangeAspect="1"/>
          </p:cNvPicPr>
          <p:nvPr/>
        </p:nvPicPr>
        <p:blipFill>
          <a:blip r:embed="rId3"/>
          <a:stretch>
            <a:fillRect/>
          </a:stretch>
        </p:blipFill>
        <p:spPr>
          <a:xfrm>
            <a:off x="2946400" y="865519"/>
            <a:ext cx="6862418" cy="3790702"/>
          </a:xfrm>
          <a:prstGeom prst="rect">
            <a:avLst/>
          </a:prstGeom>
        </p:spPr>
      </p:pic>
    </p:spTree>
    <p:extLst>
      <p:ext uri="{BB962C8B-B14F-4D97-AF65-F5344CB8AC3E}">
        <p14:creationId xmlns:p14="http://schemas.microsoft.com/office/powerpoint/2010/main" val="795387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 name="Picture 2" descr="A screenshot of a cell phone screen with text&#10;&#10;Description generated with high confidence">
            <a:extLst>
              <a:ext uri="{FF2B5EF4-FFF2-40B4-BE49-F238E27FC236}">
                <a16:creationId xmlns:a16="http://schemas.microsoft.com/office/drawing/2014/main" id="{E9E083BE-D3EC-44CF-94E1-C79E808B7C97}"/>
              </a:ext>
            </a:extLst>
          </p:cNvPr>
          <p:cNvPicPr>
            <a:picLocks noChangeAspect="1"/>
          </p:cNvPicPr>
          <p:nvPr/>
        </p:nvPicPr>
        <p:blipFill rotWithShape="1">
          <a:blip r:embed="rId2"/>
          <a:srcRect t="57" b="17414"/>
          <a:stretch/>
        </p:blipFill>
        <p:spPr>
          <a:xfrm>
            <a:off x="20" y="10"/>
            <a:ext cx="12191980" cy="6857990"/>
          </a:xfrm>
          <a:prstGeom prst="rect">
            <a:avLst/>
          </a:prstGeom>
        </p:spPr>
      </p:pic>
      <p:sp>
        <p:nvSpPr>
          <p:cNvPr id="4" name="TextBox 3">
            <a:extLst>
              <a:ext uri="{FF2B5EF4-FFF2-40B4-BE49-F238E27FC236}">
                <a16:creationId xmlns:a16="http://schemas.microsoft.com/office/drawing/2014/main" id="{6C60EF98-2193-4950-9AA1-BC56618CDE12}"/>
              </a:ext>
            </a:extLst>
          </p:cNvPr>
          <p:cNvSpPr txBox="1"/>
          <p:nvPr/>
        </p:nvSpPr>
        <p:spPr>
          <a:xfrm>
            <a:off x="3885096" y="6491356"/>
            <a:ext cx="82207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Speak Pro"/>
              </a:rPr>
              <a:t>Source </a:t>
            </a:r>
            <a:r>
              <a:rPr lang="en-US" dirty="0" err="1">
                <a:latin typeface="Speak Pro"/>
              </a:rPr>
              <a:t>Youtube</a:t>
            </a:r>
            <a:r>
              <a:rPr lang="en-US" dirty="0">
                <a:latin typeface="Speak Pro"/>
              </a:rPr>
              <a:t> (Sublett M.2018) </a:t>
            </a:r>
            <a:r>
              <a:rPr lang="en-US" dirty="0">
                <a:latin typeface="Speak Pro"/>
                <a:cs typeface="Segoe UI"/>
                <a:hlinkClick r:id="rId3"/>
              </a:rPr>
              <a:t>https://www.youtube.com/watch?v=wGTj8NxLO-s</a:t>
            </a:r>
            <a:endParaRPr lang="en-GB" dirty="0"/>
          </a:p>
        </p:txBody>
      </p:sp>
    </p:spTree>
    <p:extLst>
      <p:ext uri="{BB962C8B-B14F-4D97-AF65-F5344CB8AC3E}">
        <p14:creationId xmlns:p14="http://schemas.microsoft.com/office/powerpoint/2010/main" val="30660546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15FF79-D810-4B5B-BABA-F60095158455}"/>
              </a:ext>
            </a:extLst>
          </p:cNvPr>
          <p:cNvSpPr txBox="1"/>
          <p:nvPr/>
        </p:nvSpPr>
        <p:spPr>
          <a:xfrm>
            <a:off x="1267793" y="1963530"/>
            <a:ext cx="9656416"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Arial Black"/>
              </a:rPr>
              <a:t>The leadership at Tesco is democratic which means everybody is heard and appreciated and is taking part in meetings, certain issues or changes within the company.</a:t>
            </a:r>
            <a:endParaRPr lang="en-GB" sz="2800" dirty="0">
              <a:latin typeface="Arial Black"/>
            </a:endParaRPr>
          </a:p>
        </p:txBody>
      </p:sp>
    </p:spTree>
    <p:extLst>
      <p:ext uri="{BB962C8B-B14F-4D97-AF65-F5344CB8AC3E}">
        <p14:creationId xmlns:p14="http://schemas.microsoft.com/office/powerpoint/2010/main" val="3585139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7BE85FA9-1774-4EE2-9D37-3AAE8EE5D8EE}"/>
              </a:ext>
            </a:extLst>
          </p:cNvPr>
          <p:cNvSpPr>
            <a:spLocks noGrp="1"/>
          </p:cNvSpPr>
          <p:nvPr>
            <p:ph type="ctrTitle"/>
          </p:nvPr>
        </p:nvSpPr>
        <p:spPr>
          <a:xfrm>
            <a:off x="659301" y="1474969"/>
            <a:ext cx="2823919" cy="1868760"/>
          </a:xfrm>
        </p:spPr>
        <p:txBody>
          <a:bodyPr>
            <a:normAutofit/>
          </a:bodyPr>
          <a:lstStyle/>
          <a:p>
            <a:r>
              <a:rPr lang="en-GB" sz="2800">
                <a:latin typeface="Arial Black"/>
              </a:rPr>
              <a:t>Group and team behaviours</a:t>
            </a:r>
            <a:br>
              <a:rPr lang="en-GB" sz="2800"/>
            </a:br>
            <a:endParaRPr lang="en-GB" sz="2800"/>
          </a:p>
        </p:txBody>
      </p:sp>
      <p:sp>
        <p:nvSpPr>
          <p:cNvPr id="3" name="Subtitle 2">
            <a:extLst>
              <a:ext uri="{FF2B5EF4-FFF2-40B4-BE49-F238E27FC236}">
                <a16:creationId xmlns:a16="http://schemas.microsoft.com/office/drawing/2014/main" id="{A7B2192E-9518-4262-88EF-00C98996D4D6}"/>
              </a:ext>
            </a:extLst>
          </p:cNvPr>
          <p:cNvSpPr>
            <a:spLocks noGrp="1"/>
          </p:cNvSpPr>
          <p:nvPr>
            <p:ph type="subTitle" idx="1"/>
          </p:nvPr>
        </p:nvSpPr>
        <p:spPr>
          <a:xfrm>
            <a:off x="659302" y="3531204"/>
            <a:ext cx="2823919" cy="1610643"/>
          </a:xfrm>
        </p:spPr>
        <p:txBody>
          <a:bodyPr>
            <a:normAutofit/>
          </a:bodyPr>
          <a:lstStyle/>
          <a:p>
            <a:endParaRPr lang="en-GB" sz="1600"/>
          </a:p>
        </p:txBody>
      </p:sp>
      <p:cxnSp>
        <p:nvCxnSpPr>
          <p:cNvPr id="13" name="Straight Connector 12">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15" name="Group 14">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16" name="Rectangle 15">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person&#10;&#10;Description generated with high confidence">
            <a:extLst>
              <a:ext uri="{FF2B5EF4-FFF2-40B4-BE49-F238E27FC236}">
                <a16:creationId xmlns:a16="http://schemas.microsoft.com/office/drawing/2014/main" id="{EE1DAA30-19EC-40A5-9B88-4123B33CEA42}"/>
              </a:ext>
            </a:extLst>
          </p:cNvPr>
          <p:cNvPicPr>
            <a:picLocks noChangeAspect="1"/>
          </p:cNvPicPr>
          <p:nvPr/>
        </p:nvPicPr>
        <p:blipFill>
          <a:blip r:embed="rId2"/>
          <a:stretch>
            <a:fillRect/>
          </a:stretch>
        </p:blipFill>
        <p:spPr>
          <a:xfrm>
            <a:off x="4618374" y="1302974"/>
            <a:ext cx="6282919" cy="3492913"/>
          </a:xfrm>
          <a:prstGeom prst="rect">
            <a:avLst/>
          </a:prstGeom>
        </p:spPr>
      </p:pic>
      <p:pic>
        <p:nvPicPr>
          <p:cNvPr id="21" name="Picture 20">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0CD4093-5465-4D8A-8C50-90D307252E64}"/>
              </a:ext>
            </a:extLst>
          </p:cNvPr>
          <p:cNvSpPr txBox="1"/>
          <p:nvPr/>
        </p:nvSpPr>
        <p:spPr>
          <a:xfrm>
            <a:off x="4459357" y="119269"/>
            <a:ext cx="761337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sz="1200" b="1" dirty="0">
                <a:latin typeface="Times New Roman"/>
                <a:cs typeface="Segoe UI"/>
                <a:hlinkClick r:id="rId4"/>
              </a:rPr>
              <a:t>https://tsanch.files.wordpress.com/2014/06/group-vs-team.jpg</a:t>
            </a:r>
            <a:r>
              <a:rPr lang="en-GB" sz="1200" b="1" dirty="0">
                <a:latin typeface="Times New Roman"/>
                <a:cs typeface="Times New Roman"/>
              </a:rPr>
              <a:t> </a:t>
            </a:r>
            <a:endParaRPr lang="en-GB" b="1" dirty="0"/>
          </a:p>
        </p:txBody>
      </p:sp>
      <p:sp>
        <p:nvSpPr>
          <p:cNvPr id="5" name="TextBox 4">
            <a:extLst>
              <a:ext uri="{FF2B5EF4-FFF2-40B4-BE49-F238E27FC236}">
                <a16:creationId xmlns:a16="http://schemas.microsoft.com/office/drawing/2014/main" id="{B20D083A-1C34-4094-91B1-3AC5CFCB796B}"/>
              </a:ext>
            </a:extLst>
          </p:cNvPr>
          <p:cNvSpPr txBox="1"/>
          <p:nvPr/>
        </p:nvSpPr>
        <p:spPr>
          <a:xfrm>
            <a:off x="5287618" y="5585791"/>
            <a:ext cx="83864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5"/>
              </a:rPr>
              <a:t>Image adopted from Justin Byars</a:t>
            </a:r>
            <a:r>
              <a:rPr lang="en-US"/>
              <a:t>,2019</a:t>
            </a:r>
            <a:endParaRPr lang="en-US" dirty="0"/>
          </a:p>
        </p:txBody>
      </p:sp>
    </p:spTree>
    <p:extLst>
      <p:ext uri="{BB962C8B-B14F-4D97-AF65-F5344CB8AC3E}">
        <p14:creationId xmlns:p14="http://schemas.microsoft.com/office/powerpoint/2010/main" val="4128170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1FA39F-974F-4D53-813A-4C52DEA2CB3B}"/>
              </a:ext>
            </a:extLst>
          </p:cNvPr>
          <p:cNvSpPr txBox="1"/>
          <p:nvPr/>
        </p:nvSpPr>
        <p:spPr>
          <a:xfrm>
            <a:off x="925443" y="649357"/>
            <a:ext cx="3383721"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sz="2000" b="1" dirty="0">
                <a:latin typeface="Times New Roman"/>
                <a:cs typeface="Segoe UI"/>
              </a:rPr>
              <a:t> </a:t>
            </a:r>
            <a:r>
              <a:rPr lang="ro-RO" sz="2000" b="1" dirty="0" err="1">
                <a:latin typeface="Times New Roman"/>
                <a:cs typeface="Segoe UI"/>
              </a:rPr>
              <a:t>Nature</a:t>
            </a:r>
            <a:r>
              <a:rPr lang="ro-RO" sz="2000" b="1" dirty="0">
                <a:latin typeface="Times New Roman"/>
                <a:cs typeface="Segoe UI"/>
              </a:rPr>
              <a:t> of </a:t>
            </a:r>
            <a:r>
              <a:rPr lang="ro-RO" sz="2000" b="1" dirty="0" err="1">
                <a:latin typeface="Times New Roman"/>
                <a:cs typeface="Segoe UI"/>
              </a:rPr>
              <a:t>the</a:t>
            </a:r>
            <a:r>
              <a:rPr lang="ro-RO" sz="2000" b="1" dirty="0">
                <a:latin typeface="Times New Roman"/>
                <a:cs typeface="Segoe UI"/>
              </a:rPr>
              <a:t> </a:t>
            </a:r>
            <a:r>
              <a:rPr lang="ro-RO" sz="2000" b="1" dirty="0" err="1">
                <a:latin typeface="Times New Roman"/>
                <a:cs typeface="Segoe UI"/>
              </a:rPr>
              <a:t>group</a:t>
            </a:r>
            <a:r>
              <a:rPr lang="en-GB" sz="2000" dirty="0">
                <a:latin typeface="Times New Roman"/>
                <a:cs typeface="Segoe UI"/>
              </a:rPr>
              <a:t> </a:t>
            </a:r>
          </a:p>
          <a:p>
            <a:r>
              <a:rPr lang="ro-RO" sz="2000" dirty="0">
                <a:latin typeface="Times New Roman"/>
                <a:cs typeface="Segoe UI"/>
              </a:rPr>
              <a:t>The </a:t>
            </a:r>
            <a:r>
              <a:rPr lang="ro-RO" sz="2000" dirty="0" err="1">
                <a:latin typeface="Times New Roman"/>
                <a:cs typeface="Segoe UI"/>
              </a:rPr>
              <a:t>nature</a:t>
            </a:r>
            <a:r>
              <a:rPr lang="ro-RO" sz="2000" dirty="0">
                <a:latin typeface="Times New Roman"/>
                <a:cs typeface="Segoe UI"/>
              </a:rPr>
              <a:t> of </a:t>
            </a:r>
            <a:r>
              <a:rPr lang="ro-RO" sz="2000" dirty="0" err="1">
                <a:latin typeface="Times New Roman"/>
                <a:cs typeface="Segoe UI"/>
              </a:rPr>
              <a:t>the</a:t>
            </a:r>
            <a:r>
              <a:rPr lang="ro-RO" sz="2000" dirty="0">
                <a:latin typeface="Times New Roman"/>
                <a:cs typeface="Segoe UI"/>
              </a:rPr>
              <a:t> </a:t>
            </a:r>
            <a:r>
              <a:rPr lang="ro-RO" sz="2000" dirty="0" err="1">
                <a:latin typeface="Times New Roman"/>
                <a:cs typeface="Segoe UI"/>
              </a:rPr>
              <a:t>group</a:t>
            </a:r>
            <a:r>
              <a:rPr lang="ro-RO" sz="2000" dirty="0">
                <a:latin typeface="Times New Roman"/>
                <a:cs typeface="Segoe UI"/>
              </a:rPr>
              <a:t> </a:t>
            </a:r>
            <a:r>
              <a:rPr lang="ro-RO" sz="2000" dirty="0" err="1">
                <a:latin typeface="Times New Roman"/>
                <a:cs typeface="Segoe UI"/>
              </a:rPr>
              <a:t>refers</a:t>
            </a:r>
            <a:r>
              <a:rPr lang="ro-RO" sz="2000" dirty="0">
                <a:latin typeface="Times New Roman"/>
                <a:cs typeface="Segoe UI"/>
              </a:rPr>
              <a:t> </a:t>
            </a:r>
            <a:r>
              <a:rPr lang="ro-RO" sz="2000" dirty="0" err="1">
                <a:latin typeface="Times New Roman"/>
                <a:cs typeface="Segoe UI"/>
              </a:rPr>
              <a:t>to</a:t>
            </a:r>
            <a:r>
              <a:rPr lang="ro-RO" sz="2000" dirty="0">
                <a:latin typeface="Times New Roman"/>
                <a:cs typeface="Segoe UI"/>
              </a:rPr>
              <a:t> </a:t>
            </a:r>
            <a:r>
              <a:rPr lang="ro-RO" sz="2000" dirty="0" err="1">
                <a:latin typeface="Times New Roman"/>
                <a:cs typeface="Segoe UI"/>
              </a:rPr>
              <a:t>the</a:t>
            </a:r>
            <a:r>
              <a:rPr lang="ro-RO" sz="2000" dirty="0">
                <a:latin typeface="Times New Roman"/>
                <a:cs typeface="Segoe UI"/>
              </a:rPr>
              <a:t> </a:t>
            </a:r>
            <a:r>
              <a:rPr lang="ro-RO" sz="2000" dirty="0" err="1">
                <a:latin typeface="Times New Roman"/>
                <a:cs typeface="Segoe UI"/>
              </a:rPr>
              <a:t>way</a:t>
            </a:r>
            <a:r>
              <a:rPr lang="ro-RO" sz="2000" dirty="0">
                <a:latin typeface="Times New Roman"/>
                <a:cs typeface="Segoe UI"/>
              </a:rPr>
              <a:t> in </a:t>
            </a:r>
            <a:r>
              <a:rPr lang="ro-RO" sz="2000" dirty="0" err="1">
                <a:latin typeface="Times New Roman"/>
                <a:cs typeface="Segoe UI"/>
              </a:rPr>
              <a:t>which</a:t>
            </a:r>
            <a:r>
              <a:rPr lang="ro-RO" sz="2000" dirty="0">
                <a:latin typeface="Times New Roman"/>
                <a:cs typeface="Segoe UI"/>
              </a:rPr>
              <a:t> </a:t>
            </a:r>
            <a:r>
              <a:rPr lang="ro-RO" sz="2000" dirty="0" err="1">
                <a:latin typeface="Times New Roman"/>
                <a:cs typeface="Segoe UI"/>
              </a:rPr>
              <a:t>activities</a:t>
            </a:r>
            <a:r>
              <a:rPr lang="ro-RO" sz="2000" dirty="0">
                <a:latin typeface="Times New Roman"/>
                <a:cs typeface="Segoe UI"/>
              </a:rPr>
              <a:t> are </a:t>
            </a:r>
            <a:r>
              <a:rPr lang="ro-RO" sz="2000" dirty="0" err="1">
                <a:latin typeface="Times New Roman"/>
                <a:cs typeface="Segoe UI"/>
              </a:rPr>
              <a:t>carried</a:t>
            </a:r>
            <a:r>
              <a:rPr lang="ro-RO" sz="2000" dirty="0">
                <a:latin typeface="Times New Roman"/>
                <a:cs typeface="Segoe UI"/>
              </a:rPr>
              <a:t> out </a:t>
            </a:r>
            <a:r>
              <a:rPr lang="ro-RO" sz="2000" dirty="0" err="1">
                <a:latin typeface="Times New Roman"/>
                <a:cs typeface="Segoe UI"/>
              </a:rPr>
              <a:t>and</a:t>
            </a:r>
            <a:r>
              <a:rPr lang="ro-RO" sz="2000" dirty="0">
                <a:latin typeface="Times New Roman"/>
                <a:cs typeface="Segoe UI"/>
              </a:rPr>
              <a:t> </a:t>
            </a:r>
            <a:r>
              <a:rPr lang="ro-RO" sz="2000" dirty="0" err="1">
                <a:latin typeface="Times New Roman"/>
                <a:cs typeface="Segoe UI"/>
              </a:rPr>
              <a:t>how</a:t>
            </a:r>
            <a:r>
              <a:rPr lang="ro-RO" sz="2000" dirty="0">
                <a:latin typeface="Times New Roman"/>
                <a:cs typeface="Segoe UI"/>
              </a:rPr>
              <a:t> it </a:t>
            </a:r>
            <a:r>
              <a:rPr lang="ro-RO" sz="2000" dirty="0" err="1">
                <a:latin typeface="Times New Roman"/>
                <a:cs typeface="Segoe UI"/>
              </a:rPr>
              <a:t>is</a:t>
            </a:r>
            <a:r>
              <a:rPr lang="ro-RO" sz="2000" dirty="0">
                <a:latin typeface="Times New Roman"/>
                <a:cs typeface="Segoe UI"/>
              </a:rPr>
              <a:t> </a:t>
            </a:r>
            <a:r>
              <a:rPr lang="ro-RO" sz="2000" dirty="0" err="1">
                <a:latin typeface="Times New Roman"/>
                <a:cs typeface="Segoe UI"/>
              </a:rPr>
              <a:t>managed</a:t>
            </a:r>
            <a:r>
              <a:rPr lang="ro-RO" sz="2000" dirty="0">
                <a:latin typeface="Times New Roman"/>
                <a:cs typeface="Segoe UI"/>
              </a:rPr>
              <a:t>, on </a:t>
            </a:r>
            <a:r>
              <a:rPr lang="ro-RO" sz="2000" dirty="0" err="1">
                <a:latin typeface="Times New Roman"/>
                <a:cs typeface="Segoe UI"/>
              </a:rPr>
              <a:t>the</a:t>
            </a:r>
            <a:r>
              <a:rPr lang="ro-RO" sz="2000" dirty="0">
                <a:latin typeface="Times New Roman"/>
                <a:cs typeface="Segoe UI"/>
              </a:rPr>
              <a:t> </a:t>
            </a:r>
            <a:r>
              <a:rPr lang="ro-RO" sz="2000" dirty="0" err="1">
                <a:latin typeface="Times New Roman"/>
                <a:cs typeface="Segoe UI"/>
              </a:rPr>
              <a:t>basis</a:t>
            </a:r>
            <a:r>
              <a:rPr lang="ro-RO" sz="2000" dirty="0">
                <a:latin typeface="Times New Roman"/>
                <a:cs typeface="Segoe UI"/>
              </a:rPr>
              <a:t> of </a:t>
            </a:r>
            <a:r>
              <a:rPr lang="ro-RO" sz="2000" dirty="0" err="1">
                <a:latin typeface="Times New Roman"/>
                <a:cs typeface="Segoe UI"/>
              </a:rPr>
              <a:t>techniques</a:t>
            </a:r>
            <a:r>
              <a:rPr lang="ro-RO" sz="2000" dirty="0">
                <a:latin typeface="Times New Roman"/>
                <a:cs typeface="Segoe UI"/>
              </a:rPr>
              <a:t> </a:t>
            </a:r>
            <a:r>
              <a:rPr lang="ro-RO" sz="2000" dirty="0" err="1">
                <a:latin typeface="Times New Roman"/>
                <a:cs typeface="Segoe UI"/>
              </a:rPr>
              <a:t>that</a:t>
            </a:r>
            <a:r>
              <a:rPr lang="ro-RO" sz="2000" dirty="0">
                <a:latin typeface="Times New Roman"/>
                <a:cs typeface="Segoe UI"/>
              </a:rPr>
              <a:t> determine </a:t>
            </a:r>
            <a:r>
              <a:rPr lang="ro-RO" sz="2000" dirty="0" err="1">
                <a:latin typeface="Times New Roman"/>
                <a:cs typeface="Segoe UI"/>
              </a:rPr>
              <a:t>the</a:t>
            </a:r>
            <a:r>
              <a:rPr lang="ro-RO" sz="2000" dirty="0">
                <a:latin typeface="Times New Roman"/>
                <a:cs typeface="Segoe UI"/>
              </a:rPr>
              <a:t> </a:t>
            </a:r>
            <a:r>
              <a:rPr lang="ro-RO" sz="2000" dirty="0" err="1">
                <a:latin typeface="Times New Roman"/>
                <a:cs typeface="Segoe UI"/>
              </a:rPr>
              <a:t>internal</a:t>
            </a:r>
            <a:r>
              <a:rPr lang="ro-RO" sz="2000" dirty="0">
                <a:latin typeface="Times New Roman"/>
                <a:cs typeface="Segoe UI"/>
              </a:rPr>
              <a:t> </a:t>
            </a:r>
            <a:r>
              <a:rPr lang="ro-RO" sz="2000" dirty="0" err="1">
                <a:latin typeface="Times New Roman"/>
                <a:cs typeface="Segoe UI"/>
              </a:rPr>
              <a:t>character</a:t>
            </a:r>
            <a:r>
              <a:rPr lang="ro-RO" sz="2000" dirty="0">
                <a:latin typeface="Times New Roman"/>
                <a:cs typeface="Segoe UI"/>
              </a:rPr>
              <a:t> of </a:t>
            </a:r>
            <a:r>
              <a:rPr lang="ro-RO" sz="2000" dirty="0" err="1">
                <a:latin typeface="Times New Roman"/>
                <a:cs typeface="Segoe UI"/>
              </a:rPr>
              <a:t>the</a:t>
            </a:r>
            <a:r>
              <a:rPr lang="ro-RO" sz="2000" dirty="0">
                <a:latin typeface="Times New Roman"/>
                <a:cs typeface="Segoe UI"/>
              </a:rPr>
              <a:t> </a:t>
            </a:r>
            <a:r>
              <a:rPr lang="ro-RO" sz="2000" dirty="0" err="1">
                <a:latin typeface="Times New Roman"/>
                <a:cs typeface="Segoe UI"/>
              </a:rPr>
              <a:t>group</a:t>
            </a:r>
            <a:r>
              <a:rPr lang="ro-RO" sz="2000" dirty="0">
                <a:latin typeface="Times New Roman"/>
                <a:cs typeface="Segoe UI"/>
              </a:rPr>
              <a:t>.</a:t>
            </a:r>
            <a:r>
              <a:rPr lang="en-GB" sz="2000" dirty="0">
                <a:latin typeface="Times New Roman"/>
                <a:cs typeface="Segoe UI"/>
              </a:rPr>
              <a:t> </a:t>
            </a:r>
          </a:p>
          <a:p>
            <a:r>
              <a:rPr lang="ro-RO" sz="2000" b="1" dirty="0" err="1">
                <a:latin typeface="Times New Roman"/>
                <a:cs typeface="Segoe UI"/>
              </a:rPr>
              <a:t>Purpose</a:t>
            </a:r>
            <a:r>
              <a:rPr lang="ro-RO" sz="2000" b="1" dirty="0">
                <a:latin typeface="Times New Roman"/>
                <a:cs typeface="Segoe UI"/>
              </a:rPr>
              <a:t> of </a:t>
            </a:r>
            <a:r>
              <a:rPr lang="ro-RO" sz="2000" b="1" dirty="0" err="1">
                <a:latin typeface="Times New Roman"/>
                <a:cs typeface="Segoe UI"/>
              </a:rPr>
              <a:t>the</a:t>
            </a:r>
            <a:r>
              <a:rPr lang="ro-RO" sz="2000" b="1" dirty="0">
                <a:latin typeface="Times New Roman"/>
                <a:cs typeface="Segoe UI"/>
              </a:rPr>
              <a:t> </a:t>
            </a:r>
            <a:r>
              <a:rPr lang="ro-RO" sz="2000" b="1" dirty="0" err="1">
                <a:latin typeface="Times New Roman"/>
                <a:cs typeface="Segoe UI"/>
              </a:rPr>
              <a:t>group</a:t>
            </a:r>
            <a:r>
              <a:rPr lang="en-GB" sz="2000" dirty="0">
                <a:latin typeface="Times New Roman"/>
                <a:cs typeface="Segoe UI"/>
              </a:rPr>
              <a:t> </a:t>
            </a:r>
          </a:p>
          <a:p>
            <a:r>
              <a:rPr lang="ro-RO" sz="2000" dirty="0" err="1">
                <a:latin typeface="Times New Roman"/>
                <a:cs typeface="Segoe UI"/>
              </a:rPr>
              <a:t>Within</a:t>
            </a:r>
            <a:r>
              <a:rPr lang="ro-RO" sz="2000" dirty="0">
                <a:latin typeface="Times New Roman"/>
                <a:cs typeface="Segoe UI"/>
              </a:rPr>
              <a:t> </a:t>
            </a:r>
            <a:r>
              <a:rPr lang="ro-RO" sz="2000" dirty="0" err="1">
                <a:latin typeface="Times New Roman"/>
                <a:cs typeface="Segoe UI"/>
              </a:rPr>
              <a:t>the</a:t>
            </a:r>
            <a:r>
              <a:rPr lang="ro-RO" sz="2000" dirty="0">
                <a:latin typeface="Times New Roman"/>
                <a:cs typeface="Segoe UI"/>
              </a:rPr>
              <a:t> </a:t>
            </a:r>
            <a:r>
              <a:rPr lang="ro-RO" sz="2000" dirty="0" err="1">
                <a:latin typeface="Times New Roman"/>
                <a:cs typeface="Segoe UI"/>
              </a:rPr>
              <a:t>group</a:t>
            </a:r>
            <a:r>
              <a:rPr lang="ro-RO" sz="2000" dirty="0">
                <a:latin typeface="Times New Roman"/>
                <a:cs typeface="Segoe UI"/>
              </a:rPr>
              <a:t> </a:t>
            </a:r>
            <a:r>
              <a:rPr lang="ro-RO" sz="2000" dirty="0" err="1">
                <a:latin typeface="Times New Roman"/>
                <a:cs typeface="Segoe UI"/>
              </a:rPr>
              <a:t>is</a:t>
            </a:r>
            <a:r>
              <a:rPr lang="ro-RO" sz="2000" dirty="0">
                <a:latin typeface="Times New Roman"/>
                <a:cs typeface="Segoe UI"/>
              </a:rPr>
              <a:t> </a:t>
            </a:r>
            <a:r>
              <a:rPr lang="ro-RO" sz="2000" dirty="0" err="1">
                <a:latin typeface="Times New Roman"/>
                <a:cs typeface="Segoe UI"/>
              </a:rPr>
              <a:t>carried</a:t>
            </a:r>
            <a:r>
              <a:rPr lang="ro-RO" sz="2000" dirty="0">
                <a:latin typeface="Times New Roman"/>
                <a:cs typeface="Segoe UI"/>
              </a:rPr>
              <a:t> out a </a:t>
            </a:r>
            <a:r>
              <a:rPr lang="ro-RO" sz="2000" dirty="0" err="1">
                <a:latin typeface="Times New Roman"/>
                <a:cs typeface="Segoe UI"/>
              </a:rPr>
              <a:t>well-defined</a:t>
            </a:r>
            <a:r>
              <a:rPr lang="ro-RO" sz="2000" dirty="0">
                <a:latin typeface="Times New Roman"/>
                <a:cs typeface="Segoe UI"/>
              </a:rPr>
              <a:t> </a:t>
            </a:r>
            <a:r>
              <a:rPr lang="ro-RO" sz="2000" dirty="0" err="1">
                <a:latin typeface="Times New Roman"/>
                <a:cs typeface="Segoe UI"/>
              </a:rPr>
              <a:t>activity</a:t>
            </a:r>
            <a:r>
              <a:rPr lang="ro-RO" sz="2000" dirty="0">
                <a:latin typeface="Times New Roman"/>
                <a:cs typeface="Segoe UI"/>
              </a:rPr>
              <a:t>, </a:t>
            </a:r>
            <a:r>
              <a:rPr lang="ro-RO" sz="2000" dirty="0" err="1">
                <a:latin typeface="Times New Roman"/>
                <a:cs typeface="Segoe UI"/>
              </a:rPr>
              <a:t>which</a:t>
            </a:r>
            <a:r>
              <a:rPr lang="ro-RO" sz="2000" dirty="0">
                <a:latin typeface="Times New Roman"/>
                <a:cs typeface="Segoe UI"/>
              </a:rPr>
              <a:t> </a:t>
            </a:r>
            <a:r>
              <a:rPr lang="ro-RO" sz="2000" dirty="0" err="1">
                <a:latin typeface="Times New Roman"/>
                <a:cs typeface="Segoe UI"/>
              </a:rPr>
              <a:t>aims</a:t>
            </a:r>
            <a:r>
              <a:rPr lang="ro-RO" sz="2000" dirty="0">
                <a:latin typeface="Times New Roman"/>
                <a:cs typeface="Segoe UI"/>
              </a:rPr>
              <a:t> </a:t>
            </a:r>
            <a:r>
              <a:rPr lang="ro-RO" sz="2000" dirty="0" err="1">
                <a:latin typeface="Times New Roman"/>
                <a:cs typeface="Segoe UI"/>
              </a:rPr>
              <a:t>to</a:t>
            </a:r>
            <a:r>
              <a:rPr lang="ro-RO" sz="2000" dirty="0">
                <a:latin typeface="Times New Roman"/>
                <a:cs typeface="Segoe UI"/>
              </a:rPr>
              <a:t> focus on a particular </a:t>
            </a:r>
            <a:r>
              <a:rPr lang="ro-RO" sz="2000" dirty="0" err="1">
                <a:latin typeface="Times New Roman"/>
                <a:cs typeface="Segoe UI"/>
              </a:rPr>
              <a:t>subject</a:t>
            </a:r>
            <a:r>
              <a:rPr lang="ro-RO" sz="2000" dirty="0">
                <a:latin typeface="Times New Roman"/>
                <a:cs typeface="Segoe UI"/>
              </a:rPr>
              <a:t> </a:t>
            </a:r>
            <a:r>
              <a:rPr lang="ro-RO" sz="2000" dirty="0" err="1">
                <a:latin typeface="Times New Roman"/>
                <a:cs typeface="Segoe UI"/>
              </a:rPr>
              <a:t>explicitly</a:t>
            </a:r>
            <a:r>
              <a:rPr lang="ro-RO" sz="2000" dirty="0">
                <a:latin typeface="Times New Roman"/>
                <a:cs typeface="Segoe UI"/>
              </a:rPr>
              <a:t> </a:t>
            </a:r>
            <a:r>
              <a:rPr lang="ro-RO" sz="2000" dirty="0" err="1">
                <a:latin typeface="Times New Roman"/>
                <a:cs typeface="Segoe UI"/>
              </a:rPr>
              <a:t>and</a:t>
            </a:r>
            <a:r>
              <a:rPr lang="ro-RO" sz="2000" dirty="0">
                <a:latin typeface="Times New Roman"/>
                <a:cs typeface="Segoe UI"/>
              </a:rPr>
              <a:t> for a </a:t>
            </a:r>
            <a:r>
              <a:rPr lang="ro-RO" sz="2000" dirty="0" err="1">
                <a:latin typeface="Times New Roman"/>
                <a:cs typeface="Segoe UI"/>
              </a:rPr>
              <a:t>short</a:t>
            </a:r>
            <a:r>
              <a:rPr lang="ro-RO" sz="2000" dirty="0">
                <a:latin typeface="Times New Roman"/>
                <a:cs typeface="Segoe UI"/>
              </a:rPr>
              <a:t> period of </a:t>
            </a:r>
            <a:r>
              <a:rPr lang="ro-RO" sz="2000" dirty="0" err="1">
                <a:latin typeface="Times New Roman"/>
                <a:cs typeface="Segoe UI"/>
              </a:rPr>
              <a:t>time</a:t>
            </a:r>
            <a:r>
              <a:rPr lang="ro-RO" sz="2000" dirty="0">
                <a:latin typeface="Times New Roman"/>
                <a:cs typeface="Segoe UI"/>
              </a:rPr>
              <a:t>.</a:t>
            </a:r>
            <a:r>
              <a:rPr lang="en-GB" sz="2000" dirty="0">
                <a:latin typeface="Times New Roman"/>
                <a:cs typeface="Segoe UI"/>
              </a:rPr>
              <a:t> </a:t>
            </a:r>
          </a:p>
        </p:txBody>
      </p:sp>
      <p:sp>
        <p:nvSpPr>
          <p:cNvPr id="3" name="TextBox 2">
            <a:extLst>
              <a:ext uri="{FF2B5EF4-FFF2-40B4-BE49-F238E27FC236}">
                <a16:creationId xmlns:a16="http://schemas.microsoft.com/office/drawing/2014/main" id="{DB829BF4-F6D0-4E36-910E-5B16AD642FFC}"/>
              </a:ext>
            </a:extLst>
          </p:cNvPr>
          <p:cNvSpPr txBox="1"/>
          <p:nvPr/>
        </p:nvSpPr>
        <p:spPr>
          <a:xfrm>
            <a:off x="7673009" y="715617"/>
            <a:ext cx="383650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sz="2400" dirty="0" err="1">
                <a:latin typeface="Times New Roman"/>
              </a:rPr>
              <a:t>Individuals</a:t>
            </a:r>
            <a:r>
              <a:rPr lang="ro-RO" sz="2400" dirty="0">
                <a:latin typeface="Times New Roman"/>
              </a:rPr>
              <a:t> </a:t>
            </a:r>
            <a:r>
              <a:rPr lang="ro-RO" sz="2400" dirty="0" err="1">
                <a:latin typeface="Times New Roman"/>
              </a:rPr>
              <a:t>will</a:t>
            </a:r>
            <a:r>
              <a:rPr lang="ro-RO" sz="2400" dirty="0">
                <a:latin typeface="Times New Roman"/>
              </a:rPr>
              <a:t> </a:t>
            </a:r>
            <a:r>
              <a:rPr lang="ro-RO" sz="2400" dirty="0" err="1">
                <a:latin typeface="Times New Roman"/>
              </a:rPr>
              <a:t>form</a:t>
            </a:r>
            <a:r>
              <a:rPr lang="ro-RO" sz="2400" dirty="0">
                <a:latin typeface="Times New Roman"/>
              </a:rPr>
              <a:t> </a:t>
            </a:r>
            <a:r>
              <a:rPr lang="ro-RO" sz="2400" dirty="0" err="1">
                <a:latin typeface="Times New Roman"/>
              </a:rPr>
              <a:t>into</a:t>
            </a:r>
            <a:r>
              <a:rPr lang="ro-RO" sz="2400" dirty="0">
                <a:latin typeface="Times New Roman"/>
              </a:rPr>
              <a:t> </a:t>
            </a:r>
            <a:endParaRPr lang="en-US" dirty="0"/>
          </a:p>
          <a:p>
            <a:r>
              <a:rPr lang="ro-RO" sz="2400" dirty="0" err="1">
                <a:latin typeface="Times New Roman"/>
              </a:rPr>
              <a:t>groups</a:t>
            </a:r>
            <a:r>
              <a:rPr lang="ro-RO" sz="2400" dirty="0">
                <a:latin typeface="Times New Roman"/>
              </a:rPr>
              <a:t> ,formal </a:t>
            </a:r>
            <a:r>
              <a:rPr lang="ro-RO" sz="2400" dirty="0" err="1">
                <a:latin typeface="Times New Roman"/>
              </a:rPr>
              <a:t>and</a:t>
            </a:r>
            <a:r>
              <a:rPr lang="ro-RO" sz="2400" dirty="0">
                <a:latin typeface="Times New Roman"/>
              </a:rPr>
              <a:t> informal for a </a:t>
            </a:r>
            <a:r>
              <a:rPr lang="ro-RO" sz="2400" dirty="0" err="1">
                <a:latin typeface="Times New Roman"/>
              </a:rPr>
              <a:t>number</a:t>
            </a:r>
            <a:r>
              <a:rPr lang="ro-RO" sz="2400" dirty="0">
                <a:latin typeface="Times New Roman"/>
              </a:rPr>
              <a:t> of </a:t>
            </a:r>
            <a:r>
              <a:rPr lang="ro-RO" sz="2400" dirty="0" err="1">
                <a:latin typeface="Times New Roman"/>
              </a:rPr>
              <a:t>different</a:t>
            </a:r>
            <a:r>
              <a:rPr lang="ro-RO" sz="2400" dirty="0">
                <a:latin typeface="Times New Roman"/>
              </a:rPr>
              <a:t> </a:t>
            </a:r>
            <a:endParaRPr lang="ro-RO" dirty="0">
              <a:latin typeface="Gill Sans MT" panose="020B0502020104020203"/>
            </a:endParaRPr>
          </a:p>
          <a:p>
            <a:r>
              <a:rPr lang="ro-RO" sz="2400" dirty="0" err="1">
                <a:latin typeface="Times New Roman"/>
              </a:rPr>
              <a:t>reasons</a:t>
            </a:r>
            <a:r>
              <a:rPr lang="ro-RO" sz="2400" dirty="0">
                <a:latin typeface="Times New Roman"/>
              </a:rPr>
              <a:t> </a:t>
            </a:r>
            <a:r>
              <a:rPr lang="ro-RO" sz="2400" dirty="0" err="1">
                <a:latin typeface="Times New Roman"/>
              </a:rPr>
              <a:t>relating</a:t>
            </a:r>
            <a:r>
              <a:rPr lang="ro-RO" sz="2400" dirty="0">
                <a:latin typeface="Times New Roman"/>
              </a:rPr>
              <a:t> </a:t>
            </a:r>
            <a:r>
              <a:rPr lang="ro-RO" sz="2400" dirty="0" err="1">
                <a:latin typeface="Times New Roman"/>
              </a:rPr>
              <a:t>to</a:t>
            </a:r>
            <a:r>
              <a:rPr lang="ro-RO" sz="2400" dirty="0">
                <a:latin typeface="Times New Roman"/>
              </a:rPr>
              <a:t> </a:t>
            </a:r>
            <a:r>
              <a:rPr lang="ro-RO" sz="2400" dirty="0" err="1">
                <a:latin typeface="Times New Roman"/>
              </a:rPr>
              <a:t>work</a:t>
            </a:r>
            <a:r>
              <a:rPr lang="ro-RO" sz="2400" dirty="0">
                <a:latin typeface="Times New Roman"/>
              </a:rPr>
              <a:t> </a:t>
            </a:r>
            <a:endParaRPr lang="ro-RO" dirty="0">
              <a:latin typeface="Gill Sans MT" panose="020B0502020104020203"/>
            </a:endParaRPr>
          </a:p>
          <a:p>
            <a:r>
              <a:rPr lang="ro-RO" sz="2400" dirty="0">
                <a:latin typeface="Times New Roman"/>
              </a:rPr>
              <a:t>performance </a:t>
            </a:r>
            <a:r>
              <a:rPr lang="ro-RO" sz="2400" dirty="0" err="1">
                <a:latin typeface="Times New Roman"/>
              </a:rPr>
              <a:t>and</a:t>
            </a:r>
            <a:r>
              <a:rPr lang="ro-RO" sz="2400" dirty="0">
                <a:latin typeface="Times New Roman"/>
              </a:rPr>
              <a:t> social </a:t>
            </a:r>
            <a:endParaRPr lang="ro-RO" dirty="0">
              <a:latin typeface="Gill Sans MT" panose="020B0502020104020203"/>
            </a:endParaRPr>
          </a:p>
          <a:p>
            <a:r>
              <a:rPr lang="ro-RO" sz="2400" dirty="0" err="1">
                <a:latin typeface="Times New Roman"/>
              </a:rPr>
              <a:t>processes</a:t>
            </a:r>
            <a:r>
              <a:rPr lang="ro-RO" sz="2400" dirty="0">
                <a:latin typeface="Times New Roman"/>
              </a:rPr>
              <a:t>.</a:t>
            </a:r>
            <a:endParaRPr lang="ro-RO" dirty="0"/>
          </a:p>
          <a:p>
            <a:r>
              <a:rPr lang="ro-RO" sz="2400" dirty="0" err="1">
                <a:latin typeface="Times New Roman"/>
              </a:rPr>
              <a:t>Certain</a:t>
            </a:r>
            <a:r>
              <a:rPr lang="ro-RO" sz="2400" dirty="0">
                <a:latin typeface="Times New Roman"/>
              </a:rPr>
              <a:t> </a:t>
            </a:r>
            <a:r>
              <a:rPr lang="ro-RO" sz="2400" dirty="0" err="1">
                <a:latin typeface="Times New Roman"/>
              </a:rPr>
              <a:t>tasks</a:t>
            </a:r>
            <a:r>
              <a:rPr lang="ro-RO" sz="2400" dirty="0">
                <a:latin typeface="Times New Roman"/>
              </a:rPr>
              <a:t> </a:t>
            </a:r>
            <a:r>
              <a:rPr lang="ro-RO" sz="2400" dirty="0" err="1">
                <a:latin typeface="Times New Roman"/>
              </a:rPr>
              <a:t>can</a:t>
            </a:r>
            <a:r>
              <a:rPr lang="ro-RO" sz="2400" dirty="0">
                <a:latin typeface="Times New Roman"/>
              </a:rPr>
              <a:t> </a:t>
            </a:r>
            <a:r>
              <a:rPr lang="ro-RO" sz="2400" dirty="0" err="1">
                <a:latin typeface="Times New Roman"/>
              </a:rPr>
              <a:t>be</a:t>
            </a:r>
            <a:r>
              <a:rPr lang="ro-RO" sz="2400" dirty="0">
                <a:latin typeface="Times New Roman"/>
              </a:rPr>
              <a:t> </a:t>
            </a:r>
            <a:endParaRPr lang="ro-RO" sz="2400" dirty="0">
              <a:latin typeface="Times New Roman"/>
              <a:cs typeface="Times New Roman"/>
            </a:endParaRPr>
          </a:p>
          <a:p>
            <a:r>
              <a:rPr lang="ro-RO" sz="2400" dirty="0" err="1">
                <a:latin typeface="Times New Roman"/>
              </a:rPr>
              <a:t>performed</a:t>
            </a:r>
            <a:r>
              <a:rPr lang="ro-RO" sz="2400" dirty="0">
                <a:latin typeface="Times New Roman"/>
              </a:rPr>
              <a:t> </a:t>
            </a:r>
            <a:r>
              <a:rPr lang="ro-RO" sz="2400" dirty="0" err="1">
                <a:latin typeface="Times New Roman"/>
              </a:rPr>
              <a:t>only</a:t>
            </a:r>
            <a:r>
              <a:rPr lang="ro-RO" sz="2400" dirty="0">
                <a:latin typeface="Times New Roman"/>
              </a:rPr>
              <a:t> </a:t>
            </a:r>
            <a:r>
              <a:rPr lang="ro-RO" sz="2400" dirty="0" err="1">
                <a:latin typeface="Times New Roman"/>
              </a:rPr>
              <a:t>throgh</a:t>
            </a:r>
            <a:r>
              <a:rPr lang="ro-RO" sz="2400" dirty="0">
                <a:latin typeface="Times New Roman"/>
              </a:rPr>
              <a:t> </a:t>
            </a:r>
            <a:r>
              <a:rPr lang="ro-RO" sz="2400" dirty="0" err="1">
                <a:latin typeface="Times New Roman"/>
              </a:rPr>
              <a:t>the</a:t>
            </a:r>
            <a:r>
              <a:rPr lang="ro-RO" sz="2400" dirty="0">
                <a:latin typeface="Times New Roman"/>
              </a:rPr>
              <a:t> </a:t>
            </a:r>
            <a:endParaRPr lang="ro-RO" sz="2400" dirty="0">
              <a:latin typeface="Times New Roman"/>
              <a:cs typeface="Times New Roman"/>
            </a:endParaRPr>
          </a:p>
          <a:p>
            <a:r>
              <a:rPr lang="ro-RO" sz="2400" dirty="0" err="1">
                <a:latin typeface="Times New Roman"/>
              </a:rPr>
              <a:t>combined</a:t>
            </a:r>
            <a:r>
              <a:rPr lang="ro-RO" sz="2400" dirty="0">
                <a:latin typeface="Times New Roman"/>
              </a:rPr>
              <a:t> </a:t>
            </a:r>
            <a:r>
              <a:rPr lang="ro-RO" sz="2400" dirty="0" err="1">
                <a:latin typeface="Times New Roman"/>
              </a:rPr>
              <a:t>efforts</a:t>
            </a:r>
            <a:r>
              <a:rPr lang="ro-RO" sz="2400" dirty="0">
                <a:latin typeface="Times New Roman"/>
              </a:rPr>
              <a:t> of a </a:t>
            </a:r>
            <a:r>
              <a:rPr lang="ro-RO" sz="2400" dirty="0" err="1">
                <a:latin typeface="Times New Roman"/>
              </a:rPr>
              <a:t>number</a:t>
            </a:r>
            <a:r>
              <a:rPr lang="ro-RO" sz="2400" dirty="0">
                <a:latin typeface="Times New Roman"/>
              </a:rPr>
              <a:t> of </a:t>
            </a:r>
            <a:r>
              <a:rPr lang="ro-RO" sz="2400" dirty="0" err="1">
                <a:latin typeface="Times New Roman"/>
              </a:rPr>
              <a:t>individuals</a:t>
            </a:r>
            <a:r>
              <a:rPr lang="ro-RO" sz="2400" dirty="0">
                <a:latin typeface="Times New Roman"/>
              </a:rPr>
              <a:t> </a:t>
            </a:r>
            <a:r>
              <a:rPr lang="ro-RO" sz="2400" dirty="0" err="1">
                <a:latin typeface="Times New Roman"/>
              </a:rPr>
              <a:t>working</a:t>
            </a:r>
            <a:r>
              <a:rPr lang="ro-RO" sz="2400" dirty="0">
                <a:latin typeface="Times New Roman"/>
              </a:rPr>
              <a:t> </a:t>
            </a:r>
            <a:r>
              <a:rPr lang="ro-RO" sz="2400" dirty="0" err="1">
                <a:latin typeface="Times New Roman"/>
              </a:rPr>
              <a:t>together</a:t>
            </a:r>
            <a:r>
              <a:rPr lang="ro-RO" sz="2400" dirty="0">
                <a:latin typeface="Times New Roman"/>
              </a:rPr>
              <a:t>.</a:t>
            </a:r>
            <a:endParaRPr lang="ro-RO" sz="2400">
              <a:latin typeface="Times New Roman"/>
              <a:cs typeface="Times New Roman"/>
            </a:endParaRPr>
          </a:p>
        </p:txBody>
      </p:sp>
      <p:pic>
        <p:nvPicPr>
          <p:cNvPr id="4" name="Picture 4" descr="A picture containing room&#10;&#10;Description generated with very high confidence">
            <a:extLst>
              <a:ext uri="{FF2B5EF4-FFF2-40B4-BE49-F238E27FC236}">
                <a16:creationId xmlns:a16="http://schemas.microsoft.com/office/drawing/2014/main" id="{349D5626-6E62-4320-8952-A1FC483678E9}"/>
              </a:ext>
            </a:extLst>
          </p:cNvPr>
          <p:cNvPicPr>
            <a:picLocks noChangeAspect="1"/>
          </p:cNvPicPr>
          <p:nvPr/>
        </p:nvPicPr>
        <p:blipFill>
          <a:blip r:embed="rId2"/>
          <a:stretch>
            <a:fillRect/>
          </a:stretch>
        </p:blipFill>
        <p:spPr>
          <a:xfrm>
            <a:off x="4724400" y="1284357"/>
            <a:ext cx="2743200" cy="2743200"/>
          </a:xfrm>
          <a:prstGeom prst="rect">
            <a:avLst/>
          </a:prstGeom>
        </p:spPr>
      </p:pic>
      <p:sp>
        <p:nvSpPr>
          <p:cNvPr id="6" name="TextBox 5">
            <a:extLst>
              <a:ext uri="{FF2B5EF4-FFF2-40B4-BE49-F238E27FC236}">
                <a16:creationId xmlns:a16="http://schemas.microsoft.com/office/drawing/2014/main" id="{BFA5F4FD-015E-4B62-B790-DE0B24C43F28}"/>
              </a:ext>
            </a:extLst>
          </p:cNvPr>
          <p:cNvSpPr txBox="1"/>
          <p:nvPr/>
        </p:nvSpPr>
        <p:spPr>
          <a:xfrm>
            <a:off x="4724400" y="444831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Image adopted from R. </a:t>
            </a:r>
            <a:r>
              <a:rPr lang="en-US"/>
              <a:t>Smith,2019</a:t>
            </a:r>
          </a:p>
        </p:txBody>
      </p:sp>
    </p:spTree>
    <p:extLst>
      <p:ext uri="{BB962C8B-B14F-4D97-AF65-F5344CB8AC3E}">
        <p14:creationId xmlns:p14="http://schemas.microsoft.com/office/powerpoint/2010/main" val="1311611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1176DA6-4BBF-42A4-9C94-E6613CCD6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9AAB0AE-172B-4FB4-80C2-86CD6B824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F5F71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close up of a map&#10;&#10;Description generated with high confidence">
            <a:extLst>
              <a:ext uri="{FF2B5EF4-FFF2-40B4-BE49-F238E27FC236}">
                <a16:creationId xmlns:a16="http://schemas.microsoft.com/office/drawing/2014/main" id="{5FF64FAC-5A72-4A4E-ACCA-27CE980BBA25}"/>
              </a:ext>
            </a:extLst>
          </p:cNvPr>
          <p:cNvPicPr>
            <a:picLocks noChangeAspect="1"/>
          </p:cNvPicPr>
          <p:nvPr/>
        </p:nvPicPr>
        <p:blipFill>
          <a:blip r:embed="rId2"/>
          <a:stretch>
            <a:fillRect/>
          </a:stretch>
        </p:blipFill>
        <p:spPr>
          <a:xfrm>
            <a:off x="2615855" y="643467"/>
            <a:ext cx="6474376" cy="5571066"/>
          </a:xfrm>
          <a:prstGeom prst="rect">
            <a:avLst/>
          </a:prstGeom>
        </p:spPr>
      </p:pic>
      <p:sp>
        <p:nvSpPr>
          <p:cNvPr id="4" name="TextBox 3">
            <a:extLst>
              <a:ext uri="{FF2B5EF4-FFF2-40B4-BE49-F238E27FC236}">
                <a16:creationId xmlns:a16="http://schemas.microsoft.com/office/drawing/2014/main" id="{5E5F0505-3FD4-4DB5-8C32-252AEA4D8640}"/>
              </a:ext>
            </a:extLst>
          </p:cNvPr>
          <p:cNvSpPr txBox="1"/>
          <p:nvPr/>
        </p:nvSpPr>
        <p:spPr>
          <a:xfrm>
            <a:off x="472661" y="881270"/>
            <a:ext cx="227937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sz="2000" dirty="0" err="1">
                <a:latin typeface="Times New Roman"/>
              </a:rPr>
              <a:t>Appears</a:t>
            </a:r>
            <a:r>
              <a:rPr lang="ro-RO" sz="2000" dirty="0">
                <a:latin typeface="Times New Roman"/>
              </a:rPr>
              <a:t> </a:t>
            </a:r>
            <a:r>
              <a:rPr lang="ro-RO" sz="2000" dirty="0" err="1">
                <a:latin typeface="Times New Roman"/>
              </a:rPr>
              <a:t>when</a:t>
            </a:r>
            <a:r>
              <a:rPr lang="ro-RO" sz="2000" dirty="0">
                <a:latin typeface="Times New Roman"/>
              </a:rPr>
              <a:t> a </a:t>
            </a:r>
            <a:endParaRPr lang="en-GB" sz="2000" dirty="0">
              <a:latin typeface="Gill Sans MT" panose="020B0502020104020203"/>
            </a:endParaRPr>
          </a:p>
          <a:p>
            <a:r>
              <a:rPr lang="ro-RO" sz="2000" dirty="0" err="1">
                <a:latin typeface="Times New Roman"/>
              </a:rPr>
              <a:t>number</a:t>
            </a:r>
            <a:r>
              <a:rPr lang="ro-RO" sz="2000" dirty="0">
                <a:latin typeface="Times New Roman"/>
              </a:rPr>
              <a:t> of </a:t>
            </a:r>
            <a:r>
              <a:rPr lang="ro-RO" sz="2000" dirty="0" err="1">
                <a:latin typeface="Times New Roman"/>
              </a:rPr>
              <a:t>people</a:t>
            </a:r>
            <a:endParaRPr lang="en-GB" sz="2000" dirty="0" err="1">
              <a:latin typeface="Gill Sans MT" panose="020B0502020104020203"/>
            </a:endParaRPr>
          </a:p>
          <a:p>
            <a:r>
              <a:rPr lang="ro-RO" sz="2000" dirty="0">
                <a:latin typeface="Times New Roman"/>
              </a:rPr>
              <a:t> </a:t>
            </a:r>
            <a:r>
              <a:rPr lang="ro-RO" sz="2000" dirty="0" err="1">
                <a:latin typeface="Times New Roman"/>
              </a:rPr>
              <a:t>have</a:t>
            </a:r>
            <a:r>
              <a:rPr lang="ro-RO" sz="2000" dirty="0">
                <a:latin typeface="Times New Roman"/>
              </a:rPr>
              <a:t> a </a:t>
            </a:r>
            <a:r>
              <a:rPr lang="ro-RO" sz="2000" dirty="0" err="1">
                <a:latin typeface="Times New Roman"/>
              </a:rPr>
              <a:t>common</a:t>
            </a:r>
            <a:r>
              <a:rPr lang="ro-RO" sz="2000" dirty="0">
                <a:latin typeface="Times New Roman"/>
              </a:rPr>
              <a:t> </a:t>
            </a:r>
            <a:endParaRPr lang="en-GB" sz="2000" dirty="0">
              <a:latin typeface="Gill Sans MT" panose="020B0502020104020203"/>
            </a:endParaRPr>
          </a:p>
          <a:p>
            <a:r>
              <a:rPr lang="ro-RO" sz="2000" dirty="0" err="1">
                <a:latin typeface="Times New Roman"/>
              </a:rPr>
              <a:t>point</a:t>
            </a:r>
            <a:r>
              <a:rPr lang="ro-RO" sz="2000" dirty="0">
                <a:latin typeface="Times New Roman"/>
              </a:rPr>
              <a:t> </a:t>
            </a:r>
            <a:r>
              <a:rPr lang="ro-RO" sz="2000" dirty="0" err="1">
                <a:latin typeface="Times New Roman"/>
              </a:rPr>
              <a:t>and</a:t>
            </a:r>
            <a:r>
              <a:rPr lang="ro-RO" sz="2000" dirty="0">
                <a:latin typeface="Times New Roman"/>
              </a:rPr>
              <a:t> </a:t>
            </a:r>
            <a:r>
              <a:rPr lang="ro-RO" sz="2000" dirty="0" err="1">
                <a:latin typeface="Times New Roman"/>
              </a:rPr>
              <a:t>realize</a:t>
            </a:r>
            <a:r>
              <a:rPr lang="ro-RO" sz="2000" dirty="0">
                <a:latin typeface="Times New Roman"/>
              </a:rPr>
              <a:t> </a:t>
            </a:r>
            <a:r>
              <a:rPr lang="ro-RO" sz="2000" dirty="0" err="1">
                <a:latin typeface="Times New Roman"/>
              </a:rPr>
              <a:t>that</a:t>
            </a:r>
            <a:r>
              <a:rPr lang="ro-RO" sz="2000" dirty="0">
                <a:latin typeface="Times New Roman"/>
              </a:rPr>
              <a:t> </a:t>
            </a:r>
            <a:r>
              <a:rPr lang="ro-RO" sz="2000" dirty="0" err="1">
                <a:latin typeface="Times New Roman"/>
              </a:rPr>
              <a:t>their</a:t>
            </a:r>
            <a:r>
              <a:rPr lang="ro-RO" sz="2000" dirty="0">
                <a:latin typeface="Times New Roman"/>
              </a:rPr>
              <a:t> </a:t>
            </a:r>
            <a:r>
              <a:rPr lang="ro-RO" sz="2000" dirty="0" err="1">
                <a:latin typeface="Times New Roman"/>
              </a:rPr>
              <a:t>successes</a:t>
            </a:r>
            <a:r>
              <a:rPr lang="ro-RO" sz="2000" dirty="0">
                <a:latin typeface="Times New Roman"/>
              </a:rPr>
              <a:t> </a:t>
            </a:r>
            <a:endParaRPr lang="en-GB" sz="2000" dirty="0">
              <a:latin typeface="Gill Sans MT" panose="020B0502020104020203"/>
            </a:endParaRPr>
          </a:p>
          <a:p>
            <a:r>
              <a:rPr lang="ro-RO" sz="2000" dirty="0" err="1">
                <a:latin typeface="Times New Roman"/>
              </a:rPr>
              <a:t>depend</a:t>
            </a:r>
            <a:r>
              <a:rPr lang="ro-RO" sz="2000" dirty="0">
                <a:latin typeface="Times New Roman"/>
              </a:rPr>
              <a:t> on </a:t>
            </a:r>
            <a:r>
              <a:rPr lang="ro-RO" sz="2000" dirty="0" err="1">
                <a:latin typeface="Times New Roman"/>
              </a:rPr>
              <a:t>the</a:t>
            </a:r>
            <a:endParaRPr lang="en-GB" sz="2000" dirty="0" err="1">
              <a:latin typeface="Gill Sans MT" panose="020B0502020104020203"/>
            </a:endParaRPr>
          </a:p>
          <a:p>
            <a:r>
              <a:rPr lang="ro-RO" sz="2000" dirty="0">
                <a:latin typeface="Times New Roman"/>
              </a:rPr>
              <a:t> </a:t>
            </a:r>
            <a:r>
              <a:rPr lang="ro-RO" sz="2000" dirty="0" err="1">
                <a:latin typeface="Times New Roman"/>
              </a:rPr>
              <a:t>successes</a:t>
            </a:r>
            <a:r>
              <a:rPr lang="ro-RO" sz="2000" dirty="0">
                <a:latin typeface="Times New Roman"/>
              </a:rPr>
              <a:t> of </a:t>
            </a:r>
            <a:r>
              <a:rPr lang="ro-RO" sz="2000" dirty="0" err="1">
                <a:latin typeface="Times New Roman"/>
              </a:rPr>
              <a:t>others</a:t>
            </a:r>
            <a:r>
              <a:rPr lang="ro-RO" sz="2000" dirty="0">
                <a:latin typeface="Times New Roman"/>
              </a:rPr>
              <a:t> </a:t>
            </a:r>
            <a:r>
              <a:rPr lang="ro-RO" sz="2000" dirty="0" err="1">
                <a:latin typeface="Times New Roman"/>
              </a:rPr>
              <a:t>and</a:t>
            </a:r>
            <a:r>
              <a:rPr lang="ro-RO" sz="2000" dirty="0">
                <a:latin typeface="Times New Roman"/>
              </a:rPr>
              <a:t> </a:t>
            </a:r>
            <a:r>
              <a:rPr lang="ro-RO" sz="2000" dirty="0" err="1">
                <a:latin typeface="Times New Roman"/>
              </a:rPr>
              <a:t>they</a:t>
            </a:r>
            <a:r>
              <a:rPr lang="ro-RO" sz="2000" dirty="0">
                <a:latin typeface="Times New Roman"/>
              </a:rPr>
              <a:t> are </a:t>
            </a:r>
            <a:r>
              <a:rPr lang="ro-RO" sz="2000" dirty="0" err="1">
                <a:latin typeface="Times New Roman"/>
              </a:rPr>
              <a:t>all</a:t>
            </a:r>
            <a:r>
              <a:rPr lang="ro-RO" sz="2000" dirty="0">
                <a:latin typeface="Times New Roman"/>
              </a:rPr>
              <a:t> </a:t>
            </a:r>
            <a:endParaRPr lang="en-GB" sz="2000" dirty="0">
              <a:latin typeface="Gill Sans MT" panose="020B0502020104020203"/>
            </a:endParaRPr>
          </a:p>
          <a:p>
            <a:r>
              <a:rPr lang="ro-RO" sz="2000" dirty="0">
                <a:latin typeface="Times New Roman"/>
              </a:rPr>
              <a:t>interdependent.</a:t>
            </a:r>
            <a:r>
              <a:rPr lang="en-GB" sz="2000" dirty="0">
                <a:latin typeface="Times New Roman"/>
                <a:cs typeface="Times New Roman"/>
              </a:rPr>
              <a:t> </a:t>
            </a:r>
            <a:endParaRPr lang="en-GB" sz="2000" dirty="0"/>
          </a:p>
        </p:txBody>
      </p:sp>
      <p:sp>
        <p:nvSpPr>
          <p:cNvPr id="5" name="TextBox 4">
            <a:extLst>
              <a:ext uri="{FF2B5EF4-FFF2-40B4-BE49-F238E27FC236}">
                <a16:creationId xmlns:a16="http://schemas.microsoft.com/office/drawing/2014/main" id="{FBB74CA7-F828-4D12-866C-CB03EFADB393}"/>
              </a:ext>
            </a:extLst>
          </p:cNvPr>
          <p:cNvSpPr txBox="1"/>
          <p:nvPr/>
        </p:nvSpPr>
        <p:spPr>
          <a:xfrm>
            <a:off x="9141792" y="837096"/>
            <a:ext cx="2941983"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sz="1600" b="1" dirty="0" err="1">
                <a:latin typeface="Times New Roman"/>
              </a:rPr>
              <a:t>Types</a:t>
            </a:r>
            <a:r>
              <a:rPr lang="ro-RO" sz="1600" b="1" dirty="0">
                <a:latin typeface="Times New Roman"/>
              </a:rPr>
              <a:t> of </a:t>
            </a:r>
            <a:r>
              <a:rPr lang="ro-RO" sz="1600" b="1" dirty="0" err="1">
                <a:latin typeface="Times New Roman"/>
              </a:rPr>
              <a:t>work</a:t>
            </a:r>
            <a:r>
              <a:rPr lang="ro-RO" sz="1600" b="1" dirty="0">
                <a:latin typeface="Times New Roman"/>
              </a:rPr>
              <a:t> </a:t>
            </a:r>
            <a:r>
              <a:rPr lang="ro-RO" sz="1600" b="1" dirty="0" err="1">
                <a:latin typeface="Times New Roman"/>
              </a:rPr>
              <a:t>teams</a:t>
            </a:r>
            <a:r>
              <a:rPr lang="en-GB" sz="1600" dirty="0">
                <a:latin typeface="Times New Roman"/>
                <a:cs typeface="Times New Roman"/>
              </a:rPr>
              <a:t> </a:t>
            </a:r>
          </a:p>
          <a:p>
            <a:pPr marL="285750" indent="-285750">
              <a:buFont typeface="Arial"/>
              <a:buChar char="•"/>
            </a:pPr>
            <a:r>
              <a:rPr lang="en-GB" sz="1600" b="1" dirty="0">
                <a:ea typeface="+mn-lt"/>
                <a:cs typeface="+mn-lt"/>
              </a:rPr>
              <a:t>Functional Teams-</a:t>
            </a:r>
            <a:r>
              <a:rPr lang="en-GB" sz="1600" dirty="0">
                <a:ea typeface="+mn-lt"/>
                <a:cs typeface="+mn-lt"/>
              </a:rPr>
              <a:t> include members from the same </a:t>
            </a:r>
            <a:r>
              <a:rPr lang="en-GB" sz="1600" dirty="0" err="1">
                <a:ea typeface="+mn-lt"/>
                <a:cs typeface="+mn-lt"/>
              </a:rPr>
              <a:t>department,often</a:t>
            </a:r>
            <a:r>
              <a:rPr lang="en-GB" sz="1600" dirty="0">
                <a:ea typeface="+mn-lt"/>
                <a:cs typeface="+mn-lt"/>
              </a:rPr>
              <a:t> these are permanent.</a:t>
            </a:r>
          </a:p>
          <a:p>
            <a:pPr marL="285750" indent="-285750">
              <a:buFont typeface="Arial"/>
              <a:buChar char="•"/>
            </a:pPr>
            <a:r>
              <a:rPr lang="en-GB" sz="1600" b="1" dirty="0">
                <a:ea typeface="+mn-lt"/>
                <a:cs typeface="+mn-lt"/>
              </a:rPr>
              <a:t>Cross-Functional Teams-</a:t>
            </a:r>
            <a:r>
              <a:rPr lang="en-GB" sz="1600" dirty="0">
                <a:ea typeface="+mn-lt"/>
                <a:cs typeface="+mn-lt"/>
              </a:rPr>
              <a:t>work team composed of individuals from various </a:t>
            </a:r>
            <a:r>
              <a:rPr lang="en-GB" sz="1600" dirty="0" err="1">
                <a:ea typeface="+mn-lt"/>
                <a:cs typeface="+mn-lt"/>
              </a:rPr>
              <a:t>specialties,often</a:t>
            </a:r>
            <a:r>
              <a:rPr lang="en-GB" sz="1600" dirty="0">
                <a:ea typeface="+mn-lt"/>
                <a:cs typeface="+mn-lt"/>
              </a:rPr>
              <a:t> these are temporary.</a:t>
            </a:r>
          </a:p>
          <a:p>
            <a:pPr marL="285750" indent="-285750">
              <a:buFont typeface="Arial"/>
              <a:buChar char="•"/>
            </a:pPr>
            <a:r>
              <a:rPr lang="en-GB" sz="1600" b="1" dirty="0">
                <a:ea typeface="+mn-lt"/>
                <a:cs typeface="+mn-lt"/>
              </a:rPr>
              <a:t>Virtual Teams-</a:t>
            </a:r>
            <a:r>
              <a:rPr lang="en-GB" sz="1600" dirty="0">
                <a:ea typeface="+mn-lt"/>
                <a:cs typeface="+mn-lt"/>
              </a:rPr>
              <a:t>member collaborate online with tools such as </a:t>
            </a:r>
            <a:r>
              <a:rPr lang="en-GB" sz="1600" dirty="0" err="1">
                <a:ea typeface="+mn-lt"/>
                <a:cs typeface="+mn-lt"/>
              </a:rPr>
              <a:t>wide,area</a:t>
            </a:r>
            <a:r>
              <a:rPr lang="en-GB" sz="1600" dirty="0">
                <a:ea typeface="+mn-lt"/>
                <a:cs typeface="+mn-lt"/>
              </a:rPr>
              <a:t> </a:t>
            </a:r>
            <a:r>
              <a:rPr lang="en-GB" sz="1600" dirty="0" err="1">
                <a:ea typeface="+mn-lt"/>
                <a:cs typeface="+mn-lt"/>
              </a:rPr>
              <a:t>networks,fax</a:t>
            </a:r>
            <a:r>
              <a:rPr lang="en-GB" sz="1600" dirty="0">
                <a:ea typeface="+mn-lt"/>
                <a:cs typeface="+mn-lt"/>
              </a:rPr>
              <a:t> email or web sites where the team can hold online conferences.</a:t>
            </a:r>
          </a:p>
          <a:p>
            <a:endParaRPr lang="en-GB" sz="1200" dirty="0">
              <a:latin typeface="Times New Roman"/>
              <a:cs typeface="Times New Roman"/>
            </a:endParaRPr>
          </a:p>
        </p:txBody>
      </p:sp>
    </p:spTree>
    <p:extLst>
      <p:ext uri="{BB962C8B-B14F-4D97-AF65-F5344CB8AC3E}">
        <p14:creationId xmlns:p14="http://schemas.microsoft.com/office/powerpoint/2010/main" val="1816826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extBox 1">
            <a:extLst>
              <a:ext uri="{FF2B5EF4-FFF2-40B4-BE49-F238E27FC236}">
                <a16:creationId xmlns:a16="http://schemas.microsoft.com/office/drawing/2014/main" id="{C88540B6-5C06-4645-9938-67C6D030DE9B}"/>
              </a:ext>
            </a:extLst>
          </p:cNvPr>
          <p:cNvSpPr txBox="1"/>
          <p:nvPr/>
        </p:nvSpPr>
        <p:spPr>
          <a:xfrm>
            <a:off x="659301" y="1474969"/>
            <a:ext cx="2823919" cy="1868760"/>
          </a:xfrm>
          <a:prstGeom prst="rect">
            <a:avLst/>
          </a:prstGeom>
        </p:spPr>
        <p:txBody>
          <a:bodyPr rot="0" spcFirstLastPara="0" vertOverflow="overflow" horzOverflow="overflow" vert="horz" lIns="91440" tIns="45720" rIns="91440" bIns="0" numCol="1" spcCol="0" rtlCol="0" fromWordArt="0" anchor="b" anchorCtr="0" forceAA="0" compatLnSpc="1">
            <a:prstTxWarp prst="textNoShape">
              <a:avLst/>
            </a:prstTxWarp>
            <a:normAutofit/>
          </a:bodyPr>
          <a:lstStyle/>
          <a:p>
            <a:pPr defTabSz="914400">
              <a:lnSpc>
                <a:spcPct val="90000"/>
              </a:lnSpc>
              <a:spcBef>
                <a:spcPct val="0"/>
              </a:spcBef>
              <a:spcAft>
                <a:spcPts val="600"/>
              </a:spcAft>
            </a:pPr>
            <a:r>
              <a:rPr lang="en-US" sz="3300" cap="all">
                <a:latin typeface="+mj-lt"/>
                <a:ea typeface="+mj-ea"/>
                <a:cs typeface="+mj-cs"/>
              </a:rPr>
              <a:t> Differences between a team and a group </a:t>
            </a:r>
          </a:p>
        </p:txBody>
      </p:sp>
      <p:cxnSp>
        <p:nvCxnSpPr>
          <p:cNvPr id="20" name="Straight Connector 19">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2" name="Group 21">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3" name="Rectangle 22">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screenshot of a cell phone&#10;&#10;Description generated with very high confidence">
            <a:extLst>
              <a:ext uri="{FF2B5EF4-FFF2-40B4-BE49-F238E27FC236}">
                <a16:creationId xmlns:a16="http://schemas.microsoft.com/office/drawing/2014/main" id="{12F660D8-2670-43C3-936D-64B20F9974A2}"/>
              </a:ext>
            </a:extLst>
          </p:cNvPr>
          <p:cNvPicPr>
            <a:picLocks noChangeAspect="1"/>
          </p:cNvPicPr>
          <p:nvPr/>
        </p:nvPicPr>
        <p:blipFill>
          <a:blip r:embed="rId3"/>
          <a:stretch>
            <a:fillRect/>
          </a:stretch>
        </p:blipFill>
        <p:spPr>
          <a:xfrm>
            <a:off x="4915261" y="1116345"/>
            <a:ext cx="5689145" cy="3866172"/>
          </a:xfrm>
          <a:prstGeom prst="rect">
            <a:avLst/>
          </a:prstGeom>
        </p:spPr>
      </p:pic>
      <p:pic>
        <p:nvPicPr>
          <p:cNvPr id="28" name="Picture 27">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C3AE04CC-B9CF-4C3E-905C-E5A3BE6475D1}"/>
              </a:ext>
            </a:extLst>
          </p:cNvPr>
          <p:cNvSpPr txBox="1"/>
          <p:nvPr/>
        </p:nvSpPr>
        <p:spPr>
          <a:xfrm>
            <a:off x="5364922" y="5629965"/>
            <a:ext cx="569180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0563C1"/>
                </a:solidFill>
                <a:latin typeface="Times New Roman"/>
                <a:cs typeface="Segoe UI"/>
                <a:hlinkClick r:id="rId4"/>
              </a:rPr>
              <a:t>https://culctomantony13.files.wordpress.com/2015/09/2.png</a:t>
            </a:r>
            <a:r>
              <a:rPr lang="en-GB" sz="1200">
                <a:latin typeface="Times New Roman"/>
                <a:cs typeface="Times New Roman"/>
              </a:rPr>
              <a:t> </a:t>
            </a:r>
            <a:endParaRPr lang="en-GB"/>
          </a:p>
        </p:txBody>
      </p:sp>
    </p:spTree>
    <p:extLst>
      <p:ext uri="{BB962C8B-B14F-4D97-AF65-F5344CB8AC3E}">
        <p14:creationId xmlns:p14="http://schemas.microsoft.com/office/powerpoint/2010/main" val="1858630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4" name="Picture 13">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6" name="Straight Connector 15">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12F6065-5345-44BD-B66E-5487CCD7A9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0" name="Rectangle 19">
            <a:extLst>
              <a:ext uri="{FF2B5EF4-FFF2-40B4-BE49-F238E27FC236}">
                <a16:creationId xmlns:a16="http://schemas.microsoft.com/office/drawing/2014/main" id="{BD89ECFB-8421-4BB8-A23D-8B8D151F8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4911EB7-93CE-44FF-973F-B25ECF5DF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0B52AEA-C2A4-4708-8658-2AB9FBA5AF71}"/>
              </a:ext>
            </a:extLst>
          </p:cNvPr>
          <p:cNvSpPr>
            <a:spLocks noGrp="1"/>
          </p:cNvSpPr>
          <p:nvPr>
            <p:ph type="title"/>
          </p:nvPr>
        </p:nvSpPr>
        <p:spPr>
          <a:xfrm>
            <a:off x="485695" y="1474969"/>
            <a:ext cx="3026558" cy="1868760"/>
          </a:xfrm>
        </p:spPr>
        <p:txBody>
          <a:bodyPr vert="horz" lIns="91440" tIns="45720" rIns="91440" bIns="0" rtlCol="0" anchor="b">
            <a:normAutofit/>
          </a:bodyPr>
          <a:lstStyle/>
          <a:p>
            <a:r>
              <a:rPr lang="en-US" sz="3300"/>
              <a:t>Motivation and perception</a:t>
            </a:r>
            <a:br>
              <a:rPr lang="en-US" sz="3300"/>
            </a:br>
            <a:endParaRPr lang="en-US" sz="3300"/>
          </a:p>
        </p:txBody>
      </p:sp>
      <p:cxnSp>
        <p:nvCxnSpPr>
          <p:cNvPr id="24" name="Straight Connector 23">
            <a:extLst>
              <a:ext uri="{FF2B5EF4-FFF2-40B4-BE49-F238E27FC236}">
                <a16:creationId xmlns:a16="http://schemas.microsoft.com/office/drawing/2014/main" id="{72870A17-34CA-4FF4-8777-CE7D7B986B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09" y="3526496"/>
            <a:ext cx="3023617"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Content Placeholder 8">
            <a:extLst>
              <a:ext uri="{FF2B5EF4-FFF2-40B4-BE49-F238E27FC236}">
                <a16:creationId xmlns:a16="http://schemas.microsoft.com/office/drawing/2014/main" id="{B4CB8D59-F327-4DCB-AC84-111F9B52D594}"/>
              </a:ext>
            </a:extLst>
          </p:cNvPr>
          <p:cNvSpPr>
            <a:spLocks noGrp="1"/>
          </p:cNvSpPr>
          <p:nvPr>
            <p:ph idx="1"/>
          </p:nvPr>
        </p:nvSpPr>
        <p:spPr>
          <a:xfrm>
            <a:off x="485695" y="3531204"/>
            <a:ext cx="3026557" cy="1603844"/>
          </a:xfrm>
        </p:spPr>
        <p:txBody>
          <a:bodyPr vert="horz" lIns="91440" tIns="91440" rIns="91440" bIns="91440" rtlCol="0">
            <a:normAutofit/>
          </a:bodyPr>
          <a:lstStyle/>
          <a:p>
            <a:pPr marL="0" indent="0">
              <a:buNone/>
            </a:pPr>
            <a:r>
              <a:rPr lang="en-US" sz="1600" cap="all"/>
              <a:t>Motivation is concerned with the desire to do something or achieve a particular result.  </a:t>
            </a:r>
          </a:p>
        </p:txBody>
      </p:sp>
      <p:grpSp>
        <p:nvGrpSpPr>
          <p:cNvPr id="26" name="Group 25">
            <a:extLst>
              <a:ext uri="{FF2B5EF4-FFF2-40B4-BE49-F238E27FC236}">
                <a16:creationId xmlns:a16="http://schemas.microsoft.com/office/drawing/2014/main" id="{34B79B4F-74AA-4B58-BBD2-2C3804928D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90638" y="482171"/>
            <a:ext cx="7560115" cy="5149101"/>
            <a:chOff x="7463258" y="583365"/>
            <a:chExt cx="7560115" cy="5181928"/>
          </a:xfrm>
        </p:grpSpPr>
        <p:sp>
          <p:nvSpPr>
            <p:cNvPr id="27" name="Rectangle 26">
              <a:extLst>
                <a:ext uri="{FF2B5EF4-FFF2-40B4-BE49-F238E27FC236}">
                  <a16:creationId xmlns:a16="http://schemas.microsoft.com/office/drawing/2014/main" id="{FE994EF0-F368-43B3-9BF0-442E33BC36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B478E81-F333-452C-B354-06E13FB0B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4E4C1088-922B-4744-BB37-5D47AEA43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130" y="977099"/>
            <a:ext cx="6597725" cy="4136205"/>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close up of text on a white background&#10;&#10;Description generated with very high confidence">
            <a:extLst>
              <a:ext uri="{FF2B5EF4-FFF2-40B4-BE49-F238E27FC236}">
                <a16:creationId xmlns:a16="http://schemas.microsoft.com/office/drawing/2014/main" id="{6D0D1A36-978E-47D2-BABD-755C60AB1E85}"/>
              </a:ext>
            </a:extLst>
          </p:cNvPr>
          <p:cNvPicPr>
            <a:picLocks noChangeAspect="1"/>
          </p:cNvPicPr>
          <p:nvPr/>
        </p:nvPicPr>
        <p:blipFill>
          <a:blip r:embed="rId3"/>
          <a:stretch>
            <a:fillRect/>
          </a:stretch>
        </p:blipFill>
        <p:spPr>
          <a:xfrm>
            <a:off x="4631115" y="1908953"/>
            <a:ext cx="3059596" cy="2280956"/>
          </a:xfrm>
          <a:prstGeom prst="rect">
            <a:avLst/>
          </a:prstGeom>
        </p:spPr>
      </p:pic>
      <p:pic>
        <p:nvPicPr>
          <p:cNvPr id="32" name="Picture 31">
            <a:extLst>
              <a:ext uri="{FF2B5EF4-FFF2-40B4-BE49-F238E27FC236}">
                <a16:creationId xmlns:a16="http://schemas.microsoft.com/office/drawing/2014/main" id="{15621CD7-6951-4B76-949B-6D851A2BE4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4" name="Straight Connector 33">
            <a:extLst>
              <a:ext uri="{FF2B5EF4-FFF2-40B4-BE49-F238E27FC236}">
                <a16:creationId xmlns:a16="http://schemas.microsoft.com/office/drawing/2014/main" id="{7AD09E24-F963-4867-8AA6-3D2F8D3C8A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4C02663-0F19-4B7F-B4B7-5F852EDFA0B8}"/>
              </a:ext>
            </a:extLst>
          </p:cNvPr>
          <p:cNvSpPr txBox="1"/>
          <p:nvPr/>
        </p:nvSpPr>
        <p:spPr>
          <a:xfrm>
            <a:off x="8103704" y="1477617"/>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222222"/>
                </a:solidFill>
                <a:latin typeface="Times New Roman"/>
                <a:cs typeface="Times New Roman"/>
              </a:rPr>
              <a:t>Consider the </a:t>
            </a:r>
            <a:r>
              <a:rPr lang="en-US" b="1" dirty="0">
                <a:solidFill>
                  <a:srgbClr val="222222"/>
                </a:solidFill>
                <a:latin typeface="Times New Roman"/>
                <a:cs typeface="Times New Roman"/>
              </a:rPr>
              <a:t>Maslow</a:t>
            </a:r>
            <a:r>
              <a:rPr lang="en-US" dirty="0">
                <a:solidFill>
                  <a:srgbClr val="222222"/>
                </a:solidFill>
                <a:latin typeface="Times New Roman"/>
                <a:cs typeface="Times New Roman"/>
              </a:rPr>
              <a:t> </a:t>
            </a:r>
            <a:r>
              <a:rPr lang="en-US" b="1" dirty="0">
                <a:solidFill>
                  <a:srgbClr val="222222"/>
                </a:solidFill>
                <a:latin typeface="Times New Roman"/>
                <a:cs typeface="Times New Roman"/>
              </a:rPr>
              <a:t>Hierarchy</a:t>
            </a:r>
            <a:r>
              <a:rPr lang="en-US" dirty="0">
                <a:solidFill>
                  <a:srgbClr val="222222"/>
                </a:solidFill>
                <a:latin typeface="Times New Roman"/>
                <a:cs typeface="Times New Roman"/>
              </a:rPr>
              <a:t> of needs: physiological, safety, love or belonging, self-esteem and self-actualization, these needs help to move from external motivation to internal motivation.</a:t>
            </a:r>
            <a:endParaRPr lang="en-US" dirty="0"/>
          </a:p>
        </p:txBody>
      </p:sp>
      <p:sp>
        <p:nvSpPr>
          <p:cNvPr id="3" name="TextBox 2">
            <a:extLst>
              <a:ext uri="{FF2B5EF4-FFF2-40B4-BE49-F238E27FC236}">
                <a16:creationId xmlns:a16="http://schemas.microsoft.com/office/drawing/2014/main" id="{25467BC9-82B1-4148-87B0-CD4F6830ED4B}"/>
              </a:ext>
            </a:extLst>
          </p:cNvPr>
          <p:cNvSpPr txBox="1"/>
          <p:nvPr/>
        </p:nvSpPr>
        <p:spPr>
          <a:xfrm>
            <a:off x="4470400" y="4382053"/>
            <a:ext cx="416780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Maslow Hierarchy adopted from E. Hopper,2019</a:t>
            </a:r>
            <a:endParaRPr lang="en-US" sz="1200" dirty="0"/>
          </a:p>
        </p:txBody>
      </p:sp>
    </p:spTree>
    <p:extLst>
      <p:ext uri="{BB962C8B-B14F-4D97-AF65-F5344CB8AC3E}">
        <p14:creationId xmlns:p14="http://schemas.microsoft.com/office/powerpoint/2010/main" val="4212894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C6F198E-F7A1-4125-910D-641C0C2A7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07C3A25-D9A7-4F2D-B44C-FA8EB24C7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668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close up of a map&#10;&#10;Description generated with high confidence">
            <a:extLst>
              <a:ext uri="{FF2B5EF4-FFF2-40B4-BE49-F238E27FC236}">
                <a16:creationId xmlns:a16="http://schemas.microsoft.com/office/drawing/2014/main" id="{EDF6A2E8-F356-4A9C-B8BC-FCCC13B7EEB4}"/>
              </a:ext>
            </a:extLst>
          </p:cNvPr>
          <p:cNvPicPr>
            <a:picLocks noChangeAspect="1"/>
          </p:cNvPicPr>
          <p:nvPr/>
        </p:nvPicPr>
        <p:blipFill>
          <a:blip r:embed="rId2"/>
          <a:stretch>
            <a:fillRect/>
          </a:stretch>
        </p:blipFill>
        <p:spPr>
          <a:xfrm>
            <a:off x="2003459" y="1128098"/>
            <a:ext cx="8192447" cy="4598011"/>
          </a:xfrm>
          <a:prstGeom prst="rect">
            <a:avLst/>
          </a:prstGeom>
        </p:spPr>
      </p:pic>
      <p:sp>
        <p:nvSpPr>
          <p:cNvPr id="11" name="Rectangle 10">
            <a:extLst>
              <a:ext uri="{FF2B5EF4-FFF2-40B4-BE49-F238E27FC236}">
                <a16:creationId xmlns:a16="http://schemas.microsoft.com/office/drawing/2014/main" id="{18E8515E-B8C8-482A-A9B5-CE57BC080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67962A2-2BA7-4723-9DBD-0FA1D7709668}"/>
              </a:ext>
            </a:extLst>
          </p:cNvPr>
          <p:cNvSpPr txBox="1"/>
          <p:nvPr/>
        </p:nvSpPr>
        <p:spPr>
          <a:xfrm>
            <a:off x="834190" y="5837321"/>
            <a:ext cx="101526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Image adopted from </a:t>
            </a:r>
            <a:r>
              <a:rPr lang="en-US" dirty="0" err="1"/>
              <a:t>L.Wills</a:t>
            </a:r>
            <a:r>
              <a:rPr lang="en-US" dirty="0"/>
              <a:t>, 2012</a:t>
            </a:r>
          </a:p>
        </p:txBody>
      </p:sp>
    </p:spTree>
    <p:extLst>
      <p:ext uri="{BB962C8B-B14F-4D97-AF65-F5344CB8AC3E}">
        <p14:creationId xmlns:p14="http://schemas.microsoft.com/office/powerpoint/2010/main" val="36255276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4AAE5B-B538-4D42-9126-8F11743DE2FB}"/>
              </a:ext>
            </a:extLst>
          </p:cNvPr>
          <p:cNvSpPr txBox="1"/>
          <p:nvPr/>
        </p:nvSpPr>
        <p:spPr>
          <a:xfrm rot="-60000">
            <a:off x="633663" y="352926"/>
            <a:ext cx="4557963"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000" dirty="0">
                <a:solidFill>
                  <a:srgbClr val="222222"/>
                </a:solidFill>
                <a:latin typeface="Times New Roman"/>
                <a:cs typeface="Calibri"/>
              </a:rPr>
              <a:t>Signs that employees are motivated include:</a:t>
            </a:r>
            <a:r>
              <a:rPr lang="en-GB" sz="2000" dirty="0">
                <a:latin typeface="Times New Roman"/>
                <a:cs typeface="Times New Roman"/>
              </a:rPr>
              <a:t> </a:t>
            </a:r>
          </a:p>
          <a:p>
            <a:pPr algn="just">
              <a:buChar char="•"/>
            </a:pPr>
            <a:r>
              <a:rPr lang="en-GB" sz="2000" dirty="0">
                <a:solidFill>
                  <a:srgbClr val="222222"/>
                </a:solidFill>
                <a:latin typeface="Times New Roman"/>
                <a:cs typeface="Calibri"/>
              </a:rPr>
              <a:t>Incompetence;</a:t>
            </a:r>
            <a:r>
              <a:rPr lang="en-GB" sz="2000" dirty="0">
                <a:latin typeface="Times New Roman"/>
                <a:cs typeface="Times New Roman"/>
              </a:rPr>
              <a:t> </a:t>
            </a:r>
          </a:p>
          <a:p>
            <a:pPr algn="just">
              <a:buChar char="•"/>
            </a:pPr>
            <a:r>
              <a:rPr lang="en-GB" sz="2000" dirty="0">
                <a:solidFill>
                  <a:srgbClr val="222222"/>
                </a:solidFill>
                <a:latin typeface="Times New Roman"/>
                <a:cs typeface="Calibri"/>
              </a:rPr>
              <a:t> Decreased productivity;</a:t>
            </a:r>
            <a:r>
              <a:rPr lang="en-GB" sz="2000" dirty="0">
                <a:latin typeface="Times New Roman"/>
                <a:cs typeface="Times New Roman"/>
              </a:rPr>
              <a:t> </a:t>
            </a:r>
          </a:p>
          <a:p>
            <a:pPr algn="just">
              <a:buChar char="•"/>
            </a:pPr>
            <a:r>
              <a:rPr lang="en-GB" sz="2000" dirty="0">
                <a:solidFill>
                  <a:srgbClr val="222222"/>
                </a:solidFill>
                <a:latin typeface="Times New Roman"/>
                <a:cs typeface="Calibri"/>
              </a:rPr>
              <a:t>Delays or absenteeism;</a:t>
            </a:r>
            <a:r>
              <a:rPr lang="en-GB" sz="2000" dirty="0">
                <a:latin typeface="Times New Roman"/>
                <a:cs typeface="Times New Roman"/>
              </a:rPr>
              <a:t> </a:t>
            </a:r>
          </a:p>
          <a:p>
            <a:pPr algn="just">
              <a:buChar char="•"/>
            </a:pPr>
            <a:r>
              <a:rPr lang="en-GB" sz="2000" dirty="0">
                <a:solidFill>
                  <a:srgbClr val="222222"/>
                </a:solidFill>
                <a:latin typeface="Times New Roman"/>
                <a:cs typeface="Calibri"/>
              </a:rPr>
              <a:t>Counterproductive </a:t>
            </a:r>
            <a:r>
              <a:rPr lang="en-GB" sz="2000" dirty="0" err="1">
                <a:solidFill>
                  <a:srgbClr val="222222"/>
                </a:solidFill>
                <a:latin typeface="Times New Roman"/>
                <a:cs typeface="Calibri"/>
              </a:rPr>
              <a:t>behavior</a:t>
            </a:r>
            <a:r>
              <a:rPr lang="en-GB" sz="2000" dirty="0">
                <a:solidFill>
                  <a:srgbClr val="222222"/>
                </a:solidFill>
                <a:latin typeface="Times New Roman"/>
                <a:cs typeface="Calibri"/>
              </a:rPr>
              <a:t>.</a:t>
            </a:r>
            <a:r>
              <a:rPr lang="en-GB" sz="2000" dirty="0">
                <a:latin typeface="Times New Roman"/>
                <a:cs typeface="Times New Roman"/>
              </a:rPr>
              <a:t> </a:t>
            </a:r>
          </a:p>
          <a:p>
            <a:endParaRPr lang="en-GB">
              <a:latin typeface="Calibri"/>
              <a:cs typeface="Calibri"/>
            </a:endParaRPr>
          </a:p>
        </p:txBody>
      </p:sp>
      <p:sp>
        <p:nvSpPr>
          <p:cNvPr id="3" name="TextBox 2">
            <a:extLst>
              <a:ext uri="{FF2B5EF4-FFF2-40B4-BE49-F238E27FC236}">
                <a16:creationId xmlns:a16="http://schemas.microsoft.com/office/drawing/2014/main" id="{D795AC3D-2F17-4F4F-BF3B-82C29F87FC31}"/>
              </a:ext>
            </a:extLst>
          </p:cNvPr>
          <p:cNvSpPr txBox="1"/>
          <p:nvPr/>
        </p:nvSpPr>
        <p:spPr>
          <a:xfrm>
            <a:off x="6519110" y="312821"/>
            <a:ext cx="475848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dirty="0">
                <a:solidFill>
                  <a:srgbClr val="222222"/>
                </a:solidFill>
                <a:latin typeface="Times New Roman"/>
                <a:cs typeface="Calibri"/>
              </a:rPr>
              <a:t>Here are some motivating strategies that are already successfully implemented in Tesco company: </a:t>
            </a:r>
            <a:r>
              <a:rPr lang="en-GB" dirty="0">
                <a:latin typeface="Times New Roman"/>
                <a:cs typeface="Times New Roman"/>
              </a:rPr>
              <a:t> </a:t>
            </a:r>
          </a:p>
          <a:p>
            <a:pPr algn="just">
              <a:buChar char="•"/>
            </a:pPr>
            <a:r>
              <a:rPr lang="en-GB" dirty="0">
                <a:solidFill>
                  <a:srgbClr val="222222"/>
                </a:solidFill>
                <a:latin typeface="Times New Roman"/>
                <a:cs typeface="Calibri"/>
              </a:rPr>
              <a:t>Reward employees with good initiatives;</a:t>
            </a:r>
            <a:r>
              <a:rPr lang="en-GB" dirty="0">
                <a:latin typeface="Times New Roman"/>
                <a:cs typeface="Times New Roman"/>
              </a:rPr>
              <a:t> </a:t>
            </a:r>
          </a:p>
          <a:p>
            <a:pPr algn="just">
              <a:buChar char="•"/>
            </a:pPr>
            <a:r>
              <a:rPr lang="en-GB" dirty="0">
                <a:solidFill>
                  <a:srgbClr val="222222"/>
                </a:solidFill>
                <a:latin typeface="Times New Roman"/>
                <a:cs typeface="Calibri"/>
              </a:rPr>
              <a:t>Show them that you trust them, but above all, don't forget to tell them;</a:t>
            </a:r>
            <a:r>
              <a:rPr lang="en-GB" dirty="0">
                <a:latin typeface="Times New Roman"/>
                <a:cs typeface="Times New Roman"/>
              </a:rPr>
              <a:t> </a:t>
            </a:r>
          </a:p>
          <a:p>
            <a:pPr algn="just">
              <a:buChar char="•"/>
            </a:pPr>
            <a:r>
              <a:rPr lang="en-GB" dirty="0">
                <a:solidFill>
                  <a:srgbClr val="222222"/>
                </a:solidFill>
                <a:latin typeface="Times New Roman"/>
                <a:cs typeface="Calibri"/>
              </a:rPr>
              <a:t>Set a small target for each week, which can be easily reached and give them satisfaction;</a:t>
            </a:r>
            <a:r>
              <a:rPr lang="en-GB" dirty="0">
                <a:latin typeface="Times New Roman"/>
                <a:cs typeface="Times New Roman"/>
              </a:rPr>
              <a:t> </a:t>
            </a:r>
          </a:p>
          <a:p>
            <a:pPr algn="just">
              <a:buChar char="•"/>
            </a:pPr>
            <a:r>
              <a:rPr lang="en-GB" dirty="0">
                <a:solidFill>
                  <a:srgbClr val="222222"/>
                </a:solidFill>
                <a:latin typeface="Times New Roman"/>
                <a:cs typeface="Calibri"/>
              </a:rPr>
              <a:t>Respect their personal life and make sure there is a balance between work and family.</a:t>
            </a:r>
            <a:r>
              <a:rPr lang="en-GB" dirty="0">
                <a:latin typeface="Times New Roman"/>
                <a:cs typeface="Times New Roman"/>
              </a:rPr>
              <a:t> </a:t>
            </a:r>
          </a:p>
          <a:p>
            <a:endParaRPr lang="en-GB">
              <a:latin typeface="Calibri"/>
              <a:cs typeface="Calibri"/>
            </a:endParaRPr>
          </a:p>
          <a:p>
            <a:endParaRPr lang="en-GB">
              <a:latin typeface="Calibri"/>
              <a:cs typeface="Calibri"/>
            </a:endParaRPr>
          </a:p>
        </p:txBody>
      </p:sp>
      <p:pic>
        <p:nvPicPr>
          <p:cNvPr id="4" name="Picture 4" descr="A picture containing newspaper, text&#10;&#10;Description generated with very high confidence">
            <a:extLst>
              <a:ext uri="{FF2B5EF4-FFF2-40B4-BE49-F238E27FC236}">
                <a16:creationId xmlns:a16="http://schemas.microsoft.com/office/drawing/2014/main" id="{5A53CCA0-55D0-4C2A-B701-0465EF56497D}"/>
              </a:ext>
            </a:extLst>
          </p:cNvPr>
          <p:cNvPicPr>
            <a:picLocks noChangeAspect="1"/>
          </p:cNvPicPr>
          <p:nvPr/>
        </p:nvPicPr>
        <p:blipFill>
          <a:blip r:embed="rId2"/>
          <a:stretch>
            <a:fillRect/>
          </a:stretch>
        </p:blipFill>
        <p:spPr>
          <a:xfrm>
            <a:off x="1620432" y="2474495"/>
            <a:ext cx="2594451" cy="4114800"/>
          </a:xfrm>
          <a:prstGeom prst="rect">
            <a:avLst/>
          </a:prstGeom>
        </p:spPr>
      </p:pic>
      <p:sp>
        <p:nvSpPr>
          <p:cNvPr id="6" name="TextBox 5">
            <a:extLst>
              <a:ext uri="{FF2B5EF4-FFF2-40B4-BE49-F238E27FC236}">
                <a16:creationId xmlns:a16="http://schemas.microsoft.com/office/drawing/2014/main" id="{1E0E5783-3A7D-48FE-BF5C-4BE87CCE2E60}"/>
              </a:ext>
            </a:extLst>
          </p:cNvPr>
          <p:cNvSpPr txBox="1"/>
          <p:nvPr/>
        </p:nvSpPr>
        <p:spPr>
          <a:xfrm>
            <a:off x="4483768" y="5396163"/>
            <a:ext cx="740543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Tesco Value Motivational Poster- Image adopted from MEME, 2019</a:t>
            </a:r>
          </a:p>
          <a:p>
            <a:endParaRPr lang="en-US" dirty="0"/>
          </a:p>
        </p:txBody>
      </p:sp>
    </p:spTree>
    <p:extLst>
      <p:ext uri="{BB962C8B-B14F-4D97-AF65-F5344CB8AC3E}">
        <p14:creationId xmlns:p14="http://schemas.microsoft.com/office/powerpoint/2010/main" val="31230770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1E7BF1-F169-4DB8-878A-331958BDF7B2}"/>
              </a:ext>
            </a:extLst>
          </p:cNvPr>
          <p:cNvSpPr txBox="1"/>
          <p:nvPr/>
        </p:nvSpPr>
        <p:spPr>
          <a:xfrm>
            <a:off x="892313" y="362226"/>
            <a:ext cx="10451546"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Times New Roman"/>
                <a:cs typeface="Segoe UI"/>
              </a:rPr>
              <a:t>REFERENCES</a:t>
            </a:r>
            <a:r>
              <a:rPr lang="en-GB" sz="1600" dirty="0">
                <a:latin typeface="Times New Roman"/>
                <a:cs typeface="Times New Roman"/>
              </a:rPr>
              <a:t> </a:t>
            </a:r>
          </a:p>
          <a:p>
            <a:r>
              <a:rPr lang="en-GB" sz="1600" dirty="0">
                <a:latin typeface="Times New Roman"/>
                <a:cs typeface="Times New Roman"/>
              </a:rPr>
              <a:t>1.  </a:t>
            </a:r>
            <a:r>
              <a:rPr lang="en-GB" sz="1600" dirty="0" err="1">
                <a:latin typeface="Times New Roman"/>
                <a:cs typeface="Times New Roman"/>
              </a:rPr>
              <a:t>TypePad</a:t>
            </a:r>
            <a:r>
              <a:rPr lang="en-GB" sz="1600" dirty="0">
                <a:latin typeface="Times New Roman"/>
                <a:cs typeface="Times New Roman"/>
              </a:rPr>
              <a:t>, 2019, "Tesco Steering Wheel", Available on: </a:t>
            </a:r>
            <a:r>
              <a:rPr lang="en-GB" sz="1600" dirty="0">
                <a:latin typeface="Times New Roman"/>
                <a:ea typeface="+mn-lt"/>
                <a:cs typeface="+mn-lt"/>
                <a:hlinkClick r:id="rId2"/>
              </a:rPr>
              <a:t>https://callumathome.typepad.com/</a:t>
            </a:r>
            <a:r>
              <a:rPr lang="en-GB" sz="1600" dirty="0">
                <a:latin typeface="Times New Roman"/>
                <a:ea typeface="+mn-lt"/>
                <a:cs typeface="Times New Roman"/>
              </a:rPr>
              <a:t>, Accessed in: 4.12.2019;</a:t>
            </a:r>
            <a:endParaRPr lang="en-GB" sz="1600" dirty="0">
              <a:latin typeface="Times New Roman"/>
              <a:cs typeface="Times New Roman"/>
            </a:endParaRPr>
          </a:p>
          <a:p>
            <a:r>
              <a:rPr lang="en-GB" sz="1600" dirty="0">
                <a:latin typeface="Times New Roman"/>
                <a:cs typeface="Times New Roman"/>
              </a:rPr>
              <a:t>2.  J.Byars,2019, "The faces of effective management", Available on : </a:t>
            </a:r>
            <a:r>
              <a:rPr lang="en-GB" sz="1600" dirty="0">
                <a:latin typeface="Times New Roman"/>
                <a:ea typeface="+mn-lt"/>
                <a:cs typeface="+mn-lt"/>
                <a:hlinkClick r:id="rId3"/>
              </a:rPr>
              <a:t>http://justinbyars.weebly.com/chapter-6-groups-and-teams.html</a:t>
            </a:r>
            <a:r>
              <a:rPr lang="en-GB" sz="1600" dirty="0">
                <a:latin typeface="Times New Roman"/>
                <a:ea typeface="+mn-lt"/>
                <a:cs typeface="Times New Roman"/>
              </a:rPr>
              <a:t>, </a:t>
            </a:r>
            <a:r>
              <a:rPr lang="en-GB" sz="1600" dirty="0" err="1">
                <a:latin typeface="Times New Roman"/>
                <a:ea typeface="+mn-lt"/>
                <a:cs typeface="Times New Roman"/>
              </a:rPr>
              <a:t>Acessed</a:t>
            </a:r>
            <a:r>
              <a:rPr lang="en-GB" sz="1600" dirty="0">
                <a:latin typeface="Times New Roman"/>
                <a:ea typeface="+mn-lt"/>
                <a:cs typeface="Times New Roman"/>
              </a:rPr>
              <a:t> in : 9.12.2019;</a:t>
            </a:r>
            <a:endParaRPr lang="en-GB" sz="1600" dirty="0">
              <a:latin typeface="Times New Roman"/>
              <a:cs typeface="Times New Roman"/>
            </a:endParaRPr>
          </a:p>
          <a:p>
            <a:r>
              <a:rPr lang="en-GB" sz="1600" dirty="0">
                <a:latin typeface="Times New Roman"/>
                <a:cs typeface="Times New Roman"/>
              </a:rPr>
              <a:t>3.  </a:t>
            </a:r>
            <a:r>
              <a:rPr lang="en-GB" sz="1600" dirty="0" err="1">
                <a:latin typeface="Times New Roman"/>
                <a:cs typeface="Times New Roman"/>
              </a:rPr>
              <a:t>R.Smith</a:t>
            </a:r>
            <a:r>
              <a:rPr lang="en-GB" sz="1600" dirty="0">
                <a:latin typeface="Times New Roman"/>
                <a:cs typeface="Times New Roman"/>
              </a:rPr>
              <a:t> , 2019, Kent housing group, Available on: </a:t>
            </a:r>
            <a:r>
              <a:rPr lang="en-GB" sz="1600" dirty="0">
                <a:latin typeface="Times New Roman"/>
                <a:ea typeface="+mn-lt"/>
                <a:cs typeface="+mn-lt"/>
                <a:hlinkClick r:id="rId4"/>
              </a:rPr>
              <a:t>https://www.kenthousinggroup.org.uk/subgroups/</a:t>
            </a:r>
            <a:r>
              <a:rPr lang="en-GB" sz="1600" dirty="0">
                <a:latin typeface="Times New Roman"/>
                <a:ea typeface="+mn-lt"/>
                <a:cs typeface="Times New Roman"/>
              </a:rPr>
              <a:t>,</a:t>
            </a:r>
          </a:p>
          <a:p>
            <a:r>
              <a:rPr lang="en-GB" sz="1600" dirty="0">
                <a:latin typeface="Times New Roman"/>
                <a:ea typeface="+mn-lt"/>
                <a:cs typeface="Times New Roman"/>
              </a:rPr>
              <a:t> Accessed in: 9.12.2019;</a:t>
            </a:r>
            <a:endParaRPr lang="en-GB" sz="1600" dirty="0">
              <a:latin typeface="Times New Roman"/>
              <a:cs typeface="Times New Roman"/>
            </a:endParaRPr>
          </a:p>
          <a:p>
            <a:r>
              <a:rPr lang="en-GB" sz="1600" dirty="0">
                <a:latin typeface="Times New Roman"/>
                <a:cs typeface="Times New Roman"/>
              </a:rPr>
              <a:t>4. </a:t>
            </a:r>
            <a:r>
              <a:rPr lang="en-GB" sz="1600" dirty="0">
                <a:latin typeface="Times New Roman"/>
                <a:ea typeface="+mn-lt"/>
                <a:cs typeface="Times New Roman"/>
              </a:rPr>
              <a:t> </a:t>
            </a:r>
            <a:r>
              <a:rPr lang="en-US" sz="1600" dirty="0">
                <a:latin typeface="Times New Roman"/>
                <a:ea typeface="+mn-lt"/>
                <a:cs typeface="+mn-lt"/>
              </a:rPr>
              <a:t>Laurie J Mullins ,2002, "Management and organizational </a:t>
            </a:r>
            <a:r>
              <a:rPr lang="en-US" sz="1600" dirty="0" err="1">
                <a:latin typeface="Times New Roman"/>
                <a:ea typeface="+mn-lt"/>
                <a:cs typeface="+mn-lt"/>
              </a:rPr>
              <a:t>behaviour</a:t>
            </a:r>
            <a:r>
              <a:rPr lang="en-US" sz="1600" i="1" dirty="0">
                <a:latin typeface="Times New Roman"/>
                <a:ea typeface="+mn-lt"/>
                <a:cs typeface="+mn-lt"/>
              </a:rPr>
              <a:t> – Leadership and management" </a:t>
            </a:r>
            <a:r>
              <a:rPr lang="en-US" sz="1600" dirty="0">
                <a:latin typeface="Times New Roman"/>
                <a:ea typeface="+mn-lt"/>
                <a:cs typeface="+mn-lt"/>
              </a:rPr>
              <a:t>p.255</a:t>
            </a:r>
            <a:endParaRPr lang="en-GB" sz="1600" dirty="0">
              <a:latin typeface="Times New Roman"/>
              <a:cs typeface="Times New Roman"/>
            </a:endParaRPr>
          </a:p>
          <a:p>
            <a:pPr algn="just"/>
            <a:r>
              <a:rPr lang="en-GB" sz="1600" i="1" dirty="0">
                <a:latin typeface="Times New Roman"/>
                <a:ea typeface="+mn-lt"/>
                <a:cs typeface="Segoe UI"/>
              </a:rPr>
              <a:t>5. </a:t>
            </a:r>
            <a:r>
              <a:rPr lang="en-US" sz="1600" dirty="0">
                <a:latin typeface="Times New Roman"/>
                <a:ea typeface="+mn-lt"/>
                <a:cs typeface="+mn-lt"/>
              </a:rPr>
              <a:t>Business Jargons ,2018, "</a:t>
            </a:r>
            <a:r>
              <a:rPr lang="en-US" sz="1600" i="1" dirty="0">
                <a:latin typeface="Times New Roman"/>
                <a:ea typeface="+mn-lt"/>
                <a:cs typeface="+mn-lt"/>
              </a:rPr>
              <a:t>Management ", </a:t>
            </a:r>
            <a:r>
              <a:rPr lang="en-US" sz="1600" dirty="0">
                <a:latin typeface="Times New Roman"/>
                <a:ea typeface="+mn-lt"/>
                <a:cs typeface="+mn-lt"/>
              </a:rPr>
              <a:t>Availble on: </a:t>
            </a:r>
            <a:r>
              <a:rPr lang="en-US" sz="1600" u="sng" dirty="0">
                <a:latin typeface="Times New Roman"/>
                <a:ea typeface="+mn-lt"/>
                <a:cs typeface="+mn-lt"/>
                <a:hlinkClick r:id="rId5"/>
              </a:rPr>
              <a:t>https://businessjargons.com/management.html</a:t>
            </a:r>
            <a:r>
              <a:rPr lang="en-US" sz="1600" dirty="0">
                <a:latin typeface="Times New Roman"/>
                <a:ea typeface="+mn-lt"/>
                <a:cs typeface="+mn-lt"/>
              </a:rPr>
              <a:t>, Accessed in: 25.10.2019;</a:t>
            </a:r>
          </a:p>
          <a:p>
            <a:pPr algn="just"/>
            <a:r>
              <a:rPr lang="en-US" sz="1600" dirty="0">
                <a:latin typeface="Times New Roman"/>
                <a:ea typeface="+mn-lt"/>
                <a:cs typeface="+mn-lt"/>
              </a:rPr>
              <a:t>6. K. Kruse, 2013," </a:t>
            </a:r>
            <a:r>
              <a:rPr lang="en-US" sz="1600" i="1" dirty="0">
                <a:latin typeface="Times New Roman"/>
                <a:ea typeface="+mn-lt"/>
                <a:cs typeface="+mn-lt"/>
              </a:rPr>
              <a:t>What is leadership ? "</a:t>
            </a:r>
            <a:r>
              <a:rPr lang="en-US" sz="1600" dirty="0">
                <a:latin typeface="Times New Roman"/>
                <a:ea typeface="+mn-lt"/>
                <a:cs typeface="+mn-lt"/>
              </a:rPr>
              <a:t>, Available on: </a:t>
            </a:r>
            <a:r>
              <a:rPr lang="en-US" sz="1600" u="sng" dirty="0">
                <a:latin typeface="Times New Roman"/>
                <a:ea typeface="+mn-lt"/>
                <a:cs typeface="+mn-lt"/>
                <a:hlinkClick r:id="rId6"/>
              </a:rPr>
              <a:t>https://www.forbes.com/sites/kevinkruse/2013/04/09/what-is-leadership/#4b869cf35b90</a:t>
            </a:r>
            <a:r>
              <a:rPr lang="en-US" sz="1600" dirty="0">
                <a:latin typeface="Times New Roman"/>
                <a:ea typeface="+mn-lt"/>
                <a:cs typeface="+mn-lt"/>
              </a:rPr>
              <a:t>, Accessed in: 25.11.2019; </a:t>
            </a:r>
          </a:p>
          <a:p>
            <a:pPr algn="just"/>
            <a:r>
              <a:rPr lang="ro-RO" sz="1600" dirty="0">
                <a:latin typeface="Times New Roman"/>
                <a:ea typeface="+mn-lt"/>
                <a:cs typeface="+mn-lt"/>
              </a:rPr>
              <a:t>7.  </a:t>
            </a:r>
            <a:r>
              <a:rPr lang="ro-RO" sz="1600" dirty="0" err="1">
                <a:latin typeface="Times New Roman"/>
                <a:ea typeface="+mn-lt"/>
                <a:cs typeface="+mn-lt"/>
              </a:rPr>
              <a:t>Laurie</a:t>
            </a:r>
            <a:r>
              <a:rPr lang="ro-RO" sz="1600" dirty="0">
                <a:latin typeface="Times New Roman"/>
                <a:ea typeface="+mn-lt"/>
                <a:cs typeface="+mn-lt"/>
              </a:rPr>
              <a:t> J. </a:t>
            </a:r>
            <a:r>
              <a:rPr lang="ro-RO" sz="1600" dirty="0" err="1">
                <a:latin typeface="Times New Roman"/>
                <a:ea typeface="+mn-lt"/>
                <a:cs typeface="+mn-lt"/>
              </a:rPr>
              <a:t>Mullins</a:t>
            </a:r>
            <a:r>
              <a:rPr lang="ro-RO" sz="1600" dirty="0">
                <a:latin typeface="Times New Roman"/>
                <a:ea typeface="+mn-lt"/>
                <a:cs typeface="+mn-lt"/>
              </a:rPr>
              <a:t>, 2002, "Management </a:t>
            </a:r>
            <a:r>
              <a:rPr lang="ro-RO" sz="1600" dirty="0" err="1">
                <a:latin typeface="Times New Roman"/>
                <a:ea typeface="+mn-lt"/>
                <a:cs typeface="+mn-lt"/>
              </a:rPr>
              <a:t>and</a:t>
            </a:r>
            <a:r>
              <a:rPr lang="ro-RO" sz="1600" dirty="0">
                <a:latin typeface="Times New Roman"/>
                <a:ea typeface="+mn-lt"/>
                <a:cs typeface="+mn-lt"/>
              </a:rPr>
              <a:t> </a:t>
            </a:r>
            <a:r>
              <a:rPr lang="ro-RO" sz="1600" dirty="0" err="1">
                <a:latin typeface="Times New Roman"/>
                <a:ea typeface="+mn-lt"/>
                <a:cs typeface="+mn-lt"/>
              </a:rPr>
              <a:t>organisational</a:t>
            </a:r>
            <a:r>
              <a:rPr lang="ro-RO" sz="1600" dirty="0">
                <a:latin typeface="Times New Roman"/>
                <a:ea typeface="+mn-lt"/>
                <a:cs typeface="+mn-lt"/>
              </a:rPr>
              <a:t> </a:t>
            </a:r>
            <a:r>
              <a:rPr lang="ro-RO" sz="1600" dirty="0" err="1">
                <a:latin typeface="Times New Roman"/>
                <a:ea typeface="+mn-lt"/>
                <a:cs typeface="+mn-lt"/>
              </a:rPr>
              <a:t>behaviour</a:t>
            </a:r>
            <a:r>
              <a:rPr lang="ro-RO" sz="1600" dirty="0">
                <a:latin typeface="Times New Roman"/>
                <a:ea typeface="+mn-lt"/>
                <a:cs typeface="+mn-lt"/>
              </a:rPr>
              <a:t>", p.463-469 ,</a:t>
            </a:r>
            <a:r>
              <a:rPr lang="ro-RO" sz="1600" dirty="0" err="1">
                <a:latin typeface="Times New Roman"/>
                <a:ea typeface="+mn-lt"/>
                <a:cs typeface="+mn-lt"/>
              </a:rPr>
              <a:t>chapter</a:t>
            </a:r>
            <a:r>
              <a:rPr lang="ro-RO" sz="1600" dirty="0">
                <a:latin typeface="Times New Roman"/>
                <a:ea typeface="+mn-lt"/>
                <a:cs typeface="+mn-lt"/>
              </a:rPr>
              <a:t> 13.</a:t>
            </a:r>
          </a:p>
          <a:p>
            <a:pPr algn="just"/>
            <a:r>
              <a:rPr lang="en-GB" sz="1600" dirty="0">
                <a:latin typeface="Times New Roman"/>
                <a:cs typeface="Segoe UI"/>
              </a:rPr>
              <a:t>8. </a:t>
            </a:r>
            <a:r>
              <a:rPr lang="en" sz="1600" dirty="0">
                <a:latin typeface="Times New Roman"/>
                <a:ea typeface="+mn-lt"/>
                <a:cs typeface="+mn-lt"/>
              </a:rPr>
              <a:t>E. Hopper, 2019, “Maslow`s Hierarchy of Needs Explained”, Available on : </a:t>
            </a:r>
            <a:r>
              <a:rPr lang="en" sz="1600" u="sng" dirty="0">
                <a:latin typeface="Times New Roman"/>
                <a:ea typeface="+mn-lt"/>
                <a:cs typeface="+mn-lt"/>
                <a:hlinkClick r:id="rId7"/>
              </a:rPr>
              <a:t>https://www.thoughtco.com/maslows-hierarchy-of-needs-4582571</a:t>
            </a:r>
            <a:r>
              <a:rPr lang="en" sz="1600" dirty="0">
                <a:latin typeface="Times New Roman"/>
                <a:ea typeface="+mn-lt"/>
                <a:cs typeface="+mn-lt"/>
              </a:rPr>
              <a:t>, Accessed in : 28.11.2019;</a:t>
            </a:r>
            <a:endParaRPr lang="en-GB" sz="1600" dirty="0">
              <a:latin typeface="Times New Roman"/>
              <a:ea typeface="+mn-lt"/>
              <a:cs typeface="+mn-lt"/>
            </a:endParaRPr>
          </a:p>
          <a:p>
            <a:r>
              <a:rPr lang="en-GB" sz="1600" dirty="0">
                <a:latin typeface="Times New Roman"/>
                <a:cs typeface="Segoe UI"/>
              </a:rPr>
              <a:t>9. L. </a:t>
            </a:r>
            <a:r>
              <a:rPr lang="en-GB" sz="1600" dirty="0" err="1">
                <a:latin typeface="Times New Roman"/>
                <a:cs typeface="Segoe UI"/>
              </a:rPr>
              <a:t>Eills</a:t>
            </a:r>
            <a:r>
              <a:rPr lang="en-GB" sz="1600" dirty="0">
                <a:latin typeface="Times New Roman"/>
                <a:cs typeface="Segoe UI"/>
              </a:rPr>
              <a:t>, 2012, "How can psychology affect performance?-Motivation", </a:t>
            </a:r>
            <a:r>
              <a:rPr lang="en-GB" sz="1600" dirty="0" err="1">
                <a:latin typeface="Times New Roman"/>
                <a:cs typeface="Segoe UI"/>
              </a:rPr>
              <a:t>Availble</a:t>
            </a:r>
            <a:r>
              <a:rPr lang="en-GB" sz="1600" dirty="0">
                <a:latin typeface="Times New Roman"/>
                <a:cs typeface="Segoe UI"/>
              </a:rPr>
              <a:t> on:</a:t>
            </a:r>
            <a:r>
              <a:rPr lang="en-GB" sz="1600" dirty="0">
                <a:latin typeface="Times New Roman"/>
                <a:ea typeface="+mn-lt"/>
                <a:cs typeface="+mn-lt"/>
                <a:hlinkClick r:id="rId8"/>
              </a:rPr>
              <a:t>https://prezi.com/9cjpehd_qfl0/how-can-psychology-affect-performance-motivation/</a:t>
            </a:r>
            <a:r>
              <a:rPr lang="en-GB" sz="1600" dirty="0">
                <a:latin typeface="Times New Roman"/>
                <a:ea typeface="+mn-lt"/>
                <a:cs typeface="+mn-lt"/>
              </a:rPr>
              <a:t>, Accessed in: 09.12.2019;</a:t>
            </a:r>
          </a:p>
          <a:p>
            <a:r>
              <a:rPr lang="en-GB" sz="1600" dirty="0">
                <a:latin typeface="Times New Roman"/>
                <a:cs typeface="Segoe UI"/>
              </a:rPr>
              <a:t>10. MEME, 2019, " Tesco Value Motivational Poster", Available on: </a:t>
            </a:r>
            <a:r>
              <a:rPr lang="en-GB" sz="1600" dirty="0">
                <a:ea typeface="+mn-lt"/>
                <a:cs typeface="+mn-lt"/>
                <a:hlinkClick r:id="rId9"/>
              </a:rPr>
              <a:t>https://me.me/i/tesco-value-motivational-poster-please-be-motivated-quality-guaranteed-215</a:t>
            </a:r>
            <a:r>
              <a:rPr lang="en-GB" sz="1600" dirty="0">
                <a:latin typeface="Times New Roman"/>
                <a:ea typeface="+mn-lt"/>
                <a:cs typeface="Segoe UI"/>
              </a:rPr>
              <a:t>, Accessed in: 09.12.2019</a:t>
            </a:r>
            <a:endParaRPr lang="en-GB" sz="1600" dirty="0">
              <a:latin typeface="Times New Roman"/>
              <a:cs typeface="Segoe UI"/>
            </a:endParaRPr>
          </a:p>
          <a:p>
            <a:endParaRPr lang="en-GB" sz="1600" i="1" dirty="0">
              <a:latin typeface="Times New Roman"/>
              <a:cs typeface="Segoe UI"/>
            </a:endParaRPr>
          </a:p>
        </p:txBody>
      </p:sp>
    </p:spTree>
    <p:extLst>
      <p:ext uri="{BB962C8B-B14F-4D97-AF65-F5344CB8AC3E}">
        <p14:creationId xmlns:p14="http://schemas.microsoft.com/office/powerpoint/2010/main" val="407581901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TF10001119</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Gallery</vt:lpstr>
      <vt:lpstr>Introduction in Modern Workplace</vt:lpstr>
      <vt:lpstr>Table of contents</vt:lpstr>
      <vt:lpstr>Background and history of tesco</vt:lpstr>
      <vt:lpstr>PowerPoint Presentation</vt:lpstr>
      <vt:lpstr>Tesco aims and objectives</vt:lpstr>
      <vt:lpstr>Objectives</vt:lpstr>
      <vt:lpstr>Leadership and management behaviours </vt:lpstr>
      <vt:lpstr>Source Liveandlearnconsultancy (2015) https://www.liveandlearnconsultancy.co.uk/different-leadership-styles/</vt:lpstr>
      <vt:lpstr>PowerPoint Presentation</vt:lpstr>
      <vt:lpstr>PowerPoint Presentation</vt:lpstr>
      <vt:lpstr>Group and team behaviours </vt:lpstr>
      <vt:lpstr>PowerPoint Presentation</vt:lpstr>
      <vt:lpstr>PowerPoint Presentation</vt:lpstr>
      <vt:lpstr>PowerPoint Presentation</vt:lpstr>
      <vt:lpstr>Motivation and perception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811</cp:revision>
  <dcterms:created xsi:type="dcterms:W3CDTF">2019-12-11T00:16:33Z</dcterms:created>
  <dcterms:modified xsi:type="dcterms:W3CDTF">2019-12-12T17:10:23Z</dcterms:modified>
</cp:coreProperties>
</file>