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7"/>
  </p:notesMasterIdLst>
  <p:sldIdLst>
    <p:sldId id="256" r:id="rId5"/>
    <p:sldId id="257" r:id="rId6"/>
  </p:sldIdLst>
  <p:sldSz cx="24911050" cy="17783175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3F4479-6DEE-4290-A6DB-7DA116AEA40B}" v="161" dt="2021-01-10T19:21:06.0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67" autoAdjust="0"/>
    <p:restoredTop sz="94660"/>
  </p:normalViewPr>
  <p:slideViewPr>
    <p:cSldViewPr snapToGrid="0">
      <p:cViewPr varScale="1">
        <p:scale>
          <a:sx n="24" d="100"/>
          <a:sy n="24" d="100"/>
        </p:scale>
        <p:origin x="16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858FC-60D1-4019-A87C-D30A9F947B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51163" y="857250"/>
            <a:ext cx="32416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D5929B-CFE8-4052-8C35-6E98A981A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708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1pPr>
    <a:lvl2pPr marL="1060763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2pPr>
    <a:lvl3pPr marL="2121527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3pPr>
    <a:lvl4pPr marL="3182291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4pPr>
    <a:lvl5pPr marL="4243055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5pPr>
    <a:lvl6pPr marL="5303818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6pPr>
    <a:lvl7pPr marL="6364582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7pPr>
    <a:lvl8pPr marL="7425346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8pPr>
    <a:lvl9pPr marL="8486109" algn="l" defTabSz="2121527" rtl="0" eaLnBrk="1" latinLnBrk="0" hangingPunct="1">
      <a:defRPr sz="27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8329" y="2910350"/>
            <a:ext cx="21174393" cy="6191179"/>
          </a:xfrm>
        </p:spPr>
        <p:txBody>
          <a:bodyPr anchor="b"/>
          <a:lstStyle>
            <a:lvl1pPr algn="ctr">
              <a:defRPr sz="155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13881" y="9340285"/>
            <a:ext cx="18683288" cy="4293483"/>
          </a:xfrm>
        </p:spPr>
        <p:txBody>
          <a:bodyPr/>
          <a:lstStyle>
            <a:lvl1pPr marL="0" indent="0" algn="ctr">
              <a:buNone/>
              <a:defRPr sz="6223"/>
            </a:lvl1pPr>
            <a:lvl2pPr marL="1185565" indent="0" algn="ctr">
              <a:buNone/>
              <a:defRPr sz="5186"/>
            </a:lvl2pPr>
            <a:lvl3pPr marL="2371131" indent="0" algn="ctr">
              <a:buNone/>
              <a:defRPr sz="4668"/>
            </a:lvl3pPr>
            <a:lvl4pPr marL="3556696" indent="0" algn="ctr">
              <a:buNone/>
              <a:defRPr sz="4149"/>
            </a:lvl4pPr>
            <a:lvl5pPr marL="4742261" indent="0" algn="ctr">
              <a:buNone/>
              <a:defRPr sz="4149"/>
            </a:lvl5pPr>
            <a:lvl6pPr marL="5927827" indent="0" algn="ctr">
              <a:buNone/>
              <a:defRPr sz="4149"/>
            </a:lvl6pPr>
            <a:lvl7pPr marL="7113392" indent="0" algn="ctr">
              <a:buNone/>
              <a:defRPr sz="4149"/>
            </a:lvl7pPr>
            <a:lvl8pPr marL="8298957" indent="0" algn="ctr">
              <a:buNone/>
              <a:defRPr sz="4149"/>
            </a:lvl8pPr>
            <a:lvl9pPr marL="9484523" indent="0" algn="ctr">
              <a:buNone/>
              <a:defRPr sz="414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88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074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9661" y="4433449"/>
            <a:ext cx="21485781" cy="7397306"/>
          </a:xfrm>
        </p:spPr>
        <p:txBody>
          <a:bodyPr anchor="b"/>
          <a:lstStyle>
            <a:lvl1pPr>
              <a:defRPr sz="1555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99661" y="11900737"/>
            <a:ext cx="21485781" cy="3890068"/>
          </a:xfrm>
        </p:spPr>
        <p:txBody>
          <a:bodyPr/>
          <a:lstStyle>
            <a:lvl1pPr marL="0" indent="0">
              <a:buNone/>
              <a:defRPr sz="6223">
                <a:solidFill>
                  <a:schemeClr val="tx1"/>
                </a:solidFill>
              </a:defRPr>
            </a:lvl1pPr>
            <a:lvl2pPr marL="1185565" indent="0">
              <a:buNone/>
              <a:defRPr sz="5186">
                <a:solidFill>
                  <a:schemeClr val="tx1">
                    <a:tint val="75000"/>
                  </a:schemeClr>
                </a:solidFill>
              </a:defRPr>
            </a:lvl2pPr>
            <a:lvl3pPr marL="2371131" indent="0">
              <a:buNone/>
              <a:defRPr sz="4668">
                <a:solidFill>
                  <a:schemeClr val="tx1">
                    <a:tint val="75000"/>
                  </a:schemeClr>
                </a:solidFill>
              </a:defRPr>
            </a:lvl3pPr>
            <a:lvl4pPr marL="3556696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4pPr>
            <a:lvl5pPr marL="4742261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5pPr>
            <a:lvl6pPr marL="5927827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6pPr>
            <a:lvl7pPr marL="7113392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7pPr>
            <a:lvl8pPr marL="8298957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8pPr>
            <a:lvl9pPr marL="9484523" indent="0">
              <a:buNone/>
              <a:defRPr sz="41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83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2635" y="4733947"/>
            <a:ext cx="10587196" cy="11283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1219" y="4733947"/>
            <a:ext cx="10587196" cy="11283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911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5879" y="946793"/>
            <a:ext cx="21485781" cy="34372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5882" y="4359349"/>
            <a:ext cx="10538540" cy="2136450"/>
          </a:xfrm>
        </p:spPr>
        <p:txBody>
          <a:bodyPr anchor="b"/>
          <a:lstStyle>
            <a:lvl1pPr marL="0" indent="0">
              <a:buNone/>
              <a:defRPr sz="6223" b="1"/>
            </a:lvl1pPr>
            <a:lvl2pPr marL="1185565" indent="0">
              <a:buNone/>
              <a:defRPr sz="5186" b="1"/>
            </a:lvl2pPr>
            <a:lvl3pPr marL="2371131" indent="0">
              <a:buNone/>
              <a:defRPr sz="4668" b="1"/>
            </a:lvl3pPr>
            <a:lvl4pPr marL="3556696" indent="0">
              <a:buNone/>
              <a:defRPr sz="4149" b="1"/>
            </a:lvl4pPr>
            <a:lvl5pPr marL="4742261" indent="0">
              <a:buNone/>
              <a:defRPr sz="4149" b="1"/>
            </a:lvl5pPr>
            <a:lvl6pPr marL="5927827" indent="0">
              <a:buNone/>
              <a:defRPr sz="4149" b="1"/>
            </a:lvl6pPr>
            <a:lvl7pPr marL="7113392" indent="0">
              <a:buNone/>
              <a:defRPr sz="4149" b="1"/>
            </a:lvl7pPr>
            <a:lvl8pPr marL="8298957" indent="0">
              <a:buNone/>
              <a:defRPr sz="4149" b="1"/>
            </a:lvl8pPr>
            <a:lvl9pPr marL="9484523" indent="0">
              <a:buNone/>
              <a:defRPr sz="414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5882" y="6495799"/>
            <a:ext cx="10538540" cy="95543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611220" y="4359349"/>
            <a:ext cx="10590441" cy="2136450"/>
          </a:xfrm>
        </p:spPr>
        <p:txBody>
          <a:bodyPr anchor="b"/>
          <a:lstStyle>
            <a:lvl1pPr marL="0" indent="0">
              <a:buNone/>
              <a:defRPr sz="6223" b="1"/>
            </a:lvl1pPr>
            <a:lvl2pPr marL="1185565" indent="0">
              <a:buNone/>
              <a:defRPr sz="5186" b="1"/>
            </a:lvl2pPr>
            <a:lvl3pPr marL="2371131" indent="0">
              <a:buNone/>
              <a:defRPr sz="4668" b="1"/>
            </a:lvl3pPr>
            <a:lvl4pPr marL="3556696" indent="0">
              <a:buNone/>
              <a:defRPr sz="4149" b="1"/>
            </a:lvl4pPr>
            <a:lvl5pPr marL="4742261" indent="0">
              <a:buNone/>
              <a:defRPr sz="4149" b="1"/>
            </a:lvl5pPr>
            <a:lvl6pPr marL="5927827" indent="0">
              <a:buNone/>
              <a:defRPr sz="4149" b="1"/>
            </a:lvl6pPr>
            <a:lvl7pPr marL="7113392" indent="0">
              <a:buNone/>
              <a:defRPr sz="4149" b="1"/>
            </a:lvl7pPr>
            <a:lvl8pPr marL="8298957" indent="0">
              <a:buNone/>
              <a:defRPr sz="4149" b="1"/>
            </a:lvl8pPr>
            <a:lvl9pPr marL="9484523" indent="0">
              <a:buNone/>
              <a:defRPr sz="414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611220" y="6495799"/>
            <a:ext cx="10590441" cy="95543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831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48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99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5879" y="1185545"/>
            <a:ext cx="8034462" cy="4149408"/>
          </a:xfrm>
        </p:spPr>
        <p:txBody>
          <a:bodyPr anchor="b"/>
          <a:lstStyle>
            <a:lvl1pPr>
              <a:defRPr sz="82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90441" y="2560452"/>
            <a:ext cx="12611219" cy="12637580"/>
          </a:xfrm>
        </p:spPr>
        <p:txBody>
          <a:bodyPr/>
          <a:lstStyle>
            <a:lvl1pPr>
              <a:defRPr sz="8298"/>
            </a:lvl1pPr>
            <a:lvl2pPr>
              <a:defRPr sz="7261"/>
            </a:lvl2pPr>
            <a:lvl3pPr>
              <a:defRPr sz="6223"/>
            </a:lvl3pPr>
            <a:lvl4pPr>
              <a:defRPr sz="5186"/>
            </a:lvl4pPr>
            <a:lvl5pPr>
              <a:defRPr sz="5186"/>
            </a:lvl5pPr>
            <a:lvl6pPr>
              <a:defRPr sz="5186"/>
            </a:lvl6pPr>
            <a:lvl7pPr>
              <a:defRPr sz="5186"/>
            </a:lvl7pPr>
            <a:lvl8pPr>
              <a:defRPr sz="5186"/>
            </a:lvl8pPr>
            <a:lvl9pPr>
              <a:defRPr sz="518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5879" y="5334953"/>
            <a:ext cx="8034462" cy="9883659"/>
          </a:xfrm>
        </p:spPr>
        <p:txBody>
          <a:bodyPr/>
          <a:lstStyle>
            <a:lvl1pPr marL="0" indent="0">
              <a:buNone/>
              <a:defRPr sz="4149"/>
            </a:lvl1pPr>
            <a:lvl2pPr marL="1185565" indent="0">
              <a:buNone/>
              <a:defRPr sz="3630"/>
            </a:lvl2pPr>
            <a:lvl3pPr marL="2371131" indent="0">
              <a:buNone/>
              <a:defRPr sz="3112"/>
            </a:lvl3pPr>
            <a:lvl4pPr marL="3556696" indent="0">
              <a:buNone/>
              <a:defRPr sz="2593"/>
            </a:lvl4pPr>
            <a:lvl5pPr marL="4742261" indent="0">
              <a:buNone/>
              <a:defRPr sz="2593"/>
            </a:lvl5pPr>
            <a:lvl6pPr marL="5927827" indent="0">
              <a:buNone/>
              <a:defRPr sz="2593"/>
            </a:lvl6pPr>
            <a:lvl7pPr marL="7113392" indent="0">
              <a:buNone/>
              <a:defRPr sz="2593"/>
            </a:lvl7pPr>
            <a:lvl8pPr marL="8298957" indent="0">
              <a:buNone/>
              <a:defRPr sz="2593"/>
            </a:lvl8pPr>
            <a:lvl9pPr marL="9484523" indent="0">
              <a:buNone/>
              <a:defRPr sz="25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524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5879" y="1185545"/>
            <a:ext cx="8034462" cy="4149408"/>
          </a:xfrm>
        </p:spPr>
        <p:txBody>
          <a:bodyPr anchor="b"/>
          <a:lstStyle>
            <a:lvl1pPr>
              <a:defRPr sz="82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590441" y="2560452"/>
            <a:ext cx="12611219" cy="12637580"/>
          </a:xfrm>
        </p:spPr>
        <p:txBody>
          <a:bodyPr anchor="t"/>
          <a:lstStyle>
            <a:lvl1pPr marL="0" indent="0">
              <a:buNone/>
              <a:defRPr sz="8298"/>
            </a:lvl1pPr>
            <a:lvl2pPr marL="1185565" indent="0">
              <a:buNone/>
              <a:defRPr sz="7261"/>
            </a:lvl2pPr>
            <a:lvl3pPr marL="2371131" indent="0">
              <a:buNone/>
              <a:defRPr sz="6223"/>
            </a:lvl3pPr>
            <a:lvl4pPr marL="3556696" indent="0">
              <a:buNone/>
              <a:defRPr sz="5186"/>
            </a:lvl4pPr>
            <a:lvl5pPr marL="4742261" indent="0">
              <a:buNone/>
              <a:defRPr sz="5186"/>
            </a:lvl5pPr>
            <a:lvl6pPr marL="5927827" indent="0">
              <a:buNone/>
              <a:defRPr sz="5186"/>
            </a:lvl6pPr>
            <a:lvl7pPr marL="7113392" indent="0">
              <a:buNone/>
              <a:defRPr sz="5186"/>
            </a:lvl7pPr>
            <a:lvl8pPr marL="8298957" indent="0">
              <a:buNone/>
              <a:defRPr sz="5186"/>
            </a:lvl8pPr>
            <a:lvl9pPr marL="9484523" indent="0">
              <a:buNone/>
              <a:defRPr sz="518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5879" y="5334953"/>
            <a:ext cx="8034462" cy="9883659"/>
          </a:xfrm>
        </p:spPr>
        <p:txBody>
          <a:bodyPr/>
          <a:lstStyle>
            <a:lvl1pPr marL="0" indent="0">
              <a:buNone/>
              <a:defRPr sz="4149"/>
            </a:lvl1pPr>
            <a:lvl2pPr marL="1185565" indent="0">
              <a:buNone/>
              <a:defRPr sz="3630"/>
            </a:lvl2pPr>
            <a:lvl3pPr marL="2371131" indent="0">
              <a:buNone/>
              <a:defRPr sz="3112"/>
            </a:lvl3pPr>
            <a:lvl4pPr marL="3556696" indent="0">
              <a:buNone/>
              <a:defRPr sz="2593"/>
            </a:lvl4pPr>
            <a:lvl5pPr marL="4742261" indent="0">
              <a:buNone/>
              <a:defRPr sz="2593"/>
            </a:lvl5pPr>
            <a:lvl6pPr marL="5927827" indent="0">
              <a:buNone/>
              <a:defRPr sz="2593"/>
            </a:lvl6pPr>
            <a:lvl7pPr marL="7113392" indent="0">
              <a:buNone/>
              <a:defRPr sz="2593"/>
            </a:lvl7pPr>
            <a:lvl8pPr marL="8298957" indent="0">
              <a:buNone/>
              <a:defRPr sz="2593"/>
            </a:lvl8pPr>
            <a:lvl9pPr marL="9484523" indent="0">
              <a:buNone/>
              <a:defRPr sz="259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451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92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826972" y="946789"/>
            <a:ext cx="5371445" cy="1507041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12636" y="946789"/>
            <a:ext cx="15802947" cy="1507041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059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2635" y="946793"/>
            <a:ext cx="21485781" cy="34372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2635" y="4733947"/>
            <a:ext cx="21485781" cy="112832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2635" y="16482373"/>
            <a:ext cx="5604986" cy="946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AA72F-9538-462B-B843-B658253CE83E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51786" y="16482373"/>
            <a:ext cx="8407479" cy="946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593429" y="16482373"/>
            <a:ext cx="5604986" cy="946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838C0-6950-42FE-AC4B-43BF52AF5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67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371131" rtl="0" eaLnBrk="1" latinLnBrk="0" hangingPunct="1">
        <a:lnSpc>
          <a:spcPct val="90000"/>
        </a:lnSpc>
        <a:spcBef>
          <a:spcPct val="0"/>
        </a:spcBef>
        <a:buNone/>
        <a:defRPr sz="114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92783" indent="-592783" algn="l" defTabSz="2371131" rtl="0" eaLnBrk="1" latinLnBrk="0" hangingPunct="1">
        <a:lnSpc>
          <a:spcPct val="90000"/>
        </a:lnSpc>
        <a:spcBef>
          <a:spcPts val="2593"/>
        </a:spcBef>
        <a:buFont typeface="Arial" panose="020B0604020202020204" pitchFamily="34" charset="0"/>
        <a:buChar char="•"/>
        <a:defRPr sz="7261" kern="1200">
          <a:solidFill>
            <a:schemeClr val="tx1"/>
          </a:solidFill>
          <a:latin typeface="+mn-lt"/>
          <a:ea typeface="+mn-ea"/>
          <a:cs typeface="+mn-cs"/>
        </a:defRPr>
      </a:lvl1pPr>
      <a:lvl2pPr marL="1778348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6223" kern="1200">
          <a:solidFill>
            <a:schemeClr val="tx1"/>
          </a:solidFill>
          <a:latin typeface="+mn-lt"/>
          <a:ea typeface="+mn-ea"/>
          <a:cs typeface="+mn-cs"/>
        </a:defRPr>
      </a:lvl2pPr>
      <a:lvl3pPr marL="2963913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5186" kern="1200">
          <a:solidFill>
            <a:schemeClr val="tx1"/>
          </a:solidFill>
          <a:latin typeface="+mn-lt"/>
          <a:ea typeface="+mn-ea"/>
          <a:cs typeface="+mn-cs"/>
        </a:defRPr>
      </a:lvl3pPr>
      <a:lvl4pPr marL="4149479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4pPr>
      <a:lvl5pPr marL="5335044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5pPr>
      <a:lvl6pPr marL="6520609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6pPr>
      <a:lvl7pPr marL="7706175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7pPr>
      <a:lvl8pPr marL="8891740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8pPr>
      <a:lvl9pPr marL="10077305" indent="-592783" algn="l" defTabSz="2371131" rtl="0" eaLnBrk="1" latinLnBrk="0" hangingPunct="1">
        <a:lnSpc>
          <a:spcPct val="90000"/>
        </a:lnSpc>
        <a:spcBef>
          <a:spcPts val="1297"/>
        </a:spcBef>
        <a:buFont typeface="Arial" panose="020B0604020202020204" pitchFamily="34" charset="0"/>
        <a:buChar char="•"/>
        <a:defRPr sz="46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1pPr>
      <a:lvl2pPr marL="1185565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2pPr>
      <a:lvl3pPr marL="2371131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3pPr>
      <a:lvl4pPr marL="3556696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4pPr>
      <a:lvl5pPr marL="4742261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5pPr>
      <a:lvl6pPr marL="5927827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6pPr>
      <a:lvl7pPr marL="7113392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7pPr>
      <a:lvl8pPr marL="8298957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8pPr>
      <a:lvl9pPr marL="9484523" algn="l" defTabSz="2371131" rtl="0" eaLnBrk="1" latinLnBrk="0" hangingPunct="1">
        <a:defRPr sz="46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www.clipartbest.com/notepad-clipart" TargetMode="External"/><Relationship Id="rId7" Type="http://schemas.openxmlformats.org/officeDocument/2006/relationships/hyperlink" Target="http://totallyhistory.com/lev-vygotsky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https://www.goodreads.com/author/show/426909.Jerome_Bruner" TargetMode="External"/><Relationship Id="rId4" Type="http://schemas.openxmlformats.org/officeDocument/2006/relationships/image" Target="../media/image2.jpg"/><Relationship Id="rId9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cef.or.../pdfs.uncrc.pdf" TargetMode="External"/><Relationship Id="rId2" Type="http://schemas.openxmlformats.org/officeDocument/2006/relationships/hyperlink" Target="https://www.estyn.gov.wales/effective-practice/pupil-voice-shapes-curriculu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ov.wales/sites/default/files/publications/2018-03/successful-future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E626F95-245E-4DCD-AC40-FC6780A1EDF7}"/>
              </a:ext>
            </a:extLst>
          </p:cNvPr>
          <p:cNvSpPr/>
          <p:nvPr/>
        </p:nvSpPr>
        <p:spPr>
          <a:xfrm>
            <a:off x="4256395" y="-287528"/>
            <a:ext cx="172226" cy="43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CB8BC6E-8FB9-40A5-AFA4-FDA6CE3372BB}"/>
              </a:ext>
            </a:extLst>
          </p:cNvPr>
          <p:cNvSpPr/>
          <p:nvPr/>
        </p:nvSpPr>
        <p:spPr>
          <a:xfrm>
            <a:off x="5470447" y="513249"/>
            <a:ext cx="14954970" cy="124634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3CA88C-BBC8-4846-AE97-FAA272E35354}"/>
              </a:ext>
            </a:extLst>
          </p:cNvPr>
          <p:cNvSpPr txBox="1"/>
          <p:nvPr/>
        </p:nvSpPr>
        <p:spPr>
          <a:xfrm>
            <a:off x="6306156" y="507277"/>
            <a:ext cx="15356831" cy="125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34" dirty="0"/>
              <a:t>Exploring The Hidden Curriculum</a:t>
            </a:r>
          </a:p>
        </p:txBody>
      </p:sp>
      <p:pic>
        <p:nvPicPr>
          <p:cNvPr id="10" name="Picture 9" descr="Table&#10;&#10;Description automatically generated">
            <a:extLst>
              <a:ext uri="{FF2B5EF4-FFF2-40B4-BE49-F238E27FC236}">
                <a16:creationId xmlns:a16="http://schemas.microsoft.com/office/drawing/2014/main" id="{AF855DC2-4446-4323-ABCF-626E9E723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3502" y="6113522"/>
            <a:ext cx="3800460" cy="516450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337BF47-BE51-4305-BAA1-1DE47DEDC9B3}"/>
              </a:ext>
            </a:extLst>
          </p:cNvPr>
          <p:cNvSpPr/>
          <p:nvPr/>
        </p:nvSpPr>
        <p:spPr>
          <a:xfrm>
            <a:off x="580224" y="1699017"/>
            <a:ext cx="4765430" cy="368851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B0E3F3-57F1-4F29-BA77-B201287A5E49}"/>
              </a:ext>
            </a:extLst>
          </p:cNvPr>
          <p:cNvSpPr txBox="1"/>
          <p:nvPr/>
        </p:nvSpPr>
        <p:spPr>
          <a:xfrm>
            <a:off x="1113591" y="1916997"/>
            <a:ext cx="4148909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60" b="1" u="sng" dirty="0"/>
              <a:t>What is the hidden curriculum?</a:t>
            </a:r>
          </a:p>
          <a:p>
            <a:endParaRPr lang="en-GB" sz="226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60" dirty="0"/>
              <a:t>What is taught unofficially.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60" dirty="0"/>
              <a:t>Discreetly teaches beliefs, attitudes and values.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r>
              <a:rPr lang="en-GB" sz="2260" dirty="0"/>
              <a:t>Teachers expectations of pupils.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r>
              <a:rPr lang="en-GB" sz="2260" dirty="0"/>
              <a:t>Teachers interactions (including discipline).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endParaRPr lang="en-GB" sz="226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DD4BFD6-36B8-491A-992A-A24FF07E29AD}"/>
              </a:ext>
            </a:extLst>
          </p:cNvPr>
          <p:cNvSpPr/>
          <p:nvPr/>
        </p:nvSpPr>
        <p:spPr>
          <a:xfrm>
            <a:off x="4658256" y="5120927"/>
            <a:ext cx="4433281" cy="443967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Norms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Lining up 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Raising hand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Not talking when teacher talks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Being punctual 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Manners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Attendance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Sitting Correctly at desk.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Saying prayers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Expectation of bringing equipment,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783F809-8590-40DD-AF2A-8ADC8B94377F}"/>
              </a:ext>
            </a:extLst>
          </p:cNvPr>
          <p:cNvSpPr/>
          <p:nvPr/>
        </p:nvSpPr>
        <p:spPr>
          <a:xfrm>
            <a:off x="15916811" y="5238030"/>
            <a:ext cx="4076912" cy="41985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Procedures</a:t>
            </a: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1695" u="sng" dirty="0">
                <a:solidFill>
                  <a:schemeClr val="tx1"/>
                </a:solidFill>
              </a:rPr>
              <a:t>Policies</a:t>
            </a:r>
          </a:p>
          <a:p>
            <a:pPr algn="ctr"/>
            <a:endParaRPr lang="en-GB" sz="1695" u="sng" dirty="0">
              <a:solidFill>
                <a:schemeClr val="tx1"/>
              </a:solidFill>
            </a:endParaRPr>
          </a:p>
          <a:p>
            <a:pPr algn="ctr"/>
            <a:r>
              <a:rPr lang="en-GB" sz="1695" i="1" dirty="0">
                <a:solidFill>
                  <a:schemeClr val="tx1"/>
                </a:solidFill>
              </a:rPr>
              <a:t>Behaviour: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Bullying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Discrimination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Rewards and Sanctions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r>
              <a:rPr lang="en-GB" sz="1695" i="1" dirty="0">
                <a:solidFill>
                  <a:schemeClr val="tx1"/>
                </a:solidFill>
              </a:rPr>
              <a:t>Uniform/Dress Code: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Suitable clothing (smart dress code or uniform)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EDBD8FE-0357-4C4B-A374-A3FD890E285C}"/>
              </a:ext>
            </a:extLst>
          </p:cNvPr>
          <p:cNvSpPr/>
          <p:nvPr/>
        </p:nvSpPr>
        <p:spPr>
          <a:xfrm>
            <a:off x="10399093" y="5362096"/>
            <a:ext cx="4174333" cy="419850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Values</a:t>
            </a: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Determination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Doing your best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Perseverance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Responsibility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Respect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Growth mindset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1B9134-DDDC-4C55-B02E-629A56468100}"/>
              </a:ext>
            </a:extLst>
          </p:cNvPr>
          <p:cNvSpPr/>
          <p:nvPr/>
        </p:nvSpPr>
        <p:spPr>
          <a:xfrm>
            <a:off x="20246538" y="6678883"/>
            <a:ext cx="4335179" cy="34641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r>
              <a:rPr lang="en-GB" sz="1695" b="1" u="sng" dirty="0">
                <a:solidFill>
                  <a:schemeClr val="tx1"/>
                </a:solidFill>
              </a:rPr>
              <a:t>Jerome Bruner</a:t>
            </a:r>
          </a:p>
          <a:p>
            <a:pPr algn="ctr"/>
            <a:r>
              <a:rPr lang="en-GB" sz="1695" i="1" dirty="0">
                <a:solidFill>
                  <a:schemeClr val="tx1"/>
                </a:solidFill>
              </a:rPr>
              <a:t>1915-2016</a:t>
            </a:r>
          </a:p>
          <a:p>
            <a:pPr algn="ctr"/>
            <a:endParaRPr lang="en-GB" sz="1695" i="1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Cognitive and developmental psychologist.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Bringing together the work of Piaget and Vygotsky.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 Focused on the importance of culture in learning (Pound, 2009)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Developed the concept of ‘spiralling’.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Refer back to previous learning in order to understand new concepts.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082AFA6-48FC-461A-9F6E-946AB0E235B4}"/>
              </a:ext>
            </a:extLst>
          </p:cNvPr>
          <p:cNvSpPr/>
          <p:nvPr/>
        </p:nvSpPr>
        <p:spPr>
          <a:xfrm>
            <a:off x="6981993" y="3024161"/>
            <a:ext cx="10865441" cy="174577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260" dirty="0">
              <a:solidFill>
                <a:schemeClr val="tx1"/>
              </a:solidFill>
            </a:endParaRPr>
          </a:p>
          <a:p>
            <a:pPr algn="ctr"/>
            <a:endParaRPr lang="en-GB" sz="2260" dirty="0">
              <a:solidFill>
                <a:schemeClr val="tx1"/>
              </a:solidFill>
            </a:endParaRPr>
          </a:p>
          <a:p>
            <a:pPr algn="ctr"/>
            <a:r>
              <a:rPr lang="en-GB" sz="2260" dirty="0">
                <a:solidFill>
                  <a:schemeClr val="tx1"/>
                </a:solidFill>
              </a:rPr>
              <a:t>‘The hidden curriculum involves the learning of attitudes, norms, beliefs, values and assumptions often expressed as rules, rituals and regulations.’</a:t>
            </a:r>
          </a:p>
          <a:p>
            <a:pPr algn="ctr"/>
            <a:endParaRPr lang="en-GB" sz="2260" dirty="0">
              <a:solidFill>
                <a:schemeClr val="tx1"/>
              </a:solidFill>
            </a:endParaRPr>
          </a:p>
          <a:p>
            <a:pPr algn="ctr"/>
            <a:r>
              <a:rPr lang="en-GB" sz="2260" dirty="0">
                <a:solidFill>
                  <a:schemeClr val="tx1"/>
                </a:solidFill>
              </a:rPr>
              <a:t> (Seddon, 1983)</a:t>
            </a:r>
          </a:p>
          <a:p>
            <a:pPr algn="ctr"/>
            <a:endParaRPr lang="en-GB" sz="2260" dirty="0">
              <a:solidFill>
                <a:schemeClr val="tx1"/>
              </a:solidFill>
            </a:endParaRPr>
          </a:p>
          <a:p>
            <a:pPr algn="ctr"/>
            <a:endParaRPr lang="en-GB" sz="2260" dirty="0">
              <a:solidFill>
                <a:schemeClr val="tx1"/>
              </a:solidFill>
            </a:endParaRPr>
          </a:p>
        </p:txBody>
      </p:sp>
      <p:sp>
        <p:nvSpPr>
          <p:cNvPr id="26" name="Thought Bubble: Cloud 25">
            <a:extLst>
              <a:ext uri="{FF2B5EF4-FFF2-40B4-BE49-F238E27FC236}">
                <a16:creationId xmlns:a16="http://schemas.microsoft.com/office/drawing/2014/main" id="{837E66AF-5F4D-407A-80F6-32E353B75C8F}"/>
              </a:ext>
            </a:extLst>
          </p:cNvPr>
          <p:cNvSpPr/>
          <p:nvPr/>
        </p:nvSpPr>
        <p:spPr>
          <a:xfrm>
            <a:off x="19944477" y="14395090"/>
            <a:ext cx="4382791" cy="2761798"/>
          </a:xfrm>
          <a:prstGeom prst="cloudCallou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95" dirty="0">
                <a:solidFill>
                  <a:schemeClr val="tx1"/>
                </a:solidFill>
              </a:rPr>
              <a:t>     </a:t>
            </a:r>
          </a:p>
          <a:p>
            <a:pPr algn="ctr"/>
            <a:r>
              <a:rPr lang="en-GB" sz="1695" dirty="0">
                <a:solidFill>
                  <a:schemeClr val="tx1"/>
                </a:solidFill>
              </a:rPr>
              <a:t> “The semiprivate nature of the hidden curriculum is essential to its existence. The more it becomes public, the more it becomes part of formal curriculum.”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r>
              <a:rPr lang="en-GB" sz="1695" dirty="0">
                <a:solidFill>
                  <a:schemeClr val="tx1"/>
                </a:solidFill>
              </a:rPr>
              <a:t>(Snyder, 1970 p. 7)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38965EC-B3BF-41C4-95CD-E8EEEAEB8F15}"/>
              </a:ext>
            </a:extLst>
          </p:cNvPr>
          <p:cNvSpPr txBox="1"/>
          <p:nvPr/>
        </p:nvSpPr>
        <p:spPr>
          <a:xfrm>
            <a:off x="21687520" y="5987358"/>
            <a:ext cx="1702797" cy="527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25" b="1" u="sng" dirty="0"/>
              <a:t>Theorists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547E4C-1CE1-42EB-AF45-7D9189D72863}"/>
              </a:ext>
            </a:extLst>
          </p:cNvPr>
          <p:cNvSpPr txBox="1"/>
          <p:nvPr/>
        </p:nvSpPr>
        <p:spPr>
          <a:xfrm>
            <a:off x="933134" y="6309469"/>
            <a:ext cx="3176645" cy="5164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54" b="1" i="1" dirty="0"/>
              <a:t>Message to parents and children: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r>
              <a:rPr lang="en-GB" sz="2354" dirty="0"/>
              <a:t>You must be aware of teacher/adult pleasing behaviours.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r>
              <a:rPr lang="en-GB" sz="2354" dirty="0"/>
              <a:t>Schools uphold limited academic skills – logical, mathematical and linguistics and demean and marginalise the rest. (Lynch, 1989)</a:t>
            </a:r>
          </a:p>
          <a:p>
            <a:pPr marL="322909" indent="-322909">
              <a:buFont typeface="Arial" panose="020B0604020202020204" pitchFamily="34" charset="0"/>
              <a:buChar char="•"/>
            </a:pPr>
            <a:endParaRPr lang="en-GB" sz="2354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E4E13DF-7EB3-42B4-A93F-1A0A94A2FACB}"/>
              </a:ext>
            </a:extLst>
          </p:cNvPr>
          <p:cNvSpPr/>
          <p:nvPr/>
        </p:nvSpPr>
        <p:spPr>
          <a:xfrm>
            <a:off x="531980" y="11941509"/>
            <a:ext cx="5292260" cy="504479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000" b="1" i="1" dirty="0">
              <a:solidFill>
                <a:schemeClr val="tx1"/>
              </a:solidFill>
            </a:endParaRPr>
          </a:p>
          <a:p>
            <a:pPr algn="ctr"/>
            <a:r>
              <a:rPr lang="en-GB" sz="2000" b="1" i="1" dirty="0">
                <a:solidFill>
                  <a:schemeClr val="tx1"/>
                </a:solidFill>
              </a:rPr>
              <a:t>Successful Futures</a:t>
            </a:r>
          </a:p>
          <a:p>
            <a:pPr algn="ctr"/>
            <a:endParaRPr lang="en-GB" sz="2000" b="1" i="1" dirty="0">
              <a:solidFill>
                <a:schemeClr val="tx1"/>
              </a:solidFill>
            </a:endParaRPr>
          </a:p>
          <a:p>
            <a:pPr algn="ctr"/>
            <a:r>
              <a:rPr lang="en-GB" sz="1695" b="1" dirty="0">
                <a:solidFill>
                  <a:schemeClr val="tx1"/>
                </a:solidFill>
              </a:rPr>
              <a:t>New Curriculum aims to produce:</a:t>
            </a:r>
            <a:endParaRPr lang="en-GB" sz="1695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Ambitious capable learners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Ethical informed citizens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Enterprising, creative contributors, ready to play a full part in life and work.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(Welsh Government, 2015)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95" dirty="0">
                <a:solidFill>
                  <a:schemeClr val="tx1"/>
                </a:solidFill>
              </a:rPr>
              <a:t>“Learning should be fun and interesting – not just learning for assessments or qualifications.” (Donaldson, 2018)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70EB9938-7083-477C-A70D-306B3307A108}"/>
              </a:ext>
            </a:extLst>
          </p:cNvPr>
          <p:cNvSpPr/>
          <p:nvPr/>
        </p:nvSpPr>
        <p:spPr>
          <a:xfrm>
            <a:off x="6392377" y="14875884"/>
            <a:ext cx="12914521" cy="256576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/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C2D8DA36-7D10-4FE5-B8CA-8EB098A9856F}"/>
              </a:ext>
            </a:extLst>
          </p:cNvPr>
          <p:cNvSpPr/>
          <p:nvPr/>
        </p:nvSpPr>
        <p:spPr>
          <a:xfrm>
            <a:off x="8976220" y="7020670"/>
            <a:ext cx="1279242" cy="10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2EE7CF50-E090-4CBB-9307-0A4C43AE1DD1}"/>
              </a:ext>
            </a:extLst>
          </p:cNvPr>
          <p:cNvSpPr/>
          <p:nvPr/>
        </p:nvSpPr>
        <p:spPr>
          <a:xfrm>
            <a:off x="14637568" y="7099784"/>
            <a:ext cx="1279242" cy="10373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3B5FF30-C3A8-409C-B894-5526D8AB8E3C}"/>
              </a:ext>
            </a:extLst>
          </p:cNvPr>
          <p:cNvSpPr/>
          <p:nvPr/>
        </p:nvSpPr>
        <p:spPr>
          <a:xfrm>
            <a:off x="7271792" y="9725196"/>
            <a:ext cx="4624792" cy="471507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Functionalist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Emphasis on positive aspects of school .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Education plays a role of ensuring society functions correctly by teaching values and appropriate behaviours.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Prepares children for adult working life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r>
              <a:rPr lang="en-GB" sz="1695" b="1" i="1" dirty="0">
                <a:solidFill>
                  <a:schemeClr val="tx1"/>
                </a:solidFill>
              </a:rPr>
              <a:t>Just seen as reinforcing society’s values: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Learn how to follow instructions.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Wearing an appropriate dress code 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A43268E3-39C8-4A25-AEC1-3AC540312B8D}"/>
              </a:ext>
            </a:extLst>
          </p:cNvPr>
          <p:cNvSpPr/>
          <p:nvPr/>
        </p:nvSpPr>
        <p:spPr>
          <a:xfrm>
            <a:off x="13984572" y="9717592"/>
            <a:ext cx="4382790" cy="469019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Marxist</a:t>
            </a: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Keeps everyone in their place and teaches people to just follow the rules and do as they are told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A way of forcing children to be compliant and passive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Almost entirely negative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Argue that hidden curriculum produces unequal environment for children to learn.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  <a:p>
            <a:pPr algn="ctr"/>
            <a:endParaRPr lang="en-GB" sz="1695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FABECFE1-9D01-47DF-8B12-E6AD7CED77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3390317" y="6480530"/>
            <a:ext cx="693211" cy="980820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474F4B7F-A333-486A-AC91-F02C09D43375}"/>
              </a:ext>
            </a:extLst>
          </p:cNvPr>
          <p:cNvSpPr/>
          <p:nvPr/>
        </p:nvSpPr>
        <p:spPr>
          <a:xfrm>
            <a:off x="12287571" y="11506770"/>
            <a:ext cx="981821" cy="869477"/>
          </a:xfrm>
          <a:prstGeom prst="rect">
            <a:avLst/>
          </a:prstGeom>
          <a:noFill/>
        </p:spPr>
        <p:txBody>
          <a:bodyPr wrap="none" lIns="86113" tIns="43057" rIns="86113" bIns="43057">
            <a:spAutoFit/>
          </a:bodyPr>
          <a:lstStyle/>
          <a:p>
            <a:pPr algn="ctr"/>
            <a:r>
              <a:rPr lang="en-US" sz="5085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OR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1417E08E-BAFB-4CDC-8A96-EAFF221AFC96}"/>
              </a:ext>
            </a:extLst>
          </p:cNvPr>
          <p:cNvSpPr/>
          <p:nvPr/>
        </p:nvSpPr>
        <p:spPr>
          <a:xfrm>
            <a:off x="19726261" y="1931526"/>
            <a:ext cx="4765430" cy="368851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algn="ctr"/>
            <a:r>
              <a:rPr lang="en-GB" sz="2260" b="1" u="sng" dirty="0">
                <a:solidFill>
                  <a:schemeClr val="tx1"/>
                </a:solidFill>
              </a:rPr>
              <a:t>Examples of the hidden Curriculum</a:t>
            </a:r>
          </a:p>
          <a:p>
            <a:pPr algn="ctr"/>
            <a:endParaRPr lang="en-GB" sz="2260" b="1" u="sng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2260" dirty="0">
                <a:solidFill>
                  <a:schemeClr val="tx1"/>
                </a:solidFill>
              </a:rPr>
              <a:t>Policies and school rituals.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2260" dirty="0">
                <a:solidFill>
                  <a:schemeClr val="tx1"/>
                </a:solidFill>
              </a:rPr>
              <a:t>Grading Systems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2260" dirty="0">
                <a:solidFill>
                  <a:schemeClr val="tx1"/>
                </a:solidFill>
              </a:rPr>
              <a:t>Texts treated as the most authoritative sources of knowledge.</a:t>
            </a:r>
          </a:p>
          <a:p>
            <a:pPr marL="269091" indent="-269091" algn="ctr">
              <a:buFont typeface="Arial" panose="020B0604020202020204" pitchFamily="34" charset="0"/>
              <a:buChar char="•"/>
            </a:pPr>
            <a:r>
              <a:rPr lang="en-GB" sz="2260" dirty="0">
                <a:solidFill>
                  <a:schemeClr val="tx1"/>
                </a:solidFill>
              </a:rPr>
              <a:t>Arrangement of time, facilities, materials and examinations. (</a:t>
            </a:r>
            <a:r>
              <a:rPr lang="en-GB" sz="2260" dirty="0" err="1">
                <a:solidFill>
                  <a:schemeClr val="tx1"/>
                </a:solidFill>
              </a:rPr>
              <a:t>Cornbleth</a:t>
            </a:r>
            <a:r>
              <a:rPr lang="en-GB" sz="2260" dirty="0">
                <a:solidFill>
                  <a:schemeClr val="tx1"/>
                </a:solidFill>
              </a:rPr>
              <a:t>, 1991)</a:t>
            </a:r>
          </a:p>
          <a:p>
            <a:pPr algn="ctr"/>
            <a:endParaRPr lang="en-GB" sz="1695" dirty="0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244BE643-5996-4678-A387-AEC7DC570F2D}"/>
              </a:ext>
            </a:extLst>
          </p:cNvPr>
          <p:cNvSpPr/>
          <p:nvPr/>
        </p:nvSpPr>
        <p:spPr>
          <a:xfrm>
            <a:off x="20246538" y="10531249"/>
            <a:ext cx="4335179" cy="34641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r>
              <a:rPr lang="en-GB" sz="1695" b="1" u="sng" dirty="0">
                <a:solidFill>
                  <a:schemeClr val="tx1"/>
                </a:solidFill>
              </a:rPr>
              <a:t>Lev Vygotsky </a:t>
            </a:r>
          </a:p>
          <a:p>
            <a:pPr algn="ctr"/>
            <a:r>
              <a:rPr lang="en-GB" sz="1695" i="1" dirty="0">
                <a:solidFill>
                  <a:schemeClr val="tx1"/>
                </a:solidFill>
              </a:rPr>
              <a:t>(1896-1934)</a:t>
            </a: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Believed that children construct knowledge actively but should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Bruner developed his theories  based on Vygotsky’s emphasis on culture and society. (Pound, 2009) 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Led peer tutoring approaches.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95" dirty="0">
                <a:solidFill>
                  <a:schemeClr val="tx1"/>
                </a:solidFill>
              </a:rPr>
              <a:t>Did not support testing – believed what could be observed from how a child carried out a task would reveal more.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marL="269091" indent="-269091" algn="ctr">
              <a:buFont typeface="Arial" panose="020B0604020202020204" pitchFamily="34" charset="0"/>
              <a:buChar char="•"/>
            </a:pPr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  <a:p>
            <a:pPr algn="ctr"/>
            <a:endParaRPr lang="en-GB" sz="1695" dirty="0">
              <a:solidFill>
                <a:schemeClr val="tx1"/>
              </a:solidFill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17DA1CD-1F8E-4AFC-9319-83A688E3CC87}"/>
              </a:ext>
            </a:extLst>
          </p:cNvPr>
          <p:cNvSpPr/>
          <p:nvPr/>
        </p:nvSpPr>
        <p:spPr>
          <a:xfrm>
            <a:off x="10605327" y="14999950"/>
            <a:ext cx="376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PUPIL VOICE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3A58707-79AF-4468-B3BB-4546771555D6}"/>
              </a:ext>
            </a:extLst>
          </p:cNvPr>
          <p:cNvSpPr txBox="1"/>
          <p:nvPr/>
        </p:nvSpPr>
        <p:spPr>
          <a:xfrm>
            <a:off x="6683636" y="15796156"/>
            <a:ext cx="123320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requirement for pupil voice stems from the United Nations Convention on the rights of the child (1989).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Pupil Voice shapes the curriculum (Estyn, 2018)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 end goal of ensuring that pupils understand that their views are important and that voicing opinions can change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 ”Success of pupil voice depends on structuring the processes by which meaningful contributions can be made” (Bragg, 2007 p512)  </a:t>
            </a:r>
          </a:p>
          <a:p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511E762C-C7C6-4AAE-8935-92A49142804D}"/>
              </a:ext>
            </a:extLst>
          </p:cNvPr>
          <p:cNvSpPr/>
          <p:nvPr/>
        </p:nvSpPr>
        <p:spPr>
          <a:xfrm>
            <a:off x="1113591" y="12244704"/>
            <a:ext cx="40702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Future of the Hidden Curriculum: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8E741EC0-E288-4AC7-B1D1-3FF3ACDAAF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3390317" y="10341341"/>
            <a:ext cx="760309" cy="1049649"/>
          </a:xfrm>
          <a:prstGeom prst="rect">
            <a:avLst/>
          </a:prstGeom>
        </p:spPr>
      </p:pic>
      <p:sp>
        <p:nvSpPr>
          <p:cNvPr id="72" name="Arrow: Bent-Up 71">
            <a:extLst>
              <a:ext uri="{FF2B5EF4-FFF2-40B4-BE49-F238E27FC236}">
                <a16:creationId xmlns:a16="http://schemas.microsoft.com/office/drawing/2014/main" id="{C8F7B638-DEF4-41EF-8A94-9FB753161CFF}"/>
              </a:ext>
            </a:extLst>
          </p:cNvPr>
          <p:cNvSpPr/>
          <p:nvPr/>
        </p:nvSpPr>
        <p:spPr>
          <a:xfrm rot="10800000" flipH="1">
            <a:off x="5447703" y="13860214"/>
            <a:ext cx="1505299" cy="134126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Arrow: Right 73">
            <a:extLst>
              <a:ext uri="{FF2B5EF4-FFF2-40B4-BE49-F238E27FC236}">
                <a16:creationId xmlns:a16="http://schemas.microsoft.com/office/drawing/2014/main" id="{C6572F30-3578-4AA2-8844-C217291C1575}"/>
              </a:ext>
            </a:extLst>
          </p:cNvPr>
          <p:cNvSpPr/>
          <p:nvPr/>
        </p:nvSpPr>
        <p:spPr>
          <a:xfrm rot="16200000" flipH="1">
            <a:off x="22027418" y="9987040"/>
            <a:ext cx="773418" cy="6543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113" tIns="43057" rIns="86113" bIns="4305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695"/>
          </a:p>
        </p:txBody>
      </p:sp>
      <p:pic>
        <p:nvPicPr>
          <p:cNvPr id="77" name="Graphic 76" descr="Classroom">
            <a:extLst>
              <a:ext uri="{FF2B5EF4-FFF2-40B4-BE49-F238E27FC236}">
                <a16:creationId xmlns:a16="http://schemas.microsoft.com/office/drawing/2014/main" id="{8730AF30-F1E7-41DC-B390-E772886823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461851" y="7909956"/>
            <a:ext cx="2313909" cy="231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641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D6601-C942-451E-AF00-3BF532F4C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4AB11-52B7-438F-99E2-A426C79E83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err="1"/>
              <a:t>Cornbeth</a:t>
            </a:r>
            <a:r>
              <a:rPr lang="en-GB" dirty="0"/>
              <a:t>, C. (1991) </a:t>
            </a:r>
            <a:r>
              <a:rPr lang="en-GB" i="1" dirty="0"/>
              <a:t>Curriculum in Context. </a:t>
            </a:r>
            <a:r>
              <a:rPr lang="en-GB" dirty="0"/>
              <a:t>London: Falmer Press</a:t>
            </a:r>
          </a:p>
          <a:p>
            <a:r>
              <a:rPr lang="en-GB" dirty="0"/>
              <a:t>Estyn (2018) </a:t>
            </a:r>
            <a:r>
              <a:rPr lang="en-GB" i="1" dirty="0"/>
              <a:t>Pupil Voice Shapes The Curriculum. </a:t>
            </a:r>
            <a:r>
              <a:rPr lang="en-GB" dirty="0"/>
              <a:t>(online) Available at:  </a:t>
            </a:r>
            <a:r>
              <a:rPr lang="en-GB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Estyn (</a:t>
            </a:r>
            <a:r>
              <a:rPr lang="en-GB" dirty="0" err="1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gov.wales</a:t>
            </a:r>
            <a:r>
              <a:rPr lang="en-GB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r>
              <a:rPr lang="en-GB" dirty="0">
                <a:solidFill>
                  <a:srgbClr val="0563C1"/>
                </a:solidFill>
              </a:rPr>
              <a:t> </a:t>
            </a:r>
            <a:r>
              <a:rPr lang="en-GB" dirty="0"/>
              <a:t>Accessed: 18</a:t>
            </a:r>
            <a:r>
              <a:rPr lang="en-GB" baseline="30000" dirty="0"/>
              <a:t>th</a:t>
            </a:r>
            <a:r>
              <a:rPr lang="en-GB" dirty="0"/>
              <a:t> December 2020.</a:t>
            </a:r>
          </a:p>
          <a:p>
            <a:r>
              <a:rPr lang="en-GB" dirty="0" err="1"/>
              <a:t>Glatthorn</a:t>
            </a:r>
            <a:r>
              <a:rPr lang="en-GB" dirty="0"/>
              <a:t>, A.A. (1999) What is curriculum? IN B.S. Stern &amp; M. L. </a:t>
            </a:r>
            <a:r>
              <a:rPr lang="en-GB" dirty="0" err="1"/>
              <a:t>Kysilka</a:t>
            </a:r>
            <a:r>
              <a:rPr lang="en-GB" dirty="0"/>
              <a:t> (ED.), Contemporary Reading in Curriculum (PP. 27-32). Curriculum alignment revisited. </a:t>
            </a:r>
            <a:r>
              <a:rPr lang="en-GB" i="1" dirty="0"/>
              <a:t>Journal of Curriculum &amp; Supervision, 15(1), </a:t>
            </a:r>
            <a:r>
              <a:rPr lang="en-GB" dirty="0"/>
              <a:t>26-35.</a:t>
            </a:r>
          </a:p>
          <a:p>
            <a:r>
              <a:rPr lang="en-GB" dirty="0"/>
              <a:t>Great Britain (2002) </a:t>
            </a:r>
            <a:r>
              <a:rPr lang="en-GB" i="1" dirty="0"/>
              <a:t>The Education Act.</a:t>
            </a:r>
            <a:r>
              <a:rPr lang="en-GB" dirty="0"/>
              <a:t> London :HMSO</a:t>
            </a:r>
          </a:p>
          <a:p>
            <a:r>
              <a:rPr lang="en-GB" dirty="0"/>
              <a:t>Jackson, P. (1968). </a:t>
            </a:r>
            <a:r>
              <a:rPr lang="en-GB" i="1" dirty="0"/>
              <a:t>Life in Classrooms. </a:t>
            </a:r>
            <a:r>
              <a:rPr lang="en-GB" dirty="0"/>
              <a:t>New York: Holt, Rinehart and Winston.</a:t>
            </a:r>
          </a:p>
          <a:p>
            <a:r>
              <a:rPr lang="en-GB" dirty="0"/>
              <a:t>Lynch, K. (1989). </a:t>
            </a:r>
            <a:r>
              <a:rPr lang="en-GB" i="1" dirty="0"/>
              <a:t>The Hidden Curriculum, </a:t>
            </a:r>
            <a:r>
              <a:rPr lang="en-GB" dirty="0"/>
              <a:t>London: Falmer Press.</a:t>
            </a:r>
          </a:p>
          <a:p>
            <a:r>
              <a:rPr lang="en-GB" dirty="0"/>
              <a:t>Pound, L. (2006). </a:t>
            </a:r>
            <a:r>
              <a:rPr lang="en-GB" i="1" dirty="0"/>
              <a:t>How Children Learn. </a:t>
            </a:r>
            <a:r>
              <a:rPr lang="en-GB" dirty="0"/>
              <a:t>London: MA Education.</a:t>
            </a:r>
          </a:p>
          <a:p>
            <a:r>
              <a:rPr lang="en-GB" dirty="0"/>
              <a:t>Seddon, T. (1983) </a:t>
            </a:r>
            <a:r>
              <a:rPr lang="en-GB" i="1" dirty="0"/>
              <a:t>‘The Hidden Curriculum: An Overview.’  </a:t>
            </a:r>
            <a:r>
              <a:rPr lang="en-GB" dirty="0"/>
              <a:t>Curriculum Perspectives.</a:t>
            </a:r>
            <a:endParaRPr lang="en-GB" i="1" dirty="0"/>
          </a:p>
          <a:p>
            <a:r>
              <a:rPr lang="en-GB" dirty="0"/>
              <a:t>Snyder, B. (1970). </a:t>
            </a:r>
            <a:r>
              <a:rPr lang="en-GB" i="1" dirty="0"/>
              <a:t>The Hidden Curriculum: A noted educator and psychiatrist examines a major cause of college student unrest. </a:t>
            </a:r>
            <a:r>
              <a:rPr lang="en-GB" dirty="0"/>
              <a:t>New York: Alfred A Knopf.</a:t>
            </a:r>
          </a:p>
          <a:p>
            <a:pPr fontAlgn="base"/>
            <a:r>
              <a:rPr lang="en-GB" dirty="0"/>
              <a:t>UNCRC (1989) Online : </a:t>
            </a:r>
            <a:r>
              <a:rPr lang="en-GB" u="sng" dirty="0">
                <a:hlinkClick r:id="rId3"/>
              </a:rPr>
              <a:t>http://www.unicef.or…/pdfs.uncrc.pdf</a:t>
            </a:r>
            <a:endParaRPr lang="en-GB" u="sng" dirty="0"/>
          </a:p>
          <a:p>
            <a:pPr fontAlgn="base"/>
            <a:r>
              <a:rPr lang="en-GB" dirty="0"/>
              <a:t>Welsh Government (2015) </a:t>
            </a:r>
            <a:r>
              <a:rPr lang="en-GB" i="1" dirty="0"/>
              <a:t>Successful Futures. (Online) </a:t>
            </a:r>
            <a:r>
              <a:rPr lang="en-GB" dirty="0">
                <a:hlinkClick r:id="rId4"/>
              </a:rPr>
              <a:t>successful-futures.pdf (</a:t>
            </a:r>
            <a:r>
              <a:rPr lang="en-GB" dirty="0" err="1">
                <a:hlinkClick r:id="rId4"/>
              </a:rPr>
              <a:t>gov.wales</a:t>
            </a:r>
            <a:r>
              <a:rPr lang="en-GB" dirty="0">
                <a:hlinkClick r:id="rId4"/>
              </a:rPr>
              <a:t>)</a:t>
            </a:r>
            <a:r>
              <a:rPr lang="en-GB" dirty="0"/>
              <a:t> Accessed: 12</a:t>
            </a:r>
            <a:r>
              <a:rPr lang="en-GB" baseline="30000" dirty="0"/>
              <a:t>th</a:t>
            </a:r>
            <a:r>
              <a:rPr lang="en-GB" dirty="0"/>
              <a:t> December 2020.</a:t>
            </a:r>
          </a:p>
          <a:p>
            <a:pPr fontAlgn="base"/>
            <a:endParaRPr lang="en-GB" u="sng" dirty="0"/>
          </a:p>
          <a:p>
            <a:pPr fontAlgn="base"/>
            <a:endParaRPr lang="en-GB" u="sng" dirty="0"/>
          </a:p>
          <a:p>
            <a:pPr fontAlgn="base"/>
            <a:endParaRPr lang="en-GB" u="sng" dirty="0"/>
          </a:p>
          <a:p>
            <a:pPr fontAlgn="base"/>
            <a:endParaRPr lang="en-GB" b="1" u="sng" dirty="0"/>
          </a:p>
          <a:p>
            <a:pPr marL="0" indent="0" fontAlgn="base">
              <a:buNone/>
            </a:pPr>
            <a:endParaRPr lang="en-GB" b="1" dirty="0"/>
          </a:p>
          <a:p>
            <a:pPr fontAlgn="base"/>
            <a:endParaRPr lang="en-GB" b="1" dirty="0"/>
          </a:p>
          <a:p>
            <a:pPr fontAlgn="base"/>
            <a:endParaRPr lang="en-GB" b="1" dirty="0"/>
          </a:p>
          <a:p>
            <a:pPr fontAlgn="base"/>
            <a:endParaRPr lang="en-GB" b="1" dirty="0"/>
          </a:p>
          <a:p>
            <a:pPr fontAlgn="base"/>
            <a:endParaRPr lang="en-GB" b="1" dirty="0"/>
          </a:p>
          <a:p>
            <a:pPr fontAlgn="base"/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67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227B1647EEDD478BB6C22EB46F1723" ma:contentTypeVersion="9" ma:contentTypeDescription="Create a new document." ma:contentTypeScope="" ma:versionID="f8a4dfdb210ae9eda133f5e51587e5b7">
  <xsd:schema xmlns:xsd="http://www.w3.org/2001/XMLSchema" xmlns:xs="http://www.w3.org/2001/XMLSchema" xmlns:p="http://schemas.microsoft.com/office/2006/metadata/properties" xmlns:ns3="635778b3-0c95-4856-a0b1-bc238cbf749f" targetNamespace="http://schemas.microsoft.com/office/2006/metadata/properties" ma:root="true" ma:fieldsID="534de171b6d329950d8d6c244fa04c3f" ns3:_="">
    <xsd:import namespace="635778b3-0c95-4856-a0b1-bc238cbf749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5778b3-0c95-4856-a0b1-bc238cbf74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0AFE72-BAF1-4024-A596-A4275C78E908}">
  <ds:schemaRefs>
    <ds:schemaRef ds:uri="http://schemas.microsoft.com/office/infopath/2007/PartnerControl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635778b3-0c95-4856-a0b1-bc238cbf749f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B58D8FE-746C-45EF-9D5A-452436381B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8722BC-D893-429A-BF61-15D03AC3BE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5778b3-0c95-4856-a0b1-bc238cbf74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11838</TotalTime>
  <Words>842</Words>
  <Application>Microsoft Office PowerPoint</Application>
  <PresentationFormat>Custom</PresentationFormat>
  <Paragraphs>243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BARCLAY (Maes Y Morfa Primary Community School)</dc:creator>
  <cp:lastModifiedBy>Jade</cp:lastModifiedBy>
  <cp:revision>6</cp:revision>
  <dcterms:created xsi:type="dcterms:W3CDTF">2021-01-02T13:55:38Z</dcterms:created>
  <dcterms:modified xsi:type="dcterms:W3CDTF">2021-01-10T19:21:06Z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0x0101003F227B1647EEDD478BB6C22EB46F1723</vt:lpwstr>
  </property>
</Properties>
</file>