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ink/ink2.xml" ContentType="application/inkml+xml"/>
  <Override PartName="/ppt/ink/ink3.xml" ContentType="application/inkml+xml"/>
  <Override PartName="/ppt/ink/ink4.xml" ContentType="application/inkml+xml"/>
  <Override PartName="/ppt/notesSlides/notesSlide3.xml" ContentType="application/vnd.openxmlformats-officedocument.presentationml.notesSlide+xml"/>
  <Override PartName="/ppt/ink/ink5.xml" ContentType="application/inkml+xml"/>
  <Override PartName="/ppt/ink/ink6.xml" ContentType="application/inkml+xml"/>
  <Override PartName="/ppt/notesSlides/notesSlide4.xml" ContentType="application/vnd.openxmlformats-officedocument.presentationml.notesSlide+xml"/>
  <Override PartName="/ppt/ink/ink7.xml" ContentType="application/inkml+xml"/>
  <Override PartName="/ppt/notesSlides/notesSlide5.xml" ContentType="application/vnd.openxmlformats-officedocument.presentationml.notesSlide+xml"/>
  <Override PartName="/ppt/ink/ink8.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webextensions/webextension1.xml" ContentType="application/vnd.ms-office.webextension+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ink/ink9.xml" ContentType="application/inkml+xml"/>
  <Override PartName="/ppt/ink/ink10.xml" ContentType="application/inkml+xml"/>
  <Override PartName="/ppt/ink/ink11.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5"/>
  </p:notesMasterIdLst>
  <p:handoutMasterIdLst>
    <p:handoutMasterId r:id="rId16"/>
  </p:handoutMasterIdLst>
  <p:sldIdLst>
    <p:sldId id="256" r:id="rId2"/>
    <p:sldId id="264" r:id="rId3"/>
    <p:sldId id="265" r:id="rId4"/>
    <p:sldId id="258" r:id="rId5"/>
    <p:sldId id="268" r:id="rId6"/>
    <p:sldId id="259" r:id="rId7"/>
    <p:sldId id="266" r:id="rId8"/>
    <p:sldId id="269" r:id="rId9"/>
    <p:sldId id="267" r:id="rId10"/>
    <p:sldId id="260" r:id="rId11"/>
    <p:sldId id="261" r:id="rId12"/>
    <p:sldId id="262" r:id="rId13"/>
    <p:sldId id="263"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665FC0-0C4E-CB45-9607-219985D94EF4}" v="4" dt="2023-02-20T01:35:26.016"/>
    <p1510:client id="{2BF5B6EF-1B35-4DA6-9E0A-8C8305C70003}" v="1276" dt="2023-02-20T02:44:27.787"/>
    <p1510:client id="{2C51C861-ED2D-39DC-88FA-2E5FEF36BF86}" v="2" dt="2023-02-20T12:55:58.5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630589-D712-42EE-9C88-B4EC42AF8C4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280E636-F11E-4DDC-A8C9-4894CCAA73F6}">
      <dgm:prSet phldrT="[Text]"/>
      <dgm:spPr>
        <a:ln>
          <a:solidFill>
            <a:schemeClr val="bg2">
              <a:lumMod val="75000"/>
            </a:schemeClr>
          </a:solidFill>
        </a:ln>
      </dgm:spPr>
      <dgm:t>
        <a:bodyPr/>
        <a:lstStyle/>
        <a:p>
          <a:r>
            <a:rPr lang="en-GB"/>
            <a:t>Voluntary tick box at beginning of survey to show consent</a:t>
          </a:r>
        </a:p>
      </dgm:t>
    </dgm:pt>
    <dgm:pt modelId="{0AFEB02E-12CF-4D17-AEF6-031AB3BD4A37}" type="parTrans" cxnId="{5FC6717F-3BEA-414C-BF4A-81E889185630}">
      <dgm:prSet/>
      <dgm:spPr/>
      <dgm:t>
        <a:bodyPr/>
        <a:lstStyle/>
        <a:p>
          <a:endParaRPr lang="en-GB"/>
        </a:p>
      </dgm:t>
    </dgm:pt>
    <dgm:pt modelId="{B8B78122-C2C3-4163-8227-3EF206A8ED75}" type="sibTrans" cxnId="{5FC6717F-3BEA-414C-BF4A-81E889185630}">
      <dgm:prSet/>
      <dgm:spPr/>
      <dgm:t>
        <a:bodyPr/>
        <a:lstStyle/>
        <a:p>
          <a:endParaRPr lang="en-GB"/>
        </a:p>
      </dgm:t>
    </dgm:pt>
    <dgm:pt modelId="{1C67A0EF-FDEC-4520-8DE7-F57FDF7C386B}">
      <dgm:prSet phldrT="[Text]"/>
      <dgm:spPr>
        <a:ln>
          <a:solidFill>
            <a:schemeClr val="bg2">
              <a:lumMod val="75000"/>
            </a:schemeClr>
          </a:solidFill>
        </a:ln>
      </dgm:spPr>
      <dgm:t>
        <a:bodyPr/>
        <a:lstStyle/>
        <a:p>
          <a:r>
            <a:rPr lang="en-GB"/>
            <a:t>Confidentiality – we will not share their details with anyone</a:t>
          </a:r>
        </a:p>
      </dgm:t>
    </dgm:pt>
    <dgm:pt modelId="{848D253B-4ECA-4572-AE1A-37F3E755A24E}" type="parTrans" cxnId="{A273FA6A-15B0-44E6-9687-C81613D9769C}">
      <dgm:prSet/>
      <dgm:spPr/>
      <dgm:t>
        <a:bodyPr/>
        <a:lstStyle/>
        <a:p>
          <a:endParaRPr lang="en-GB"/>
        </a:p>
      </dgm:t>
    </dgm:pt>
    <dgm:pt modelId="{C6AAA554-6D6E-4519-914C-40CA2F477001}" type="sibTrans" cxnId="{A273FA6A-15B0-44E6-9687-C81613D9769C}">
      <dgm:prSet/>
      <dgm:spPr/>
      <dgm:t>
        <a:bodyPr/>
        <a:lstStyle/>
        <a:p>
          <a:endParaRPr lang="en-GB"/>
        </a:p>
      </dgm:t>
    </dgm:pt>
    <dgm:pt modelId="{50B164C6-543E-4F09-8E9F-6FB34907F11F}">
      <dgm:prSet phldrT="[Text]"/>
      <dgm:spPr>
        <a:ln>
          <a:solidFill>
            <a:schemeClr val="bg2">
              <a:lumMod val="75000"/>
            </a:schemeClr>
          </a:solidFill>
        </a:ln>
      </dgm:spPr>
      <dgm:t>
        <a:bodyPr/>
        <a:lstStyle/>
        <a:p>
          <a:r>
            <a:rPr lang="en-GB"/>
            <a:t>Participants will be given a contact email; in case they wish to withdraw their data</a:t>
          </a:r>
        </a:p>
      </dgm:t>
    </dgm:pt>
    <dgm:pt modelId="{F76082E0-7E68-47FA-9728-AEC329040265}" type="parTrans" cxnId="{026A59CF-AC48-485D-8D65-14C9AFA73F46}">
      <dgm:prSet/>
      <dgm:spPr/>
      <dgm:t>
        <a:bodyPr/>
        <a:lstStyle/>
        <a:p>
          <a:endParaRPr lang="en-GB"/>
        </a:p>
      </dgm:t>
    </dgm:pt>
    <dgm:pt modelId="{D68DA82E-90CE-4628-B048-79951EB8EADF}" type="sibTrans" cxnId="{026A59CF-AC48-485D-8D65-14C9AFA73F46}">
      <dgm:prSet/>
      <dgm:spPr/>
      <dgm:t>
        <a:bodyPr/>
        <a:lstStyle/>
        <a:p>
          <a:endParaRPr lang="en-GB"/>
        </a:p>
      </dgm:t>
    </dgm:pt>
    <dgm:pt modelId="{F9B19067-A85D-4377-A051-6AEC22E7E765}">
      <dgm:prSet phldrT="[Text]"/>
      <dgm:spPr>
        <a:ln>
          <a:solidFill>
            <a:schemeClr val="bg2">
              <a:lumMod val="75000"/>
            </a:schemeClr>
          </a:solidFill>
        </a:ln>
      </dgm:spPr>
      <dgm:t>
        <a:bodyPr/>
        <a:lstStyle/>
        <a:p>
          <a:r>
            <a:rPr lang="en-GB"/>
            <a:t>We will send additional information about our study so that participants are fully aware of what the study entails</a:t>
          </a:r>
        </a:p>
      </dgm:t>
    </dgm:pt>
    <dgm:pt modelId="{ED2895D8-7A78-4C03-9810-15C91FFE7AE7}" type="parTrans" cxnId="{4717345F-CC7E-406C-A3B0-018C487284A3}">
      <dgm:prSet/>
      <dgm:spPr/>
      <dgm:t>
        <a:bodyPr/>
        <a:lstStyle/>
        <a:p>
          <a:endParaRPr lang="en-GB"/>
        </a:p>
      </dgm:t>
    </dgm:pt>
    <dgm:pt modelId="{E0635491-1DF0-44D4-BD37-72906549533F}" type="sibTrans" cxnId="{4717345F-CC7E-406C-A3B0-018C487284A3}">
      <dgm:prSet/>
      <dgm:spPr/>
      <dgm:t>
        <a:bodyPr/>
        <a:lstStyle/>
        <a:p>
          <a:endParaRPr lang="en-GB"/>
        </a:p>
      </dgm:t>
    </dgm:pt>
    <dgm:pt modelId="{210C4332-F74F-4663-9002-57F7EC07873A}">
      <dgm:prSet phldrT="[Text]"/>
      <dgm:spPr>
        <a:ln>
          <a:solidFill>
            <a:schemeClr val="bg2">
              <a:lumMod val="75000"/>
            </a:schemeClr>
          </a:solidFill>
        </a:ln>
      </dgm:spPr>
      <dgm:t>
        <a:bodyPr/>
        <a:lstStyle/>
        <a:p>
          <a:r>
            <a:rPr lang="en-GB"/>
            <a:t>We will not pressurise students if they forget  to complete their form by the end of the week. That way we are avoiding placing any mental strain on participants.</a:t>
          </a:r>
        </a:p>
      </dgm:t>
    </dgm:pt>
    <dgm:pt modelId="{DDB48FE9-A6D8-4C5A-9BB3-52039A015910}" type="parTrans" cxnId="{A409A750-C69E-41BF-837E-82AEEEDBC7E3}">
      <dgm:prSet/>
      <dgm:spPr/>
      <dgm:t>
        <a:bodyPr/>
        <a:lstStyle/>
        <a:p>
          <a:endParaRPr lang="en-GB"/>
        </a:p>
      </dgm:t>
    </dgm:pt>
    <dgm:pt modelId="{08190B36-B574-42E3-B42B-4160E609DA8E}" type="sibTrans" cxnId="{A409A750-C69E-41BF-837E-82AEEEDBC7E3}">
      <dgm:prSet/>
      <dgm:spPr/>
      <dgm:t>
        <a:bodyPr/>
        <a:lstStyle/>
        <a:p>
          <a:endParaRPr lang="en-GB"/>
        </a:p>
      </dgm:t>
    </dgm:pt>
    <dgm:pt modelId="{CD4CCF87-DC44-4AA4-9205-1BDF420EFAF1}" type="pres">
      <dgm:prSet presAssocID="{D4630589-D712-42EE-9C88-B4EC42AF8C44}" presName="diagram" presStyleCnt="0">
        <dgm:presLayoutVars>
          <dgm:dir/>
          <dgm:resizeHandles val="exact"/>
        </dgm:presLayoutVars>
      </dgm:prSet>
      <dgm:spPr/>
    </dgm:pt>
    <dgm:pt modelId="{993A1F61-2748-4DD8-9FB1-0E4DB3C75BA3}" type="pres">
      <dgm:prSet presAssocID="{1280E636-F11E-4DDC-A8C9-4894CCAA73F6}" presName="node" presStyleLbl="node1" presStyleIdx="0" presStyleCnt="5">
        <dgm:presLayoutVars>
          <dgm:bulletEnabled val="1"/>
        </dgm:presLayoutVars>
      </dgm:prSet>
      <dgm:spPr/>
    </dgm:pt>
    <dgm:pt modelId="{1909560E-EBF4-4E6A-AC1C-844A9303C757}" type="pres">
      <dgm:prSet presAssocID="{B8B78122-C2C3-4163-8227-3EF206A8ED75}" presName="sibTrans" presStyleCnt="0"/>
      <dgm:spPr/>
    </dgm:pt>
    <dgm:pt modelId="{8400AA73-5899-4F2F-9D58-AD788F12E5C1}" type="pres">
      <dgm:prSet presAssocID="{1C67A0EF-FDEC-4520-8DE7-F57FDF7C386B}" presName="node" presStyleLbl="node1" presStyleIdx="1" presStyleCnt="5" custLinFactNeighborX="-3254" custLinFactNeighborY="3311">
        <dgm:presLayoutVars>
          <dgm:bulletEnabled val="1"/>
        </dgm:presLayoutVars>
      </dgm:prSet>
      <dgm:spPr/>
    </dgm:pt>
    <dgm:pt modelId="{0A893F15-E0EC-4582-90C5-D03B6B49BE96}" type="pres">
      <dgm:prSet presAssocID="{C6AAA554-6D6E-4519-914C-40CA2F477001}" presName="sibTrans" presStyleCnt="0"/>
      <dgm:spPr/>
    </dgm:pt>
    <dgm:pt modelId="{DB9A343D-05BB-462B-9316-876B49B6C069}" type="pres">
      <dgm:prSet presAssocID="{50B164C6-543E-4F09-8E9F-6FB34907F11F}" presName="node" presStyleLbl="node1" presStyleIdx="2" presStyleCnt="5">
        <dgm:presLayoutVars>
          <dgm:bulletEnabled val="1"/>
        </dgm:presLayoutVars>
      </dgm:prSet>
      <dgm:spPr/>
    </dgm:pt>
    <dgm:pt modelId="{EC2632ED-5002-409A-B80B-69722F8D74F4}" type="pres">
      <dgm:prSet presAssocID="{D68DA82E-90CE-4628-B048-79951EB8EADF}" presName="sibTrans" presStyleCnt="0"/>
      <dgm:spPr/>
    </dgm:pt>
    <dgm:pt modelId="{49C2D72D-511A-45A0-BF1C-A14A9CB7104C}" type="pres">
      <dgm:prSet presAssocID="{F9B19067-A85D-4377-A051-6AEC22E7E765}" presName="node" presStyleLbl="node1" presStyleIdx="3" presStyleCnt="5">
        <dgm:presLayoutVars>
          <dgm:bulletEnabled val="1"/>
        </dgm:presLayoutVars>
      </dgm:prSet>
      <dgm:spPr/>
    </dgm:pt>
    <dgm:pt modelId="{F3B7CCB1-CF8C-4760-85D2-F1D2D4FBD46D}" type="pres">
      <dgm:prSet presAssocID="{E0635491-1DF0-44D4-BD37-72906549533F}" presName="sibTrans" presStyleCnt="0"/>
      <dgm:spPr/>
    </dgm:pt>
    <dgm:pt modelId="{9D52ECEC-D54E-4830-9159-62EFD1DA9AA3}" type="pres">
      <dgm:prSet presAssocID="{210C4332-F74F-4663-9002-57F7EC07873A}" presName="node" presStyleLbl="node1" presStyleIdx="4" presStyleCnt="5">
        <dgm:presLayoutVars>
          <dgm:bulletEnabled val="1"/>
        </dgm:presLayoutVars>
      </dgm:prSet>
      <dgm:spPr/>
    </dgm:pt>
  </dgm:ptLst>
  <dgm:cxnLst>
    <dgm:cxn modelId="{D92C8B05-3F35-47D0-830F-1559952EF4CC}" type="presOf" srcId="{F9B19067-A85D-4377-A051-6AEC22E7E765}" destId="{49C2D72D-511A-45A0-BF1C-A14A9CB7104C}" srcOrd="0" destOrd="0" presId="urn:microsoft.com/office/officeart/2005/8/layout/default"/>
    <dgm:cxn modelId="{25DC1A5C-BCD0-4A50-8D42-834FD5429637}" type="presOf" srcId="{50B164C6-543E-4F09-8E9F-6FB34907F11F}" destId="{DB9A343D-05BB-462B-9316-876B49B6C069}" srcOrd="0" destOrd="0" presId="urn:microsoft.com/office/officeart/2005/8/layout/default"/>
    <dgm:cxn modelId="{4717345F-CC7E-406C-A3B0-018C487284A3}" srcId="{D4630589-D712-42EE-9C88-B4EC42AF8C44}" destId="{F9B19067-A85D-4377-A051-6AEC22E7E765}" srcOrd="3" destOrd="0" parTransId="{ED2895D8-7A78-4C03-9810-15C91FFE7AE7}" sibTransId="{E0635491-1DF0-44D4-BD37-72906549533F}"/>
    <dgm:cxn modelId="{3437EE65-4D0D-462B-BBB7-6EEAF9695B45}" type="presOf" srcId="{1C67A0EF-FDEC-4520-8DE7-F57FDF7C386B}" destId="{8400AA73-5899-4F2F-9D58-AD788F12E5C1}" srcOrd="0" destOrd="0" presId="urn:microsoft.com/office/officeart/2005/8/layout/default"/>
    <dgm:cxn modelId="{A273FA6A-15B0-44E6-9687-C81613D9769C}" srcId="{D4630589-D712-42EE-9C88-B4EC42AF8C44}" destId="{1C67A0EF-FDEC-4520-8DE7-F57FDF7C386B}" srcOrd="1" destOrd="0" parTransId="{848D253B-4ECA-4572-AE1A-37F3E755A24E}" sibTransId="{C6AAA554-6D6E-4519-914C-40CA2F477001}"/>
    <dgm:cxn modelId="{A409A750-C69E-41BF-837E-82AEEEDBC7E3}" srcId="{D4630589-D712-42EE-9C88-B4EC42AF8C44}" destId="{210C4332-F74F-4663-9002-57F7EC07873A}" srcOrd="4" destOrd="0" parTransId="{DDB48FE9-A6D8-4C5A-9BB3-52039A015910}" sibTransId="{08190B36-B574-42E3-B42B-4160E609DA8E}"/>
    <dgm:cxn modelId="{5FC6717F-3BEA-414C-BF4A-81E889185630}" srcId="{D4630589-D712-42EE-9C88-B4EC42AF8C44}" destId="{1280E636-F11E-4DDC-A8C9-4894CCAA73F6}" srcOrd="0" destOrd="0" parTransId="{0AFEB02E-12CF-4D17-AEF6-031AB3BD4A37}" sibTransId="{B8B78122-C2C3-4163-8227-3EF206A8ED75}"/>
    <dgm:cxn modelId="{C13A0B9D-23F9-4280-8914-A4EDF967A268}" type="presOf" srcId="{1280E636-F11E-4DDC-A8C9-4894CCAA73F6}" destId="{993A1F61-2748-4DD8-9FB1-0E4DB3C75BA3}" srcOrd="0" destOrd="0" presId="urn:microsoft.com/office/officeart/2005/8/layout/default"/>
    <dgm:cxn modelId="{026A59CF-AC48-485D-8D65-14C9AFA73F46}" srcId="{D4630589-D712-42EE-9C88-B4EC42AF8C44}" destId="{50B164C6-543E-4F09-8E9F-6FB34907F11F}" srcOrd="2" destOrd="0" parTransId="{F76082E0-7E68-47FA-9728-AEC329040265}" sibTransId="{D68DA82E-90CE-4628-B048-79951EB8EADF}"/>
    <dgm:cxn modelId="{9823E8E5-3C04-428C-B14B-CF861FE2CF0B}" type="presOf" srcId="{210C4332-F74F-4663-9002-57F7EC07873A}" destId="{9D52ECEC-D54E-4830-9159-62EFD1DA9AA3}" srcOrd="0" destOrd="0" presId="urn:microsoft.com/office/officeart/2005/8/layout/default"/>
    <dgm:cxn modelId="{A5AA4DF1-F029-48B7-BDEF-436409CBECFC}" type="presOf" srcId="{D4630589-D712-42EE-9C88-B4EC42AF8C44}" destId="{CD4CCF87-DC44-4AA4-9205-1BDF420EFAF1}" srcOrd="0" destOrd="0" presId="urn:microsoft.com/office/officeart/2005/8/layout/default"/>
    <dgm:cxn modelId="{93719B4B-BDB6-476B-8EA4-2192000A51CC}" type="presParOf" srcId="{CD4CCF87-DC44-4AA4-9205-1BDF420EFAF1}" destId="{993A1F61-2748-4DD8-9FB1-0E4DB3C75BA3}" srcOrd="0" destOrd="0" presId="urn:microsoft.com/office/officeart/2005/8/layout/default"/>
    <dgm:cxn modelId="{CD74F453-0695-4666-92D1-91794B26CE66}" type="presParOf" srcId="{CD4CCF87-DC44-4AA4-9205-1BDF420EFAF1}" destId="{1909560E-EBF4-4E6A-AC1C-844A9303C757}" srcOrd="1" destOrd="0" presId="urn:microsoft.com/office/officeart/2005/8/layout/default"/>
    <dgm:cxn modelId="{FEA571EB-BED2-4381-AC30-6CA8740DC9E1}" type="presParOf" srcId="{CD4CCF87-DC44-4AA4-9205-1BDF420EFAF1}" destId="{8400AA73-5899-4F2F-9D58-AD788F12E5C1}" srcOrd="2" destOrd="0" presId="urn:microsoft.com/office/officeart/2005/8/layout/default"/>
    <dgm:cxn modelId="{4D151F9D-6856-4145-B8D7-9864CD94CD18}" type="presParOf" srcId="{CD4CCF87-DC44-4AA4-9205-1BDF420EFAF1}" destId="{0A893F15-E0EC-4582-90C5-D03B6B49BE96}" srcOrd="3" destOrd="0" presId="urn:microsoft.com/office/officeart/2005/8/layout/default"/>
    <dgm:cxn modelId="{4C30E56F-0D27-462C-A1A8-E8322A3B9FD9}" type="presParOf" srcId="{CD4CCF87-DC44-4AA4-9205-1BDF420EFAF1}" destId="{DB9A343D-05BB-462B-9316-876B49B6C069}" srcOrd="4" destOrd="0" presId="urn:microsoft.com/office/officeart/2005/8/layout/default"/>
    <dgm:cxn modelId="{CCF4E2AF-FFF3-49A5-B574-FAE2CD1FB8F5}" type="presParOf" srcId="{CD4CCF87-DC44-4AA4-9205-1BDF420EFAF1}" destId="{EC2632ED-5002-409A-B80B-69722F8D74F4}" srcOrd="5" destOrd="0" presId="urn:microsoft.com/office/officeart/2005/8/layout/default"/>
    <dgm:cxn modelId="{D2DBE1F9-BC88-4E93-95F4-7EE7FBC7226F}" type="presParOf" srcId="{CD4CCF87-DC44-4AA4-9205-1BDF420EFAF1}" destId="{49C2D72D-511A-45A0-BF1C-A14A9CB7104C}" srcOrd="6" destOrd="0" presId="urn:microsoft.com/office/officeart/2005/8/layout/default"/>
    <dgm:cxn modelId="{384B165C-4416-4970-9E03-3EEBA7298AA8}" type="presParOf" srcId="{CD4CCF87-DC44-4AA4-9205-1BDF420EFAF1}" destId="{F3B7CCB1-CF8C-4760-85D2-F1D2D4FBD46D}" srcOrd="7" destOrd="0" presId="urn:microsoft.com/office/officeart/2005/8/layout/default"/>
    <dgm:cxn modelId="{D7A2B59E-2D34-49F7-AB10-7B628C588325}" type="presParOf" srcId="{CD4CCF87-DC44-4AA4-9205-1BDF420EFAF1}" destId="{9D52ECEC-D54E-4830-9159-62EFD1DA9AA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13FA68-1E01-42F3-8AFE-DC1A9C7BFD7D}"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23939D02-244A-449E-99F0-1F7DD5F62A51}">
      <dgm:prSet phldrT="[Text]"/>
      <dgm:spPr/>
      <dgm:t>
        <a:bodyPr/>
        <a:lstStyle/>
        <a:p>
          <a:r>
            <a:rPr lang="en-GB"/>
            <a:t>Week 4</a:t>
          </a:r>
        </a:p>
      </dgm:t>
    </dgm:pt>
    <dgm:pt modelId="{C7C7602F-C271-4D1F-A0A1-371CBDBA5A77}" type="parTrans" cxnId="{29856F3A-D1D5-4948-807E-D41666282BB3}">
      <dgm:prSet/>
      <dgm:spPr/>
      <dgm:t>
        <a:bodyPr/>
        <a:lstStyle/>
        <a:p>
          <a:endParaRPr lang="en-GB"/>
        </a:p>
      </dgm:t>
    </dgm:pt>
    <dgm:pt modelId="{1B586BDF-FDBE-42F1-BBEB-E7EAEA1E54C3}" type="sibTrans" cxnId="{29856F3A-D1D5-4948-807E-D41666282BB3}">
      <dgm:prSet/>
      <dgm:spPr/>
      <dgm:t>
        <a:bodyPr/>
        <a:lstStyle/>
        <a:p>
          <a:endParaRPr lang="en-GB"/>
        </a:p>
      </dgm:t>
    </dgm:pt>
    <dgm:pt modelId="{B8FBEACE-3A97-4333-A1D8-8199DC796096}">
      <dgm:prSet phldrT="[Text]" custT="1"/>
      <dgm:spPr/>
      <dgm:t>
        <a:bodyPr/>
        <a:lstStyle/>
        <a:p>
          <a:r>
            <a:rPr lang="en-GB" sz="1400"/>
            <a:t>Create MS Forms</a:t>
          </a:r>
        </a:p>
      </dgm:t>
    </dgm:pt>
    <dgm:pt modelId="{DB40E9A4-2B54-485B-AA89-9950751037D7}" type="parTrans" cxnId="{EB71AD6D-05B0-4E82-BBF9-E0B1185D05B1}">
      <dgm:prSet/>
      <dgm:spPr/>
      <dgm:t>
        <a:bodyPr/>
        <a:lstStyle/>
        <a:p>
          <a:endParaRPr lang="en-GB"/>
        </a:p>
      </dgm:t>
    </dgm:pt>
    <dgm:pt modelId="{946EE6D0-D38B-4D6F-9FCB-62D44A2551BA}" type="sibTrans" cxnId="{EB71AD6D-05B0-4E82-BBF9-E0B1185D05B1}">
      <dgm:prSet/>
      <dgm:spPr/>
      <dgm:t>
        <a:bodyPr/>
        <a:lstStyle/>
        <a:p>
          <a:endParaRPr lang="en-GB"/>
        </a:p>
      </dgm:t>
    </dgm:pt>
    <dgm:pt modelId="{9A381386-B2BF-4F4C-A5B4-EE81CFD766BF}">
      <dgm:prSet phldrT="[Text]" custT="1"/>
      <dgm:spPr/>
      <dgm:t>
        <a:bodyPr/>
        <a:lstStyle/>
        <a:p>
          <a:r>
            <a:rPr lang="en-GB" sz="1400"/>
            <a:t>Check ethical considerations</a:t>
          </a:r>
        </a:p>
      </dgm:t>
    </dgm:pt>
    <dgm:pt modelId="{76AFC4F1-593B-4B65-9AEA-DE4B7F60CFAF}" type="parTrans" cxnId="{BD52CBE0-B037-486B-803F-9AC6C4E9E7DE}">
      <dgm:prSet/>
      <dgm:spPr/>
      <dgm:t>
        <a:bodyPr/>
        <a:lstStyle/>
        <a:p>
          <a:endParaRPr lang="en-GB"/>
        </a:p>
      </dgm:t>
    </dgm:pt>
    <dgm:pt modelId="{F3B30C45-D39A-4EA6-B1A5-4691300DD1B0}" type="sibTrans" cxnId="{BD52CBE0-B037-486B-803F-9AC6C4E9E7DE}">
      <dgm:prSet/>
      <dgm:spPr/>
      <dgm:t>
        <a:bodyPr/>
        <a:lstStyle/>
        <a:p>
          <a:endParaRPr lang="en-GB"/>
        </a:p>
      </dgm:t>
    </dgm:pt>
    <dgm:pt modelId="{F13755B0-F630-4C66-8C72-626D96C3CC09}">
      <dgm:prSet phldrT="[Text]"/>
      <dgm:spPr/>
      <dgm:t>
        <a:bodyPr/>
        <a:lstStyle/>
        <a:p>
          <a:r>
            <a:rPr lang="en-GB"/>
            <a:t>Week 7</a:t>
          </a:r>
        </a:p>
      </dgm:t>
    </dgm:pt>
    <dgm:pt modelId="{44C5DB60-0C19-480A-B0EE-511C5AC2C73E}" type="parTrans" cxnId="{A480C240-5582-4389-8F24-3C0A189BD679}">
      <dgm:prSet/>
      <dgm:spPr/>
      <dgm:t>
        <a:bodyPr/>
        <a:lstStyle/>
        <a:p>
          <a:endParaRPr lang="en-GB"/>
        </a:p>
      </dgm:t>
    </dgm:pt>
    <dgm:pt modelId="{D0920BB5-B2E8-42B7-8098-BBE437F08543}" type="sibTrans" cxnId="{A480C240-5582-4389-8F24-3C0A189BD679}">
      <dgm:prSet/>
      <dgm:spPr/>
      <dgm:t>
        <a:bodyPr/>
        <a:lstStyle/>
        <a:p>
          <a:endParaRPr lang="en-GB"/>
        </a:p>
      </dgm:t>
    </dgm:pt>
    <dgm:pt modelId="{74A71230-E81A-4B09-A9C7-1E97F0CC702D}">
      <dgm:prSet phldrT="[Text]" custT="1"/>
      <dgm:spPr/>
      <dgm:t>
        <a:bodyPr/>
        <a:lstStyle/>
        <a:p>
          <a:r>
            <a:rPr lang="en-GB" sz="1400"/>
            <a:t>Select participants</a:t>
          </a:r>
        </a:p>
      </dgm:t>
    </dgm:pt>
    <dgm:pt modelId="{80E3318A-3ED7-46AE-B405-76AB74D2982B}" type="parTrans" cxnId="{6CACDB98-B83B-461D-ADDA-49E4C95BCCBD}">
      <dgm:prSet/>
      <dgm:spPr/>
      <dgm:t>
        <a:bodyPr/>
        <a:lstStyle/>
        <a:p>
          <a:endParaRPr lang="en-GB"/>
        </a:p>
      </dgm:t>
    </dgm:pt>
    <dgm:pt modelId="{1D6228D6-EE89-44EB-8DF7-EF596339C197}" type="sibTrans" cxnId="{6CACDB98-B83B-461D-ADDA-49E4C95BCCBD}">
      <dgm:prSet/>
      <dgm:spPr/>
      <dgm:t>
        <a:bodyPr/>
        <a:lstStyle/>
        <a:p>
          <a:endParaRPr lang="en-GB"/>
        </a:p>
      </dgm:t>
    </dgm:pt>
    <dgm:pt modelId="{B427A5B1-94E9-4411-98A1-A04DA3F261AA}">
      <dgm:prSet phldrT="[Text]" custT="1"/>
      <dgm:spPr/>
      <dgm:t>
        <a:bodyPr/>
        <a:lstStyle/>
        <a:p>
          <a:r>
            <a:rPr lang="en-GB" sz="1400"/>
            <a:t>Email survey to participants</a:t>
          </a:r>
        </a:p>
      </dgm:t>
    </dgm:pt>
    <dgm:pt modelId="{049F5FBB-F992-4FC5-94BA-68F16A154E0A}" type="parTrans" cxnId="{2295809B-81C9-4FAE-BCAF-E83BA03EA558}">
      <dgm:prSet/>
      <dgm:spPr/>
      <dgm:t>
        <a:bodyPr/>
        <a:lstStyle/>
        <a:p>
          <a:endParaRPr lang="en-GB"/>
        </a:p>
      </dgm:t>
    </dgm:pt>
    <dgm:pt modelId="{09CD6834-1246-414B-8945-C6805FBE2A98}" type="sibTrans" cxnId="{2295809B-81C9-4FAE-BCAF-E83BA03EA558}">
      <dgm:prSet/>
      <dgm:spPr/>
      <dgm:t>
        <a:bodyPr/>
        <a:lstStyle/>
        <a:p>
          <a:endParaRPr lang="en-GB"/>
        </a:p>
      </dgm:t>
    </dgm:pt>
    <dgm:pt modelId="{3BA12332-26B0-4D1B-9F24-EE686F7680A8}">
      <dgm:prSet phldrT="[Text]"/>
      <dgm:spPr/>
      <dgm:t>
        <a:bodyPr/>
        <a:lstStyle/>
        <a:p>
          <a:r>
            <a:rPr lang="en-GB"/>
            <a:t>Week 8</a:t>
          </a:r>
        </a:p>
      </dgm:t>
    </dgm:pt>
    <dgm:pt modelId="{329E50E3-114B-4130-9F08-9BC85608C9F7}" type="parTrans" cxnId="{02A177AA-9E3A-4844-800F-4BC3116C6EA9}">
      <dgm:prSet/>
      <dgm:spPr/>
      <dgm:t>
        <a:bodyPr/>
        <a:lstStyle/>
        <a:p>
          <a:endParaRPr lang="en-GB"/>
        </a:p>
      </dgm:t>
    </dgm:pt>
    <dgm:pt modelId="{7D0F40DC-38C9-4F4D-B31E-44CCD7F2C026}" type="sibTrans" cxnId="{02A177AA-9E3A-4844-800F-4BC3116C6EA9}">
      <dgm:prSet/>
      <dgm:spPr/>
      <dgm:t>
        <a:bodyPr/>
        <a:lstStyle/>
        <a:p>
          <a:endParaRPr lang="en-GB"/>
        </a:p>
      </dgm:t>
    </dgm:pt>
    <dgm:pt modelId="{C1DB96F1-0148-449E-9E7B-11884FAEE593}">
      <dgm:prSet phldrT="[Text]" custT="1"/>
      <dgm:spPr/>
      <dgm:t>
        <a:bodyPr/>
        <a:lstStyle/>
        <a:p>
          <a:r>
            <a:rPr lang="en-GB" sz="1400"/>
            <a:t>Collate data</a:t>
          </a:r>
        </a:p>
      </dgm:t>
    </dgm:pt>
    <dgm:pt modelId="{3EC229A9-29EB-4C4B-BDC9-F36A4F3D3809}" type="parTrans" cxnId="{C8013645-1767-4163-A537-41864561D9D5}">
      <dgm:prSet/>
      <dgm:spPr/>
      <dgm:t>
        <a:bodyPr/>
        <a:lstStyle/>
        <a:p>
          <a:endParaRPr lang="en-GB"/>
        </a:p>
      </dgm:t>
    </dgm:pt>
    <dgm:pt modelId="{6CF61DFD-BA18-477F-89C2-2713BC96F111}" type="sibTrans" cxnId="{C8013645-1767-4163-A537-41864561D9D5}">
      <dgm:prSet/>
      <dgm:spPr/>
      <dgm:t>
        <a:bodyPr/>
        <a:lstStyle/>
        <a:p>
          <a:endParaRPr lang="en-GB"/>
        </a:p>
      </dgm:t>
    </dgm:pt>
    <dgm:pt modelId="{DA527BD2-47C2-4134-BF48-A2974A21C5AC}">
      <dgm:prSet phldrT="[Text]" custT="1"/>
      <dgm:spPr/>
      <dgm:t>
        <a:bodyPr/>
        <a:lstStyle/>
        <a:p>
          <a:r>
            <a:rPr lang="en-GB" sz="1400"/>
            <a:t>Analyse data</a:t>
          </a:r>
        </a:p>
      </dgm:t>
    </dgm:pt>
    <dgm:pt modelId="{68FF1776-E3D9-4F1A-87E4-82AD169801F5}" type="parTrans" cxnId="{82B37C2A-3D1F-4249-BD0F-1C76D38C064E}">
      <dgm:prSet/>
      <dgm:spPr/>
      <dgm:t>
        <a:bodyPr/>
        <a:lstStyle/>
        <a:p>
          <a:endParaRPr lang="en-GB"/>
        </a:p>
      </dgm:t>
    </dgm:pt>
    <dgm:pt modelId="{F4750C5C-E120-43C7-8887-F0C1ACBC152C}" type="sibTrans" cxnId="{82B37C2A-3D1F-4249-BD0F-1C76D38C064E}">
      <dgm:prSet/>
      <dgm:spPr/>
      <dgm:t>
        <a:bodyPr/>
        <a:lstStyle/>
        <a:p>
          <a:endParaRPr lang="en-GB"/>
        </a:p>
      </dgm:t>
    </dgm:pt>
    <dgm:pt modelId="{F9A125D0-D41D-4FB7-98E4-F5E8ABCD6217}">
      <dgm:prSet phldrT="[Text]"/>
      <dgm:spPr/>
      <dgm:t>
        <a:bodyPr/>
        <a:lstStyle/>
        <a:p>
          <a:r>
            <a:rPr lang="en-GB"/>
            <a:t>Week 9 </a:t>
          </a:r>
        </a:p>
      </dgm:t>
    </dgm:pt>
    <dgm:pt modelId="{355ED757-386C-4249-9B69-DFD015242487}" type="parTrans" cxnId="{97DF21FA-E443-4C5F-BE01-1401EEF50E60}">
      <dgm:prSet/>
      <dgm:spPr/>
      <dgm:t>
        <a:bodyPr/>
        <a:lstStyle/>
        <a:p>
          <a:endParaRPr lang="en-GB"/>
        </a:p>
      </dgm:t>
    </dgm:pt>
    <dgm:pt modelId="{83A95F13-65C5-4CB7-B478-E38CB1EBFB2C}" type="sibTrans" cxnId="{97DF21FA-E443-4C5F-BE01-1401EEF50E60}">
      <dgm:prSet/>
      <dgm:spPr/>
      <dgm:t>
        <a:bodyPr/>
        <a:lstStyle/>
        <a:p>
          <a:endParaRPr lang="en-GB"/>
        </a:p>
      </dgm:t>
    </dgm:pt>
    <dgm:pt modelId="{3FD986DE-0339-43A9-9DC9-449246C6D07E}">
      <dgm:prSet custT="1"/>
      <dgm:spPr/>
      <dgm:t>
        <a:bodyPr/>
        <a:lstStyle/>
        <a:p>
          <a:r>
            <a:rPr lang="en-GB" sz="1400"/>
            <a:t>Write conclusions based on the data gathered</a:t>
          </a:r>
        </a:p>
      </dgm:t>
    </dgm:pt>
    <dgm:pt modelId="{756F5947-65B8-43B9-944B-7C74E713823E}" type="parTrans" cxnId="{414F0A41-DFBE-4F23-801F-9FB752136788}">
      <dgm:prSet/>
      <dgm:spPr/>
      <dgm:t>
        <a:bodyPr/>
        <a:lstStyle/>
        <a:p>
          <a:endParaRPr lang="en-GB"/>
        </a:p>
      </dgm:t>
    </dgm:pt>
    <dgm:pt modelId="{CB66FDE3-37FF-48C9-A3F1-9B2A85F77E65}" type="sibTrans" cxnId="{414F0A41-DFBE-4F23-801F-9FB752136788}">
      <dgm:prSet/>
      <dgm:spPr/>
      <dgm:t>
        <a:bodyPr/>
        <a:lstStyle/>
        <a:p>
          <a:endParaRPr lang="en-GB"/>
        </a:p>
      </dgm:t>
    </dgm:pt>
    <dgm:pt modelId="{74C74FE7-2906-4614-A76F-28A125BC7591}">
      <dgm:prSet phldrT="[Text]" custT="1"/>
      <dgm:spPr/>
      <dgm:t>
        <a:bodyPr/>
        <a:lstStyle/>
        <a:p>
          <a:r>
            <a:rPr lang="en-GB" sz="1400"/>
            <a:t>Write document to explain research to participants</a:t>
          </a:r>
        </a:p>
      </dgm:t>
    </dgm:pt>
    <dgm:pt modelId="{1B5C6D35-4707-473C-A99B-9B785ACF8E9C}" type="parTrans" cxnId="{BAB95900-0F2F-47F7-91FA-FEF6D5B3BACD}">
      <dgm:prSet/>
      <dgm:spPr/>
    </dgm:pt>
    <dgm:pt modelId="{265344F1-34B8-4914-B3BA-0A319EAB5905}" type="sibTrans" cxnId="{BAB95900-0F2F-47F7-91FA-FEF6D5B3BACD}">
      <dgm:prSet/>
      <dgm:spPr/>
    </dgm:pt>
    <dgm:pt modelId="{31921BF8-4696-4A4A-B2EE-05D9ACFA635C}" type="pres">
      <dgm:prSet presAssocID="{FD13FA68-1E01-42F3-8AFE-DC1A9C7BFD7D}" presName="linearFlow" presStyleCnt="0">
        <dgm:presLayoutVars>
          <dgm:dir/>
          <dgm:animLvl val="lvl"/>
          <dgm:resizeHandles val="exact"/>
        </dgm:presLayoutVars>
      </dgm:prSet>
      <dgm:spPr/>
    </dgm:pt>
    <dgm:pt modelId="{B6548013-E9C4-448A-AF56-585C4565CD18}" type="pres">
      <dgm:prSet presAssocID="{23939D02-244A-449E-99F0-1F7DD5F62A51}" presName="composite" presStyleCnt="0"/>
      <dgm:spPr/>
    </dgm:pt>
    <dgm:pt modelId="{0EB031F2-F268-4BAE-94B0-42AA11100C02}" type="pres">
      <dgm:prSet presAssocID="{23939D02-244A-449E-99F0-1F7DD5F62A51}" presName="parentText" presStyleLbl="alignNode1" presStyleIdx="0" presStyleCnt="4">
        <dgm:presLayoutVars>
          <dgm:chMax val="1"/>
          <dgm:bulletEnabled val="1"/>
        </dgm:presLayoutVars>
      </dgm:prSet>
      <dgm:spPr/>
    </dgm:pt>
    <dgm:pt modelId="{D02E6C27-44F2-4146-904F-1C98F958B8A7}" type="pres">
      <dgm:prSet presAssocID="{23939D02-244A-449E-99F0-1F7DD5F62A51}" presName="descendantText" presStyleLbl="alignAcc1" presStyleIdx="0" presStyleCnt="4">
        <dgm:presLayoutVars>
          <dgm:bulletEnabled val="1"/>
        </dgm:presLayoutVars>
      </dgm:prSet>
      <dgm:spPr/>
    </dgm:pt>
    <dgm:pt modelId="{74C0EF8C-D9BB-4428-8D9D-342B8778F6B9}" type="pres">
      <dgm:prSet presAssocID="{1B586BDF-FDBE-42F1-BBEB-E7EAEA1E54C3}" presName="sp" presStyleCnt="0"/>
      <dgm:spPr/>
    </dgm:pt>
    <dgm:pt modelId="{53D19DFB-B137-404E-ABAF-E226FA3ED39A}" type="pres">
      <dgm:prSet presAssocID="{F13755B0-F630-4C66-8C72-626D96C3CC09}" presName="composite" presStyleCnt="0"/>
      <dgm:spPr/>
    </dgm:pt>
    <dgm:pt modelId="{AC418CB0-B32F-44E6-92FE-724E94A330D1}" type="pres">
      <dgm:prSet presAssocID="{F13755B0-F630-4C66-8C72-626D96C3CC09}" presName="parentText" presStyleLbl="alignNode1" presStyleIdx="1" presStyleCnt="4">
        <dgm:presLayoutVars>
          <dgm:chMax val="1"/>
          <dgm:bulletEnabled val="1"/>
        </dgm:presLayoutVars>
      </dgm:prSet>
      <dgm:spPr/>
    </dgm:pt>
    <dgm:pt modelId="{2ABC510B-00EB-48E1-8822-9A7DCB0BF448}" type="pres">
      <dgm:prSet presAssocID="{F13755B0-F630-4C66-8C72-626D96C3CC09}" presName="descendantText" presStyleLbl="alignAcc1" presStyleIdx="1" presStyleCnt="4" custLinFactNeighborX="-713" custLinFactNeighborY="-688">
        <dgm:presLayoutVars>
          <dgm:bulletEnabled val="1"/>
        </dgm:presLayoutVars>
      </dgm:prSet>
      <dgm:spPr/>
    </dgm:pt>
    <dgm:pt modelId="{6B1A829A-D694-4809-922E-02D3F5E3574F}" type="pres">
      <dgm:prSet presAssocID="{D0920BB5-B2E8-42B7-8098-BBE437F08543}" presName="sp" presStyleCnt="0"/>
      <dgm:spPr/>
    </dgm:pt>
    <dgm:pt modelId="{4CAF850D-AFED-484B-BB4E-44E96A8B5091}" type="pres">
      <dgm:prSet presAssocID="{3BA12332-26B0-4D1B-9F24-EE686F7680A8}" presName="composite" presStyleCnt="0"/>
      <dgm:spPr/>
    </dgm:pt>
    <dgm:pt modelId="{B13A43B7-8443-4EC1-87DA-A15F7D92D4AE}" type="pres">
      <dgm:prSet presAssocID="{3BA12332-26B0-4D1B-9F24-EE686F7680A8}" presName="parentText" presStyleLbl="alignNode1" presStyleIdx="2" presStyleCnt="4">
        <dgm:presLayoutVars>
          <dgm:chMax val="1"/>
          <dgm:bulletEnabled val="1"/>
        </dgm:presLayoutVars>
      </dgm:prSet>
      <dgm:spPr/>
    </dgm:pt>
    <dgm:pt modelId="{E558B83C-C874-4474-86EF-0D55752121F6}" type="pres">
      <dgm:prSet presAssocID="{3BA12332-26B0-4D1B-9F24-EE686F7680A8}" presName="descendantText" presStyleLbl="alignAcc1" presStyleIdx="2" presStyleCnt="4">
        <dgm:presLayoutVars>
          <dgm:bulletEnabled val="1"/>
        </dgm:presLayoutVars>
      </dgm:prSet>
      <dgm:spPr/>
    </dgm:pt>
    <dgm:pt modelId="{44349CE7-8511-43D7-9853-E4538A52E869}" type="pres">
      <dgm:prSet presAssocID="{7D0F40DC-38C9-4F4D-B31E-44CCD7F2C026}" presName="sp" presStyleCnt="0"/>
      <dgm:spPr/>
    </dgm:pt>
    <dgm:pt modelId="{CE2D020A-7EDE-43D3-99B2-E679EC819D1B}" type="pres">
      <dgm:prSet presAssocID="{F9A125D0-D41D-4FB7-98E4-F5E8ABCD6217}" presName="composite" presStyleCnt="0"/>
      <dgm:spPr/>
    </dgm:pt>
    <dgm:pt modelId="{56570132-198D-4083-9FEF-915B0F8831F2}" type="pres">
      <dgm:prSet presAssocID="{F9A125D0-D41D-4FB7-98E4-F5E8ABCD6217}" presName="parentText" presStyleLbl="alignNode1" presStyleIdx="3" presStyleCnt="4">
        <dgm:presLayoutVars>
          <dgm:chMax val="1"/>
          <dgm:bulletEnabled val="1"/>
        </dgm:presLayoutVars>
      </dgm:prSet>
      <dgm:spPr/>
    </dgm:pt>
    <dgm:pt modelId="{2228E3DC-8B77-49B5-B7A2-8CA1CCE5904F}" type="pres">
      <dgm:prSet presAssocID="{F9A125D0-D41D-4FB7-98E4-F5E8ABCD6217}" presName="descendantText" presStyleLbl="alignAcc1" presStyleIdx="3" presStyleCnt="4">
        <dgm:presLayoutVars>
          <dgm:bulletEnabled val="1"/>
        </dgm:presLayoutVars>
      </dgm:prSet>
      <dgm:spPr/>
    </dgm:pt>
  </dgm:ptLst>
  <dgm:cxnLst>
    <dgm:cxn modelId="{BAB95900-0F2F-47F7-91FA-FEF6D5B3BACD}" srcId="{F13755B0-F630-4C66-8C72-626D96C3CC09}" destId="{74C74FE7-2906-4614-A76F-28A125BC7591}" srcOrd="1" destOrd="0" parTransId="{1B5C6D35-4707-473C-A99B-9B785ACF8E9C}" sibTransId="{265344F1-34B8-4914-B3BA-0A319EAB5905}"/>
    <dgm:cxn modelId="{7F8EEF07-A4FF-4FF2-8ED1-E4B761299BCC}" type="presOf" srcId="{74A71230-E81A-4B09-A9C7-1E97F0CC702D}" destId="{2ABC510B-00EB-48E1-8822-9A7DCB0BF448}" srcOrd="0" destOrd="0" presId="urn:microsoft.com/office/officeart/2005/8/layout/chevron2"/>
    <dgm:cxn modelId="{00157A18-C594-4D76-AE26-A9C00F6154D2}" type="presOf" srcId="{B8FBEACE-3A97-4333-A1D8-8199DC796096}" destId="{D02E6C27-44F2-4146-904F-1C98F958B8A7}" srcOrd="0" destOrd="0" presId="urn:microsoft.com/office/officeart/2005/8/layout/chevron2"/>
    <dgm:cxn modelId="{82B37C2A-3D1F-4249-BD0F-1C76D38C064E}" srcId="{3BA12332-26B0-4D1B-9F24-EE686F7680A8}" destId="{DA527BD2-47C2-4134-BF48-A2974A21C5AC}" srcOrd="1" destOrd="0" parTransId="{68FF1776-E3D9-4F1A-87E4-82AD169801F5}" sibTransId="{F4750C5C-E120-43C7-8887-F0C1ACBC152C}"/>
    <dgm:cxn modelId="{5B401230-261C-4719-82F4-4D275CBEA11B}" type="presOf" srcId="{C1DB96F1-0148-449E-9E7B-11884FAEE593}" destId="{E558B83C-C874-4474-86EF-0D55752121F6}" srcOrd="0" destOrd="0" presId="urn:microsoft.com/office/officeart/2005/8/layout/chevron2"/>
    <dgm:cxn modelId="{29856F3A-D1D5-4948-807E-D41666282BB3}" srcId="{FD13FA68-1E01-42F3-8AFE-DC1A9C7BFD7D}" destId="{23939D02-244A-449E-99F0-1F7DD5F62A51}" srcOrd="0" destOrd="0" parTransId="{C7C7602F-C271-4D1F-A0A1-371CBDBA5A77}" sibTransId="{1B586BDF-FDBE-42F1-BBEB-E7EAEA1E54C3}"/>
    <dgm:cxn modelId="{A480C240-5582-4389-8F24-3C0A189BD679}" srcId="{FD13FA68-1E01-42F3-8AFE-DC1A9C7BFD7D}" destId="{F13755B0-F630-4C66-8C72-626D96C3CC09}" srcOrd="1" destOrd="0" parTransId="{44C5DB60-0C19-480A-B0EE-511C5AC2C73E}" sibTransId="{D0920BB5-B2E8-42B7-8098-BBE437F08543}"/>
    <dgm:cxn modelId="{414F0A41-DFBE-4F23-801F-9FB752136788}" srcId="{F9A125D0-D41D-4FB7-98E4-F5E8ABCD6217}" destId="{3FD986DE-0339-43A9-9DC9-449246C6D07E}" srcOrd="0" destOrd="0" parTransId="{756F5947-65B8-43B9-944B-7C74E713823E}" sibTransId="{CB66FDE3-37FF-48C9-A3F1-9B2A85F77E65}"/>
    <dgm:cxn modelId="{C8013645-1767-4163-A537-41864561D9D5}" srcId="{3BA12332-26B0-4D1B-9F24-EE686F7680A8}" destId="{C1DB96F1-0148-449E-9E7B-11884FAEE593}" srcOrd="0" destOrd="0" parTransId="{3EC229A9-29EB-4C4B-BDC9-F36A4F3D3809}" sibTransId="{6CF61DFD-BA18-477F-89C2-2713BC96F111}"/>
    <dgm:cxn modelId="{6AA5C769-6E25-4660-B437-7F6B056C739C}" type="presOf" srcId="{74C74FE7-2906-4614-A76F-28A125BC7591}" destId="{2ABC510B-00EB-48E1-8822-9A7DCB0BF448}" srcOrd="0" destOrd="1" presId="urn:microsoft.com/office/officeart/2005/8/layout/chevron2"/>
    <dgm:cxn modelId="{6F6A914D-4BDB-49FB-B4C8-E6315E35834B}" type="presOf" srcId="{FD13FA68-1E01-42F3-8AFE-DC1A9C7BFD7D}" destId="{31921BF8-4696-4A4A-B2EE-05D9ACFA635C}" srcOrd="0" destOrd="0" presId="urn:microsoft.com/office/officeart/2005/8/layout/chevron2"/>
    <dgm:cxn modelId="{EB71AD6D-05B0-4E82-BBF9-E0B1185D05B1}" srcId="{23939D02-244A-449E-99F0-1F7DD5F62A51}" destId="{B8FBEACE-3A97-4333-A1D8-8199DC796096}" srcOrd="0" destOrd="0" parTransId="{DB40E9A4-2B54-485B-AA89-9950751037D7}" sibTransId="{946EE6D0-D38B-4D6F-9FCB-62D44A2551BA}"/>
    <dgm:cxn modelId="{B32A2677-33DA-4721-9236-D9125EE1D786}" type="presOf" srcId="{9A381386-B2BF-4F4C-A5B4-EE81CFD766BF}" destId="{D02E6C27-44F2-4146-904F-1C98F958B8A7}" srcOrd="0" destOrd="1" presId="urn:microsoft.com/office/officeart/2005/8/layout/chevron2"/>
    <dgm:cxn modelId="{EDD5CD96-85A4-431A-A35B-BCADACB87B6B}" type="presOf" srcId="{B427A5B1-94E9-4411-98A1-A04DA3F261AA}" destId="{2ABC510B-00EB-48E1-8822-9A7DCB0BF448}" srcOrd="0" destOrd="2" presId="urn:microsoft.com/office/officeart/2005/8/layout/chevron2"/>
    <dgm:cxn modelId="{6CACDB98-B83B-461D-ADDA-49E4C95BCCBD}" srcId="{F13755B0-F630-4C66-8C72-626D96C3CC09}" destId="{74A71230-E81A-4B09-A9C7-1E97F0CC702D}" srcOrd="0" destOrd="0" parTransId="{80E3318A-3ED7-46AE-B405-76AB74D2982B}" sibTransId="{1D6228D6-EE89-44EB-8DF7-EF596339C197}"/>
    <dgm:cxn modelId="{2295809B-81C9-4FAE-BCAF-E83BA03EA558}" srcId="{F13755B0-F630-4C66-8C72-626D96C3CC09}" destId="{B427A5B1-94E9-4411-98A1-A04DA3F261AA}" srcOrd="2" destOrd="0" parTransId="{049F5FBB-F992-4FC5-94BA-68F16A154E0A}" sibTransId="{09CD6834-1246-414B-8945-C6805FBE2A98}"/>
    <dgm:cxn modelId="{F80567A7-3610-4D7F-8877-17ADD31BD7C5}" type="presOf" srcId="{DA527BD2-47C2-4134-BF48-A2974A21C5AC}" destId="{E558B83C-C874-4474-86EF-0D55752121F6}" srcOrd="0" destOrd="1" presId="urn:microsoft.com/office/officeart/2005/8/layout/chevron2"/>
    <dgm:cxn modelId="{02A177AA-9E3A-4844-800F-4BC3116C6EA9}" srcId="{FD13FA68-1E01-42F3-8AFE-DC1A9C7BFD7D}" destId="{3BA12332-26B0-4D1B-9F24-EE686F7680A8}" srcOrd="2" destOrd="0" parTransId="{329E50E3-114B-4130-9F08-9BC85608C9F7}" sibTransId="{7D0F40DC-38C9-4F4D-B31E-44CCD7F2C026}"/>
    <dgm:cxn modelId="{510754D3-3CB5-4E83-8F49-EFEA2F02D439}" type="presOf" srcId="{23939D02-244A-449E-99F0-1F7DD5F62A51}" destId="{0EB031F2-F268-4BAE-94B0-42AA11100C02}" srcOrd="0" destOrd="0" presId="urn:microsoft.com/office/officeart/2005/8/layout/chevron2"/>
    <dgm:cxn modelId="{976290D9-C4F5-4726-B1A7-D2BBB1CA2BBC}" type="presOf" srcId="{F13755B0-F630-4C66-8C72-626D96C3CC09}" destId="{AC418CB0-B32F-44E6-92FE-724E94A330D1}" srcOrd="0" destOrd="0" presId="urn:microsoft.com/office/officeart/2005/8/layout/chevron2"/>
    <dgm:cxn modelId="{BD52CBE0-B037-486B-803F-9AC6C4E9E7DE}" srcId="{23939D02-244A-449E-99F0-1F7DD5F62A51}" destId="{9A381386-B2BF-4F4C-A5B4-EE81CFD766BF}" srcOrd="1" destOrd="0" parTransId="{76AFC4F1-593B-4B65-9AEA-DE4B7F60CFAF}" sibTransId="{F3B30C45-D39A-4EA6-B1A5-4691300DD1B0}"/>
    <dgm:cxn modelId="{C885EDF1-AF7B-4822-BE80-3D5A9944BB6A}" type="presOf" srcId="{3BA12332-26B0-4D1B-9F24-EE686F7680A8}" destId="{B13A43B7-8443-4EC1-87DA-A15F7D92D4AE}" srcOrd="0" destOrd="0" presId="urn:microsoft.com/office/officeart/2005/8/layout/chevron2"/>
    <dgm:cxn modelId="{667538F6-F055-4B94-BC60-12005CE4C1B8}" type="presOf" srcId="{F9A125D0-D41D-4FB7-98E4-F5E8ABCD6217}" destId="{56570132-198D-4083-9FEF-915B0F8831F2}" srcOrd="0" destOrd="0" presId="urn:microsoft.com/office/officeart/2005/8/layout/chevron2"/>
    <dgm:cxn modelId="{97DF21FA-E443-4C5F-BE01-1401EEF50E60}" srcId="{FD13FA68-1E01-42F3-8AFE-DC1A9C7BFD7D}" destId="{F9A125D0-D41D-4FB7-98E4-F5E8ABCD6217}" srcOrd="3" destOrd="0" parTransId="{355ED757-386C-4249-9B69-DFD015242487}" sibTransId="{83A95F13-65C5-4CB7-B478-E38CB1EBFB2C}"/>
    <dgm:cxn modelId="{6B4EACFF-778F-493A-8BEC-590B65B3D211}" type="presOf" srcId="{3FD986DE-0339-43A9-9DC9-449246C6D07E}" destId="{2228E3DC-8B77-49B5-B7A2-8CA1CCE5904F}" srcOrd="0" destOrd="0" presId="urn:microsoft.com/office/officeart/2005/8/layout/chevron2"/>
    <dgm:cxn modelId="{8774FB87-54DF-4FA0-BB82-AB5084327193}" type="presParOf" srcId="{31921BF8-4696-4A4A-B2EE-05D9ACFA635C}" destId="{B6548013-E9C4-448A-AF56-585C4565CD18}" srcOrd="0" destOrd="0" presId="urn:microsoft.com/office/officeart/2005/8/layout/chevron2"/>
    <dgm:cxn modelId="{E83851C2-8931-4955-BC60-D09EBD4DA063}" type="presParOf" srcId="{B6548013-E9C4-448A-AF56-585C4565CD18}" destId="{0EB031F2-F268-4BAE-94B0-42AA11100C02}" srcOrd="0" destOrd="0" presId="urn:microsoft.com/office/officeart/2005/8/layout/chevron2"/>
    <dgm:cxn modelId="{E34CE310-00B7-4B5E-815C-B9349E0DA91B}" type="presParOf" srcId="{B6548013-E9C4-448A-AF56-585C4565CD18}" destId="{D02E6C27-44F2-4146-904F-1C98F958B8A7}" srcOrd="1" destOrd="0" presId="urn:microsoft.com/office/officeart/2005/8/layout/chevron2"/>
    <dgm:cxn modelId="{CEB44BB5-EBEF-47BC-BB20-D3BBA3DC7D75}" type="presParOf" srcId="{31921BF8-4696-4A4A-B2EE-05D9ACFA635C}" destId="{74C0EF8C-D9BB-4428-8D9D-342B8778F6B9}" srcOrd="1" destOrd="0" presId="urn:microsoft.com/office/officeart/2005/8/layout/chevron2"/>
    <dgm:cxn modelId="{C4463187-F4C7-4FA1-AD34-63AC31A05888}" type="presParOf" srcId="{31921BF8-4696-4A4A-B2EE-05D9ACFA635C}" destId="{53D19DFB-B137-404E-ABAF-E226FA3ED39A}" srcOrd="2" destOrd="0" presId="urn:microsoft.com/office/officeart/2005/8/layout/chevron2"/>
    <dgm:cxn modelId="{31F7EB1E-DB90-47C4-8897-76F0B83C6F4A}" type="presParOf" srcId="{53D19DFB-B137-404E-ABAF-E226FA3ED39A}" destId="{AC418CB0-B32F-44E6-92FE-724E94A330D1}" srcOrd="0" destOrd="0" presId="urn:microsoft.com/office/officeart/2005/8/layout/chevron2"/>
    <dgm:cxn modelId="{5A13FDBD-DC85-4185-B585-6D60671FB563}" type="presParOf" srcId="{53D19DFB-B137-404E-ABAF-E226FA3ED39A}" destId="{2ABC510B-00EB-48E1-8822-9A7DCB0BF448}" srcOrd="1" destOrd="0" presId="urn:microsoft.com/office/officeart/2005/8/layout/chevron2"/>
    <dgm:cxn modelId="{05376ADF-A120-449C-9BB2-FF3609D8C014}" type="presParOf" srcId="{31921BF8-4696-4A4A-B2EE-05D9ACFA635C}" destId="{6B1A829A-D694-4809-922E-02D3F5E3574F}" srcOrd="3" destOrd="0" presId="urn:microsoft.com/office/officeart/2005/8/layout/chevron2"/>
    <dgm:cxn modelId="{CB9549A1-EE66-4B20-BBCE-FD241853918D}" type="presParOf" srcId="{31921BF8-4696-4A4A-B2EE-05D9ACFA635C}" destId="{4CAF850D-AFED-484B-BB4E-44E96A8B5091}" srcOrd="4" destOrd="0" presId="urn:microsoft.com/office/officeart/2005/8/layout/chevron2"/>
    <dgm:cxn modelId="{76666DC2-8FED-48D6-9A58-84CF8E318019}" type="presParOf" srcId="{4CAF850D-AFED-484B-BB4E-44E96A8B5091}" destId="{B13A43B7-8443-4EC1-87DA-A15F7D92D4AE}" srcOrd="0" destOrd="0" presId="urn:microsoft.com/office/officeart/2005/8/layout/chevron2"/>
    <dgm:cxn modelId="{B4A96B6C-B1E3-42ED-880F-6AAA639D5899}" type="presParOf" srcId="{4CAF850D-AFED-484B-BB4E-44E96A8B5091}" destId="{E558B83C-C874-4474-86EF-0D55752121F6}" srcOrd="1" destOrd="0" presId="urn:microsoft.com/office/officeart/2005/8/layout/chevron2"/>
    <dgm:cxn modelId="{6F76B38C-2AAD-4623-ACC2-3092EB948490}" type="presParOf" srcId="{31921BF8-4696-4A4A-B2EE-05D9ACFA635C}" destId="{44349CE7-8511-43D7-9853-E4538A52E869}" srcOrd="5" destOrd="0" presId="urn:microsoft.com/office/officeart/2005/8/layout/chevron2"/>
    <dgm:cxn modelId="{4AD10AED-0916-48D8-8F3D-2355CD11ED2E}" type="presParOf" srcId="{31921BF8-4696-4A4A-B2EE-05D9ACFA635C}" destId="{CE2D020A-7EDE-43D3-99B2-E679EC819D1B}" srcOrd="6" destOrd="0" presId="urn:microsoft.com/office/officeart/2005/8/layout/chevron2"/>
    <dgm:cxn modelId="{E18A89E4-F7C5-4C86-BE64-F6A1CD23BB0C}" type="presParOf" srcId="{CE2D020A-7EDE-43D3-99B2-E679EC819D1B}" destId="{56570132-198D-4083-9FEF-915B0F8831F2}" srcOrd="0" destOrd="0" presId="urn:microsoft.com/office/officeart/2005/8/layout/chevron2"/>
    <dgm:cxn modelId="{97C44E97-1A38-4544-8F65-B6FA2173C2BF}" type="presParOf" srcId="{CE2D020A-7EDE-43D3-99B2-E679EC819D1B}" destId="{2228E3DC-8B77-49B5-B7A2-8CA1CCE5904F}" srcOrd="1" destOrd="0" presId="urn:microsoft.com/office/officeart/2005/8/layout/chevron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3A1F61-2748-4DD8-9FB1-0E4DB3C75BA3}">
      <dsp:nvSpPr>
        <dsp:cNvPr id="0" name=""/>
        <dsp:cNvSpPr/>
      </dsp:nvSpPr>
      <dsp:spPr>
        <a:xfrm>
          <a:off x="0" y="520171"/>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Voluntary tick box at beginning of survey to show consent</a:t>
          </a:r>
        </a:p>
      </dsp:txBody>
      <dsp:txXfrm>
        <a:off x="0" y="520171"/>
        <a:ext cx="2395981" cy="1437589"/>
      </dsp:txXfrm>
    </dsp:sp>
    <dsp:sp modelId="{8400AA73-5899-4F2F-9D58-AD788F12E5C1}">
      <dsp:nvSpPr>
        <dsp:cNvPr id="0" name=""/>
        <dsp:cNvSpPr/>
      </dsp:nvSpPr>
      <dsp:spPr>
        <a:xfrm>
          <a:off x="2557614" y="567769"/>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Confidentiality – we will not share their details with anyone</a:t>
          </a:r>
        </a:p>
      </dsp:txBody>
      <dsp:txXfrm>
        <a:off x="2557614" y="567769"/>
        <a:ext cx="2395981" cy="1437589"/>
      </dsp:txXfrm>
    </dsp:sp>
    <dsp:sp modelId="{DB9A343D-05BB-462B-9316-876B49B6C069}">
      <dsp:nvSpPr>
        <dsp:cNvPr id="0" name=""/>
        <dsp:cNvSpPr/>
      </dsp:nvSpPr>
      <dsp:spPr>
        <a:xfrm>
          <a:off x="5271160" y="520171"/>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Participants will be given a contact email; in case they wish to withdraw their data</a:t>
          </a:r>
        </a:p>
      </dsp:txBody>
      <dsp:txXfrm>
        <a:off x="5271160" y="520171"/>
        <a:ext cx="2395981" cy="1437589"/>
      </dsp:txXfrm>
    </dsp:sp>
    <dsp:sp modelId="{49C2D72D-511A-45A0-BF1C-A14A9CB7104C}">
      <dsp:nvSpPr>
        <dsp:cNvPr id="0" name=""/>
        <dsp:cNvSpPr/>
      </dsp:nvSpPr>
      <dsp:spPr>
        <a:xfrm>
          <a:off x="1317790" y="2197358"/>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We will send additional information about our study so that participants are fully aware of what the study entails</a:t>
          </a:r>
        </a:p>
      </dsp:txBody>
      <dsp:txXfrm>
        <a:off x="1317790" y="2197358"/>
        <a:ext cx="2395981" cy="1437589"/>
      </dsp:txXfrm>
    </dsp:sp>
    <dsp:sp modelId="{9D52ECEC-D54E-4830-9159-62EFD1DA9AA3}">
      <dsp:nvSpPr>
        <dsp:cNvPr id="0" name=""/>
        <dsp:cNvSpPr/>
      </dsp:nvSpPr>
      <dsp:spPr>
        <a:xfrm>
          <a:off x="3953370" y="2197358"/>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We will not pressurise students if they forget  to complete their form by the end of the week. That way we are avoiding placing any mental strain on participants.</a:t>
          </a:r>
        </a:p>
      </dsp:txBody>
      <dsp:txXfrm>
        <a:off x="3953370" y="2197358"/>
        <a:ext cx="2395981" cy="14375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B031F2-F268-4BAE-94B0-42AA11100C02}">
      <dsp:nvSpPr>
        <dsp:cNvPr id="0" name=""/>
        <dsp:cNvSpPr/>
      </dsp:nvSpPr>
      <dsp:spPr>
        <a:xfrm rot="5400000">
          <a:off x="-264564" y="26711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4</a:t>
          </a:r>
        </a:p>
      </dsp:txBody>
      <dsp:txXfrm rot="-5400000">
        <a:off x="1" y="619868"/>
        <a:ext cx="1234634" cy="529129"/>
      </dsp:txXfrm>
    </dsp:sp>
    <dsp:sp modelId="{D02E6C27-44F2-4146-904F-1C98F958B8A7}">
      <dsp:nvSpPr>
        <dsp:cNvPr id="0" name=""/>
        <dsp:cNvSpPr/>
      </dsp:nvSpPr>
      <dsp:spPr>
        <a:xfrm rot="5400000">
          <a:off x="2736541" y="-1499355"/>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Create MS Forms</a:t>
          </a:r>
        </a:p>
        <a:p>
          <a:pPr marL="114300" lvl="1" indent="-114300" algn="l" defTabSz="622300">
            <a:lnSpc>
              <a:spcPct val="90000"/>
            </a:lnSpc>
            <a:spcBef>
              <a:spcPct val="0"/>
            </a:spcBef>
            <a:spcAft>
              <a:spcPct val="15000"/>
            </a:spcAft>
            <a:buChar char="•"/>
          </a:pPr>
          <a:r>
            <a:rPr lang="en-GB" sz="1400" kern="1200"/>
            <a:t>Check ethical considerations</a:t>
          </a:r>
        </a:p>
      </dsp:txBody>
      <dsp:txXfrm rot="-5400000">
        <a:off x="1234635" y="58516"/>
        <a:ext cx="4094295" cy="1034516"/>
      </dsp:txXfrm>
    </dsp:sp>
    <dsp:sp modelId="{AC418CB0-B32F-44E6-92FE-724E94A330D1}">
      <dsp:nvSpPr>
        <dsp:cNvPr id="0" name=""/>
        <dsp:cNvSpPr/>
      </dsp:nvSpPr>
      <dsp:spPr>
        <a:xfrm rot="5400000">
          <a:off x="-264564" y="188466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7</a:t>
          </a:r>
        </a:p>
      </dsp:txBody>
      <dsp:txXfrm rot="-5400000">
        <a:off x="1" y="2237418"/>
        <a:ext cx="1234634" cy="529129"/>
      </dsp:txXfrm>
    </dsp:sp>
    <dsp:sp modelId="{2ABC510B-00EB-48E1-8822-9A7DCB0BF448}">
      <dsp:nvSpPr>
        <dsp:cNvPr id="0" name=""/>
        <dsp:cNvSpPr/>
      </dsp:nvSpPr>
      <dsp:spPr>
        <a:xfrm rot="5400000">
          <a:off x="2706950" y="110307"/>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Select participants</a:t>
          </a:r>
        </a:p>
        <a:p>
          <a:pPr marL="114300" lvl="1" indent="-114300" algn="l" defTabSz="622300">
            <a:lnSpc>
              <a:spcPct val="90000"/>
            </a:lnSpc>
            <a:spcBef>
              <a:spcPct val="0"/>
            </a:spcBef>
            <a:spcAft>
              <a:spcPct val="15000"/>
            </a:spcAft>
            <a:buChar char="•"/>
          </a:pPr>
          <a:r>
            <a:rPr lang="en-GB" sz="1400" kern="1200"/>
            <a:t>Write document to explain research to participants</a:t>
          </a:r>
        </a:p>
        <a:p>
          <a:pPr marL="114300" lvl="1" indent="-114300" algn="l" defTabSz="622300">
            <a:lnSpc>
              <a:spcPct val="90000"/>
            </a:lnSpc>
            <a:spcBef>
              <a:spcPct val="0"/>
            </a:spcBef>
            <a:spcAft>
              <a:spcPct val="15000"/>
            </a:spcAft>
            <a:buChar char="•"/>
          </a:pPr>
          <a:r>
            <a:rPr lang="en-GB" sz="1400" kern="1200"/>
            <a:t>Email survey to participants</a:t>
          </a:r>
        </a:p>
      </dsp:txBody>
      <dsp:txXfrm rot="-5400000">
        <a:off x="1205044" y="1668179"/>
        <a:ext cx="4094295" cy="1034516"/>
      </dsp:txXfrm>
    </dsp:sp>
    <dsp:sp modelId="{B13A43B7-8443-4EC1-87DA-A15F7D92D4AE}">
      <dsp:nvSpPr>
        <dsp:cNvPr id="0" name=""/>
        <dsp:cNvSpPr/>
      </dsp:nvSpPr>
      <dsp:spPr>
        <a:xfrm rot="5400000">
          <a:off x="-264564" y="350221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8</a:t>
          </a:r>
        </a:p>
      </dsp:txBody>
      <dsp:txXfrm rot="-5400000">
        <a:off x="1" y="3854968"/>
        <a:ext cx="1234634" cy="529129"/>
      </dsp:txXfrm>
    </dsp:sp>
    <dsp:sp modelId="{E558B83C-C874-4474-86EF-0D55752121F6}">
      <dsp:nvSpPr>
        <dsp:cNvPr id="0" name=""/>
        <dsp:cNvSpPr/>
      </dsp:nvSpPr>
      <dsp:spPr>
        <a:xfrm rot="5400000">
          <a:off x="2736541" y="1735744"/>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Collate data</a:t>
          </a:r>
        </a:p>
        <a:p>
          <a:pPr marL="114300" lvl="1" indent="-114300" algn="l" defTabSz="622300">
            <a:lnSpc>
              <a:spcPct val="90000"/>
            </a:lnSpc>
            <a:spcBef>
              <a:spcPct val="0"/>
            </a:spcBef>
            <a:spcAft>
              <a:spcPct val="15000"/>
            </a:spcAft>
            <a:buChar char="•"/>
          </a:pPr>
          <a:r>
            <a:rPr lang="en-GB" sz="1400" kern="1200"/>
            <a:t>Analyse data</a:t>
          </a:r>
        </a:p>
      </dsp:txBody>
      <dsp:txXfrm rot="-5400000">
        <a:off x="1234635" y="3293616"/>
        <a:ext cx="4094295" cy="1034516"/>
      </dsp:txXfrm>
    </dsp:sp>
    <dsp:sp modelId="{56570132-198D-4083-9FEF-915B0F8831F2}">
      <dsp:nvSpPr>
        <dsp:cNvPr id="0" name=""/>
        <dsp:cNvSpPr/>
      </dsp:nvSpPr>
      <dsp:spPr>
        <a:xfrm rot="5400000">
          <a:off x="-264564" y="511976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9 </a:t>
          </a:r>
        </a:p>
      </dsp:txBody>
      <dsp:txXfrm rot="-5400000">
        <a:off x="1" y="5472518"/>
        <a:ext cx="1234634" cy="529129"/>
      </dsp:txXfrm>
    </dsp:sp>
    <dsp:sp modelId="{2228E3DC-8B77-49B5-B7A2-8CA1CCE5904F}">
      <dsp:nvSpPr>
        <dsp:cNvPr id="0" name=""/>
        <dsp:cNvSpPr/>
      </dsp:nvSpPr>
      <dsp:spPr>
        <a:xfrm rot="5400000">
          <a:off x="2736541" y="3353294"/>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Write conclusions based on the data gathered</a:t>
          </a:r>
        </a:p>
      </dsp:txBody>
      <dsp:txXfrm rot="-5400000">
        <a:off x="1234635" y="4911166"/>
        <a:ext cx="4094295" cy="103451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7E41E0-222D-4BC4-B990-D1CA81D042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528D15-2A0C-4E4A-8BCA-32F49DB317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E1B651-72AF-4AAA-BA75-AFCB38FADBF7}" type="datetime1">
              <a:rPr lang="en-GB" smtClean="0"/>
              <a:t>20/02/2023</a:t>
            </a:fld>
            <a:endParaRPr lang="en-GB"/>
          </a:p>
        </p:txBody>
      </p:sp>
      <p:sp>
        <p:nvSpPr>
          <p:cNvPr id="4" name="Footer Placeholder 3">
            <a:extLst>
              <a:ext uri="{FF2B5EF4-FFF2-40B4-BE49-F238E27FC236}">
                <a16:creationId xmlns:a16="http://schemas.microsoft.com/office/drawing/2014/main" id="{590E6A03-5F9E-48BE-ADE6-D49D361F33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0566B63-7FA5-46DD-8071-97D02A1AEE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55C411-66C2-4F3A-9F98-7F070FC027F6}" type="slidenum">
              <a:rPr lang="en-GB" smtClean="0"/>
              <a:t>‹#›</a:t>
            </a:fld>
            <a:endParaRPr lang="en-GB"/>
          </a:p>
        </p:txBody>
      </p:sp>
    </p:spTree>
    <p:extLst>
      <p:ext uri="{BB962C8B-B14F-4D97-AF65-F5344CB8AC3E}">
        <p14:creationId xmlns:p14="http://schemas.microsoft.com/office/powerpoint/2010/main" val="4043091916"/>
      </p:ext>
    </p:extLst>
  </p:cSld>
  <p:clrMap bg1="lt1" tx1="dk1" bg2="lt2" tx2="dk2" accent1="accent1" accent2="accent2" accent3="accent3" accent4="accent4" accent5="accent5" accent6="accent6" hlink="hlink" folHlink="folHlink"/>
  <p:hf hd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33:16.938"/>
    </inkml:context>
    <inkml:brush xml:id="br0">
      <inkml:brushProperty name="width" value="0.1" units="cm"/>
      <inkml:brushProperty name="height" value="0.1" units="cm"/>
      <inkml:brushProperty name="color" value="#E71224"/>
    </inkml:brush>
  </inkml:definitions>
  <inkml:trace contextRef="#ctx0" brushRef="#br0">21984 6455 936 0 0,'0'0'-16'0'0,"-2"-1"32"0"0,0 0 16 0 0,-2-1-16 0 0,-1 0 8 0 0,0-1 0 0 0,0 0-40 0 0,0 0-8 0 0,1 1 0 0 0,0-3 32 0 0,1 0-8 0 0,0 1 16 0 0,-1 1 8 0 0,1 0-32 0 0,-1 1-8 0 0,1 0 32 0 0,-1 0-16 0 0,1 0 0 0 0,-1 0 32 0 0,1 0-32 0 0,-1 0-8 0 0,1 1 24 0 0,-1-1-8 0 0,1 1-16 0 0,-1-1 16 0 0,0 1 24 0 0,-2 0-40 0 0,0 1 8 0 0,0 1 0 0 0,0 0-8 0 0,0 0-8 0 0,1 0 32 0 0,-1-1-16 0 0,0 1 0 0 0,0 0 8 0 0,1 1-16 0 0,0 1-8 0 0,0 0 40 0 0,1 0-32 0 0,-1 0-8 0 0,1-1 16 0 0,-1 0-32 0 0,0 0 40 0 0,1 0 0 0 0,0 0-24 0 0,1 0 88 0 0,1 0-80 0 0,-1 0 0 0 0,1 2 80 0 0,0 0-144 0 0,0 0 56 0 0,0-1-16 0 0,1 0-72 0 0,0-1 96 0 0,0 0-8 0 0,0 2 16 0 0,1-1 0 0 0,-1 0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0"/>
    </inkml:context>
    <inkml:brush xml:id="br0">
      <inkml:brushProperty name="width" value="0.1" units="cm"/>
      <inkml:brushProperty name="height" value="0.1" units="cm"/>
      <inkml:brushProperty name="color" value="#E71224"/>
    </inkml:brush>
  </inkml:definitions>
  <inkml:trace contextRef="#ctx0" brushRef="#br0">31257 3080 1184 0 0,'-2'0'32'0'0,"-4"0"-32"0"0,-4-1-32 0 0,-4 0-24 0 0,1 1-16 0 0,8-1-8 0 0,10-3 8 0 0,12-4-24 0 0,9-6-704 0 0,0 1 800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1"/>
    </inkml:context>
    <inkml:brush xml:id="br0">
      <inkml:brushProperty name="width" value="0.1" units="cm"/>
      <inkml:brushProperty name="height" value="0.1" units="cm"/>
      <inkml:brushProperty name="color" value="#E71224"/>
    </inkml:brush>
  </inkml:definitions>
  <inkml:trace contextRef="#ctx0" brushRef="#br0">30620 2763 3352 0 0,'-4'-3'656'0'0,"-9"-9"-696"0"0,-13-7-808 0 0,-12-8-384 0 0,-2 0 1120 0 0,6 4 8 0 0,11 6-1560 0 0,10 6 1664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2"/>
    </inkml:context>
    <inkml:brush xml:id="br0">
      <inkml:brushProperty name="width" value="0.1" units="cm"/>
      <inkml:brushProperty name="height" value="0.1" units="cm"/>
      <inkml:brushProperty name="color" value="#E71224"/>
    </inkml:brush>
  </inkml:definitions>
  <inkml:trace contextRef="#ctx0" brushRef="#br0">30736 3451 7305 0 0,'-1'-3'2137'0'0,"-6"-6"-769"0"0,-7-8 256 0 0,-10-10-1184 0 0,-8-8-584 0 0,-5-3-160 0 0,-2-2-24 0 0,-1 2-1000 0 0,0 4-3937 0 0,5 5 824 0 0,7 6 3385 0 0,9 7 1056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1:35.177"/>
    </inkml:context>
    <inkml:brush xml:id="br0">
      <inkml:brushProperty name="width" value="0.1" units="cm"/>
      <inkml:brushProperty name="height" value="0.1" units="cm"/>
      <inkml:brushProperty name="color" value="#E71224"/>
    </inkml:brush>
  </inkml:definitions>
  <inkml:trace contextRef="#ctx0" brushRef="#br0">30967 10486 1376 0 0,'0'0'-24'0'0,"-2"0"-192"0"0,-1-2-912 0 0,0 1 1128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1:35.178"/>
    </inkml:context>
    <inkml:brush xml:id="br0">
      <inkml:brushProperty name="width" value="0.1" units="cm"/>
      <inkml:brushProperty name="height" value="0.1" units="cm"/>
      <inkml:brushProperty name="color" value="#E71224"/>
    </inkml:brush>
  </inkml:definitions>
  <inkml:trace contextRef="#ctx0" brushRef="#br0">31373 12731 10266 0 0,'0'-1'-272'0'0,"-3"-3"-224"0"0,-5-7 824 0 0,3 108-208 0 0,-3-212 0 0 0,-12-1587-384 0 0,-5-556-1017 0 0,-1 103-1487 0 0,2 418 239 0 0,5 503 697 0 0,6 463 1440 0 0,7 365 288 0 0,5 255-784 0 0,3 152 888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5"/>
    </inkml:context>
    <inkml:brush xml:id="br0">
      <inkml:brushProperty name="width" value="0.1" units="cm"/>
      <inkml:brushProperty name="height" value="0.1" units="cm"/>
      <inkml:brushProperty name="color" value="#E71224"/>
    </inkml:brush>
  </inkml:definitions>
  <inkml:trace contextRef="#ctx0" brushRef="#br0">31456 4141 32767 0 0,'-11'0'0'0'0,"-7"0"0"0"0,-1 0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5"/>
    </inkml:context>
    <inkml:brush xml:id="br0">
      <inkml:brushProperty name="width" value="0.1" units="cm"/>
      <inkml:brushProperty name="height" value="0.1" units="cm"/>
      <inkml:brushProperty name="color" value="#E71224"/>
    </inkml:brush>
  </inkml:definitions>
  <inkml:trace contextRef="#ctx0" brushRef="#br0">31456 4141 32767 0 0,'-11'0'0'0'0,"-7"0"0"0"0,-1 0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48:34.581"/>
    </inkml:context>
    <inkml:brush xml:id="br0">
      <inkml:brushProperty name="width" value="0.1" units="cm"/>
      <inkml:brushProperty name="height" value="0.1" units="cm"/>
      <inkml:brushProperty name="color" value="#E71224"/>
    </inkml:brush>
  </inkml:definitions>
  <inkml:trace contextRef="#ctx0" brushRef="#br0">27358 3983 32767 0 0,'7'0'0'0'0,"29"-20"0"0"0,15-14 0 0 0,-7-1 0 0 0,-32 6 0 0 0,-18 7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48:34.582"/>
    </inkml:context>
    <inkml:brush xml:id="br0">
      <inkml:brushProperty name="width" value="0.1" units="cm"/>
      <inkml:brushProperty name="height" value="0.1" units="cm"/>
      <inkml:brushProperty name="color" value="#E71224"/>
    </inkml:brush>
  </inkml:definitions>
  <inkml:trace contextRef="#ctx0" brushRef="#br0">27411 4617 32767 0 0,'0'0'0'0'0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21:50:12.929"/>
    </inkml:context>
    <inkml:brush xml:id="br0">
      <inkml:brushProperty name="width" value="0.1" units="cm"/>
      <inkml:brushProperty name="height" value="0.1" units="cm"/>
      <inkml:brushProperty name="color" value="#E71224"/>
    </inkml:brush>
  </inkml:definitions>
  <inkml:trace contextRef="#ctx0" brushRef="#br0">25281 4192 784 0 0,'17'42'11498'0'0,"8"15"-12730"0"0,0-1 576 0 0,-6-8 400 0 0,-3-12 40 0 0,-3-10 192 0 0,-4-10-16 0 0,-1-4-56 0 0,-3-5-16 0 0,1-2-40 0 0,-1-1-121 0 0,-2-1 1 0 0,1 0-24 0 0,0 0 0 0 0,0 1 16 0 0,1-1 0 0 0,2-1-8 0 0,0 0-48 0 0,1 0 24 0 0,1 1 8 0 0,-1 1-16 0 0,1 2-24 0 0,-1 1-8 0 0,1-1-64 0 0,-1-1-73 0 0,1-1-711 0 0,-1-1 464 0 0,0 0 0 0 0,1 0 144 0 0,-1-1 184 0 0,0 2 184 0 0,1 0 168 0 0,0 2-624 0 0,-1 0 680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FC848-4A79-4DBF-B181-FF1302D49860}" type="datetime1">
              <a:rPr lang="en-GB" smtClean="0"/>
              <a:pPr/>
              <a:t>20/02/2023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3D470-5E3A-4871-89F0-069EE2891B53}" type="slidenum">
              <a:rPr lang="en-GB" noProof="0" smtClean="0"/>
              <a:t>‹#›</a:t>
            </a:fld>
            <a:endParaRPr lang="en-GB" noProof="0"/>
          </a:p>
        </p:txBody>
      </p:sp>
    </p:spTree>
    <p:extLst>
      <p:ext uri="{BB962C8B-B14F-4D97-AF65-F5344CB8AC3E}">
        <p14:creationId xmlns:p14="http://schemas.microsoft.com/office/powerpoint/2010/main" val="1646808635"/>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73D470-5E3A-4871-89F0-069EE2891B53}" type="slidenum">
              <a:rPr lang="en-GB" smtClean="0"/>
              <a:t>1</a:t>
            </a:fld>
            <a:endParaRPr lang="en-GB"/>
          </a:p>
        </p:txBody>
      </p:sp>
      <p:sp>
        <p:nvSpPr>
          <p:cNvPr id="5" name="Footer Placeholder 4">
            <a:extLst>
              <a:ext uri="{FF2B5EF4-FFF2-40B4-BE49-F238E27FC236}">
                <a16:creationId xmlns:a16="http://schemas.microsoft.com/office/drawing/2014/main" id="{3BE60690-0038-854E-14BC-ECB96B3C7718}"/>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2734798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a:solidFill>
                  <a:srgbClr val="000000"/>
                </a:solidFill>
                <a:effectLst/>
                <a:latin typeface="ff2"/>
              </a:rPr>
              <a:t>ICT supports the learning process by the use of text, images and audio and by that, each person can </a:t>
            </a:r>
          </a:p>
          <a:p>
            <a:pPr algn="l"/>
            <a:r>
              <a:rPr lang="en-US" b="0" i="0">
                <a:solidFill>
                  <a:srgbClr val="000000"/>
                </a:solidFill>
                <a:effectLst/>
                <a:latin typeface="ff2"/>
              </a:rPr>
              <a:t>create their story and engage in an in-depth learning </a:t>
            </a:r>
          </a:p>
          <a:p>
            <a:endParaRPr lang="en-GB"/>
          </a:p>
        </p:txBody>
      </p:sp>
      <p:sp>
        <p:nvSpPr>
          <p:cNvPr id="4" name="Slide Number Placeholder 3"/>
          <p:cNvSpPr>
            <a:spLocks noGrp="1"/>
          </p:cNvSpPr>
          <p:nvPr>
            <p:ph type="sldNum" sz="quarter" idx="5"/>
          </p:nvPr>
        </p:nvSpPr>
        <p:spPr/>
        <p:txBody>
          <a:bodyPr/>
          <a:lstStyle/>
          <a:p>
            <a:fld id="{3973D470-5E3A-4871-89F0-069EE2891B53}" type="slidenum">
              <a:rPr lang="en-GB" noProof="0" smtClean="0"/>
              <a:t>2</a:t>
            </a:fld>
            <a:endParaRPr lang="en-GB" noProof="0"/>
          </a:p>
        </p:txBody>
      </p:sp>
      <p:sp>
        <p:nvSpPr>
          <p:cNvPr id="5" name="Footer Placeholder 4">
            <a:extLst>
              <a:ext uri="{FF2B5EF4-FFF2-40B4-BE49-F238E27FC236}">
                <a16:creationId xmlns:a16="http://schemas.microsoft.com/office/drawing/2014/main" id="{4A03E0E4-7C88-A9C0-AD88-F8F8CAD58A0C}"/>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3495995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Digital tools are electronic tools, systems, devices and resources that generate, store or process data. They are used to enhance and advance the learning of students. Examples are social media, multimedia, office applications, mobile phone apps.</a:t>
            </a:r>
            <a:endParaRPr lang="en-US"/>
          </a:p>
        </p:txBody>
      </p:sp>
      <p:sp>
        <p:nvSpPr>
          <p:cNvPr id="4" name="Slide Number Placeholder 3"/>
          <p:cNvSpPr>
            <a:spLocks noGrp="1"/>
          </p:cNvSpPr>
          <p:nvPr>
            <p:ph type="sldNum" sz="quarter" idx="5"/>
          </p:nvPr>
        </p:nvSpPr>
        <p:spPr/>
        <p:txBody>
          <a:bodyPr/>
          <a:lstStyle/>
          <a:p>
            <a:fld id="{3973D470-5E3A-4871-89F0-069EE2891B53}" type="slidenum">
              <a:rPr lang="en-GB" noProof="0" smtClean="0"/>
              <a:t>3</a:t>
            </a:fld>
            <a:endParaRPr lang="en-GB" noProof="0"/>
          </a:p>
        </p:txBody>
      </p:sp>
      <p:sp>
        <p:nvSpPr>
          <p:cNvPr id="5" name="Footer Placeholder 4">
            <a:extLst>
              <a:ext uri="{FF2B5EF4-FFF2-40B4-BE49-F238E27FC236}">
                <a16:creationId xmlns:a16="http://schemas.microsoft.com/office/drawing/2014/main" id="{B2B11580-9D20-3CAC-4031-6F9F6AE8B4A3}"/>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27110095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Need to reference these</a:t>
            </a:r>
          </a:p>
          <a:p>
            <a:endParaRPr lang="en-GB"/>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4</a:t>
            </a:fld>
            <a:endParaRPr lang="en-GB" noProof="0"/>
          </a:p>
        </p:txBody>
      </p:sp>
    </p:spTree>
    <p:extLst>
      <p:ext uri="{BB962C8B-B14F-4D97-AF65-F5344CB8AC3E}">
        <p14:creationId xmlns:p14="http://schemas.microsoft.com/office/powerpoint/2010/main" val="2756028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creating our </a:t>
            </a:r>
            <a:r>
              <a:rPr lang="en-GB" err="1"/>
              <a:t>ms</a:t>
            </a:r>
            <a:r>
              <a:rPr lang="en-GB"/>
              <a:t> forms we hadn’t considered including search engines. Upon reading this study, we added search engines to our answer options.</a:t>
            </a:r>
          </a:p>
          <a:p>
            <a:endParaRPr lang="en-GB"/>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5</a:t>
            </a:fld>
            <a:endParaRPr lang="en-GB" noProof="0"/>
          </a:p>
        </p:txBody>
      </p:sp>
    </p:spTree>
    <p:extLst>
      <p:ext uri="{BB962C8B-B14F-4D97-AF65-F5344CB8AC3E}">
        <p14:creationId xmlns:p14="http://schemas.microsoft.com/office/powerpoint/2010/main" val="33766277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Explain why we are doing more than 5 students. (Dropouts/Ethics/Consent)</a:t>
            </a:r>
          </a:p>
        </p:txBody>
      </p:sp>
      <p:sp>
        <p:nvSpPr>
          <p:cNvPr id="4" name="Slide Number Placeholder 3"/>
          <p:cNvSpPr>
            <a:spLocks noGrp="1"/>
          </p:cNvSpPr>
          <p:nvPr>
            <p:ph type="sldNum" sz="quarter" idx="5"/>
          </p:nvPr>
        </p:nvSpPr>
        <p:spPr/>
        <p:txBody>
          <a:bodyPr/>
          <a:lstStyle/>
          <a:p>
            <a:fld id="{3973D470-5E3A-4871-89F0-069EE2891B53}" type="slidenum">
              <a:rPr lang="en-GB" noProof="0" smtClean="0"/>
              <a:t>6</a:t>
            </a:fld>
            <a:endParaRPr lang="en-GB" noProof="0"/>
          </a:p>
        </p:txBody>
      </p:sp>
      <p:sp>
        <p:nvSpPr>
          <p:cNvPr id="5" name="Footer Placeholder 4">
            <a:extLst>
              <a:ext uri="{FF2B5EF4-FFF2-40B4-BE49-F238E27FC236}">
                <a16:creationId xmlns:a16="http://schemas.microsoft.com/office/drawing/2014/main" id="{32373639-70FD-691A-BFA6-9088616FAD24}"/>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1698715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design choice</a:t>
            </a:r>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7</a:t>
            </a:fld>
            <a:endParaRPr lang="en-GB" noProof="0"/>
          </a:p>
        </p:txBody>
      </p:sp>
    </p:spTree>
    <p:extLst>
      <p:ext uri="{BB962C8B-B14F-4D97-AF65-F5344CB8AC3E}">
        <p14:creationId xmlns:p14="http://schemas.microsoft.com/office/powerpoint/2010/main" val="4156991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Document –include our contact and right to withdrawal form</a:t>
            </a:r>
          </a:p>
        </p:txBody>
      </p:sp>
      <p:sp>
        <p:nvSpPr>
          <p:cNvPr id="4" name="Slide Number Placeholder 3"/>
          <p:cNvSpPr>
            <a:spLocks noGrp="1"/>
          </p:cNvSpPr>
          <p:nvPr>
            <p:ph type="sldNum" sz="quarter" idx="5"/>
          </p:nvPr>
        </p:nvSpPr>
        <p:spPr/>
        <p:txBody>
          <a:bodyPr/>
          <a:lstStyle/>
          <a:p>
            <a:fld id="{3973D470-5E3A-4871-89F0-069EE2891B53}" type="slidenum">
              <a:rPr lang="en-GB" noProof="0" smtClean="0"/>
              <a:t>11</a:t>
            </a:fld>
            <a:endParaRPr lang="en-GB" noProof="0"/>
          </a:p>
        </p:txBody>
      </p:sp>
      <p:sp>
        <p:nvSpPr>
          <p:cNvPr id="5" name="Footer Placeholder 4">
            <a:extLst>
              <a:ext uri="{FF2B5EF4-FFF2-40B4-BE49-F238E27FC236}">
                <a16:creationId xmlns:a16="http://schemas.microsoft.com/office/drawing/2014/main" id="{4DA28688-FCB5-2EF4-88E3-F5BFE1BCA429}"/>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2893383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13</a:t>
            </a:fld>
            <a:endParaRPr lang="en-GB" noProof="0"/>
          </a:p>
        </p:txBody>
      </p:sp>
    </p:spTree>
    <p:extLst>
      <p:ext uri="{BB962C8B-B14F-4D97-AF65-F5344CB8AC3E}">
        <p14:creationId xmlns:p14="http://schemas.microsoft.com/office/powerpoint/2010/main" val="1590395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071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8851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71635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83704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93466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0268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0882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72230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285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7224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527171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227029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672983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261076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58801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905821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955657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103638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1732B7F-3B22-4487-80F6-AECB7B54FE8A}" type="datetime1">
              <a:rPr lang="en-GB" noProof="0" smtClean="0"/>
              <a:t>20/02/2023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124044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2/20/2023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490735280"/>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687" r:id="rId18"/>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customXml" Target="../ink/ink1.xml"/></Relationships>
</file>

<file path=ppt/slides/_rels/slide2.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customXml" Target="../ink/ink3.xml"/><Relationship Id="rId5" Type="http://schemas.openxmlformats.org/officeDocument/2006/relationships/image" Target="../media/image4.png"/><Relationship Id="rId4" Type="http://schemas.openxmlformats.org/officeDocument/2006/relationships/customXml" Target="../ink/ink2.xml"/><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11.jpeg"/><Relationship Id="rId13" Type="http://schemas.openxmlformats.org/officeDocument/2006/relationships/image" Target="../media/image16.png"/><Relationship Id="rId18" Type="http://schemas.openxmlformats.org/officeDocument/2006/relationships/customXml" Target="../ink/ink5.xml"/><Relationship Id="rId3" Type="http://schemas.openxmlformats.org/officeDocument/2006/relationships/image" Target="../media/image1.jpeg"/><Relationship Id="rId21" Type="http://schemas.openxmlformats.org/officeDocument/2006/relationships/image" Target="../media/image22.png"/><Relationship Id="rId7" Type="http://schemas.openxmlformats.org/officeDocument/2006/relationships/image" Target="../media/image10.jpeg"/><Relationship Id="rId12" Type="http://schemas.openxmlformats.org/officeDocument/2006/relationships/image" Target="../media/image15.png"/><Relationship Id="rId17" Type="http://schemas.openxmlformats.org/officeDocument/2006/relationships/image" Target="../media/image20.png"/><Relationship Id="rId2" Type="http://schemas.openxmlformats.org/officeDocument/2006/relationships/notesSlide" Target="../notesSlides/notesSlide3.xml"/><Relationship Id="rId16" Type="http://schemas.openxmlformats.org/officeDocument/2006/relationships/image" Target="../media/image19.png"/><Relationship Id="rId20" Type="http://schemas.openxmlformats.org/officeDocument/2006/relationships/customXml" Target="../ink/ink6.xml"/><Relationship Id="rId1" Type="http://schemas.openxmlformats.org/officeDocument/2006/relationships/slideLayout" Target="../slideLayouts/slideLayout18.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jpeg"/><Relationship Id="rId15" Type="http://schemas.openxmlformats.org/officeDocument/2006/relationships/image" Target="../media/image18.png"/><Relationship Id="rId10" Type="http://schemas.openxmlformats.org/officeDocument/2006/relationships/image" Target="../media/image13.png"/><Relationship Id="rId19" Type="http://schemas.openxmlformats.org/officeDocument/2006/relationships/image" Target="../media/image21.png"/><Relationship Id="rId4" Type="http://schemas.openxmlformats.org/officeDocument/2006/relationships/image" Target="../media/image7.png"/><Relationship Id="rId9" Type="http://schemas.openxmlformats.org/officeDocument/2006/relationships/image" Target="../media/image12.jpeg"/><Relationship Id="rId14" Type="http://schemas.openxmlformats.org/officeDocument/2006/relationships/image" Target="../media/image17.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23.png"/><Relationship Id="rId4" Type="http://schemas.openxmlformats.org/officeDocument/2006/relationships/customXml" Target="../ink/ink7.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image" Target="../media/image23.png"/><Relationship Id="rId4" Type="http://schemas.openxmlformats.org/officeDocument/2006/relationships/customXml" Target="../ink/ink8.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4.png"/><Relationship Id="rId4" Type="http://schemas.microsoft.com/office/2011/relationships/webextension" Target="../webextensions/webextension1.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8" Type="http://schemas.openxmlformats.org/officeDocument/2006/relationships/customXml" Target="../ink/ink11.xml"/><Relationship Id="rId13"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image" Target="../media/image32.png"/><Relationship Id="rId12" Type="http://schemas.openxmlformats.org/officeDocument/2006/relationships/diagramQuickStyle" Target="../diagrams/quickStyle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customXml" Target="../ink/ink10.xml"/><Relationship Id="rId11" Type="http://schemas.openxmlformats.org/officeDocument/2006/relationships/diagramLayout" Target="../diagrams/layout2.xml"/><Relationship Id="rId5" Type="http://schemas.openxmlformats.org/officeDocument/2006/relationships/image" Target="../media/image31.png"/><Relationship Id="rId10" Type="http://schemas.openxmlformats.org/officeDocument/2006/relationships/diagramData" Target="../diagrams/data2.xml"/><Relationship Id="rId4" Type="http://schemas.openxmlformats.org/officeDocument/2006/relationships/customXml" Target="../ink/ink9.xml"/><Relationship Id="rId9" Type="http://schemas.openxmlformats.org/officeDocument/2006/relationships/image" Target="../media/image33.png"/><Relationship Id="rId14" Type="http://schemas.microsoft.com/office/2007/relationships/diagramDrawing" Target="../diagrams/drawing2.xml"/></Relationships>
</file>

<file path=ppt/slides/_rels/slide1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18.xml"/><Relationship Id="rId4" Type="http://schemas.openxmlformats.org/officeDocument/2006/relationships/hyperlink" Target="http://javijavo93.deviantart.com/art/Microsoft-Office-square-tiles-523045684"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8.xml"/><Relationship Id="rId5" Type="http://schemas.openxmlformats.org/officeDocument/2006/relationships/hyperlink" Target="https://ualr.edu/itservices/applications/v/microsoft-word/#:~:text=Microsoft%20Word%20is%20a%20word,access%20to%20the%20online%20version" TargetMode="External"/><Relationship Id="rId4" Type="http://schemas.openxmlformats.org/officeDocument/2006/relationships/hyperlink" Target="https://eur01.safelinks.protection.outlook.com/?url=https%3A%2F%2Fwww.google.com%2Furl%3Fsa%3Dt%26source%3Dweb%26rct%3Dj%26url%3Dhttps%3A%2F%2Fturbofuture.com%2Fcomputers%2FAdvantages-of-Microsoft-Word%2523%3A~%3Atext%253DWord%252520allows%252520you%252520to%252520produce%2Cpool%252520dedicated%252520to%252520document%252520production.%26ved%3D2ahUKEwjXt9GW25_9AhWv87sIHX0fC5QQFnoECAUQBQ%26usg%3DAOvVaw3z9ZpvgYU6RrEc88vPI_A3&amp;data=05%7C01%7C2225682%40student.uwtsd.ac.uk%7Ceb95deaee5694731281208db11f504d3%7C4e0f11f9046e45059cb8db2152311e21%7C0%7C0%7C638123516259456992%7CUnknown%7CTWFpbGZsb3d8eyJWIjoiMC4wLjAwMDAiLCJQIjoiV2luMzIiLCJBTiI6Ik1haWwiLCJXVCI6Mn0%3D%7C3000%7C%7C%7C&amp;sdata=bbfYD1qcgvOeLb0F1nQCyFvOwY5MzufSaUUJ%2BSxxoVo%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27" name="Freeform: Shape 26">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sp>
      <p:sp>
        <p:nvSpPr>
          <p:cNvPr id="29" name="Freeform: Shape 28">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sp>
      <p:sp>
        <p:nvSpPr>
          <p:cNvPr id="31" name="Freeform: Shape 30">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sp>
      <p:sp>
        <p:nvSpPr>
          <p:cNvPr id="33" name="Freeform: Shape 32">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sp>
      <p:sp>
        <p:nvSpPr>
          <p:cNvPr id="2" name="Title 1"/>
          <p:cNvSpPr>
            <a:spLocks noGrp="1"/>
          </p:cNvSpPr>
          <p:nvPr>
            <p:ph type="ctrTitle"/>
          </p:nvPr>
        </p:nvSpPr>
        <p:spPr>
          <a:xfrm>
            <a:off x="1524000" y="643468"/>
            <a:ext cx="9144000" cy="3618898"/>
          </a:xfrm>
        </p:spPr>
        <p:txBody>
          <a:bodyPr rtlCol="0" anchor="b">
            <a:normAutofit/>
          </a:bodyPr>
          <a:lstStyle/>
          <a:p>
            <a:pPr algn="ctr"/>
            <a:r>
              <a:rPr lang="en-GB" sz="7200" b="1"/>
              <a:t>Are Digital Skills Important For Study and Work?</a:t>
            </a:r>
          </a:p>
        </p:txBody>
      </p:sp>
      <p:sp>
        <p:nvSpPr>
          <p:cNvPr id="3" name="Subtitle 2"/>
          <p:cNvSpPr>
            <a:spLocks noGrp="1"/>
          </p:cNvSpPr>
          <p:nvPr>
            <p:ph type="subTitle" idx="1"/>
          </p:nvPr>
        </p:nvSpPr>
        <p:spPr>
          <a:xfrm>
            <a:off x="10169241" y="4773647"/>
            <a:ext cx="2022758" cy="1882135"/>
          </a:xfrm>
        </p:spPr>
        <p:txBody>
          <a:bodyPr vert="horz" lIns="91440" tIns="45720" rIns="91440" bIns="45720" rtlCol="0" anchor="t">
            <a:noAutofit/>
          </a:bodyPr>
          <a:lstStyle/>
          <a:p>
            <a:pPr>
              <a:lnSpc>
                <a:spcPct val="90000"/>
              </a:lnSpc>
            </a:pPr>
            <a:r>
              <a:rPr lang="en-GB" sz="1800" i="1"/>
              <a:t>By Sabrina Bashir</a:t>
            </a:r>
            <a:endParaRPr lang="en-US"/>
          </a:p>
          <a:p>
            <a:pPr>
              <a:lnSpc>
                <a:spcPct val="90000"/>
              </a:lnSpc>
            </a:pPr>
            <a:r>
              <a:rPr lang="en-GB" sz="1800" i="1"/>
              <a:t>222519</a:t>
            </a:r>
          </a:p>
          <a:p>
            <a:pPr>
              <a:lnSpc>
                <a:spcPct val="90000"/>
              </a:lnSpc>
            </a:pPr>
            <a:r>
              <a:rPr lang="en-GB" sz="1800" i="1"/>
              <a:t>Asama Iqbal</a:t>
            </a:r>
          </a:p>
          <a:p>
            <a:pPr>
              <a:lnSpc>
                <a:spcPct val="90000"/>
              </a:lnSpc>
            </a:pPr>
            <a:r>
              <a:rPr lang="en-GB" sz="1800" i="1"/>
              <a:t>2222707</a:t>
            </a:r>
          </a:p>
          <a:p>
            <a:pPr>
              <a:lnSpc>
                <a:spcPct val="90000"/>
              </a:lnSpc>
            </a:pPr>
            <a:r>
              <a:rPr lang="en-GB" sz="1800" i="1"/>
              <a:t>Rumena Aktar 225682</a:t>
            </a:r>
            <a:endParaRPr lang="en-GB"/>
          </a:p>
        </p:txBody>
      </p:sp>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13FBA479-040D-657D-5ED7-1AE1005B9A9D}"/>
                  </a:ext>
                </a:extLst>
              </p14:cNvPr>
              <p14:cNvContentPartPr/>
              <p14:nvPr/>
            </p14:nvContentPartPr>
            <p14:xfrm>
              <a:off x="8392143" y="2419588"/>
              <a:ext cx="76263" cy="24407"/>
            </p14:xfrm>
          </p:contentPart>
        </mc:Choice>
        <mc:Fallback xmlns="">
          <p:pic>
            <p:nvPicPr>
              <p:cNvPr id="11" name="Ink 10">
                <a:extLst>
                  <a:ext uri="{FF2B5EF4-FFF2-40B4-BE49-F238E27FC236}">
                    <a16:creationId xmlns:a16="http://schemas.microsoft.com/office/drawing/2014/main" id="{13FBA479-040D-657D-5ED7-1AE1005B9A9D}"/>
                  </a:ext>
                </a:extLst>
              </p:cNvPr>
              <p:cNvPicPr/>
              <p:nvPr/>
            </p:nvPicPr>
            <p:blipFill>
              <a:blip r:embed="rId5"/>
              <a:stretch>
                <a:fillRect/>
              </a:stretch>
            </p:blipFill>
            <p:spPr>
              <a:xfrm>
                <a:off x="8374241" y="2401902"/>
                <a:ext cx="111709" cy="59426"/>
              </a:xfrm>
              <a:prstGeom prst="rect">
                <a:avLst/>
              </a:prstGeom>
            </p:spPr>
          </p:pic>
        </mc:Fallback>
      </mc:AlternateContent>
    </p:spTree>
    <p:extLst>
      <p:ext uri="{BB962C8B-B14F-4D97-AF65-F5344CB8AC3E}">
        <p14:creationId xmlns:p14="http://schemas.microsoft.com/office/powerpoint/2010/main" val="262218695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0" name="Group 22">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24"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6"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7"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42" name="Rectangle 30">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A7AA08-B7D2-C78A-27FA-CA45B867F8F4}"/>
              </a:ext>
            </a:extLst>
          </p:cNvPr>
          <p:cNvSpPr>
            <a:spLocks noGrp="1"/>
          </p:cNvSpPr>
          <p:nvPr>
            <p:ph type="title"/>
          </p:nvPr>
        </p:nvSpPr>
        <p:spPr>
          <a:xfrm>
            <a:off x="7844187" y="648930"/>
            <a:ext cx="4434946" cy="3347337"/>
          </a:xfrm>
        </p:spPr>
        <p:txBody>
          <a:bodyPr vert="horz" lIns="91440" tIns="45720" rIns="91440" bIns="45720" rtlCol="0" anchor="b">
            <a:normAutofit/>
          </a:bodyPr>
          <a:lstStyle/>
          <a:p>
            <a:pPr algn="r"/>
            <a:r>
              <a:rPr lang="en-US" sz="6000" b="1"/>
              <a:t>Introduction</a:t>
            </a:r>
          </a:p>
        </p:txBody>
      </p:sp>
      <p:grpSp>
        <p:nvGrpSpPr>
          <p:cNvPr id="33" name="Group 32">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34"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5"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6"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7"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8"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9"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41"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E877964-8E34-BC8C-A1BA-3D98D1BB93C2}"/>
              </a:ext>
            </a:extLst>
          </p:cNvPr>
          <p:cNvSpPr txBox="1"/>
          <p:nvPr/>
        </p:nvSpPr>
        <p:spPr>
          <a:xfrm>
            <a:off x="2821189" y="1806222"/>
            <a:ext cx="3076221"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chemeClr val="bg1"/>
                </a:solidFill>
              </a:rPr>
              <a:t>Which Digital Tool Is Most Used By Students At UWTSD?</a:t>
            </a:r>
          </a:p>
        </p:txBody>
      </p:sp>
      <p:sp>
        <p:nvSpPr>
          <p:cNvPr id="3" name="Footer Placeholder 2">
            <a:extLst>
              <a:ext uri="{FF2B5EF4-FFF2-40B4-BE49-F238E27FC236}">
                <a16:creationId xmlns:a16="http://schemas.microsoft.com/office/drawing/2014/main" id="{89350FE1-D64D-D49B-B39E-AD0F1C49BBC6}"/>
              </a:ext>
            </a:extLst>
          </p:cNvPr>
          <p:cNvSpPr>
            <a:spLocks noGrp="1"/>
          </p:cNvSpPr>
          <p:nvPr>
            <p:ph type="ftr" sz="quarter" idx="11"/>
          </p:nvPr>
        </p:nvSpPr>
        <p:spPr>
          <a:xfrm>
            <a:off x="0" y="6492789"/>
            <a:ext cx="7084177" cy="365125"/>
          </a:xfrm>
        </p:spPr>
        <p:txBody>
          <a:bodyPr/>
          <a:lstStyle/>
          <a:p>
            <a:pPr rtl="0"/>
            <a:r>
              <a:rPr lang="en-GB" noProof="0"/>
              <a:t>Sabrina</a:t>
            </a:r>
          </a:p>
        </p:txBody>
      </p:sp>
      <p:grpSp>
        <p:nvGrpSpPr>
          <p:cNvPr id="12" name="Group 11">
            <a:extLst>
              <a:ext uri="{FF2B5EF4-FFF2-40B4-BE49-F238E27FC236}">
                <a16:creationId xmlns:a16="http://schemas.microsoft.com/office/drawing/2014/main" id="{52E3DCD5-FFDD-C8CC-1133-6E583748773B}"/>
              </a:ext>
            </a:extLst>
          </p:cNvPr>
          <p:cNvGrpSpPr/>
          <p:nvPr/>
        </p:nvGrpSpPr>
        <p:grpSpPr>
          <a:xfrm>
            <a:off x="774636" y="977105"/>
            <a:ext cx="6490748" cy="4036329"/>
            <a:chOff x="811627" y="956370"/>
            <a:chExt cx="6490748" cy="4036329"/>
          </a:xfrm>
        </p:grpSpPr>
        <p:sp>
          <p:nvSpPr>
            <p:cNvPr id="6" name="Thought Bubble: Cloud 5">
              <a:extLst>
                <a:ext uri="{FF2B5EF4-FFF2-40B4-BE49-F238E27FC236}">
                  <a16:creationId xmlns:a16="http://schemas.microsoft.com/office/drawing/2014/main" id="{BED32343-2DF3-6D5A-8454-980E9939EF5C}"/>
                </a:ext>
              </a:extLst>
            </p:cNvPr>
            <p:cNvSpPr/>
            <p:nvPr/>
          </p:nvSpPr>
          <p:spPr>
            <a:xfrm>
              <a:off x="811627" y="956370"/>
              <a:ext cx="6490748" cy="4036329"/>
            </a:xfrm>
            <a:prstGeom prst="cloudCallout">
              <a:avLst>
                <a:gd name="adj1" fmla="val -48037"/>
                <a:gd name="adj2" fmla="val 6484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D5F0018-1794-E47C-85A2-6218B979703A}"/>
                </a:ext>
              </a:extLst>
            </p:cNvPr>
            <p:cNvSpPr txBox="1"/>
            <p:nvPr/>
          </p:nvSpPr>
          <p:spPr>
            <a:xfrm>
              <a:off x="2062445" y="1603072"/>
              <a:ext cx="4493107" cy="2800767"/>
            </a:xfrm>
            <a:prstGeom prst="rect">
              <a:avLst/>
            </a:prstGeom>
            <a:noFill/>
          </p:spPr>
          <p:txBody>
            <a:bodyPr wrap="square" rtlCol="0">
              <a:spAutoFit/>
            </a:bodyPr>
            <a:lstStyle/>
            <a:p>
              <a:r>
                <a:rPr lang="en-US" sz="4400" i="1"/>
                <a:t>Which digital tool is most used by students at UWTSD?</a:t>
              </a:r>
              <a:endParaRPr lang="en-GB" sz="4400" i="1"/>
            </a:p>
          </p:txBody>
        </p:sp>
      </p:grpSp>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FD48F00E-CABC-BD4A-36B0-F7C2E86F5B0A}"/>
                  </a:ext>
                </a:extLst>
              </p14:cNvPr>
              <p14:cNvContentPartPr/>
              <p14:nvPr/>
            </p14:nvContentPartPr>
            <p14:xfrm>
              <a:off x="12904823" y="1046231"/>
              <a:ext cx="26761" cy="15353"/>
            </p14:xfrm>
          </p:contentPart>
        </mc:Choice>
        <mc:Fallback xmlns="">
          <p:pic>
            <p:nvPicPr>
              <p:cNvPr id="5" name="Ink 4">
                <a:extLst>
                  <a:ext uri="{FF2B5EF4-FFF2-40B4-BE49-F238E27FC236}">
                    <a16:creationId xmlns:a16="http://schemas.microsoft.com/office/drawing/2014/main" id="{FD48F00E-CABC-BD4A-36B0-F7C2E86F5B0A}"/>
                  </a:ext>
                </a:extLst>
              </p:cNvPr>
              <p:cNvPicPr/>
              <p:nvPr/>
            </p:nvPicPr>
            <p:blipFill>
              <a:blip r:embed="rId5"/>
              <a:stretch>
                <a:fillRect/>
              </a:stretch>
            </p:blipFill>
            <p:spPr>
              <a:xfrm>
                <a:off x="12886982" y="1028379"/>
                <a:ext cx="62086" cy="50701"/>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DD2BB0ED-E228-7054-A9FD-FFE3DF10460E}"/>
                  </a:ext>
                </a:extLst>
              </p14:cNvPr>
              <p14:cNvContentPartPr/>
              <p14:nvPr/>
            </p14:nvContentPartPr>
            <p14:xfrm>
              <a:off x="12546393" y="855670"/>
              <a:ext cx="68903" cy="50074"/>
            </p14:xfrm>
          </p:contentPart>
        </mc:Choice>
        <mc:Fallback xmlns="">
          <p:pic>
            <p:nvPicPr>
              <p:cNvPr id="8" name="Ink 7">
                <a:extLst>
                  <a:ext uri="{FF2B5EF4-FFF2-40B4-BE49-F238E27FC236}">
                    <a16:creationId xmlns:a16="http://schemas.microsoft.com/office/drawing/2014/main" id="{DD2BB0ED-E228-7054-A9FD-FFE3DF10460E}"/>
                  </a:ext>
                </a:extLst>
              </p:cNvPr>
              <p:cNvPicPr/>
              <p:nvPr/>
            </p:nvPicPr>
            <p:blipFill>
              <a:blip r:embed="rId7"/>
              <a:stretch>
                <a:fillRect/>
              </a:stretch>
            </p:blipFill>
            <p:spPr>
              <a:xfrm>
                <a:off x="12528450" y="837786"/>
                <a:ext cx="104431" cy="85483"/>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3DBA29EF-B42B-AADE-69CF-FCDDC5F72701}"/>
                  </a:ext>
                </a:extLst>
              </p14:cNvPr>
              <p14:cNvContentPartPr/>
              <p14:nvPr/>
            </p14:nvContentPartPr>
            <p14:xfrm>
              <a:off x="12542082" y="1094122"/>
              <a:ext cx="114043" cy="111227"/>
            </p14:xfrm>
          </p:contentPart>
        </mc:Choice>
        <mc:Fallback xmlns="">
          <p:pic>
            <p:nvPicPr>
              <p:cNvPr id="9" name="Ink 8">
                <a:extLst>
                  <a:ext uri="{FF2B5EF4-FFF2-40B4-BE49-F238E27FC236}">
                    <a16:creationId xmlns:a16="http://schemas.microsoft.com/office/drawing/2014/main" id="{3DBA29EF-B42B-AADE-69CF-FCDDC5F72701}"/>
                  </a:ext>
                </a:extLst>
              </p:cNvPr>
              <p:cNvPicPr/>
              <p:nvPr/>
            </p:nvPicPr>
            <p:blipFill>
              <a:blip r:embed="rId9"/>
              <a:stretch>
                <a:fillRect/>
              </a:stretch>
            </p:blipFill>
            <p:spPr>
              <a:xfrm>
                <a:off x="12524094" y="1076182"/>
                <a:ext cx="149659" cy="146748"/>
              </a:xfrm>
              <a:prstGeom prst="rect">
                <a:avLst/>
              </a:prstGeom>
            </p:spPr>
          </p:pic>
        </mc:Fallback>
      </mc:AlternateContent>
    </p:spTree>
    <p:extLst>
      <p:ext uri="{BB962C8B-B14F-4D97-AF65-F5344CB8AC3E}">
        <p14:creationId xmlns:p14="http://schemas.microsoft.com/office/powerpoint/2010/main" val="31968689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1E2281E-71D5-0F97-8A4F-16595340B456}"/>
              </a:ext>
            </a:extLst>
          </p:cNvPr>
          <p:cNvSpPr>
            <a:spLocks noGrp="1"/>
          </p:cNvSpPr>
          <p:nvPr>
            <p:ph type="title"/>
          </p:nvPr>
        </p:nvSpPr>
        <p:spPr>
          <a:xfrm>
            <a:off x="251697" y="1246517"/>
            <a:ext cx="2700068" cy="4602194"/>
          </a:xfrm>
        </p:spPr>
        <p:txBody>
          <a:bodyPr vert="horz" lIns="91440" tIns="45720" rIns="91440" bIns="45720" rtlCol="0" anchor="ctr">
            <a:noAutofit/>
          </a:bodyPr>
          <a:lstStyle/>
          <a:p>
            <a:pPr algn="l">
              <a:lnSpc>
                <a:spcPct val="90000"/>
              </a:lnSpc>
              <a:spcBef>
                <a:spcPct val="20000"/>
              </a:spcBef>
              <a:spcAft>
                <a:spcPts val="600"/>
              </a:spcAft>
            </a:pPr>
            <a:r>
              <a:rPr lang="en-GB" sz="3200">
                <a:ea typeface="+mj-lt"/>
                <a:cs typeface="+mj-lt"/>
              </a:rPr>
              <a:t>What are digital tools?</a:t>
            </a:r>
          </a:p>
          <a:p>
            <a:pPr algn="l">
              <a:lnSpc>
                <a:spcPct val="90000"/>
              </a:lnSpc>
              <a:spcBef>
                <a:spcPct val="20000"/>
              </a:spcBef>
              <a:spcAft>
                <a:spcPts val="600"/>
              </a:spcAft>
            </a:pPr>
            <a:endParaRPr lang="en-GB" sz="2400"/>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4" name="Picture 4" descr="Graphical user interface, application&#10;&#10;Description automatically generated">
            <a:extLst>
              <a:ext uri="{FF2B5EF4-FFF2-40B4-BE49-F238E27FC236}">
                <a16:creationId xmlns:a16="http://schemas.microsoft.com/office/drawing/2014/main" id="{77CC4C10-7672-6172-CA47-6BF6FBB3648E}"/>
              </a:ext>
            </a:extLst>
          </p:cNvPr>
          <p:cNvPicPr>
            <a:picLocks noGrp="1" noChangeAspect="1"/>
          </p:cNvPicPr>
          <p:nvPr>
            <p:ph sz="quarter" idx="13"/>
          </p:nvPr>
        </p:nvPicPr>
        <p:blipFill>
          <a:blip r:embed="rId4"/>
          <a:stretch>
            <a:fillRect/>
          </a:stretch>
        </p:blipFill>
        <p:spPr>
          <a:xfrm>
            <a:off x="4396009" y="-56430"/>
            <a:ext cx="3486150" cy="2247900"/>
          </a:xfrm>
        </p:spPr>
      </p:pic>
      <p:pic>
        <p:nvPicPr>
          <p:cNvPr id="5" name="Picture 5" descr="A picture containing text, clipart&#10;&#10;Description automatically generated">
            <a:extLst>
              <a:ext uri="{FF2B5EF4-FFF2-40B4-BE49-F238E27FC236}">
                <a16:creationId xmlns:a16="http://schemas.microsoft.com/office/drawing/2014/main" id="{E3CBEC16-98EC-7478-93DA-CB14B641F0D0}"/>
              </a:ext>
            </a:extLst>
          </p:cNvPr>
          <p:cNvPicPr>
            <a:picLocks noChangeAspect="1"/>
          </p:cNvPicPr>
          <p:nvPr/>
        </p:nvPicPr>
        <p:blipFill>
          <a:blip r:embed="rId5"/>
          <a:stretch>
            <a:fillRect/>
          </a:stretch>
        </p:blipFill>
        <p:spPr>
          <a:xfrm>
            <a:off x="7978446" y="126521"/>
            <a:ext cx="2733675" cy="1371600"/>
          </a:xfrm>
          <a:prstGeom prst="rect">
            <a:avLst/>
          </a:prstGeom>
        </p:spPr>
      </p:pic>
      <p:pic>
        <p:nvPicPr>
          <p:cNvPr id="6" name="Picture 6" descr="A picture containing icon&#10;&#10;Description automatically generated">
            <a:extLst>
              <a:ext uri="{FF2B5EF4-FFF2-40B4-BE49-F238E27FC236}">
                <a16:creationId xmlns:a16="http://schemas.microsoft.com/office/drawing/2014/main" id="{FC6D255B-339C-9D9D-486B-4D222CCF7DD4}"/>
              </a:ext>
            </a:extLst>
          </p:cNvPr>
          <p:cNvPicPr>
            <a:picLocks noChangeAspect="1"/>
          </p:cNvPicPr>
          <p:nvPr/>
        </p:nvPicPr>
        <p:blipFill>
          <a:blip r:embed="rId6"/>
          <a:stretch>
            <a:fillRect/>
          </a:stretch>
        </p:blipFill>
        <p:spPr>
          <a:xfrm>
            <a:off x="4767532" y="2182767"/>
            <a:ext cx="2743200" cy="939712"/>
          </a:xfrm>
          <a:prstGeom prst="rect">
            <a:avLst/>
          </a:prstGeom>
        </p:spPr>
      </p:pic>
      <p:pic>
        <p:nvPicPr>
          <p:cNvPr id="7" name="Picture 8" descr="A picture containing text, clipart&#10;&#10;Description automatically generated">
            <a:extLst>
              <a:ext uri="{FF2B5EF4-FFF2-40B4-BE49-F238E27FC236}">
                <a16:creationId xmlns:a16="http://schemas.microsoft.com/office/drawing/2014/main" id="{095795EC-8258-BC10-51B6-51492ADD2018}"/>
              </a:ext>
            </a:extLst>
          </p:cNvPr>
          <p:cNvPicPr>
            <a:picLocks noChangeAspect="1"/>
          </p:cNvPicPr>
          <p:nvPr/>
        </p:nvPicPr>
        <p:blipFill>
          <a:blip r:embed="rId7"/>
          <a:stretch>
            <a:fillRect/>
          </a:stretch>
        </p:blipFill>
        <p:spPr>
          <a:xfrm>
            <a:off x="8031192" y="1524069"/>
            <a:ext cx="2743200" cy="1710770"/>
          </a:xfrm>
          <a:prstGeom prst="rect">
            <a:avLst/>
          </a:prstGeom>
        </p:spPr>
      </p:pic>
      <p:pic>
        <p:nvPicPr>
          <p:cNvPr id="9" name="Picture 10" descr="Graphical user interface, application&#10;&#10;Description automatically generated">
            <a:extLst>
              <a:ext uri="{FF2B5EF4-FFF2-40B4-BE49-F238E27FC236}">
                <a16:creationId xmlns:a16="http://schemas.microsoft.com/office/drawing/2014/main" id="{551A66A2-1062-0D85-FA5B-F300B82F3D6C}"/>
              </a:ext>
            </a:extLst>
          </p:cNvPr>
          <p:cNvPicPr>
            <a:picLocks noChangeAspect="1"/>
          </p:cNvPicPr>
          <p:nvPr/>
        </p:nvPicPr>
        <p:blipFill>
          <a:blip r:embed="rId8"/>
          <a:stretch>
            <a:fillRect/>
          </a:stretch>
        </p:blipFill>
        <p:spPr>
          <a:xfrm>
            <a:off x="4735049" y="3249761"/>
            <a:ext cx="3263840" cy="2104306"/>
          </a:xfrm>
          <a:prstGeom prst="rect">
            <a:avLst/>
          </a:prstGeom>
        </p:spPr>
      </p:pic>
      <p:pic>
        <p:nvPicPr>
          <p:cNvPr id="11" name="Picture 18" descr="A picture containing logo&#10;&#10;Description automatically generated">
            <a:extLst>
              <a:ext uri="{FF2B5EF4-FFF2-40B4-BE49-F238E27FC236}">
                <a16:creationId xmlns:a16="http://schemas.microsoft.com/office/drawing/2014/main" id="{2831C05A-C767-4326-1D39-3860D0C1FEF7}"/>
              </a:ext>
            </a:extLst>
          </p:cNvPr>
          <p:cNvPicPr>
            <a:picLocks noChangeAspect="1"/>
          </p:cNvPicPr>
          <p:nvPr/>
        </p:nvPicPr>
        <p:blipFill>
          <a:blip r:embed="rId9"/>
          <a:stretch>
            <a:fillRect/>
          </a:stretch>
        </p:blipFill>
        <p:spPr>
          <a:xfrm>
            <a:off x="8087175" y="3241735"/>
            <a:ext cx="2659990" cy="2071058"/>
          </a:xfrm>
          <a:prstGeom prst="rect">
            <a:avLst/>
          </a:prstGeom>
        </p:spPr>
      </p:pic>
      <p:pic>
        <p:nvPicPr>
          <p:cNvPr id="19" name="Picture 19" descr="A picture containing text, sign, vector graphics, clipart&#10;&#10;Description automatically generated">
            <a:extLst>
              <a:ext uri="{FF2B5EF4-FFF2-40B4-BE49-F238E27FC236}">
                <a16:creationId xmlns:a16="http://schemas.microsoft.com/office/drawing/2014/main" id="{01E236F3-93F9-0B96-C68C-03C12E91BDE2}"/>
              </a:ext>
            </a:extLst>
          </p:cNvPr>
          <p:cNvPicPr>
            <a:picLocks noChangeAspect="1"/>
          </p:cNvPicPr>
          <p:nvPr/>
        </p:nvPicPr>
        <p:blipFill>
          <a:blip r:embed="rId10"/>
          <a:stretch>
            <a:fillRect/>
          </a:stretch>
        </p:blipFill>
        <p:spPr>
          <a:xfrm>
            <a:off x="5930212" y="5333550"/>
            <a:ext cx="1611163" cy="1524900"/>
          </a:xfrm>
          <a:prstGeom prst="rect">
            <a:avLst/>
          </a:prstGeom>
        </p:spPr>
      </p:pic>
      <p:pic>
        <p:nvPicPr>
          <p:cNvPr id="20" name="Picture 20" descr="Icon&#10;&#10;Description automatically generated">
            <a:extLst>
              <a:ext uri="{FF2B5EF4-FFF2-40B4-BE49-F238E27FC236}">
                <a16:creationId xmlns:a16="http://schemas.microsoft.com/office/drawing/2014/main" id="{F03AFA29-85BC-8D19-427C-40FF53624D5F}"/>
              </a:ext>
            </a:extLst>
          </p:cNvPr>
          <p:cNvPicPr>
            <a:picLocks noChangeAspect="1"/>
          </p:cNvPicPr>
          <p:nvPr/>
        </p:nvPicPr>
        <p:blipFill>
          <a:blip r:embed="rId11"/>
          <a:stretch>
            <a:fillRect/>
          </a:stretch>
        </p:blipFill>
        <p:spPr>
          <a:xfrm>
            <a:off x="7548832" y="5322857"/>
            <a:ext cx="1795732" cy="1531908"/>
          </a:xfrm>
          <a:prstGeom prst="rect">
            <a:avLst/>
          </a:prstGeom>
        </p:spPr>
      </p:pic>
      <p:pic>
        <p:nvPicPr>
          <p:cNvPr id="21" name="Picture 21" descr="Icon&#10;&#10;Description automatically generated">
            <a:extLst>
              <a:ext uri="{FF2B5EF4-FFF2-40B4-BE49-F238E27FC236}">
                <a16:creationId xmlns:a16="http://schemas.microsoft.com/office/drawing/2014/main" id="{88199192-0397-3108-0D6F-6A0868E396F2}"/>
              </a:ext>
            </a:extLst>
          </p:cNvPr>
          <p:cNvPicPr>
            <a:picLocks noChangeAspect="1"/>
          </p:cNvPicPr>
          <p:nvPr/>
        </p:nvPicPr>
        <p:blipFill>
          <a:blip r:embed="rId12"/>
          <a:stretch>
            <a:fillRect/>
          </a:stretch>
        </p:blipFill>
        <p:spPr>
          <a:xfrm>
            <a:off x="9258120" y="5330585"/>
            <a:ext cx="1511420" cy="1545206"/>
          </a:xfrm>
          <a:prstGeom prst="rect">
            <a:avLst/>
          </a:prstGeom>
        </p:spPr>
      </p:pic>
      <p:pic>
        <p:nvPicPr>
          <p:cNvPr id="22" name="Picture 22" descr="A picture containing logo&#10;&#10;Description automatically generated">
            <a:extLst>
              <a:ext uri="{FF2B5EF4-FFF2-40B4-BE49-F238E27FC236}">
                <a16:creationId xmlns:a16="http://schemas.microsoft.com/office/drawing/2014/main" id="{C988CBBA-42F8-E0E6-2A82-614F1095ADDB}"/>
              </a:ext>
            </a:extLst>
          </p:cNvPr>
          <p:cNvPicPr>
            <a:picLocks noChangeAspect="1"/>
          </p:cNvPicPr>
          <p:nvPr/>
        </p:nvPicPr>
        <p:blipFill>
          <a:blip r:embed="rId13"/>
          <a:stretch>
            <a:fillRect/>
          </a:stretch>
        </p:blipFill>
        <p:spPr>
          <a:xfrm>
            <a:off x="10714906" y="130834"/>
            <a:ext cx="1473318" cy="1362973"/>
          </a:xfrm>
          <a:prstGeom prst="rect">
            <a:avLst/>
          </a:prstGeom>
        </p:spPr>
      </p:pic>
      <p:pic>
        <p:nvPicPr>
          <p:cNvPr id="23" name="Picture 23" descr="Icon&#10;&#10;Description automatically generated">
            <a:extLst>
              <a:ext uri="{FF2B5EF4-FFF2-40B4-BE49-F238E27FC236}">
                <a16:creationId xmlns:a16="http://schemas.microsoft.com/office/drawing/2014/main" id="{07B6B871-9CD3-FF91-FC33-C5A9006FCB2A}"/>
              </a:ext>
            </a:extLst>
          </p:cNvPr>
          <p:cNvPicPr>
            <a:picLocks noChangeAspect="1"/>
          </p:cNvPicPr>
          <p:nvPr/>
        </p:nvPicPr>
        <p:blipFill>
          <a:blip r:embed="rId14"/>
          <a:stretch>
            <a:fillRect/>
          </a:stretch>
        </p:blipFill>
        <p:spPr>
          <a:xfrm>
            <a:off x="10767923" y="2862532"/>
            <a:ext cx="1424796" cy="1305464"/>
          </a:xfrm>
          <a:prstGeom prst="rect">
            <a:avLst/>
          </a:prstGeom>
        </p:spPr>
      </p:pic>
      <p:pic>
        <p:nvPicPr>
          <p:cNvPr id="24" name="Picture 24" descr="Icon&#10;&#10;Description automatically generated">
            <a:extLst>
              <a:ext uri="{FF2B5EF4-FFF2-40B4-BE49-F238E27FC236}">
                <a16:creationId xmlns:a16="http://schemas.microsoft.com/office/drawing/2014/main" id="{AC6BB96F-64C2-8F77-DED7-A7297F449315}"/>
              </a:ext>
            </a:extLst>
          </p:cNvPr>
          <p:cNvPicPr>
            <a:picLocks noChangeAspect="1"/>
          </p:cNvPicPr>
          <p:nvPr/>
        </p:nvPicPr>
        <p:blipFill>
          <a:blip r:embed="rId15"/>
          <a:stretch>
            <a:fillRect/>
          </a:stretch>
        </p:blipFill>
        <p:spPr>
          <a:xfrm>
            <a:off x="10772776" y="5340470"/>
            <a:ext cx="1415091" cy="1511060"/>
          </a:xfrm>
          <a:prstGeom prst="rect">
            <a:avLst/>
          </a:prstGeom>
        </p:spPr>
      </p:pic>
      <p:pic>
        <p:nvPicPr>
          <p:cNvPr id="25" name="Picture 25" descr="Icon&#10;&#10;Description automatically generated">
            <a:extLst>
              <a:ext uri="{FF2B5EF4-FFF2-40B4-BE49-F238E27FC236}">
                <a16:creationId xmlns:a16="http://schemas.microsoft.com/office/drawing/2014/main" id="{32C9F106-C5B3-0460-2DF2-21322DB09904}"/>
              </a:ext>
            </a:extLst>
          </p:cNvPr>
          <p:cNvPicPr>
            <a:picLocks noChangeAspect="1"/>
          </p:cNvPicPr>
          <p:nvPr/>
        </p:nvPicPr>
        <p:blipFill>
          <a:blip r:embed="rId16"/>
          <a:stretch>
            <a:fillRect/>
          </a:stretch>
        </p:blipFill>
        <p:spPr>
          <a:xfrm>
            <a:off x="10767743" y="1496683"/>
            <a:ext cx="1425154" cy="1362973"/>
          </a:xfrm>
          <a:prstGeom prst="rect">
            <a:avLst/>
          </a:prstGeom>
        </p:spPr>
      </p:pic>
      <p:pic>
        <p:nvPicPr>
          <p:cNvPr id="26" name="Picture 26" descr="Icon&#10;&#10;Description automatically generated">
            <a:extLst>
              <a:ext uri="{FF2B5EF4-FFF2-40B4-BE49-F238E27FC236}">
                <a16:creationId xmlns:a16="http://schemas.microsoft.com/office/drawing/2014/main" id="{FCC5E65D-5BE5-8E0B-7719-51B84B63FDA4}"/>
              </a:ext>
            </a:extLst>
          </p:cNvPr>
          <p:cNvPicPr>
            <a:picLocks noChangeAspect="1"/>
          </p:cNvPicPr>
          <p:nvPr/>
        </p:nvPicPr>
        <p:blipFill>
          <a:blip r:embed="rId17"/>
          <a:stretch>
            <a:fillRect/>
          </a:stretch>
        </p:blipFill>
        <p:spPr>
          <a:xfrm>
            <a:off x="10768102" y="4118394"/>
            <a:ext cx="1424436" cy="1295400"/>
          </a:xfrm>
          <a:prstGeom prst="rect">
            <a:avLst/>
          </a:prstGeom>
        </p:spPr>
      </p:pic>
      <p:sp>
        <p:nvSpPr>
          <p:cNvPr id="3" name="Footer Placeholder 2">
            <a:extLst>
              <a:ext uri="{FF2B5EF4-FFF2-40B4-BE49-F238E27FC236}">
                <a16:creationId xmlns:a16="http://schemas.microsoft.com/office/drawing/2014/main" id="{3FD0FC04-A335-40A8-F43A-0E4DF8CE6EF7}"/>
              </a:ext>
            </a:extLst>
          </p:cNvPr>
          <p:cNvSpPr>
            <a:spLocks noGrp="1"/>
          </p:cNvSpPr>
          <p:nvPr>
            <p:ph type="ftr" sz="quarter" idx="11"/>
          </p:nvPr>
        </p:nvSpPr>
        <p:spPr>
          <a:xfrm>
            <a:off x="0" y="6470573"/>
            <a:ext cx="7084177" cy="365125"/>
          </a:xfrm>
        </p:spPr>
        <p:txBody>
          <a:bodyPr/>
          <a:lstStyle/>
          <a:p>
            <a:pPr rtl="0"/>
            <a:r>
              <a:rPr lang="en-GB" err="1"/>
              <a:t>Rume</a:t>
            </a:r>
            <a:r>
              <a:rPr lang="en-GB" noProof="0" err="1"/>
              <a:t>na</a:t>
            </a:r>
            <a:endParaRPr lang="en-GB" noProof="0"/>
          </a:p>
        </p:txBody>
      </p:sp>
      <mc:AlternateContent xmlns:mc="http://schemas.openxmlformats.org/markup-compatibility/2006" xmlns:p14="http://schemas.microsoft.com/office/powerpoint/2010/main">
        <mc:Choice Requires="p14">
          <p:contentPart p14:bwMode="auto" r:id="rId18">
            <p14:nvContentPartPr>
              <p14:cNvPr id="27" name="Ink 26">
                <a:extLst>
                  <a:ext uri="{FF2B5EF4-FFF2-40B4-BE49-F238E27FC236}">
                    <a16:creationId xmlns:a16="http://schemas.microsoft.com/office/drawing/2014/main" id="{6E559DA6-C03A-FD3A-C7CA-8FDB05E216FF}"/>
                  </a:ext>
                </a:extLst>
              </p14:cNvPr>
              <p14:cNvContentPartPr/>
              <p14:nvPr/>
            </p14:nvContentPartPr>
            <p14:xfrm>
              <a:off x="12790571" y="4476954"/>
              <a:ext cx="12192" cy="12192"/>
            </p14:xfrm>
          </p:contentPart>
        </mc:Choice>
        <mc:Fallback xmlns="">
          <p:pic>
            <p:nvPicPr>
              <p:cNvPr id="27" name="Ink 26">
                <a:extLst>
                  <a:ext uri="{FF2B5EF4-FFF2-40B4-BE49-F238E27FC236}">
                    <a16:creationId xmlns:a16="http://schemas.microsoft.com/office/drawing/2014/main" id="{6E559DA6-C03A-FD3A-C7CA-8FDB05E216FF}"/>
                  </a:ext>
                </a:extLst>
              </p:cNvPr>
              <p:cNvPicPr/>
              <p:nvPr/>
            </p:nvPicPr>
            <p:blipFill>
              <a:blip r:embed="rId19"/>
              <a:stretch>
                <a:fillRect/>
              </a:stretch>
            </p:blipFill>
            <p:spPr>
              <a:xfrm>
                <a:off x="12722838" y="4324554"/>
                <a:ext cx="146304" cy="313944"/>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8" name="Ink 27">
                <a:extLst>
                  <a:ext uri="{FF2B5EF4-FFF2-40B4-BE49-F238E27FC236}">
                    <a16:creationId xmlns:a16="http://schemas.microsoft.com/office/drawing/2014/main" id="{86454445-9D01-70CC-79F8-30CEDDEA4BA0}"/>
                  </a:ext>
                </a:extLst>
              </p14:cNvPr>
              <p14:cNvContentPartPr/>
              <p14:nvPr/>
            </p14:nvContentPartPr>
            <p14:xfrm>
              <a:off x="12908833" y="698390"/>
              <a:ext cx="56684" cy="3790428"/>
            </p14:xfrm>
          </p:contentPart>
        </mc:Choice>
        <mc:Fallback xmlns="">
          <p:pic>
            <p:nvPicPr>
              <p:cNvPr id="28" name="Ink 27">
                <a:extLst>
                  <a:ext uri="{FF2B5EF4-FFF2-40B4-BE49-F238E27FC236}">
                    <a16:creationId xmlns:a16="http://schemas.microsoft.com/office/drawing/2014/main" id="{86454445-9D01-70CC-79F8-30CEDDEA4BA0}"/>
                  </a:ext>
                </a:extLst>
              </p:cNvPr>
              <p:cNvPicPr/>
              <p:nvPr/>
            </p:nvPicPr>
            <p:blipFill>
              <a:blip r:embed="rId21"/>
              <a:stretch>
                <a:fillRect/>
              </a:stretch>
            </p:blipFill>
            <p:spPr>
              <a:xfrm>
                <a:off x="12891008" y="680392"/>
                <a:ext cx="91978" cy="3826065"/>
              </a:xfrm>
              <a:prstGeom prst="rect">
                <a:avLst/>
              </a:prstGeom>
            </p:spPr>
          </p:pic>
        </mc:Fallback>
      </mc:AlternateContent>
    </p:spTree>
    <p:extLst>
      <p:ext uri="{BB962C8B-B14F-4D97-AF65-F5344CB8AC3E}">
        <p14:creationId xmlns:p14="http://schemas.microsoft.com/office/powerpoint/2010/main" val="329349838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9"/>
                                        </p:tgtEl>
                                        <p:attrNameLst>
                                          <p:attrName>style.visibility</p:attrName>
                                        </p:attrNameLst>
                                      </p:cBhvr>
                                      <p:to>
                                        <p:strVal val="visible"/>
                                      </p:to>
                                    </p:set>
                                    <p:anim calcmode="lin" valueType="num">
                                      <p:cBhvr additive="base">
                                        <p:cTn id="43" dur="500" fill="hold"/>
                                        <p:tgtEl>
                                          <p:spTgt spid="19"/>
                                        </p:tgtEl>
                                        <p:attrNameLst>
                                          <p:attrName>ppt_x</p:attrName>
                                        </p:attrNameLst>
                                      </p:cBhvr>
                                      <p:tavLst>
                                        <p:tav tm="0">
                                          <p:val>
                                            <p:strVal val="#ppt_x"/>
                                          </p:val>
                                        </p:tav>
                                        <p:tav tm="100000">
                                          <p:val>
                                            <p:strVal val="#ppt_x"/>
                                          </p:val>
                                        </p:tav>
                                      </p:tavLst>
                                    </p:anim>
                                    <p:anim calcmode="lin" valueType="num">
                                      <p:cBhvr additive="base">
                                        <p:cTn id="4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0"/>
                                        </p:tgtEl>
                                        <p:attrNameLst>
                                          <p:attrName>style.visibility</p:attrName>
                                        </p:attrNameLst>
                                      </p:cBhvr>
                                      <p:to>
                                        <p:strVal val="visible"/>
                                      </p:to>
                                    </p:set>
                                    <p:anim calcmode="lin" valueType="num">
                                      <p:cBhvr additive="base">
                                        <p:cTn id="49" dur="500" fill="hold"/>
                                        <p:tgtEl>
                                          <p:spTgt spid="20"/>
                                        </p:tgtEl>
                                        <p:attrNameLst>
                                          <p:attrName>ppt_x</p:attrName>
                                        </p:attrNameLst>
                                      </p:cBhvr>
                                      <p:tavLst>
                                        <p:tav tm="0">
                                          <p:val>
                                            <p:strVal val="#ppt_x"/>
                                          </p:val>
                                        </p:tav>
                                        <p:tav tm="100000">
                                          <p:val>
                                            <p:strVal val="#ppt_x"/>
                                          </p:val>
                                        </p:tav>
                                      </p:tavLst>
                                    </p:anim>
                                    <p:anim calcmode="lin" valueType="num">
                                      <p:cBhvr additive="base">
                                        <p:cTn id="5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1"/>
                                        </p:tgtEl>
                                        <p:attrNameLst>
                                          <p:attrName>style.visibility</p:attrName>
                                        </p:attrNameLst>
                                      </p:cBhvr>
                                      <p:to>
                                        <p:strVal val="visible"/>
                                      </p:to>
                                    </p:set>
                                    <p:anim calcmode="lin" valueType="num">
                                      <p:cBhvr additive="base">
                                        <p:cTn id="55" dur="500" fill="hold"/>
                                        <p:tgtEl>
                                          <p:spTgt spid="21"/>
                                        </p:tgtEl>
                                        <p:attrNameLst>
                                          <p:attrName>ppt_x</p:attrName>
                                        </p:attrNameLst>
                                      </p:cBhvr>
                                      <p:tavLst>
                                        <p:tav tm="0">
                                          <p:val>
                                            <p:strVal val="#ppt_x"/>
                                          </p:val>
                                        </p:tav>
                                        <p:tav tm="100000">
                                          <p:val>
                                            <p:strVal val="#ppt_x"/>
                                          </p:val>
                                        </p:tav>
                                      </p:tavLst>
                                    </p:anim>
                                    <p:anim calcmode="lin" valueType="num">
                                      <p:cBhvr additive="base">
                                        <p:cTn id="56"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4"/>
                                        </p:tgtEl>
                                        <p:attrNameLst>
                                          <p:attrName>style.visibility</p:attrName>
                                        </p:attrNameLst>
                                      </p:cBhvr>
                                      <p:to>
                                        <p:strVal val="visible"/>
                                      </p:to>
                                    </p:set>
                                    <p:anim calcmode="lin" valueType="num">
                                      <p:cBhvr additive="base">
                                        <p:cTn id="61" dur="500" fill="hold"/>
                                        <p:tgtEl>
                                          <p:spTgt spid="24"/>
                                        </p:tgtEl>
                                        <p:attrNameLst>
                                          <p:attrName>ppt_x</p:attrName>
                                        </p:attrNameLst>
                                      </p:cBhvr>
                                      <p:tavLst>
                                        <p:tav tm="0">
                                          <p:val>
                                            <p:strVal val="#ppt_x"/>
                                          </p:val>
                                        </p:tav>
                                        <p:tav tm="100000">
                                          <p:val>
                                            <p:strVal val="#ppt_x"/>
                                          </p:val>
                                        </p:tav>
                                      </p:tavLst>
                                    </p:anim>
                                    <p:anim calcmode="lin" valueType="num">
                                      <p:cBhvr additive="base">
                                        <p:cTn id="6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6"/>
                                        </p:tgtEl>
                                        <p:attrNameLst>
                                          <p:attrName>style.visibility</p:attrName>
                                        </p:attrNameLst>
                                      </p:cBhvr>
                                      <p:to>
                                        <p:strVal val="visible"/>
                                      </p:to>
                                    </p:set>
                                    <p:anim calcmode="lin" valueType="num">
                                      <p:cBhvr additive="base">
                                        <p:cTn id="67" dur="500" fill="hold"/>
                                        <p:tgtEl>
                                          <p:spTgt spid="26"/>
                                        </p:tgtEl>
                                        <p:attrNameLst>
                                          <p:attrName>ppt_x</p:attrName>
                                        </p:attrNameLst>
                                      </p:cBhvr>
                                      <p:tavLst>
                                        <p:tav tm="0">
                                          <p:val>
                                            <p:strVal val="#ppt_x"/>
                                          </p:val>
                                        </p:tav>
                                        <p:tav tm="100000">
                                          <p:val>
                                            <p:strVal val="#ppt_x"/>
                                          </p:val>
                                        </p:tav>
                                      </p:tavLst>
                                    </p:anim>
                                    <p:anim calcmode="lin" valueType="num">
                                      <p:cBhvr additive="base">
                                        <p:cTn id="68"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23"/>
                                        </p:tgtEl>
                                        <p:attrNameLst>
                                          <p:attrName>style.visibility</p:attrName>
                                        </p:attrNameLst>
                                      </p:cBhvr>
                                      <p:to>
                                        <p:strVal val="visible"/>
                                      </p:to>
                                    </p:set>
                                    <p:anim calcmode="lin" valueType="num">
                                      <p:cBhvr additive="base">
                                        <p:cTn id="73" dur="500" fill="hold"/>
                                        <p:tgtEl>
                                          <p:spTgt spid="23"/>
                                        </p:tgtEl>
                                        <p:attrNameLst>
                                          <p:attrName>ppt_x</p:attrName>
                                        </p:attrNameLst>
                                      </p:cBhvr>
                                      <p:tavLst>
                                        <p:tav tm="0">
                                          <p:val>
                                            <p:strVal val="#ppt_x"/>
                                          </p:val>
                                        </p:tav>
                                        <p:tav tm="100000">
                                          <p:val>
                                            <p:strVal val="#ppt_x"/>
                                          </p:val>
                                        </p:tav>
                                      </p:tavLst>
                                    </p:anim>
                                    <p:anim calcmode="lin" valueType="num">
                                      <p:cBhvr additive="base">
                                        <p:cTn id="7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25"/>
                                        </p:tgtEl>
                                        <p:attrNameLst>
                                          <p:attrName>style.visibility</p:attrName>
                                        </p:attrNameLst>
                                      </p:cBhvr>
                                      <p:to>
                                        <p:strVal val="visible"/>
                                      </p:to>
                                    </p:set>
                                    <p:anim calcmode="lin" valueType="num">
                                      <p:cBhvr additive="base">
                                        <p:cTn id="79" dur="500" fill="hold"/>
                                        <p:tgtEl>
                                          <p:spTgt spid="25"/>
                                        </p:tgtEl>
                                        <p:attrNameLst>
                                          <p:attrName>ppt_x</p:attrName>
                                        </p:attrNameLst>
                                      </p:cBhvr>
                                      <p:tavLst>
                                        <p:tav tm="0">
                                          <p:val>
                                            <p:strVal val="#ppt_x"/>
                                          </p:val>
                                        </p:tav>
                                        <p:tav tm="100000">
                                          <p:val>
                                            <p:strVal val="#ppt_x"/>
                                          </p:val>
                                        </p:tav>
                                      </p:tavLst>
                                    </p:anim>
                                    <p:anim calcmode="lin" valueType="num">
                                      <p:cBhvr additive="base">
                                        <p:cTn id="80"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22"/>
                                        </p:tgtEl>
                                        <p:attrNameLst>
                                          <p:attrName>style.visibility</p:attrName>
                                        </p:attrNameLst>
                                      </p:cBhvr>
                                      <p:to>
                                        <p:strVal val="visible"/>
                                      </p:to>
                                    </p:set>
                                    <p:anim calcmode="lin" valueType="num">
                                      <p:cBhvr additive="base">
                                        <p:cTn id="85" dur="500" fill="hold"/>
                                        <p:tgtEl>
                                          <p:spTgt spid="22"/>
                                        </p:tgtEl>
                                        <p:attrNameLst>
                                          <p:attrName>ppt_x</p:attrName>
                                        </p:attrNameLst>
                                      </p:cBhvr>
                                      <p:tavLst>
                                        <p:tav tm="0">
                                          <p:val>
                                            <p:strVal val="#ppt_x"/>
                                          </p:val>
                                        </p:tav>
                                        <p:tav tm="100000">
                                          <p:val>
                                            <p:strVal val="#ppt_x"/>
                                          </p:val>
                                        </p:tav>
                                      </p:tavLst>
                                    </p:anim>
                                    <p:anim calcmode="lin" valueType="num">
                                      <p:cBhvr additive="base">
                                        <p:cTn id="86"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7"/>
                                        </p:tgtEl>
                                        <p:attrNameLst>
                                          <p:attrName>style.visibility</p:attrName>
                                        </p:attrNameLst>
                                      </p:cBhvr>
                                      <p:to>
                                        <p:strVal val="visible"/>
                                      </p:to>
                                    </p:set>
                                    <p:anim calcmode="lin" valueType="num">
                                      <p:cBhvr additive="base">
                                        <p:cTn id="91" dur="500" fill="hold"/>
                                        <p:tgtEl>
                                          <p:spTgt spid="7"/>
                                        </p:tgtEl>
                                        <p:attrNameLst>
                                          <p:attrName>ppt_x</p:attrName>
                                        </p:attrNameLst>
                                      </p:cBhvr>
                                      <p:tavLst>
                                        <p:tav tm="0">
                                          <p:val>
                                            <p:strVal val="#ppt_x"/>
                                          </p:val>
                                        </p:tav>
                                        <p:tav tm="100000">
                                          <p:val>
                                            <p:strVal val="#ppt_x"/>
                                          </p:val>
                                        </p:tav>
                                      </p:tavLst>
                                    </p:anim>
                                    <p:anim calcmode="lin" valueType="num">
                                      <p:cBhvr additive="base">
                                        <p:cTn id="9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5BD96E5-A2EE-A9B2-E44D-CE040B5CDECF}"/>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Rationale</a:t>
            </a:r>
          </a:p>
        </p:txBody>
      </p:sp>
      <p:grpSp>
        <p:nvGrpSpPr>
          <p:cNvPr id="27" name="Group 26">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8"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9"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0"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1"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2"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3"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8" name="Content Placeholder 2">
            <a:extLst>
              <a:ext uri="{FF2B5EF4-FFF2-40B4-BE49-F238E27FC236}">
                <a16:creationId xmlns:a16="http://schemas.microsoft.com/office/drawing/2014/main" id="{0321D869-19F3-FA4B-4385-BCD008D63DDA}"/>
              </a:ext>
            </a:extLst>
          </p:cNvPr>
          <p:cNvSpPr>
            <a:spLocks noGrp="1"/>
          </p:cNvSpPr>
          <p:nvPr>
            <p:ph sz="quarter" idx="13"/>
          </p:nvPr>
        </p:nvSpPr>
        <p:spPr>
          <a:xfrm>
            <a:off x="5117106" y="685801"/>
            <a:ext cx="6385918" cy="5105400"/>
          </a:xfrm>
        </p:spPr>
        <p:txBody>
          <a:bodyPr vert="horz" lIns="91440" tIns="45720" rIns="91440" bIns="45720" rtlCol="0">
            <a:normAutofit/>
          </a:bodyPr>
          <a:lstStyle/>
          <a:p>
            <a:pPr algn="l" fontAlgn="base"/>
            <a:r>
              <a:rPr lang="en-US" sz="1600" b="0" i="0">
                <a:solidFill>
                  <a:srgbClr val="212121"/>
                </a:solidFill>
                <a:effectLst/>
                <a:latin typeface="Segoe UI WestEuropean"/>
              </a:rPr>
              <a:t>We predict that MS Word will be the most used digital tool according to the survey, due to the fact that this </a:t>
            </a:r>
            <a:r>
              <a:rPr lang="en-US" sz="1600">
                <a:solidFill>
                  <a:srgbClr val="212121"/>
                </a:solidFill>
                <a:latin typeface="Segoe UI WestEuropean"/>
              </a:rPr>
              <a:t>digital tool is required to complete assignments. </a:t>
            </a:r>
            <a:r>
              <a:rPr lang="en-US" sz="1600" b="0" i="0">
                <a:solidFill>
                  <a:srgbClr val="212121"/>
                </a:solidFill>
                <a:effectLst/>
                <a:latin typeface="Segoe UI WestEuropean"/>
              </a:rPr>
              <a:t>MS word is used for both easy and complex documents. It helps you </a:t>
            </a:r>
            <a:r>
              <a:rPr lang="en-US" sz="1600" b="0" i="0" err="1">
                <a:solidFill>
                  <a:srgbClr val="212121"/>
                </a:solidFill>
                <a:effectLst/>
                <a:latin typeface="Segoe UI WestEuropean"/>
              </a:rPr>
              <a:t>organise</a:t>
            </a:r>
            <a:r>
              <a:rPr lang="en-US" sz="1600" b="0" i="0">
                <a:solidFill>
                  <a:srgbClr val="212121"/>
                </a:solidFill>
                <a:effectLst/>
                <a:latin typeface="Segoe UI WestEuropean"/>
              </a:rPr>
              <a:t> and write documents more efficiently. (University Avenue Little Rock, 2023) For this reason it is used very often by Higher Education students.</a:t>
            </a:r>
            <a:br>
              <a:rPr lang="en-US" sz="1600" b="0" i="0">
                <a:solidFill>
                  <a:srgbClr val="212121"/>
                </a:solidFill>
                <a:effectLst/>
                <a:latin typeface="Segoe UI WestEuropean"/>
              </a:rPr>
            </a:br>
            <a:endParaRPr lang="en-US" sz="1600" b="0" i="0">
              <a:solidFill>
                <a:srgbClr val="212121"/>
              </a:solidFill>
              <a:effectLst/>
              <a:latin typeface="Segoe UI WestEuropean"/>
            </a:endParaRPr>
          </a:p>
          <a:p>
            <a:pPr algn="l" fontAlgn="base"/>
            <a:r>
              <a:rPr lang="en-US" sz="1600" b="0" i="0">
                <a:solidFill>
                  <a:srgbClr val="212121"/>
                </a:solidFill>
                <a:effectLst/>
                <a:latin typeface="Segoe UI WestEuropean"/>
              </a:rPr>
              <a:t>MS word allows you to produce most of the documents traditionally and  reduces the time and cost to produce the document. These advantages are very useful for students whilst preparing assignments and creating documents related to their educational needs. Simon (2023)</a:t>
            </a:r>
          </a:p>
          <a:p>
            <a:pPr marL="0" indent="0" algn="l" fontAlgn="base">
              <a:buNone/>
            </a:pPr>
            <a:endParaRPr lang="en-US" sz="1600" b="0" i="0">
              <a:solidFill>
                <a:srgbClr val="212121"/>
              </a:solidFill>
              <a:effectLst/>
              <a:latin typeface="Segoe UI WestEuropean"/>
            </a:endParaRPr>
          </a:p>
          <a:p>
            <a:endParaRPr lang="en-GB" sz="2000"/>
          </a:p>
        </p:txBody>
      </p:sp>
      <p:sp>
        <p:nvSpPr>
          <p:cNvPr id="3" name="Footer Placeholder 2">
            <a:extLst>
              <a:ext uri="{FF2B5EF4-FFF2-40B4-BE49-F238E27FC236}">
                <a16:creationId xmlns:a16="http://schemas.microsoft.com/office/drawing/2014/main" id="{7D1C11D3-77D3-E5FF-CCC1-E69C141645A0}"/>
              </a:ext>
            </a:extLst>
          </p:cNvPr>
          <p:cNvSpPr>
            <a:spLocks noGrp="1"/>
          </p:cNvSpPr>
          <p:nvPr>
            <p:ph type="ftr" sz="quarter" idx="11"/>
          </p:nvPr>
        </p:nvSpPr>
        <p:spPr>
          <a:xfrm>
            <a:off x="0" y="6470573"/>
            <a:ext cx="7084177" cy="365125"/>
          </a:xfrm>
        </p:spPr>
        <p:txBody>
          <a:bodyPr/>
          <a:lstStyle/>
          <a:p>
            <a:pPr rtl="0"/>
            <a:r>
              <a:rPr lang="en-GB" noProof="0"/>
              <a:t>Sabrina</a:t>
            </a:r>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5919B61D-AC41-67CA-9222-80579B62B126}"/>
                  </a:ext>
                </a:extLst>
              </p14:cNvPr>
              <p14:cNvContentPartPr/>
              <p14:nvPr/>
            </p14:nvContentPartPr>
            <p14:xfrm>
              <a:off x="12997626" y="1554479"/>
              <a:ext cx="17333" cy="12192"/>
            </p14:xfrm>
          </p:contentPart>
        </mc:Choice>
        <mc:Fallback xmlns="">
          <p:pic>
            <p:nvPicPr>
              <p:cNvPr id="4" name="Ink 3">
                <a:extLst>
                  <a:ext uri="{FF2B5EF4-FFF2-40B4-BE49-F238E27FC236}">
                    <a16:creationId xmlns:a16="http://schemas.microsoft.com/office/drawing/2014/main" id="{5919B61D-AC41-67CA-9222-80579B62B126}"/>
                  </a:ext>
                </a:extLst>
              </p:cNvPr>
              <p:cNvPicPr/>
              <p:nvPr/>
            </p:nvPicPr>
            <p:blipFill>
              <a:blip r:embed="rId5"/>
              <a:stretch>
                <a:fillRect/>
              </a:stretch>
            </p:blipFill>
            <p:spPr>
              <a:xfrm>
                <a:off x="12979939" y="944879"/>
                <a:ext cx="52353" cy="1219200"/>
              </a:xfrm>
              <a:prstGeom prst="rect">
                <a:avLst/>
              </a:prstGeom>
            </p:spPr>
          </p:pic>
        </mc:Fallback>
      </mc:AlternateContent>
    </p:spTree>
    <p:extLst>
      <p:ext uri="{BB962C8B-B14F-4D97-AF65-F5344CB8AC3E}">
        <p14:creationId xmlns:p14="http://schemas.microsoft.com/office/powerpoint/2010/main" val="29459313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5BD96E5-A2EE-A9B2-E44D-CE040B5CDECF}"/>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Rationale</a:t>
            </a:r>
          </a:p>
        </p:txBody>
      </p:sp>
      <p:grpSp>
        <p:nvGrpSpPr>
          <p:cNvPr id="27" name="Group 26">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8"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9"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0"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1"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2"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3"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8" name="Content Placeholder 2">
            <a:extLst>
              <a:ext uri="{FF2B5EF4-FFF2-40B4-BE49-F238E27FC236}">
                <a16:creationId xmlns:a16="http://schemas.microsoft.com/office/drawing/2014/main" id="{0321D869-19F3-FA4B-4385-BCD008D63DDA}"/>
              </a:ext>
            </a:extLst>
          </p:cNvPr>
          <p:cNvSpPr>
            <a:spLocks noGrp="1"/>
          </p:cNvSpPr>
          <p:nvPr>
            <p:ph sz="quarter" idx="13"/>
          </p:nvPr>
        </p:nvSpPr>
        <p:spPr>
          <a:xfrm>
            <a:off x="5117106" y="685801"/>
            <a:ext cx="6385918" cy="5105400"/>
          </a:xfrm>
        </p:spPr>
        <p:txBody>
          <a:bodyPr vert="horz" lIns="91440" tIns="45720" rIns="91440" bIns="45720" rtlCol="0">
            <a:normAutofit/>
          </a:bodyPr>
          <a:lstStyle/>
          <a:p>
            <a:pPr marL="0" indent="0" algn="l" fontAlgn="base">
              <a:buNone/>
            </a:pPr>
            <a:r>
              <a:rPr lang="en-US" sz="1600" b="0" i="0">
                <a:solidFill>
                  <a:srgbClr val="212121"/>
                </a:solidFill>
                <a:effectLst/>
                <a:latin typeface="Segoe UI WestEuropean"/>
              </a:rPr>
              <a:t>We know that a certain number of digital tools are used when Higher Education students are learning and completing assignments. A study by Bond et al (2018) in Germany suggested that the institution’s Learning Management System is perceived to be the most useful tool. For students at UWTDS this would be Moodle.</a:t>
            </a:r>
          </a:p>
          <a:p>
            <a:pPr marL="0" indent="0" algn="l" fontAlgn="base">
              <a:buNone/>
            </a:pPr>
            <a:r>
              <a:rPr lang="en-US" sz="1600">
                <a:solidFill>
                  <a:srgbClr val="212121"/>
                </a:solidFill>
                <a:latin typeface="Segoe UI WestEuropean"/>
              </a:rPr>
              <a:t>The study goes on to show that Search Engines are used almost everyday or even several times a day by 94% of the students, making it the most used digital tool. This makes sense as Higher Education requires a lot of research, so we predict that it will score highly in our study too.</a:t>
            </a:r>
            <a:endParaRPr lang="en-US" sz="1600" b="0" i="0">
              <a:solidFill>
                <a:srgbClr val="212121"/>
              </a:solidFill>
              <a:effectLst/>
              <a:latin typeface="Segoe UI WestEuropean"/>
            </a:endParaRPr>
          </a:p>
          <a:p>
            <a:endParaRPr lang="en-GB" sz="2000"/>
          </a:p>
        </p:txBody>
      </p:sp>
      <p:sp>
        <p:nvSpPr>
          <p:cNvPr id="3" name="Footer Placeholder 2">
            <a:extLst>
              <a:ext uri="{FF2B5EF4-FFF2-40B4-BE49-F238E27FC236}">
                <a16:creationId xmlns:a16="http://schemas.microsoft.com/office/drawing/2014/main" id="{7D1C11D3-77D3-E5FF-CCC1-E69C141645A0}"/>
              </a:ext>
            </a:extLst>
          </p:cNvPr>
          <p:cNvSpPr>
            <a:spLocks noGrp="1"/>
          </p:cNvSpPr>
          <p:nvPr>
            <p:ph type="ftr" sz="quarter" idx="11"/>
          </p:nvPr>
        </p:nvSpPr>
        <p:spPr>
          <a:xfrm>
            <a:off x="0" y="6470573"/>
            <a:ext cx="7084177" cy="365125"/>
          </a:xfrm>
        </p:spPr>
        <p:txBody>
          <a:bodyPr/>
          <a:lstStyle/>
          <a:p>
            <a:pPr rtl="0"/>
            <a:r>
              <a:rPr lang="en-GB"/>
              <a:t>Rumen</a:t>
            </a:r>
            <a:r>
              <a:rPr lang="en-GB" noProof="0"/>
              <a:t>a</a:t>
            </a:r>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5919B61D-AC41-67CA-9222-80579B62B126}"/>
                  </a:ext>
                </a:extLst>
              </p14:cNvPr>
              <p14:cNvContentPartPr/>
              <p14:nvPr/>
            </p14:nvContentPartPr>
            <p14:xfrm>
              <a:off x="12997626" y="1554479"/>
              <a:ext cx="17333" cy="12192"/>
            </p14:xfrm>
          </p:contentPart>
        </mc:Choice>
        <mc:Fallback xmlns="">
          <p:pic>
            <p:nvPicPr>
              <p:cNvPr id="4" name="Ink 3">
                <a:extLst>
                  <a:ext uri="{FF2B5EF4-FFF2-40B4-BE49-F238E27FC236}">
                    <a16:creationId xmlns:a16="http://schemas.microsoft.com/office/drawing/2014/main" id="{5919B61D-AC41-67CA-9222-80579B62B126}"/>
                  </a:ext>
                </a:extLst>
              </p:cNvPr>
              <p:cNvPicPr/>
              <p:nvPr/>
            </p:nvPicPr>
            <p:blipFill>
              <a:blip r:embed="rId5"/>
              <a:stretch>
                <a:fillRect/>
              </a:stretch>
            </p:blipFill>
            <p:spPr>
              <a:xfrm>
                <a:off x="12979939" y="944879"/>
                <a:ext cx="52353" cy="1219200"/>
              </a:xfrm>
              <a:prstGeom prst="rect">
                <a:avLst/>
              </a:prstGeom>
            </p:spPr>
          </p:pic>
        </mc:Fallback>
      </mc:AlternateContent>
    </p:spTree>
    <p:extLst>
      <p:ext uri="{BB962C8B-B14F-4D97-AF65-F5344CB8AC3E}">
        <p14:creationId xmlns:p14="http://schemas.microsoft.com/office/powerpoint/2010/main" val="31087817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F30323D-0BF5-23EF-020C-09DD749E47DD}"/>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Proposed method</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84F1E1EC-30A4-95FA-CE9E-88150FC44ACC}"/>
              </a:ext>
            </a:extLst>
          </p:cNvPr>
          <p:cNvSpPr>
            <a:spLocks noGrp="1"/>
          </p:cNvSpPr>
          <p:nvPr>
            <p:ph sz="quarter" idx="13"/>
          </p:nvPr>
        </p:nvSpPr>
        <p:spPr>
          <a:xfrm>
            <a:off x="5117106" y="685801"/>
            <a:ext cx="6385918" cy="5105400"/>
          </a:xfrm>
        </p:spPr>
        <p:txBody>
          <a:bodyPr vert="horz" lIns="91440" tIns="45720" rIns="91440" bIns="45720" rtlCol="0">
            <a:normAutofit/>
          </a:bodyPr>
          <a:lstStyle/>
          <a:p>
            <a:r>
              <a:rPr lang="en-GB" sz="2000"/>
              <a:t>We will be using Microsoft forms to survey students and find out which digital tool is most used as this is a more efficient way to conduct a research.</a:t>
            </a:r>
          </a:p>
          <a:p>
            <a:r>
              <a:rPr lang="en-GB" sz="2000"/>
              <a:t>We will randomly select 5-10 students in our class and email them our survey.</a:t>
            </a:r>
          </a:p>
          <a:p>
            <a:r>
              <a:rPr lang="en-GB" sz="2000"/>
              <a:t>They will be asked to complete the survey within one week so that we are able to then collate and analyse the data.</a:t>
            </a:r>
          </a:p>
        </p:txBody>
      </p:sp>
      <p:sp>
        <p:nvSpPr>
          <p:cNvPr id="4" name="Footer Placeholder 2">
            <a:extLst>
              <a:ext uri="{FF2B5EF4-FFF2-40B4-BE49-F238E27FC236}">
                <a16:creationId xmlns:a16="http://schemas.microsoft.com/office/drawing/2014/main" id="{A16CD6DE-B8B6-2933-FB66-72C526891F8B}"/>
              </a:ext>
            </a:extLst>
          </p:cNvPr>
          <p:cNvSpPr>
            <a:spLocks noGrp="1"/>
          </p:cNvSpPr>
          <p:nvPr>
            <p:ph type="ftr" sz="quarter" idx="11"/>
          </p:nvPr>
        </p:nvSpPr>
        <p:spPr>
          <a:xfrm>
            <a:off x="0" y="6492875"/>
            <a:ext cx="7084177" cy="365125"/>
          </a:xfrm>
        </p:spPr>
        <p:txBody>
          <a:bodyPr/>
          <a:lstStyle/>
          <a:p>
            <a:pPr rtl="0"/>
            <a:r>
              <a:rPr lang="en-GB" noProof="0"/>
              <a:t>Rumena</a:t>
            </a:r>
          </a:p>
        </p:txBody>
      </p:sp>
    </p:spTree>
    <p:extLst>
      <p:ext uri="{BB962C8B-B14F-4D97-AF65-F5344CB8AC3E}">
        <p14:creationId xmlns:p14="http://schemas.microsoft.com/office/powerpoint/2010/main" val="42680830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1" name="Content Placeholder 2">
            <a:extLst>
              <a:ext uri="{FF2B5EF4-FFF2-40B4-BE49-F238E27FC236}">
                <a16:creationId xmlns:a16="http://schemas.microsoft.com/office/drawing/2014/main" id="{017ACBD8-C071-1125-E2F6-1423A8E5FFD6}"/>
              </a:ext>
            </a:extLst>
          </p:cNvPr>
          <p:cNvSpPr>
            <a:spLocks noGrp="1"/>
          </p:cNvSpPr>
          <p:nvPr>
            <p:ph idx="1"/>
          </p:nvPr>
        </p:nvSpPr>
        <p:spPr>
          <a:xfrm>
            <a:off x="5117106" y="685801"/>
            <a:ext cx="6385918" cy="5105400"/>
          </a:xfrm>
        </p:spPr>
        <p:txBody>
          <a:bodyPr>
            <a:normAutofit/>
          </a:bodyPr>
          <a:lstStyle/>
          <a:p>
            <a:pPr>
              <a:lnSpc>
                <a:spcPct val="90000"/>
              </a:lnSpc>
              <a:buClr>
                <a:srgbClr val="1287C3"/>
              </a:buClr>
            </a:pPr>
            <a:endParaRPr lang="en-GB" sz="1700" b="1"/>
          </a:p>
          <a:p>
            <a:pPr>
              <a:lnSpc>
                <a:spcPct val="90000"/>
              </a:lnSpc>
              <a:buClr>
                <a:srgbClr val="1287C3"/>
              </a:buClr>
            </a:pPr>
            <a:endParaRPr lang="en-GB" sz="1700">
              <a:ea typeface="+mn-lt"/>
              <a:cs typeface="+mn-lt"/>
            </a:endParaRPr>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2" name="Add-in 1" title="Forms">
                <a:extLst>
                  <a:ext uri="{FF2B5EF4-FFF2-40B4-BE49-F238E27FC236}">
                    <a16:creationId xmlns:a16="http://schemas.microsoft.com/office/drawing/2014/main" id="{E4CAC2EC-0B74-CB29-BD6D-94DDA7B1185C}"/>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4"/>
              </a:graphicData>
            </a:graphic>
          </p:graphicFrame>
        </mc:Choice>
        <mc:Fallback xmlns="">
          <p:pic>
            <p:nvPicPr>
              <p:cNvPr id="2" name="Add-in 1" title="Forms">
                <a:extLst>
                  <a:ext uri="{FF2B5EF4-FFF2-40B4-BE49-F238E27FC236}">
                    <a16:creationId xmlns:a16="http://schemas.microsoft.com/office/drawing/2014/main" id="{E4CAC2EC-0B74-CB29-BD6D-94DDA7B1185C}"/>
                  </a:ext>
                </a:extLst>
              </p:cNvPr>
              <p:cNvPicPr>
                <a:picLocks noGrp="1" noRot="1" noChangeAspect="1" noMove="1" noResize="1" noEditPoints="1" noAdjustHandles="1" noChangeArrowheads="1" noChangeShapeType="1"/>
              </p:cNvPicPr>
              <p:nvPr/>
            </p:nvPicPr>
            <p:blipFill>
              <a:blip r:embed="rId5">
                <a:clrChange>
                  <a:clrFrom>
                    <a:prstClr val="black"/>
                  </a:clrFrom>
                  <a:clrTo>
                    <a:prstClr val="black">
                      <a:alpha val="0"/>
                    </a:prstClr>
                  </a:clrTo>
                </a:clrChange>
              </a:blip>
              <a:stretch>
                <a:fillRect/>
              </a:stretch>
            </p:blipFill>
            <p:spPr>
              <a:xfrm>
                <a:off x="0" y="0"/>
                <a:ext cx="12192000" cy="6858000"/>
              </a:xfrm>
              <a:prstGeom prst="rect">
                <a:avLst/>
              </a:prstGeom>
            </p:spPr>
          </p:pic>
        </mc:Fallback>
      </mc:AlternateContent>
    </p:spTree>
    <p:extLst>
      <p:ext uri="{BB962C8B-B14F-4D97-AF65-F5344CB8AC3E}">
        <p14:creationId xmlns:p14="http://schemas.microsoft.com/office/powerpoint/2010/main" val="404433013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C441420-16A0-66DA-1118-72F4D91B1B7F}"/>
              </a:ext>
            </a:extLst>
          </p:cNvPr>
          <p:cNvGrpSpPr/>
          <p:nvPr/>
        </p:nvGrpSpPr>
        <p:grpSpPr>
          <a:xfrm>
            <a:off x="2624959" y="133648"/>
            <a:ext cx="8466084" cy="6590704"/>
            <a:chOff x="2703786" y="67265"/>
            <a:chExt cx="8466084" cy="6590704"/>
          </a:xfrm>
        </p:grpSpPr>
        <p:pic>
          <p:nvPicPr>
            <p:cNvPr id="2" name="Picture 2">
              <a:extLst>
                <a:ext uri="{FF2B5EF4-FFF2-40B4-BE49-F238E27FC236}">
                  <a16:creationId xmlns:a16="http://schemas.microsoft.com/office/drawing/2014/main" id="{E7287088-491B-3F2D-4BC5-9ED87BAC39DE}"/>
                </a:ext>
              </a:extLst>
            </p:cNvPr>
            <p:cNvPicPr>
              <a:picLocks noChangeAspect="1"/>
            </p:cNvPicPr>
            <p:nvPr/>
          </p:nvPicPr>
          <p:blipFill>
            <a:blip r:embed="rId2"/>
            <a:stretch>
              <a:fillRect/>
            </a:stretch>
          </p:blipFill>
          <p:spPr>
            <a:xfrm>
              <a:off x="2703786" y="109090"/>
              <a:ext cx="2177238" cy="3137336"/>
            </a:xfrm>
            <a:prstGeom prst="rect">
              <a:avLst/>
            </a:prstGeom>
          </p:spPr>
        </p:pic>
        <p:pic>
          <p:nvPicPr>
            <p:cNvPr id="3" name="Picture 3">
              <a:extLst>
                <a:ext uri="{FF2B5EF4-FFF2-40B4-BE49-F238E27FC236}">
                  <a16:creationId xmlns:a16="http://schemas.microsoft.com/office/drawing/2014/main" id="{82224FE2-8EF6-3AC0-46A8-A283E2470F1B}"/>
                </a:ext>
              </a:extLst>
            </p:cNvPr>
            <p:cNvPicPr>
              <a:picLocks noChangeAspect="1"/>
            </p:cNvPicPr>
            <p:nvPr/>
          </p:nvPicPr>
          <p:blipFill>
            <a:blip r:embed="rId3"/>
            <a:stretch>
              <a:fillRect/>
            </a:stretch>
          </p:blipFill>
          <p:spPr>
            <a:xfrm>
              <a:off x="5959669" y="109090"/>
              <a:ext cx="2104735" cy="3145317"/>
            </a:xfrm>
            <a:prstGeom prst="rect">
              <a:avLst/>
            </a:prstGeom>
          </p:spPr>
        </p:pic>
        <p:pic>
          <p:nvPicPr>
            <p:cNvPr id="4" name="Picture 4">
              <a:extLst>
                <a:ext uri="{FF2B5EF4-FFF2-40B4-BE49-F238E27FC236}">
                  <a16:creationId xmlns:a16="http://schemas.microsoft.com/office/drawing/2014/main" id="{41F97B79-ED82-F5DF-8B6F-D9AC2E3EFB5B}"/>
                </a:ext>
              </a:extLst>
            </p:cNvPr>
            <p:cNvPicPr>
              <a:picLocks noChangeAspect="1"/>
            </p:cNvPicPr>
            <p:nvPr/>
          </p:nvPicPr>
          <p:blipFill>
            <a:blip r:embed="rId4"/>
            <a:stretch>
              <a:fillRect/>
            </a:stretch>
          </p:blipFill>
          <p:spPr>
            <a:xfrm>
              <a:off x="9076660" y="67265"/>
              <a:ext cx="2093209" cy="3228968"/>
            </a:xfrm>
            <a:prstGeom prst="rect">
              <a:avLst/>
            </a:prstGeom>
          </p:spPr>
        </p:pic>
        <p:pic>
          <p:nvPicPr>
            <p:cNvPr id="5" name="Picture 5">
              <a:extLst>
                <a:ext uri="{FF2B5EF4-FFF2-40B4-BE49-F238E27FC236}">
                  <a16:creationId xmlns:a16="http://schemas.microsoft.com/office/drawing/2014/main" id="{92FCDC3D-82C1-830B-124F-93DA7A56AF8C}"/>
                </a:ext>
              </a:extLst>
            </p:cNvPr>
            <p:cNvPicPr>
              <a:picLocks noChangeAspect="1"/>
            </p:cNvPicPr>
            <p:nvPr/>
          </p:nvPicPr>
          <p:blipFill>
            <a:blip r:embed="rId5"/>
            <a:stretch>
              <a:fillRect/>
            </a:stretch>
          </p:blipFill>
          <p:spPr>
            <a:xfrm>
              <a:off x="2703786" y="3429000"/>
              <a:ext cx="2177238" cy="3228969"/>
            </a:xfrm>
            <a:prstGeom prst="rect">
              <a:avLst/>
            </a:prstGeom>
          </p:spPr>
        </p:pic>
        <p:pic>
          <p:nvPicPr>
            <p:cNvPr id="6" name="Picture 6">
              <a:extLst>
                <a:ext uri="{FF2B5EF4-FFF2-40B4-BE49-F238E27FC236}">
                  <a16:creationId xmlns:a16="http://schemas.microsoft.com/office/drawing/2014/main" id="{0FC4E27D-383A-D607-ABEC-262C3799F1CD}"/>
                </a:ext>
              </a:extLst>
            </p:cNvPr>
            <p:cNvPicPr>
              <a:picLocks noChangeAspect="1"/>
            </p:cNvPicPr>
            <p:nvPr/>
          </p:nvPicPr>
          <p:blipFill>
            <a:blip r:embed="rId6"/>
            <a:stretch>
              <a:fillRect/>
            </a:stretch>
          </p:blipFill>
          <p:spPr>
            <a:xfrm>
              <a:off x="5959670" y="3429001"/>
              <a:ext cx="2104736" cy="3228968"/>
            </a:xfrm>
            <a:prstGeom prst="rect">
              <a:avLst/>
            </a:prstGeom>
          </p:spPr>
        </p:pic>
        <p:pic>
          <p:nvPicPr>
            <p:cNvPr id="7" name="Picture 7">
              <a:extLst>
                <a:ext uri="{FF2B5EF4-FFF2-40B4-BE49-F238E27FC236}">
                  <a16:creationId xmlns:a16="http://schemas.microsoft.com/office/drawing/2014/main" id="{FDA981DE-AF20-8DC8-40B2-FBE5E31A2574}"/>
                </a:ext>
              </a:extLst>
            </p:cNvPr>
            <p:cNvPicPr>
              <a:picLocks noChangeAspect="1"/>
            </p:cNvPicPr>
            <p:nvPr/>
          </p:nvPicPr>
          <p:blipFill>
            <a:blip r:embed="rId7"/>
            <a:stretch>
              <a:fillRect/>
            </a:stretch>
          </p:blipFill>
          <p:spPr>
            <a:xfrm>
              <a:off x="9076661" y="3487682"/>
              <a:ext cx="2093209" cy="3170287"/>
            </a:xfrm>
            <a:prstGeom prst="rect">
              <a:avLst/>
            </a:prstGeom>
          </p:spPr>
        </p:pic>
      </p:grpSp>
    </p:spTree>
    <p:extLst>
      <p:ext uri="{BB962C8B-B14F-4D97-AF65-F5344CB8AC3E}">
        <p14:creationId xmlns:p14="http://schemas.microsoft.com/office/powerpoint/2010/main" val="3642058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7A5FC124-7D01-BFFB-F1B0-1EE87825CF32}"/>
              </a:ext>
            </a:extLst>
          </p:cNvPr>
          <p:cNvSpPr>
            <a:spLocks noGrp="1"/>
          </p:cNvSpPr>
          <p:nvPr>
            <p:ph idx="1"/>
          </p:nvPr>
        </p:nvSpPr>
        <p:spPr>
          <a:xfrm>
            <a:off x="5117105" y="881514"/>
            <a:ext cx="6385918" cy="6078961"/>
          </a:xfrm>
        </p:spPr>
        <p:txBody>
          <a:bodyPr>
            <a:normAutofit/>
          </a:bodyPr>
          <a:lstStyle/>
          <a:p>
            <a:pPr>
              <a:buClr>
                <a:srgbClr val="1287C3"/>
              </a:buClr>
            </a:pPr>
            <a:r>
              <a:rPr lang="en-GB" sz="2000">
                <a:ea typeface="+mn-lt"/>
                <a:cs typeface="+mn-lt"/>
              </a:rPr>
              <a:t>2 choice questions </a:t>
            </a:r>
          </a:p>
          <a:p>
            <a:pPr marL="0" indent="0">
              <a:buClr>
                <a:srgbClr val="1287C3"/>
              </a:buClr>
              <a:buNone/>
            </a:pPr>
            <a:r>
              <a:rPr lang="en-GB" sz="2000">
                <a:ea typeface="+mn-lt"/>
                <a:cs typeface="+mn-lt"/>
              </a:rPr>
              <a:t>-Which digital tools do you use to complete your UWTSD assignments?</a:t>
            </a:r>
          </a:p>
          <a:p>
            <a:pPr marL="0" indent="0">
              <a:buClr>
                <a:srgbClr val="1287C3"/>
              </a:buClr>
              <a:buNone/>
            </a:pPr>
            <a:r>
              <a:rPr lang="en-GB" sz="2000">
                <a:ea typeface="+mn-lt"/>
                <a:cs typeface="+mn-lt"/>
              </a:rPr>
              <a:t>-Which digital tools do you use to collaborate with your fellow students while at UWTSD?</a:t>
            </a:r>
          </a:p>
          <a:p>
            <a:pPr marL="0" indent="0">
              <a:buClr>
                <a:srgbClr val="1287C3"/>
              </a:buClr>
              <a:buNone/>
            </a:pPr>
            <a:r>
              <a:rPr lang="en-GB" sz="2000">
                <a:ea typeface="+mn-lt"/>
                <a:cs typeface="+mn-lt"/>
              </a:rPr>
              <a:t>(We have also given the students the option to tell us about any other digital tools, which they might use, which we failed to mention.)</a:t>
            </a:r>
          </a:p>
          <a:p>
            <a:pPr>
              <a:buClr>
                <a:srgbClr val="1287C3"/>
              </a:buClr>
            </a:pPr>
            <a:r>
              <a:rPr lang="en-GB" sz="2000">
                <a:ea typeface="+mn-lt"/>
                <a:cs typeface="+mn-lt"/>
              </a:rPr>
              <a:t>2 rank questions</a:t>
            </a:r>
          </a:p>
          <a:p>
            <a:pPr marL="0" indent="0">
              <a:buClr>
                <a:srgbClr val="1287C3"/>
              </a:buClr>
              <a:buNone/>
            </a:pPr>
            <a:r>
              <a:rPr lang="en-GB" sz="2000">
                <a:ea typeface="+mn-lt"/>
                <a:cs typeface="+mn-lt"/>
              </a:rPr>
              <a:t>-how frequently do you use the following tools for UWSTD work</a:t>
            </a:r>
          </a:p>
          <a:p>
            <a:pPr marL="0" indent="0">
              <a:buClr>
                <a:srgbClr val="1287C3"/>
              </a:buClr>
              <a:buNone/>
            </a:pPr>
            <a:r>
              <a:rPr lang="en-GB" sz="2000">
                <a:ea typeface="+mn-lt"/>
                <a:cs typeface="+mn-lt"/>
              </a:rPr>
              <a:t>-how frequently do you use the One Drive apps</a:t>
            </a:r>
          </a:p>
          <a:p>
            <a:pPr>
              <a:buClr>
                <a:srgbClr val="1287C3"/>
              </a:buClr>
            </a:pPr>
            <a:r>
              <a:rPr lang="en-GB" sz="2000">
                <a:ea typeface="+mn-lt"/>
                <a:cs typeface="+mn-lt"/>
              </a:rPr>
              <a:t>1 Likert question asking about the likelihood of using the digital tools on a daily basis for studying.</a:t>
            </a:r>
          </a:p>
          <a:p>
            <a:pPr marL="0" indent="0">
              <a:buClr>
                <a:srgbClr val="1287C3"/>
              </a:buClr>
              <a:buNone/>
            </a:pPr>
            <a:endParaRPr lang="en-GB" sz="2000">
              <a:ea typeface="+mn-lt"/>
              <a:cs typeface="+mn-lt"/>
            </a:endParaRPr>
          </a:p>
          <a:p>
            <a:pPr>
              <a:buClr>
                <a:srgbClr val="1287C3"/>
              </a:buClr>
            </a:pPr>
            <a:endParaRPr lang="en-GB" sz="2000">
              <a:ea typeface="+mn-lt"/>
              <a:cs typeface="+mn-lt"/>
            </a:endParaRPr>
          </a:p>
        </p:txBody>
      </p:sp>
      <p:sp>
        <p:nvSpPr>
          <p:cNvPr id="2" name="TextBox 1">
            <a:extLst>
              <a:ext uri="{FF2B5EF4-FFF2-40B4-BE49-F238E27FC236}">
                <a16:creationId xmlns:a16="http://schemas.microsoft.com/office/drawing/2014/main" id="{1CFBCC32-2E6D-EB86-EEEC-BA06FADE5786}"/>
              </a:ext>
            </a:extLst>
          </p:cNvPr>
          <p:cNvSpPr txBox="1"/>
          <p:nvPr/>
        </p:nvSpPr>
        <p:spPr>
          <a:xfrm>
            <a:off x="5117105" y="243840"/>
            <a:ext cx="6363695" cy="523220"/>
          </a:xfrm>
          <a:prstGeom prst="rect">
            <a:avLst/>
          </a:prstGeom>
          <a:noFill/>
        </p:spPr>
        <p:txBody>
          <a:bodyPr wrap="square" rtlCol="0">
            <a:spAutoFit/>
          </a:bodyPr>
          <a:lstStyle/>
          <a:p>
            <a:r>
              <a:rPr lang="en-GB" sz="2800" b="1"/>
              <a:t>Questions on MS Form</a:t>
            </a:r>
          </a:p>
        </p:txBody>
      </p:sp>
      <p:sp>
        <p:nvSpPr>
          <p:cNvPr id="6" name="Title 1">
            <a:extLst>
              <a:ext uri="{FF2B5EF4-FFF2-40B4-BE49-F238E27FC236}">
                <a16:creationId xmlns:a16="http://schemas.microsoft.com/office/drawing/2014/main" id="{1ED3ACE8-A786-769F-9B8C-39910C383263}"/>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Proposed method</a:t>
            </a:r>
          </a:p>
        </p:txBody>
      </p:sp>
      <p:sp>
        <p:nvSpPr>
          <p:cNvPr id="4" name="Footer Placeholder 2">
            <a:extLst>
              <a:ext uri="{FF2B5EF4-FFF2-40B4-BE49-F238E27FC236}">
                <a16:creationId xmlns:a16="http://schemas.microsoft.com/office/drawing/2014/main" id="{867C7122-F9A6-FA48-CF18-2DDF7D62786C}"/>
              </a:ext>
            </a:extLst>
          </p:cNvPr>
          <p:cNvSpPr>
            <a:spLocks noGrp="1"/>
          </p:cNvSpPr>
          <p:nvPr>
            <p:ph type="ftr" sz="quarter" idx="11"/>
          </p:nvPr>
        </p:nvSpPr>
        <p:spPr>
          <a:xfrm>
            <a:off x="0" y="6492875"/>
            <a:ext cx="7084177" cy="365125"/>
          </a:xfrm>
        </p:spPr>
        <p:txBody>
          <a:bodyPr/>
          <a:lstStyle/>
          <a:p>
            <a:pPr rtl="0"/>
            <a:r>
              <a:rPr lang="en-GB" noProof="0"/>
              <a:t>Rumena</a:t>
            </a:r>
          </a:p>
        </p:txBody>
      </p:sp>
    </p:spTree>
    <p:extLst>
      <p:ext uri="{BB962C8B-B14F-4D97-AF65-F5344CB8AC3E}">
        <p14:creationId xmlns:p14="http://schemas.microsoft.com/office/powerpoint/2010/main" val="15132035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5D84404-D4B3-FC15-43DE-6726D8346671}"/>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Ethical Considerations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2">
            <a:extLst>
              <a:ext uri="{FF2B5EF4-FFF2-40B4-BE49-F238E27FC236}">
                <a16:creationId xmlns:a16="http://schemas.microsoft.com/office/drawing/2014/main" id="{A1F773E3-44F7-D5B0-C64C-CF15B0421571}"/>
              </a:ext>
            </a:extLst>
          </p:cNvPr>
          <p:cNvSpPr>
            <a:spLocks noGrp="1"/>
          </p:cNvSpPr>
          <p:nvPr>
            <p:ph type="ftr" sz="quarter" idx="11"/>
          </p:nvPr>
        </p:nvSpPr>
        <p:spPr>
          <a:xfrm>
            <a:off x="0" y="6492875"/>
            <a:ext cx="7084177" cy="365125"/>
          </a:xfrm>
        </p:spPr>
        <p:txBody>
          <a:bodyPr/>
          <a:lstStyle/>
          <a:p>
            <a:pPr rtl="0"/>
            <a:r>
              <a:rPr lang="en-GB" noProof="0"/>
              <a:t>Rumena</a:t>
            </a:r>
          </a:p>
        </p:txBody>
      </p:sp>
      <p:sp>
        <p:nvSpPr>
          <p:cNvPr id="6" name="Content Placeholder 5">
            <a:extLst>
              <a:ext uri="{FF2B5EF4-FFF2-40B4-BE49-F238E27FC236}">
                <a16:creationId xmlns:a16="http://schemas.microsoft.com/office/drawing/2014/main" id="{CBB0AABD-74E4-030A-5D99-D29C913E9ADE}"/>
              </a:ext>
            </a:extLst>
          </p:cNvPr>
          <p:cNvSpPr>
            <a:spLocks noGrp="1"/>
          </p:cNvSpPr>
          <p:nvPr>
            <p:ph sz="quarter" idx="13"/>
          </p:nvPr>
        </p:nvSpPr>
        <p:spPr>
          <a:xfrm>
            <a:off x="4739280" y="134912"/>
            <a:ext cx="7224401" cy="3216220"/>
          </a:xfrm>
        </p:spPr>
        <p:txBody>
          <a:bodyPr>
            <a:normAutofit fontScale="92500"/>
          </a:bodyPr>
          <a:lstStyle/>
          <a:p>
            <a:r>
              <a:rPr lang="en-GB"/>
              <a:t>In order to ensure our study is ethical, we must take several factors into consideration.</a:t>
            </a:r>
          </a:p>
          <a:p>
            <a:r>
              <a:rPr lang="en-GB"/>
              <a:t>According to Saunders et al (2019) as researchers we must be mindful of several key principles including integrity, privacy, respect,  voluntary nature of participation, right to withdraw, informed consent and voidance of harm</a:t>
            </a:r>
          </a:p>
          <a:p>
            <a:r>
              <a:rPr lang="en-GB"/>
              <a:t>There are several ways we will seek to adhere to these ethical guidelines. We have highlighted them below: </a:t>
            </a:r>
          </a:p>
        </p:txBody>
      </p:sp>
      <p:graphicFrame>
        <p:nvGraphicFramePr>
          <p:cNvPr id="7" name="Diagram 6">
            <a:extLst>
              <a:ext uri="{FF2B5EF4-FFF2-40B4-BE49-F238E27FC236}">
                <a16:creationId xmlns:a16="http://schemas.microsoft.com/office/drawing/2014/main" id="{F448EF39-8ED5-DB86-26DA-E56D149CF602}"/>
              </a:ext>
            </a:extLst>
          </p:cNvPr>
          <p:cNvGraphicFramePr/>
          <p:nvPr>
            <p:extLst>
              <p:ext uri="{D42A27DB-BD31-4B8C-83A1-F6EECF244321}">
                <p14:modId xmlns:p14="http://schemas.microsoft.com/office/powerpoint/2010/main" val="1755361735"/>
              </p:ext>
            </p:extLst>
          </p:nvPr>
        </p:nvGraphicFramePr>
        <p:xfrm>
          <a:off x="4432892" y="2837793"/>
          <a:ext cx="7667142" cy="41551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88938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8"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0"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1"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2"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3"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5" name="Rectangle 14">
            <a:extLst>
              <a:ext uri="{FF2B5EF4-FFF2-40B4-BE49-F238E27FC236}">
                <a16:creationId xmlns:a16="http://schemas.microsoft.com/office/drawing/2014/main" id="{CE3D4922-3D1C-4679-9A86-15BFC1A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16">
            <a:extLst>
              <a:ext uri="{FF2B5EF4-FFF2-40B4-BE49-F238E27FC236}">
                <a16:creationId xmlns:a16="http://schemas.microsoft.com/office/drawing/2014/main" id="{164E9BCF-1B67-4514-808C-A5DCBDEB4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4" name="Group 18">
            <a:extLst>
              <a:ext uri="{FF2B5EF4-FFF2-40B4-BE49-F238E27FC236}">
                <a16:creationId xmlns:a16="http://schemas.microsoft.com/office/drawing/2014/main" id="{32238778-9D1D-45F4-BB78-76F208A224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0" name="Freeform 6">
              <a:extLst>
                <a:ext uri="{FF2B5EF4-FFF2-40B4-BE49-F238E27FC236}">
                  <a16:creationId xmlns:a16="http://schemas.microsoft.com/office/drawing/2014/main" id="{93667F4D-F2CD-4E50-BACC-24766910F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1" name="Freeform 7">
              <a:extLst>
                <a:ext uri="{FF2B5EF4-FFF2-40B4-BE49-F238E27FC236}">
                  <a16:creationId xmlns:a16="http://schemas.microsoft.com/office/drawing/2014/main" id="{20CAAE25-D2F2-493F-9569-EC552C1AD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2" name="Freeform 8">
              <a:extLst>
                <a:ext uri="{FF2B5EF4-FFF2-40B4-BE49-F238E27FC236}">
                  <a16:creationId xmlns:a16="http://schemas.microsoft.com/office/drawing/2014/main" id="{42D5E996-541D-42BA-8B22-F7E96752C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3" name="Freeform 9">
              <a:extLst>
                <a:ext uri="{FF2B5EF4-FFF2-40B4-BE49-F238E27FC236}">
                  <a16:creationId xmlns:a16="http://schemas.microsoft.com/office/drawing/2014/main" id="{6BDB86F1-7C07-4D49-B9C9-7837A1FB2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4" name="Freeform 10">
              <a:extLst>
                <a:ext uri="{FF2B5EF4-FFF2-40B4-BE49-F238E27FC236}">
                  <a16:creationId xmlns:a16="http://schemas.microsoft.com/office/drawing/2014/main" id="{92FDEA97-0861-44C0-9B26-4BB5F777A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5" name="Freeform 11">
              <a:extLst>
                <a:ext uri="{FF2B5EF4-FFF2-40B4-BE49-F238E27FC236}">
                  <a16:creationId xmlns:a16="http://schemas.microsoft.com/office/drawing/2014/main" id="{A9F3AA02-C861-444A-9178-0BD3D3CE1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4ACD89B-F433-06F6-E9E3-E4E2620BDC05}"/>
              </a:ext>
            </a:extLst>
          </p:cNvPr>
          <p:cNvSpPr>
            <a:spLocks noGrp="1"/>
          </p:cNvSpPr>
          <p:nvPr>
            <p:ph type="title" idx="4294967295"/>
          </p:nvPr>
        </p:nvSpPr>
        <p:spPr>
          <a:xfrm>
            <a:off x="177763" y="2345085"/>
            <a:ext cx="3506354" cy="1800986"/>
          </a:xfrm>
        </p:spPr>
        <p:txBody>
          <a:bodyPr vert="horz" lIns="91440" tIns="45720" rIns="91440" bIns="45720" rtlCol="0" anchor="ctr">
            <a:normAutofit/>
          </a:bodyPr>
          <a:lstStyle/>
          <a:p>
            <a:pPr algn="l"/>
            <a:r>
              <a:rPr lang="en-US" sz="3200">
                <a:solidFill>
                  <a:schemeClr val="bg1"/>
                </a:solidFill>
              </a:rPr>
              <a:t>Research Timeline</a:t>
            </a:r>
          </a:p>
        </p:txBody>
      </p:sp>
      <p:sp>
        <p:nvSpPr>
          <p:cNvPr id="3" name="Footer Placeholder 2">
            <a:extLst>
              <a:ext uri="{FF2B5EF4-FFF2-40B4-BE49-F238E27FC236}">
                <a16:creationId xmlns:a16="http://schemas.microsoft.com/office/drawing/2014/main" id="{48AD22E5-B27A-3EC5-275B-2B8FCAF0DA54}"/>
              </a:ext>
            </a:extLst>
          </p:cNvPr>
          <p:cNvSpPr>
            <a:spLocks noGrp="1"/>
          </p:cNvSpPr>
          <p:nvPr>
            <p:ph type="ftr" sz="quarter" idx="11"/>
          </p:nvPr>
        </p:nvSpPr>
        <p:spPr>
          <a:xfrm>
            <a:off x="0" y="6492875"/>
            <a:ext cx="7084177" cy="365125"/>
          </a:xfrm>
        </p:spPr>
        <p:txBody>
          <a:bodyPr/>
          <a:lstStyle/>
          <a:p>
            <a:pPr rtl="0"/>
            <a:r>
              <a:rPr lang="en-GB" noProof="0"/>
              <a:t>Asama Rumena</a:t>
            </a:r>
          </a:p>
        </p:txBody>
      </p:sp>
      <mc:AlternateContent xmlns:mc="http://schemas.openxmlformats.org/markup-compatibility/2006" xmlns:p14="http://schemas.microsoft.com/office/powerpoint/2010/main">
        <mc:Choice Requires="p14">
          <p:contentPart p14:bwMode="auto" r:id="rId4">
            <p14:nvContentPartPr>
              <p14:cNvPr id="46" name="Ink 45">
                <a:extLst>
                  <a:ext uri="{FF2B5EF4-FFF2-40B4-BE49-F238E27FC236}">
                    <a16:creationId xmlns:a16="http://schemas.microsoft.com/office/drawing/2014/main" id="{79137A36-D64C-02FB-4380-C3EC090D9DD2}"/>
                  </a:ext>
                </a:extLst>
              </p14:cNvPr>
              <p14:cNvContentPartPr/>
              <p14:nvPr/>
            </p14:nvContentPartPr>
            <p14:xfrm>
              <a:off x="17971697" y="3371307"/>
              <a:ext cx="54021" cy="50503"/>
            </p14:xfrm>
          </p:contentPart>
        </mc:Choice>
        <mc:Fallback xmlns="">
          <p:pic>
            <p:nvPicPr>
              <p:cNvPr id="46" name="Ink 45">
                <a:extLst>
                  <a:ext uri="{FF2B5EF4-FFF2-40B4-BE49-F238E27FC236}">
                    <a16:creationId xmlns:a16="http://schemas.microsoft.com/office/drawing/2014/main" id="{79137A36-D64C-02FB-4380-C3EC090D9DD2}"/>
                  </a:ext>
                </a:extLst>
              </p:cNvPr>
              <p:cNvPicPr/>
              <p:nvPr/>
            </p:nvPicPr>
            <p:blipFill>
              <a:blip r:embed="rId5"/>
              <a:stretch>
                <a:fillRect/>
              </a:stretch>
            </p:blipFill>
            <p:spPr>
              <a:xfrm>
                <a:off x="17953809" y="3353398"/>
                <a:ext cx="89439" cy="85963"/>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7" name="Ink 46">
                <a:extLst>
                  <a:ext uri="{FF2B5EF4-FFF2-40B4-BE49-F238E27FC236}">
                    <a16:creationId xmlns:a16="http://schemas.microsoft.com/office/drawing/2014/main" id="{5C416546-A184-14B9-7F63-0F495CB5C368}"/>
                  </a:ext>
                </a:extLst>
              </p14:cNvPr>
              <p14:cNvContentPartPr/>
              <p14:nvPr/>
            </p14:nvContentPartPr>
            <p14:xfrm>
              <a:off x="18029207" y="4212566"/>
              <a:ext cx="28754" cy="28754"/>
            </p14:xfrm>
          </p:contentPart>
        </mc:Choice>
        <mc:Fallback xmlns="">
          <p:pic>
            <p:nvPicPr>
              <p:cNvPr id="47" name="Ink 46">
                <a:extLst>
                  <a:ext uri="{FF2B5EF4-FFF2-40B4-BE49-F238E27FC236}">
                    <a16:creationId xmlns:a16="http://schemas.microsoft.com/office/drawing/2014/main" id="{5C416546-A184-14B9-7F63-0F495CB5C368}"/>
                  </a:ext>
                </a:extLst>
              </p:cNvPr>
              <p:cNvPicPr/>
              <p:nvPr/>
            </p:nvPicPr>
            <p:blipFill>
              <a:blip r:embed="rId7"/>
              <a:stretch>
                <a:fillRect/>
              </a:stretch>
            </p:blipFill>
            <p:spPr>
              <a:xfrm>
                <a:off x="16591507" y="2774866"/>
                <a:ext cx="2875400" cy="28754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077" name="Ink 1076">
                <a:extLst>
                  <a:ext uri="{FF2B5EF4-FFF2-40B4-BE49-F238E27FC236}">
                    <a16:creationId xmlns:a16="http://schemas.microsoft.com/office/drawing/2014/main" id="{8BDBCF6E-7705-9001-F57D-49F9AE6705ED}"/>
                  </a:ext>
                </a:extLst>
              </p14:cNvPr>
              <p14:cNvContentPartPr/>
              <p14:nvPr/>
            </p14:nvContentPartPr>
            <p14:xfrm>
              <a:off x="16716049" y="4141698"/>
              <a:ext cx="114078" cy="142897"/>
            </p14:xfrm>
          </p:contentPart>
        </mc:Choice>
        <mc:Fallback xmlns="">
          <p:pic>
            <p:nvPicPr>
              <p:cNvPr id="1077" name="Ink 1076">
                <a:extLst>
                  <a:ext uri="{FF2B5EF4-FFF2-40B4-BE49-F238E27FC236}">
                    <a16:creationId xmlns:a16="http://schemas.microsoft.com/office/drawing/2014/main" id="{8BDBCF6E-7705-9001-F57D-49F9AE6705ED}"/>
                  </a:ext>
                </a:extLst>
              </p:cNvPr>
              <p:cNvPicPr/>
              <p:nvPr/>
            </p:nvPicPr>
            <p:blipFill>
              <a:blip r:embed="rId9"/>
              <a:stretch>
                <a:fillRect/>
              </a:stretch>
            </p:blipFill>
            <p:spPr>
              <a:xfrm>
                <a:off x="16698112" y="4123746"/>
                <a:ext cx="149593" cy="178442"/>
              </a:xfrm>
              <a:prstGeom prst="rect">
                <a:avLst/>
              </a:prstGeom>
            </p:spPr>
          </p:pic>
        </mc:Fallback>
      </mc:AlternateContent>
      <p:graphicFrame>
        <p:nvGraphicFramePr>
          <p:cNvPr id="4" name="Diagram 3">
            <a:extLst>
              <a:ext uri="{FF2B5EF4-FFF2-40B4-BE49-F238E27FC236}">
                <a16:creationId xmlns:a16="http://schemas.microsoft.com/office/drawing/2014/main" id="{D7312FB2-1833-2096-6C67-5E65284BAD0A}"/>
              </a:ext>
            </a:extLst>
          </p:cNvPr>
          <p:cNvGraphicFramePr/>
          <p:nvPr>
            <p:extLst>
              <p:ext uri="{D42A27DB-BD31-4B8C-83A1-F6EECF244321}">
                <p14:modId xmlns:p14="http://schemas.microsoft.com/office/powerpoint/2010/main" val="2311369612"/>
              </p:ext>
            </p:extLst>
          </p:nvPr>
        </p:nvGraphicFramePr>
        <p:xfrm>
          <a:off x="6242154" y="179184"/>
          <a:ext cx="5384895" cy="6621517"/>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4838525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90348CA-06E2-FC8C-B60C-29B3226DD583}"/>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Hypothesis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01EBFFB6-4626-E457-6259-2B485A7FCC7D}"/>
              </a:ext>
            </a:extLst>
          </p:cNvPr>
          <p:cNvSpPr>
            <a:spLocks noGrp="1"/>
          </p:cNvSpPr>
          <p:nvPr>
            <p:ph sz="quarter" idx="13"/>
          </p:nvPr>
        </p:nvSpPr>
        <p:spPr>
          <a:xfrm>
            <a:off x="5115028" y="246278"/>
            <a:ext cx="6385918" cy="5105400"/>
          </a:xfrm>
        </p:spPr>
        <p:txBody>
          <a:bodyPr vert="horz" lIns="91440" tIns="45720" rIns="91440" bIns="45720" rtlCol="0">
            <a:normAutofit/>
          </a:bodyPr>
          <a:lstStyle/>
          <a:p>
            <a:r>
              <a:rPr lang="en-GB" sz="2000"/>
              <a:t>We predict that the digital tool most used by students at UWTSD is MS Office. It is most likely that the most used application will be MS Word due to the fact University students must produce academic reports when completing assignments for each module. We know this from our own knowledge and the research we have conducted.</a:t>
            </a:r>
          </a:p>
        </p:txBody>
      </p:sp>
      <p:pic>
        <p:nvPicPr>
          <p:cNvPr id="4" name="Picture 4">
            <a:extLst>
              <a:ext uri="{FF2B5EF4-FFF2-40B4-BE49-F238E27FC236}">
                <a16:creationId xmlns:a16="http://schemas.microsoft.com/office/drawing/2014/main" id="{06E1F3DB-2E8E-74B3-30DF-335FFC9ABB0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32188" y="4155578"/>
            <a:ext cx="2743199" cy="1542775"/>
          </a:xfrm>
          <a:prstGeom prst="rect">
            <a:avLst/>
          </a:prstGeom>
        </p:spPr>
      </p:pic>
      <p:sp>
        <p:nvSpPr>
          <p:cNvPr id="5" name="TextBox 4">
            <a:extLst>
              <a:ext uri="{FF2B5EF4-FFF2-40B4-BE49-F238E27FC236}">
                <a16:creationId xmlns:a16="http://schemas.microsoft.com/office/drawing/2014/main" id="{CAB8CD0E-2565-8E1B-01D2-C6D04FB35D59}"/>
              </a:ext>
            </a:extLst>
          </p:cNvPr>
          <p:cNvSpPr txBox="1"/>
          <p:nvPr/>
        </p:nvSpPr>
        <p:spPr>
          <a:xfrm>
            <a:off x="4724400" y="4200525"/>
            <a:ext cx="2743200" cy="317500"/>
          </a:xfrm>
          <a:prstGeom prst="rect">
            <a:avLst/>
          </a:prstGeom>
        </p:spPr>
        <p:txBody>
          <a:bodyPr lIns="91440" tIns="45720" rIns="91440" bIns="45720" anchor="t">
            <a:normAutofit fontScale="92500" lnSpcReduction="20000"/>
          </a:bodyPr>
          <a:lstStyle/>
          <a:p>
            <a:endParaRPr lang="en-US"/>
          </a:p>
        </p:txBody>
      </p:sp>
      <p:sp>
        <p:nvSpPr>
          <p:cNvPr id="6" name="Footer Placeholder 2">
            <a:extLst>
              <a:ext uri="{FF2B5EF4-FFF2-40B4-BE49-F238E27FC236}">
                <a16:creationId xmlns:a16="http://schemas.microsoft.com/office/drawing/2014/main" id="{4C2881EE-ECC2-DB98-E17A-BBC3B44EA68F}"/>
              </a:ext>
            </a:extLst>
          </p:cNvPr>
          <p:cNvSpPr>
            <a:spLocks noGrp="1"/>
          </p:cNvSpPr>
          <p:nvPr>
            <p:ph type="ftr" sz="quarter" idx="11"/>
          </p:nvPr>
        </p:nvSpPr>
        <p:spPr>
          <a:xfrm>
            <a:off x="0" y="6492875"/>
            <a:ext cx="7084177" cy="365125"/>
          </a:xfrm>
        </p:spPr>
        <p:txBody>
          <a:bodyPr/>
          <a:lstStyle/>
          <a:p>
            <a:pPr rtl="0"/>
            <a:r>
              <a:rPr lang="en-GB" noProof="0"/>
              <a:t>Asama</a:t>
            </a:r>
          </a:p>
        </p:txBody>
      </p:sp>
    </p:spTree>
    <p:extLst>
      <p:ext uri="{BB962C8B-B14F-4D97-AF65-F5344CB8AC3E}">
        <p14:creationId xmlns:p14="http://schemas.microsoft.com/office/powerpoint/2010/main" val="1426103734"/>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76E4976-8521-4FF0-3396-BE8DF6D53677}"/>
              </a:ext>
            </a:extLst>
          </p:cNvPr>
          <p:cNvSpPr>
            <a:spLocks noGrp="1"/>
          </p:cNvSpPr>
          <p:nvPr>
            <p:ph type="title"/>
          </p:nvPr>
        </p:nvSpPr>
        <p:spPr>
          <a:xfrm>
            <a:off x="332684" y="779463"/>
            <a:ext cx="2743200" cy="5105400"/>
          </a:xfrm>
        </p:spPr>
        <p:txBody>
          <a:bodyPr>
            <a:normAutofit/>
          </a:bodyPr>
          <a:lstStyle/>
          <a:p>
            <a:pPr algn="l"/>
            <a:r>
              <a:rPr lang="en-GB" sz="3200">
                <a:solidFill>
                  <a:srgbClr val="FFFFFF"/>
                </a:solidFill>
              </a:rPr>
              <a:t>Reference list</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181DF1DD-887E-F14F-1D34-03705CA375BA}"/>
              </a:ext>
            </a:extLst>
          </p:cNvPr>
          <p:cNvSpPr>
            <a:spLocks noGrp="1"/>
          </p:cNvSpPr>
          <p:nvPr>
            <p:ph sz="quarter" idx="13"/>
          </p:nvPr>
        </p:nvSpPr>
        <p:spPr>
          <a:xfrm>
            <a:off x="5172764" y="867105"/>
            <a:ext cx="6385918" cy="7301875"/>
          </a:xfrm>
        </p:spPr>
        <p:txBody>
          <a:bodyPr vert="horz" lIns="91440" tIns="45720" rIns="91440" bIns="45720" rtlCol="0">
            <a:normAutofit/>
          </a:bodyPr>
          <a:lstStyle/>
          <a:p>
            <a:pPr marL="0" indent="0">
              <a:lnSpc>
                <a:spcPct val="90000"/>
              </a:lnSpc>
              <a:buNone/>
            </a:pPr>
            <a:endParaRPr lang="en-GB" sz="2000">
              <a:ea typeface="+mn-lt"/>
              <a:cs typeface="+mn-lt"/>
            </a:endParaRPr>
          </a:p>
          <a:p>
            <a:pPr algn="l" fontAlgn="base"/>
            <a:endParaRPr lang="en-GB" sz="1700" noProof="0">
              <a:solidFill>
                <a:srgbClr val="212121"/>
              </a:solidFill>
            </a:endParaRPr>
          </a:p>
          <a:p>
            <a:pPr marL="0" indent="0" fontAlgn="base">
              <a:buNone/>
            </a:pPr>
            <a:r>
              <a:rPr lang="en-GB" sz="1700"/>
              <a:t>Bond et al (2018) </a:t>
            </a:r>
            <a:r>
              <a:rPr lang="en-US" sz="1700" b="0" i="0">
                <a:solidFill>
                  <a:srgbClr val="333333"/>
                </a:solidFill>
                <a:effectLst/>
              </a:rPr>
              <a:t>Digital transformation in German higher education: student and teacher perceptions and usage of digital media.</a:t>
            </a:r>
            <a:r>
              <a:rPr lang="en-US" sz="1700" b="0" i="1">
                <a:solidFill>
                  <a:srgbClr val="333333"/>
                </a:solidFill>
                <a:effectLst/>
              </a:rPr>
              <a:t> Int J Educ Technol High Educ, </a:t>
            </a:r>
            <a:r>
              <a:rPr lang="en-US" sz="1700" b="0">
                <a:solidFill>
                  <a:srgbClr val="333333"/>
                </a:solidFill>
                <a:effectLst/>
              </a:rPr>
              <a:t>Oldenburg (2018)</a:t>
            </a:r>
            <a:endParaRPr lang="en-US" sz="1700"/>
          </a:p>
          <a:p>
            <a:pPr marL="0" indent="0" fontAlgn="base">
              <a:buNone/>
            </a:pPr>
            <a:r>
              <a:rPr lang="en-US" sz="1700"/>
              <a:t>Saunders, M.N.K., Lewis, P. and Thornhill, A. (2019) Research methods for business students. 8th edition. Harlow: Pearson.</a:t>
            </a:r>
            <a:endParaRPr lang="en-GB" sz="1700" noProof="0">
              <a:solidFill>
                <a:srgbClr val="212121"/>
              </a:solidFill>
            </a:endParaRPr>
          </a:p>
          <a:p>
            <a:pPr marL="0" indent="0" fontAlgn="base">
              <a:buNone/>
            </a:pPr>
            <a:r>
              <a:rPr lang="en-US" sz="1700" noProof="0"/>
              <a:t>Simon (2023) Advantages of Microsoft Word Available at: </a:t>
            </a:r>
            <a:r>
              <a:rPr lang="en-GB" sz="1700" b="0" i="0">
                <a:solidFill>
                  <a:srgbClr val="212121"/>
                </a:solidFill>
                <a:effectLst/>
                <a:hlinkClick r:id="rId4"/>
              </a:rPr>
              <a:t>https://www.google.com/url?sa=t&amp;source=web&amp;rct=j&amp;url=https://turbofuture.com/computers/8)Advantages-of-Microsoft-Word%23:~:text%3DWord%2520allows%2520you%2520to%2520produce,pool%2520dedicated%2520to%2520document%2520production.&amp;ved=2ahUKEwjXt9GW25_9AhWv87sIHX0fC5QQFnoECAUQBQ&amp;usg=AOvVaw3z9ZpvgYU6RrEc88vPI_A3</a:t>
            </a:r>
            <a:r>
              <a:rPr lang="en-GB" sz="1700" b="0" i="0">
                <a:solidFill>
                  <a:srgbClr val="212121"/>
                </a:solidFill>
                <a:effectLst/>
              </a:rPr>
              <a:t> (Accessed: 19 February 2023)</a:t>
            </a:r>
            <a:endParaRPr lang="en-GB" sz="1700">
              <a:solidFill>
                <a:srgbClr val="212121"/>
              </a:solidFill>
            </a:endParaRPr>
          </a:p>
          <a:p>
            <a:pPr marL="0" indent="0" fontAlgn="base">
              <a:buNone/>
            </a:pPr>
            <a:r>
              <a:rPr lang="en-US" sz="1700" b="0">
                <a:solidFill>
                  <a:srgbClr val="333333"/>
                </a:solidFill>
                <a:effectLst/>
              </a:rPr>
              <a:t>UALR (2023) </a:t>
            </a:r>
            <a:r>
              <a:rPr lang="en-US" sz="1700" b="0" err="1">
                <a:solidFill>
                  <a:srgbClr val="333333"/>
                </a:solidFill>
                <a:effectLst/>
              </a:rPr>
              <a:t>itservices</a:t>
            </a:r>
            <a:r>
              <a:rPr lang="en-US" sz="1700" b="0">
                <a:solidFill>
                  <a:srgbClr val="333333"/>
                </a:solidFill>
                <a:effectLst/>
              </a:rPr>
              <a:t>/applications/v/Microsoft-word Available at: </a:t>
            </a:r>
            <a:r>
              <a:rPr lang="en-GB" sz="1700" b="0" i="0">
                <a:solidFill>
                  <a:srgbClr val="212121"/>
                </a:solidFill>
                <a:effectLst/>
                <a:hlinkClick r:id="rId5"/>
              </a:rPr>
              <a:t>https://ualr.edu/itservices/applications/v/microsoft-word/#:~:text=Microsoft%20Word%20is%20a%20word,access%20to%20the%20online%20version</a:t>
            </a:r>
            <a:r>
              <a:rPr lang="en-GB" sz="1700" b="0" i="0">
                <a:solidFill>
                  <a:srgbClr val="212121"/>
                </a:solidFill>
                <a:effectLst/>
              </a:rPr>
              <a:t>. (Accessed: 19 February 2023) </a:t>
            </a:r>
            <a:endParaRPr lang="en-GB" sz="1700">
              <a:solidFill>
                <a:srgbClr val="212121"/>
              </a:solidFill>
            </a:endParaRPr>
          </a:p>
          <a:p>
            <a:pPr marL="0" indent="0" fontAlgn="base">
              <a:buNone/>
            </a:pPr>
            <a:endParaRPr lang="en-GB" sz="1700"/>
          </a:p>
          <a:p>
            <a:pPr marL="0" indent="0">
              <a:lnSpc>
                <a:spcPct val="90000"/>
              </a:lnSpc>
              <a:buClr>
                <a:srgbClr val="1287C3"/>
              </a:buClr>
              <a:buNone/>
            </a:pPr>
            <a:endParaRPr lang="en-GB" sz="1700"/>
          </a:p>
          <a:p>
            <a:pPr>
              <a:lnSpc>
                <a:spcPct val="90000"/>
              </a:lnSpc>
              <a:buClr>
                <a:srgbClr val="1287C3"/>
              </a:buClr>
            </a:pPr>
            <a:endParaRPr lang="en-GB" sz="2000"/>
          </a:p>
          <a:p>
            <a:pPr>
              <a:lnSpc>
                <a:spcPct val="90000"/>
              </a:lnSpc>
              <a:buClr>
                <a:srgbClr val="1287C3"/>
              </a:buClr>
            </a:pPr>
            <a:endParaRPr lang="en-GB" sz="2000"/>
          </a:p>
          <a:p>
            <a:pPr>
              <a:lnSpc>
                <a:spcPct val="90000"/>
              </a:lnSpc>
              <a:buClr>
                <a:srgbClr val="1287C3"/>
              </a:buClr>
            </a:pPr>
            <a:endParaRPr lang="en-GB" sz="2000"/>
          </a:p>
          <a:p>
            <a:pPr>
              <a:lnSpc>
                <a:spcPct val="90000"/>
              </a:lnSpc>
              <a:buClr>
                <a:srgbClr val="1287C3"/>
              </a:buClr>
            </a:pPr>
            <a:endParaRPr lang="en-GB" sz="2000"/>
          </a:p>
          <a:p>
            <a:pPr>
              <a:lnSpc>
                <a:spcPct val="90000"/>
              </a:lnSpc>
              <a:buClr>
                <a:srgbClr val="000000"/>
              </a:buClr>
            </a:pPr>
            <a:endParaRPr lang="en-GB" sz="2000"/>
          </a:p>
        </p:txBody>
      </p:sp>
      <p:sp>
        <p:nvSpPr>
          <p:cNvPr id="5" name="Footer Placeholder 2">
            <a:extLst>
              <a:ext uri="{FF2B5EF4-FFF2-40B4-BE49-F238E27FC236}">
                <a16:creationId xmlns:a16="http://schemas.microsoft.com/office/drawing/2014/main" id="{1460F29C-A9D9-3C99-0083-BA01DBE94466}"/>
              </a:ext>
            </a:extLst>
          </p:cNvPr>
          <p:cNvSpPr>
            <a:spLocks noGrp="1"/>
          </p:cNvSpPr>
          <p:nvPr>
            <p:ph type="ftr" sz="quarter" idx="11"/>
          </p:nvPr>
        </p:nvSpPr>
        <p:spPr>
          <a:xfrm>
            <a:off x="0" y="6492875"/>
            <a:ext cx="7084177" cy="365125"/>
          </a:xfrm>
        </p:spPr>
        <p:txBody>
          <a:bodyPr/>
          <a:lstStyle/>
          <a:p>
            <a:pPr rtl="0"/>
            <a:r>
              <a:rPr lang="en-GB" noProof="0"/>
              <a:t>Rumena, Sabrina, Asama</a:t>
            </a:r>
          </a:p>
        </p:txBody>
      </p:sp>
    </p:spTree>
    <p:extLst>
      <p:ext uri="{BB962C8B-B14F-4D97-AF65-F5344CB8AC3E}">
        <p14:creationId xmlns:p14="http://schemas.microsoft.com/office/powerpoint/2010/main" val="327757835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webextension1.xml><?xml version="1.0" encoding="utf-8"?>
<we:webextension xmlns:we="http://schemas.microsoft.com/office/webextensions/webextension/2010/11" id="{D7CC931A-0AFF-4D73-91FD-DF03D39C17A3}">
  <we:reference id="wa104381526" version="1.0.0.2" store="en-US" storeType="OMEX"/>
  <we:alternateReferences>
    <we:reference id="WA104381526" version="1.0.0.2" store="WA104381526" storeType="OMEX"/>
  </we:alternateReferences>
  <we:properties>
    <we:property name="FormID" value="&quot;-REPTm4EBUWcuNshUjEeIT3rUSKgz0NPj1vkjrMyNTRUQjQxRDg1RTMwVUFGNUw1SUxYUTlOVkswMC4u&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Droplet</Template>
  <Application>Microsoft Office PowerPoint</Application>
  <PresentationFormat>Widescreen</PresentationFormat>
  <Slides>13</Slides>
  <Notes>9</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Parallax</vt:lpstr>
      <vt:lpstr>Are Digital Skills Important For Study and Work?</vt:lpstr>
      <vt:lpstr>Introduction</vt:lpstr>
      <vt:lpstr>What are digital tools? </vt:lpstr>
      <vt:lpstr>Rationale</vt:lpstr>
      <vt:lpstr>Rationale</vt:lpstr>
      <vt:lpstr>Proposed method</vt:lpstr>
      <vt:lpstr>PowerPoint Presentation</vt:lpstr>
      <vt:lpstr>PowerPoint Presentation</vt:lpstr>
      <vt:lpstr>Proposed method</vt:lpstr>
      <vt:lpstr>Ethical Considerations</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2023-02-05T15:00:56Z</dcterms:created>
  <dcterms:modified xsi:type="dcterms:W3CDTF">2023-02-20T13:58:57Z</dcterms:modified>
</cp:coreProperties>
</file>