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5" r:id="rId6"/>
    <p:sldId id="260" r:id="rId7"/>
    <p:sldId id="261" r:id="rId8"/>
    <p:sldId id="267" r:id="rId9"/>
    <p:sldId id="262" r:id="rId10"/>
    <p:sldId id="263" r:id="rId11"/>
    <p:sldId id="264" r:id="rId12"/>
    <p:sldId id="271" r:id="rId13"/>
    <p:sldId id="266" r:id="rId14"/>
    <p:sldId id="268" r:id="rId15"/>
    <p:sldId id="269" r:id="rId16"/>
    <p:sldId id="270" r:id="rId17"/>
    <p:sldId id="272" r:id="rId18"/>
    <p:sldId id="273" r:id="rId19"/>
    <p:sldId id="274"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28EEF0-563F-41F3-9D83-C8FCB3F0DC05}" type="datetimeFigureOut">
              <a:rPr lang="en-US" smtClean="0"/>
              <a:pPr/>
              <a:t>11/19/2012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838423-D13F-47F4-91B3-0397B6B7A55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838423-D13F-47F4-91B3-0397B6B7A55B}" type="slidenum">
              <a:rPr lang="en-GB" smtClean="0"/>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75BF86C6-564D-436F-808E-EBA8CB9F32DA}"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5BF86C6-564D-436F-808E-EBA8CB9F32D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476B81-2140-4771-A39A-EDA93F57CE73}" type="datetimeFigureOut">
              <a:rPr lang="en-US" smtClean="0"/>
              <a:pPr/>
              <a:t>11/19/2012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BF86C6-564D-436F-808E-EBA8CB9F32D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20476B81-2140-4771-A39A-EDA93F57CE73}" type="datetimeFigureOut">
              <a:rPr lang="en-US" smtClean="0"/>
              <a:pPr/>
              <a:t>11/19/2012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5BF86C6-564D-436F-808E-EBA8CB9F32DA}"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www.jstor.org/stable/148421"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Cavalry</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Prehistory of the Horse</a:t>
            </a:r>
            <a:endParaRPr lang="en-GB" dirty="0"/>
          </a:p>
        </p:txBody>
      </p:sp>
      <p:sp>
        <p:nvSpPr>
          <p:cNvPr id="3" name="Content Placeholder 2"/>
          <p:cNvSpPr>
            <a:spLocks noGrp="1"/>
          </p:cNvSpPr>
          <p:nvPr>
            <p:ph idx="1"/>
          </p:nvPr>
        </p:nvSpPr>
        <p:spPr/>
        <p:txBody>
          <a:bodyPr/>
          <a:lstStyle/>
          <a:p>
            <a:r>
              <a:rPr lang="en-GB" dirty="0" smtClean="0"/>
              <a:t>The horse was probably domesticated in south Russia in the </a:t>
            </a:r>
            <a:r>
              <a:rPr lang="en-GB" dirty="0" err="1" smtClean="0"/>
              <a:t>neolithic</a:t>
            </a:r>
            <a:r>
              <a:rPr lang="en-GB" dirty="0" smtClean="0"/>
              <a:t> period.</a:t>
            </a:r>
          </a:p>
          <a:p>
            <a:r>
              <a:rPr lang="en-GB" dirty="0" smtClean="0"/>
              <a:t>Horses are known in the Greek world from the early Bronze Age onwards.</a:t>
            </a:r>
          </a:p>
          <a:p>
            <a:r>
              <a:rPr lang="en-GB" dirty="0" smtClean="0"/>
              <a:t>From c1500 BCE horse-drawn chariots are known from </a:t>
            </a:r>
            <a:r>
              <a:rPr lang="en-GB" dirty="0" err="1" smtClean="0"/>
              <a:t>Mycenean</a:t>
            </a:r>
            <a:r>
              <a:rPr lang="en-GB" dirty="0" smtClean="0"/>
              <a:t> Greece, following a custom known from the Near Eastern civilizations.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Chariot</a:t>
            </a:r>
            <a:endParaRPr lang="en-GB" dirty="0"/>
          </a:p>
        </p:txBody>
      </p:sp>
      <p:sp>
        <p:nvSpPr>
          <p:cNvPr id="3" name="Content Placeholder 2"/>
          <p:cNvSpPr>
            <a:spLocks noGrp="1"/>
          </p:cNvSpPr>
          <p:nvPr>
            <p:ph idx="1"/>
          </p:nvPr>
        </p:nvSpPr>
        <p:spPr/>
        <p:txBody>
          <a:bodyPr/>
          <a:lstStyle/>
          <a:p>
            <a:r>
              <a:rPr lang="en-GB" dirty="0" smtClean="0"/>
              <a:t>Chariots are known from </a:t>
            </a:r>
            <a:r>
              <a:rPr lang="en-GB" dirty="0" err="1" smtClean="0"/>
              <a:t>Mycenean</a:t>
            </a:r>
            <a:r>
              <a:rPr lang="en-GB" dirty="0" smtClean="0"/>
              <a:t> evidence and Homer.</a:t>
            </a:r>
          </a:p>
          <a:p>
            <a:r>
              <a:rPr lang="en-GB" dirty="0" smtClean="0"/>
              <a:t>If Homer depicts reality, then chariots were used in war until the 8</a:t>
            </a:r>
            <a:r>
              <a:rPr lang="en-GB" baseline="30000" dirty="0" smtClean="0"/>
              <a:t>th</a:t>
            </a:r>
            <a:r>
              <a:rPr lang="en-GB" dirty="0" smtClean="0"/>
              <a:t> century BCE.</a:t>
            </a:r>
          </a:p>
          <a:p>
            <a:r>
              <a:rPr lang="en-GB" dirty="0" smtClean="0"/>
              <a:t>However, these were used as status symbols and their only purpose were to transport warriors to and from battle.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Hippeis</a:t>
            </a:r>
            <a:endParaRPr lang="en-GB" dirty="0"/>
          </a:p>
        </p:txBody>
      </p:sp>
      <p:sp>
        <p:nvSpPr>
          <p:cNvPr id="3" name="Content Placeholder 2"/>
          <p:cNvSpPr>
            <a:spLocks noGrp="1"/>
          </p:cNvSpPr>
          <p:nvPr>
            <p:ph idx="1"/>
          </p:nvPr>
        </p:nvSpPr>
        <p:spPr/>
        <p:txBody>
          <a:bodyPr/>
          <a:lstStyle/>
          <a:p>
            <a:r>
              <a:rPr lang="en-GB" dirty="0" smtClean="0"/>
              <a:t>Horses and horsemanship in the majority of the Greek poleis meant wealth.</a:t>
            </a:r>
          </a:p>
          <a:p>
            <a:r>
              <a:rPr lang="en-GB" dirty="0" smtClean="0"/>
              <a:t>We know of several poleis that had archaic aristocracies with the name of ‘horsemen’, such as </a:t>
            </a:r>
            <a:r>
              <a:rPr lang="en-GB" dirty="0" err="1" smtClean="0"/>
              <a:t>Orchomenos</a:t>
            </a:r>
            <a:r>
              <a:rPr lang="en-GB" dirty="0" smtClean="0"/>
              <a:t> in </a:t>
            </a:r>
            <a:r>
              <a:rPr lang="en-GB" dirty="0" err="1" smtClean="0"/>
              <a:t>Boiotia</a:t>
            </a:r>
            <a:r>
              <a:rPr lang="en-GB" dirty="0" smtClean="0"/>
              <a:t> and </a:t>
            </a:r>
            <a:r>
              <a:rPr lang="en-GB" dirty="0" err="1" smtClean="0"/>
              <a:t>Chalkis</a:t>
            </a:r>
            <a:r>
              <a:rPr lang="en-GB" dirty="0" smtClean="0"/>
              <a:t> and </a:t>
            </a:r>
            <a:r>
              <a:rPr lang="en-GB" dirty="0" err="1" smtClean="0"/>
              <a:t>Eretreia</a:t>
            </a:r>
            <a:r>
              <a:rPr lang="en-GB" dirty="0" smtClean="0"/>
              <a:t> in </a:t>
            </a:r>
            <a:r>
              <a:rPr lang="en-GB" dirty="0" err="1" smtClean="0"/>
              <a:t>Euboia</a:t>
            </a:r>
            <a:r>
              <a:rPr lang="en-GB" dirty="0" smtClean="0"/>
              <a:t>.</a:t>
            </a:r>
          </a:p>
          <a:p>
            <a:r>
              <a:rPr lang="en-GB" dirty="0" smtClean="0"/>
              <a:t>In the classical period, we know of poleis where the upper or part of the upper classes were named ‘horsemen’, such as the </a:t>
            </a:r>
            <a:r>
              <a:rPr lang="en-GB" dirty="0" err="1" smtClean="0"/>
              <a:t>hippeis</a:t>
            </a:r>
            <a:r>
              <a:rPr lang="en-GB" dirty="0" smtClean="0"/>
              <a:t> of Athens and the wealthier citizens of Sparta.</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71546"/>
          </a:xfrm>
        </p:spPr>
        <p:txBody>
          <a:bodyPr>
            <a:normAutofit fontScale="90000"/>
          </a:bodyPr>
          <a:lstStyle/>
          <a:p>
            <a:r>
              <a:rPr lang="en-GB" dirty="0" smtClean="0"/>
              <a:t>Games and Development of Horsemanship in the archaic period</a:t>
            </a:r>
            <a:endParaRPr lang="en-GB" dirty="0"/>
          </a:p>
        </p:txBody>
      </p:sp>
      <p:sp>
        <p:nvSpPr>
          <p:cNvPr id="3" name="Content Placeholder 2"/>
          <p:cNvSpPr>
            <a:spLocks noGrp="1"/>
          </p:cNvSpPr>
          <p:nvPr>
            <p:ph idx="1"/>
          </p:nvPr>
        </p:nvSpPr>
        <p:spPr>
          <a:xfrm>
            <a:off x="0" y="1214422"/>
            <a:ext cx="8686800" cy="5429288"/>
          </a:xfrm>
        </p:spPr>
        <p:txBody>
          <a:bodyPr>
            <a:normAutofit fontScale="85000" lnSpcReduction="10000"/>
          </a:bodyPr>
          <a:lstStyle/>
          <a:p>
            <a:r>
              <a:rPr lang="en-GB" dirty="0" smtClean="0"/>
              <a:t>At the eighteenth Festival they remembered the </a:t>
            </a:r>
            <a:r>
              <a:rPr lang="en-GB" dirty="0" err="1" smtClean="0"/>
              <a:t>pentathlum</a:t>
            </a:r>
            <a:r>
              <a:rPr lang="en-GB" dirty="0" smtClean="0"/>
              <a:t> and wrestling. </a:t>
            </a:r>
            <a:r>
              <a:rPr lang="en-GB" dirty="0" err="1" smtClean="0"/>
              <a:t>Lampis</a:t>
            </a:r>
            <a:r>
              <a:rPr lang="en-GB" dirty="0" smtClean="0"/>
              <a:t> won the first and </a:t>
            </a:r>
            <a:r>
              <a:rPr lang="en-GB" dirty="0" err="1" smtClean="0"/>
              <a:t>Eurybatus</a:t>
            </a:r>
            <a:r>
              <a:rPr lang="en-GB" dirty="0" smtClean="0"/>
              <a:t> the second, these also being </a:t>
            </a:r>
            <a:r>
              <a:rPr lang="en-GB" dirty="0" err="1" smtClean="0"/>
              <a:t>Lacedaemonians</a:t>
            </a:r>
            <a:r>
              <a:rPr lang="en-GB" dirty="0" smtClean="0"/>
              <a:t>. At the twenty-third Festival they restored the prizes for boxing, and the victor was </a:t>
            </a:r>
            <a:r>
              <a:rPr lang="en-GB" dirty="0" err="1" smtClean="0"/>
              <a:t>Onomastus</a:t>
            </a:r>
            <a:r>
              <a:rPr lang="en-GB" dirty="0" smtClean="0"/>
              <a:t> of Smyrna, which already was a part of Ionia. At the twenty-fifth they recognized the race of full-grown horses, and </a:t>
            </a:r>
            <a:r>
              <a:rPr lang="en-GB" dirty="0" err="1" smtClean="0"/>
              <a:t>Pagondas</a:t>
            </a:r>
            <a:r>
              <a:rPr lang="en-GB" dirty="0" smtClean="0"/>
              <a:t> of Thebes was proclaimed “victor in the chariot-race.” [8] At the eighth Festival after this they admitted the </a:t>
            </a:r>
            <a:r>
              <a:rPr lang="en-GB" dirty="0" err="1" smtClean="0"/>
              <a:t>pancratium</a:t>
            </a:r>
            <a:r>
              <a:rPr lang="en-GB" dirty="0" smtClean="0"/>
              <a:t> for men and the horse-race. The horse-race was won by </a:t>
            </a:r>
            <a:r>
              <a:rPr lang="en-GB" dirty="0" err="1" smtClean="0"/>
              <a:t>Crauxidas</a:t>
            </a:r>
            <a:r>
              <a:rPr lang="en-GB" dirty="0" smtClean="0"/>
              <a:t> of </a:t>
            </a:r>
            <a:r>
              <a:rPr lang="en-GB" dirty="0" err="1" smtClean="0"/>
              <a:t>Crannon</a:t>
            </a:r>
            <a:r>
              <a:rPr lang="en-GB" dirty="0" smtClean="0"/>
              <a:t>, and </a:t>
            </a:r>
            <a:r>
              <a:rPr lang="en-GB" dirty="0" err="1" smtClean="0"/>
              <a:t>Lygdamis</a:t>
            </a:r>
            <a:r>
              <a:rPr lang="en-GB" dirty="0" smtClean="0"/>
              <a:t> of Syracuse overcame all who entered for the </a:t>
            </a:r>
            <a:r>
              <a:rPr lang="en-GB" dirty="0" err="1" smtClean="0"/>
              <a:t>pancratium</a:t>
            </a:r>
            <a:r>
              <a:rPr lang="en-GB" dirty="0" smtClean="0"/>
              <a:t>. </a:t>
            </a:r>
            <a:r>
              <a:rPr lang="en-GB" dirty="0" err="1" smtClean="0"/>
              <a:t>Lygdamis</a:t>
            </a:r>
            <a:r>
              <a:rPr lang="en-GB" dirty="0" smtClean="0"/>
              <a:t> has his tomb near the quarries at Syracuse, and according to the </a:t>
            </a:r>
            <a:r>
              <a:rPr lang="en-GB" dirty="0" err="1" smtClean="0"/>
              <a:t>Syracusans</a:t>
            </a:r>
            <a:r>
              <a:rPr lang="en-GB" dirty="0" smtClean="0"/>
              <a:t> he was as big as Heracles of Thebes, though I cannot vouch for the statement. Pausanias 5.8.7-8</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geographical division</a:t>
            </a:r>
            <a:endParaRPr lang="en-GB" dirty="0"/>
          </a:p>
        </p:txBody>
      </p:sp>
      <p:pic>
        <p:nvPicPr>
          <p:cNvPr id="4" name="Content Placeholder 3" descr="Cavalry Map.jpg"/>
          <p:cNvPicPr>
            <a:picLocks noGrp="1" noChangeAspect="1"/>
          </p:cNvPicPr>
          <p:nvPr>
            <p:ph idx="1"/>
          </p:nvPr>
        </p:nvPicPr>
        <p:blipFill>
          <a:blip r:embed="rId3" cstate="print"/>
          <a:stretch>
            <a:fillRect/>
          </a:stretch>
        </p:blipFill>
        <p:spPr>
          <a:xfrm>
            <a:off x="1548273" y="1285860"/>
            <a:ext cx="6238437" cy="550575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Arms and Armour</a:t>
            </a:r>
            <a:endParaRPr lang="en-GB" dirty="0"/>
          </a:p>
        </p:txBody>
      </p:sp>
      <p:sp>
        <p:nvSpPr>
          <p:cNvPr id="3" name="Content Placeholder 2"/>
          <p:cNvSpPr>
            <a:spLocks noGrp="1"/>
          </p:cNvSpPr>
          <p:nvPr>
            <p:ph idx="1"/>
          </p:nvPr>
        </p:nvSpPr>
        <p:spPr/>
        <p:txBody>
          <a:bodyPr/>
          <a:lstStyle/>
          <a:p>
            <a:r>
              <a:rPr lang="en-GB" dirty="0" smtClean="0"/>
              <a:t>As soon as they have acquired a firm seat, your next task is to take steps that as many as possible shall be able </a:t>
            </a:r>
            <a:r>
              <a:rPr lang="en-GB" b="1" dirty="0" smtClean="0"/>
              <a:t>to throw the javelin </a:t>
            </a:r>
            <a:r>
              <a:rPr lang="en-GB" dirty="0" smtClean="0"/>
              <a:t>when mounted</a:t>
            </a:r>
            <a:r>
              <a:rPr lang="en-GB" baseline="30000" dirty="0" smtClean="0"/>
              <a:t> </a:t>
            </a:r>
            <a:r>
              <a:rPr lang="en-GB" dirty="0" smtClean="0"/>
              <a:t>and shall become efficient in all the details of horsemanship. After that </a:t>
            </a:r>
            <a:r>
              <a:rPr lang="en-GB" b="1" dirty="0" smtClean="0"/>
              <a:t>both horses and men must be armed</a:t>
            </a:r>
            <a:r>
              <a:rPr lang="en-GB" dirty="0" smtClean="0"/>
              <a:t>, so that, while they are themselves thoroughly protected against wounds, they may have the means of inflicting the greatest loss on the enemy. Xenophon </a:t>
            </a:r>
            <a:r>
              <a:rPr lang="en-GB" i="1" dirty="0" smtClean="0"/>
              <a:t>On the Cavalry Commander</a:t>
            </a:r>
            <a:r>
              <a:rPr lang="en-GB" dirty="0" smtClean="0"/>
              <a:t> 1.6</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74638"/>
            <a:ext cx="8472518" cy="1143000"/>
          </a:xfrm>
        </p:spPr>
        <p:txBody>
          <a:bodyPr>
            <a:normAutofit fontScale="90000"/>
          </a:bodyPr>
          <a:lstStyle/>
          <a:p>
            <a:r>
              <a:rPr lang="en-GB" dirty="0" smtClean="0"/>
              <a:t>A different type of horsemanship</a:t>
            </a:r>
            <a:endParaRPr lang="en-GB" dirty="0"/>
          </a:p>
        </p:txBody>
      </p:sp>
      <p:sp>
        <p:nvSpPr>
          <p:cNvPr id="3" name="Content Placeholder 2"/>
          <p:cNvSpPr>
            <a:spLocks noGrp="1"/>
          </p:cNvSpPr>
          <p:nvPr>
            <p:ph idx="1"/>
          </p:nvPr>
        </p:nvSpPr>
        <p:spPr/>
        <p:txBody>
          <a:bodyPr/>
          <a:lstStyle/>
          <a:p>
            <a:r>
              <a:rPr lang="en-GB" dirty="0" smtClean="0"/>
              <a:t>We would persuade the young recruits to learn for themselves how to mount from the spring; but if you provide an instructor, you will receive well-merited praise. The way to help the older men is to accustom them to get a leg-up in the Persian fashion. Xenophon </a:t>
            </a:r>
            <a:r>
              <a:rPr lang="en-GB" i="1" dirty="0" smtClean="0"/>
              <a:t>On the Cavalry Commander</a:t>
            </a:r>
            <a:r>
              <a:rPr lang="en-GB" dirty="0" smtClean="0"/>
              <a:t> 1.17</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classical Development</a:t>
            </a:r>
            <a:endParaRPr lang="en-GB" dirty="0"/>
          </a:p>
        </p:txBody>
      </p:sp>
      <p:sp>
        <p:nvSpPr>
          <p:cNvPr id="3" name="Content Placeholder 2"/>
          <p:cNvSpPr>
            <a:spLocks noGrp="1"/>
          </p:cNvSpPr>
          <p:nvPr>
            <p:ph idx="1"/>
          </p:nvPr>
        </p:nvSpPr>
        <p:spPr/>
        <p:txBody>
          <a:bodyPr/>
          <a:lstStyle/>
          <a:p>
            <a:r>
              <a:rPr lang="en-GB" dirty="0" smtClean="0"/>
              <a:t>Although horses and horsemanship was known in the Greek world from the Bronze Age, the use of cavalry in war appears to have gained considerable momentum in the classical period.</a:t>
            </a:r>
          </a:p>
          <a:p>
            <a:r>
              <a:rPr lang="en-GB" dirty="0" smtClean="0"/>
              <a:t>In the beginning of the classical period, Athens at least appears to have had no cavalry, as it is not mentioned at all in the Marathon campaign.</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Persian Influence?</a:t>
            </a:r>
            <a:endParaRPr lang="en-GB" dirty="0"/>
          </a:p>
        </p:txBody>
      </p:sp>
      <p:sp>
        <p:nvSpPr>
          <p:cNvPr id="3" name="Content Placeholder 2"/>
          <p:cNvSpPr>
            <a:spLocks noGrp="1"/>
          </p:cNvSpPr>
          <p:nvPr>
            <p:ph idx="1"/>
          </p:nvPr>
        </p:nvSpPr>
        <p:spPr/>
        <p:txBody>
          <a:bodyPr/>
          <a:lstStyle/>
          <a:p>
            <a:r>
              <a:rPr lang="en-GB" dirty="0" smtClean="0"/>
              <a:t>Having got Eretria into their power, they stayed a few days and then sailed for the land of Attica, pressing on hard and supposing that the Athenians would do the same as the </a:t>
            </a:r>
            <a:r>
              <a:rPr lang="en-GB" dirty="0" err="1" smtClean="0"/>
              <a:t>Eretrians</a:t>
            </a:r>
            <a:r>
              <a:rPr lang="en-GB" dirty="0" smtClean="0"/>
              <a:t> had done. And since </a:t>
            </a:r>
            <a:r>
              <a:rPr lang="en-GB" b="1" dirty="0" smtClean="0"/>
              <a:t>Marathon was the most convenient place in Attica for horsemen to act </a:t>
            </a:r>
            <a:r>
              <a:rPr lang="en-GB" dirty="0" smtClean="0"/>
              <a:t>and was also very near to Eretria, therefore Hippias the son of </a:t>
            </a:r>
            <a:r>
              <a:rPr lang="en-GB" dirty="0" err="1" smtClean="0"/>
              <a:t>Peisistratos</a:t>
            </a:r>
            <a:r>
              <a:rPr lang="en-GB" dirty="0" smtClean="0"/>
              <a:t> was guiding them thither.  </a:t>
            </a:r>
            <a:r>
              <a:rPr lang="en-GB" dirty="0" err="1" smtClean="0"/>
              <a:t>Herodotos</a:t>
            </a:r>
            <a:r>
              <a:rPr lang="en-GB" dirty="0" smtClean="0"/>
              <a:t> 6.102</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a Cavalry force</a:t>
            </a:r>
            <a:endParaRPr lang="en-GB" dirty="0"/>
          </a:p>
        </p:txBody>
      </p:sp>
      <p:sp>
        <p:nvSpPr>
          <p:cNvPr id="3" name="Content Placeholder 2"/>
          <p:cNvSpPr>
            <a:spLocks noGrp="1"/>
          </p:cNvSpPr>
          <p:nvPr>
            <p:ph idx="1"/>
          </p:nvPr>
        </p:nvSpPr>
        <p:spPr/>
        <p:txBody>
          <a:bodyPr/>
          <a:lstStyle/>
          <a:p>
            <a:r>
              <a:rPr lang="en-GB" dirty="0" smtClean="0"/>
              <a:t>Pericles also showed them that </a:t>
            </a:r>
            <a:r>
              <a:rPr lang="en-GB" b="1" dirty="0" smtClean="0"/>
              <a:t>they had twelve hundred horse including mounted archers</a:t>
            </a:r>
            <a:r>
              <a:rPr lang="en-GB" dirty="0" smtClean="0"/>
              <a:t>, with sixteen hundred archers </a:t>
            </a:r>
            <a:r>
              <a:rPr lang="en-GB" dirty="0" err="1" smtClean="0"/>
              <a:t>unmounted</a:t>
            </a:r>
            <a:r>
              <a:rPr lang="en-GB" dirty="0" smtClean="0"/>
              <a:t>, and three hundred galleys fit for service. Such were the resources of Athens in the different departments when the Peloponnesian invasion was impending and hostilities were being commenced. Pericles also urged his usual arguments for expecting a favourable issue to the war. Thucydides 2.13</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Uses of the Cavalry</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Campaign</a:t>
            </a:r>
            <a:endParaRPr lang="en-GB" dirty="0"/>
          </a:p>
        </p:txBody>
      </p:sp>
      <p:sp>
        <p:nvSpPr>
          <p:cNvPr id="3" name="Content Placeholder 2"/>
          <p:cNvSpPr>
            <a:spLocks noGrp="1"/>
          </p:cNvSpPr>
          <p:nvPr>
            <p:ph idx="1"/>
          </p:nvPr>
        </p:nvSpPr>
        <p:spPr>
          <a:xfrm>
            <a:off x="457200" y="1600200"/>
            <a:ext cx="8229600" cy="5043510"/>
          </a:xfrm>
        </p:spPr>
        <p:txBody>
          <a:bodyPr>
            <a:normAutofit fontScale="85000" lnSpcReduction="20000"/>
          </a:bodyPr>
          <a:lstStyle/>
          <a:p>
            <a:r>
              <a:rPr lang="en-GB" dirty="0" smtClean="0"/>
              <a:t>Eight days had now passed while they had been sitting opposite to one another, when he gave this counsel to </a:t>
            </a:r>
            <a:r>
              <a:rPr lang="en-GB" dirty="0" err="1" smtClean="0"/>
              <a:t>Mardonios</a:t>
            </a:r>
            <a:r>
              <a:rPr lang="en-GB" dirty="0" smtClean="0"/>
              <a:t>; and </a:t>
            </a:r>
            <a:r>
              <a:rPr lang="en-GB" dirty="0" err="1" smtClean="0"/>
              <a:t>Mardonios</a:t>
            </a:r>
            <a:r>
              <a:rPr lang="en-GB" dirty="0" smtClean="0"/>
              <a:t>, perceiving that the advice was good, sent the cavalry when night came on to the pass of </a:t>
            </a:r>
            <a:r>
              <a:rPr lang="en-GB" dirty="0" err="1" smtClean="0"/>
              <a:t>Kithairon</a:t>
            </a:r>
            <a:r>
              <a:rPr lang="en-GB" dirty="0" smtClean="0"/>
              <a:t> leading towards </a:t>
            </a:r>
            <a:r>
              <a:rPr lang="en-GB" dirty="0" err="1" smtClean="0"/>
              <a:t>Plataia</a:t>
            </a:r>
            <a:r>
              <a:rPr lang="en-GB" dirty="0" smtClean="0"/>
              <a:t>, which the </a:t>
            </a:r>
            <a:r>
              <a:rPr lang="en-GB" dirty="0" err="1" smtClean="0"/>
              <a:t>Bœotians</a:t>
            </a:r>
            <a:r>
              <a:rPr lang="en-GB" dirty="0" smtClean="0"/>
              <a:t> call the "Three Heads" and the Athenians the "Oak Heads." Having been thus sent, the cavalry did not come without effect, for they caught five hundred baggage-animals coming out into the plain, which were bearing provisions from Peloponnesus to the army, and also the men who accompanied the carts: and having taken this prize the Persians proceeded to slaughter them without sparing either beast or man; and when they were satiated with killing they surrounded the rest and drove them into the camp to </a:t>
            </a:r>
            <a:r>
              <a:rPr lang="en-GB" dirty="0" err="1" smtClean="0"/>
              <a:t>Mardonios</a:t>
            </a:r>
            <a:r>
              <a:rPr lang="en-GB" dirty="0" smtClean="0"/>
              <a:t>. </a:t>
            </a:r>
            <a:r>
              <a:rPr lang="en-GB" dirty="0" err="1" smtClean="0"/>
              <a:t>Herodotos</a:t>
            </a:r>
            <a:r>
              <a:rPr lang="en-GB" dirty="0" smtClean="0"/>
              <a:t> 9.39</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Battle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After this deed they spent two days more, neither side wishing to begin a battle; for the Barbarians advanced as far as the </a:t>
            </a:r>
            <a:r>
              <a:rPr lang="en-GB" dirty="0" err="1" smtClean="0"/>
              <a:t>Asopos</a:t>
            </a:r>
            <a:r>
              <a:rPr lang="en-GB" dirty="0" smtClean="0"/>
              <a:t> to make trial of the Hellenes, but neither side would cross the river. However the cavalry of </a:t>
            </a:r>
            <a:r>
              <a:rPr lang="en-GB" dirty="0" err="1" smtClean="0"/>
              <a:t>Mardonios</a:t>
            </a:r>
            <a:r>
              <a:rPr lang="en-GB" dirty="0" smtClean="0"/>
              <a:t> made attacks continually and did damage to the Hellenes; for </a:t>
            </a:r>
            <a:r>
              <a:rPr lang="en-GB" b="1" dirty="0" smtClean="0"/>
              <a:t>the Thebans, being very strong on the side of the Medes, carried on the war with vigour, and always directed them up to the moment of fighting</a:t>
            </a:r>
            <a:r>
              <a:rPr lang="en-GB" dirty="0" smtClean="0"/>
              <a:t>; and after this the Persians and Medes took up the work and were they who displayed valour in their turn. </a:t>
            </a:r>
            <a:r>
              <a:rPr lang="en-GB" dirty="0" err="1" smtClean="0"/>
              <a:t>Herodotos</a:t>
            </a:r>
            <a:r>
              <a:rPr lang="en-GB" dirty="0" smtClean="0"/>
              <a:t> 9.40</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battle: Creating Confusion</a:t>
            </a:r>
            <a:endParaRPr lang="en-GB" dirty="0"/>
          </a:p>
        </p:txBody>
      </p:sp>
      <p:sp>
        <p:nvSpPr>
          <p:cNvPr id="3" name="Content Placeholder 2"/>
          <p:cNvSpPr>
            <a:spLocks noGrp="1"/>
          </p:cNvSpPr>
          <p:nvPr>
            <p:ph idx="1"/>
          </p:nvPr>
        </p:nvSpPr>
        <p:spPr>
          <a:xfrm>
            <a:off x="457200" y="1214422"/>
            <a:ext cx="8229600" cy="5094938"/>
          </a:xfrm>
        </p:spPr>
        <p:txBody>
          <a:bodyPr>
            <a:normAutofit fontScale="85000" lnSpcReduction="20000"/>
          </a:bodyPr>
          <a:lstStyle/>
          <a:p>
            <a:r>
              <a:rPr lang="en-GB" dirty="0" smtClean="0"/>
              <a:t>In the second place, since the space between the armies was a plain, the </a:t>
            </a:r>
            <a:r>
              <a:rPr lang="en-GB" dirty="0" err="1" smtClean="0"/>
              <a:t>Lacedaemonians</a:t>
            </a:r>
            <a:r>
              <a:rPr lang="en-GB" dirty="0" smtClean="0"/>
              <a:t> posted their horsemen in front of their phalanx, and the Thebans in like manner posted theirs over against them. Now the cavalry of the Thebans was in good training as a result of the war with the </a:t>
            </a:r>
            <a:r>
              <a:rPr lang="en-GB" dirty="0" err="1" smtClean="0"/>
              <a:t>Orchomenians</a:t>
            </a:r>
            <a:r>
              <a:rPr lang="en-GB" dirty="0" smtClean="0"/>
              <a:t> and the war with the Thespians, while the cavalry of the </a:t>
            </a:r>
            <a:r>
              <a:rPr lang="en-GB" dirty="0" err="1" smtClean="0"/>
              <a:t>Lacedaemonians</a:t>
            </a:r>
            <a:r>
              <a:rPr lang="en-GB" dirty="0" smtClean="0"/>
              <a:t> was exceedingly poor at that time. ... Now when </a:t>
            </a:r>
            <a:r>
              <a:rPr lang="en-GB" dirty="0" err="1" smtClean="0"/>
              <a:t>Cleombrotus</a:t>
            </a:r>
            <a:r>
              <a:rPr lang="en-GB" dirty="0" smtClean="0"/>
              <a:t> began to lead his army against the enemy, in the first place, before the troops under him so much as perceived that he was advancing, the horsemen had already joined battle and those of the </a:t>
            </a:r>
            <a:r>
              <a:rPr lang="en-GB" dirty="0" err="1" smtClean="0"/>
              <a:t>Lacedaemonians</a:t>
            </a:r>
            <a:r>
              <a:rPr lang="en-GB" dirty="0" smtClean="0"/>
              <a:t> had speedily been worsted; then in their flight they had fallen foul of their own hoplites, and, besides, the companies of the Thebans were now charging upon them. Xenophon </a:t>
            </a:r>
            <a:r>
              <a:rPr lang="en-GB" i="1" dirty="0" err="1" smtClean="0"/>
              <a:t>Hellenika</a:t>
            </a:r>
            <a:r>
              <a:rPr lang="en-GB" dirty="0" smtClean="0"/>
              <a:t> 6.4.10-12</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a:t>
            </a:r>
            <a:r>
              <a:rPr lang="en-GB" dirty="0" err="1" smtClean="0"/>
              <a:t>defense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But if the city falls back on her navy, and is content to keep her walls intact, as in the days when the </a:t>
            </a:r>
            <a:r>
              <a:rPr lang="en-GB" dirty="0" err="1" smtClean="0"/>
              <a:t>Lacedaemonians</a:t>
            </a:r>
            <a:r>
              <a:rPr lang="en-GB" dirty="0" smtClean="0"/>
              <a:t> invaded us with all the Greeks to help them, and </a:t>
            </a:r>
            <a:r>
              <a:rPr lang="en-GB" b="1" dirty="0" smtClean="0"/>
              <a:t>if she expects her cavalry to protect all that lies outside the walls, and to take its chance unaided against her foes</a:t>
            </a:r>
            <a:r>
              <a:rPr lang="en-GB" dirty="0" smtClean="0"/>
              <a:t>,—why then, I suppose, we need first the strong arm of the gods to aid us, and in the second place it is essential that our cavalry commander should be masterly. For much sagacity is called for in coping with a greatly superior force, and abundance of courage when the call comes. Xenophon </a:t>
            </a:r>
            <a:r>
              <a:rPr lang="en-GB" i="1" dirty="0" smtClean="0"/>
              <a:t>On the Cavalry Commander</a:t>
            </a:r>
            <a:r>
              <a:rPr lang="en-GB" dirty="0" smtClean="0"/>
              <a:t> 7.4</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of Cavalry</a:t>
            </a:r>
            <a:endParaRPr lang="en-GB" dirty="0"/>
          </a:p>
        </p:txBody>
      </p:sp>
      <p:sp>
        <p:nvSpPr>
          <p:cNvPr id="3" name="Content Placeholder 2"/>
          <p:cNvSpPr>
            <a:spLocks noGrp="1"/>
          </p:cNvSpPr>
          <p:nvPr>
            <p:ph idx="1"/>
          </p:nvPr>
        </p:nvSpPr>
        <p:spPr/>
        <p:txBody>
          <a:bodyPr/>
          <a:lstStyle/>
          <a:p>
            <a:r>
              <a:rPr lang="en-GB" dirty="0" smtClean="0"/>
              <a:t>For the richest men kept the horses, and it was only when the ban was called out that the appointed trooper presented himself; then he would get his horse and such arms as were given him, and take the field on the moment's notice. As for the men, on the other hand, it was those who were least strong of body and least ambitious who were mounted on the horses.  Xenophon </a:t>
            </a:r>
            <a:r>
              <a:rPr lang="en-GB" i="1" dirty="0" err="1" smtClean="0"/>
              <a:t>Hellenika</a:t>
            </a:r>
            <a:r>
              <a:rPr lang="en-GB" dirty="0" smtClean="0"/>
              <a:t> 6.4.11</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Cavalry as Status Symbol</a:t>
            </a:r>
            <a:endParaRPr lang="en-GB" dirty="0"/>
          </a:p>
        </p:txBody>
      </p:sp>
      <p:pic>
        <p:nvPicPr>
          <p:cNvPr id="4" name="Content Placeholder 3" descr="167.jpg"/>
          <p:cNvPicPr>
            <a:picLocks noGrp="1" noChangeAspect="1"/>
          </p:cNvPicPr>
          <p:nvPr>
            <p:ph idx="1"/>
          </p:nvPr>
        </p:nvPicPr>
        <p:blipFill>
          <a:blip r:embed="rId3" cstate="print"/>
          <a:stretch>
            <a:fillRect/>
          </a:stretch>
        </p:blipFill>
        <p:spPr>
          <a:xfrm>
            <a:off x="33043" y="2071678"/>
            <a:ext cx="9030671" cy="3035309"/>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4" name="Content Placeholder 3"/>
          <p:cNvSpPr>
            <a:spLocks noGrp="1"/>
          </p:cNvSpPr>
          <p:nvPr>
            <p:ph idx="1"/>
          </p:nvPr>
        </p:nvSpPr>
        <p:spPr/>
        <p:txBody>
          <a:bodyPr>
            <a:normAutofit/>
          </a:bodyPr>
          <a:lstStyle/>
          <a:p>
            <a:r>
              <a:rPr lang="en-GB" dirty="0" smtClean="0"/>
              <a:t>Xenophon </a:t>
            </a:r>
            <a:r>
              <a:rPr lang="en-GB" i="1" dirty="0" smtClean="0"/>
              <a:t>On the Cavalry Commander</a:t>
            </a:r>
            <a:r>
              <a:rPr lang="en-GB" dirty="0" smtClean="0"/>
              <a:t>(available from the </a:t>
            </a:r>
            <a:r>
              <a:rPr lang="en-GB" dirty="0" err="1" smtClean="0"/>
              <a:t>Perseus</a:t>
            </a:r>
            <a:r>
              <a:rPr lang="en-GB" dirty="0" smtClean="0"/>
              <a:t> Digital Library)</a:t>
            </a:r>
          </a:p>
          <a:p>
            <a:r>
              <a:rPr lang="en-GB" dirty="0" smtClean="0"/>
              <a:t>Glenn R. </a:t>
            </a:r>
            <a:r>
              <a:rPr lang="en-GB" dirty="0" err="1" smtClean="0"/>
              <a:t>Bugh</a:t>
            </a:r>
            <a:r>
              <a:rPr lang="en-GB" dirty="0" smtClean="0"/>
              <a:t> ‘Cavalry Inscriptions from the Athenian Agora’ </a:t>
            </a:r>
            <a:r>
              <a:rPr lang="en-GB" i="1" dirty="0" smtClean="0"/>
              <a:t>Hesperia</a:t>
            </a:r>
            <a:r>
              <a:rPr lang="en-GB" dirty="0" smtClean="0"/>
              <a:t>, Vol. 67, No. 1 (Jan. - Mar., 1998), pp. </a:t>
            </a:r>
            <a:r>
              <a:rPr lang="en-GB" smtClean="0"/>
              <a:t>81-90 Stable </a:t>
            </a:r>
            <a:r>
              <a:rPr lang="en-GB" dirty="0" smtClean="0"/>
              <a:t>URL: </a:t>
            </a:r>
            <a:r>
              <a:rPr lang="en-GB" dirty="0" smtClean="0">
                <a:hlinkClick r:id="rId3"/>
              </a:rPr>
              <a:t>http</a:t>
            </a:r>
            <a:r>
              <a:rPr lang="en-GB" smtClean="0">
                <a:hlinkClick r:id="rId3"/>
              </a:rPr>
              <a:t>://www.jstor.org/stable/148421</a:t>
            </a:r>
            <a:r>
              <a:rPr lang="en-GB" smtClean="0"/>
              <a:t> </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56</TotalTime>
  <Words>1424</Words>
  <Application>Microsoft Office PowerPoint</Application>
  <PresentationFormat>On-screen Show (4:3)</PresentationFormat>
  <Paragraphs>64</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Apex</vt:lpstr>
      <vt:lpstr>Armies and navies</vt:lpstr>
      <vt:lpstr>Prehistory of the Horse</vt:lpstr>
      <vt:lpstr>The Chariot</vt:lpstr>
      <vt:lpstr>The Hippeis</vt:lpstr>
      <vt:lpstr>Games and Development of Horsemanship in the archaic period</vt:lpstr>
      <vt:lpstr>A geographical division</vt:lpstr>
      <vt:lpstr>Arms and Armour</vt:lpstr>
      <vt:lpstr>A different type of horsemanship</vt:lpstr>
      <vt:lpstr>A classical Development</vt:lpstr>
      <vt:lpstr>A Persian Influence?</vt:lpstr>
      <vt:lpstr>Developing a Cavalry force</vt:lpstr>
      <vt:lpstr>Uses of the Cavalry</vt:lpstr>
      <vt:lpstr>In Campaign</vt:lpstr>
      <vt:lpstr>In Battle</vt:lpstr>
      <vt:lpstr>In battle: Creating Confusion</vt:lpstr>
      <vt:lpstr>In defense</vt:lpstr>
      <vt:lpstr>Problems of Cavalry</vt:lpstr>
      <vt:lpstr>Cavalry as Status Symbol</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34</cp:revision>
  <dcterms:created xsi:type="dcterms:W3CDTF">2009-02-16T09:26:34Z</dcterms:created>
  <dcterms:modified xsi:type="dcterms:W3CDTF">2012-11-19T11:21:41Z</dcterms:modified>
</cp:coreProperties>
</file>