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332" r:id="rId4"/>
    <p:sldId id="306" r:id="rId5"/>
    <p:sldId id="333" r:id="rId6"/>
    <p:sldId id="261" r:id="rId7"/>
    <p:sldId id="312" r:id="rId8"/>
    <p:sldId id="307" r:id="rId9"/>
    <p:sldId id="308" r:id="rId10"/>
    <p:sldId id="259" r:id="rId11"/>
    <p:sldId id="309" r:id="rId12"/>
    <p:sldId id="334" r:id="rId13"/>
    <p:sldId id="311" r:id="rId14"/>
    <p:sldId id="411" r:id="rId15"/>
    <p:sldId id="409" r:id="rId16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  <p14:sldId id="332"/>
            <p14:sldId id="306"/>
            <p14:sldId id="333"/>
            <p14:sldId id="261"/>
            <p14:sldId id="312"/>
            <p14:sldId id="307"/>
            <p14:sldId id="308"/>
            <p14:sldId id="259"/>
            <p14:sldId id="309"/>
            <p14:sldId id="334"/>
            <p14:sldId id="311"/>
            <p14:sldId id="411"/>
            <p14:sldId id="409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43"/>
  </p:normalViewPr>
  <p:slideViewPr>
    <p:cSldViewPr snapToGrid="0">
      <p:cViewPr varScale="1">
        <p:scale>
          <a:sx n="103" d="100"/>
          <a:sy n="103" d="100"/>
        </p:scale>
        <p:origin x="178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87052" y="1576164"/>
            <a:ext cx="8969896" cy="385334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 6004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and Sustainability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1: 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 </a:t>
            </a:r>
            <a:br>
              <a:rPr sz="4000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226031" y="1132919"/>
            <a:ext cx="8830917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endParaRPr sz="3200" dirty="0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61268" y="2339913"/>
            <a:ext cx="8421464" cy="305562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dirty="0"/>
              <a:t>Get to know each other</a:t>
            </a:r>
            <a:r>
              <a:rPr lang="en-GB" dirty="0"/>
              <a:t> – introduction.</a:t>
            </a:r>
          </a:p>
          <a:p>
            <a:r>
              <a:rPr lang="en-GB" dirty="0"/>
              <a:t>Setting class expectations.</a:t>
            </a:r>
            <a:endParaRPr dirty="0"/>
          </a:p>
          <a:p>
            <a:r>
              <a:rPr lang="en-GB" dirty="0"/>
              <a:t>Module overview.</a:t>
            </a:r>
            <a:endParaRPr dirty="0"/>
          </a:p>
          <a:p>
            <a:r>
              <a:rPr lang="en-GB" dirty="0"/>
              <a:t>Learning aim/objective &amp; Learning outcomes.</a:t>
            </a:r>
          </a:p>
          <a:p>
            <a:r>
              <a:rPr lang="en-GB" dirty="0"/>
              <a:t>Module Assessment type.</a:t>
            </a:r>
          </a:p>
          <a:p>
            <a:r>
              <a:rPr lang="en-GB" sz="2400" dirty="0"/>
              <a:t>Learning and Teaching Strategy.</a:t>
            </a:r>
          </a:p>
          <a:p>
            <a:r>
              <a:rPr lang="en-GB" dirty="0"/>
              <a:t>I</a:t>
            </a:r>
            <a:r>
              <a:rPr lang="en-GB" sz="2400" dirty="0"/>
              <a:t>ntroduction to </a:t>
            </a:r>
            <a:r>
              <a:rPr lang="en-GB" dirty="0"/>
              <a:t>the module.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Learning</a:t>
            </a:r>
            <a:r>
              <a:rPr lang="en-GB" dirty="0"/>
              <a:t> &amp; Teaching</a:t>
            </a:r>
            <a:r>
              <a:rPr dirty="0"/>
              <a:t> </a:t>
            </a:r>
            <a:r>
              <a:rPr lang="en-GB" dirty="0"/>
              <a:t>Plan </a:t>
            </a:r>
            <a:r>
              <a:rPr dirty="0"/>
              <a:t>for </a:t>
            </a:r>
            <a:r>
              <a:rPr lang="en-GB" dirty="0"/>
              <a:t>W</a:t>
            </a:r>
            <a:r>
              <a:rPr dirty="0"/>
              <a:t>eek 1</a:t>
            </a:r>
          </a:p>
        </p:txBody>
      </p:sp>
      <p:sp>
        <p:nvSpPr>
          <p:cNvPr id="118" name="TextBox 7"/>
          <p:cNvSpPr txBox="1"/>
          <p:nvPr/>
        </p:nvSpPr>
        <p:spPr>
          <a:xfrm>
            <a:off x="392508" y="1583675"/>
            <a:ext cx="8213256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dirty="0"/>
              <a:t>We aim t</a:t>
            </a:r>
            <a:r>
              <a:rPr dirty="0"/>
              <a:t>o</a:t>
            </a:r>
            <a:r>
              <a:rPr lang="en-GB" dirty="0"/>
              <a:t> do the followings:</a:t>
            </a:r>
            <a:endParaRPr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Who is he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dirty="0"/>
              <a:t>Welcome….</a:t>
            </a:r>
            <a:endParaRPr sz="4800" dirty="0"/>
          </a:p>
        </p:txBody>
      </p:sp>
      <p:sp>
        <p:nvSpPr>
          <p:cNvPr id="121" name="Please introduce yourself and say…"/>
          <p:cNvSpPr txBox="1">
            <a:spLocks noGrp="1"/>
          </p:cNvSpPr>
          <p:nvPr>
            <p:ph type="body" idx="1"/>
          </p:nvPr>
        </p:nvSpPr>
        <p:spPr>
          <a:xfrm>
            <a:off x="154112" y="2365627"/>
            <a:ext cx="8835775" cy="155990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4000" b="1" dirty="0"/>
              <a:t>First impression is everything in business. </a:t>
            </a:r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sz="4000" b="1" dirty="0"/>
          </a:p>
        </p:txBody>
      </p:sp>
    </p:spTree>
    <p:extLst>
      <p:ext uri="{BB962C8B-B14F-4D97-AF65-F5344CB8AC3E}">
        <p14:creationId xmlns:p14="http://schemas.microsoft.com/office/powerpoint/2010/main" val="17059761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Who is he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dirty="0"/>
              <a:t>Class Expectations….</a:t>
            </a:r>
            <a:endParaRPr sz="4800" dirty="0"/>
          </a:p>
        </p:txBody>
      </p:sp>
      <p:sp>
        <p:nvSpPr>
          <p:cNvPr id="121" name="Please introduce yourself and say…"/>
          <p:cNvSpPr txBox="1">
            <a:spLocks noGrp="1"/>
          </p:cNvSpPr>
          <p:nvPr>
            <p:ph type="body" idx="1"/>
          </p:nvPr>
        </p:nvSpPr>
        <p:spPr>
          <a:xfrm>
            <a:off x="174661" y="1222626"/>
            <a:ext cx="8835775" cy="429460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University Code of Conduct.</a:t>
            </a:r>
          </a:p>
          <a:p>
            <a:pPr marL="0" indent="0">
              <a:buNone/>
            </a:pPr>
            <a:endParaRPr lang="en-GB" sz="4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Professionalism is your currency in business.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4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Recording in progress</a:t>
            </a:r>
          </a:p>
          <a:p>
            <a:pPr marL="0" indent="0">
              <a:buNone/>
            </a:pPr>
            <a:endParaRPr lang="en-GB" sz="4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No eating in class while the lecture is ongoing.</a:t>
            </a:r>
          </a:p>
        </p:txBody>
      </p:sp>
    </p:spTree>
    <p:extLst>
      <p:ext uri="{BB962C8B-B14F-4D97-AF65-F5344CB8AC3E}">
        <p14:creationId xmlns:p14="http://schemas.microsoft.com/office/powerpoint/2010/main" val="9562500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Who is here?"/>
          <p:cNvSpPr txBox="1">
            <a:spLocks noGrp="1"/>
          </p:cNvSpPr>
          <p:nvPr>
            <p:ph type="title"/>
          </p:nvPr>
        </p:nvSpPr>
        <p:spPr>
          <a:xfrm>
            <a:off x="457200" y="123290"/>
            <a:ext cx="8229600" cy="121747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dirty="0"/>
              <a:t>Class Expectations….</a:t>
            </a:r>
            <a:endParaRPr sz="4800" dirty="0"/>
          </a:p>
        </p:txBody>
      </p:sp>
      <p:sp>
        <p:nvSpPr>
          <p:cNvPr id="121" name="Please introduce yourself and say…"/>
          <p:cNvSpPr txBox="1">
            <a:spLocks noGrp="1"/>
          </p:cNvSpPr>
          <p:nvPr>
            <p:ph type="body" idx="1"/>
          </p:nvPr>
        </p:nvSpPr>
        <p:spPr>
          <a:xfrm>
            <a:off x="174661" y="1222626"/>
            <a:ext cx="8835775" cy="42946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University pays important attention to </a:t>
            </a:r>
            <a:r>
              <a:rPr lang="en-GB" sz="4000" b="1" dirty="0">
                <a:solidFill>
                  <a:srgbClr val="FF0000"/>
                </a:solidFill>
              </a:rPr>
              <a:t>Engagement policy </a:t>
            </a:r>
            <a:r>
              <a:rPr lang="en-GB" sz="4000" b="1" dirty="0"/>
              <a:t>this term (i.e., engagement with the Moodle page, class attendance including  active participation in class activities).</a:t>
            </a:r>
            <a:endParaRPr sz="4000" b="1" dirty="0"/>
          </a:p>
        </p:txBody>
      </p:sp>
    </p:spTree>
    <p:extLst>
      <p:ext uri="{BB962C8B-B14F-4D97-AF65-F5344CB8AC3E}">
        <p14:creationId xmlns:p14="http://schemas.microsoft.com/office/powerpoint/2010/main" val="23075110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83497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About this Module….</a:t>
            </a:r>
            <a:endParaRPr sz="44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2" y="1222626"/>
            <a:ext cx="8784404" cy="4294608"/>
          </a:xfrm>
          <a:prstGeom prst="rect">
            <a:avLst/>
          </a:prstGeom>
        </p:spPr>
        <p:txBody>
          <a:bodyPr/>
          <a:lstStyle/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400" b="1" i="0" u="none" strike="noStrike" baseline="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4400" b="1" i="0" u="none" strike="noStrike" baseline="0" dirty="0">
                <a:solidFill>
                  <a:srgbClr val="FF0000"/>
                </a:solidFill>
              </a:rPr>
              <a:t>Module Overview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  <p:bldP spid="131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9479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Module Aim/Objective</a:t>
            </a:r>
            <a:endParaRPr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B0CFBD-4139-4737-BE41-917F4587FEC2}"/>
              </a:ext>
            </a:extLst>
          </p:cNvPr>
          <p:cNvSpPr txBox="1"/>
          <p:nvPr/>
        </p:nvSpPr>
        <p:spPr>
          <a:xfrm>
            <a:off x="0" y="2133578"/>
            <a:ext cx="8799871" cy="20364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742950" marR="862965" lvl="1" indent="-285750" rtl="0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12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To enable students focus on the techniques involved in the formation and implementation of a strategy within an</a:t>
            </a:r>
            <a:r>
              <a:rPr lang="en-GB" sz="2000" spc="-3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organisation.</a:t>
            </a:r>
            <a:endParaRPr lang="en-GB" sz="2000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algn="just">
              <a:spcBef>
                <a:spcPts val="10"/>
              </a:spcBef>
            </a:pPr>
            <a:r>
              <a:rPr lang="en-GB" sz="20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219710" lvl="1" indent="-285750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12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To provide an understanding of the nature of strategic analysis, strategy formulation and its implementation.</a:t>
            </a:r>
            <a:endParaRPr lang="en-GB" sz="2000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3129983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78359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Module Learning Outcomes</a:t>
            </a:r>
            <a:endParaRPr sz="4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95A47-72C1-4A6B-9DA0-5ECB3159E612}"/>
              </a:ext>
            </a:extLst>
          </p:cNvPr>
          <p:cNvSpPr txBox="1"/>
          <p:nvPr/>
        </p:nvSpPr>
        <p:spPr>
          <a:xfrm>
            <a:off x="0" y="1739853"/>
            <a:ext cx="8878529" cy="308020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>
              <a:spcBef>
                <a:spcPts val="10"/>
              </a:spcBef>
            </a:pPr>
            <a:r>
              <a:rPr lang="en-GB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453390" lvl="1" indent="-285750" algn="just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120" algn="l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Examine the relationship between </a:t>
            </a:r>
            <a:r>
              <a:rPr lang="en-GB" b="1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the external context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of an organisation and its </a:t>
            </a:r>
            <a:r>
              <a:rPr lang="en-GB" b="1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internal context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, and how these impact on its</a:t>
            </a:r>
            <a:r>
              <a:rPr lang="en-GB" spc="-5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strategies;</a:t>
            </a:r>
            <a:endParaRPr lang="en-GB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algn="just">
              <a:spcBef>
                <a:spcPts val="10"/>
              </a:spcBef>
            </a:pPr>
            <a:r>
              <a:rPr lang="en-GB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297815" lvl="1" indent="-285750" algn="just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755" algn="l"/>
              </a:tabLst>
            </a:pPr>
            <a:r>
              <a:rPr lang="en-GB" dirty="0"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C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ritically evaluate the competitive and development strategies of an organisation in the context of </a:t>
            </a:r>
            <a:r>
              <a:rPr lang="en-GB" b="1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contemporary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strategic management</a:t>
            </a:r>
            <a:r>
              <a:rPr lang="en-GB" spc="-1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issues;</a:t>
            </a:r>
            <a:endParaRPr lang="en-GB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algn="just">
              <a:spcBef>
                <a:spcPts val="10"/>
              </a:spcBef>
            </a:pPr>
            <a:r>
              <a:rPr lang="en-GB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143510" lvl="1" indent="-285750" algn="just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9120" algn="l"/>
                <a:tab pos="579755" algn="l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Analyse the factors that must be considered by an organisation in the implementation of a</a:t>
            </a:r>
            <a:r>
              <a:rPr lang="en-GB" spc="5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strategy.</a:t>
            </a:r>
            <a:endParaRPr lang="en-GB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797300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287676" y="274639"/>
            <a:ext cx="8399123" cy="845244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4400" dirty="0"/>
              <a:t>Learning and Teaching Strategy - I</a:t>
            </a:r>
            <a:endParaRPr sz="44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119883"/>
            <a:ext cx="8856323" cy="439735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/>
              <a:t>Pay attention to this this</a:t>
            </a:r>
            <a:r>
              <a:rPr lang="en-GB" sz="3200" b="0" i="0" u="none" strike="noStrike" baseline="0" dirty="0">
                <a:solidFill>
                  <a:srgbClr val="000000"/>
                </a:solidFill>
              </a:rPr>
              <a:t>: </a:t>
            </a:r>
          </a:p>
          <a:p>
            <a:pPr marL="0" indent="0" algn="just">
              <a:buNone/>
            </a:pPr>
            <a:endParaRPr lang="en-GB" sz="3200" b="0" i="0" u="none" strike="noStrike" baseline="0" dirty="0">
              <a:solidFill>
                <a:srgbClr val="000000"/>
              </a:solidFill>
            </a:endParaRPr>
          </a:p>
        </p:txBody>
      </p:sp>
      <p:pic>
        <p:nvPicPr>
          <p:cNvPr id="2" name="Picture 1" descr="A screenshot of a white sheet with black text&#10;&#10;Description automatically generated">
            <a:extLst>
              <a:ext uri="{FF2B5EF4-FFF2-40B4-BE49-F238E27FC236}">
                <a16:creationId xmlns:a16="http://schemas.microsoft.com/office/drawing/2014/main" id="{D3B2FB07-AA27-3B0A-5407-C8D88AE24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08" y="2288753"/>
            <a:ext cx="8582291" cy="305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256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  <p:bldP spid="131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937714"/>
          </a:xfrm>
          <a:prstGeom prst="rect">
            <a:avLst/>
          </a:prstGeom>
        </p:spPr>
        <p:txBody>
          <a:bodyPr/>
          <a:lstStyle/>
          <a:p>
            <a:r>
              <a:rPr lang="en-GB" sz="3600" b="1" dirty="0"/>
              <a:t>Learning and Teaching Strategy - II</a:t>
            </a:r>
            <a:endParaRPr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95209" y="1212352"/>
            <a:ext cx="8743307" cy="4304882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dirty="0"/>
          </a:p>
          <a:p>
            <a:r>
              <a:rPr lang="en-GB" sz="3200" dirty="0"/>
              <a:t>10 weeks of teaching</a:t>
            </a:r>
          </a:p>
          <a:p>
            <a:endParaRPr lang="en-GB" sz="3200" dirty="0"/>
          </a:p>
          <a:p>
            <a:r>
              <a:rPr lang="en-GB" sz="3200" dirty="0"/>
              <a:t>4 hours each week</a:t>
            </a:r>
          </a:p>
          <a:p>
            <a:endParaRPr lang="en-GB" sz="3200" dirty="0"/>
          </a:p>
          <a:p>
            <a:r>
              <a:rPr lang="en-GB" sz="3200" dirty="0"/>
              <a:t>Plus weekly independent reading by students amounting to160 hours for the term (16 hours per week).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906890"/>
          </a:xfrm>
          <a:prstGeom prst="rect">
            <a:avLst/>
          </a:prstGeom>
        </p:spPr>
        <p:txBody>
          <a:bodyPr/>
          <a:lstStyle/>
          <a:p>
            <a:r>
              <a:rPr lang="en-GB" b="1" dirty="0"/>
              <a:t>Module Assessment Mode - I</a:t>
            </a:r>
            <a:endParaRPr b="1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3EAC238-E88B-555F-D568-8B1B09AAF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800828"/>
              </p:ext>
            </p:extLst>
          </p:nvPr>
        </p:nvGraphicFramePr>
        <p:xfrm>
          <a:off x="626725" y="2815119"/>
          <a:ext cx="8003567" cy="19623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788767">
                  <a:extLst>
                    <a:ext uri="{9D8B030D-6E8A-4147-A177-3AD203B41FA5}">
                      <a16:colId xmlns:a16="http://schemas.microsoft.com/office/drawing/2014/main" val="193924799"/>
                    </a:ext>
                  </a:extLst>
                </a:gridCol>
                <a:gridCol w="3309773">
                  <a:extLst>
                    <a:ext uri="{9D8B030D-6E8A-4147-A177-3AD203B41FA5}">
                      <a16:colId xmlns:a16="http://schemas.microsoft.com/office/drawing/2014/main" val="3085752560"/>
                    </a:ext>
                  </a:extLst>
                </a:gridCol>
                <a:gridCol w="1905027">
                  <a:extLst>
                    <a:ext uri="{9D8B030D-6E8A-4147-A177-3AD203B41FA5}">
                      <a16:colId xmlns:a16="http://schemas.microsoft.com/office/drawing/2014/main" val="2167914037"/>
                    </a:ext>
                  </a:extLst>
                </a:gridCol>
              </a:tblGrid>
              <a:tr h="465636"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Mode of Assessment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Volume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Weighting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0433620"/>
                  </a:ext>
                </a:extLst>
              </a:tr>
              <a:tr h="1496728"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</a:rPr>
                        <a:t>Individual </a:t>
                      </a:r>
                      <a:r>
                        <a:rPr lang="en-US" sz="1600" b="1" i="0" u="none" strike="noStrike" cap="none" spc="0" baseline="0" dirty="0">
                          <a:solidFill>
                            <a:schemeClr val="tx1"/>
                          </a:solidFill>
                          <a:effectLst/>
                          <a:uFillTx/>
                          <a:latin typeface="+mn-lt"/>
                          <a:ea typeface="+mn-ea"/>
                          <a:cs typeface="+mn-cs"/>
                          <a:sym typeface="Myriad Pro"/>
                        </a:rPr>
                        <a:t>Strategic Plan – Academic Report</a:t>
                      </a:r>
                      <a:r>
                        <a:rPr lang="en-GB" sz="1600" b="1" dirty="0">
                          <a:effectLst/>
                          <a:latin typeface="+mn-lt"/>
                        </a:rPr>
                        <a:t> </a:t>
                      </a:r>
                      <a:endParaRPr lang="en-GB" sz="1600" b="1" dirty="0">
                        <a:solidFill>
                          <a:srgbClr val="000000"/>
                        </a:solidFill>
                        <a:effectLst/>
                        <a:latin typeface="+mn-lt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ctr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</a:rPr>
                        <a:t>2500 words</a:t>
                      </a:r>
                    </a:p>
                    <a:p>
                      <a:pPr marL="94615" indent="-6350" algn="ctr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- /+ 10%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ctr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</a:rPr>
                        <a:t>50%</a:t>
                      </a:r>
                      <a:endParaRPr lang="en-GB" sz="1600" b="1" dirty="0">
                        <a:solidFill>
                          <a:srgbClr val="000000"/>
                        </a:solidFill>
                        <a:effectLst/>
                        <a:latin typeface="+mn-lt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81385353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9E827A47-7A7F-B78B-2515-0D505D8F4A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97951" y="1608990"/>
            <a:ext cx="8137132" cy="108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348" tIns="45720" rIns="91440" bIns="41262" numCol="1" anchor="ctr" anchorCtr="0" compatLnSpc="1">
            <a:prstTxWarp prst="textNoShape">
              <a:avLst/>
            </a:prstTxWarp>
            <a:spAutoFit/>
          </a:bodyPr>
          <a:lstStyle>
            <a:lvl1pPr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Assessment Component 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800" b="1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(Tick one) </a:t>
            </a:r>
            <a:endParaRPr kumimoji="0" lang="en-GB" altLang="zh-CN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Myriad Pro"/>
              <a:ea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Segoe UI Symbol" panose="020B0502040204020203" pitchFamily="34" charset="0"/>
                <a:cs typeface="Segoe UI Symbol" panose="020B0502040204020203" pitchFamily="34" charset="0"/>
              </a:rPr>
              <a:t>☐ </a:t>
            </a: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Written exam 	</a:t>
            </a: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  <a:cs typeface="MS Gothic" panose="020B0609070205080204" pitchFamily="49" charset="-128"/>
              </a:rPr>
              <a:t>☒ </a:t>
            </a: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Coursework 	</a:t>
            </a: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  <a:cs typeface="MS Gothic" panose="020B0609070205080204" pitchFamily="49" charset="-128"/>
              </a:rPr>
              <a:t>☐ </a:t>
            </a: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Practical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4738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680858"/>
          </a:xfrm>
          <a:prstGeom prst="rect">
            <a:avLst/>
          </a:prstGeom>
        </p:spPr>
        <p:txBody>
          <a:bodyPr/>
          <a:lstStyle/>
          <a:p>
            <a:r>
              <a:rPr lang="en-GB" b="1" dirty="0"/>
              <a:t>Module Assessment Mode - II</a:t>
            </a:r>
            <a:endParaRPr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95209" y="955497"/>
            <a:ext cx="8491591" cy="116098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500" dirty="0"/>
              <a:t>Assessment Component 2 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1900" dirty="0"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1900" dirty="0"/>
              <a:t>	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dirty="0"/>
              <a:t> 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BB9448A-AC2A-A09B-E166-7E5D424AD7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0700" y="36925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kumimoji="0" lang="en-GB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4CF2D7-9CF7-42D7-AAE3-9853493399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111318"/>
              </p:ext>
            </p:extLst>
          </p:nvPr>
        </p:nvGraphicFramePr>
        <p:xfrm>
          <a:off x="195209" y="2505860"/>
          <a:ext cx="8753582" cy="237333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718030">
                  <a:extLst>
                    <a:ext uri="{9D8B030D-6E8A-4147-A177-3AD203B41FA5}">
                      <a16:colId xmlns:a16="http://schemas.microsoft.com/office/drawing/2014/main" val="265158537"/>
                    </a:ext>
                  </a:extLst>
                </a:gridCol>
                <a:gridCol w="2861915">
                  <a:extLst>
                    <a:ext uri="{9D8B030D-6E8A-4147-A177-3AD203B41FA5}">
                      <a16:colId xmlns:a16="http://schemas.microsoft.com/office/drawing/2014/main" val="1085674039"/>
                    </a:ext>
                  </a:extLst>
                </a:gridCol>
                <a:gridCol w="2173637">
                  <a:extLst>
                    <a:ext uri="{9D8B030D-6E8A-4147-A177-3AD203B41FA5}">
                      <a16:colId xmlns:a16="http://schemas.microsoft.com/office/drawing/2014/main" val="274037090"/>
                    </a:ext>
                  </a:extLst>
                </a:gridCol>
              </a:tblGrid>
              <a:tr h="782357"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400" b="1" dirty="0">
                          <a:effectLst/>
                          <a:latin typeface="Myriad Pro"/>
                        </a:rPr>
                        <a:t>Mode of Assessment</a:t>
                      </a:r>
                      <a:endParaRPr lang="en-GB" sz="24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Volume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Weighting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9627716"/>
                  </a:ext>
                </a:extLst>
              </a:tr>
              <a:tr h="1590973"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800" b="1" dirty="0">
                          <a:effectLst/>
                          <a:latin typeface="Myriad Pro"/>
                        </a:rPr>
                        <a:t>Written Exam</a:t>
                      </a:r>
                    </a:p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Multiple choice  questions and 2 Essay type  questions  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2 hours 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50%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9854514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01BA9593-92C8-B0D3-B25A-478FD37D04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352" y="1329161"/>
            <a:ext cx="7613151" cy="147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348" tIns="45720" rIns="91440" bIns="41262" numCol="1" anchor="ctr" anchorCtr="0" compatLnSpc="1">
            <a:prstTxWarp prst="textNoShape">
              <a:avLst/>
            </a:prstTxWarp>
            <a:spAutoFit/>
          </a:bodyPr>
          <a:lstStyle>
            <a:lvl1pPr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Myriad Pro"/>
              <a:ea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 	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  <a:cs typeface="MS Gothic" panose="020B0609070205080204" pitchFamily="49" charset="-128"/>
              </a:rPr>
              <a:t> ☒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Practical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yriad Pro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5272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Note!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assignment brief (Components 1 &amp; 2)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will be available on the Moodle page in week 2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116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So Far …..So Good!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457200" y="1428108"/>
            <a:ext cx="8306656" cy="404801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?????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Any Questions? | ATD">
            <a:extLst>
              <a:ext uri="{FF2B5EF4-FFF2-40B4-BE49-F238E27FC236}">
                <a16:creationId xmlns:a16="http://schemas.microsoft.com/office/drawing/2014/main" id="{9CF63869-FE4C-8D52-F331-541E402F5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930" y="2342508"/>
            <a:ext cx="6287785" cy="281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599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Need a break?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Yes!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Break Time – Ignite the Senses Children's Gym">
            <a:extLst>
              <a:ext uri="{FF2B5EF4-FFF2-40B4-BE49-F238E27FC236}">
                <a16:creationId xmlns:a16="http://schemas.microsoft.com/office/drawing/2014/main" id="{52AB5E0E-92E4-15AF-023D-75750AF2C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463" y="2362199"/>
            <a:ext cx="6339155" cy="268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8098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2665</TotalTime>
  <Words>420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Myriad Pro</vt:lpstr>
      <vt:lpstr>Symbol</vt:lpstr>
      <vt:lpstr>Wingdings</vt:lpstr>
      <vt:lpstr>20140311PresentationUWTSDTemplate</vt:lpstr>
      <vt:lpstr>  LCBB 6004   Strategic Management and Sustainability  Week 1:  Introduction to the Module     </vt:lpstr>
      <vt:lpstr>Learning &amp; Teaching Plan for Week 1</vt:lpstr>
      <vt:lpstr>Welcome….</vt:lpstr>
      <vt:lpstr>Class Expectations….</vt:lpstr>
      <vt:lpstr>Class Expectations….</vt:lpstr>
      <vt:lpstr>About this Module….</vt:lpstr>
      <vt:lpstr>Module Aim/Objective</vt:lpstr>
      <vt:lpstr>Module Learning Outcomes</vt:lpstr>
      <vt:lpstr>Learning and Teaching Strategy - I</vt:lpstr>
      <vt:lpstr>Learning and Teaching Strategy - II</vt:lpstr>
      <vt:lpstr>Module Assessment Mode - I</vt:lpstr>
      <vt:lpstr>Module Assessment Mode - II</vt:lpstr>
      <vt:lpstr>Note!</vt:lpstr>
      <vt:lpstr>So Far …..So Good!</vt:lpstr>
      <vt:lpstr>Need a break?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Navid Nasirpourosgoei</cp:lastModifiedBy>
  <cp:revision>240</cp:revision>
  <dcterms:modified xsi:type="dcterms:W3CDTF">2025-05-16T22:06:45Z</dcterms:modified>
</cp:coreProperties>
</file>