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28"/>
  </p:notesMasterIdLst>
  <p:sldIdLst>
    <p:sldId id="256" r:id="rId2"/>
    <p:sldId id="266" r:id="rId3"/>
    <p:sldId id="257" r:id="rId4"/>
    <p:sldId id="258" r:id="rId5"/>
    <p:sldId id="259" r:id="rId6"/>
    <p:sldId id="260" r:id="rId7"/>
    <p:sldId id="261" r:id="rId8"/>
    <p:sldId id="262" r:id="rId9"/>
    <p:sldId id="263" r:id="rId10"/>
    <p:sldId id="264" r:id="rId11"/>
    <p:sldId id="268" r:id="rId12"/>
    <p:sldId id="269" r:id="rId13"/>
    <p:sldId id="270" r:id="rId14"/>
    <p:sldId id="271" r:id="rId15"/>
    <p:sldId id="273" r:id="rId16"/>
    <p:sldId id="274" r:id="rId17"/>
    <p:sldId id="272" r:id="rId18"/>
    <p:sldId id="275" r:id="rId19"/>
    <p:sldId id="276" r:id="rId20"/>
    <p:sldId id="277" r:id="rId21"/>
    <p:sldId id="278" r:id="rId22"/>
    <p:sldId id="279" r:id="rId23"/>
    <p:sldId id="280" r:id="rId24"/>
    <p:sldId id="281" r:id="rId25"/>
    <p:sldId id="282" r:id="rId26"/>
    <p:sldId id="265" r:id="rId27"/>
  </p:sldIdLst>
  <p:sldSz cx="18288000" cy="10287000"/>
  <p:notesSz cx="6858000" cy="9144000"/>
  <p:embeddedFontLst>
    <p:embeddedFont>
      <p:font typeface="Arial Rounded MT Bold" panose="020F0704030504030204" pitchFamily="34" charset="0"/>
      <p:regular r:id="rId29"/>
    </p:embeddedFont>
    <p:embeddedFont>
      <p:font typeface="Calibri" panose="020F0502020204030204" pitchFamily="34" charset="0"/>
      <p:regular r:id="rId30"/>
      <p:bold r:id="rId31"/>
      <p:italic r:id="rId32"/>
      <p:boldItalic r:id="rId33"/>
    </p:embeddedFont>
    <p:embeddedFont>
      <p:font typeface="Poppins" panose="00000500000000000000" pitchFamily="2" charset="0"/>
      <p:regular r:id="rId34"/>
    </p:embeddedFont>
    <p:embeddedFont>
      <p:font typeface="Poppins Bold"/>
      <p:regular r:id="rId3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82226" autoAdjust="0"/>
  </p:normalViewPr>
  <p:slideViewPr>
    <p:cSldViewPr>
      <p:cViewPr varScale="1">
        <p:scale>
          <a:sx n="40" d="100"/>
          <a:sy n="40" d="100"/>
        </p:scale>
        <p:origin x="1116" y="3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font" Target="fonts/font6.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font" Target="fonts/font5.fntdata" /><Relationship Id="rId38"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font" Target="fonts/font1.fntdata"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font" Target="fonts/font4.fntdata" /><Relationship Id="rId37"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notesMaster" Target="notesMasters/notesMaster1.xml" /><Relationship Id="rId36"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3.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font" Target="fonts/font2.fntdata" /><Relationship Id="rId35" Type="http://schemas.openxmlformats.org/officeDocument/2006/relationships/font" Target="fonts/font7.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5232AD-307F-4B89-96D5-F9D2FA23BA31}" type="datetimeFigureOut">
              <a:rPr lang="en-IN" smtClean="0"/>
              <a:t>06-04-2026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20EB40-2435-4554-88B1-2631E2F35909}" type="slidenum">
              <a:rPr lang="en-IN" smtClean="0"/>
              <a:t>‹#›</a:t>
            </a:fld>
            <a:endParaRPr lang="en-IN"/>
          </a:p>
        </p:txBody>
      </p:sp>
    </p:spTree>
    <p:extLst>
      <p:ext uri="{BB962C8B-B14F-4D97-AF65-F5344CB8AC3E}">
        <p14:creationId xmlns:p14="http://schemas.microsoft.com/office/powerpoint/2010/main" val="575398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8" Type="http://schemas.openxmlformats.org/officeDocument/2006/relationships/hyperlink" Target="https://www.tesco.com/careers/en-GB/our-culture/why-work-here/career-development-opportunities?srsltid=AfmBOorw8BdUI-lsLcgv8H6j_pe1-ilM3OpN-lCjKNND2zMu4Uat4sVp" TargetMode="External" /><Relationship Id="rId13" Type="http://schemas.openxmlformats.org/officeDocument/2006/relationships/hyperlink" Target="https://www.tescoplc.com/about/how-we-do-business/core-purpose-and-values/" TargetMode="External" /><Relationship Id="rId3" Type="http://schemas.openxmlformats.org/officeDocument/2006/relationships/hyperlink" Target="https://link.springer.com/article/10.1007/s10551-022-05162-6" TargetMode="External" /><Relationship Id="rId7" Type="http://schemas.openxmlformats.org/officeDocument/2006/relationships/hyperlink" Target="https://www.taylorfrancis.com/chapters/edit/10.4324/9781003184911-8/constitutive-views-csr-communication-communicative-constitution-responsible-organization-organizing-organizationality-dennis-schoeneborn-sarah-glozer-hannah-trittin-ulbrich" TargetMode="External" /><Relationship Id="rId12" Type="http://schemas.openxmlformats.org/officeDocument/2006/relationships/hyperlink" Target="https://www.tescoplc.com/media/ky0bfwpo/tesco_ar25_interactive.pdf" TargetMode="External" /><Relationship Id="rId2" Type="http://schemas.openxmlformats.org/officeDocument/2006/relationships/slide" Target="../slides/slide23.xml" /><Relationship Id="rId1" Type="http://schemas.openxmlformats.org/officeDocument/2006/relationships/notesMaster" Target="../notesMasters/notesMaster1.xml" /><Relationship Id="rId6" Type="http://schemas.openxmlformats.org/officeDocument/2006/relationships/hyperlink" Target="https://www.reuters.com/world/uk/britains-tesco-raises-annual-profit-outlook-2025-10-02/#:~:text=Analysts%20say%20Tesco's%20strategy%20of,Kate%20Holton%20and%20Sarah%20Young" TargetMode="External" /><Relationship Id="rId11" Type="http://schemas.openxmlformats.org/officeDocument/2006/relationships/hyperlink" Target="https://www.tescoplc.com/our-colleagues-factsheet-2024#:~:text=Embedding%20our%20Win%20Together%20Behaviours,and%20Being%20an%20Inclusive%20Manager" TargetMode="External" /><Relationship Id="rId5" Type="http://schemas.openxmlformats.org/officeDocument/2006/relationships/hyperlink" Target="https://www.researchgate.net/profile/Isabell-Lippert/publication/379999788_ARTIFICIAL_INTELLIGENCE_AND_THE_FUTURE_OF_MANAGERIAL_ROLES_A_THEORETICAL_REVIEW/links/66269aab43f8df018d204642/ARTIFICIAL-INTELLIGENCE-AND-THE-FUTURE-OF-MANAGERIAL-ROLES-A-THEORETICAL-REVIEW.pdf" TargetMode="External" /><Relationship Id="rId10" Type="http://schemas.openxmlformats.org/officeDocument/2006/relationships/hyperlink" Target="https://apply.tesco-careers.com/members/modules/job/detail.php?record=959198#:~:text=You%20will%20need&amp;text=You%20are%20a%20great%20communicator,your%20team%20to%20deliver%20results.&amp;text=You%20are%20natural%20and%20welcoming,with%20your%20colleagues%20and%20customers.&amp;text=You%20use%20your%20energy%20and,right%20for%20customers%2" TargetMode="External" /><Relationship Id="rId4" Type="http://schemas.openxmlformats.org/officeDocument/2006/relationships/hyperlink" Target="https://www.cambridge.org/core/journals/journal-of-clinical-and-translational-science/article/community-research-liaison-model-facilitating-communityengaged-research/E678E264AC170EF7DD846F3E8556E9DE" TargetMode="External" /><Relationship Id="rId9" Type="http://schemas.openxmlformats.org/officeDocument/2006/relationships/hyperlink" Target="https://www.tesco.com/?srsltid=AfmBOoqccv3ots3MNcw3-wk-dcxIRSiQ6DTL3PweX9n-11XxWQA45Zf4" TargetMode="External" /><Relationship Id="rId14" Type="http://schemas.openxmlformats.org/officeDocument/2006/relationships/hyperlink" Target="https://finance.yahoo.com/news/tesco-lse-tsco-announces-leadership-173555184.html"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concept of management functions is going to be analysed in this presentation through considering the case study of Tesco. The core purpose of the presentation is to highlight the diverse managerial roles in the corporate industry and its overall impact on business performance and productivity. It also highlights the major components of the managerial role based on the relevant framework. The head office of Tesco is in Hertfordshire, UK, and its present CEO is Ken Murphy. The financial report of the firm addressed that it has generated 69.916 billion GBP as annual revenue in 2025 (Reuters, 2025).</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3</a:t>
            </a:fld>
            <a:endParaRPr lang="en-IN"/>
          </a:p>
        </p:txBody>
      </p:sp>
    </p:spTree>
    <p:extLst>
      <p:ext uri="{BB962C8B-B14F-4D97-AF65-F5344CB8AC3E}">
        <p14:creationId xmlns:p14="http://schemas.microsoft.com/office/powerpoint/2010/main" val="31219952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Arial" panose="020B0604020202020204" pitchFamily="34" charset="0"/>
                <a:ea typeface="+mn-ea"/>
                <a:cs typeface="Arial" panose="020B0604020202020204" pitchFamily="34" charset="0"/>
              </a:rPr>
              <a:t>Multiple aspects are interconnected with the figurehead role that are accordingly, legal obligations, inspiration, symbolic authority and ceremonial duties. It acts as the </a:t>
            </a:r>
            <a:r>
              <a:rPr lang="en-GB" sz="1200" i="1" kern="1200" dirty="0">
                <a:solidFill>
                  <a:schemeClr val="tx1"/>
                </a:solidFill>
                <a:effectLst/>
                <a:latin typeface="Arial" panose="020B0604020202020204" pitchFamily="34" charset="0"/>
                <a:ea typeface="+mn-ea"/>
                <a:cs typeface="Arial" panose="020B0604020202020204" pitchFamily="34" charset="0"/>
              </a:rPr>
              <a:t>face </a:t>
            </a:r>
            <a:r>
              <a:rPr lang="en-GB" sz="1200" kern="1200" dirty="0">
                <a:solidFill>
                  <a:schemeClr val="tx1"/>
                </a:solidFill>
                <a:effectLst/>
                <a:latin typeface="Arial" panose="020B0604020202020204" pitchFamily="34" charset="0"/>
                <a:ea typeface="+mn-ea"/>
                <a:cs typeface="Arial" panose="020B0604020202020204" pitchFamily="34" charset="0"/>
              </a:rPr>
              <a:t>of a venture that plays a pivotal role in enhancing morale and boosting the corporate brand image. The symbolic representation of the addressed role in Tesco includes store launches, investor meetings, and annual general meetings or AGMs. Additionally, the model acts as a role of thoughtful customer service. In this aspect, the CEO of Tesco communicates with more than 30,000 colleagues and the public (</a:t>
            </a:r>
            <a:r>
              <a:rPr lang="en-GB" sz="1200" kern="1200" dirty="0" err="1">
                <a:solidFill>
                  <a:schemeClr val="tx1"/>
                </a:solidFill>
                <a:effectLst/>
                <a:latin typeface="Arial" panose="020B0604020202020204" pitchFamily="34" charset="0"/>
                <a:ea typeface="+mn-ea"/>
                <a:cs typeface="Arial" panose="020B0604020202020204" pitchFamily="34" charset="0"/>
              </a:rPr>
              <a:t>Tescoplc</a:t>
            </a:r>
            <a:r>
              <a:rPr lang="en-GB" sz="1200" kern="1200" dirty="0">
                <a:solidFill>
                  <a:schemeClr val="tx1"/>
                </a:solidFill>
                <a:effectLst/>
                <a:latin typeface="Arial" panose="020B0604020202020204" pitchFamily="34" charset="0"/>
                <a:ea typeface="+mn-ea"/>
                <a:cs typeface="Arial" panose="020B0604020202020204" pitchFamily="34" charset="0"/>
              </a:rPr>
              <a:t>, 2025).</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4</a:t>
            </a:fld>
            <a:endParaRPr lang="en-IN"/>
          </a:p>
        </p:txBody>
      </p:sp>
    </p:spTree>
    <p:extLst>
      <p:ext uri="{BB962C8B-B14F-4D97-AF65-F5344CB8AC3E}">
        <p14:creationId xmlns:p14="http://schemas.microsoft.com/office/powerpoint/2010/main" val="24785392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In terms of maintaining the figurehead culture within the workplace, the addressed entity focuses on embodying the commitment of the firm to growth, improving quality in retail and communicating strategic vision. In short, the figurehead role of the considered enterprise denotes all social, formal and legal aspects of the venture.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5</a:t>
            </a:fld>
            <a:endParaRPr lang="en-IN"/>
          </a:p>
        </p:txBody>
      </p:sp>
    </p:spTree>
    <p:extLst>
      <p:ext uri="{BB962C8B-B14F-4D97-AF65-F5344CB8AC3E}">
        <p14:creationId xmlns:p14="http://schemas.microsoft.com/office/powerpoint/2010/main" val="3411144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Considering the corporate setting, leaders play the most vital role in guiding the employees and analysing their needs to meet the organisational goals. Additionally, they play the most effective role in providing training and learning facilities to the employees. Leaders of the enterprises must focus on empowerment and fostering autonomy to ensure a healthy and positive culture within the workplace.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6</a:t>
            </a:fld>
            <a:endParaRPr lang="en-IN"/>
          </a:p>
        </p:txBody>
      </p:sp>
    </p:spTree>
    <p:extLst>
      <p:ext uri="{BB962C8B-B14F-4D97-AF65-F5344CB8AC3E}">
        <p14:creationId xmlns:p14="http://schemas.microsoft.com/office/powerpoint/2010/main" val="19495990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cost-conscious and democratic leadership approach helps Tesco to maintain its performance through </a:t>
            </a:r>
            <a:r>
              <a:rPr lang="en-GB" sz="1200" i="1" kern="1200" dirty="0">
                <a:solidFill>
                  <a:schemeClr val="tx1"/>
                </a:solidFill>
                <a:effectLst/>
                <a:latin typeface="Arial" panose="020B0604020202020204" pitchFamily="34" charset="0"/>
                <a:ea typeface="+mn-ea"/>
                <a:cs typeface="Arial" panose="020B0604020202020204" pitchFamily="34" charset="0"/>
              </a:rPr>
              <a:t>every little helps</a:t>
            </a:r>
            <a:r>
              <a:rPr lang="en-GB" sz="1200" kern="1200" dirty="0">
                <a:solidFill>
                  <a:schemeClr val="tx1"/>
                </a:solidFill>
                <a:effectLst/>
                <a:latin typeface="Arial" panose="020B0604020202020204" pitchFamily="34" charset="0"/>
                <a:ea typeface="+mn-ea"/>
                <a:cs typeface="Arial" panose="020B0604020202020204" pitchFamily="34" charset="0"/>
              </a:rPr>
              <a:t> initiatives. It helps the management to maintain </a:t>
            </a:r>
            <a:r>
              <a:rPr lang="en-GB" sz="1200" i="1" kern="1200" dirty="0">
                <a:solidFill>
                  <a:schemeClr val="tx1"/>
                </a:solidFill>
                <a:effectLst/>
                <a:latin typeface="Arial" panose="020B0604020202020204" pitchFamily="34" charset="0"/>
                <a:ea typeface="+mn-ea"/>
                <a:cs typeface="Arial" panose="020B0604020202020204" pitchFamily="34" charset="0"/>
              </a:rPr>
              <a:t>coordination </a:t>
            </a:r>
            <a:r>
              <a:rPr lang="en-GB" sz="1200" kern="1200" dirty="0">
                <a:solidFill>
                  <a:schemeClr val="tx1"/>
                </a:solidFill>
                <a:effectLst/>
                <a:latin typeface="Arial" panose="020B0604020202020204" pitchFamily="34" charset="0"/>
                <a:ea typeface="+mn-ea"/>
                <a:cs typeface="Arial" panose="020B0604020202020204" pitchFamily="34" charset="0"/>
              </a:rPr>
              <a:t>within the workplace by applying the concept of </a:t>
            </a:r>
            <a:r>
              <a:rPr lang="en-GB" sz="1200" i="1" kern="1200" dirty="0">
                <a:solidFill>
                  <a:schemeClr val="tx1"/>
                </a:solidFill>
                <a:effectLst/>
                <a:latin typeface="Arial" panose="020B0604020202020204" pitchFamily="34" charset="0"/>
                <a:ea typeface="+mn-ea"/>
                <a:cs typeface="Arial" panose="020B0604020202020204" pitchFamily="34" charset="0"/>
              </a:rPr>
              <a:t>Henry </a:t>
            </a:r>
            <a:r>
              <a:rPr lang="en-GB" sz="1200" i="1" kern="1200" dirty="0" err="1">
                <a:solidFill>
                  <a:schemeClr val="tx1"/>
                </a:solidFill>
                <a:effectLst/>
                <a:latin typeface="Arial" panose="020B0604020202020204" pitchFamily="34" charset="0"/>
                <a:ea typeface="+mn-ea"/>
                <a:cs typeface="Arial" panose="020B0604020202020204" pitchFamily="34" charset="0"/>
              </a:rPr>
              <a:t>Fayol’s</a:t>
            </a:r>
            <a:r>
              <a:rPr lang="en-GB" sz="1200" i="1" kern="1200" dirty="0">
                <a:solidFill>
                  <a:schemeClr val="tx1"/>
                </a:solidFill>
                <a:effectLst/>
                <a:latin typeface="Arial" panose="020B0604020202020204" pitchFamily="34" charset="0"/>
                <a:ea typeface="+mn-ea"/>
                <a:cs typeface="Arial" panose="020B0604020202020204" pitchFamily="34" charset="0"/>
              </a:rPr>
              <a:t> management functions.</a:t>
            </a:r>
            <a:r>
              <a:rPr lang="en-GB" sz="1200" kern="1200" dirty="0">
                <a:solidFill>
                  <a:schemeClr val="tx1"/>
                </a:solidFill>
                <a:effectLst/>
                <a:latin typeface="Arial" panose="020B0604020202020204" pitchFamily="34" charset="0"/>
                <a:ea typeface="+mn-ea"/>
                <a:cs typeface="Arial" panose="020B0604020202020204" pitchFamily="34" charset="0"/>
              </a:rPr>
              <a:t> In this aspect, the entity emphasises digital transformation in the leadership approaches. It has helped the firm to boost its annual revenue by 2.3% and 2.5% increase in profit rate (Yahoo, 2025).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7</a:t>
            </a:fld>
            <a:endParaRPr lang="en-IN"/>
          </a:p>
        </p:txBody>
      </p:sp>
    </p:spTree>
    <p:extLst>
      <p:ext uri="{BB962C8B-B14F-4D97-AF65-F5344CB8AC3E}">
        <p14:creationId xmlns:p14="http://schemas.microsoft.com/office/powerpoint/2010/main" val="32702301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management of the ventures develops the addressed role through developing internal and external networks and connecting employees with resources. It also includes minimising the operational gap between the departments and the stakeholders. It is quite effective for maintaining cross-sectional collaboration and information sharing, that is an opportunity for the employees to develop their interpersonal skills.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8</a:t>
            </a:fld>
            <a:endParaRPr lang="en-IN"/>
          </a:p>
        </p:txBody>
      </p:sp>
    </p:spTree>
    <p:extLst>
      <p:ext uri="{BB962C8B-B14F-4D97-AF65-F5344CB8AC3E}">
        <p14:creationId xmlns:p14="http://schemas.microsoft.com/office/powerpoint/2010/main" val="226016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In maintaining the cross-sectional communication and collaboration among the departments, the management of the considered enterprise leverages Learning at Tesco. It helps to enhance the skills of the employees, through which they are able to share innovative ideas and maintain communication with the higher authority. It is quite effective for improving productivity and ensuring its future growth probabilities.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9</a:t>
            </a:fld>
            <a:endParaRPr lang="en-IN"/>
          </a:p>
        </p:txBody>
      </p:sp>
    </p:spTree>
    <p:extLst>
      <p:ext uri="{BB962C8B-B14F-4D97-AF65-F5344CB8AC3E}">
        <p14:creationId xmlns:p14="http://schemas.microsoft.com/office/powerpoint/2010/main" val="34430561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manager of the ventures must focus on the external drivers of the businesses that may help the managers of the businesses determine the current market trends </a:t>
            </a:r>
            <a:r>
              <a:rPr lang="en-GB" sz="1200" i="1" kern="1200" dirty="0">
                <a:solidFill>
                  <a:schemeClr val="tx1"/>
                </a:solidFill>
                <a:effectLst/>
                <a:latin typeface="Arial" panose="020B0604020202020204" pitchFamily="34" charset="0"/>
                <a:ea typeface="+mn-ea"/>
                <a:cs typeface="Arial" panose="020B0604020202020204" pitchFamily="34" charset="0"/>
              </a:rPr>
              <a:t>[Refer to Week 3]</a:t>
            </a:r>
            <a:r>
              <a:rPr lang="en-GB" sz="1200" kern="1200" dirty="0">
                <a:solidFill>
                  <a:schemeClr val="tx1"/>
                </a:solidFill>
                <a:effectLst/>
                <a:latin typeface="Arial" panose="020B0604020202020204" pitchFamily="34" charset="0"/>
                <a:ea typeface="+mn-ea"/>
                <a:cs typeface="Arial" panose="020B0604020202020204" pitchFamily="34" charset="0"/>
              </a:rPr>
              <a:t>. It can be effective in shaping the overall strategies aligned with the business objectives and goals.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10</a:t>
            </a:fld>
            <a:endParaRPr lang="en-IN"/>
          </a:p>
        </p:txBody>
      </p:sp>
    </p:spTree>
    <p:extLst>
      <p:ext uri="{BB962C8B-B14F-4D97-AF65-F5344CB8AC3E}">
        <p14:creationId xmlns:p14="http://schemas.microsoft.com/office/powerpoint/2010/main" val="9577064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In maintaining the addressed role, the management of the addressed entity offers mentoring programs (9 to 12 months training initiatives). It is highly effective for preparing the employees and making them aware of the managerial roles. Additionally, the Three-plus method helps the workers to analyse their potential and areas to improve in the future.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11</a:t>
            </a:fld>
            <a:endParaRPr lang="en-IN"/>
          </a:p>
        </p:txBody>
      </p:sp>
    </p:spTree>
    <p:extLst>
      <p:ext uri="{BB962C8B-B14F-4D97-AF65-F5344CB8AC3E}">
        <p14:creationId xmlns:p14="http://schemas.microsoft.com/office/powerpoint/2010/main" val="42265684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higher authority of Tesco has invested in data analytics and technologies in maintaining the technological innovation while maintaining the addressed job role. It also focuses on the staff insights to determine their current needs and requirements that improve the cultural aspects of the workplace.</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12</a:t>
            </a:fld>
            <a:endParaRPr lang="en-IN"/>
          </a:p>
        </p:txBody>
      </p:sp>
    </p:spTree>
    <p:extLst>
      <p:ext uri="{BB962C8B-B14F-4D97-AF65-F5344CB8AC3E}">
        <p14:creationId xmlns:p14="http://schemas.microsoft.com/office/powerpoint/2010/main" val="2142751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spokesperson role of the management plays an important role for the businesses in maintaining the internal activities and linking it with the team progression and stakeholder engagement. Additionally, the overall reputation management of the ventures highly depends on the role of the managers. </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13</a:t>
            </a:fld>
            <a:endParaRPr lang="en-IN"/>
          </a:p>
        </p:txBody>
      </p:sp>
    </p:spTree>
    <p:extLst>
      <p:ext uri="{BB962C8B-B14F-4D97-AF65-F5344CB8AC3E}">
        <p14:creationId xmlns:p14="http://schemas.microsoft.com/office/powerpoint/2010/main" val="30021601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addressed managerial role helps Tesco to minimise the crisis business situations and maintain the internal communication with the staff. It helps in boosting the operational flexibility and ensuring the future growth probabilities of the entity.</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14</a:t>
            </a:fld>
            <a:endParaRPr lang="en-IN"/>
          </a:p>
        </p:txBody>
      </p:sp>
    </p:spTree>
    <p:extLst>
      <p:ext uri="{BB962C8B-B14F-4D97-AF65-F5344CB8AC3E}">
        <p14:creationId xmlns:p14="http://schemas.microsoft.com/office/powerpoint/2010/main" val="14972454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higher authority of Tesco focuses on </a:t>
            </a:r>
            <a:r>
              <a:rPr lang="en-GB" sz="1200" i="1" kern="1200" dirty="0">
                <a:solidFill>
                  <a:schemeClr val="tx1"/>
                </a:solidFill>
                <a:effectLst/>
                <a:latin typeface="Arial" panose="020B0604020202020204" pitchFamily="34" charset="0"/>
                <a:ea typeface="+mn-ea"/>
                <a:cs typeface="Arial" panose="020B0604020202020204" pitchFamily="34" charset="0"/>
              </a:rPr>
              <a:t>Win Together</a:t>
            </a:r>
            <a:r>
              <a:rPr lang="en-GB" sz="1200" kern="1200" dirty="0">
                <a:solidFill>
                  <a:schemeClr val="tx1"/>
                </a:solidFill>
                <a:effectLst/>
                <a:latin typeface="Arial" panose="020B0604020202020204" pitchFamily="34" charset="0"/>
                <a:ea typeface="+mn-ea"/>
                <a:cs typeface="Arial" panose="020B0604020202020204" pitchFamily="34" charset="0"/>
              </a:rPr>
              <a:t> behaviour to enhance the collaborative approach within the workplace, apart from being confrontational (</a:t>
            </a:r>
            <a:r>
              <a:rPr lang="en-GB" sz="1200" kern="1200" dirty="0" err="1">
                <a:solidFill>
                  <a:schemeClr val="tx1"/>
                </a:solidFill>
                <a:effectLst/>
                <a:latin typeface="Arial" panose="020B0604020202020204" pitchFamily="34" charset="0"/>
                <a:ea typeface="+mn-ea"/>
                <a:cs typeface="Arial" panose="020B0604020202020204" pitchFamily="34" charset="0"/>
              </a:rPr>
              <a:t>Tescoplc</a:t>
            </a:r>
            <a:r>
              <a:rPr lang="en-GB" sz="1200" kern="1200" dirty="0">
                <a:solidFill>
                  <a:schemeClr val="tx1"/>
                </a:solidFill>
                <a:effectLst/>
                <a:latin typeface="Arial" panose="020B0604020202020204" pitchFamily="34" charset="0"/>
                <a:ea typeface="+mn-ea"/>
                <a:cs typeface="Arial" panose="020B0604020202020204" pitchFamily="34" charset="0"/>
              </a:rPr>
              <a:t>, 2024). Additionally, the managers are taught to use meaningful conversations that help in developing consequences and boosting long-term partnerships for businesses.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15</a:t>
            </a:fld>
            <a:endParaRPr lang="en-IN"/>
          </a:p>
        </p:txBody>
      </p:sp>
    </p:spTree>
    <p:extLst>
      <p:ext uri="{BB962C8B-B14F-4D97-AF65-F5344CB8AC3E}">
        <p14:creationId xmlns:p14="http://schemas.microsoft.com/office/powerpoint/2010/main" val="237817047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Resource allocation is quite effective for businesses in maintaining strategic innovation and providing exclusive skill development opportunities to employees.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16</a:t>
            </a:fld>
            <a:endParaRPr lang="en-IN"/>
          </a:p>
        </p:txBody>
      </p:sp>
    </p:spTree>
    <p:extLst>
      <p:ext uri="{BB962C8B-B14F-4D97-AF65-F5344CB8AC3E}">
        <p14:creationId xmlns:p14="http://schemas.microsoft.com/office/powerpoint/2010/main" val="5300360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Based on the addressed managerial role, Tesco highly focused on the queue management system and traced the sales data. It helps in improving the financial stability and flexible operational activities of the ventures.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17</a:t>
            </a:fld>
            <a:endParaRPr lang="en-IN"/>
          </a:p>
        </p:txBody>
      </p:sp>
    </p:spTree>
    <p:extLst>
      <p:ext uri="{BB962C8B-B14F-4D97-AF65-F5344CB8AC3E}">
        <p14:creationId xmlns:p14="http://schemas.microsoft.com/office/powerpoint/2010/main" val="78478088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managers of the businesses maintain this role through combining proactive preparation with troubleshooting that ensures overcoming challenges like client cancellations.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18</a:t>
            </a:fld>
            <a:endParaRPr lang="en-IN"/>
          </a:p>
        </p:txBody>
      </p:sp>
    </p:spTree>
    <p:extLst>
      <p:ext uri="{BB962C8B-B14F-4D97-AF65-F5344CB8AC3E}">
        <p14:creationId xmlns:p14="http://schemas.microsoft.com/office/powerpoint/2010/main" val="38879262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addressed role helps the managers of Tesco to make a strategic plan for talent and resource management along with promoting a stable working environment. Additionally, it helps the management of the considered venture to avoid any issues like poor customer service and inventory dilemmas.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19</a:t>
            </a:fld>
            <a:endParaRPr lang="en-IN"/>
          </a:p>
        </p:txBody>
      </p:sp>
    </p:spTree>
    <p:extLst>
      <p:ext uri="{BB962C8B-B14F-4D97-AF65-F5344CB8AC3E}">
        <p14:creationId xmlns:p14="http://schemas.microsoft.com/office/powerpoint/2010/main" val="146405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addressed role is quite effective for minimising the market gaps, improving innovation, that ensure the future success of the ventures. Additionally, it also includes employee motivation that helps the managers to maintain an empathetic bond with the employees. As a result, Tesco ensures high productivity and maintains a competitive edge over others.</a:t>
            </a:r>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20</a:t>
            </a:fld>
            <a:endParaRPr lang="en-IN"/>
          </a:p>
        </p:txBody>
      </p:sp>
    </p:spTree>
    <p:extLst>
      <p:ext uri="{BB962C8B-B14F-4D97-AF65-F5344CB8AC3E}">
        <p14:creationId xmlns:p14="http://schemas.microsoft.com/office/powerpoint/2010/main" val="1937382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addressed job role is strongly interconnected with promoting a healthy and collaborative working environment through focusing on employee morale. In this aspect, Tesco highly focuses on the addressed culture through maintaining the </a:t>
            </a:r>
            <a:r>
              <a:rPr lang="en-GB" sz="1200" i="1" kern="1200" dirty="0">
                <a:solidFill>
                  <a:schemeClr val="tx1"/>
                </a:solidFill>
                <a:effectLst/>
                <a:latin typeface="Arial" panose="020B0604020202020204" pitchFamily="34" charset="0"/>
                <a:ea typeface="+mn-ea"/>
                <a:cs typeface="Arial" panose="020B0604020202020204" pitchFamily="34" charset="0"/>
              </a:rPr>
              <a:t>Everyone’s Welcome</a:t>
            </a:r>
            <a:r>
              <a:rPr lang="en-GB" sz="1200" kern="1200" dirty="0">
                <a:solidFill>
                  <a:schemeClr val="tx1"/>
                </a:solidFill>
                <a:effectLst/>
                <a:latin typeface="Arial" panose="020B0604020202020204" pitchFamily="34" charset="0"/>
                <a:ea typeface="+mn-ea"/>
                <a:cs typeface="Arial" panose="020B0604020202020204" pitchFamily="34" charset="0"/>
              </a:rPr>
              <a:t> culture (</a:t>
            </a:r>
            <a:r>
              <a:rPr lang="en-GB" sz="1200" kern="1200" dirty="0" err="1">
                <a:solidFill>
                  <a:schemeClr val="tx1"/>
                </a:solidFill>
                <a:effectLst/>
                <a:latin typeface="Arial" panose="020B0604020202020204" pitchFamily="34" charset="0"/>
                <a:ea typeface="+mn-ea"/>
                <a:cs typeface="Arial" panose="020B0604020202020204" pitchFamily="34" charset="0"/>
              </a:rPr>
              <a:t>Tescoplc</a:t>
            </a:r>
            <a:r>
              <a:rPr lang="en-GB" sz="1200" kern="1200" dirty="0">
                <a:solidFill>
                  <a:schemeClr val="tx1"/>
                </a:solidFill>
                <a:effectLst/>
                <a:latin typeface="Arial" panose="020B0604020202020204" pitchFamily="34" charset="0"/>
                <a:ea typeface="+mn-ea"/>
                <a:cs typeface="Arial" panose="020B0604020202020204" pitchFamily="34" charset="0"/>
              </a:rPr>
              <a:t>, 2026). It helps in boosting high employee engagement, servant leadership that positively impacts the organisational performance.  </a:t>
            </a:r>
            <a:endParaRPr lang="en-IN"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21</a:t>
            </a:fld>
            <a:endParaRPr lang="en-IN"/>
          </a:p>
        </p:txBody>
      </p:sp>
    </p:spTree>
    <p:extLst>
      <p:ext uri="{BB962C8B-B14F-4D97-AF65-F5344CB8AC3E}">
        <p14:creationId xmlns:p14="http://schemas.microsoft.com/office/powerpoint/2010/main" val="34949921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kern="1200" dirty="0">
                <a:solidFill>
                  <a:schemeClr val="tx1"/>
                </a:solidFill>
                <a:effectLst/>
                <a:latin typeface="Arial" panose="020B0604020202020204" pitchFamily="34" charset="0"/>
                <a:ea typeface="+mn-ea"/>
                <a:cs typeface="Arial" panose="020B0604020202020204" pitchFamily="34" charset="0"/>
              </a:rPr>
              <a:t>The presentation has </a:t>
            </a:r>
            <a:r>
              <a:rPr lang="en-GB" sz="1200" kern="1200" dirty="0" err="1">
                <a:solidFill>
                  <a:schemeClr val="tx1"/>
                </a:solidFill>
                <a:effectLst/>
                <a:latin typeface="Arial" panose="020B0604020202020204" pitchFamily="34" charset="0"/>
                <a:ea typeface="+mn-ea"/>
                <a:cs typeface="Arial" panose="020B0604020202020204" pitchFamily="34" charset="0"/>
              </a:rPr>
              <a:t>informatically</a:t>
            </a:r>
            <a:r>
              <a:rPr lang="en-GB" sz="1200" kern="1200" dirty="0">
                <a:solidFill>
                  <a:schemeClr val="tx1"/>
                </a:solidFill>
                <a:effectLst/>
                <a:latin typeface="Arial" panose="020B0604020202020204" pitchFamily="34" charset="0"/>
                <a:ea typeface="+mn-ea"/>
                <a:cs typeface="Arial" panose="020B0604020202020204" pitchFamily="34" charset="0"/>
              </a:rPr>
              <a:t> analysed the management concept aligning with the relevant model and addressed its overall impact on the corporate performance. It has also considered the case study of Tesco and addressed its current management process with relevant information and data. </a:t>
            </a:r>
            <a:endParaRPr lang="en-IN" sz="1200" kern="1200" dirty="0">
              <a:solidFill>
                <a:schemeClr val="tx1"/>
              </a:solidFill>
              <a:effectLst/>
              <a:latin typeface="Arial" panose="020B0604020202020204" pitchFamily="34" charset="0"/>
              <a:ea typeface="+mn-ea"/>
              <a:cs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22</a:t>
            </a:fld>
            <a:endParaRPr lang="en-IN"/>
          </a:p>
        </p:txBody>
      </p:sp>
    </p:spTree>
    <p:extLst>
      <p:ext uri="{BB962C8B-B14F-4D97-AF65-F5344CB8AC3E}">
        <p14:creationId xmlns:p14="http://schemas.microsoft.com/office/powerpoint/2010/main" val="12488563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Heine, E.C., Stouten, J. and </a:t>
            </a:r>
            <a:r>
              <a:rPr lang="en-GB" sz="1200" dirty="0" err="1">
                <a:latin typeface="Arial" panose="020B0604020202020204" pitchFamily="34" charset="0"/>
                <a:ea typeface="Arial" panose="020B0604020202020204" pitchFamily="34" charset="0"/>
              </a:rPr>
              <a:t>Liden</a:t>
            </a:r>
            <a:r>
              <a:rPr lang="en-GB" sz="1200" dirty="0">
                <a:latin typeface="Arial" panose="020B0604020202020204" pitchFamily="34" charset="0"/>
                <a:ea typeface="Arial" panose="020B0604020202020204" pitchFamily="34" charset="0"/>
              </a:rPr>
              <a:t>, R.C. (2023) </a:t>
            </a:r>
            <a:r>
              <a:rPr lang="en-GB" sz="1200" i="1" dirty="0">
                <a:latin typeface="Arial" panose="020B0604020202020204" pitchFamily="34" charset="0"/>
                <a:ea typeface="Arial" panose="020B0604020202020204" pitchFamily="34" charset="0"/>
              </a:rPr>
              <a:t>Providing service during a merger: The role of organizational goal clarity and servant leadership</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Journal of business ethics</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184</a:t>
            </a:r>
            <a:r>
              <a:rPr lang="en-GB" sz="1200" dirty="0">
                <a:latin typeface="Arial" panose="020B0604020202020204" pitchFamily="34" charset="0"/>
                <a:ea typeface="Arial" panose="020B0604020202020204" pitchFamily="34" charset="0"/>
              </a:rPr>
              <a:t>(3), pp. 627-647. Available at:</a:t>
            </a:r>
            <a:r>
              <a:rPr lang="en-GB" sz="1200" dirty="0">
                <a:latin typeface="Arial" panose="020B0604020202020204" pitchFamily="34" charset="0"/>
                <a:ea typeface="Arial" panose="020B0604020202020204" pitchFamily="34" charset="0"/>
                <a:hlinkClick r:id="rId3"/>
              </a:rPr>
              <a:t> https://link.springer.com/article/10.1007/s10551-022-05162-6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Jäderholm</a:t>
            </a:r>
            <a:r>
              <a:rPr lang="en-GB" sz="1200" dirty="0">
                <a:latin typeface="Arial" panose="020B0604020202020204" pitchFamily="34" charset="0"/>
                <a:ea typeface="Arial" panose="020B0604020202020204" pitchFamily="34" charset="0"/>
              </a:rPr>
              <a:t>, C., Currier, J., Brown, K., </a:t>
            </a:r>
            <a:r>
              <a:rPr lang="en-GB" sz="1200" dirty="0" err="1">
                <a:latin typeface="Arial" panose="020B0604020202020204" pitchFamily="34" charset="0"/>
                <a:ea typeface="Arial" panose="020B0604020202020204" pitchFamily="34" charset="0"/>
              </a:rPr>
              <a:t>Audett</a:t>
            </a:r>
            <a:r>
              <a:rPr lang="en-GB" sz="1200" dirty="0">
                <a:latin typeface="Arial" panose="020B0604020202020204" pitchFamily="34" charset="0"/>
                <a:ea typeface="Arial" panose="020B0604020202020204" pitchFamily="34" charset="0"/>
              </a:rPr>
              <a:t>, A., Campbell, L., </a:t>
            </a:r>
            <a:r>
              <a:rPr lang="en-GB" sz="1200" dirty="0" err="1">
                <a:latin typeface="Arial" panose="020B0604020202020204" pitchFamily="34" charset="0"/>
                <a:ea typeface="Arial" panose="020B0604020202020204" pitchFamily="34" charset="0"/>
              </a:rPr>
              <a:t>Blakesley</a:t>
            </a:r>
            <a:r>
              <a:rPr lang="en-GB" sz="1200" dirty="0">
                <a:latin typeface="Arial" panose="020B0604020202020204" pitchFamily="34" charset="0"/>
                <a:ea typeface="Arial" panose="020B0604020202020204" pitchFamily="34" charset="0"/>
              </a:rPr>
              <a:t>, S., Daniel, L.C., Miller, S., </a:t>
            </a:r>
            <a:r>
              <a:rPr lang="en-GB" sz="1200" dirty="0" err="1">
                <a:latin typeface="Arial" panose="020B0604020202020204" pitchFamily="34" charset="0"/>
                <a:ea typeface="Arial" panose="020B0604020202020204" pitchFamily="34" charset="0"/>
              </a:rPr>
              <a:t>Mishalanie</a:t>
            </a:r>
            <a:r>
              <a:rPr lang="en-GB" sz="1200" dirty="0">
                <a:latin typeface="Arial" panose="020B0604020202020204" pitchFamily="34" charset="0"/>
                <a:ea typeface="Arial" panose="020B0604020202020204" pitchFamily="34" charset="0"/>
              </a:rPr>
              <a:t>, S., Ruder, C. and Shannon, J. (2023) ‘The community research liaison model: Facilitating community-engaged research’,</a:t>
            </a:r>
            <a:r>
              <a:rPr lang="en-GB" sz="1200" i="1" dirty="0">
                <a:latin typeface="Arial" panose="020B0604020202020204" pitchFamily="34" charset="0"/>
                <a:ea typeface="Arial" panose="020B0604020202020204" pitchFamily="34" charset="0"/>
              </a:rPr>
              <a:t> Journal of Clinical and Translational Science, </a:t>
            </a:r>
            <a:r>
              <a:rPr lang="en-GB" sz="1200" dirty="0">
                <a:latin typeface="Arial" panose="020B0604020202020204" pitchFamily="34" charset="0"/>
                <a:ea typeface="Arial" panose="020B0604020202020204" pitchFamily="34" charset="0"/>
              </a:rPr>
              <a:t>7(1), pp. e78. Available at:</a:t>
            </a:r>
            <a:r>
              <a:rPr lang="en-GB" sz="1200" dirty="0">
                <a:latin typeface="Arial" panose="020B0604020202020204" pitchFamily="34" charset="0"/>
                <a:ea typeface="Arial" panose="020B0604020202020204" pitchFamily="34" charset="0"/>
                <a:hlinkClick r:id="rId4"/>
              </a:rPr>
              <a:t> https://www.cambridge.org/core/journals/journal-of-clinical-and-translational-science/article/community-research-liaison-model-facilitating-communityengaged-research/E678E264AC170EF7DD846F3E8556E9DE</a:t>
            </a:r>
            <a:endParaRPr lang="en-GB" sz="12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Lippert</a:t>
            </a:r>
            <a:r>
              <a:rPr lang="en-GB" sz="1200" dirty="0">
                <a:latin typeface="Arial" panose="020B0604020202020204" pitchFamily="34" charset="0"/>
                <a:ea typeface="Arial" panose="020B0604020202020204" pitchFamily="34" charset="0"/>
              </a:rPr>
              <a:t>, I. (2024) Artificial intelligence and the future of managerial roles: a theoretical review.</a:t>
            </a:r>
            <a:r>
              <a:rPr lang="en-GB" sz="1200" i="1" dirty="0">
                <a:latin typeface="Arial" panose="020B0604020202020204" pitchFamily="34" charset="0"/>
                <a:ea typeface="Arial" panose="020B0604020202020204" pitchFamily="34" charset="0"/>
              </a:rPr>
              <a:t> In Proceedings of the European conference on information systems (ECIS</a:t>
            </a:r>
            <a:r>
              <a:rPr lang="en-GB" sz="1200" dirty="0">
                <a:latin typeface="Arial" panose="020B0604020202020204" pitchFamily="34" charset="0"/>
                <a:ea typeface="Arial" panose="020B0604020202020204" pitchFamily="34" charset="0"/>
              </a:rPr>
              <a:t>), </a:t>
            </a:r>
            <a:r>
              <a:rPr lang="en-GB" sz="1200" dirty="0" err="1">
                <a:latin typeface="Arial" panose="020B0604020202020204" pitchFamily="34" charset="0"/>
                <a:ea typeface="Arial" panose="020B0604020202020204" pitchFamily="34" charset="0"/>
              </a:rPr>
              <a:t>Paphos</a:t>
            </a:r>
            <a:r>
              <a:rPr lang="en-GB" sz="1200" dirty="0">
                <a:latin typeface="Arial" panose="020B0604020202020204" pitchFamily="34" charset="0"/>
                <a:ea typeface="Arial" panose="020B0604020202020204" pitchFamily="34" charset="0"/>
              </a:rPr>
              <a:t>: Cyprus. Available at:</a:t>
            </a:r>
            <a:r>
              <a:rPr lang="en-GB" sz="1200" dirty="0">
                <a:latin typeface="Arial" panose="020B0604020202020204" pitchFamily="34" charset="0"/>
                <a:ea typeface="Arial" panose="020B0604020202020204" pitchFamily="34" charset="0"/>
                <a:hlinkClick r:id="rId5"/>
              </a:rPr>
              <a:t> https://www.researchgate.net/profile/Isabell-Lippert/publication/379999788_ARTIFICIAL_INTELLIGENCE_AND_THE_FUTURE_OF_MANAGERIAL_ROLES_A_THEORETICAL_REVIEW/links/66269aab43f8df018d204642/ARTIFICIAL-INTELLIGENCE-AND-THE-FUTURE-OF-MANAGERIAL-ROLES-A-THEORETICAL-REVIEW.pdf</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Reuters (2025)</a:t>
            </a:r>
            <a:r>
              <a:rPr lang="en-GB" sz="1200" i="1" dirty="0">
                <a:latin typeface="Arial" panose="020B0604020202020204" pitchFamily="34" charset="0"/>
                <a:ea typeface="Arial" panose="020B0604020202020204" pitchFamily="34" charset="0"/>
              </a:rPr>
              <a:t> Britain's Tesco raises profit outlook and bets on strong Christmas.</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6"/>
              </a:rPr>
              <a:t> https://www.reuters.com/world/uk/britains-tesco-raises-annual-profit-outlook-2025-10-02/#:~:text=Analysts%20say%20Tesco's%20strategy%20of,Kate%20Holton%20and%20Sarah%20Young</a:t>
            </a:r>
            <a:r>
              <a:rPr lang="en-GB" sz="1200" dirty="0">
                <a:latin typeface="Arial" panose="020B0604020202020204" pitchFamily="34" charset="0"/>
                <a:ea typeface="Arial" panose="020B0604020202020204" pitchFamily="34" charset="0"/>
              </a:rPr>
              <a:t> [Accessed on: March 24,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endParaRPr lang="en-GB" sz="12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Schoeneborn</a:t>
            </a:r>
            <a:r>
              <a:rPr lang="en-GB" sz="1200" dirty="0">
                <a:latin typeface="Arial" panose="020B0604020202020204" pitchFamily="34" charset="0"/>
                <a:ea typeface="Arial" panose="020B0604020202020204" pitchFamily="34" charset="0"/>
              </a:rPr>
              <a:t>, D., </a:t>
            </a:r>
            <a:r>
              <a:rPr lang="en-GB" sz="1200" dirty="0" err="1">
                <a:latin typeface="Arial" panose="020B0604020202020204" pitchFamily="34" charset="0"/>
                <a:ea typeface="Arial" panose="020B0604020202020204" pitchFamily="34" charset="0"/>
              </a:rPr>
              <a:t>Glozer</a:t>
            </a:r>
            <a:r>
              <a:rPr lang="en-GB" sz="1200" dirty="0">
                <a:latin typeface="Arial" panose="020B0604020202020204" pitchFamily="34" charset="0"/>
                <a:ea typeface="Arial" panose="020B0604020202020204" pitchFamily="34" charset="0"/>
              </a:rPr>
              <a:t>, S. and </a:t>
            </a:r>
            <a:r>
              <a:rPr lang="en-GB" sz="1200" dirty="0" err="1">
                <a:latin typeface="Arial" panose="020B0604020202020204" pitchFamily="34" charset="0"/>
                <a:ea typeface="Arial" panose="020B0604020202020204" pitchFamily="34" charset="0"/>
              </a:rPr>
              <a:t>Trittin-Ulbrich</a:t>
            </a:r>
            <a:r>
              <a:rPr lang="en-GB" sz="1200" dirty="0">
                <a:latin typeface="Arial" panose="020B0604020202020204" pitchFamily="34" charset="0"/>
                <a:ea typeface="Arial" panose="020B0604020202020204" pitchFamily="34" charset="0"/>
              </a:rPr>
              <a:t>, H. (2022) ‘Constitutive views on CSR communication: The communicative constitution of responsible organization, organizing, and </a:t>
            </a:r>
            <a:r>
              <a:rPr lang="en-GB" sz="1200" dirty="0" err="1">
                <a:latin typeface="Arial" panose="020B0604020202020204" pitchFamily="34" charset="0"/>
                <a:ea typeface="Arial" panose="020B0604020202020204" pitchFamily="34" charset="0"/>
              </a:rPr>
              <a:t>organizationality</a:t>
            </a:r>
            <a:r>
              <a:rPr lang="en-GB" sz="1200" dirty="0">
                <a:latin typeface="Arial" panose="020B0604020202020204" pitchFamily="34" charset="0"/>
                <a:ea typeface="Arial" panose="020B0604020202020204" pitchFamily="34" charset="0"/>
              </a:rPr>
              <a:t>’,</a:t>
            </a:r>
            <a:r>
              <a:rPr lang="en-GB" sz="1200" i="1" dirty="0">
                <a:latin typeface="Arial" panose="020B0604020202020204" pitchFamily="34" charset="0"/>
                <a:ea typeface="Arial" panose="020B0604020202020204" pitchFamily="34" charset="0"/>
              </a:rPr>
              <a:t> In</a:t>
            </a:r>
            <a:r>
              <a:rPr lang="en-GB" sz="1200" dirty="0">
                <a:latin typeface="Arial" panose="020B0604020202020204" pitchFamily="34" charset="0"/>
                <a:ea typeface="Arial" panose="020B0604020202020204" pitchFamily="34" charset="0"/>
              </a:rPr>
              <a:t> </a:t>
            </a:r>
            <a:r>
              <a:rPr lang="en-GB" sz="1200" i="1" dirty="0">
                <a:latin typeface="Arial" panose="020B0604020202020204" pitchFamily="34" charset="0"/>
                <a:ea typeface="Arial" panose="020B0604020202020204" pitchFamily="34" charset="0"/>
              </a:rPr>
              <a:t>The </a:t>
            </a:r>
            <a:r>
              <a:rPr lang="en-GB" sz="1200" i="1" dirty="0" err="1">
                <a:latin typeface="Arial" panose="020B0604020202020204" pitchFamily="34" charset="0"/>
                <a:ea typeface="Arial" panose="020B0604020202020204" pitchFamily="34" charset="0"/>
              </a:rPr>
              <a:t>Routledge</a:t>
            </a:r>
            <a:r>
              <a:rPr lang="en-GB" sz="1200" i="1" dirty="0">
                <a:latin typeface="Arial" panose="020B0604020202020204" pitchFamily="34" charset="0"/>
                <a:ea typeface="Arial" panose="020B0604020202020204" pitchFamily="34" charset="0"/>
              </a:rPr>
              <a:t> handbook of corporate social responsibility communication</a:t>
            </a:r>
            <a:r>
              <a:rPr lang="en-GB" sz="1200" dirty="0">
                <a:latin typeface="Arial" panose="020B0604020202020204" pitchFamily="34" charset="0"/>
                <a:ea typeface="Arial" panose="020B0604020202020204" pitchFamily="34" charset="0"/>
              </a:rPr>
              <a:t>, pp. 73-84, </a:t>
            </a:r>
            <a:r>
              <a:rPr lang="en-GB" sz="1200" dirty="0" err="1">
                <a:latin typeface="Arial" panose="020B0604020202020204" pitchFamily="34" charset="0"/>
                <a:ea typeface="Arial" panose="020B0604020202020204" pitchFamily="34" charset="0"/>
              </a:rPr>
              <a:t>Routledge</a:t>
            </a:r>
            <a:r>
              <a:rPr lang="en-GB" sz="1200" dirty="0">
                <a:latin typeface="Arial" panose="020B0604020202020204" pitchFamily="34" charset="0"/>
                <a:ea typeface="Arial" panose="020B0604020202020204" pitchFamily="34" charset="0"/>
              </a:rPr>
              <a:t>. Available at:</a:t>
            </a:r>
            <a:r>
              <a:rPr lang="en-GB" sz="1200" dirty="0">
                <a:latin typeface="Arial" panose="020B0604020202020204" pitchFamily="34" charset="0"/>
                <a:ea typeface="Arial" panose="020B0604020202020204" pitchFamily="34" charset="0"/>
                <a:hlinkClick r:id="rId7"/>
              </a:rPr>
              <a:t> https://www.taylorfrancis.com/chapters/edit/10.4324/9781003184911-8/constitutive-views-csr-communication-communicative-constitution-responsible-organization-organizing-organizationality-dennis-schoeneborn-sarah-glozer-hannah-trittin-ulbrich</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Tesco (2025)</a:t>
            </a:r>
            <a:r>
              <a:rPr lang="en-GB" sz="1200" i="1" dirty="0">
                <a:latin typeface="Arial" panose="020B0604020202020204" pitchFamily="34" charset="0"/>
                <a:ea typeface="Arial" panose="020B0604020202020204" pitchFamily="34" charset="0"/>
              </a:rPr>
              <a:t> Career development.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8"/>
              </a:rPr>
              <a:t> https://www.tesco.com/careers/en-GB/our-culture/why-work-here/career-development-opportunities?srsltid=AfmBOorw8BdUI-lsLcgv8H6j_pe1-ilM3OpN-lCjKNND2zMu4Uat4sVp</a:t>
            </a:r>
            <a:r>
              <a:rPr lang="en-GB" sz="1200" dirty="0">
                <a:latin typeface="Arial" panose="020B0604020202020204" pitchFamily="34" charset="0"/>
                <a:ea typeface="Arial" panose="020B0604020202020204" pitchFamily="34" charset="0"/>
              </a:rPr>
              <a:t> [Accessed on: March 19,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Tesco (2026)</a:t>
            </a:r>
            <a:r>
              <a:rPr lang="en-GB" sz="1200" i="1" dirty="0">
                <a:latin typeface="Arial" panose="020B0604020202020204" pitchFamily="34" charset="0"/>
                <a:ea typeface="Arial" panose="020B0604020202020204" pitchFamily="34" charset="0"/>
              </a:rPr>
              <a:t> Celebrate good times with Tesco.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9"/>
              </a:rPr>
              <a:t> https://www.tesco.com/?srsltid=AfmBOoqccv3ots3MNcw3-wk-dcxIRSiQ6DTL3PweX9n-11XxWQA45Zf4</a:t>
            </a:r>
            <a:r>
              <a:rPr lang="en-GB" sz="1200" dirty="0">
                <a:latin typeface="Arial" panose="020B0604020202020204" pitchFamily="34" charset="0"/>
                <a:ea typeface="Arial" panose="020B0604020202020204" pitchFamily="34" charset="0"/>
              </a:rPr>
              <a:t> [Accessed on: March 23,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Tesco-careers (2026)</a:t>
            </a:r>
            <a:r>
              <a:rPr lang="en-GB" sz="1200" i="1" dirty="0">
                <a:latin typeface="Arial" panose="020B0604020202020204" pitchFamily="34" charset="0"/>
                <a:ea typeface="Arial" panose="020B0604020202020204" pitchFamily="34" charset="0"/>
              </a:rPr>
              <a:t> Tesco Store Manager.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10"/>
              </a:rPr>
              <a:t> https://apply.tesco-careers.com/members/modules/job/detail.php?record=959198#:~:text=You%20will%20need&amp;text=You%20are%20a%20great%20communicator,your%20team%20to%20deliver%20results.&amp;text=You%20are%20natural%20and%20welcoming,with%20your%20colleagues%20and%20customers.&amp;text=You%20use%20your%20energy%20and,right%20for%20customers%20and%20colleagues.&amp;text=You%20have%20energy%20and%20drive,confidence%20in%20those%20around%20you.&amp;text=You%20are%20aware%20of%20what,improve%20our%20store%20for%20customers</a:t>
            </a:r>
            <a:r>
              <a:rPr lang="en-GB" sz="1200" dirty="0">
                <a:latin typeface="Arial" panose="020B0604020202020204" pitchFamily="34" charset="0"/>
                <a:ea typeface="Arial" panose="020B0604020202020204" pitchFamily="34" charset="0"/>
              </a:rPr>
              <a:t>. [Accessed on: March 18,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Tescoplc</a:t>
            </a:r>
            <a:r>
              <a:rPr lang="en-GB" sz="1200" dirty="0">
                <a:latin typeface="Arial" panose="020B0604020202020204" pitchFamily="34" charset="0"/>
                <a:ea typeface="Arial" panose="020B0604020202020204" pitchFamily="34" charset="0"/>
              </a:rPr>
              <a:t> (2024)</a:t>
            </a:r>
            <a:r>
              <a:rPr lang="en-GB" sz="1200" i="1" dirty="0">
                <a:latin typeface="Arial" panose="020B0604020202020204" pitchFamily="34" charset="0"/>
                <a:ea typeface="Arial" panose="020B0604020202020204" pitchFamily="34" charset="0"/>
              </a:rPr>
              <a:t> Sustainability Factsheet 2023/24.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11"/>
              </a:rPr>
              <a:t> https://www.tescoplc.com/our-colleagues-factsheet-2024#:~:text=Embedding%20our%20Win%20Together%20Behaviours,and%20Being%20an%20Inclusive%20Manager</a:t>
            </a:r>
            <a:r>
              <a:rPr lang="en-GB" sz="1200" dirty="0">
                <a:latin typeface="Arial" panose="020B0604020202020204" pitchFamily="34" charset="0"/>
                <a:ea typeface="Arial" panose="020B0604020202020204" pitchFamily="34" charset="0"/>
              </a:rPr>
              <a:t>. [Accessed on: March 19,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Tescoplc</a:t>
            </a:r>
            <a:r>
              <a:rPr lang="en-GB" sz="1200" dirty="0">
                <a:latin typeface="Arial" panose="020B0604020202020204" pitchFamily="34" charset="0"/>
                <a:ea typeface="Arial" panose="020B0604020202020204" pitchFamily="34" charset="0"/>
              </a:rPr>
              <a:t> (2025) Value. Quality. Service. Available at:</a:t>
            </a:r>
            <a:r>
              <a:rPr lang="en-GB" sz="1200" dirty="0">
                <a:latin typeface="Arial" panose="020B0604020202020204" pitchFamily="34" charset="0"/>
                <a:ea typeface="Arial" panose="020B0604020202020204" pitchFamily="34" charset="0"/>
                <a:hlinkClick r:id="rId12"/>
              </a:rPr>
              <a:t> https://www.tescoplc.com/media/ky0bfwpo/tesco_ar25_interactive.pdf</a:t>
            </a:r>
            <a:r>
              <a:rPr lang="en-GB" sz="1200" dirty="0">
                <a:latin typeface="Arial" panose="020B0604020202020204" pitchFamily="34" charset="0"/>
                <a:ea typeface="Arial" panose="020B0604020202020204" pitchFamily="34" charset="0"/>
              </a:rPr>
              <a:t> [Accessed on: March 23,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err="1">
                <a:latin typeface="Arial" panose="020B0604020202020204" pitchFamily="34" charset="0"/>
                <a:ea typeface="Arial" panose="020B0604020202020204" pitchFamily="34" charset="0"/>
              </a:rPr>
              <a:t>Tescoplc</a:t>
            </a:r>
            <a:r>
              <a:rPr lang="en-GB" sz="1200" dirty="0">
                <a:latin typeface="Arial" panose="020B0604020202020204" pitchFamily="34" charset="0"/>
                <a:ea typeface="Arial" panose="020B0604020202020204" pitchFamily="34" charset="0"/>
              </a:rPr>
              <a:t> (2026)</a:t>
            </a:r>
            <a:r>
              <a:rPr lang="en-GB" sz="1200" i="1" dirty="0">
                <a:latin typeface="Arial" panose="020B0604020202020204" pitchFamily="34" charset="0"/>
                <a:ea typeface="Arial" panose="020B0604020202020204" pitchFamily="34" charset="0"/>
              </a:rPr>
              <a:t> Core Purpose and Values.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13"/>
              </a:rPr>
              <a:t> https://www.tescoplc.com/about/how-we-do-business/core-purpose-and-values/</a:t>
            </a:r>
            <a:r>
              <a:rPr lang="en-GB" sz="1200" dirty="0">
                <a:latin typeface="Arial" panose="020B0604020202020204" pitchFamily="34" charset="0"/>
                <a:ea typeface="Arial" panose="020B0604020202020204" pitchFamily="34" charset="0"/>
              </a:rPr>
              <a:t> [Accessed on: March 19, 2026]</a:t>
            </a:r>
            <a:endParaRPr lang="en-IN" sz="1100" dirty="0">
              <a:latin typeface="Arial" panose="020B0604020202020204" pitchFamily="34" charset="0"/>
              <a:ea typeface="Arial" panose="020B0604020202020204" pitchFamily="34" charset="0"/>
            </a:endParaRPr>
          </a:p>
          <a:p>
            <a:pPr algn="just">
              <a:lnSpc>
                <a:spcPct val="150000"/>
              </a:lnSpc>
              <a:spcBef>
                <a:spcPts val="600"/>
              </a:spcBef>
              <a:spcAft>
                <a:spcPts val="600"/>
              </a:spcAft>
            </a:pPr>
            <a:r>
              <a:rPr lang="en-GB" sz="1200" dirty="0">
                <a:latin typeface="Arial" panose="020B0604020202020204" pitchFamily="34" charset="0"/>
                <a:ea typeface="Arial" panose="020B0604020202020204" pitchFamily="34" charset="0"/>
              </a:rPr>
              <a:t>Yahoo (2025) </a:t>
            </a:r>
            <a:r>
              <a:rPr lang="en-GB" sz="1200" i="1" dirty="0">
                <a:latin typeface="Arial" panose="020B0604020202020204" pitchFamily="34" charset="0"/>
                <a:ea typeface="Arial" panose="020B0604020202020204" pitchFamily="34" charset="0"/>
              </a:rPr>
              <a:t>Tesco (LSE:TSCO) Announces Leadership Changes With New CEO And Strategy Officer. </a:t>
            </a:r>
            <a:r>
              <a:rPr lang="en-GB" sz="1200" dirty="0">
                <a:latin typeface="Arial" panose="020B0604020202020204" pitchFamily="34" charset="0"/>
                <a:ea typeface="Arial" panose="020B0604020202020204" pitchFamily="34" charset="0"/>
              </a:rPr>
              <a:t>Available at:</a:t>
            </a:r>
            <a:r>
              <a:rPr lang="en-GB" sz="1200" dirty="0">
                <a:latin typeface="Arial" panose="020B0604020202020204" pitchFamily="34" charset="0"/>
                <a:ea typeface="Arial" panose="020B0604020202020204" pitchFamily="34" charset="0"/>
                <a:hlinkClick r:id="rId14"/>
              </a:rPr>
              <a:t> https://finance.yahoo.com/news/tesco-lse-tsco-announces-leadership-173555184.html</a:t>
            </a:r>
            <a:r>
              <a:rPr lang="en-GB" sz="1200" dirty="0">
                <a:latin typeface="Arial" panose="020B0604020202020204" pitchFamily="34" charset="0"/>
                <a:ea typeface="Arial" panose="020B0604020202020204" pitchFamily="34" charset="0"/>
              </a:rPr>
              <a:t> [Accessed on: March 21, 2026]</a:t>
            </a:r>
            <a:endParaRPr lang="en-IN" sz="11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10"/>
          </p:nvPr>
        </p:nvSpPr>
        <p:spPr/>
        <p:txBody>
          <a:bodyPr/>
          <a:lstStyle/>
          <a:p>
            <a:fld id="{0420EB40-2435-4554-88B1-2631E2F35909}" type="slidenum">
              <a:rPr lang="en-IN" smtClean="0"/>
              <a:t>23</a:t>
            </a:fld>
            <a:endParaRPr lang="en-IN"/>
          </a:p>
        </p:txBody>
      </p:sp>
    </p:spTree>
    <p:extLst>
      <p:ext uri="{BB962C8B-B14F-4D97-AF65-F5344CB8AC3E}">
        <p14:creationId xmlns:p14="http://schemas.microsoft.com/office/powerpoint/2010/main" val="32832049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4/6/2026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4/6/2026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4/6/2026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4/6/2026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svg" /><Relationship Id="rId1" Type="http://schemas.openxmlformats.org/officeDocument/2006/relationships/slideLayout" Target="../slideLayouts/slideLayout7.xml" /><Relationship Id="rId6" Type="http://schemas.openxmlformats.org/officeDocument/2006/relationships/image" Target="../media/image5.jpeg" /><Relationship Id="rId5" Type="http://schemas.openxmlformats.org/officeDocument/2006/relationships/image" Target="../media/image4.svg" /><Relationship Id="rId4" Type="http://schemas.openxmlformats.org/officeDocument/2006/relationships/image" Target="../media/image3.svg"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xml" /><Relationship Id="rId1" Type="http://schemas.openxmlformats.org/officeDocument/2006/relationships/slideLayout" Target="../slideLayouts/slideLayout7.xml" /><Relationship Id="rId5" Type="http://schemas.openxmlformats.org/officeDocument/2006/relationships/image" Target="../media/image6.png" /><Relationship Id="rId4" Type="http://schemas.openxmlformats.org/officeDocument/2006/relationships/image" Target="../media/image4.svg" /></Relationships>
</file>

<file path=ppt/slides/_rels/slide4.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xml" /><Relationship Id="rId1" Type="http://schemas.openxmlformats.org/officeDocument/2006/relationships/slideLayout" Target="../slideLayouts/slideLayout7.xml" /><Relationship Id="rId5" Type="http://schemas.openxmlformats.org/officeDocument/2006/relationships/image" Target="../media/image4.svg" /><Relationship Id="rId4" Type="http://schemas.openxmlformats.org/officeDocument/2006/relationships/image" Target="../media/image7.svg" /></Relationships>
</file>

<file path=ppt/slides/_rels/slide5.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3.xml" /><Relationship Id="rId1" Type="http://schemas.openxmlformats.org/officeDocument/2006/relationships/slideLayout" Target="../slideLayouts/slideLayout7.xml" /><Relationship Id="rId5" Type="http://schemas.openxmlformats.org/officeDocument/2006/relationships/image" Target="../media/image8.jpeg" /><Relationship Id="rId4" Type="http://schemas.openxmlformats.org/officeDocument/2006/relationships/image" Target="../media/image4.svg" /></Relationships>
</file>

<file path=ppt/slides/_rels/slide6.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4.xml" /><Relationship Id="rId1" Type="http://schemas.openxmlformats.org/officeDocument/2006/relationships/slideLayout" Target="../slideLayouts/slideLayout7.xml" /><Relationship Id="rId5" Type="http://schemas.openxmlformats.org/officeDocument/2006/relationships/image" Target="../media/image9.svg" /><Relationship Id="rId4" Type="http://schemas.openxmlformats.org/officeDocument/2006/relationships/image" Target="../media/image4.svg" /></Relationships>
</file>

<file path=ppt/slides/_rels/slide7.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5.xml" /><Relationship Id="rId1" Type="http://schemas.openxmlformats.org/officeDocument/2006/relationships/slideLayout" Target="../slideLayouts/slideLayout7.xml" /><Relationship Id="rId5" Type="http://schemas.openxmlformats.org/officeDocument/2006/relationships/image" Target="../media/image10.svg" /><Relationship Id="rId4" Type="http://schemas.openxmlformats.org/officeDocument/2006/relationships/image" Target="../media/image4.svg" /></Relationships>
</file>

<file path=ppt/slides/_rels/slide8.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6.xml" /><Relationship Id="rId1" Type="http://schemas.openxmlformats.org/officeDocument/2006/relationships/slideLayout" Target="../slideLayouts/slideLayout7.xml" /><Relationship Id="rId5" Type="http://schemas.openxmlformats.org/officeDocument/2006/relationships/image" Target="../media/image11.jpeg" /><Relationship Id="rId4" Type="http://schemas.openxmlformats.org/officeDocument/2006/relationships/image" Target="../media/image4.svg" /></Relationships>
</file>

<file path=ppt/slides/_rels/slide9.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7.xml" /><Relationship Id="rId1" Type="http://schemas.openxmlformats.org/officeDocument/2006/relationships/slideLayout" Target="../slideLayouts/slideLayout7.xml" /><Relationship Id="rId5" Type="http://schemas.openxmlformats.org/officeDocument/2006/relationships/image" Target="../media/image12.jpeg" /><Relationship Id="rId4" Type="http://schemas.openxmlformats.org/officeDocument/2006/relationships/image" Target="../media/image4.svg" /></Relationships>
</file>

<file path=ppt/slides/_rels/slide10.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8.xml" /><Relationship Id="rId1" Type="http://schemas.openxmlformats.org/officeDocument/2006/relationships/slideLayout" Target="../slideLayouts/slideLayout7.xml" /><Relationship Id="rId5" Type="http://schemas.openxmlformats.org/officeDocument/2006/relationships/image" Target="../media/image13.svg" /><Relationship Id="rId4" Type="http://schemas.openxmlformats.org/officeDocument/2006/relationships/image" Target="../media/image4.svg" /></Relationships>
</file>

<file path=ppt/slides/_rels/slide1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9.xml" /><Relationship Id="rId1" Type="http://schemas.openxmlformats.org/officeDocument/2006/relationships/slideLayout" Target="../slideLayouts/slideLayout7.xml" /><Relationship Id="rId5" Type="http://schemas.openxmlformats.org/officeDocument/2006/relationships/image" Target="../media/image14.jpeg" /><Relationship Id="rId4" Type="http://schemas.openxmlformats.org/officeDocument/2006/relationships/image" Target="../media/image4.svg" /></Relationships>
</file>

<file path=ppt/slides/_rels/slide1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0.xml" /><Relationship Id="rId1" Type="http://schemas.openxmlformats.org/officeDocument/2006/relationships/slideLayout" Target="../slideLayouts/slideLayout7.xml" /><Relationship Id="rId5" Type="http://schemas.openxmlformats.org/officeDocument/2006/relationships/image" Target="../media/image15.jpeg" /><Relationship Id="rId4" Type="http://schemas.openxmlformats.org/officeDocument/2006/relationships/image" Target="../media/image4.svg" /></Relationships>
</file>

<file path=ppt/slides/_rels/slide13.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1.xml" /><Relationship Id="rId1" Type="http://schemas.openxmlformats.org/officeDocument/2006/relationships/slideLayout" Target="../slideLayouts/slideLayout7.xml" /><Relationship Id="rId5" Type="http://schemas.openxmlformats.org/officeDocument/2006/relationships/image" Target="../media/image16.jpeg" /><Relationship Id="rId4" Type="http://schemas.openxmlformats.org/officeDocument/2006/relationships/image" Target="../media/image4.svg" /></Relationships>
</file>

<file path=ppt/slides/_rels/slide14.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2.xml" /><Relationship Id="rId1" Type="http://schemas.openxmlformats.org/officeDocument/2006/relationships/slideLayout" Target="../slideLayouts/slideLayout7.xml" /><Relationship Id="rId5" Type="http://schemas.openxmlformats.org/officeDocument/2006/relationships/image" Target="../media/image17.jpeg" /><Relationship Id="rId4" Type="http://schemas.openxmlformats.org/officeDocument/2006/relationships/image" Target="../media/image4.svg" /></Relationships>
</file>

<file path=ppt/slides/_rels/slide15.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3.xml" /><Relationship Id="rId1" Type="http://schemas.openxmlformats.org/officeDocument/2006/relationships/slideLayout" Target="../slideLayouts/slideLayout7.xml" /><Relationship Id="rId5" Type="http://schemas.openxmlformats.org/officeDocument/2006/relationships/image" Target="../media/image18.png" /><Relationship Id="rId4" Type="http://schemas.openxmlformats.org/officeDocument/2006/relationships/image" Target="../media/image4.svg" /></Relationships>
</file>

<file path=ppt/slides/_rels/slide16.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4.xml" /><Relationship Id="rId1" Type="http://schemas.openxmlformats.org/officeDocument/2006/relationships/slideLayout" Target="../slideLayouts/slideLayout7.xml" /><Relationship Id="rId5" Type="http://schemas.openxmlformats.org/officeDocument/2006/relationships/image" Target="../media/image19.svg" /><Relationship Id="rId4" Type="http://schemas.openxmlformats.org/officeDocument/2006/relationships/image" Target="../media/image4.svg" /></Relationships>
</file>

<file path=ppt/slides/_rels/slide17.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5.xml" /><Relationship Id="rId1" Type="http://schemas.openxmlformats.org/officeDocument/2006/relationships/slideLayout" Target="../slideLayouts/slideLayout7.xml" /><Relationship Id="rId5" Type="http://schemas.openxmlformats.org/officeDocument/2006/relationships/image" Target="../media/image20.jpeg" /><Relationship Id="rId4" Type="http://schemas.openxmlformats.org/officeDocument/2006/relationships/image" Target="../media/image4.svg" /></Relationships>
</file>

<file path=ppt/slides/_rels/slide18.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6.xml" /><Relationship Id="rId1" Type="http://schemas.openxmlformats.org/officeDocument/2006/relationships/slideLayout" Target="../slideLayouts/slideLayout7.xml" /><Relationship Id="rId5" Type="http://schemas.openxmlformats.org/officeDocument/2006/relationships/image" Target="../media/image21.jpeg" /><Relationship Id="rId4" Type="http://schemas.openxmlformats.org/officeDocument/2006/relationships/image" Target="../media/image4.svg" /></Relationships>
</file>

<file path=ppt/slides/_rels/slide19.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7.xml" /><Relationship Id="rId1" Type="http://schemas.openxmlformats.org/officeDocument/2006/relationships/slideLayout" Target="../slideLayouts/slideLayout7.xml" /><Relationship Id="rId5" Type="http://schemas.openxmlformats.org/officeDocument/2006/relationships/image" Target="../media/image22.jpeg" /><Relationship Id="rId4" Type="http://schemas.openxmlformats.org/officeDocument/2006/relationships/image" Target="../media/image4.svg" /></Relationships>
</file>

<file path=ppt/slides/_rels/slide20.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8.xml" /><Relationship Id="rId1" Type="http://schemas.openxmlformats.org/officeDocument/2006/relationships/slideLayout" Target="../slideLayouts/slideLayout7.xml" /><Relationship Id="rId5" Type="http://schemas.openxmlformats.org/officeDocument/2006/relationships/image" Target="../media/image23.jpeg" /><Relationship Id="rId4" Type="http://schemas.openxmlformats.org/officeDocument/2006/relationships/image" Target="../media/image4.svg" /></Relationships>
</file>

<file path=ppt/slides/_rels/slide21.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19.xml" /><Relationship Id="rId1" Type="http://schemas.openxmlformats.org/officeDocument/2006/relationships/slideLayout" Target="../slideLayouts/slideLayout7.xml" /><Relationship Id="rId5" Type="http://schemas.openxmlformats.org/officeDocument/2006/relationships/image" Target="../media/image24.jpeg" /><Relationship Id="rId4" Type="http://schemas.openxmlformats.org/officeDocument/2006/relationships/image" Target="../media/image4.svg" /></Relationships>
</file>

<file path=ppt/slides/_rels/slide22.xml.rels><?xml version="1.0" encoding="UTF-8" standalone="yes"?>
<Relationships xmlns="http://schemas.openxmlformats.org/package/2006/relationships"><Relationship Id="rId3" Type="http://schemas.openxmlformats.org/officeDocument/2006/relationships/image" Target="../media/image3.svg" /><Relationship Id="rId2" Type="http://schemas.openxmlformats.org/officeDocument/2006/relationships/notesSlide" Target="../notesSlides/notesSlide20.xml" /><Relationship Id="rId1" Type="http://schemas.openxmlformats.org/officeDocument/2006/relationships/slideLayout" Target="../slideLayouts/slideLayout7.xml" /><Relationship Id="rId5" Type="http://schemas.openxmlformats.org/officeDocument/2006/relationships/image" Target="../media/image25.jpeg" /><Relationship Id="rId4" Type="http://schemas.openxmlformats.org/officeDocument/2006/relationships/image" Target="../media/image4.svg" /></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7.xml" /></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6.xml.rels><?xml version="1.0" encoding="UTF-8" standalone="yes"?>
<Relationships xmlns="http://schemas.openxmlformats.org/package/2006/relationships"><Relationship Id="rId3" Type="http://schemas.openxmlformats.org/officeDocument/2006/relationships/image" Target="../media/image26.jpeg" /><Relationship Id="rId2" Type="http://schemas.openxmlformats.org/officeDocument/2006/relationships/image" Target="../media/image3.svg" /><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6"/>
          <p:cNvSpPr/>
          <p:nvPr/>
        </p:nvSpPr>
        <p:spPr>
          <a:xfrm>
            <a:off x="9448800" y="7499654"/>
            <a:ext cx="919534" cy="919534"/>
          </a:xfrm>
          <a:custGeom>
            <a:avLst/>
            <a:gdLst/>
            <a:ahLst/>
            <a:cxnLst/>
            <a:rect l="l" t="t" r="r" b="b"/>
            <a:pathLst>
              <a:path w="919534" h="919534">
                <a:moveTo>
                  <a:pt x="0" y="0"/>
                </a:moveTo>
                <a:lnTo>
                  <a:pt x="919534" y="0"/>
                </a:lnTo>
                <a:lnTo>
                  <a:pt x="919534" y="919534"/>
                </a:lnTo>
                <a:lnTo>
                  <a:pt x="0" y="919534"/>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10" name="Freeform 10"/>
          <p:cNvSpPr/>
          <p:nvPr/>
        </p:nvSpPr>
        <p:spPr>
          <a:xfrm>
            <a:off x="-1196927" y="3751657"/>
            <a:ext cx="2225627" cy="2225627"/>
          </a:xfrm>
          <a:custGeom>
            <a:avLst/>
            <a:gdLst/>
            <a:ahLst/>
            <a:cxnLst/>
            <a:rect l="l" t="t" r="r" b="b"/>
            <a:pathLst>
              <a:path w="2225627" h="2225627">
                <a:moveTo>
                  <a:pt x="0" y="0"/>
                </a:moveTo>
                <a:lnTo>
                  <a:pt x="2225627" y="0"/>
                </a:lnTo>
                <a:lnTo>
                  <a:pt x="2225627" y="2225627"/>
                </a:lnTo>
                <a:lnTo>
                  <a:pt x="0" y="2225627"/>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1" name="Freeform 11"/>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12"/>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3" name="TextBox 13"/>
          <p:cNvSpPr txBox="1"/>
          <p:nvPr/>
        </p:nvSpPr>
        <p:spPr>
          <a:xfrm>
            <a:off x="8466650" y="386321"/>
            <a:ext cx="9178412" cy="4478149"/>
          </a:xfrm>
          <a:prstGeom prst="rect">
            <a:avLst/>
          </a:prstGeom>
          <a:ln w="57150">
            <a:solidFill>
              <a:srgbClr val="002060"/>
            </a:solidFill>
          </a:ln>
        </p:spPr>
        <p:txBody>
          <a:bodyPr wrap="square" lIns="0" tIns="0" rIns="0" bIns="0" rtlCol="0" anchor="t">
            <a:spAutoFit/>
          </a:bodyPr>
          <a:lstStyle/>
          <a:p>
            <a:pPr algn="ctr">
              <a:lnSpc>
                <a:spcPct val="150000"/>
              </a:lnSpc>
            </a:pPr>
            <a:r>
              <a:rPr lang="en-GB" sz="5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Introduction to Leadership and Management (LCBB4015)</a:t>
            </a:r>
          </a:p>
          <a:p>
            <a:pPr algn="ctr">
              <a:lnSpc>
                <a:spcPct val="150000"/>
              </a:lnSpc>
            </a:pPr>
            <a:r>
              <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Component 1- Practical: Group Presentation</a:t>
            </a:r>
            <a:endParaRPr lang="en-US" sz="32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graphicFrame>
        <p:nvGraphicFramePr>
          <p:cNvPr id="16" name="Table 15"/>
          <p:cNvGraphicFramePr>
            <a:graphicFrameLocks noGrp="1"/>
          </p:cNvGraphicFramePr>
          <p:nvPr>
            <p:extLst>
              <p:ext uri="{D42A27DB-BD31-4B8C-83A1-F6EECF244321}">
                <p14:modId xmlns:p14="http://schemas.microsoft.com/office/powerpoint/2010/main" val="4240632931"/>
              </p:ext>
            </p:extLst>
          </p:nvPr>
        </p:nvGraphicFramePr>
        <p:xfrm>
          <a:off x="10820400" y="6239453"/>
          <a:ext cx="5943600" cy="3039110"/>
        </p:xfrm>
        <a:graphic>
          <a:graphicData uri="http://schemas.openxmlformats.org/drawingml/2006/table">
            <a:tbl>
              <a:tblPr>
                <a:tableStyleId>{35758FB7-9AC5-4552-8A53-C91805E547FA}</a:tableStyleId>
              </a:tblPr>
              <a:tblGrid>
                <a:gridCol w="3505200">
                  <a:extLst>
                    <a:ext uri="{9D8B030D-6E8A-4147-A177-3AD203B41FA5}">
                      <a16:colId xmlns:a16="http://schemas.microsoft.com/office/drawing/2014/main" val="20000"/>
                    </a:ext>
                  </a:extLst>
                </a:gridCol>
                <a:gridCol w="2438400">
                  <a:extLst>
                    <a:ext uri="{9D8B030D-6E8A-4147-A177-3AD203B41FA5}">
                      <a16:colId xmlns:a16="http://schemas.microsoft.com/office/drawing/2014/main" val="20001"/>
                    </a:ext>
                  </a:extLst>
                </a:gridCol>
              </a:tblGrid>
              <a:tr h="0">
                <a:tc>
                  <a:txBody>
                    <a:bodyPr/>
                    <a:lstStyle/>
                    <a:p>
                      <a:pPr algn="ctr">
                        <a:lnSpc>
                          <a:spcPct val="150000"/>
                        </a:lnSpc>
                        <a:spcBef>
                          <a:spcPts val="600"/>
                        </a:spcBef>
                        <a:spcAft>
                          <a:spcPts val="600"/>
                        </a:spcAft>
                      </a:pPr>
                      <a:r>
                        <a:rPr lang="en-GB" sz="2400" b="1" dirty="0">
                          <a:latin typeface="Arial" panose="020B0604020202020204" pitchFamily="34" charset="0"/>
                          <a:cs typeface="Arial" panose="020B0604020202020204" pitchFamily="34" charset="0"/>
                        </a:rPr>
                        <a:t>Student Name</a:t>
                      </a:r>
                      <a:endParaRPr lang="en-IN" sz="2400" b="1" dirty="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a:latin typeface="Arial" panose="020B0604020202020204" pitchFamily="34" charset="0"/>
                          <a:cs typeface="Arial" panose="020B0604020202020204" pitchFamily="34" charset="0"/>
                        </a:rPr>
                        <a:t>Student ID</a:t>
                      </a:r>
                      <a:endParaRPr lang="en-IN" sz="2400" b="1">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0">
                <a:tc>
                  <a:txBody>
                    <a:bodyPr/>
                    <a:lstStyle/>
                    <a:p>
                      <a:pPr marL="0" algn="just" defTabSz="914400" rtl="0" eaLnBrk="1" latinLnBrk="0" hangingPunct="1">
                        <a:lnSpc>
                          <a:spcPct val="150000"/>
                        </a:lnSpc>
                        <a:spcBef>
                          <a:spcPts val="600"/>
                        </a:spcBef>
                        <a:spcAft>
                          <a:spcPts val="600"/>
                        </a:spcAft>
                      </a:pPr>
                      <a:r>
                        <a:rPr lang="en-GB" sz="2400" b="0" dirty="0">
                          <a:latin typeface="Arial" panose="020B0604020202020204" pitchFamily="34" charset="0"/>
                          <a:cs typeface="Arial" panose="020B0604020202020204" pitchFamily="34" charset="0"/>
                        </a:rPr>
                        <a:t>Alexandra </a:t>
                      </a:r>
                      <a:r>
                        <a:rPr lang="en-GB" sz="2400" b="0" dirty="0" err="1">
                          <a:latin typeface="Arial" panose="020B0604020202020204" pitchFamily="34" charset="0"/>
                          <a:cs typeface="Arial" panose="020B0604020202020204" pitchFamily="34" charset="0"/>
                        </a:rPr>
                        <a:t>Mihaela</a:t>
                      </a:r>
                      <a:r>
                        <a:rPr lang="en-GB" sz="2400" b="0" dirty="0">
                          <a:latin typeface="Arial" panose="020B0604020202020204" pitchFamily="34" charset="0"/>
                          <a:cs typeface="Arial" panose="020B0604020202020204" pitchFamily="34" charset="0"/>
                        </a:rPr>
                        <a:t> </a:t>
                      </a:r>
                      <a:r>
                        <a:rPr lang="en-GB" sz="2400" b="0" dirty="0" err="1">
                          <a:latin typeface="Arial" panose="020B0604020202020204" pitchFamily="34" charset="0"/>
                          <a:cs typeface="Arial" panose="020B0604020202020204" pitchFamily="34" charset="0"/>
                        </a:rPr>
                        <a:t>Alexe</a:t>
                      </a:r>
                      <a:endParaRPr lang="en-IN" sz="2400" b="0" dirty="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a:latin typeface="Arial" panose="020B0604020202020204" pitchFamily="34" charset="0"/>
                          <a:cs typeface="Arial" panose="020B0604020202020204" pitchFamily="34" charset="0"/>
                        </a:rPr>
                        <a:t> </a:t>
                      </a:r>
                      <a:endParaRPr lang="en-IN" sz="2400" b="1">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0">
                <a:tc>
                  <a:txBody>
                    <a:bodyPr/>
                    <a:lstStyle/>
                    <a:p>
                      <a:pPr algn="just">
                        <a:lnSpc>
                          <a:spcPct val="150000"/>
                        </a:lnSpc>
                        <a:spcBef>
                          <a:spcPts val="600"/>
                        </a:spcBef>
                        <a:spcAft>
                          <a:spcPts val="600"/>
                        </a:spcAft>
                      </a:pPr>
                      <a:r>
                        <a:rPr lang="en-GB" sz="2400" b="0">
                          <a:latin typeface="Arial" panose="020B0604020202020204" pitchFamily="34" charset="0"/>
                          <a:cs typeface="Arial" panose="020B0604020202020204" pitchFamily="34" charset="0"/>
                        </a:rPr>
                        <a:t>Viorel-Sorin Mihai</a:t>
                      </a:r>
                      <a:endParaRPr lang="en-IN" sz="2400" b="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a:latin typeface="Arial" panose="020B0604020202020204" pitchFamily="34" charset="0"/>
                          <a:cs typeface="Arial" panose="020B0604020202020204" pitchFamily="34" charset="0"/>
                        </a:rPr>
                        <a:t> </a:t>
                      </a:r>
                      <a:endParaRPr lang="en-IN" sz="2400" b="1">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0">
                <a:tc>
                  <a:txBody>
                    <a:bodyPr/>
                    <a:lstStyle/>
                    <a:p>
                      <a:pPr algn="just">
                        <a:lnSpc>
                          <a:spcPct val="150000"/>
                        </a:lnSpc>
                        <a:spcBef>
                          <a:spcPts val="600"/>
                        </a:spcBef>
                        <a:spcAft>
                          <a:spcPts val="600"/>
                        </a:spcAft>
                      </a:pPr>
                      <a:r>
                        <a:rPr lang="en-GB" sz="2400" b="0">
                          <a:latin typeface="Arial" panose="020B0604020202020204" pitchFamily="34" charset="0"/>
                          <a:cs typeface="Arial" panose="020B0604020202020204" pitchFamily="34" charset="0"/>
                        </a:rPr>
                        <a:t>Florentina Dinu</a:t>
                      </a:r>
                      <a:endParaRPr lang="en-IN" sz="2400" b="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dirty="0">
                          <a:latin typeface="Arial" panose="020B0604020202020204" pitchFamily="34" charset="0"/>
                          <a:cs typeface="Arial" panose="020B0604020202020204" pitchFamily="34" charset="0"/>
                        </a:rPr>
                        <a:t> </a:t>
                      </a:r>
                      <a:endParaRPr lang="en-IN" sz="2400" b="1"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0">
                <a:tc>
                  <a:txBody>
                    <a:bodyPr/>
                    <a:lstStyle/>
                    <a:p>
                      <a:pPr algn="just">
                        <a:lnSpc>
                          <a:spcPct val="150000"/>
                        </a:lnSpc>
                        <a:spcBef>
                          <a:spcPts val="600"/>
                        </a:spcBef>
                        <a:spcAft>
                          <a:spcPts val="600"/>
                        </a:spcAft>
                      </a:pPr>
                      <a:r>
                        <a:rPr lang="en-GB" sz="2400" b="0" dirty="0" err="1">
                          <a:latin typeface="Arial" panose="020B0604020202020204" pitchFamily="34" charset="0"/>
                          <a:cs typeface="Arial" panose="020B0604020202020204" pitchFamily="34" charset="0"/>
                        </a:rPr>
                        <a:t>Ioana</a:t>
                      </a:r>
                      <a:r>
                        <a:rPr lang="en-GB" sz="2400" b="0" dirty="0">
                          <a:latin typeface="Arial" panose="020B0604020202020204" pitchFamily="34" charset="0"/>
                          <a:cs typeface="Arial" panose="020B0604020202020204" pitchFamily="34" charset="0"/>
                        </a:rPr>
                        <a:t> Alina </a:t>
                      </a:r>
                      <a:r>
                        <a:rPr lang="en-GB" sz="2400" b="0" dirty="0" err="1">
                          <a:latin typeface="Arial" panose="020B0604020202020204" pitchFamily="34" charset="0"/>
                          <a:cs typeface="Arial" panose="020B0604020202020204" pitchFamily="34" charset="0"/>
                        </a:rPr>
                        <a:t>Simion</a:t>
                      </a:r>
                      <a:endParaRPr lang="en-IN" sz="2400" b="0" dirty="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dirty="0">
                          <a:latin typeface="Arial" panose="020B0604020202020204" pitchFamily="34" charset="0"/>
                          <a:cs typeface="Arial" panose="020B0604020202020204" pitchFamily="34" charset="0"/>
                        </a:rPr>
                        <a:t> </a:t>
                      </a:r>
                      <a:endParaRPr lang="en-IN" sz="2400" b="1"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4"/>
                  </a:ext>
                </a:extLst>
              </a:tr>
            </a:tbl>
          </a:graphicData>
        </a:graphic>
      </p:graphicFrame>
      <p:pic>
        <p:nvPicPr>
          <p:cNvPr id="1026" name="Picture 2" descr="Tesco's pains are not over yet"/>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28700" y="3240081"/>
            <a:ext cx="7299207" cy="594201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791200" y="266700"/>
            <a:ext cx="6211957" cy="923330"/>
          </a:xfrm>
          <a:prstGeom prst="rect">
            <a:avLst/>
          </a:prstGeom>
        </p:spPr>
        <p:txBody>
          <a:bodyPr wrap="none">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 of the presentation</a:t>
            </a:r>
          </a:p>
        </p:txBody>
      </p:sp>
      <p:graphicFrame>
        <p:nvGraphicFramePr>
          <p:cNvPr id="14" name="Table 13"/>
          <p:cNvGraphicFramePr>
            <a:graphicFrameLocks noGrp="1"/>
          </p:cNvGraphicFramePr>
          <p:nvPr>
            <p:extLst>
              <p:ext uri="{D42A27DB-BD31-4B8C-83A1-F6EECF244321}">
                <p14:modId xmlns:p14="http://schemas.microsoft.com/office/powerpoint/2010/main" val="2912397077"/>
              </p:ext>
            </p:extLst>
          </p:nvPr>
        </p:nvGraphicFramePr>
        <p:xfrm>
          <a:off x="2801178" y="1409700"/>
          <a:ext cx="12192000" cy="8229600"/>
        </p:xfrm>
        <a:graphic>
          <a:graphicData uri="http://schemas.openxmlformats.org/drawingml/2006/table">
            <a:tbl>
              <a:tblPr firstRow="1" bandRow="1">
                <a:tableStyleId>{93296810-A885-4BE3-A3E7-6D5BEEA58F35}</a:tableStyleId>
              </a:tblPr>
              <a:tblGrid>
                <a:gridCol w="1371600">
                  <a:extLst>
                    <a:ext uri="{9D8B030D-6E8A-4147-A177-3AD203B41FA5}">
                      <a16:colId xmlns:a16="http://schemas.microsoft.com/office/drawing/2014/main" val="20000"/>
                    </a:ext>
                  </a:extLst>
                </a:gridCol>
                <a:gridCol w="7696200">
                  <a:extLst>
                    <a:ext uri="{9D8B030D-6E8A-4147-A177-3AD203B41FA5}">
                      <a16:colId xmlns:a16="http://schemas.microsoft.com/office/drawing/2014/main" val="20001"/>
                    </a:ext>
                  </a:extLst>
                </a:gridCol>
                <a:gridCol w="3124200">
                  <a:extLst>
                    <a:ext uri="{9D8B030D-6E8A-4147-A177-3AD203B41FA5}">
                      <a16:colId xmlns:a16="http://schemas.microsoft.com/office/drawing/2014/main" val="20002"/>
                    </a:ext>
                  </a:extLst>
                </a:gridCol>
              </a:tblGrid>
              <a:tr h="370840">
                <a:tc>
                  <a:txBody>
                    <a:bodyPr/>
                    <a:lstStyle/>
                    <a:p>
                      <a:pPr algn="ctr"/>
                      <a:r>
                        <a:rPr lang="en-US" sz="2400" dirty="0" err="1">
                          <a:solidFill>
                            <a:schemeClr val="tx1"/>
                          </a:solidFill>
                          <a:effectLst>
                            <a:outerShdw blurRad="38100" dist="38100" dir="2700000" algn="tl">
                              <a:srgbClr val="000000">
                                <a:alpha val="43137"/>
                              </a:srgbClr>
                            </a:outerShdw>
                          </a:effectLst>
                        </a:rPr>
                        <a:t>Sl</a:t>
                      </a:r>
                      <a:r>
                        <a:rPr lang="en-US" sz="2400" baseline="0" dirty="0">
                          <a:solidFill>
                            <a:schemeClr val="tx1"/>
                          </a:solidFill>
                          <a:effectLst>
                            <a:outerShdw blurRad="38100" dist="38100" dir="2700000" algn="tl">
                              <a:srgbClr val="000000">
                                <a:alpha val="43137"/>
                              </a:srgbClr>
                            </a:outerShdw>
                          </a:effectLst>
                        </a:rPr>
                        <a:t> </a:t>
                      </a:r>
                      <a:r>
                        <a:rPr lang="en-US" sz="2400" dirty="0">
                          <a:solidFill>
                            <a:schemeClr val="tx1"/>
                          </a:solidFill>
                          <a:effectLst>
                            <a:outerShdw blurRad="38100" dist="38100" dir="2700000" algn="tl">
                              <a:srgbClr val="000000">
                                <a:alpha val="43137"/>
                              </a:srgbClr>
                            </a:outerShdw>
                          </a:effectLst>
                        </a:rPr>
                        <a:t>no.</a:t>
                      </a:r>
                      <a:endParaRPr lang="en-IN"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Content Details</a:t>
                      </a:r>
                      <a:endParaRPr lang="en-IN"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Slide Number</a:t>
                      </a:r>
                      <a:endParaRPr lang="en-IN" sz="2400" b="1" dirty="0">
                        <a:solidFill>
                          <a:schemeClr val="tx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 </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Introduction</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3</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2.</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Figurehead</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4-5</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3. </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Leader</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6-7</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4. </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Liaison</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8-9</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5. </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Monitor</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10-11</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6.</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Disseminator</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12</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7.</a:t>
                      </a:r>
                      <a:r>
                        <a:rPr lang="en-US" sz="2400" b="1" baseline="0" dirty="0">
                          <a:solidFill>
                            <a:schemeClr val="tx1"/>
                          </a:solidFill>
                          <a:effectLst/>
                          <a:latin typeface="Arial" panose="020B0604020202020204" pitchFamily="34" charset="0"/>
                          <a:cs typeface="Arial" panose="020B0604020202020204" pitchFamily="34" charset="0"/>
                        </a:rPr>
                        <a:t> </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Spokesperson</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13-14</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8.</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Negotiator </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15</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9.</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Mintzberg's managerial role - Resource Allocator</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16-17</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9"/>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10.</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Mintzberg's managerial role - Disturbance Handler</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18-19</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0"/>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11.</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Mintzberg's managerial role - Entrepreneur</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20</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1"/>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12.</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Additional Managerial Roles</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21</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2"/>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13.</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Conclusion</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22</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3"/>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14.</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References</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23</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4"/>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15.</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Declaration</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24</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5"/>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16.</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Group Log</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25</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6"/>
                  </a:ext>
                </a:extLst>
              </a:tr>
              <a:tr h="370840">
                <a:tc>
                  <a:txBody>
                    <a:bodyPr/>
                    <a:lstStyle/>
                    <a:p>
                      <a:pPr algn="ctr"/>
                      <a:r>
                        <a:rPr lang="en-US" sz="2400" b="1" dirty="0">
                          <a:solidFill>
                            <a:schemeClr val="tx1"/>
                          </a:solidFill>
                          <a:effectLst/>
                          <a:latin typeface="Arial" panose="020B0604020202020204" pitchFamily="34" charset="0"/>
                          <a:cs typeface="Arial" panose="020B0604020202020204" pitchFamily="34" charset="0"/>
                        </a:rPr>
                        <a:t>17.</a:t>
                      </a:r>
                      <a:endParaRPr lang="en-IN" sz="2400" b="1" dirty="0">
                        <a:solidFill>
                          <a:schemeClr val="tx1"/>
                        </a:solidFill>
                        <a:effectLst/>
                        <a:latin typeface="Arial" panose="020B0604020202020204" pitchFamily="34" charset="0"/>
                        <a:cs typeface="Arial" panose="020B0604020202020204" pitchFamily="34" charset="0"/>
                      </a:endParaRPr>
                    </a:p>
                  </a:txBody>
                  <a:tcPr/>
                </a:tc>
                <a:tc>
                  <a:txBody>
                    <a:bodyPr/>
                    <a:lstStyle/>
                    <a:p>
                      <a:pPr algn="ctr"/>
                      <a:r>
                        <a:rPr lang="en-IN" sz="2400" b="1" dirty="0">
                          <a:solidFill>
                            <a:schemeClr val="tx1"/>
                          </a:solidFill>
                          <a:effectLst/>
                          <a:latin typeface="Arial" panose="020B0604020202020204" pitchFamily="34" charset="0"/>
                          <a:cs typeface="Arial" panose="020B0604020202020204" pitchFamily="34" charset="0"/>
                        </a:rPr>
                        <a:t>Thank You</a:t>
                      </a:r>
                    </a:p>
                  </a:txBody>
                  <a:tcPr/>
                </a:tc>
                <a:tc>
                  <a:txBody>
                    <a:bodyPr/>
                    <a:lstStyle/>
                    <a:p>
                      <a:pPr algn="ctr"/>
                      <a:r>
                        <a:rPr lang="en-US" sz="2400" b="1" dirty="0">
                          <a:solidFill>
                            <a:schemeClr val="tx1"/>
                          </a:solidFill>
                          <a:effectLst/>
                          <a:latin typeface="Arial" panose="020B0604020202020204" pitchFamily="34" charset="0"/>
                          <a:cs typeface="Arial" panose="020B0604020202020204" pitchFamily="34" charset="0"/>
                        </a:rPr>
                        <a:t>26</a:t>
                      </a:r>
                      <a:endParaRPr lang="en-IN" sz="2400" b="1" dirty="0">
                        <a:solidFill>
                          <a:schemeClr val="tx1"/>
                        </a:solidFill>
                        <a:effectLst/>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17"/>
                  </a:ext>
                </a:extLst>
              </a:tr>
            </a:tbl>
          </a:graphicData>
        </a:graphic>
      </p:graphicFrame>
    </p:spTree>
    <p:extLst>
      <p:ext uri="{BB962C8B-B14F-4D97-AF65-F5344CB8AC3E}">
        <p14:creationId xmlns:p14="http://schemas.microsoft.com/office/powerpoint/2010/main" val="5199489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188755" cy="8229600"/>
            <a:chOff x="0" y="0"/>
            <a:chExt cx="1893335" cy="2167467"/>
          </a:xfrm>
        </p:grpSpPr>
        <p:sp>
          <p:nvSpPr>
            <p:cNvPr id="3" name="Freeform 3"/>
            <p:cNvSpPr/>
            <p:nvPr/>
          </p:nvSpPr>
          <p:spPr>
            <a:xfrm>
              <a:off x="0" y="0"/>
              <a:ext cx="1893335" cy="2167467"/>
            </a:xfrm>
            <a:custGeom>
              <a:avLst/>
              <a:gdLst/>
              <a:ahLst/>
              <a:cxnLst/>
              <a:rect l="l" t="t" r="r" b="b"/>
              <a:pathLst>
                <a:path w="1893335" h="2167467">
                  <a:moveTo>
                    <a:pt x="0" y="0"/>
                  </a:moveTo>
                  <a:lnTo>
                    <a:pt x="1893335" y="0"/>
                  </a:lnTo>
                  <a:lnTo>
                    <a:pt x="1893335"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1893335"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TextBox 9"/>
          <p:cNvSpPr txBox="1"/>
          <p:nvPr/>
        </p:nvSpPr>
        <p:spPr>
          <a:xfrm>
            <a:off x="1601208" y="2338494"/>
            <a:ext cx="6043738" cy="6647974"/>
          </a:xfrm>
          <a:prstGeom prst="rect">
            <a:avLst/>
          </a:prstGeom>
          <a:ln w="38100">
            <a:solidFill>
              <a:srgbClr val="002060"/>
            </a:solidFill>
          </a:ln>
        </p:spPr>
        <p:txBody>
          <a:bodyPr wrap="square" lIns="0" tIns="0" rIns="0" bIns="0" rtlCol="0" anchor="t">
            <a:spAutoFit/>
          </a:bodyPr>
          <a:lstStyle/>
          <a:p>
            <a:pPr marL="285750" lvl="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Management is a core function of businesses that helps in maintaining efficiency, ensuring success, and improving stability. </a:t>
            </a:r>
            <a:endParaRPr lang="en-IN" sz="2400" dirty="0">
              <a:latin typeface="Arial" panose="020B0604020202020204" pitchFamily="34" charset="0"/>
              <a:cs typeface="Arial" panose="020B0604020202020204" pitchFamily="34" charset="0"/>
            </a:endParaRPr>
          </a:p>
          <a:p>
            <a:pPr marL="285750" lvl="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It includes innovation, diversification, resource utilisation and aligning employee activities with organisational goals and objectives (Fischer</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a:t>
            </a:r>
            <a:endParaRPr lang="en-IN" sz="24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presentation outlines the components of managerial roles in a corporate setting, considering the case study of Tesco that is a British multinational public entity.</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1" name="TextBox 11"/>
          <p:cNvSpPr txBox="1"/>
          <p:nvPr/>
        </p:nvSpPr>
        <p:spPr>
          <a:xfrm>
            <a:off x="1320168" y="1060938"/>
            <a:ext cx="6491890" cy="1005725"/>
          </a:xfrm>
          <a:prstGeom prst="rect">
            <a:avLst/>
          </a:prstGeom>
        </p:spPr>
        <p:txBody>
          <a:bodyPr lIns="0" tIns="0" rIns="0" bIns="0" rtlCol="0" anchor="t">
            <a:spAutoFit/>
          </a:bodyPr>
          <a:lstStyle/>
          <a:p>
            <a:pPr algn="ctr">
              <a:lnSpc>
                <a:spcPts val="8959"/>
              </a:lnSpc>
            </a:pPr>
            <a:r>
              <a:rPr lang="en-US" sz="3600" b="1" dirty="0">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rPr>
              <a:t>Introduction</a:t>
            </a:r>
          </a:p>
        </p:txBody>
      </p:sp>
      <p:sp>
        <p:nvSpPr>
          <p:cNvPr id="12" name="Freeform 12"/>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pic>
        <p:nvPicPr>
          <p:cNvPr id="13314" name="Picture 2" descr="File:Tesco Logo.svg - Wikipedi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72378" y="4152900"/>
            <a:ext cx="8976527" cy="2552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918941" y="8482071"/>
            <a:ext cx="4858528" cy="917019"/>
            <a:chOff x="0" y="0"/>
            <a:chExt cx="812800" cy="153411"/>
          </a:xfrm>
        </p:grpSpPr>
        <p:sp>
          <p:nvSpPr>
            <p:cNvPr id="4" name="Freeform 4"/>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sp>
        <p:sp>
          <p:nvSpPr>
            <p:cNvPr id="5" name="TextBox 5"/>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sp>
        <p:nvSpPr>
          <p:cNvPr id="6" name="Freeform 6"/>
          <p:cNvSpPr/>
          <p:nvPr/>
        </p:nvSpPr>
        <p:spPr>
          <a:xfrm>
            <a:off x="1286905" y="3725447"/>
            <a:ext cx="5518643" cy="5691843"/>
          </a:xfrm>
          <a:custGeom>
            <a:avLst/>
            <a:gdLst/>
            <a:ahLst/>
            <a:cxnLst/>
            <a:rect l="l" t="t" r="r" b="b"/>
            <a:pathLst>
              <a:path w="4129149" h="4883940">
                <a:moveTo>
                  <a:pt x="0" y="0"/>
                </a:moveTo>
                <a:lnTo>
                  <a:pt x="4129149" y="0"/>
                </a:lnTo>
                <a:lnTo>
                  <a:pt x="4129149" y="4883940"/>
                </a:lnTo>
                <a:lnTo>
                  <a:pt x="0" y="4883940"/>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7" name="Group 7"/>
          <p:cNvGrpSpPr/>
          <p:nvPr/>
        </p:nvGrpSpPr>
        <p:grpSpPr>
          <a:xfrm>
            <a:off x="0" y="1712979"/>
            <a:ext cx="18288000" cy="1677921"/>
            <a:chOff x="0" y="0"/>
            <a:chExt cx="5024378" cy="546221"/>
          </a:xfrm>
        </p:grpSpPr>
        <p:sp>
          <p:nvSpPr>
            <p:cNvPr id="8" name="Freeform 8"/>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9" name="TextBox 9"/>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10" name="TextBox 10"/>
          <p:cNvSpPr txBox="1"/>
          <p:nvPr/>
        </p:nvSpPr>
        <p:spPr>
          <a:xfrm>
            <a:off x="1046285" y="2047526"/>
            <a:ext cx="16230600" cy="877804"/>
          </a:xfrm>
          <a:prstGeom prst="rect">
            <a:avLst/>
          </a:prstGeom>
        </p:spPr>
        <p:txBody>
          <a:bodyPr lIns="0" tIns="0" rIns="0" bIns="0" rtlCol="0" anchor="t">
            <a:spAutoFit/>
          </a:bodyPr>
          <a:lstStyle/>
          <a:p>
            <a:pPr algn="ctr">
              <a:lnSpc>
                <a:spcPts val="784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Figurehead</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1" name="TextBox 11"/>
          <p:cNvSpPr txBox="1"/>
          <p:nvPr/>
        </p:nvSpPr>
        <p:spPr>
          <a:xfrm>
            <a:off x="8382000" y="4043368"/>
            <a:ext cx="8399298" cy="5055999"/>
          </a:xfrm>
          <a:prstGeom prst="rect">
            <a:avLst/>
          </a:prstGeom>
          <a:ln w="38100">
            <a:solidFill>
              <a:srgbClr val="002060"/>
            </a:solidFill>
          </a:ln>
        </p:spPr>
        <p:txBody>
          <a:bodyPr lIns="0" tIns="0" rIns="0" bIns="0" rtlCol="0" anchor="t">
            <a:spAutoFit/>
          </a:bodyPr>
          <a:lstStyle/>
          <a:p>
            <a:pPr marL="342900" lvl="0" indent="-342900" algn="just">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figurehead role can be defined as the interpersonal role in which managers maintain legal and social duties (Fleming, 2026).</a:t>
            </a:r>
            <a:endParaRPr lang="en-IN" sz="2400" dirty="0">
              <a:latin typeface="Arial" panose="020B0604020202020204" pitchFamily="34" charset="0"/>
              <a:cs typeface="Arial" panose="020B0604020202020204" pitchFamily="34" charset="0"/>
            </a:endParaRPr>
          </a:p>
          <a:p>
            <a:pPr marL="342900" indent="-342900" algn="just">
              <a:lnSpc>
                <a:spcPct val="2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 developing community ties, maintaining the ceremonial duties and building visibility, managers are able to develop this role and improve credibility and scalability to ensure organisational performance.</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Freeform 12"/>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5"/>
                </a:ext>
              </a:extLst>
            </a:blip>
            <a:stretch>
              <a:fillRect/>
            </a:stretch>
          </a:blipFill>
        </p:spPr>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8"/>
          <p:cNvGrpSpPr/>
          <p:nvPr/>
        </p:nvGrpSpPr>
        <p:grpSpPr>
          <a:xfrm>
            <a:off x="1028700" y="3543300"/>
            <a:ext cx="9142915" cy="4930188"/>
            <a:chOff x="0" y="0"/>
            <a:chExt cx="2749102" cy="636603"/>
          </a:xfrm>
        </p:grpSpPr>
        <p:sp>
          <p:nvSpPr>
            <p:cNvPr id="9" name="Freeform 9"/>
            <p:cNvSpPr/>
            <p:nvPr/>
          </p:nvSpPr>
          <p:spPr>
            <a:xfrm>
              <a:off x="0" y="0"/>
              <a:ext cx="2749102" cy="636603"/>
            </a:xfrm>
            <a:custGeom>
              <a:avLst/>
              <a:gdLst/>
              <a:ahLst/>
              <a:cxnLst/>
              <a:rect l="l" t="t" r="r" b="b"/>
              <a:pathLst>
                <a:path w="2749102" h="636603">
                  <a:moveTo>
                    <a:pt x="0" y="0"/>
                  </a:moveTo>
                  <a:lnTo>
                    <a:pt x="2749102" y="0"/>
                  </a:lnTo>
                  <a:lnTo>
                    <a:pt x="2749102" y="636603"/>
                  </a:lnTo>
                  <a:lnTo>
                    <a:pt x="0" y="636603"/>
                  </a:lnTo>
                  <a:close/>
                </a:path>
              </a:pathLst>
            </a:custGeom>
            <a:gradFill rotWithShape="1">
              <a:gsLst>
                <a:gs pos="0">
                  <a:srgbClr val="FFFFFF">
                    <a:alpha val="100000"/>
                  </a:srgbClr>
                </a:gs>
                <a:gs pos="100000">
                  <a:srgbClr val="F1FFFF">
                    <a:alpha val="100000"/>
                  </a:srgbClr>
                </a:gs>
              </a:gsLst>
              <a:lin ang="0"/>
            </a:gradFill>
            <a:ln cap="sq">
              <a:noFill/>
              <a:prstDash val="solid"/>
              <a:miter/>
            </a:ln>
          </p:spPr>
        </p:sp>
        <p:sp>
          <p:nvSpPr>
            <p:cNvPr id="10" name="TextBox 10"/>
            <p:cNvSpPr txBox="1"/>
            <p:nvPr/>
          </p:nvSpPr>
          <p:spPr>
            <a:xfrm>
              <a:off x="0" y="-47625"/>
              <a:ext cx="2749102" cy="684228"/>
            </a:xfrm>
            <a:prstGeom prst="rect">
              <a:avLst/>
            </a:prstGeom>
          </p:spPr>
          <p:txBody>
            <a:bodyPr lIns="50800" tIns="50800" rIns="50800" bIns="50800" rtlCol="0" anchor="ctr"/>
            <a:lstStyle/>
            <a:p>
              <a:pPr algn="ctr">
                <a:lnSpc>
                  <a:spcPts val="2240"/>
                </a:lnSpc>
              </a:pPr>
              <a:endParaRPr/>
            </a:p>
          </p:txBody>
        </p:sp>
      </p:grpSp>
      <p:sp>
        <p:nvSpPr>
          <p:cNvPr id="11" name="TextBox 11"/>
          <p:cNvSpPr txBox="1"/>
          <p:nvPr/>
        </p:nvSpPr>
        <p:spPr>
          <a:xfrm>
            <a:off x="1676400" y="1723040"/>
            <a:ext cx="14211300" cy="830997"/>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Figurehead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36" name="Freeform 36"/>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37" name="Freeform 37"/>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5" name="Group 45"/>
          <p:cNvGrpSpPr/>
          <p:nvPr/>
        </p:nvGrpSpPr>
        <p:grpSpPr>
          <a:xfrm>
            <a:off x="-10485" y="5067300"/>
            <a:ext cx="1028700" cy="3406188"/>
            <a:chOff x="0" y="0"/>
            <a:chExt cx="365760" cy="636603"/>
          </a:xfrm>
        </p:grpSpPr>
        <p:sp>
          <p:nvSpPr>
            <p:cNvPr id="46" name="Freeform 46"/>
            <p:cNvSpPr/>
            <p:nvPr/>
          </p:nvSpPr>
          <p:spPr>
            <a:xfrm>
              <a:off x="0" y="0"/>
              <a:ext cx="365760" cy="636603"/>
            </a:xfrm>
            <a:custGeom>
              <a:avLst/>
              <a:gdLst/>
              <a:ahLst/>
              <a:cxnLst/>
              <a:rect l="l" t="t" r="r" b="b"/>
              <a:pathLst>
                <a:path w="365760" h="636603">
                  <a:moveTo>
                    <a:pt x="0" y="0"/>
                  </a:moveTo>
                  <a:lnTo>
                    <a:pt x="365760" y="0"/>
                  </a:lnTo>
                  <a:lnTo>
                    <a:pt x="365760" y="636603"/>
                  </a:lnTo>
                  <a:lnTo>
                    <a:pt x="0" y="636603"/>
                  </a:lnTo>
                  <a:close/>
                </a:path>
              </a:pathLst>
            </a:custGeom>
            <a:solidFill>
              <a:srgbClr val="FFFFFF"/>
            </a:solidFill>
            <a:ln cap="sq">
              <a:noFill/>
              <a:prstDash val="solid"/>
              <a:miter/>
            </a:ln>
          </p:spPr>
        </p:sp>
        <p:sp>
          <p:nvSpPr>
            <p:cNvPr id="47" name="TextBox 47"/>
            <p:cNvSpPr txBox="1"/>
            <p:nvPr/>
          </p:nvSpPr>
          <p:spPr>
            <a:xfrm>
              <a:off x="0" y="-47625"/>
              <a:ext cx="365760" cy="684228"/>
            </a:xfrm>
            <a:prstGeom prst="rect">
              <a:avLst/>
            </a:prstGeom>
          </p:spPr>
          <p:txBody>
            <a:bodyPr lIns="50800" tIns="50800" rIns="50800" bIns="50800" rtlCol="0" anchor="ctr"/>
            <a:lstStyle/>
            <a:p>
              <a:pPr algn="ctr">
                <a:lnSpc>
                  <a:spcPts val="2240"/>
                </a:lnSpc>
              </a:pPr>
              <a:endParaRPr/>
            </a:p>
          </p:txBody>
        </p:sp>
      </p:grpSp>
      <p:sp>
        <p:nvSpPr>
          <p:cNvPr id="59" name="TextBox 59"/>
          <p:cNvSpPr txBox="1"/>
          <p:nvPr/>
        </p:nvSpPr>
        <p:spPr>
          <a:xfrm>
            <a:off x="1428815" y="3792402"/>
            <a:ext cx="8342683"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Applying the figurehead model in business practices, Tesco's ceremonial tasks enhance corporate culture. </a:t>
            </a:r>
            <a:endParaRPr lang="en-IN" sz="24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Tesco highly focuses on launching sustainable and innovative </a:t>
            </a:r>
            <a:r>
              <a:rPr lang="en-GB" sz="2400" i="1" dirty="0">
                <a:latin typeface="Arial" panose="020B0604020202020204" pitchFamily="34" charset="0"/>
                <a:cs typeface="Arial" panose="020B0604020202020204" pitchFamily="34" charset="0"/>
              </a:rPr>
              <a:t>Extra stores</a:t>
            </a:r>
            <a:r>
              <a:rPr lang="en-GB" sz="2400" dirty="0">
                <a:latin typeface="Arial" panose="020B0604020202020204" pitchFamily="34" charset="0"/>
                <a:cs typeface="Arial" panose="020B0604020202020204" pitchFamily="34" charset="0"/>
              </a:rPr>
              <a:t> or participate in charities like supporting community initiatives (</a:t>
            </a:r>
            <a:r>
              <a:rPr lang="en-GB" sz="2400" dirty="0" err="1">
                <a:latin typeface="Arial" panose="020B0604020202020204" pitchFamily="34" charset="0"/>
                <a:cs typeface="Arial" panose="020B0604020202020204" pitchFamily="34" charset="0"/>
              </a:rPr>
              <a:t>Tescoplc</a:t>
            </a:r>
            <a:r>
              <a:rPr lang="en-GB" sz="2400" dirty="0">
                <a:latin typeface="Arial" panose="020B0604020202020204" pitchFamily="34" charset="0"/>
                <a:cs typeface="Arial" panose="020B0604020202020204" pitchFamily="34" charset="0"/>
              </a:rPr>
              <a:t>, 2025).</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As per the corporate speeches, annual reports and open communication efficiency, the addressed entity prioritises values and cultures. </a:t>
            </a:r>
            <a:endParaRPr lang="en-US" sz="21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3074" name="Picture 2" descr="Providing training visibility for Tesco colleagues &amp; managers - Electric  Circu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71730" y="3174467"/>
            <a:ext cx="7030470" cy="5489972"/>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787044" cy="86868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9809418" y="7298013"/>
            <a:ext cx="6681431" cy="1261081"/>
            <a:chOff x="0" y="0"/>
            <a:chExt cx="812800" cy="153411"/>
          </a:xfrm>
        </p:grpSpPr>
        <p:sp>
          <p:nvSpPr>
            <p:cNvPr id="6" name="Freeform 6"/>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sp>
        <p:sp>
          <p:nvSpPr>
            <p:cNvPr id="7" name="TextBox 7"/>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0150769" y="2580663"/>
            <a:ext cx="5675750" cy="5582874"/>
          </a:xfrm>
          <a:custGeom>
            <a:avLst/>
            <a:gdLst/>
            <a:ahLst/>
            <a:cxnLst/>
            <a:rect l="l" t="t" r="r" b="b"/>
            <a:pathLst>
              <a:path w="5675750" h="5582874">
                <a:moveTo>
                  <a:pt x="0" y="0"/>
                </a:moveTo>
                <a:lnTo>
                  <a:pt x="5675750" y="0"/>
                </a:lnTo>
                <a:lnTo>
                  <a:pt x="5675750" y="5582874"/>
                </a:lnTo>
                <a:lnTo>
                  <a:pt x="0" y="5582874"/>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464289" y="3382566"/>
            <a:ext cx="7160573" cy="6093976"/>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Heine</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 depicted that, leaders are responsible for providing support to the employees and guiding them to work as per the company's aims and objectives. </a:t>
            </a:r>
            <a:endParaRPr lang="en-IN" sz="2400" dirty="0">
              <a:latin typeface="Arial" panose="020B0604020202020204" pitchFamily="34" charset="0"/>
              <a:cs typeface="Arial" panose="020B0604020202020204" pitchFamily="34" charset="0"/>
            </a:endParaRPr>
          </a:p>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Implementing the concept of </a:t>
            </a:r>
            <a:r>
              <a:rPr lang="en-GB" sz="2400" i="1" dirty="0">
                <a:latin typeface="Arial" panose="020B0604020202020204" pitchFamily="34" charset="0"/>
                <a:cs typeface="Arial" panose="020B0604020202020204" pitchFamily="34" charset="0"/>
              </a:rPr>
              <a:t>Henry </a:t>
            </a:r>
            <a:r>
              <a:rPr lang="en-GB" sz="2400" i="1" dirty="0" err="1">
                <a:latin typeface="Arial" panose="020B0604020202020204" pitchFamily="34" charset="0"/>
                <a:cs typeface="Arial" panose="020B0604020202020204" pitchFamily="34" charset="0"/>
              </a:rPr>
              <a:t>Fayol’s</a:t>
            </a:r>
            <a:r>
              <a:rPr lang="en-GB" sz="2400" i="1" dirty="0">
                <a:latin typeface="Arial" panose="020B0604020202020204" pitchFamily="34" charset="0"/>
                <a:cs typeface="Arial" panose="020B0604020202020204" pitchFamily="34" charset="0"/>
              </a:rPr>
              <a:t> management functions</a:t>
            </a:r>
            <a:r>
              <a:rPr lang="en-GB" sz="2400" dirty="0">
                <a:latin typeface="Arial" panose="020B0604020202020204" pitchFamily="34" charset="0"/>
                <a:cs typeface="Arial" panose="020B0604020202020204" pitchFamily="34" charset="0"/>
              </a:rPr>
              <a:t>, leaders play the role of </a:t>
            </a:r>
            <a:r>
              <a:rPr lang="en-GB" sz="2400" i="1" dirty="0">
                <a:latin typeface="Arial" panose="020B0604020202020204" pitchFamily="34" charset="0"/>
                <a:cs typeface="Arial" panose="020B0604020202020204" pitchFamily="34" charset="0"/>
              </a:rPr>
              <a:t>commanding </a:t>
            </a:r>
            <a:r>
              <a:rPr lang="en-GB" sz="2400" dirty="0">
                <a:latin typeface="Arial" panose="020B0604020202020204" pitchFamily="34" charset="0"/>
                <a:cs typeface="Arial" panose="020B0604020202020204" pitchFamily="34" charset="0"/>
              </a:rPr>
              <a:t>and maintaining </a:t>
            </a:r>
            <a:r>
              <a:rPr lang="en-GB" sz="2400" i="1" dirty="0">
                <a:latin typeface="Arial" panose="020B0604020202020204" pitchFamily="34" charset="0"/>
                <a:cs typeface="Arial" panose="020B0604020202020204" pitchFamily="34" charset="0"/>
              </a:rPr>
              <a:t>coordination </a:t>
            </a:r>
            <a:r>
              <a:rPr lang="en-GB" sz="2400" dirty="0">
                <a:latin typeface="Arial" panose="020B0604020202020204" pitchFamily="34" charset="0"/>
                <a:cs typeface="Arial" panose="020B0604020202020204" pitchFamily="34" charset="0"/>
              </a:rPr>
              <a:t>with the employees.</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Managers are able to develop leadership qualities through maintaining the mentoring, developing a strategic mind-set, and encouraging autonomy.</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718875" y="1251260"/>
            <a:ext cx="6651402" cy="2000548"/>
          </a:xfrm>
          <a:prstGeom prst="rect">
            <a:avLst/>
          </a:prstGeom>
        </p:spPr>
        <p:txBody>
          <a:bodyPr wrap="square" lIns="0" tIns="0" rIns="0" bIns="0" rtlCol="0" anchor="t">
            <a:spAutoFit/>
          </a:bodyPr>
          <a:lstStyle/>
          <a:p>
            <a:pPr algn="ctr">
              <a:lnSpc>
                <a:spcPts val="784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Leader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695706" y="8482071"/>
            <a:ext cx="4858528" cy="917019"/>
            <a:chOff x="0" y="0"/>
            <a:chExt cx="812800" cy="153411"/>
          </a:xfrm>
        </p:grpSpPr>
        <p:sp>
          <p:nvSpPr>
            <p:cNvPr id="4" name="Freeform 4"/>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sp>
        <p:sp>
          <p:nvSpPr>
            <p:cNvPr id="5" name="TextBox 5"/>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2021118" y="4825780"/>
            <a:ext cx="3845468" cy="4114800"/>
          </a:xfrm>
          <a:custGeom>
            <a:avLst/>
            <a:gdLst/>
            <a:ahLst/>
            <a:cxnLst/>
            <a:rect l="l" t="t" r="r" b="b"/>
            <a:pathLst>
              <a:path w="3845468" h="4114800">
                <a:moveTo>
                  <a:pt x="0" y="0"/>
                </a:moveTo>
                <a:lnTo>
                  <a:pt x="3845467" y="0"/>
                </a:lnTo>
                <a:lnTo>
                  <a:pt x="3845467"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473820" y="2030676"/>
            <a:ext cx="16230600" cy="866969"/>
          </a:xfrm>
          <a:prstGeom prst="rect">
            <a:avLst/>
          </a:prstGeom>
        </p:spPr>
        <p:txBody>
          <a:bodyPr lIns="0" tIns="0" rIns="0" bIns="0" rtlCol="0" anchor="t">
            <a:spAutoFit/>
          </a:bodyPr>
          <a:lstStyle/>
          <a:p>
            <a:pPr algn="ctr">
              <a:lnSpc>
                <a:spcPts val="784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Leader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8229600" y="5190802"/>
            <a:ext cx="8399298" cy="2769989"/>
          </a:xfrm>
          <a:prstGeom prst="rect">
            <a:avLst/>
          </a:prstGeom>
          <a:ln w="38100">
            <a:solidFill>
              <a:srgbClr val="002060"/>
            </a:solidFill>
          </a:ln>
        </p:spPr>
        <p:txBody>
          <a:bodyPr lIns="0" tIns="0" rIns="0" bIns="0" rtlCol="0" anchor="t">
            <a:spAutoFit/>
          </a:bodyPr>
          <a:lstStyle/>
          <a:p>
            <a:pPr marL="457200" lvl="0" indent="-4572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management of Tesco adheres to a cost-conscious and democratic approach that helps in enhancing corporate performance. </a:t>
            </a:r>
            <a:endParaRPr lang="en-IN" sz="2400" dirty="0">
              <a:latin typeface="Arial" panose="020B0604020202020204" pitchFamily="34" charset="0"/>
              <a:cs typeface="Arial" panose="020B0604020202020204" pitchFamily="34" charset="0"/>
            </a:endParaRPr>
          </a:p>
          <a:p>
            <a:pPr marL="457200" indent="-4572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addressed leadership includes AI-associated supply chain, </a:t>
            </a:r>
            <a:r>
              <a:rPr lang="en-GB" sz="2400" dirty="0" err="1">
                <a:latin typeface="Arial" panose="020B0604020202020204" pitchFamily="34" charset="0"/>
                <a:cs typeface="Arial" panose="020B0604020202020204" pitchFamily="34" charset="0"/>
              </a:rPr>
              <a:t>Clubcard</a:t>
            </a:r>
            <a:r>
              <a:rPr lang="en-GB" sz="2400" dirty="0">
                <a:latin typeface="Arial" panose="020B0604020202020204" pitchFamily="34" charset="0"/>
                <a:cs typeface="Arial" panose="020B0604020202020204" pitchFamily="34" charset="0"/>
              </a:rPr>
              <a:t> loyalty and so on (Yahoo, 2025).</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8"/>
          <p:cNvGrpSpPr/>
          <p:nvPr/>
        </p:nvGrpSpPr>
        <p:grpSpPr>
          <a:xfrm>
            <a:off x="9509866" y="3738430"/>
            <a:ext cx="7731849" cy="4777788"/>
            <a:chOff x="0" y="0"/>
            <a:chExt cx="2749102" cy="636603"/>
          </a:xfrm>
        </p:grpSpPr>
        <p:sp>
          <p:nvSpPr>
            <p:cNvPr id="9" name="Freeform 9"/>
            <p:cNvSpPr/>
            <p:nvPr/>
          </p:nvSpPr>
          <p:spPr>
            <a:xfrm>
              <a:off x="0" y="0"/>
              <a:ext cx="2749102" cy="636603"/>
            </a:xfrm>
            <a:custGeom>
              <a:avLst/>
              <a:gdLst/>
              <a:ahLst/>
              <a:cxnLst/>
              <a:rect l="l" t="t" r="r" b="b"/>
              <a:pathLst>
                <a:path w="2749102" h="636603">
                  <a:moveTo>
                    <a:pt x="0" y="0"/>
                  </a:moveTo>
                  <a:lnTo>
                    <a:pt x="2749102" y="0"/>
                  </a:lnTo>
                  <a:lnTo>
                    <a:pt x="2749102" y="636603"/>
                  </a:lnTo>
                  <a:lnTo>
                    <a:pt x="0" y="636603"/>
                  </a:lnTo>
                  <a:close/>
                </a:path>
              </a:pathLst>
            </a:custGeom>
            <a:gradFill rotWithShape="1">
              <a:gsLst>
                <a:gs pos="0">
                  <a:srgbClr val="FFFFFF">
                    <a:alpha val="100000"/>
                  </a:srgbClr>
                </a:gs>
                <a:gs pos="100000">
                  <a:srgbClr val="F1FFFF">
                    <a:alpha val="100000"/>
                  </a:srgbClr>
                </a:gs>
              </a:gsLst>
              <a:lin ang="0"/>
            </a:gradFill>
            <a:ln cap="sq">
              <a:noFill/>
              <a:prstDash val="solid"/>
              <a:miter/>
            </a:ln>
          </p:spPr>
        </p:sp>
        <p:sp>
          <p:nvSpPr>
            <p:cNvPr id="10" name="TextBox 10"/>
            <p:cNvSpPr txBox="1"/>
            <p:nvPr/>
          </p:nvSpPr>
          <p:spPr>
            <a:xfrm>
              <a:off x="0" y="-47625"/>
              <a:ext cx="2749102" cy="684228"/>
            </a:xfrm>
            <a:prstGeom prst="rect">
              <a:avLst/>
            </a:prstGeom>
          </p:spPr>
          <p:txBody>
            <a:bodyPr lIns="50800" tIns="50800" rIns="50800" bIns="50800" rtlCol="0" anchor="ctr"/>
            <a:lstStyle/>
            <a:p>
              <a:pPr algn="ctr">
                <a:lnSpc>
                  <a:spcPts val="2240"/>
                </a:lnSpc>
              </a:pPr>
              <a:endParaRPr/>
            </a:p>
          </p:txBody>
        </p:sp>
      </p:grpSp>
      <p:sp>
        <p:nvSpPr>
          <p:cNvPr id="11" name="TextBox 11"/>
          <p:cNvSpPr txBox="1"/>
          <p:nvPr/>
        </p:nvSpPr>
        <p:spPr>
          <a:xfrm>
            <a:off x="2482614" y="1251260"/>
            <a:ext cx="12534900" cy="859210"/>
          </a:xfrm>
          <a:prstGeom prst="rect">
            <a:avLst/>
          </a:prstGeom>
        </p:spPr>
        <p:txBody>
          <a:bodyPr wrap="square" lIns="0" tIns="0" rIns="0" bIns="0" rtlCol="0" anchor="t">
            <a:spAutoFit/>
          </a:bodyPr>
          <a:lstStyle/>
          <a:p>
            <a:pPr algn="ctr">
              <a:lnSpc>
                <a:spcPts val="6719"/>
              </a:lnSpc>
            </a:pPr>
            <a:r>
              <a:rPr lang="en-IN" sz="4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Liaison</a:t>
            </a:r>
            <a:endParaRPr lang="en-US" sz="48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36" name="Freeform 36"/>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37" name="Freeform 37"/>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grpSp>
        <p:nvGrpSpPr>
          <p:cNvPr id="45" name="Group 45"/>
          <p:cNvGrpSpPr/>
          <p:nvPr/>
        </p:nvGrpSpPr>
        <p:grpSpPr>
          <a:xfrm>
            <a:off x="17259300" y="5262430"/>
            <a:ext cx="1028700" cy="3253788"/>
            <a:chOff x="0" y="0"/>
            <a:chExt cx="365760" cy="636603"/>
          </a:xfrm>
        </p:grpSpPr>
        <p:sp>
          <p:nvSpPr>
            <p:cNvPr id="46" name="Freeform 46"/>
            <p:cNvSpPr/>
            <p:nvPr/>
          </p:nvSpPr>
          <p:spPr>
            <a:xfrm>
              <a:off x="0" y="0"/>
              <a:ext cx="365760" cy="636603"/>
            </a:xfrm>
            <a:custGeom>
              <a:avLst/>
              <a:gdLst/>
              <a:ahLst/>
              <a:cxnLst/>
              <a:rect l="l" t="t" r="r" b="b"/>
              <a:pathLst>
                <a:path w="365760" h="636603">
                  <a:moveTo>
                    <a:pt x="0" y="0"/>
                  </a:moveTo>
                  <a:lnTo>
                    <a:pt x="365760" y="0"/>
                  </a:lnTo>
                  <a:lnTo>
                    <a:pt x="365760" y="636603"/>
                  </a:lnTo>
                  <a:lnTo>
                    <a:pt x="0" y="636603"/>
                  </a:lnTo>
                  <a:close/>
                </a:path>
              </a:pathLst>
            </a:custGeom>
            <a:solidFill>
              <a:srgbClr val="FFFFFF"/>
            </a:solidFill>
            <a:ln cap="sq">
              <a:noFill/>
              <a:prstDash val="solid"/>
              <a:miter/>
            </a:ln>
          </p:spPr>
        </p:sp>
        <p:sp>
          <p:nvSpPr>
            <p:cNvPr id="47" name="TextBox 47"/>
            <p:cNvSpPr txBox="1"/>
            <p:nvPr/>
          </p:nvSpPr>
          <p:spPr>
            <a:xfrm>
              <a:off x="0" y="-47625"/>
              <a:ext cx="365760" cy="684228"/>
            </a:xfrm>
            <a:prstGeom prst="rect">
              <a:avLst/>
            </a:prstGeom>
          </p:spPr>
          <p:txBody>
            <a:bodyPr lIns="50800" tIns="50800" rIns="50800" bIns="50800" rtlCol="0" anchor="ctr"/>
            <a:lstStyle/>
            <a:p>
              <a:pPr algn="ctr">
                <a:lnSpc>
                  <a:spcPts val="2240"/>
                </a:lnSpc>
              </a:pPr>
              <a:endParaRPr/>
            </a:p>
          </p:txBody>
        </p:sp>
      </p:grpSp>
      <p:sp>
        <p:nvSpPr>
          <p:cNvPr id="59" name="TextBox 59"/>
          <p:cNvSpPr txBox="1"/>
          <p:nvPr/>
        </p:nvSpPr>
        <p:spPr>
          <a:xfrm>
            <a:off x="9870590" y="4240208"/>
            <a:ext cx="7010400" cy="3877985"/>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 maintaining the liaison roles, the management of the firms acts as a bride among the organisation and external stakeholders </a:t>
            </a:r>
            <a:r>
              <a:rPr lang="en-GB" sz="2400" i="1" dirty="0">
                <a:latin typeface="Arial" panose="020B0604020202020204" pitchFamily="34" charset="0"/>
                <a:cs typeface="Arial" panose="020B0604020202020204" pitchFamily="34" charset="0"/>
              </a:rPr>
              <a:t>[Refer to Week 3].</a:t>
            </a:r>
            <a:r>
              <a:rPr lang="en-GB" sz="2400" dirty="0">
                <a:latin typeface="Arial" panose="020B0604020202020204" pitchFamily="34" charset="0"/>
                <a:cs typeface="Arial" panose="020B0604020202020204" pitchFamily="34" charset="0"/>
              </a:rPr>
              <a:t>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err="1">
                <a:latin typeface="Arial" panose="020B0604020202020204" pitchFamily="34" charset="0"/>
                <a:cs typeface="Arial" panose="020B0604020202020204" pitchFamily="34" charset="0"/>
              </a:rPr>
              <a:t>Jäderholm</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 addressed that, an effective liaison helps in exchanging information, support and resources.</a:t>
            </a:r>
            <a:endParaRPr lang="en-US" sz="21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4098" name="Picture 2" descr="Every Little Helps – Tesco kick off menopause awareness in the workplace. –  menopausesupport.co.uk"/>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676400" y="3354006"/>
            <a:ext cx="7239000" cy="542925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766141" y="4007024"/>
            <a:ext cx="5660802"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administrative body of Tesco utilises strategic partnering teams to boost collaborative culture.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It includes situational leadership that helps the stakeholder and supporting teams to maintain a feedback mechanism to ensure customer satisfaction (</a:t>
            </a:r>
            <a:r>
              <a:rPr lang="en-GB" sz="2400" dirty="0" err="1">
                <a:latin typeface="Arial" panose="020B0604020202020204" pitchFamily="34" charset="0"/>
                <a:cs typeface="Arial" panose="020B0604020202020204" pitchFamily="34" charset="0"/>
              </a:rPr>
              <a:t>Cipd</a:t>
            </a:r>
            <a:r>
              <a:rPr lang="en-GB" sz="2400" dirty="0">
                <a:latin typeface="Arial" panose="020B0604020202020204" pitchFamily="34" charset="0"/>
                <a:cs typeface="Arial" panose="020B0604020202020204" pitchFamily="34" charset="0"/>
              </a:rPr>
              <a:t>, 2024).</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700558" y="1251260"/>
            <a:ext cx="6366379" cy="1661993"/>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Liaison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5122" name="Picture 2" descr="Tesco Suppliers Conference – GAT Syste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94179" y="2340568"/>
            <a:ext cx="7620000" cy="5715000"/>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3" name="Group 3"/>
          <p:cNvGrpSpPr/>
          <p:nvPr/>
        </p:nvGrpSpPr>
        <p:grpSpPr>
          <a:xfrm>
            <a:off x="1473820" y="8789123"/>
            <a:ext cx="4858528" cy="917019"/>
            <a:chOff x="0" y="0"/>
            <a:chExt cx="812800" cy="153411"/>
          </a:xfrm>
        </p:grpSpPr>
        <p:sp>
          <p:nvSpPr>
            <p:cNvPr id="4" name="Freeform 4"/>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sp>
        <p:sp>
          <p:nvSpPr>
            <p:cNvPr id="5" name="TextBox 5"/>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grpSp>
        <p:nvGrpSpPr>
          <p:cNvPr id="6" name="Group 6"/>
          <p:cNvGrpSpPr/>
          <p:nvPr/>
        </p:nvGrpSpPr>
        <p:grpSpPr>
          <a:xfrm>
            <a:off x="0" y="1712979"/>
            <a:ext cx="18288000"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005254" y="3953599"/>
            <a:ext cx="5760599" cy="5294034"/>
          </a:xfrm>
          <a:custGeom>
            <a:avLst/>
            <a:gdLst/>
            <a:ahLst/>
            <a:cxnLst/>
            <a:rect l="l" t="t" r="r" b="b"/>
            <a:pathLst>
              <a:path w="4392167" h="4408197">
                <a:moveTo>
                  <a:pt x="0" y="0"/>
                </a:moveTo>
                <a:lnTo>
                  <a:pt x="4392167" y="0"/>
                </a:lnTo>
                <a:lnTo>
                  <a:pt x="4392167" y="4408196"/>
                </a:lnTo>
                <a:lnTo>
                  <a:pt x="0" y="4408196"/>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040423" y="2193370"/>
            <a:ext cx="16230600" cy="728341"/>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Monitor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7831302" y="4604566"/>
            <a:ext cx="8399298" cy="3323987"/>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Monitoring is an effective role for the managers to make relevant and strategic decisions for the businesses through determining the internal and external factors (</a:t>
            </a:r>
            <a:r>
              <a:rPr lang="en-GB" sz="2400" dirty="0" err="1">
                <a:latin typeface="Arial" panose="020B0604020202020204" pitchFamily="34" charset="0"/>
                <a:cs typeface="Arial" panose="020B0604020202020204" pitchFamily="34" charset="0"/>
              </a:rPr>
              <a:t>Basiru</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As per the concept of </a:t>
            </a:r>
            <a:r>
              <a:rPr lang="en-GB" sz="2400" i="1" dirty="0">
                <a:latin typeface="Arial" panose="020B0604020202020204" pitchFamily="34" charset="0"/>
                <a:cs typeface="Arial" panose="020B0604020202020204" pitchFamily="34" charset="0"/>
              </a:rPr>
              <a:t>Henry </a:t>
            </a:r>
            <a:r>
              <a:rPr lang="en-GB" sz="2400" i="1" dirty="0" err="1">
                <a:latin typeface="Arial" panose="020B0604020202020204" pitchFamily="34" charset="0"/>
                <a:cs typeface="Arial" panose="020B0604020202020204" pitchFamily="34" charset="0"/>
              </a:rPr>
              <a:t>Fayol’s</a:t>
            </a:r>
            <a:r>
              <a:rPr lang="en-GB" sz="2400" i="1" dirty="0">
                <a:latin typeface="Arial" panose="020B0604020202020204" pitchFamily="34" charset="0"/>
                <a:cs typeface="Arial" panose="020B0604020202020204" pitchFamily="34" charset="0"/>
              </a:rPr>
              <a:t> management functions</a:t>
            </a:r>
            <a:r>
              <a:rPr lang="en-GB" sz="2400" dirty="0">
                <a:latin typeface="Arial" panose="020B0604020202020204" pitchFamily="34" charset="0"/>
                <a:cs typeface="Arial" panose="020B0604020202020204" pitchFamily="34" charset="0"/>
              </a:rPr>
              <a:t>, the role helps in organising process.</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766140" y="4007024"/>
            <a:ext cx="6158659" cy="4985980"/>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administrative bodies of Tesco maintain the monitoring role based on one-to-one coaching and a structured personal development plan (PDP).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managers focus on the </a:t>
            </a:r>
            <a:r>
              <a:rPr lang="en-GB" sz="2400" i="1" dirty="0">
                <a:latin typeface="Arial" panose="020B0604020202020204" pitchFamily="34" charset="0"/>
                <a:cs typeface="Arial" panose="020B0604020202020204" pitchFamily="34" charset="0"/>
              </a:rPr>
              <a:t>Three-plus method</a:t>
            </a:r>
            <a:r>
              <a:rPr lang="en-GB" sz="2400" dirty="0">
                <a:latin typeface="Arial" panose="020B0604020202020204" pitchFamily="34" charset="0"/>
                <a:cs typeface="Arial" panose="020B0604020202020204" pitchFamily="34" charset="0"/>
              </a:rPr>
              <a:t> to allow the employees to analyse their three strengths and three development areas to maintain the learning paths (Tesco, 2026).</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718143" y="1556591"/>
            <a:ext cx="6366379" cy="1559338"/>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Monitor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6146" name="Picture 2" descr="愛爾蘭】特易購超市威脅出版商：不給暢銷書就把所有書下架- 扎誌- udn部落格"/>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016497" y="2327468"/>
            <a:ext cx="8381731" cy="6339724"/>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50126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41550"/>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Disseminator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9339958" y="4686300"/>
            <a:ext cx="8399298" cy="3809504"/>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higher authority of the enterprises provides precise information about the external environment to the team members.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Creating communication channels, active monitoring and implementing technological innovations, managers maintain the addressed role in businesses (</a:t>
            </a:r>
            <a:r>
              <a:rPr lang="en-GB" sz="2400" dirty="0" err="1">
                <a:latin typeface="Arial" panose="020B0604020202020204" pitchFamily="34" charset="0"/>
                <a:cs typeface="Arial" panose="020B0604020202020204" pitchFamily="34" charset="0"/>
              </a:rPr>
              <a:t>Ghinoi</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Toma</a:t>
            </a:r>
            <a:r>
              <a:rPr lang="en-GB" sz="2400" dirty="0">
                <a:latin typeface="Arial" panose="020B0604020202020204" pitchFamily="34" charset="0"/>
                <a:cs typeface="Arial" panose="020B0604020202020204" pitchFamily="34" charset="0"/>
              </a:rPr>
              <a:t>, 2022).</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7170" name="Picture 2" descr="tesco | Tesco | 18 comment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8200" y="4052639"/>
            <a:ext cx="7620000" cy="507682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821334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685800" y="11811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423240" y="4159424"/>
            <a:ext cx="6082459"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err="1">
                <a:latin typeface="Arial" panose="020B0604020202020204" pitchFamily="34" charset="0"/>
                <a:cs typeface="Arial" panose="020B0604020202020204" pitchFamily="34" charset="0"/>
              </a:rPr>
              <a:t>Schoeneborn</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et al. </a:t>
            </a:r>
            <a:r>
              <a:rPr lang="en-GB" sz="2400" dirty="0">
                <a:latin typeface="Arial" panose="020B0604020202020204" pitchFamily="34" charset="0"/>
                <a:cs typeface="Arial" panose="020B0604020202020204" pitchFamily="34" charset="0"/>
              </a:rPr>
              <a:t>(2022) opined that, a spokesperson denotes the official voice of the organisation that includes the transmission of information, policies and actions to external stakeholders.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It is quite a significant role of the managers that is interconnected with the brand image of the companies.</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357658" y="1403660"/>
            <a:ext cx="6366379" cy="1572546"/>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Spokesperson</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8194" name="Picture 2" descr="tesco little helps plan corporate responsibility"/>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73596" y="2433883"/>
            <a:ext cx="8731137" cy="617803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1368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41550"/>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Spokesperson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8871725" y="4533900"/>
            <a:ext cx="8399298" cy="3877985"/>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Applying the spokesperson role, the store managers of Tesco provide updates related to the operational changes and implement safety standards in the operational activities.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It led the firm to attract fresh talent, for which it has ensured more than 2000 job vacancies in store formats (Tesco-careers, 2026).</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9218" name="Picture 2" descr="storemanagement #change #tesco | Ed Beckingham - Chartered MCIPD"/>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62000" y="4329767"/>
            <a:ext cx="7620000" cy="428625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738565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9525000" y="14859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196858" y="4005263"/>
            <a:ext cx="6300796" cy="4985980"/>
          </a:xfrm>
          <a:prstGeom prst="rect">
            <a:avLst/>
          </a:prstGeom>
          <a:ln w="38100">
            <a:solidFill>
              <a:srgbClr val="002060"/>
            </a:solidFill>
          </a:ln>
        </p:spPr>
        <p:txBody>
          <a:bodyPr wrap="square" lIns="0" tIns="0" rIns="0" bIns="0" rtlCol="0" anchor="t">
            <a:spAutoFit/>
          </a:bodyPr>
          <a:lstStyle/>
          <a:p>
            <a:pPr marL="342900" lvl="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Negotiator role of the management helps businesses to avoid operational conflicts and establish profitable partnerships with external parties (</a:t>
            </a:r>
            <a:r>
              <a:rPr lang="en-GB" sz="2400" dirty="0" err="1">
                <a:latin typeface="Arial" panose="020B0604020202020204" pitchFamily="34" charset="0"/>
                <a:cs typeface="Arial" panose="020B0604020202020204" pitchFamily="34" charset="0"/>
              </a:rPr>
              <a:t>Basiru</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a:t>
            </a:r>
            <a:endParaRPr lang="en-IN" sz="2400" dirty="0">
              <a:latin typeface="Arial" panose="020B0604020202020204" pitchFamily="34" charset="0"/>
              <a:cs typeface="Arial" panose="020B0604020202020204" pitchFamily="34" charset="0"/>
            </a:endParaRPr>
          </a:p>
          <a:p>
            <a:pPr marL="342900" indent="-342900">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 maintaining the emotional intelligence and strategic communication with the departmental staff, the managers emphasise the addressed role in business practices.</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0196858" y="1708460"/>
            <a:ext cx="6366379" cy="1572546"/>
          </a:xfrm>
          <a:prstGeom prst="rect">
            <a:avLst/>
          </a:prstGeom>
        </p:spPr>
        <p:txBody>
          <a:bodyPr wrap="square" lIns="0" tIns="0" rIns="0" bIns="0" rtlCol="0" anchor="t">
            <a:spAutoFit/>
          </a:bodyPr>
          <a:lstStyle/>
          <a:p>
            <a:pPr algn="ctr">
              <a:lnSpc>
                <a:spcPct val="150000"/>
              </a:lnSpc>
            </a:pPr>
            <a:r>
              <a:rPr lang="en-IN" sz="3600" b="1" dirty="0">
                <a:latin typeface="Arial" panose="020B0604020202020204" pitchFamily="34" charset="0"/>
                <a:cs typeface="Arial" panose="020B0604020202020204" pitchFamily="34" charset="0"/>
              </a:rPr>
              <a:t>Mintzberg's managerial role - Negotiator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14" name="Picture 13"/>
          <p:cNvPicPr>
            <a:picLocks noChangeAspect="1"/>
          </p:cNvPicPr>
          <p:nvPr/>
        </p:nvPicPr>
        <p:blipFill>
          <a:blip r:embed="rId5"/>
          <a:stretch>
            <a:fillRect/>
          </a:stretch>
        </p:blipFill>
        <p:spPr>
          <a:xfrm>
            <a:off x="1433513" y="2652712"/>
            <a:ext cx="6943725" cy="589597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8932758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grpSp>
        <p:nvGrpSpPr>
          <p:cNvPr id="5" name="Group 5"/>
          <p:cNvGrpSpPr/>
          <p:nvPr/>
        </p:nvGrpSpPr>
        <p:grpSpPr>
          <a:xfrm>
            <a:off x="10132749" y="6223016"/>
            <a:ext cx="6681431" cy="1261081"/>
            <a:chOff x="0" y="0"/>
            <a:chExt cx="812800" cy="153411"/>
          </a:xfrm>
        </p:grpSpPr>
        <p:sp>
          <p:nvSpPr>
            <p:cNvPr id="6" name="Freeform 6"/>
            <p:cNvSpPr/>
            <p:nvPr/>
          </p:nvSpPr>
          <p:spPr>
            <a:xfrm>
              <a:off x="0" y="0"/>
              <a:ext cx="812800" cy="153411"/>
            </a:xfrm>
            <a:custGeom>
              <a:avLst/>
              <a:gdLst/>
              <a:ahLst/>
              <a:cxnLst/>
              <a:rect l="l" t="t" r="r" b="b"/>
              <a:pathLst>
                <a:path w="812800" h="153411">
                  <a:moveTo>
                    <a:pt x="406400" y="0"/>
                  </a:moveTo>
                  <a:cubicBezTo>
                    <a:pt x="181951" y="0"/>
                    <a:pt x="0" y="34342"/>
                    <a:pt x="0" y="76706"/>
                  </a:cubicBezTo>
                  <a:cubicBezTo>
                    <a:pt x="0" y="119069"/>
                    <a:pt x="181951" y="153411"/>
                    <a:pt x="406400" y="153411"/>
                  </a:cubicBezTo>
                  <a:cubicBezTo>
                    <a:pt x="630849" y="153411"/>
                    <a:pt x="812800" y="119069"/>
                    <a:pt x="812800" y="76706"/>
                  </a:cubicBezTo>
                  <a:cubicBezTo>
                    <a:pt x="812800" y="34342"/>
                    <a:pt x="630849" y="0"/>
                    <a:pt x="406400" y="0"/>
                  </a:cubicBezTo>
                  <a:close/>
                </a:path>
              </a:pathLst>
            </a:custGeom>
            <a:solidFill>
              <a:srgbClr val="000000">
                <a:alpha val="9804"/>
              </a:srgbClr>
            </a:solidFill>
          </p:spPr>
        </p:sp>
        <p:sp>
          <p:nvSpPr>
            <p:cNvPr id="7" name="TextBox 7"/>
            <p:cNvSpPr txBox="1"/>
            <p:nvPr/>
          </p:nvSpPr>
          <p:spPr>
            <a:xfrm>
              <a:off x="76200" y="-42768"/>
              <a:ext cx="660400" cy="18179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0" name="Freeform 10"/>
          <p:cNvSpPr/>
          <p:nvPr/>
        </p:nvSpPr>
        <p:spPr>
          <a:xfrm>
            <a:off x="10490045" y="1916303"/>
            <a:ext cx="5966839" cy="5077237"/>
          </a:xfrm>
          <a:custGeom>
            <a:avLst/>
            <a:gdLst/>
            <a:ahLst/>
            <a:cxnLst/>
            <a:rect l="l" t="t" r="r" b="b"/>
            <a:pathLst>
              <a:path w="5966839" h="5077237">
                <a:moveTo>
                  <a:pt x="0" y="0"/>
                </a:moveTo>
                <a:lnTo>
                  <a:pt x="5966839" y="0"/>
                </a:lnTo>
                <a:lnTo>
                  <a:pt x="5966839" y="5077238"/>
                </a:lnTo>
                <a:lnTo>
                  <a:pt x="0" y="5077238"/>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1" name="TextBox 11"/>
          <p:cNvSpPr txBox="1"/>
          <p:nvPr/>
        </p:nvSpPr>
        <p:spPr>
          <a:xfrm>
            <a:off x="1880617" y="4007024"/>
            <a:ext cx="6006259"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Gates (2022) addressed that, through prioritising, aligning and distributing the human, physical and financial resources, managers maintain the addressed role.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Managers improve their role by focusing on employee training, mentorship, emotional bonding with the employees and so on.</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700558" y="1251260"/>
            <a:ext cx="6366379" cy="1559338"/>
          </a:xfrm>
          <a:prstGeom prst="rect">
            <a:avLst/>
          </a:prstGeom>
        </p:spPr>
        <p:txBody>
          <a:bodyPr wrap="square" lIns="0" tIns="0" rIns="0" bIns="0" rtlCol="0" anchor="t">
            <a:spAutoFit/>
          </a:bodyPr>
          <a:lstStyle/>
          <a:p>
            <a:pPr algn="ctr">
              <a:lnSpc>
                <a:spcPct val="150000"/>
              </a:lnSpc>
            </a:pPr>
            <a:r>
              <a:rPr lang="en-US"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Resource Allocator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Tree>
    <p:extLst>
      <p:ext uri="{BB962C8B-B14F-4D97-AF65-F5344CB8AC3E}">
        <p14:creationId xmlns:p14="http://schemas.microsoft.com/office/powerpoint/2010/main" val="3544356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41550"/>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Resource Allocator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8871725" y="4938567"/>
            <a:ext cx="8399298" cy="3323987"/>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management of the addressed entity highly focuses on the strategic workforce planning and inventory allocation based on the resources.</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managers of the addressed entity have implemented </a:t>
            </a:r>
            <a:r>
              <a:rPr lang="en-GB" sz="2400" i="1" dirty="0">
                <a:latin typeface="Arial" panose="020B0604020202020204" pitchFamily="34" charset="0"/>
                <a:cs typeface="Arial" panose="020B0604020202020204" pitchFamily="34" charset="0"/>
              </a:rPr>
              <a:t>Activity-based costing (ABC)</a:t>
            </a:r>
            <a:r>
              <a:rPr lang="en-GB" sz="2400" dirty="0">
                <a:latin typeface="Arial" panose="020B0604020202020204" pitchFamily="34" charset="0"/>
                <a:cs typeface="Arial" panose="020B0604020202020204" pitchFamily="34" charset="0"/>
              </a:rPr>
              <a:t> to allocate funds and improve the net productivity (</a:t>
            </a:r>
            <a:r>
              <a:rPr lang="en-GB" sz="2400" dirty="0" err="1">
                <a:latin typeface="Arial" panose="020B0604020202020204" pitchFamily="34" charset="0"/>
                <a:cs typeface="Arial" panose="020B0604020202020204" pitchFamily="34" charset="0"/>
              </a:rPr>
              <a:t>Tescoplc</a:t>
            </a:r>
            <a:r>
              <a:rPr lang="en-GB" sz="2400" dirty="0">
                <a:latin typeface="Arial" panose="020B0604020202020204" pitchFamily="34" charset="0"/>
                <a:cs typeface="Arial" panose="020B0604020202020204" pitchFamily="34" charset="0"/>
              </a:rPr>
              <a:t>, 2024).</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11266" name="Picture 2" descr="Different Types of Animation for Businesses | RAW Pictur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22969" y="4604565"/>
            <a:ext cx="7089775" cy="399199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3105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28341"/>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Disturbance Handler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832222" y="4925337"/>
            <a:ext cx="8399298" cy="3323987"/>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addressed managerial role includes actions to deal with conflicts, operational disruptions and crisis handling (</a:t>
            </a:r>
            <a:r>
              <a:rPr lang="en-GB" sz="2400" dirty="0" err="1">
                <a:latin typeface="Arial" panose="020B0604020202020204" pitchFamily="34" charset="0"/>
                <a:cs typeface="Arial" panose="020B0604020202020204" pitchFamily="34" charset="0"/>
              </a:rPr>
              <a:t>Lippert</a:t>
            </a:r>
            <a:r>
              <a:rPr lang="en-GB" sz="2400" dirty="0">
                <a:latin typeface="Arial" panose="020B0604020202020204" pitchFamily="34" charset="0"/>
                <a:cs typeface="Arial" panose="020B0604020202020204" pitchFamily="34" charset="0"/>
              </a:rPr>
              <a:t>, 2024).</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In maintaining the crisis response, proactive preparation, and conflict resolution capabilities, the managers are able to maintain the addressed role in corporate settings.</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12290" name="Picture 2" descr="What is the best animation video style for your business? - Village Talkie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753600" y="3862499"/>
            <a:ext cx="8012905" cy="5341938"/>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235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771185" y="4207578"/>
            <a:ext cx="6082459"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Tesco has implemented staffing reviews to deal with the shortages and implemented AI to minimise the waste issues (</a:t>
            </a:r>
            <a:r>
              <a:rPr lang="en-GB" sz="2400" dirty="0" err="1">
                <a:latin typeface="Arial" panose="020B0604020202020204" pitchFamily="34" charset="0"/>
                <a:cs typeface="Arial" panose="020B0604020202020204" pitchFamily="34" charset="0"/>
              </a:rPr>
              <a:t>Tescoplc</a:t>
            </a:r>
            <a:r>
              <a:rPr lang="en-GB" sz="2400" dirty="0">
                <a:latin typeface="Arial" panose="020B0604020202020204" pitchFamily="34" charset="0"/>
                <a:cs typeface="Arial" panose="020B0604020202020204" pitchFamily="34" charset="0"/>
              </a:rPr>
              <a:t>, 2024).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managers of the entity follows whistleblowing service and the Employee Assistance Programme to adjust the staffing process based on demand.</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700558" y="1251260"/>
            <a:ext cx="6366379" cy="2390334"/>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Disturbance Handler (</a:t>
            </a:r>
            <a:r>
              <a:rPr lang="en-IN" sz="3600" b="1" dirty="0" err="1">
                <a:effectLst>
                  <a:outerShdw blurRad="38100" dist="38100" dir="2700000" algn="tl">
                    <a:srgbClr val="000000">
                      <a:alpha val="43137"/>
                    </a:srgbClr>
                  </a:outerShdw>
                </a:effectLst>
                <a:latin typeface="Arial" panose="020B0604020202020204" pitchFamily="34" charset="0"/>
                <a:cs typeface="Arial" panose="020B0604020202020204" pitchFamily="34" charset="0"/>
              </a:rPr>
              <a:t>Contd</a:t>
            </a: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14338" name="Picture 2" descr="MBA students work on branding project with Tesco in UK | College of Busines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34081" y="2244565"/>
            <a:ext cx="8491919" cy="63949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2646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41550"/>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Mintzberg's managerial role - Entrepreneur</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8686800" y="4914900"/>
            <a:ext cx="8399298" cy="3877985"/>
          </a:xfrm>
          <a:prstGeom prst="rect">
            <a:avLst/>
          </a:prstGeom>
          <a:ln w="38100">
            <a:solidFill>
              <a:srgbClr val="002060"/>
            </a:solidFill>
          </a:ln>
        </p:spPr>
        <p:txBody>
          <a:bodyPr lIns="0" tIns="0" rIns="0" bIns="0" rtlCol="0" anchor="t">
            <a:spAutoFit/>
          </a:bodyPr>
          <a:lstStyle/>
          <a:p>
            <a:pPr marL="342900" lvl="0" indent="-342900" algn="just">
              <a:lnSpc>
                <a:spcPct val="150000"/>
              </a:lnSpc>
              <a:buFont typeface="Arial" panose="020B0604020202020204" pitchFamily="34" charset="0"/>
              <a:buChar char="•"/>
            </a:pPr>
            <a:r>
              <a:rPr lang="en-GB" sz="2400" dirty="0" err="1">
                <a:latin typeface="Arial" panose="020B0604020202020204" pitchFamily="34" charset="0"/>
                <a:cs typeface="Arial" panose="020B0604020202020204" pitchFamily="34" charset="0"/>
              </a:rPr>
              <a:t>Aithal</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Aithal</a:t>
            </a:r>
            <a:r>
              <a:rPr lang="en-GB" sz="2400" dirty="0">
                <a:latin typeface="Arial" panose="020B0604020202020204" pitchFamily="34" charset="0"/>
                <a:cs typeface="Arial" panose="020B0604020202020204" pitchFamily="34" charset="0"/>
              </a:rPr>
              <a:t> (2023) asserted that, entrepreneurship is a visionary innovation of the business who responsible for developing, launching and managing the operational activities.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manager maintains multiple aspects in applying the role, that includes motivation, leadership, and problem-solving aspects.</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15362" name="Picture 2" descr="Tesco to merge with Britain's biggest food wholesaler Booker in £3.7bn deal  | The Independent | The Independen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5254" y="3967346"/>
            <a:ext cx="7089775" cy="5317331"/>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436020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1028700" y="1028700"/>
            <a:ext cx="7333523" cy="8229600"/>
            <a:chOff x="0" y="0"/>
            <a:chExt cx="2050909" cy="2167467"/>
          </a:xfrm>
        </p:grpSpPr>
        <p:sp>
          <p:nvSpPr>
            <p:cNvPr id="3" name="Freeform 3"/>
            <p:cNvSpPr/>
            <p:nvPr/>
          </p:nvSpPr>
          <p:spPr>
            <a:xfrm>
              <a:off x="0" y="0"/>
              <a:ext cx="2050909" cy="2167467"/>
            </a:xfrm>
            <a:custGeom>
              <a:avLst/>
              <a:gdLst/>
              <a:ahLst/>
              <a:cxnLst/>
              <a:rect l="l" t="t" r="r" b="b"/>
              <a:pathLst>
                <a:path w="2050909" h="2167467">
                  <a:moveTo>
                    <a:pt x="0" y="0"/>
                  </a:moveTo>
                  <a:lnTo>
                    <a:pt x="2050909" y="0"/>
                  </a:lnTo>
                  <a:lnTo>
                    <a:pt x="2050909" y="2167467"/>
                  </a:lnTo>
                  <a:lnTo>
                    <a:pt x="0" y="2167467"/>
                  </a:lnTo>
                  <a:close/>
                </a:path>
              </a:pathLst>
            </a:custGeom>
            <a:solidFill>
              <a:srgbClr val="FFFFFF"/>
            </a:solidFill>
            <a:ln w="142875" cap="sq">
              <a:solidFill>
                <a:srgbClr val="B5CCE2"/>
              </a:solidFill>
              <a:prstDash val="solid"/>
              <a:miter/>
            </a:ln>
          </p:spPr>
        </p:sp>
        <p:sp>
          <p:nvSpPr>
            <p:cNvPr id="4" name="TextBox 4"/>
            <p:cNvSpPr txBox="1"/>
            <p:nvPr/>
          </p:nvSpPr>
          <p:spPr>
            <a:xfrm>
              <a:off x="0" y="-57150"/>
              <a:ext cx="2050909" cy="2224617"/>
            </a:xfrm>
            <a:prstGeom prst="rect">
              <a:avLst/>
            </a:prstGeom>
          </p:spPr>
          <p:txBody>
            <a:bodyPr lIns="50800" tIns="50800" rIns="50800" bIns="50800" rtlCol="0" anchor="ctr"/>
            <a:lstStyle/>
            <a:p>
              <a:pPr algn="ctr">
                <a:lnSpc>
                  <a:spcPts val="2940"/>
                </a:lnSpc>
              </a:pPr>
              <a:endParaRPr/>
            </a:p>
          </p:txBody>
        </p:sp>
      </p:grpSp>
      <p:sp>
        <p:nvSpPr>
          <p:cNvPr id="8" name="Freeform 8"/>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sp>
        <p:nvSpPr>
          <p:cNvPr id="9" name="Freeform 9"/>
          <p:cNvSpPr/>
          <p:nvPr/>
        </p:nvSpPr>
        <p:spPr>
          <a:xfrm>
            <a:off x="16369059"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865060" y="3174854"/>
            <a:ext cx="5660802" cy="4917500"/>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People and cultural roles are significant for maintaining the inclusive corporate practices and promoting a healthy organisational culture. </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The managers highly focus on the customer journey while maintaining the role that helps in analysing the internal operational efficiency of a business (</a:t>
            </a:r>
            <a:r>
              <a:rPr lang="en-GB" sz="2400" dirty="0" err="1">
                <a:latin typeface="Arial" panose="020B0604020202020204" pitchFamily="34" charset="0"/>
                <a:cs typeface="Arial" panose="020B0604020202020204" pitchFamily="34" charset="0"/>
              </a:rPr>
              <a:t>Agustian</a:t>
            </a:r>
            <a:r>
              <a:rPr lang="en-GB" sz="2400" i="1" dirty="0">
                <a:latin typeface="Arial" panose="020B0604020202020204" pitchFamily="34" charset="0"/>
                <a:cs typeface="Arial" panose="020B0604020202020204" pitchFamily="34" charset="0"/>
              </a:rPr>
              <a:t> et al. </a:t>
            </a:r>
            <a:r>
              <a:rPr lang="en-GB" sz="2400" dirty="0">
                <a:latin typeface="Arial" panose="020B0604020202020204" pitchFamily="34" charset="0"/>
                <a:cs typeface="Arial" panose="020B0604020202020204" pitchFamily="34" charset="0"/>
              </a:rPr>
              <a:t>2023).</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sp>
        <p:nvSpPr>
          <p:cNvPr id="12" name="TextBox 12"/>
          <p:cNvSpPr txBox="1"/>
          <p:nvPr/>
        </p:nvSpPr>
        <p:spPr>
          <a:xfrm>
            <a:off x="1682974" y="1644737"/>
            <a:ext cx="6366379" cy="728341"/>
          </a:xfrm>
          <a:prstGeom prst="rect">
            <a:avLst/>
          </a:prstGeom>
        </p:spPr>
        <p:txBody>
          <a:bodyPr wrap="square"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Additional Managerial Roles</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pic>
        <p:nvPicPr>
          <p:cNvPr id="16386" name="Picture 2" descr="Tesco first-half profits surge but sales growth stutters | Money News | Sky  New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782324" y="2836961"/>
            <a:ext cx="9109029" cy="5123830"/>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8753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3"/>
                </a:ext>
              </a:extLst>
            </a:blip>
            <a:stretch>
              <a:fillRect/>
            </a:stretch>
          </a:blipFill>
        </p:spPr>
      </p:sp>
      <p:grpSp>
        <p:nvGrpSpPr>
          <p:cNvPr id="6" name="Group 6"/>
          <p:cNvGrpSpPr/>
          <p:nvPr/>
        </p:nvGrpSpPr>
        <p:grpSpPr>
          <a:xfrm>
            <a:off x="-306947" y="1712979"/>
            <a:ext cx="19076935" cy="1677921"/>
            <a:chOff x="0" y="0"/>
            <a:chExt cx="5024378" cy="546221"/>
          </a:xfrm>
        </p:grpSpPr>
        <p:sp>
          <p:nvSpPr>
            <p:cNvPr id="7" name="Freeform 7"/>
            <p:cNvSpPr/>
            <p:nvPr/>
          </p:nvSpPr>
          <p:spPr>
            <a:xfrm>
              <a:off x="0" y="0"/>
              <a:ext cx="5024378" cy="546221"/>
            </a:xfrm>
            <a:custGeom>
              <a:avLst/>
              <a:gdLst/>
              <a:ahLst/>
              <a:cxnLst/>
              <a:rect l="l" t="t" r="r" b="b"/>
              <a:pathLst>
                <a:path w="5024378" h="546221">
                  <a:moveTo>
                    <a:pt x="0" y="0"/>
                  </a:moveTo>
                  <a:lnTo>
                    <a:pt x="5024378" y="0"/>
                  </a:lnTo>
                  <a:lnTo>
                    <a:pt x="5024378" y="546221"/>
                  </a:lnTo>
                  <a:lnTo>
                    <a:pt x="0" y="546221"/>
                  </a:lnTo>
                  <a:close/>
                </a:path>
              </a:pathLst>
            </a:custGeom>
            <a:solidFill>
              <a:srgbClr val="FFFFFF"/>
            </a:solidFill>
            <a:ln w="142875" cap="sq">
              <a:solidFill>
                <a:srgbClr val="B5CCE2"/>
              </a:solidFill>
              <a:prstDash val="solid"/>
              <a:miter/>
            </a:ln>
          </p:spPr>
        </p:sp>
        <p:sp>
          <p:nvSpPr>
            <p:cNvPr id="8" name="TextBox 8"/>
            <p:cNvSpPr txBox="1"/>
            <p:nvPr/>
          </p:nvSpPr>
          <p:spPr>
            <a:xfrm>
              <a:off x="0" y="-57150"/>
              <a:ext cx="5024378" cy="603371"/>
            </a:xfrm>
            <a:prstGeom prst="rect">
              <a:avLst/>
            </a:prstGeom>
          </p:spPr>
          <p:txBody>
            <a:bodyPr lIns="50800" tIns="50800" rIns="50800" bIns="50800" rtlCol="0" anchor="ctr"/>
            <a:lstStyle/>
            <a:p>
              <a:pPr algn="ctr">
                <a:lnSpc>
                  <a:spcPts val="2940"/>
                </a:lnSpc>
              </a:pPr>
              <a:endParaRPr/>
            </a:p>
          </p:txBody>
        </p:sp>
      </p:grpSp>
      <p:sp>
        <p:nvSpPr>
          <p:cNvPr id="9" name="Freeform 9"/>
          <p:cNvSpPr/>
          <p:nvPr/>
        </p:nvSpPr>
        <p:spPr>
          <a:xfrm>
            <a:off x="1028700" y="1028700"/>
            <a:ext cx="890241" cy="222560"/>
          </a:xfrm>
          <a:custGeom>
            <a:avLst/>
            <a:gdLst/>
            <a:ahLst/>
            <a:cxnLst/>
            <a:rect l="l" t="t" r="r" b="b"/>
            <a:pathLst>
              <a:path w="890241" h="222560">
                <a:moveTo>
                  <a:pt x="0" y="0"/>
                </a:moveTo>
                <a:lnTo>
                  <a:pt x="890241" y="0"/>
                </a:lnTo>
                <a:lnTo>
                  <a:pt x="890241" y="222560"/>
                </a:lnTo>
                <a:lnTo>
                  <a:pt x="0" y="222560"/>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TextBox 11"/>
          <p:cNvSpPr txBox="1"/>
          <p:nvPr/>
        </p:nvSpPr>
        <p:spPr>
          <a:xfrm>
            <a:off x="1040423" y="2193370"/>
            <a:ext cx="16230600" cy="741550"/>
          </a:xfrm>
          <a:prstGeom prst="rect">
            <a:avLst/>
          </a:prstGeom>
        </p:spPr>
        <p:txBody>
          <a:bodyPr lIns="0" tIns="0" rIns="0" bIns="0" rtlCol="0" anchor="t">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Conclusion</a:t>
            </a:r>
            <a:endParaRPr lang="en-US" sz="3600" b="1" dirty="0">
              <a:solidFill>
                <a:srgbClr val="326C9C"/>
              </a:solidFill>
              <a:effectLst>
                <a:outerShdw blurRad="38100" dist="38100" dir="2700000" algn="tl">
                  <a:srgbClr val="000000">
                    <a:alpha val="43137"/>
                  </a:srgbClr>
                </a:outerShdw>
              </a:effectLst>
              <a:latin typeface="Arial" panose="020B0604020202020204" pitchFamily="34" charset="0"/>
              <a:ea typeface="Poppins Bold"/>
              <a:cs typeface="Arial" panose="020B0604020202020204" pitchFamily="34" charset="0"/>
              <a:sym typeface="Poppins Bold"/>
            </a:endParaRPr>
          </a:p>
        </p:txBody>
      </p:sp>
      <p:sp>
        <p:nvSpPr>
          <p:cNvPr id="12" name="TextBox 12"/>
          <p:cNvSpPr txBox="1"/>
          <p:nvPr/>
        </p:nvSpPr>
        <p:spPr>
          <a:xfrm>
            <a:off x="10896600" y="4533900"/>
            <a:ext cx="5943313" cy="4431983"/>
          </a:xfrm>
          <a:prstGeom prst="rect">
            <a:avLst/>
          </a:prstGeom>
          <a:ln w="38100">
            <a:solidFill>
              <a:srgbClr val="002060"/>
            </a:solidFill>
          </a:ln>
        </p:spPr>
        <p:txBody>
          <a:bodyPr wrap="square" lIns="0" tIns="0" rIns="0" bIns="0" rtlCol="0" anchor="t">
            <a:spAutoFit/>
          </a:bodyPr>
          <a:lstStyle/>
          <a:p>
            <a:pPr marL="342900" lvl="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Management process is quite significant for businesses in maintaining operational efficiency and meeting future goals and objectives.</a:t>
            </a:r>
            <a:endParaRPr lang="en-IN" sz="24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It is also interconnected with promoting a healthy and collaborative working environment within the workplace through ensuring employee engagement. </a:t>
            </a:r>
            <a:endParaRPr lang="en-US" sz="2400" dirty="0">
              <a:solidFill>
                <a:srgbClr val="000000"/>
              </a:solidFill>
              <a:latin typeface="Arial" panose="020B0604020202020204" pitchFamily="34" charset="0"/>
              <a:ea typeface="Poppins"/>
              <a:cs typeface="Arial" panose="020B0604020202020204" pitchFamily="34" charset="0"/>
              <a:sym typeface="Poppins"/>
            </a:endParaRPr>
          </a:p>
        </p:txBody>
      </p:sp>
      <p:pic>
        <p:nvPicPr>
          <p:cNvPr id="17410" name="Picture 2" descr="Tesco sales slide continues, CEO warns on deflation"/>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58008" y="3871291"/>
            <a:ext cx="9015134" cy="599807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64670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7467600" y="-26377"/>
            <a:ext cx="2672527" cy="820674"/>
          </a:xfrm>
          <a:prstGeom prst="rect">
            <a:avLst/>
          </a:prstGeom>
        </p:spPr>
        <p:txBody>
          <a:bodyPr wrap="none">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References</a:t>
            </a:r>
          </a:p>
        </p:txBody>
      </p:sp>
      <p:sp>
        <p:nvSpPr>
          <p:cNvPr id="2" name="Rectangle 1"/>
          <p:cNvSpPr/>
          <p:nvPr/>
        </p:nvSpPr>
        <p:spPr>
          <a:xfrm>
            <a:off x="304800" y="1028700"/>
            <a:ext cx="17662442" cy="9033755"/>
          </a:xfrm>
          <a:prstGeom prst="rect">
            <a:avLst/>
          </a:prstGeom>
          <a:ln w="38100">
            <a:solidFill>
              <a:srgbClr val="002060"/>
            </a:solidFill>
          </a:ln>
        </p:spPr>
        <p:txBody>
          <a:bodyPr wrap="square">
            <a:spAutoFit/>
          </a:bodyPr>
          <a:lstStyle/>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Agustian</a:t>
            </a:r>
            <a:r>
              <a:rPr lang="en-GB" sz="1600" dirty="0">
                <a:latin typeface="Arial" panose="020B0604020202020204" pitchFamily="34" charset="0"/>
                <a:ea typeface="Arial" panose="020B0604020202020204" pitchFamily="34" charset="0"/>
              </a:rPr>
              <a:t>, K., </a:t>
            </a:r>
            <a:r>
              <a:rPr lang="en-GB" sz="1600" dirty="0" err="1">
                <a:latin typeface="Arial" panose="020B0604020202020204" pitchFamily="34" charset="0"/>
                <a:ea typeface="Arial" panose="020B0604020202020204" pitchFamily="34" charset="0"/>
              </a:rPr>
              <a:t>Pohan</a:t>
            </a:r>
            <a:r>
              <a:rPr lang="en-GB" sz="1600" dirty="0">
                <a:latin typeface="Arial" panose="020B0604020202020204" pitchFamily="34" charset="0"/>
                <a:ea typeface="Arial" panose="020B0604020202020204" pitchFamily="34" charset="0"/>
              </a:rPr>
              <a:t>, A., Zen, A., </a:t>
            </a:r>
            <a:r>
              <a:rPr lang="en-GB" sz="1600" dirty="0" err="1">
                <a:latin typeface="Arial" panose="020B0604020202020204" pitchFamily="34" charset="0"/>
                <a:ea typeface="Arial" panose="020B0604020202020204" pitchFamily="34" charset="0"/>
              </a:rPr>
              <a:t>Wiwin</a:t>
            </a:r>
            <a:r>
              <a:rPr lang="en-GB" sz="1600" dirty="0">
                <a:latin typeface="Arial" panose="020B0604020202020204" pitchFamily="34" charset="0"/>
                <a:ea typeface="Arial" panose="020B0604020202020204" pitchFamily="34" charset="0"/>
              </a:rPr>
              <a:t>, W. and Malik, A.J. (2023) ‘Human resource management strategies in achieving competitive advantage in business administration’, </a:t>
            </a:r>
            <a:r>
              <a:rPr lang="en-GB" sz="1600" i="1" dirty="0">
                <a:latin typeface="Arial" panose="020B0604020202020204" pitchFamily="34" charset="0"/>
                <a:ea typeface="Arial" panose="020B0604020202020204" pitchFamily="34" charset="0"/>
              </a:rPr>
              <a:t>Journal of Contemporary Administration and Management (ADMAN)</a:t>
            </a:r>
            <a:r>
              <a:rPr lang="en-GB" sz="1600" dirty="0">
                <a:latin typeface="Arial" panose="020B0604020202020204" pitchFamily="34" charset="0"/>
                <a:ea typeface="Arial" panose="020B0604020202020204" pitchFamily="34" charset="0"/>
              </a:rPr>
              <a:t>, </a:t>
            </a:r>
            <a:r>
              <a:rPr lang="en-GB" sz="1600" i="1" dirty="0">
                <a:latin typeface="Arial" panose="020B0604020202020204" pitchFamily="34" charset="0"/>
                <a:ea typeface="Arial" panose="020B0604020202020204" pitchFamily="34" charset="0"/>
              </a:rPr>
              <a:t>1</a:t>
            </a:r>
            <a:r>
              <a:rPr lang="en-GB" sz="1600" dirty="0">
                <a:latin typeface="Arial" panose="020B0604020202020204" pitchFamily="34" charset="0"/>
                <a:ea typeface="Arial" panose="020B0604020202020204" pitchFamily="34" charset="0"/>
              </a:rPr>
              <a:t>(2), pp. 108-117. Available at: https://journal.literasisainsnusantara.com/index.php/adman/article/view/53</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Aithal</a:t>
            </a:r>
            <a:r>
              <a:rPr lang="en-GB" sz="1600" dirty="0">
                <a:latin typeface="Arial" panose="020B0604020202020204" pitchFamily="34" charset="0"/>
                <a:ea typeface="Arial" panose="020B0604020202020204" pitchFamily="34" charset="0"/>
              </a:rPr>
              <a:t>, P.S. and </a:t>
            </a:r>
            <a:r>
              <a:rPr lang="en-GB" sz="1600" dirty="0" err="1">
                <a:latin typeface="Arial" panose="020B0604020202020204" pitchFamily="34" charset="0"/>
                <a:ea typeface="Arial" panose="020B0604020202020204" pitchFamily="34" charset="0"/>
              </a:rPr>
              <a:t>Aithal</a:t>
            </a:r>
            <a:r>
              <a:rPr lang="en-GB" sz="1600" dirty="0">
                <a:latin typeface="Arial" panose="020B0604020202020204" pitchFamily="34" charset="0"/>
                <a:ea typeface="Arial" panose="020B0604020202020204" pitchFamily="34" charset="0"/>
              </a:rPr>
              <a:t>, S. (2023) ‘Super innovation in higher education by nurturing business leaders through </a:t>
            </a:r>
            <a:r>
              <a:rPr lang="en-GB" sz="1600" dirty="0" err="1">
                <a:latin typeface="Arial" panose="020B0604020202020204" pitchFamily="34" charset="0"/>
                <a:ea typeface="Arial" panose="020B0604020202020204" pitchFamily="34" charset="0"/>
              </a:rPr>
              <a:t>incubationship</a:t>
            </a:r>
            <a:r>
              <a:rPr lang="en-GB" sz="1600" dirty="0">
                <a:latin typeface="Arial" panose="020B0604020202020204" pitchFamily="34" charset="0"/>
                <a:ea typeface="Arial" panose="020B0604020202020204" pitchFamily="34" charset="0"/>
              </a:rPr>
              <a:t>’, </a:t>
            </a:r>
            <a:r>
              <a:rPr lang="en-GB" sz="1600" i="1" dirty="0">
                <a:latin typeface="Arial" panose="020B0604020202020204" pitchFamily="34" charset="0"/>
                <a:ea typeface="Arial" panose="020B0604020202020204" pitchFamily="34" charset="0"/>
              </a:rPr>
              <a:t>International Journal of Applied Engineering and Management Letters (IJAEML)</a:t>
            </a:r>
            <a:r>
              <a:rPr lang="en-GB" sz="1600" dirty="0">
                <a:latin typeface="Arial" panose="020B0604020202020204" pitchFamily="34" charset="0"/>
                <a:ea typeface="Arial" panose="020B0604020202020204" pitchFamily="34" charset="0"/>
              </a:rPr>
              <a:t>, </a:t>
            </a:r>
            <a:r>
              <a:rPr lang="en-GB" sz="1600" i="1" dirty="0">
                <a:latin typeface="Arial" panose="020B0604020202020204" pitchFamily="34" charset="0"/>
                <a:ea typeface="Arial" panose="020B0604020202020204" pitchFamily="34" charset="0"/>
              </a:rPr>
              <a:t>7</a:t>
            </a:r>
            <a:r>
              <a:rPr lang="en-GB" sz="1600" dirty="0">
                <a:latin typeface="Arial" panose="020B0604020202020204" pitchFamily="34" charset="0"/>
                <a:ea typeface="Arial" panose="020B0604020202020204" pitchFamily="34" charset="0"/>
              </a:rPr>
              <a:t>(3), pp. 142-167. Available at: https://papers.ssrn.com/sol3/papers.cfm?abstract_id=4673874</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Basiru</a:t>
            </a:r>
            <a:r>
              <a:rPr lang="en-GB" sz="1600" dirty="0">
                <a:latin typeface="Arial" panose="020B0604020202020204" pitchFamily="34" charset="0"/>
                <a:ea typeface="Arial" panose="020B0604020202020204" pitchFamily="34" charset="0"/>
              </a:rPr>
              <a:t>, J.O., </a:t>
            </a:r>
            <a:r>
              <a:rPr lang="en-GB" sz="1600" dirty="0" err="1">
                <a:latin typeface="Arial" panose="020B0604020202020204" pitchFamily="34" charset="0"/>
                <a:ea typeface="Arial" panose="020B0604020202020204" pitchFamily="34" charset="0"/>
              </a:rPr>
              <a:t>Ejiofor</a:t>
            </a:r>
            <a:r>
              <a:rPr lang="en-GB" sz="1600" dirty="0">
                <a:latin typeface="Arial" panose="020B0604020202020204" pitchFamily="34" charset="0"/>
                <a:ea typeface="Arial" panose="020B0604020202020204" pitchFamily="34" charset="0"/>
              </a:rPr>
              <a:t>, C.L., </a:t>
            </a:r>
            <a:r>
              <a:rPr lang="en-GB" sz="1600" dirty="0" err="1">
                <a:latin typeface="Arial" panose="020B0604020202020204" pitchFamily="34" charset="0"/>
                <a:ea typeface="Arial" panose="020B0604020202020204" pitchFamily="34" charset="0"/>
              </a:rPr>
              <a:t>Onukwulu</a:t>
            </a:r>
            <a:r>
              <a:rPr lang="en-GB" sz="1600" dirty="0">
                <a:latin typeface="Arial" panose="020B0604020202020204" pitchFamily="34" charset="0"/>
                <a:ea typeface="Arial" panose="020B0604020202020204" pitchFamily="34" charset="0"/>
              </a:rPr>
              <a:t>, E.C. and </a:t>
            </a:r>
            <a:r>
              <a:rPr lang="en-GB" sz="1600" dirty="0" err="1">
                <a:latin typeface="Arial" panose="020B0604020202020204" pitchFamily="34" charset="0"/>
                <a:ea typeface="Arial" panose="020B0604020202020204" pitchFamily="34" charset="0"/>
              </a:rPr>
              <a:t>Attah</a:t>
            </a:r>
            <a:r>
              <a:rPr lang="en-GB" sz="1600" dirty="0">
                <a:latin typeface="Arial" panose="020B0604020202020204" pitchFamily="34" charset="0"/>
                <a:ea typeface="Arial" panose="020B0604020202020204" pitchFamily="34" charset="0"/>
              </a:rPr>
              <a:t>, R.U. (2023) ‘Optimizing administrative operations: A conceptual framework for strategic resource management in corporate settings’,</a:t>
            </a:r>
            <a:r>
              <a:rPr lang="en-GB" sz="1600" i="1" dirty="0">
                <a:latin typeface="Arial" panose="020B0604020202020204" pitchFamily="34" charset="0"/>
                <a:ea typeface="Arial" panose="020B0604020202020204" pitchFamily="34" charset="0"/>
              </a:rPr>
              <a:t> International Journal of Multidisciplinary Research and Growth Evaluation, </a:t>
            </a:r>
            <a:r>
              <a:rPr lang="en-GB" sz="1600" dirty="0">
                <a:latin typeface="Arial" panose="020B0604020202020204" pitchFamily="34" charset="0"/>
                <a:ea typeface="Arial" panose="020B0604020202020204" pitchFamily="34" charset="0"/>
              </a:rPr>
              <a:t>4(1), pp. 760-773. Available at: https://www.allmultidisciplinaryjournal.com/uploads/archives/20250122170734_MGE-2025-1-170.1.pdf</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Basiru</a:t>
            </a:r>
            <a:r>
              <a:rPr lang="en-GB" sz="1600" dirty="0">
                <a:latin typeface="Arial" panose="020B0604020202020204" pitchFamily="34" charset="0"/>
                <a:ea typeface="Arial" panose="020B0604020202020204" pitchFamily="34" charset="0"/>
              </a:rPr>
              <a:t>, J.O., </a:t>
            </a:r>
            <a:r>
              <a:rPr lang="en-GB" sz="1600" dirty="0" err="1">
                <a:latin typeface="Arial" panose="020B0604020202020204" pitchFamily="34" charset="0"/>
                <a:ea typeface="Arial" panose="020B0604020202020204" pitchFamily="34" charset="0"/>
              </a:rPr>
              <a:t>Ejiofor</a:t>
            </a:r>
            <a:r>
              <a:rPr lang="en-GB" sz="1600" dirty="0">
                <a:latin typeface="Arial" panose="020B0604020202020204" pitchFamily="34" charset="0"/>
                <a:ea typeface="Arial" panose="020B0604020202020204" pitchFamily="34" charset="0"/>
              </a:rPr>
              <a:t>, C.L., </a:t>
            </a:r>
            <a:r>
              <a:rPr lang="en-GB" sz="1600" dirty="0" err="1">
                <a:latin typeface="Arial" panose="020B0604020202020204" pitchFamily="34" charset="0"/>
                <a:ea typeface="Arial" panose="020B0604020202020204" pitchFamily="34" charset="0"/>
              </a:rPr>
              <a:t>Onukwulu</a:t>
            </a:r>
            <a:r>
              <a:rPr lang="en-GB" sz="1600" dirty="0">
                <a:latin typeface="Arial" panose="020B0604020202020204" pitchFamily="34" charset="0"/>
                <a:ea typeface="Arial" panose="020B0604020202020204" pitchFamily="34" charset="0"/>
              </a:rPr>
              <a:t>, E.C. and </a:t>
            </a:r>
            <a:r>
              <a:rPr lang="en-GB" sz="1600" dirty="0" err="1">
                <a:latin typeface="Arial" panose="020B0604020202020204" pitchFamily="34" charset="0"/>
                <a:ea typeface="Arial" panose="020B0604020202020204" pitchFamily="34" charset="0"/>
              </a:rPr>
              <a:t>Attah</a:t>
            </a:r>
            <a:r>
              <a:rPr lang="en-GB" sz="1600" dirty="0">
                <a:latin typeface="Arial" panose="020B0604020202020204" pitchFamily="34" charset="0"/>
                <a:ea typeface="Arial" panose="020B0604020202020204" pitchFamily="34" charset="0"/>
              </a:rPr>
              <a:t>, R.U. (2023) ‘The impact of contract negotiations on supplier relationships: A review of key theories and frameworks for organizational efficiency’,</a:t>
            </a:r>
            <a:r>
              <a:rPr lang="en-GB" sz="1600" i="1" dirty="0">
                <a:latin typeface="Arial" panose="020B0604020202020204" pitchFamily="34" charset="0"/>
                <a:ea typeface="Arial" panose="020B0604020202020204" pitchFamily="34" charset="0"/>
              </a:rPr>
              <a:t> International Journal of Multidisciplinary Research and Growth Evaluation, </a:t>
            </a:r>
            <a:r>
              <a:rPr lang="en-GB" sz="1600" dirty="0">
                <a:latin typeface="Arial" panose="020B0604020202020204" pitchFamily="34" charset="0"/>
                <a:ea typeface="Arial" panose="020B0604020202020204" pitchFamily="34" charset="0"/>
              </a:rPr>
              <a:t>4(1), pp. 788-802. Available at: https://www.allmultidisciplinaryjournal.com/uploads/archives/20250122174711_MGE-2025-1-172.1.pdf</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Cipd</a:t>
            </a:r>
            <a:r>
              <a:rPr lang="en-GB" sz="1600" dirty="0">
                <a:latin typeface="Arial" panose="020B0604020202020204" pitchFamily="34" charset="0"/>
                <a:ea typeface="Arial" panose="020B0604020202020204" pitchFamily="34" charset="0"/>
              </a:rPr>
              <a:t> (2024)</a:t>
            </a:r>
            <a:r>
              <a:rPr lang="en-GB" sz="1600" i="1" dirty="0">
                <a:latin typeface="Arial" panose="020B0604020202020204" pitchFamily="34" charset="0"/>
                <a:ea typeface="Arial" panose="020B0604020202020204" pitchFamily="34" charset="0"/>
              </a:rPr>
              <a:t> Transforming the HR operating model: Tesco. </a:t>
            </a:r>
            <a:r>
              <a:rPr lang="en-GB" sz="1600" dirty="0">
                <a:latin typeface="Arial" panose="020B0604020202020204" pitchFamily="34" charset="0"/>
                <a:ea typeface="Arial" panose="020B0604020202020204" pitchFamily="34" charset="0"/>
              </a:rPr>
              <a:t>Available at: https://www.cipd.org/en/knowledge/case-studies/operating-model-tesco/#:~:text=A%20strategic%20partnering%20team%20was,Talent%20Partnering%20and%20Colleague%20Relations. [Accessed on: March 20, 2026]</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a:latin typeface="Arial" panose="020B0604020202020204" pitchFamily="34" charset="0"/>
                <a:ea typeface="Arial" panose="020B0604020202020204" pitchFamily="34" charset="0"/>
              </a:rPr>
              <a:t>Fischer, M., </a:t>
            </a:r>
            <a:r>
              <a:rPr lang="en-GB" sz="1600" dirty="0" err="1">
                <a:latin typeface="Arial" panose="020B0604020202020204" pitchFamily="34" charset="0"/>
                <a:ea typeface="Arial" panose="020B0604020202020204" pitchFamily="34" charset="0"/>
              </a:rPr>
              <a:t>Foord</a:t>
            </a:r>
            <a:r>
              <a:rPr lang="en-GB" sz="1600" dirty="0">
                <a:latin typeface="Arial" panose="020B0604020202020204" pitchFamily="34" charset="0"/>
                <a:ea typeface="Arial" panose="020B0604020202020204" pitchFamily="34" charset="0"/>
              </a:rPr>
              <a:t>, D., </a:t>
            </a:r>
            <a:r>
              <a:rPr lang="en-GB" sz="1600" dirty="0" err="1">
                <a:latin typeface="Arial" panose="020B0604020202020204" pitchFamily="34" charset="0"/>
                <a:ea typeface="Arial" panose="020B0604020202020204" pitchFamily="34" charset="0"/>
              </a:rPr>
              <a:t>Frecè</a:t>
            </a:r>
            <a:r>
              <a:rPr lang="en-GB" sz="1600" dirty="0">
                <a:latin typeface="Arial" panose="020B0604020202020204" pitchFamily="34" charset="0"/>
                <a:ea typeface="Arial" panose="020B0604020202020204" pitchFamily="34" charset="0"/>
              </a:rPr>
              <a:t>, J., </a:t>
            </a:r>
            <a:r>
              <a:rPr lang="en-GB" sz="1600" dirty="0" err="1">
                <a:latin typeface="Arial" panose="020B0604020202020204" pitchFamily="34" charset="0"/>
                <a:ea typeface="Arial" panose="020B0604020202020204" pitchFamily="34" charset="0"/>
              </a:rPr>
              <a:t>Hillebrand</a:t>
            </a:r>
            <a:r>
              <a:rPr lang="en-GB" sz="1600" dirty="0">
                <a:latin typeface="Arial" panose="020B0604020202020204" pitchFamily="34" charset="0"/>
                <a:ea typeface="Arial" panose="020B0604020202020204" pitchFamily="34" charset="0"/>
              </a:rPr>
              <a:t>, K., </a:t>
            </a:r>
            <a:r>
              <a:rPr lang="en-GB" sz="1600" dirty="0" err="1">
                <a:latin typeface="Arial" panose="020B0604020202020204" pitchFamily="34" charset="0"/>
                <a:ea typeface="Arial" panose="020B0604020202020204" pitchFamily="34" charset="0"/>
              </a:rPr>
              <a:t>Kissling-Näf</a:t>
            </a:r>
            <a:r>
              <a:rPr lang="en-GB" sz="1600" dirty="0">
                <a:latin typeface="Arial" panose="020B0604020202020204" pitchFamily="34" charset="0"/>
                <a:ea typeface="Arial" panose="020B0604020202020204" pitchFamily="34" charset="0"/>
              </a:rPr>
              <a:t>, I., </a:t>
            </a:r>
            <a:r>
              <a:rPr lang="en-GB" sz="1600" dirty="0" err="1">
                <a:latin typeface="Arial" panose="020B0604020202020204" pitchFamily="34" charset="0"/>
                <a:ea typeface="Arial" panose="020B0604020202020204" pitchFamily="34" charset="0"/>
              </a:rPr>
              <a:t>Meili</a:t>
            </a:r>
            <a:r>
              <a:rPr lang="en-GB" sz="1600" dirty="0">
                <a:latin typeface="Arial" panose="020B0604020202020204" pitchFamily="34" charset="0"/>
                <a:ea typeface="Arial" panose="020B0604020202020204" pitchFamily="34" charset="0"/>
              </a:rPr>
              <a:t>, R., </a:t>
            </a:r>
            <a:r>
              <a:rPr lang="en-GB" sz="1600" dirty="0" err="1">
                <a:latin typeface="Arial" panose="020B0604020202020204" pitchFamily="34" charset="0"/>
                <a:ea typeface="Arial" panose="020B0604020202020204" pitchFamily="34" charset="0"/>
              </a:rPr>
              <a:t>Peskova</a:t>
            </a:r>
            <a:r>
              <a:rPr lang="en-GB" sz="1600" dirty="0">
                <a:latin typeface="Arial" panose="020B0604020202020204" pitchFamily="34" charset="0"/>
                <a:ea typeface="Arial" panose="020B0604020202020204" pitchFamily="34" charset="0"/>
              </a:rPr>
              <a:t>, M., </a:t>
            </a:r>
            <a:r>
              <a:rPr lang="en-GB" sz="1600" dirty="0" err="1">
                <a:latin typeface="Arial" panose="020B0604020202020204" pitchFamily="34" charset="0"/>
                <a:ea typeface="Arial" panose="020B0604020202020204" pitchFamily="34" charset="0"/>
              </a:rPr>
              <a:t>Risi</a:t>
            </a:r>
            <a:r>
              <a:rPr lang="en-GB" sz="1600" dirty="0">
                <a:latin typeface="Arial" panose="020B0604020202020204" pitchFamily="34" charset="0"/>
                <a:ea typeface="Arial" panose="020B0604020202020204" pitchFamily="34" charset="0"/>
              </a:rPr>
              <a:t>, D., </a:t>
            </a:r>
            <a:r>
              <a:rPr lang="en-GB" sz="1600" dirty="0" err="1">
                <a:latin typeface="Arial" panose="020B0604020202020204" pitchFamily="34" charset="0"/>
                <a:ea typeface="Arial" panose="020B0604020202020204" pitchFamily="34" charset="0"/>
              </a:rPr>
              <a:t>Schmidpeter</a:t>
            </a:r>
            <a:r>
              <a:rPr lang="en-GB" sz="1600" dirty="0">
                <a:latin typeface="Arial" panose="020B0604020202020204" pitchFamily="34" charset="0"/>
                <a:ea typeface="Arial" panose="020B0604020202020204" pitchFamily="34" charset="0"/>
              </a:rPr>
              <a:t>, R. and </a:t>
            </a:r>
            <a:r>
              <a:rPr lang="en-GB" sz="1600" dirty="0" err="1">
                <a:latin typeface="Arial" panose="020B0604020202020204" pitchFamily="34" charset="0"/>
                <a:ea typeface="Arial" panose="020B0604020202020204" pitchFamily="34" charset="0"/>
              </a:rPr>
              <a:t>Stucki</a:t>
            </a:r>
            <a:r>
              <a:rPr lang="en-GB" sz="1600" dirty="0">
                <a:latin typeface="Arial" panose="020B0604020202020204" pitchFamily="34" charset="0"/>
                <a:ea typeface="Arial" panose="020B0604020202020204" pitchFamily="34" charset="0"/>
              </a:rPr>
              <a:t>, T. (2023)</a:t>
            </a:r>
            <a:r>
              <a:rPr lang="en-GB" sz="1600" i="1" dirty="0">
                <a:latin typeface="Arial" panose="020B0604020202020204" pitchFamily="34" charset="0"/>
                <a:ea typeface="Arial" panose="020B0604020202020204" pitchFamily="34" charset="0"/>
              </a:rPr>
              <a:t> Sustainable business: Managing the challenges of the 21st century, </a:t>
            </a:r>
            <a:r>
              <a:rPr lang="en-GB" sz="1600" dirty="0">
                <a:latin typeface="Arial" panose="020B0604020202020204" pitchFamily="34" charset="0"/>
                <a:ea typeface="Arial" panose="020B0604020202020204" pitchFamily="34" charset="0"/>
              </a:rPr>
              <a:t>pp. 142, Springer Nature. Available at: https://library.oapen.org/handle/20.500.12657/63559</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a:latin typeface="Arial" panose="020B0604020202020204" pitchFamily="34" charset="0"/>
                <a:ea typeface="Arial" panose="020B0604020202020204" pitchFamily="34" charset="0"/>
              </a:rPr>
              <a:t>Fleming, R.S. (2026) </a:t>
            </a:r>
            <a:r>
              <a:rPr lang="en-GB" sz="1600" i="1" dirty="0">
                <a:latin typeface="Arial" panose="020B0604020202020204" pitchFamily="34" charset="0"/>
                <a:ea typeface="Arial" panose="020B0604020202020204" pitchFamily="34" charset="0"/>
              </a:rPr>
              <a:t>Management Roles and </a:t>
            </a:r>
            <a:r>
              <a:rPr lang="en-GB" sz="1600" i="1" dirty="0" err="1">
                <a:latin typeface="Arial" panose="020B0604020202020204" pitchFamily="34" charset="0"/>
                <a:ea typeface="Arial" panose="020B0604020202020204" pitchFamily="34" charset="0"/>
              </a:rPr>
              <a:t>Responsibilitie</a:t>
            </a:r>
            <a:r>
              <a:rPr lang="en-GB" sz="1600" i="1" dirty="0">
                <a:latin typeface="Arial" panose="020B0604020202020204" pitchFamily="34" charset="0"/>
                <a:ea typeface="Arial" panose="020B0604020202020204" pitchFamily="34" charset="0"/>
              </a:rPr>
              <a:t>, In Successful Transformational Leadership: Preparing Yourself, Your People, and Your Organization</a:t>
            </a:r>
            <a:r>
              <a:rPr lang="en-GB" sz="1600" dirty="0">
                <a:latin typeface="Arial" panose="020B0604020202020204" pitchFamily="34" charset="0"/>
                <a:ea typeface="Arial" panose="020B0604020202020204" pitchFamily="34" charset="0"/>
              </a:rPr>
              <a:t>, pp. 29-35, Cham: Springer Nature Switzerland. Available at: https://link.springer.com/chapter/10.1007/978-3-032-13433-2_5</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a:latin typeface="Arial" panose="020B0604020202020204" pitchFamily="34" charset="0"/>
                <a:ea typeface="Arial" panose="020B0604020202020204" pitchFamily="34" charset="0"/>
              </a:rPr>
              <a:t>Gates, S. (2022)</a:t>
            </a:r>
            <a:r>
              <a:rPr lang="en-GB" sz="1600" i="1" dirty="0">
                <a:latin typeface="Arial" panose="020B0604020202020204" pitchFamily="34" charset="0"/>
                <a:ea typeface="Arial" panose="020B0604020202020204" pitchFamily="34" charset="0"/>
              </a:rPr>
              <a:t> The negotiation book: Your definitive guide to successful negotiating, </a:t>
            </a:r>
            <a:r>
              <a:rPr lang="en-GB" sz="1600" dirty="0">
                <a:latin typeface="Arial" panose="020B0604020202020204" pitchFamily="34" charset="0"/>
                <a:ea typeface="Arial" panose="020B0604020202020204" pitchFamily="34" charset="0"/>
              </a:rPr>
              <a:t>John Wiley &amp; Sons. Available at: https://books.google.co.in/books?hl=en&amp;lr=&amp;id=cqWfEAAAQBAJ&amp;oi=fnd&amp;pg=PR7&amp;dq=how+managers+develop+negotiator+role+in+businesses&amp;ots=h2WcdQ-4_r&amp;sig=4o38IK0nx7qSLHjKPvdopXQJBYI&amp;redir_esc=y#v=onepage&amp;q=how%20managers%20develop%20negotiator%20role%20in%20businesses&amp;f=false</a:t>
            </a:r>
            <a:endParaRPr lang="en-IN" sz="1600" dirty="0">
              <a:latin typeface="Arial" panose="020B0604020202020204" pitchFamily="34" charset="0"/>
              <a:ea typeface="Arial" panose="020B0604020202020204" pitchFamily="34" charset="0"/>
            </a:endParaRPr>
          </a:p>
          <a:p>
            <a:pPr marL="285750" indent="-285750" algn="just">
              <a:lnSpc>
                <a:spcPct val="150000"/>
              </a:lnSpc>
              <a:spcBef>
                <a:spcPts val="600"/>
              </a:spcBef>
              <a:spcAft>
                <a:spcPts val="600"/>
              </a:spcAft>
              <a:buFont typeface="Arial" panose="020B0604020202020204" pitchFamily="34" charset="0"/>
              <a:buChar char="•"/>
            </a:pPr>
            <a:r>
              <a:rPr lang="en-GB" sz="1600" dirty="0" err="1">
                <a:latin typeface="Arial" panose="020B0604020202020204" pitchFamily="34" charset="0"/>
                <a:ea typeface="Arial" panose="020B0604020202020204" pitchFamily="34" charset="0"/>
              </a:rPr>
              <a:t>Ghinoi</a:t>
            </a:r>
            <a:r>
              <a:rPr lang="en-GB" sz="1600" dirty="0">
                <a:latin typeface="Arial" panose="020B0604020202020204" pitchFamily="34" charset="0"/>
                <a:ea typeface="Arial" panose="020B0604020202020204" pitchFamily="34" charset="0"/>
              </a:rPr>
              <a:t>, S. and Di </a:t>
            </a:r>
            <a:r>
              <a:rPr lang="en-GB" sz="1600" dirty="0" err="1">
                <a:latin typeface="Arial" panose="020B0604020202020204" pitchFamily="34" charset="0"/>
                <a:ea typeface="Arial" panose="020B0604020202020204" pitchFamily="34" charset="0"/>
              </a:rPr>
              <a:t>Toma</a:t>
            </a:r>
            <a:r>
              <a:rPr lang="en-GB" sz="1600" dirty="0">
                <a:latin typeface="Arial" panose="020B0604020202020204" pitchFamily="34" charset="0"/>
                <a:ea typeface="Arial" panose="020B0604020202020204" pitchFamily="34" charset="0"/>
              </a:rPr>
              <a:t>, P. (2022) ‘Managers' brokerage for business model innovation: A case study’,</a:t>
            </a:r>
            <a:r>
              <a:rPr lang="en-GB" sz="1600" i="1" dirty="0">
                <a:latin typeface="Arial" panose="020B0604020202020204" pitchFamily="34" charset="0"/>
                <a:ea typeface="Arial" panose="020B0604020202020204" pitchFamily="34" charset="0"/>
              </a:rPr>
              <a:t> Creativity and Innovation Management, </a:t>
            </a:r>
            <a:r>
              <a:rPr lang="en-GB" sz="1600" dirty="0">
                <a:latin typeface="Arial" panose="020B0604020202020204" pitchFamily="34" charset="0"/>
                <a:ea typeface="Arial" panose="020B0604020202020204" pitchFamily="34" charset="0"/>
              </a:rPr>
              <a:t>31(4), pp.614-635. Available at: https://onlinelibrary.wiley.com/doi/full/10.1111/caim.12523</a:t>
            </a:r>
            <a:endParaRPr lang="en-IN" sz="1600" dirty="0">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6183817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7620000" y="647700"/>
            <a:ext cx="2698176" cy="820674"/>
          </a:xfrm>
          <a:prstGeom prst="rect">
            <a:avLst/>
          </a:prstGeom>
        </p:spPr>
        <p:txBody>
          <a:bodyPr wrap="none">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Declaration</a:t>
            </a:r>
          </a:p>
        </p:txBody>
      </p:sp>
      <p:sp>
        <p:nvSpPr>
          <p:cNvPr id="2" name="Rectangle 1"/>
          <p:cNvSpPr/>
          <p:nvPr/>
        </p:nvSpPr>
        <p:spPr>
          <a:xfrm>
            <a:off x="2834988" y="2476500"/>
            <a:ext cx="12268200" cy="4247317"/>
          </a:xfrm>
          <a:prstGeom prst="rect">
            <a:avLst/>
          </a:prstGeom>
          <a:ln w="38100">
            <a:solidFill>
              <a:srgbClr val="002060"/>
            </a:solidFill>
          </a:ln>
        </p:spPr>
        <p:txBody>
          <a:bodyPr wrap="square">
            <a:spAutoFit/>
          </a:bodyPr>
          <a:lstStyle/>
          <a:p>
            <a:pPr algn="just">
              <a:lnSpc>
                <a:spcPct val="150000"/>
              </a:lnSpc>
            </a:pPr>
            <a:r>
              <a:rPr lang="en-GB" sz="3000" dirty="0">
                <a:latin typeface="Arial" panose="020B0604020202020204" pitchFamily="34" charset="0"/>
                <a:ea typeface="Arial" panose="020B0604020202020204" pitchFamily="34" charset="0"/>
              </a:rPr>
              <a:t>I hereby declare that the entire presentation has been done by my own understanding and concept regarding the topic. I have collected the information and data from the authentic and relevant resources to maintain the informative and critical pattern of the work process. No generative AI tools have been used in this work to avoid any kind of academic misconduct.</a:t>
            </a:r>
            <a:endParaRPr lang="en-IN" sz="3000" dirty="0"/>
          </a:p>
        </p:txBody>
      </p:sp>
    </p:spTree>
    <p:extLst>
      <p:ext uri="{BB962C8B-B14F-4D97-AF65-F5344CB8AC3E}">
        <p14:creationId xmlns:p14="http://schemas.microsoft.com/office/powerpoint/2010/main" val="128446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7665399" y="876300"/>
            <a:ext cx="2544286" cy="820674"/>
          </a:xfrm>
          <a:prstGeom prst="rect">
            <a:avLst/>
          </a:prstGeom>
        </p:spPr>
        <p:txBody>
          <a:bodyPr wrap="none">
            <a:spAutoFit/>
          </a:bodyPr>
          <a:lstStyle/>
          <a:p>
            <a:pPr algn="ctr">
              <a:lnSpc>
                <a:spcPct val="150000"/>
              </a:lnSpc>
            </a:pPr>
            <a:r>
              <a:rPr lang="en-IN" sz="36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Group Log</a:t>
            </a:r>
          </a:p>
        </p:txBody>
      </p:sp>
      <p:graphicFrame>
        <p:nvGraphicFramePr>
          <p:cNvPr id="2" name="Table 1"/>
          <p:cNvGraphicFramePr>
            <a:graphicFrameLocks noGrp="1"/>
          </p:cNvGraphicFramePr>
          <p:nvPr>
            <p:extLst>
              <p:ext uri="{D42A27DB-BD31-4B8C-83A1-F6EECF244321}">
                <p14:modId xmlns:p14="http://schemas.microsoft.com/office/powerpoint/2010/main" val="3838765072"/>
              </p:ext>
            </p:extLst>
          </p:nvPr>
        </p:nvGraphicFramePr>
        <p:xfrm>
          <a:off x="4038600" y="2476500"/>
          <a:ext cx="9982200" cy="5572760"/>
        </p:xfrm>
        <a:graphic>
          <a:graphicData uri="http://schemas.openxmlformats.org/drawingml/2006/table">
            <a:tbl>
              <a:tblPr>
                <a:tableStyleId>{08FB837D-C827-4EFA-A057-4D05807E0F7C}</a:tableStyleId>
              </a:tblPr>
              <a:tblGrid>
                <a:gridCol w="3581400">
                  <a:extLst>
                    <a:ext uri="{9D8B030D-6E8A-4147-A177-3AD203B41FA5}">
                      <a16:colId xmlns:a16="http://schemas.microsoft.com/office/drawing/2014/main" val="20000"/>
                    </a:ext>
                  </a:extLst>
                </a:gridCol>
                <a:gridCol w="6400800">
                  <a:extLst>
                    <a:ext uri="{9D8B030D-6E8A-4147-A177-3AD203B41FA5}">
                      <a16:colId xmlns:a16="http://schemas.microsoft.com/office/drawing/2014/main" val="20001"/>
                    </a:ext>
                  </a:extLst>
                </a:gridCol>
              </a:tblGrid>
              <a:tr h="0">
                <a:tc>
                  <a:txBody>
                    <a:bodyPr/>
                    <a:lstStyle/>
                    <a:p>
                      <a:pPr algn="ctr">
                        <a:lnSpc>
                          <a:spcPct val="150000"/>
                        </a:lnSpc>
                        <a:spcBef>
                          <a:spcPts val="600"/>
                        </a:spcBef>
                        <a:spcAft>
                          <a:spcPts val="600"/>
                        </a:spcAft>
                      </a:pPr>
                      <a:r>
                        <a:rPr lang="en-GB" sz="2400" b="1" dirty="0">
                          <a:latin typeface="Arial" panose="020B0604020202020204" pitchFamily="34" charset="0"/>
                          <a:cs typeface="Arial" panose="020B0604020202020204" pitchFamily="34" charset="0"/>
                        </a:rPr>
                        <a:t>Student Name</a:t>
                      </a:r>
                      <a:endParaRPr lang="en-IN" sz="2400" b="1" dirty="0">
                        <a:latin typeface="Arial" panose="020B0604020202020204" pitchFamily="34" charset="0"/>
                        <a:cs typeface="Arial" panose="020B0604020202020204" pitchFamily="34" charset="0"/>
                      </a:endParaRPr>
                    </a:p>
                  </a:txBody>
                  <a:tcPr marL="63500" marR="63500" marT="63500" marB="63500"/>
                </a:tc>
                <a:tc>
                  <a:txBody>
                    <a:bodyPr/>
                    <a:lstStyle/>
                    <a:p>
                      <a:pPr algn="ctr">
                        <a:lnSpc>
                          <a:spcPct val="150000"/>
                        </a:lnSpc>
                        <a:spcBef>
                          <a:spcPts val="600"/>
                        </a:spcBef>
                        <a:spcAft>
                          <a:spcPts val="600"/>
                        </a:spcAft>
                      </a:pPr>
                      <a:r>
                        <a:rPr lang="en-GB" sz="2400" b="1" dirty="0">
                          <a:latin typeface="Arial" panose="020B0604020202020204" pitchFamily="34" charset="0"/>
                          <a:cs typeface="Arial" panose="020B0604020202020204" pitchFamily="34" charset="0"/>
                        </a:rPr>
                        <a:t>Contribution</a:t>
                      </a:r>
                      <a:endParaRPr lang="en-IN" sz="2400" b="1"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0"/>
                  </a:ext>
                </a:extLst>
              </a:tr>
              <a:tr h="0">
                <a:tc>
                  <a:txBody>
                    <a:bodyPr/>
                    <a:lstStyle/>
                    <a:p>
                      <a:pPr algn="just">
                        <a:lnSpc>
                          <a:spcPct val="150000"/>
                        </a:lnSpc>
                        <a:spcBef>
                          <a:spcPts val="600"/>
                        </a:spcBef>
                        <a:spcAft>
                          <a:spcPts val="600"/>
                        </a:spcAft>
                      </a:pPr>
                      <a:r>
                        <a:rPr lang="en-GB" sz="2400" b="1">
                          <a:latin typeface="Arial" panose="020B0604020202020204" pitchFamily="34" charset="0"/>
                          <a:cs typeface="Arial" panose="020B0604020202020204" pitchFamily="34" charset="0"/>
                        </a:rPr>
                        <a:t>Alexandra Mihaela Alexe</a:t>
                      </a:r>
                      <a:endParaRPr lang="en-IN" sz="2400" b="1">
                        <a:latin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400">
                          <a:latin typeface="Arial" panose="020B0604020202020204" pitchFamily="34" charset="0"/>
                          <a:cs typeface="Arial" panose="020B0604020202020204" pitchFamily="34" charset="0"/>
                        </a:rPr>
                        <a:t>Slide 1, Slide 3, Slide 4, Slide 5, Slide 6, Slide 7,</a:t>
                      </a:r>
                      <a:endParaRPr lang="en-IN" sz="240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1"/>
                  </a:ext>
                </a:extLst>
              </a:tr>
              <a:tr h="0">
                <a:tc>
                  <a:txBody>
                    <a:bodyPr/>
                    <a:lstStyle/>
                    <a:p>
                      <a:pPr algn="just">
                        <a:lnSpc>
                          <a:spcPct val="150000"/>
                        </a:lnSpc>
                        <a:spcBef>
                          <a:spcPts val="600"/>
                        </a:spcBef>
                        <a:spcAft>
                          <a:spcPts val="600"/>
                        </a:spcAft>
                      </a:pPr>
                      <a:r>
                        <a:rPr lang="en-GB" sz="2400" b="1">
                          <a:latin typeface="Arial" panose="020B0604020202020204" pitchFamily="34" charset="0"/>
                          <a:cs typeface="Arial" panose="020B0604020202020204" pitchFamily="34" charset="0"/>
                        </a:rPr>
                        <a:t>Viorel-Sorin Mihai</a:t>
                      </a:r>
                      <a:endParaRPr lang="en-IN" sz="2400" b="1">
                        <a:latin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400">
                          <a:latin typeface="Arial" panose="020B0604020202020204" pitchFamily="34" charset="0"/>
                          <a:cs typeface="Arial" panose="020B0604020202020204" pitchFamily="34" charset="0"/>
                        </a:rPr>
                        <a:t>Slide 2, Slide 8, Slide 9, Slide 10, Slide 11, Slide 12</a:t>
                      </a:r>
                      <a:endParaRPr lang="en-IN" sz="240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2"/>
                  </a:ext>
                </a:extLst>
              </a:tr>
              <a:tr h="0">
                <a:tc>
                  <a:txBody>
                    <a:bodyPr/>
                    <a:lstStyle/>
                    <a:p>
                      <a:pPr algn="just">
                        <a:lnSpc>
                          <a:spcPct val="150000"/>
                        </a:lnSpc>
                        <a:spcBef>
                          <a:spcPts val="600"/>
                        </a:spcBef>
                        <a:spcAft>
                          <a:spcPts val="600"/>
                        </a:spcAft>
                      </a:pPr>
                      <a:r>
                        <a:rPr lang="en-GB" sz="2400" b="1">
                          <a:latin typeface="Arial" panose="020B0604020202020204" pitchFamily="34" charset="0"/>
                          <a:cs typeface="Arial" panose="020B0604020202020204" pitchFamily="34" charset="0"/>
                        </a:rPr>
                        <a:t>Florentina Dinu</a:t>
                      </a:r>
                      <a:endParaRPr lang="en-IN" sz="2400" b="1">
                        <a:latin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400">
                          <a:latin typeface="Arial" panose="020B0604020202020204" pitchFamily="34" charset="0"/>
                          <a:cs typeface="Arial" panose="020B0604020202020204" pitchFamily="34" charset="0"/>
                        </a:rPr>
                        <a:t>Slide 13, Slide 14, Slide 15, Slide 16, Slide 17,  Slide 23</a:t>
                      </a:r>
                      <a:endParaRPr lang="en-IN" sz="240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3"/>
                  </a:ext>
                </a:extLst>
              </a:tr>
              <a:tr h="0">
                <a:tc>
                  <a:txBody>
                    <a:bodyPr/>
                    <a:lstStyle/>
                    <a:p>
                      <a:pPr algn="just">
                        <a:lnSpc>
                          <a:spcPct val="150000"/>
                        </a:lnSpc>
                        <a:spcBef>
                          <a:spcPts val="600"/>
                        </a:spcBef>
                        <a:spcAft>
                          <a:spcPts val="600"/>
                        </a:spcAft>
                      </a:pPr>
                      <a:r>
                        <a:rPr lang="en-GB" sz="2400" b="1" dirty="0" err="1">
                          <a:latin typeface="Arial" panose="020B0604020202020204" pitchFamily="34" charset="0"/>
                          <a:cs typeface="Arial" panose="020B0604020202020204" pitchFamily="34" charset="0"/>
                        </a:rPr>
                        <a:t>Ioana</a:t>
                      </a:r>
                      <a:r>
                        <a:rPr lang="en-GB" sz="2400" b="1" dirty="0">
                          <a:latin typeface="Arial" panose="020B0604020202020204" pitchFamily="34" charset="0"/>
                          <a:cs typeface="Arial" panose="020B0604020202020204" pitchFamily="34" charset="0"/>
                        </a:rPr>
                        <a:t> Alina </a:t>
                      </a:r>
                      <a:r>
                        <a:rPr lang="en-GB" sz="2400" b="1" dirty="0" err="1">
                          <a:latin typeface="Arial" panose="020B0604020202020204" pitchFamily="34" charset="0"/>
                          <a:cs typeface="Arial" panose="020B0604020202020204" pitchFamily="34" charset="0"/>
                        </a:rPr>
                        <a:t>Simion</a:t>
                      </a:r>
                      <a:endParaRPr lang="en-IN" sz="2400" b="1" dirty="0">
                        <a:latin typeface="Arial" panose="020B0604020202020204" pitchFamily="34" charset="0"/>
                        <a:cs typeface="Arial" panose="020B0604020202020204" pitchFamily="34" charset="0"/>
                      </a:endParaRPr>
                    </a:p>
                  </a:txBody>
                  <a:tcPr marL="63500" marR="63500" marT="63500" marB="63500"/>
                </a:tc>
                <a:tc>
                  <a:txBody>
                    <a:bodyPr/>
                    <a:lstStyle/>
                    <a:p>
                      <a:pPr algn="just">
                        <a:lnSpc>
                          <a:spcPct val="150000"/>
                        </a:lnSpc>
                        <a:spcBef>
                          <a:spcPts val="600"/>
                        </a:spcBef>
                        <a:spcAft>
                          <a:spcPts val="600"/>
                        </a:spcAft>
                      </a:pPr>
                      <a:r>
                        <a:rPr lang="en-GB" sz="2400" dirty="0">
                          <a:latin typeface="Arial" panose="020B0604020202020204" pitchFamily="34" charset="0"/>
                          <a:cs typeface="Arial" panose="020B0604020202020204" pitchFamily="34" charset="0"/>
                        </a:rPr>
                        <a:t>Slide 18, Slide 19, Slide 20, Slide 21, Slide 22, Slide 24</a:t>
                      </a:r>
                      <a:endParaRPr lang="en-IN" sz="2400" dirty="0">
                        <a:latin typeface="Arial" panose="020B060402020202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6257157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Freeform 11"/>
          <p:cNvSpPr/>
          <p:nvPr/>
        </p:nvSpPr>
        <p:spPr>
          <a:xfrm rot="5400000" flipV="1">
            <a:off x="14900853" y="7200900"/>
            <a:ext cx="2659494" cy="4114800"/>
          </a:xfrm>
          <a:custGeom>
            <a:avLst/>
            <a:gdLst/>
            <a:ahLst/>
            <a:cxnLst/>
            <a:rect l="l" t="t" r="r" b="b"/>
            <a:pathLst>
              <a:path w="2659494" h="4114800">
                <a:moveTo>
                  <a:pt x="0" y="4114800"/>
                </a:moveTo>
                <a:lnTo>
                  <a:pt x="2659494" y="4114800"/>
                </a:lnTo>
                <a:lnTo>
                  <a:pt x="2659494" y="0"/>
                </a:lnTo>
                <a:lnTo>
                  <a:pt x="0" y="0"/>
                </a:lnTo>
                <a:lnTo>
                  <a:pt x="0" y="4114800"/>
                </a:lnTo>
                <a:close/>
              </a:path>
            </a:pathLst>
          </a:custGeom>
          <a:blipFill>
            <a:blip>
              <a:extLst>
                <a:ext uri="{96DAC541-7B7A-43D3-8B79-37D633B846F1}">
                  <asvg:svgBlip xmlns:asvg="http://schemas.microsoft.com/office/drawing/2016/SVG/main" r:embed="rId2"/>
                </a:ext>
              </a:extLst>
            </a:blip>
            <a:stretch>
              <a:fillRect/>
            </a:stretch>
          </a:blipFill>
        </p:spPr>
      </p:sp>
      <p:pic>
        <p:nvPicPr>
          <p:cNvPr id="18434" name="Picture 2" descr="Modern Tesco Retail Store Presentation Background | Stable Diffusion Online"/>
          <p:cNvPicPr>
            <a:picLocks noChangeAspect="1" noChangeArrowheads="1"/>
          </p:cNvPicPr>
          <p:nvPr/>
        </p:nvPicPr>
        <p:blipFill rotWithShape="1">
          <a:blip r:embed="rId3">
            <a:extLst>
              <a:ext uri="{28A0092B-C50C-407E-A947-70E740481C1C}">
                <a14:useLocalDpi xmlns:a14="http://schemas.microsoft.com/office/drawing/2010/main" val="0"/>
              </a:ext>
            </a:extLst>
          </a:blip>
          <a:srcRect b="6771"/>
          <a:stretch/>
        </p:blipFill>
        <p:spPr bwMode="auto">
          <a:xfrm>
            <a:off x="0" y="0"/>
            <a:ext cx="18288000" cy="10287000"/>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p:cNvSpPr txBox="1"/>
          <p:nvPr/>
        </p:nvSpPr>
        <p:spPr>
          <a:xfrm>
            <a:off x="4876800" y="647700"/>
            <a:ext cx="8534400" cy="1862048"/>
          </a:xfrm>
          <a:prstGeom prst="rect">
            <a:avLst/>
          </a:prstGeom>
          <a:noFill/>
          <a:ln w="57150">
            <a:solidFill>
              <a:schemeClr val="bg1"/>
            </a:solidFill>
          </a:ln>
        </p:spPr>
        <p:txBody>
          <a:bodyPr wrap="square" rtlCol="0">
            <a:spAutoFit/>
          </a:bodyPr>
          <a:lstStyle/>
          <a:p>
            <a:pPr algn="ctr"/>
            <a:r>
              <a:rPr lang="en-US" sz="11500" b="1" dirty="0">
                <a:solidFill>
                  <a:schemeClr val="bg1"/>
                </a:solidFill>
                <a:effectLst>
                  <a:outerShdw blurRad="38100" dist="38100" dir="2700000" algn="tl">
                    <a:srgbClr val="000000">
                      <a:alpha val="43137"/>
                    </a:srgbClr>
                  </a:outerShdw>
                </a:effectLst>
                <a:latin typeface="Arial Rounded MT Bold" panose="020F0704030504030204" pitchFamily="34" charset="0"/>
              </a:rPr>
              <a:t>Thank You</a:t>
            </a:r>
            <a:endParaRPr lang="en-IN" sz="11500" b="1" dirty="0">
              <a:solidFill>
                <a:schemeClr val="bg1"/>
              </a:solidFill>
              <a:effectLst>
                <a:outerShdw blurRad="38100" dist="38100" dir="2700000" algn="tl">
                  <a:srgbClr val="000000">
                    <a:alpha val="43137"/>
                  </a:srgbClr>
                </a:outerShdw>
              </a:effectLst>
              <a:latin typeface="Arial Rounded MT Bold" panose="020F0704030504030204" pitchFamily="34"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97</TotalTime>
  <Words>3445</Words>
  <Application>Microsoft Office PowerPoint</Application>
  <PresentationFormat>Particularizare</PresentationFormat>
  <Paragraphs>208</Paragraphs>
  <Slides>26</Slides>
  <Notes>21</Notes>
  <HiddenSlides>0</HiddenSlides>
  <MMClips>0</MMClips>
  <ScaleCrop>false</ScaleCrop>
  <HeadingPairs>
    <vt:vector size="4" baseType="variant">
      <vt:variant>
        <vt:lpstr>Temă</vt:lpstr>
      </vt:variant>
      <vt:variant>
        <vt:i4>1</vt:i4>
      </vt:variant>
      <vt:variant>
        <vt:lpstr>Titluri diapozitive</vt:lpstr>
      </vt:variant>
      <vt:variant>
        <vt:i4>26</vt:i4>
      </vt:variant>
    </vt:vector>
  </HeadingPairs>
  <TitlesOfParts>
    <vt:vector size="27" baseType="lpstr">
      <vt:lpstr>Office Theme</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and White Modern Communication in Leadership Presentation</dc:title>
  <cp:lastModifiedBy>Florentina Dinu</cp:lastModifiedBy>
  <cp:revision>20</cp:revision>
  <dcterms:created xsi:type="dcterms:W3CDTF">2006-08-16T00:00:00Z</dcterms:created>
  <dcterms:modified xsi:type="dcterms:W3CDTF">2026-04-06T16:14:02Z</dcterms:modified>
  <dc:identifier>DAHE3cYLLOw</dc:identifier>
</cp:coreProperties>
</file>