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7" r:id="rId2"/>
    <p:sldId id="258" r:id="rId3"/>
    <p:sldId id="259" r:id="rId4"/>
    <p:sldId id="260" r:id="rId5"/>
    <p:sldId id="261" r:id="rId6"/>
    <p:sldId id="262" r:id="rId7"/>
    <p:sldId id="269" r:id="rId8"/>
    <p:sldId id="270" r:id="rId9"/>
    <p:sldId id="271" r:id="rId10"/>
    <p:sldId id="264" r:id="rId11"/>
    <p:sldId id="265" r:id="rId12"/>
    <p:sldId id="266" r:id="rId13"/>
    <p:sldId id="267" r:id="rId14"/>
    <p:sldId id="268" r:id="rId15"/>
    <p:sldId id="272" r:id="rId16"/>
    <p:sldId id="287" r:id="rId17"/>
    <p:sldId id="273" r:id="rId18"/>
    <p:sldId id="274" r:id="rId19"/>
    <p:sldId id="275" r:id="rId20"/>
    <p:sldId id="280" r:id="rId21"/>
    <p:sldId id="277" r:id="rId22"/>
    <p:sldId id="281" r:id="rId23"/>
    <p:sldId id="278" r:id="rId24"/>
    <p:sldId id="283" r:id="rId25"/>
    <p:sldId id="282" r:id="rId26"/>
    <p:sldId id="279" r:id="rId27"/>
    <p:sldId id="284" r:id="rId28"/>
    <p:sldId id="288"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8145" autoAdjust="0"/>
  </p:normalViewPr>
  <p:slideViewPr>
    <p:cSldViewPr snapToGrid="0">
      <p:cViewPr varScale="1">
        <p:scale>
          <a:sx n="80" d="100"/>
          <a:sy n="80" d="100"/>
        </p:scale>
        <p:origin x="484"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92E3E7-A9E0-4219-A103-DA154429FCF5}" type="datetimeFigureOut">
              <a:rPr lang="en-GB" smtClean="0"/>
              <a:t>28/02/2021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926781-E958-4AFA-8F8D-2F63F3BD0756}" type="slidenum">
              <a:rPr lang="en-GB" smtClean="0"/>
              <a:t>‹#›</a:t>
            </a:fld>
            <a:endParaRPr lang="en-GB"/>
          </a:p>
        </p:txBody>
      </p:sp>
    </p:spTree>
    <p:extLst>
      <p:ext uri="{BB962C8B-B14F-4D97-AF65-F5344CB8AC3E}">
        <p14:creationId xmlns:p14="http://schemas.microsoft.com/office/powerpoint/2010/main" val="142423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7</a:t>
            </a:fld>
            <a:endParaRPr lang="en-GB"/>
          </a:p>
        </p:txBody>
      </p:sp>
    </p:spTree>
    <p:extLst>
      <p:ext uri="{BB962C8B-B14F-4D97-AF65-F5344CB8AC3E}">
        <p14:creationId xmlns:p14="http://schemas.microsoft.com/office/powerpoint/2010/main" val="157283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8</a:t>
            </a:fld>
            <a:endParaRPr lang="en-GB"/>
          </a:p>
        </p:txBody>
      </p:sp>
    </p:spTree>
    <p:extLst>
      <p:ext uri="{BB962C8B-B14F-4D97-AF65-F5344CB8AC3E}">
        <p14:creationId xmlns:p14="http://schemas.microsoft.com/office/powerpoint/2010/main" val="1305609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15</a:t>
            </a:fld>
            <a:endParaRPr lang="en-GB"/>
          </a:p>
        </p:txBody>
      </p:sp>
    </p:spTree>
    <p:extLst>
      <p:ext uri="{BB962C8B-B14F-4D97-AF65-F5344CB8AC3E}">
        <p14:creationId xmlns:p14="http://schemas.microsoft.com/office/powerpoint/2010/main" val="1803430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17</a:t>
            </a:fld>
            <a:endParaRPr lang="en-GB"/>
          </a:p>
        </p:txBody>
      </p:sp>
    </p:spTree>
    <p:extLst>
      <p:ext uri="{BB962C8B-B14F-4D97-AF65-F5344CB8AC3E}">
        <p14:creationId xmlns:p14="http://schemas.microsoft.com/office/powerpoint/2010/main" val="2330576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18</a:t>
            </a:fld>
            <a:endParaRPr lang="en-GB"/>
          </a:p>
        </p:txBody>
      </p:sp>
    </p:spTree>
    <p:extLst>
      <p:ext uri="{BB962C8B-B14F-4D97-AF65-F5344CB8AC3E}">
        <p14:creationId xmlns:p14="http://schemas.microsoft.com/office/powerpoint/2010/main" val="3978675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20</a:t>
            </a:fld>
            <a:endParaRPr lang="en-GB"/>
          </a:p>
        </p:txBody>
      </p:sp>
    </p:spTree>
    <p:extLst>
      <p:ext uri="{BB962C8B-B14F-4D97-AF65-F5344CB8AC3E}">
        <p14:creationId xmlns:p14="http://schemas.microsoft.com/office/powerpoint/2010/main" val="38959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21</a:t>
            </a:fld>
            <a:endParaRPr lang="en-GB"/>
          </a:p>
        </p:txBody>
      </p:sp>
    </p:spTree>
    <p:extLst>
      <p:ext uri="{BB962C8B-B14F-4D97-AF65-F5344CB8AC3E}">
        <p14:creationId xmlns:p14="http://schemas.microsoft.com/office/powerpoint/2010/main" val="2789175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22</a:t>
            </a:fld>
            <a:endParaRPr lang="en-GB"/>
          </a:p>
        </p:txBody>
      </p:sp>
    </p:spTree>
    <p:extLst>
      <p:ext uri="{BB962C8B-B14F-4D97-AF65-F5344CB8AC3E}">
        <p14:creationId xmlns:p14="http://schemas.microsoft.com/office/powerpoint/2010/main" val="1415172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23</a:t>
            </a:fld>
            <a:endParaRPr lang="en-GB"/>
          </a:p>
        </p:txBody>
      </p:sp>
    </p:spTree>
    <p:extLst>
      <p:ext uri="{BB962C8B-B14F-4D97-AF65-F5344CB8AC3E}">
        <p14:creationId xmlns:p14="http://schemas.microsoft.com/office/powerpoint/2010/main" val="1560580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25</a:t>
            </a:fld>
            <a:endParaRPr lang="en-GB"/>
          </a:p>
        </p:txBody>
      </p:sp>
    </p:spTree>
    <p:extLst>
      <p:ext uri="{BB962C8B-B14F-4D97-AF65-F5344CB8AC3E}">
        <p14:creationId xmlns:p14="http://schemas.microsoft.com/office/powerpoint/2010/main" val="1609986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86040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98432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13888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40599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767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90143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51560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38254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18923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41811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37141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2/28/2021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760289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uk.isidewith.com/political-quiz"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6.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bing.com/videos/search?q=what+is+critical+pedagogy&amp;docid=607986740663025922&amp;mid=F877BE6BECDB885A274AF877BE6BECDB885A274A&amp;view=detail&amp;FORM=VIRE"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kHyLMmPMljg" TargetMode="External"/><Relationship Id="rId2" Type="http://schemas.openxmlformats.org/officeDocument/2006/relationships/hyperlink" Target="https://www.bing.com/videos/search?q=cwricwlwm+newydd+i+gymru&amp;&amp;view=detail&amp;mid=A836290A6D927FE21A52A836290A6D927FE21A52&amp;&amp;FORM=VRDGAR" TargetMode="External"/><Relationship Id="rId1" Type="http://schemas.openxmlformats.org/officeDocument/2006/relationships/slideLayout" Target="../slideLayouts/slideLayout4.xml"/><Relationship Id="rId4" Type="http://schemas.openxmlformats.org/officeDocument/2006/relationships/hyperlink" Target="https://www.youtube.com/watch?v=mH_vqCvC3DE"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ECES6008/C</a:t>
            </a:r>
          </a:p>
        </p:txBody>
      </p:sp>
      <p:sp>
        <p:nvSpPr>
          <p:cNvPr id="3" name="Subtitle 2"/>
          <p:cNvSpPr>
            <a:spLocks noGrp="1"/>
          </p:cNvSpPr>
          <p:nvPr>
            <p:ph type="subTitle" idx="1"/>
          </p:nvPr>
        </p:nvSpPr>
        <p:spPr>
          <a:xfrm>
            <a:off x="1213899" y="1407478"/>
            <a:ext cx="9144000" cy="2112962"/>
          </a:xfrm>
        </p:spPr>
        <p:txBody>
          <a:bodyPr>
            <a:normAutofit fontScale="92500" lnSpcReduction="20000"/>
          </a:bodyPr>
          <a:lstStyle/>
          <a:p>
            <a:r>
              <a:rPr lang="en-GB" sz="3600" i="1" dirty="0" err="1"/>
              <a:t>Addysg</a:t>
            </a:r>
            <a:r>
              <a:rPr lang="en-GB" sz="3600" i="1" dirty="0"/>
              <a:t> Radical</a:t>
            </a:r>
          </a:p>
          <a:p>
            <a:r>
              <a:rPr lang="en-GB" sz="3600" dirty="0" smtClean="0"/>
              <a:t>Radical </a:t>
            </a:r>
            <a:r>
              <a:rPr lang="en-GB" sz="3600" dirty="0"/>
              <a:t>Education</a:t>
            </a:r>
          </a:p>
          <a:p>
            <a:endParaRPr lang="en-GB" sz="3600" i="1" dirty="0"/>
          </a:p>
          <a:p>
            <a:r>
              <a:rPr lang="en-GB" sz="3600" b="1" dirty="0"/>
              <a:t>Sesiwn 2b  / Session 2b </a:t>
            </a:r>
            <a:r>
              <a:rPr lang="en-GB" sz="3600" i="1" dirty="0"/>
              <a:t> </a:t>
            </a:r>
          </a:p>
        </p:txBody>
      </p:sp>
    </p:spTree>
    <p:extLst>
      <p:ext uri="{BB962C8B-B14F-4D97-AF65-F5344CB8AC3E}">
        <p14:creationId xmlns:p14="http://schemas.microsoft.com/office/powerpoint/2010/main" val="4280105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i="1" dirty="0">
                <a:solidFill>
                  <a:schemeClr val="accent1"/>
                </a:solidFill>
              </a:rPr>
              <a:t/>
            </a:r>
            <a:br>
              <a:rPr lang="en-GB" i="1" dirty="0">
                <a:solidFill>
                  <a:schemeClr val="accent1"/>
                </a:solidFill>
              </a:rPr>
            </a:br>
            <a:r>
              <a:rPr lang="en-GB" i="1" dirty="0" err="1">
                <a:solidFill>
                  <a:schemeClr val="accent1"/>
                </a:solidFill>
              </a:rPr>
              <a:t>Amcanion</a:t>
            </a:r>
            <a:r>
              <a:rPr lang="en-GB" i="1" dirty="0">
                <a:solidFill>
                  <a:schemeClr val="accent1"/>
                </a:solidFill>
              </a:rPr>
              <a:t/>
            </a:r>
            <a:br>
              <a:rPr lang="en-GB" i="1" dirty="0">
                <a:solidFill>
                  <a:schemeClr val="accent1"/>
                </a:solidFill>
              </a:rPr>
            </a:br>
            <a:r>
              <a:rPr lang="en-GB" dirty="0"/>
              <a:t>Module Aims</a:t>
            </a:r>
            <a:br>
              <a:rPr lang="en-GB" dirty="0"/>
            </a:br>
            <a:r>
              <a:rPr lang="en-GB" i="1" dirty="0">
                <a:solidFill>
                  <a:schemeClr val="accent1"/>
                </a:solidFill>
              </a:rPr>
              <a:t> </a:t>
            </a: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Ystyried 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en-US" i="1" dirty="0"/>
              <a:t>Consider possibilities for radically different educational structures and meanings. It will make use of much of the work covered in the previous two years to develop critical perspectives on education and to explore alternative conceptualizations </a:t>
            </a:r>
            <a:endParaRPr lang="en-GB" i="1" dirty="0"/>
          </a:p>
          <a:p>
            <a:pPr lvl="0"/>
            <a:r>
              <a:rPr lang="en-US" i="1" dirty="0"/>
              <a:t>Students will be encouraged to think critically and creatively and will have the chance to produce and defend their own educational innovations</a:t>
            </a:r>
            <a:endParaRPr lang="en-GB" i="1" dirty="0"/>
          </a:p>
          <a:p>
            <a:endParaRPr lang="en-GB" dirty="0"/>
          </a:p>
        </p:txBody>
      </p:sp>
    </p:spTree>
    <p:extLst>
      <p:ext uri="{BB962C8B-B14F-4D97-AF65-F5344CB8AC3E}">
        <p14:creationId xmlns:p14="http://schemas.microsoft.com/office/powerpoint/2010/main" val="2505279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i="1" dirty="0">
                <a:solidFill>
                  <a:schemeClr val="accent1"/>
                </a:solidFill>
              </a:rPr>
              <a:t/>
            </a:r>
            <a:br>
              <a:rPr lang="en-GB" i="1" dirty="0">
                <a:solidFill>
                  <a:schemeClr val="accent1"/>
                </a:solidFill>
              </a:rPr>
            </a:br>
            <a:r>
              <a:rPr lang="en-GB" i="1" dirty="0" err="1">
                <a:solidFill>
                  <a:schemeClr val="accent1"/>
                </a:solidFill>
              </a:rPr>
              <a:t>Deilliannau</a:t>
            </a:r>
            <a:r>
              <a:rPr lang="en-GB" i="1" dirty="0">
                <a:solidFill>
                  <a:schemeClr val="accent1"/>
                </a:solidFill>
              </a:rPr>
              <a:t> Dysgu </a:t>
            </a:r>
            <a:br>
              <a:rPr lang="en-GB" i="1" dirty="0">
                <a:solidFill>
                  <a:schemeClr val="accent1"/>
                </a:solidFill>
              </a:rPr>
            </a:br>
            <a:r>
              <a:rPr lang="en-GB" dirty="0"/>
              <a:t>Learning Outcomes</a:t>
            </a:r>
            <a:br>
              <a:rPr lang="en-GB" dirty="0"/>
            </a:br>
            <a:endParaRPr lang="en-GB" i="1" dirty="0">
              <a:solidFill>
                <a:schemeClr val="accent1"/>
              </a:solidFill>
            </a:endParaRPr>
          </a:p>
        </p:txBody>
      </p:sp>
      <p:sp>
        <p:nvSpPr>
          <p:cNvPr id="3" name="Content Placeholder 2"/>
          <p:cNvSpPr>
            <a:spLocks noGrp="1"/>
          </p:cNvSpPr>
          <p:nvPr>
            <p:ph sz="half" idx="1"/>
          </p:nvPr>
        </p:nvSpPr>
        <p:spPr>
          <a:xfrm>
            <a:off x="4007457" y="3898898"/>
            <a:ext cx="3340210" cy="2278064"/>
          </a:xfrm>
        </p:spPr>
        <p:style>
          <a:lnRef idx="2">
            <a:schemeClr val="dk1"/>
          </a:lnRef>
          <a:fillRef idx="1">
            <a:schemeClr val="lt1"/>
          </a:fillRef>
          <a:effectRef idx="0">
            <a:schemeClr val="dk1"/>
          </a:effectRef>
          <a:fontRef idx="minor">
            <a:schemeClr val="dk1"/>
          </a:fontRef>
        </p:style>
        <p:txBody>
          <a:bodyPr/>
          <a:lstStyle/>
          <a:p>
            <a:r>
              <a:rPr lang="cy-GB" dirty="0"/>
              <a:t>Cynnig beirniadaeth eang o strwythurau addysgol traddodiadol (yn cynnwys addysgu, cwricwlwm, asesiad, addysgeg).</a:t>
            </a:r>
            <a:endParaRPr lang="en-GB" dirty="0">
              <a:effectLst/>
            </a:endParaRPr>
          </a:p>
          <a:p>
            <a:endParaRPr lang="en-GB" dirty="0"/>
          </a:p>
        </p:txBody>
      </p:sp>
      <p:sp>
        <p:nvSpPr>
          <p:cNvPr id="4" name="Content Placeholder 3"/>
          <p:cNvSpPr>
            <a:spLocks noGrp="1"/>
          </p:cNvSpPr>
          <p:nvPr>
            <p:ph sz="half" idx="2"/>
          </p:nvPr>
        </p:nvSpPr>
        <p:spPr>
          <a:xfrm>
            <a:off x="7943352" y="3898899"/>
            <a:ext cx="3410447" cy="2278063"/>
          </a:xfrm>
        </p:spPr>
        <p:style>
          <a:lnRef idx="2">
            <a:schemeClr val="accent1"/>
          </a:lnRef>
          <a:fillRef idx="1">
            <a:schemeClr val="lt1"/>
          </a:fillRef>
          <a:effectRef idx="0">
            <a:schemeClr val="accent1"/>
          </a:effectRef>
          <a:fontRef idx="minor">
            <a:schemeClr val="dk1"/>
          </a:fontRef>
        </p:style>
        <p:txBody>
          <a:bodyPr/>
          <a:lstStyle/>
          <a:p>
            <a:r>
              <a:rPr lang="en-US" i="1" dirty="0"/>
              <a:t>Offer a broad critique of traditional educational structures (including schooling, curriculum, assessment, pedagogy).</a:t>
            </a:r>
            <a:endParaRPr lang="en-GB" i="1" dirty="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6095130" y="548253"/>
            <a:ext cx="2505075" cy="1670050"/>
          </a:xfrm>
          <a:prstGeom prst="rect">
            <a:avLst/>
          </a:prstGeom>
        </p:spPr>
      </p:pic>
    </p:spTree>
    <p:extLst>
      <p:ext uri="{BB962C8B-B14F-4D97-AF65-F5344CB8AC3E}">
        <p14:creationId xmlns:p14="http://schemas.microsoft.com/office/powerpoint/2010/main" val="2333688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i="1" dirty="0">
                <a:solidFill>
                  <a:schemeClr val="accent1"/>
                </a:solidFill>
              </a:rPr>
              <a:t/>
            </a:r>
            <a:br>
              <a:rPr lang="en-GB" i="1" dirty="0">
                <a:solidFill>
                  <a:schemeClr val="accent1"/>
                </a:solidFill>
              </a:rPr>
            </a:br>
            <a:r>
              <a:rPr lang="en-GB" i="1" dirty="0" err="1">
                <a:solidFill>
                  <a:schemeClr val="accent1"/>
                </a:solidFill>
              </a:rPr>
              <a:t>Deilliannau</a:t>
            </a:r>
            <a:r>
              <a:rPr lang="en-GB" i="1" dirty="0">
                <a:solidFill>
                  <a:schemeClr val="accent1"/>
                </a:solidFill>
              </a:rPr>
              <a:t> Dysgu </a:t>
            </a:r>
            <a:br>
              <a:rPr lang="en-GB" i="1" dirty="0">
                <a:solidFill>
                  <a:schemeClr val="accent1"/>
                </a:solidFill>
              </a:rPr>
            </a:br>
            <a:r>
              <a:rPr lang="en-GB" dirty="0"/>
              <a:t>Learning Outcomes</a:t>
            </a:r>
            <a:br>
              <a:rPr lang="en-GB" dirty="0"/>
            </a:br>
            <a:endParaRPr lang="en-GB" i="1" dirty="0">
              <a:solidFill>
                <a:schemeClr val="accent1"/>
              </a:solidFill>
            </a:endParaRPr>
          </a:p>
        </p:txBody>
      </p:sp>
      <p:sp>
        <p:nvSpPr>
          <p:cNvPr id="3" name="Content Placeholder 2"/>
          <p:cNvSpPr>
            <a:spLocks noGrp="1"/>
          </p:cNvSpPr>
          <p:nvPr>
            <p:ph sz="half" idx="1"/>
          </p:nvPr>
        </p:nvSpPr>
        <p:spPr>
          <a:xfrm>
            <a:off x="4039262" y="1423284"/>
            <a:ext cx="3300454" cy="2748502"/>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a:effectLst/>
            </a:endParaRPr>
          </a:p>
          <a:p>
            <a:endParaRPr lang="en-GB" dirty="0"/>
          </a:p>
        </p:txBody>
      </p:sp>
      <p:sp>
        <p:nvSpPr>
          <p:cNvPr id="4" name="Content Placeholder 3"/>
          <p:cNvSpPr>
            <a:spLocks noGrp="1"/>
          </p:cNvSpPr>
          <p:nvPr>
            <p:ph sz="half" idx="2"/>
          </p:nvPr>
        </p:nvSpPr>
        <p:spPr>
          <a:xfrm>
            <a:off x="7975158" y="1576747"/>
            <a:ext cx="3378642" cy="2441575"/>
          </a:xfrm>
        </p:spPr>
        <p:style>
          <a:lnRef idx="2">
            <a:schemeClr val="accent1"/>
          </a:lnRef>
          <a:fillRef idx="1">
            <a:schemeClr val="lt1"/>
          </a:fillRef>
          <a:effectRef idx="0">
            <a:schemeClr val="accent1"/>
          </a:effectRef>
          <a:fontRef idx="minor">
            <a:schemeClr val="dk1"/>
          </a:fontRef>
        </p:style>
        <p:txBody>
          <a:bodyPr/>
          <a:lstStyle/>
          <a:p>
            <a:r>
              <a:rPr lang="en-US" i="1" dirty="0"/>
              <a:t>Demonstrate a critical awareness of  key radical theories, conceptualizations and visions of education (in particular critical pedagogy)</a:t>
            </a:r>
            <a:endParaRPr lang="en-GB" i="1" dirty="0">
              <a:effectLst/>
            </a:endParaRPr>
          </a:p>
          <a:p>
            <a:endParaRPr lang="en-GB" dirty="0"/>
          </a:p>
        </p:txBody>
      </p:sp>
      <p:pic>
        <p:nvPicPr>
          <p:cNvPr id="6" name="Picture 5"/>
          <p:cNvPicPr>
            <a:picLocks noChangeAspect="1"/>
          </p:cNvPicPr>
          <p:nvPr/>
        </p:nvPicPr>
        <p:blipFill>
          <a:blip r:embed="rId2"/>
          <a:stretch>
            <a:fillRect/>
          </a:stretch>
        </p:blipFill>
        <p:spPr>
          <a:xfrm>
            <a:off x="5689489" y="4533789"/>
            <a:ext cx="3238500" cy="2000250"/>
          </a:xfrm>
          <a:prstGeom prst="rect">
            <a:avLst/>
          </a:prstGeom>
        </p:spPr>
      </p:pic>
    </p:spTree>
    <p:extLst>
      <p:ext uri="{BB962C8B-B14F-4D97-AF65-F5344CB8AC3E}">
        <p14:creationId xmlns:p14="http://schemas.microsoft.com/office/powerpoint/2010/main" val="3892717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i="1" dirty="0">
                <a:solidFill>
                  <a:schemeClr val="accent1"/>
                </a:solidFill>
              </a:rPr>
              <a:t/>
            </a:r>
            <a:br>
              <a:rPr lang="en-GB" i="1" dirty="0">
                <a:solidFill>
                  <a:schemeClr val="accent1"/>
                </a:solidFill>
              </a:rPr>
            </a:br>
            <a:r>
              <a:rPr lang="en-GB" i="1" dirty="0" err="1">
                <a:solidFill>
                  <a:schemeClr val="accent1"/>
                </a:solidFill>
              </a:rPr>
              <a:t>Deilliannau</a:t>
            </a:r>
            <a:r>
              <a:rPr lang="en-GB" i="1" dirty="0">
                <a:solidFill>
                  <a:schemeClr val="accent1"/>
                </a:solidFill>
              </a:rPr>
              <a:t> Dysgu </a:t>
            </a:r>
            <a:br>
              <a:rPr lang="en-GB" i="1" dirty="0">
                <a:solidFill>
                  <a:schemeClr val="accent1"/>
                </a:solidFill>
              </a:rPr>
            </a:br>
            <a:r>
              <a:rPr lang="en-GB" dirty="0"/>
              <a:t>Learning Outcomes</a:t>
            </a:r>
            <a:br>
              <a:rPr lang="en-GB" dirty="0"/>
            </a:br>
            <a:endParaRPr lang="en-GB" i="1" dirty="0">
              <a:solidFill>
                <a:schemeClr val="accent1"/>
              </a:solidFill>
            </a:endParaRPr>
          </a:p>
        </p:txBody>
      </p:sp>
      <p:sp>
        <p:nvSpPr>
          <p:cNvPr id="3" name="Content Placeholder 2"/>
          <p:cNvSpPr>
            <a:spLocks noGrp="1"/>
          </p:cNvSpPr>
          <p:nvPr>
            <p:ph sz="half" idx="1"/>
          </p:nvPr>
        </p:nvSpPr>
        <p:spPr>
          <a:xfrm>
            <a:off x="3891501" y="4210653"/>
            <a:ext cx="3495261"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t>
            </a:r>
            <a:r>
              <a:rPr lang="cy-GB" dirty="0" smtClean="0"/>
              <a:t>am </a:t>
            </a:r>
            <a:r>
              <a:rPr lang="cy-GB" dirty="0"/>
              <a:t>addysgu, cwricwlwm, asesiad, y dosbarth a deunyddiau dysgu ac addysgu eraill</a:t>
            </a:r>
            <a:endParaRPr lang="en-GB" dirty="0">
              <a:effectLst/>
            </a:endParaRPr>
          </a:p>
          <a:p>
            <a:endParaRPr lang="en-GB" dirty="0"/>
          </a:p>
        </p:txBody>
      </p:sp>
      <p:sp>
        <p:nvSpPr>
          <p:cNvPr id="4" name="Content Placeholder 3"/>
          <p:cNvSpPr>
            <a:spLocks noGrp="1"/>
          </p:cNvSpPr>
          <p:nvPr>
            <p:ph sz="half" idx="2"/>
          </p:nvPr>
        </p:nvSpPr>
        <p:spPr>
          <a:xfrm>
            <a:off x="8165990" y="4216398"/>
            <a:ext cx="3187809"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i="1" dirty="0"/>
              <a:t>Develop imaginative and innovative approaches to schooling, curriculum, assessment, the classroom and other learning and teaching materials</a:t>
            </a:r>
            <a:endParaRPr lang="en-GB" i="1" dirty="0">
              <a:effectLst/>
            </a:endParaRPr>
          </a:p>
          <a:p>
            <a:endParaRPr lang="en-GB" dirty="0"/>
          </a:p>
        </p:txBody>
      </p:sp>
      <p:pic>
        <p:nvPicPr>
          <p:cNvPr id="6" name="Picture 5"/>
          <p:cNvPicPr>
            <a:picLocks noChangeAspect="1"/>
          </p:cNvPicPr>
          <p:nvPr/>
        </p:nvPicPr>
        <p:blipFill>
          <a:blip r:embed="rId2"/>
          <a:stretch>
            <a:fillRect/>
          </a:stretch>
        </p:blipFill>
        <p:spPr>
          <a:xfrm>
            <a:off x="6172200" y="793419"/>
            <a:ext cx="3219450" cy="2154750"/>
          </a:xfrm>
          <a:prstGeom prst="rect">
            <a:avLst/>
          </a:prstGeom>
        </p:spPr>
      </p:pic>
    </p:spTree>
    <p:extLst>
      <p:ext uri="{BB962C8B-B14F-4D97-AF65-F5344CB8AC3E}">
        <p14:creationId xmlns:p14="http://schemas.microsoft.com/office/powerpoint/2010/main" val="3247361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i="1" dirty="0">
                <a:solidFill>
                  <a:schemeClr val="accent1"/>
                </a:solidFill>
              </a:rPr>
              <a:t/>
            </a:r>
            <a:br>
              <a:rPr lang="en-GB" i="1" dirty="0">
                <a:solidFill>
                  <a:schemeClr val="accent1"/>
                </a:solidFill>
              </a:rPr>
            </a:br>
            <a:r>
              <a:rPr lang="en-GB" i="1" dirty="0" err="1">
                <a:solidFill>
                  <a:schemeClr val="accent1"/>
                </a:solidFill>
              </a:rPr>
              <a:t>Deilliannau</a:t>
            </a:r>
            <a:r>
              <a:rPr lang="en-GB" i="1" dirty="0">
                <a:solidFill>
                  <a:schemeClr val="accent1"/>
                </a:solidFill>
              </a:rPr>
              <a:t> Dysgu </a:t>
            </a:r>
            <a:br>
              <a:rPr lang="en-GB" i="1" dirty="0">
                <a:solidFill>
                  <a:schemeClr val="accent1"/>
                </a:solidFill>
              </a:rPr>
            </a:br>
            <a:r>
              <a:rPr lang="en-GB" dirty="0"/>
              <a:t>Learning Outcomes</a:t>
            </a:r>
            <a:br>
              <a:rPr lang="en-GB" dirty="0"/>
            </a:br>
            <a:endParaRPr lang="en-GB" i="1" dirty="0">
              <a:solidFill>
                <a:schemeClr val="accent1"/>
              </a:solidFill>
            </a:endParaRPr>
          </a:p>
        </p:txBody>
      </p:sp>
      <p:sp>
        <p:nvSpPr>
          <p:cNvPr id="3" name="Content Placeholder 2"/>
          <p:cNvSpPr>
            <a:spLocks noGrp="1"/>
          </p:cNvSpPr>
          <p:nvPr>
            <p:ph sz="half" idx="1"/>
          </p:nvPr>
        </p:nvSpPr>
        <p:spPr>
          <a:xfrm>
            <a:off x="3875598" y="516836"/>
            <a:ext cx="3336235" cy="2536908"/>
          </a:xfrm>
        </p:spPr>
        <p:style>
          <a:lnRef idx="2">
            <a:schemeClr val="dk1"/>
          </a:lnRef>
          <a:fillRef idx="1">
            <a:schemeClr val="lt1"/>
          </a:fillRef>
          <a:effectRef idx="0">
            <a:schemeClr val="dk1"/>
          </a:effectRef>
          <a:fontRef idx="minor">
            <a:schemeClr val="dk1"/>
          </a:fontRef>
        </p:style>
        <p:txBody>
          <a:bodyPr>
            <a:normAutofit/>
          </a:bodyPr>
          <a:lstStyle/>
          <a:p>
            <a:r>
              <a:rPr lang="cy-GB" dirty="0"/>
              <a:t>Trefnu eu gwybodaeth a’r hyn y maent wedi’i ddysgu drwy ddefnyddio amrywiaeth o ffynonellau gwybodaeth, gan gynnwys TGCh, a chyflwyno’u gwaith ar y lefel </a:t>
            </a:r>
            <a:r>
              <a:rPr lang="cy-GB" dirty="0" smtClean="0"/>
              <a:t>briodol</a:t>
            </a:r>
            <a:endParaRPr lang="en-GB" dirty="0"/>
          </a:p>
        </p:txBody>
      </p:sp>
      <p:sp>
        <p:nvSpPr>
          <p:cNvPr id="4" name="Content Placeholder 3"/>
          <p:cNvSpPr>
            <a:spLocks noGrp="1"/>
          </p:cNvSpPr>
          <p:nvPr>
            <p:ph sz="half" idx="2"/>
          </p:nvPr>
        </p:nvSpPr>
        <p:spPr>
          <a:xfrm>
            <a:off x="8563555" y="3222952"/>
            <a:ext cx="2965174" cy="2761753"/>
          </a:xfrm>
        </p:spPr>
        <p:style>
          <a:lnRef idx="2">
            <a:schemeClr val="accent1"/>
          </a:lnRef>
          <a:fillRef idx="1">
            <a:schemeClr val="lt1"/>
          </a:fillRef>
          <a:effectRef idx="0">
            <a:schemeClr val="accent1"/>
          </a:effectRef>
          <a:fontRef idx="minor">
            <a:schemeClr val="dk1"/>
          </a:fontRef>
        </p:style>
        <p:txBody>
          <a:bodyPr>
            <a:normAutofit/>
          </a:bodyPr>
          <a:lstStyle/>
          <a:p>
            <a:r>
              <a:rPr lang="en-US" i="1" dirty="0"/>
              <a:t>Organize their knowledge and learning through the use of a range of information sources, including ICT and present their work at the appropriate level.</a:t>
            </a:r>
            <a:endParaRPr lang="en-GB" i="1" dirty="0"/>
          </a:p>
          <a:p>
            <a:endParaRPr lang="en-GB" i="1" dirty="0"/>
          </a:p>
        </p:txBody>
      </p:sp>
      <p:pic>
        <p:nvPicPr>
          <p:cNvPr id="6" name="Picture 5"/>
          <p:cNvPicPr>
            <a:picLocks noChangeAspect="1"/>
          </p:cNvPicPr>
          <p:nvPr/>
        </p:nvPicPr>
        <p:blipFill>
          <a:blip r:embed="rId2"/>
          <a:stretch>
            <a:fillRect/>
          </a:stretch>
        </p:blipFill>
        <p:spPr>
          <a:xfrm>
            <a:off x="9001567" y="709006"/>
            <a:ext cx="2089150" cy="2089150"/>
          </a:xfrm>
          <a:prstGeom prst="rect">
            <a:avLst/>
          </a:prstGeom>
        </p:spPr>
      </p:pic>
      <p:pic>
        <p:nvPicPr>
          <p:cNvPr id="8" name="Picture 7"/>
          <p:cNvPicPr>
            <a:picLocks noChangeAspect="1"/>
          </p:cNvPicPr>
          <p:nvPr/>
        </p:nvPicPr>
        <p:blipFill>
          <a:blip r:embed="rId3"/>
          <a:stretch>
            <a:fillRect/>
          </a:stretch>
        </p:blipFill>
        <p:spPr>
          <a:xfrm>
            <a:off x="4184471" y="3718581"/>
            <a:ext cx="3027362" cy="2006439"/>
          </a:xfrm>
          <a:prstGeom prst="rect">
            <a:avLst/>
          </a:prstGeom>
        </p:spPr>
      </p:pic>
    </p:spTree>
    <p:extLst>
      <p:ext uri="{BB962C8B-B14F-4D97-AF65-F5344CB8AC3E}">
        <p14:creationId xmlns:p14="http://schemas.microsoft.com/office/powerpoint/2010/main" val="418033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074" y="663614"/>
            <a:ext cx="10515600" cy="1325563"/>
          </a:xfrm>
        </p:spPr>
        <p:txBody>
          <a:bodyPr>
            <a:normAutofit fontScale="90000"/>
          </a:bodyPr>
          <a:lstStyle/>
          <a:p>
            <a:pPr algn="ctr"/>
            <a:r>
              <a:rPr lang="en-GB" i="1" dirty="0">
                <a:solidFill>
                  <a:schemeClr val="accent1">
                    <a:lumMod val="50000"/>
                  </a:schemeClr>
                </a:solidFill>
              </a:rPr>
              <a:t/>
            </a:r>
            <a:br>
              <a:rPr lang="en-GB" i="1" dirty="0">
                <a:solidFill>
                  <a:schemeClr val="accent1">
                    <a:lumMod val="50000"/>
                  </a:schemeClr>
                </a:solidFill>
              </a:rPr>
            </a:br>
            <a:r>
              <a:rPr lang="en-GB" i="1" dirty="0">
                <a:solidFill>
                  <a:schemeClr val="accent1">
                    <a:lumMod val="50000"/>
                  </a:schemeClr>
                </a:solidFill>
              </a:rPr>
              <a:t>Beth </a:t>
            </a:r>
            <a:r>
              <a:rPr lang="en-GB" i="1" dirty="0" err="1">
                <a:solidFill>
                  <a:schemeClr val="accent1">
                    <a:lumMod val="50000"/>
                  </a:schemeClr>
                </a:solidFill>
              </a:rPr>
              <a:t>yw</a:t>
            </a:r>
            <a:r>
              <a:rPr lang="en-GB" i="1" dirty="0">
                <a:solidFill>
                  <a:schemeClr val="accent1">
                    <a:lumMod val="50000"/>
                  </a:schemeClr>
                </a:solidFill>
              </a:rPr>
              <a:t> </a:t>
            </a:r>
            <a:r>
              <a:rPr lang="en-GB" i="1" dirty="0" err="1">
                <a:solidFill>
                  <a:schemeClr val="accent1">
                    <a:lumMod val="50000"/>
                  </a:schemeClr>
                </a:solidFill>
              </a:rPr>
              <a:t>ideoleg</a:t>
            </a:r>
            <a:r>
              <a:rPr lang="en-GB" i="1" dirty="0">
                <a:solidFill>
                  <a:schemeClr val="accent1">
                    <a:lumMod val="50000"/>
                  </a:schemeClr>
                </a:solidFill>
              </a:rPr>
              <a:t>?</a:t>
            </a:r>
            <a:br>
              <a:rPr lang="en-GB" i="1" dirty="0">
                <a:solidFill>
                  <a:schemeClr val="accent1">
                    <a:lumMod val="50000"/>
                  </a:schemeClr>
                </a:solidFill>
              </a:rPr>
            </a:br>
            <a:r>
              <a:rPr lang="en-GB" dirty="0">
                <a:solidFill>
                  <a:schemeClr val="tx2"/>
                </a:solidFill>
              </a:rPr>
              <a:t>What is an ideology?</a:t>
            </a:r>
            <a:r>
              <a:rPr lang="en-GB" dirty="0"/>
              <a:t/>
            </a:r>
            <a:br>
              <a:rPr lang="en-GB" dirty="0"/>
            </a:br>
            <a:endParaRPr lang="en-GB" i="1" dirty="0">
              <a:solidFill>
                <a:schemeClr val="accent1">
                  <a:lumMod val="50000"/>
                </a:schemeClr>
              </a:solidFill>
            </a:endParaRPr>
          </a:p>
        </p:txBody>
      </p:sp>
      <p:sp>
        <p:nvSpPr>
          <p:cNvPr id="4" name="Content Placeholder 3"/>
          <p:cNvSpPr>
            <a:spLocks noGrp="1"/>
          </p:cNvSpPr>
          <p:nvPr>
            <p:ph idx="1"/>
          </p:nvPr>
        </p:nvSpPr>
        <p:spPr>
          <a:xfrm>
            <a:off x="639417" y="2485583"/>
            <a:ext cx="10515600" cy="3636921"/>
          </a:xfrm>
        </p:spPr>
        <p:style>
          <a:lnRef idx="2">
            <a:schemeClr val="accent1"/>
          </a:lnRef>
          <a:fillRef idx="1">
            <a:schemeClr val="lt1"/>
          </a:fillRef>
          <a:effectRef idx="0">
            <a:schemeClr val="accent1"/>
          </a:effectRef>
          <a:fontRef idx="minor">
            <a:schemeClr val="dk1"/>
          </a:fontRef>
        </p:style>
        <p:txBody>
          <a:bodyPr>
            <a:normAutofit/>
          </a:bodyPr>
          <a:lstStyle/>
          <a:p>
            <a:endParaRPr lang="en-GB" dirty="0"/>
          </a:p>
          <a:p>
            <a:r>
              <a:rPr lang="en-GB" dirty="0" smtClean="0"/>
              <a:t>Systems </a:t>
            </a:r>
            <a:r>
              <a:rPr lang="en-GB" dirty="0"/>
              <a:t>of broad beliefs and values about the nature of the world are termed ‘ideologies’ </a:t>
            </a:r>
            <a:r>
              <a:rPr lang="en-GB" sz="2000" dirty="0"/>
              <a:t>(Bartlett and Burton, 2016, p. 22)</a:t>
            </a:r>
          </a:p>
          <a:p>
            <a:endParaRPr lang="en-GB" sz="2000" dirty="0"/>
          </a:p>
          <a:p>
            <a:r>
              <a:rPr lang="en-GB" dirty="0"/>
              <a:t>Ideology can be defined as a broad, interlocked set of ideas and beliefs about the world held by a group of people operating at various levels and contexts in society </a:t>
            </a:r>
            <a:r>
              <a:rPr lang="en-GB" sz="2000" dirty="0"/>
              <a:t>(Matheson, 2015).</a:t>
            </a:r>
            <a:endParaRPr lang="en-GB" dirty="0"/>
          </a:p>
        </p:txBody>
      </p:sp>
      <p:pic>
        <p:nvPicPr>
          <p:cNvPr id="3" name="Picture 2" descr="Ideology - Handwriting ima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4820" y="556707"/>
            <a:ext cx="2309069" cy="1539379"/>
          </a:xfrm>
          <a:prstGeom prst="rect">
            <a:avLst/>
          </a:prstGeom>
        </p:spPr>
      </p:pic>
    </p:spTree>
    <p:extLst>
      <p:ext uri="{BB962C8B-B14F-4D97-AF65-F5344CB8AC3E}">
        <p14:creationId xmlns:p14="http://schemas.microsoft.com/office/powerpoint/2010/main" val="3038167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i="1" dirty="0" err="1" smtClean="0">
                <a:solidFill>
                  <a:schemeClr val="accent1">
                    <a:lumMod val="50000"/>
                  </a:schemeClr>
                </a:solidFill>
              </a:rPr>
              <a:t>Esiampl</a:t>
            </a:r>
            <a:r>
              <a:rPr lang="en-GB" dirty="0">
                <a:solidFill>
                  <a:schemeClr val="accent1">
                    <a:lumMod val="50000"/>
                  </a:schemeClr>
                </a:solidFill>
              </a:rPr>
              <a:t/>
            </a:r>
            <a:br>
              <a:rPr lang="en-GB" dirty="0">
                <a:solidFill>
                  <a:schemeClr val="accent1">
                    <a:lumMod val="50000"/>
                  </a:schemeClr>
                </a:solidFill>
              </a:rPr>
            </a:br>
            <a:r>
              <a:rPr lang="en-GB" dirty="0"/>
              <a:t>An Example</a:t>
            </a:r>
            <a:br>
              <a:rPr lang="en-GB" dirty="0"/>
            </a:br>
            <a:endParaRPr lang="en-GB" dirty="0">
              <a:solidFill>
                <a:schemeClr val="accent1">
                  <a:lumMod val="50000"/>
                </a:schemeClr>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a:bodyPr>
          <a:lstStyle/>
          <a:p>
            <a:r>
              <a:rPr lang="en-GB" dirty="0" err="1"/>
              <a:t>Enghraifft</a:t>
            </a:r>
            <a:r>
              <a:rPr lang="en-GB" dirty="0"/>
              <a:t> </a:t>
            </a:r>
            <a:r>
              <a:rPr lang="en-GB" dirty="0" err="1"/>
              <a:t>gyfarwydd</a:t>
            </a:r>
            <a:r>
              <a:rPr lang="en-GB" dirty="0"/>
              <a:t> fyddai eich </a:t>
            </a:r>
            <a:r>
              <a:rPr lang="en-GB" dirty="0" err="1"/>
              <a:t>ideoleg</a:t>
            </a:r>
            <a:r>
              <a:rPr lang="en-GB" dirty="0"/>
              <a:t> </a:t>
            </a:r>
            <a:r>
              <a:rPr lang="en-GB" dirty="0" err="1"/>
              <a:t>gwleidyddol</a:t>
            </a:r>
            <a:r>
              <a:rPr lang="en-GB" dirty="0"/>
              <a:t>.</a:t>
            </a:r>
          </a:p>
          <a:p>
            <a:pPr lvl="1"/>
            <a:r>
              <a:rPr lang="en-GB" dirty="0"/>
              <a:t>Pa </a:t>
            </a:r>
            <a:r>
              <a:rPr lang="en-GB" dirty="0" err="1"/>
              <a:t>fath</a:t>
            </a:r>
            <a:r>
              <a:rPr lang="en-GB" dirty="0"/>
              <a:t> o </a:t>
            </a:r>
            <a:r>
              <a:rPr lang="en-GB" dirty="0" err="1"/>
              <a:t>syniadau</a:t>
            </a:r>
            <a:r>
              <a:rPr lang="en-GB" dirty="0"/>
              <a:t> </a:t>
            </a:r>
            <a:r>
              <a:rPr lang="en-GB" dirty="0" err="1"/>
              <a:t>fedr</a:t>
            </a:r>
            <a:r>
              <a:rPr lang="en-GB" dirty="0"/>
              <a:t> </a:t>
            </a:r>
            <a:r>
              <a:rPr lang="en-GB" dirty="0" err="1"/>
              <a:t>berthyn</a:t>
            </a:r>
            <a:r>
              <a:rPr lang="en-GB" dirty="0"/>
              <a:t> i’r </a:t>
            </a:r>
            <a:r>
              <a:rPr lang="en-GB" dirty="0" err="1"/>
              <a:t>grwpiau</a:t>
            </a:r>
            <a:r>
              <a:rPr lang="en-GB" dirty="0"/>
              <a:t> </a:t>
            </a:r>
            <a:r>
              <a:rPr lang="en-GB" dirty="0" err="1"/>
              <a:t>politicaidd</a:t>
            </a:r>
            <a:r>
              <a:rPr lang="en-GB" dirty="0"/>
              <a:t> </a:t>
            </a:r>
            <a:r>
              <a:rPr lang="en-GB" dirty="0" err="1"/>
              <a:t>canlynol</a:t>
            </a:r>
            <a:r>
              <a:rPr lang="en-GB" dirty="0"/>
              <a:t>?</a:t>
            </a:r>
          </a:p>
          <a:p>
            <a:pPr lvl="2"/>
            <a:r>
              <a:rPr lang="en-GB" dirty="0"/>
              <a:t>Y </a:t>
            </a:r>
            <a:r>
              <a:rPr lang="en-GB" dirty="0" err="1"/>
              <a:t>Blaid</a:t>
            </a:r>
            <a:r>
              <a:rPr lang="en-GB" dirty="0"/>
              <a:t> </a:t>
            </a:r>
            <a:r>
              <a:rPr lang="en-GB" dirty="0" err="1"/>
              <a:t>Werdd</a:t>
            </a:r>
            <a:endParaRPr lang="en-GB" dirty="0"/>
          </a:p>
          <a:p>
            <a:pPr lvl="2"/>
            <a:r>
              <a:rPr lang="en-GB" dirty="0"/>
              <a:t>Y </a:t>
            </a:r>
            <a:r>
              <a:rPr lang="en-GB" dirty="0" err="1"/>
              <a:t>Blaid</a:t>
            </a:r>
            <a:r>
              <a:rPr lang="en-GB" dirty="0"/>
              <a:t> </a:t>
            </a:r>
            <a:r>
              <a:rPr lang="en-GB" dirty="0" err="1"/>
              <a:t>Sosialaidd</a:t>
            </a:r>
            <a:endParaRPr lang="en-GB" dirty="0"/>
          </a:p>
          <a:p>
            <a:pPr lvl="2"/>
            <a:r>
              <a:rPr lang="en-GB" dirty="0"/>
              <a:t>Plaid </a:t>
            </a:r>
            <a:r>
              <a:rPr lang="en-GB" dirty="0" err="1"/>
              <a:t>Cymru</a:t>
            </a:r>
            <a:endParaRPr lang="en-GB" dirty="0"/>
          </a:p>
          <a:p>
            <a:pPr lvl="2"/>
            <a:r>
              <a:rPr lang="en-GB" dirty="0"/>
              <a:t>Y </a:t>
            </a:r>
            <a:r>
              <a:rPr lang="en-GB" dirty="0" err="1"/>
              <a:t>Blaid</a:t>
            </a:r>
            <a:r>
              <a:rPr lang="en-GB" dirty="0"/>
              <a:t> </a:t>
            </a:r>
            <a:r>
              <a:rPr lang="en-GB" dirty="0" err="1"/>
              <a:t>Geidwadol</a:t>
            </a:r>
            <a:endParaRPr lang="en-GB" dirty="0"/>
          </a:p>
          <a:p>
            <a:pPr lvl="2"/>
            <a:r>
              <a:rPr lang="en-GB" dirty="0" err="1"/>
              <a:t>Prydain</a:t>
            </a:r>
            <a:r>
              <a:rPr lang="en-GB" dirty="0"/>
              <a:t> yn </a:t>
            </a:r>
            <a:r>
              <a:rPr lang="en-GB" dirty="0" err="1"/>
              <a:t>Gyntaf</a:t>
            </a:r>
            <a:endParaRPr lang="en-GB" dirty="0"/>
          </a:p>
          <a:p>
            <a:pPr lvl="2"/>
            <a:r>
              <a:rPr lang="en-GB" dirty="0"/>
              <a:t>UKIP</a:t>
            </a:r>
          </a:p>
          <a:p>
            <a:pPr lvl="2"/>
            <a:r>
              <a:rPr lang="en-GB" dirty="0"/>
              <a:t>Y </a:t>
            </a:r>
            <a:r>
              <a:rPr lang="en-GB" dirty="0" err="1"/>
              <a:t>Blaid</a:t>
            </a:r>
            <a:r>
              <a:rPr lang="en-GB" dirty="0"/>
              <a:t> </a:t>
            </a:r>
            <a:r>
              <a:rPr lang="en-GB" dirty="0" err="1"/>
              <a:t>Lafur</a:t>
            </a:r>
            <a:endParaRPr lang="en-GB" dirty="0"/>
          </a:p>
          <a:p>
            <a:pPr lvl="1"/>
            <a:endParaRPr lang="en-GB" dirty="0"/>
          </a:p>
        </p:txBody>
      </p:sp>
      <p:sp>
        <p:nvSpPr>
          <p:cNvPr id="4" name="Content Placeholder 3"/>
          <p:cNvSpPr>
            <a:spLocks noGrp="1"/>
          </p:cNvSpPr>
          <p:nvPr>
            <p:ph sz="half" idx="2"/>
          </p:nvPr>
        </p:nvSpPr>
        <p:spPr>
          <a:xfrm>
            <a:off x="7818120" y="868680"/>
            <a:ext cx="3474720" cy="5253824"/>
          </a:xfrm>
        </p:spPr>
        <p:style>
          <a:lnRef idx="2">
            <a:schemeClr val="accent1"/>
          </a:lnRef>
          <a:fillRef idx="1">
            <a:schemeClr val="lt1"/>
          </a:fillRef>
          <a:effectRef idx="0">
            <a:schemeClr val="accent1"/>
          </a:effectRef>
          <a:fontRef idx="minor">
            <a:schemeClr val="dk1"/>
          </a:fontRef>
        </p:style>
        <p:txBody>
          <a:bodyPr>
            <a:normAutofit/>
          </a:bodyPr>
          <a:lstStyle/>
          <a:p>
            <a:r>
              <a:rPr lang="en-GB" dirty="0"/>
              <a:t>A familiar example may be your political ideology. </a:t>
            </a:r>
          </a:p>
          <a:p>
            <a:pPr lvl="1"/>
            <a:r>
              <a:rPr lang="en-GB" dirty="0"/>
              <a:t>What are the types of ideas that may belong to the following political groups?</a:t>
            </a:r>
          </a:p>
          <a:p>
            <a:pPr lvl="2"/>
            <a:r>
              <a:rPr lang="en-GB" dirty="0"/>
              <a:t>Green Party </a:t>
            </a:r>
          </a:p>
          <a:p>
            <a:pPr lvl="2"/>
            <a:r>
              <a:rPr lang="en-GB" dirty="0"/>
              <a:t>Socialist Party</a:t>
            </a:r>
          </a:p>
          <a:p>
            <a:pPr lvl="2"/>
            <a:r>
              <a:rPr lang="en-GB" dirty="0"/>
              <a:t>Plaid </a:t>
            </a:r>
            <a:r>
              <a:rPr lang="en-GB" dirty="0" err="1"/>
              <a:t>Cymru</a:t>
            </a:r>
            <a:endParaRPr lang="en-GB" dirty="0"/>
          </a:p>
          <a:p>
            <a:pPr lvl="2"/>
            <a:r>
              <a:rPr lang="en-GB" dirty="0"/>
              <a:t>Conservatives</a:t>
            </a:r>
          </a:p>
          <a:p>
            <a:pPr lvl="2"/>
            <a:r>
              <a:rPr lang="en-GB" dirty="0"/>
              <a:t>Britain First </a:t>
            </a:r>
          </a:p>
          <a:p>
            <a:pPr lvl="2"/>
            <a:r>
              <a:rPr lang="en-GB" dirty="0"/>
              <a:t>UKIP</a:t>
            </a:r>
          </a:p>
          <a:p>
            <a:pPr lvl="2"/>
            <a:r>
              <a:rPr lang="en-GB" dirty="0"/>
              <a:t>Labour</a:t>
            </a:r>
          </a:p>
          <a:p>
            <a:pPr marL="914400" lvl="2" indent="0">
              <a:buNone/>
            </a:pPr>
            <a:endParaRPr lang="en-GB" dirty="0"/>
          </a:p>
          <a:p>
            <a:r>
              <a:rPr lang="en-US" i="1" dirty="0">
                <a:hlinkClick r:id="rId3"/>
              </a:rPr>
              <a:t>Political Ideology Quiz</a:t>
            </a:r>
            <a:endParaRPr lang="en-GB" i="1" dirty="0"/>
          </a:p>
          <a:p>
            <a:endParaRPr lang="en-GB" dirty="0"/>
          </a:p>
          <a:p>
            <a:endParaRPr lang="en-GB" dirty="0"/>
          </a:p>
        </p:txBody>
      </p:sp>
      <p:pic>
        <p:nvPicPr>
          <p:cNvPr id="6" name="Picture 5" descr="1945 United Kingdom general election - Wikipedia"/>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6627" y="3817382"/>
            <a:ext cx="1354667" cy="1822643"/>
          </a:xfrm>
          <a:prstGeom prst="rect">
            <a:avLst/>
          </a:prstGeom>
        </p:spPr>
      </p:pic>
    </p:spTree>
    <p:extLst>
      <p:ext uri="{BB962C8B-B14F-4D97-AF65-F5344CB8AC3E}">
        <p14:creationId xmlns:p14="http://schemas.microsoft.com/office/powerpoint/2010/main" val="394446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i="1" dirty="0">
                <a:solidFill>
                  <a:schemeClr val="accent1">
                    <a:lumMod val="50000"/>
                  </a:schemeClr>
                </a:solidFill>
              </a:rPr>
              <a:t/>
            </a:r>
            <a:br>
              <a:rPr lang="en-GB" i="1" dirty="0">
                <a:solidFill>
                  <a:schemeClr val="accent1">
                    <a:lumMod val="50000"/>
                  </a:schemeClr>
                </a:solidFill>
              </a:rPr>
            </a:br>
            <a:r>
              <a:rPr lang="en-GB" i="1" dirty="0">
                <a:solidFill>
                  <a:schemeClr val="accent1">
                    <a:lumMod val="50000"/>
                  </a:schemeClr>
                </a:solidFill>
              </a:rPr>
              <a:t>Beth </a:t>
            </a:r>
            <a:r>
              <a:rPr lang="en-GB" i="1" dirty="0" err="1">
                <a:solidFill>
                  <a:schemeClr val="accent1">
                    <a:lumMod val="50000"/>
                  </a:schemeClr>
                </a:solidFill>
              </a:rPr>
              <a:t>yw</a:t>
            </a:r>
            <a:r>
              <a:rPr lang="en-GB" i="1" dirty="0">
                <a:solidFill>
                  <a:schemeClr val="accent1">
                    <a:lumMod val="50000"/>
                  </a:schemeClr>
                </a:solidFill>
              </a:rPr>
              <a:t> </a:t>
            </a:r>
            <a:r>
              <a:rPr lang="en-GB" i="1" dirty="0" err="1">
                <a:solidFill>
                  <a:schemeClr val="accent1">
                    <a:lumMod val="50000"/>
                  </a:schemeClr>
                </a:solidFill>
              </a:rPr>
              <a:t>dy</a:t>
            </a:r>
            <a:r>
              <a:rPr lang="en-GB" i="1" dirty="0">
                <a:solidFill>
                  <a:schemeClr val="accent1">
                    <a:lumMod val="50000"/>
                  </a:schemeClr>
                </a:solidFill>
              </a:rPr>
              <a:t> </a:t>
            </a:r>
            <a:r>
              <a:rPr lang="en-GB" i="1" dirty="0" err="1">
                <a:solidFill>
                  <a:schemeClr val="accent1">
                    <a:lumMod val="50000"/>
                  </a:schemeClr>
                </a:solidFill>
              </a:rPr>
              <a:t>ideoleg</a:t>
            </a:r>
            <a:r>
              <a:rPr lang="en-GB" i="1" dirty="0">
                <a:solidFill>
                  <a:schemeClr val="accent1">
                    <a:lumMod val="50000"/>
                  </a:schemeClr>
                </a:solidFill>
              </a:rPr>
              <a:t> </a:t>
            </a:r>
            <a:r>
              <a:rPr lang="en-GB" i="1" dirty="0" err="1">
                <a:solidFill>
                  <a:schemeClr val="accent1">
                    <a:lumMod val="50000"/>
                  </a:schemeClr>
                </a:solidFill>
              </a:rPr>
              <a:t>addysgol</a:t>
            </a:r>
            <a:r>
              <a:rPr lang="en-GB" i="1" dirty="0">
                <a:solidFill>
                  <a:schemeClr val="accent1">
                    <a:lumMod val="50000"/>
                  </a:schemeClr>
                </a:solidFill>
              </a:rPr>
              <a:t>?</a:t>
            </a:r>
            <a:br>
              <a:rPr lang="en-GB" i="1" dirty="0">
                <a:solidFill>
                  <a:schemeClr val="accent1">
                    <a:lumMod val="50000"/>
                  </a:schemeClr>
                </a:solidFill>
              </a:rPr>
            </a:br>
            <a:r>
              <a:rPr lang="en-GB" dirty="0"/>
              <a:t>What is your educational ideology?</a:t>
            </a:r>
            <a:br>
              <a:rPr lang="en-GB" dirty="0"/>
            </a:br>
            <a:endParaRPr lang="en-GB" i="1" dirty="0">
              <a:solidFill>
                <a:schemeClr val="accent1">
                  <a:lumMod val="50000"/>
                </a:schemeClr>
              </a:solidFill>
            </a:endParaRPr>
          </a:p>
        </p:txBody>
      </p:sp>
      <p:sp>
        <p:nvSpPr>
          <p:cNvPr id="3" name="Content Placeholder 2"/>
          <p:cNvSpPr>
            <a:spLocks noGrp="1"/>
          </p:cNvSpPr>
          <p:nvPr>
            <p:ph sz="half" idx="1"/>
          </p:nvPr>
        </p:nvSpPr>
        <p:spPr>
          <a:xfrm>
            <a:off x="4002819" y="1128612"/>
            <a:ext cx="3328283" cy="4625974"/>
          </a:xfrm>
        </p:spPr>
        <p:style>
          <a:lnRef idx="2">
            <a:schemeClr val="dk1"/>
          </a:lnRef>
          <a:fillRef idx="1">
            <a:schemeClr val="lt1"/>
          </a:fillRef>
          <a:effectRef idx="0">
            <a:schemeClr val="dk1"/>
          </a:effectRef>
          <a:fontRef idx="minor">
            <a:schemeClr val="dk1"/>
          </a:fontRef>
        </p:style>
        <p:txBody>
          <a:bodyPr>
            <a:normAutofit/>
          </a:bodyPr>
          <a:lstStyle/>
          <a:p>
            <a:r>
              <a:rPr lang="en-GB" dirty="0" err="1"/>
              <a:t>Ar</a:t>
            </a:r>
            <a:r>
              <a:rPr lang="en-GB" dirty="0"/>
              <a:t> gyfer </a:t>
            </a:r>
            <a:r>
              <a:rPr lang="en-GB" dirty="0" err="1"/>
              <a:t>pob</a:t>
            </a:r>
            <a:r>
              <a:rPr lang="en-GB" dirty="0"/>
              <a:t> </a:t>
            </a:r>
            <a:r>
              <a:rPr lang="en-GB" dirty="0" err="1"/>
              <a:t>sleid</a:t>
            </a:r>
            <a:r>
              <a:rPr lang="en-GB" dirty="0"/>
              <a:t>, </a:t>
            </a:r>
            <a:r>
              <a:rPr lang="en-GB" dirty="0" err="1"/>
              <a:t>trafodwch</a:t>
            </a:r>
            <a:r>
              <a:rPr lang="en-GB" dirty="0"/>
              <a:t> gyda </a:t>
            </a:r>
            <a:r>
              <a:rPr lang="en-GB" dirty="0" err="1"/>
              <a:t>phartner</a:t>
            </a:r>
            <a:r>
              <a:rPr lang="en-GB" dirty="0"/>
              <a:t> / </a:t>
            </a:r>
            <a:r>
              <a:rPr lang="en-GB" dirty="0" err="1"/>
              <a:t>grŵp</a:t>
            </a:r>
            <a:r>
              <a:rPr lang="en-GB" dirty="0"/>
              <a:t> </a:t>
            </a:r>
            <a:r>
              <a:rPr lang="en-GB" dirty="0" err="1"/>
              <a:t>bach</a:t>
            </a:r>
            <a:r>
              <a:rPr lang="en-GB" dirty="0"/>
              <a:t> y </a:t>
            </a:r>
            <a:r>
              <a:rPr lang="en-GB" dirty="0" err="1"/>
              <a:t>ddelwedd</a:t>
            </a:r>
            <a:r>
              <a:rPr lang="en-GB" dirty="0"/>
              <a:t> sydd yn </a:t>
            </a:r>
            <a:r>
              <a:rPr lang="en-GB" dirty="0" err="1"/>
              <a:t>cyfleu</a:t>
            </a:r>
            <a:r>
              <a:rPr lang="en-GB" dirty="0"/>
              <a:t> eich cred am y </a:t>
            </a:r>
            <a:r>
              <a:rPr lang="en-GB" dirty="0" err="1"/>
              <a:t>materion</a:t>
            </a:r>
            <a:r>
              <a:rPr lang="en-GB" dirty="0"/>
              <a:t> </a:t>
            </a:r>
            <a:r>
              <a:rPr lang="en-GB" dirty="0" err="1"/>
              <a:t>canlynol</a:t>
            </a:r>
            <a:endParaRPr lang="en-GB" dirty="0"/>
          </a:p>
          <a:p>
            <a:pPr lvl="1"/>
            <a:r>
              <a:rPr lang="en-GB" dirty="0" err="1"/>
              <a:t>Gwisg</a:t>
            </a:r>
            <a:r>
              <a:rPr lang="en-GB" dirty="0"/>
              <a:t> </a:t>
            </a:r>
            <a:r>
              <a:rPr lang="en-GB" dirty="0" err="1"/>
              <a:t>yr</a:t>
            </a:r>
            <a:r>
              <a:rPr lang="en-GB" dirty="0"/>
              <a:t> </a:t>
            </a:r>
            <a:r>
              <a:rPr lang="en-GB" dirty="0" err="1"/>
              <a:t>athro</a:t>
            </a:r>
            <a:endParaRPr lang="en-GB" dirty="0"/>
          </a:p>
          <a:p>
            <a:pPr lvl="1"/>
            <a:r>
              <a:rPr lang="en-GB" dirty="0" err="1"/>
              <a:t>Rôl</a:t>
            </a:r>
            <a:r>
              <a:rPr lang="en-GB" dirty="0"/>
              <a:t> </a:t>
            </a:r>
            <a:r>
              <a:rPr lang="en-GB" dirty="0" err="1"/>
              <a:t>yr</a:t>
            </a:r>
            <a:r>
              <a:rPr lang="en-GB" dirty="0"/>
              <a:t> </a:t>
            </a:r>
            <a:r>
              <a:rPr lang="en-GB" dirty="0" err="1"/>
              <a:t>athro</a:t>
            </a:r>
            <a:endParaRPr lang="en-GB" dirty="0"/>
          </a:p>
          <a:p>
            <a:pPr lvl="1"/>
            <a:r>
              <a:rPr lang="en-GB" dirty="0" err="1"/>
              <a:t>Pwrpas</a:t>
            </a:r>
            <a:r>
              <a:rPr lang="en-GB" dirty="0"/>
              <a:t> </a:t>
            </a:r>
            <a:r>
              <a:rPr lang="en-GB" dirty="0" err="1"/>
              <a:t>Dysgu</a:t>
            </a:r>
            <a:endParaRPr lang="en-GB" dirty="0"/>
          </a:p>
          <a:p>
            <a:pPr lvl="1"/>
            <a:r>
              <a:rPr lang="en-GB" dirty="0" err="1"/>
              <a:t>Amgylchedd</a:t>
            </a:r>
            <a:r>
              <a:rPr lang="en-GB" dirty="0"/>
              <a:t> y </a:t>
            </a:r>
            <a:r>
              <a:rPr lang="en-GB" dirty="0" err="1"/>
              <a:t>dosbarth</a:t>
            </a:r>
            <a:endParaRPr lang="en-GB" dirty="0"/>
          </a:p>
          <a:p>
            <a:pPr lvl="1"/>
            <a:r>
              <a:rPr lang="en-GB" dirty="0" err="1"/>
              <a:t>Sut</a:t>
            </a:r>
            <a:r>
              <a:rPr lang="en-GB" dirty="0"/>
              <a:t> </a:t>
            </a:r>
            <a:r>
              <a:rPr lang="en-GB" dirty="0" err="1"/>
              <a:t>yr</a:t>
            </a:r>
            <a:r>
              <a:rPr lang="en-GB" dirty="0"/>
              <a:t> </a:t>
            </a:r>
            <a:r>
              <a:rPr lang="en-GB" dirty="0" err="1"/>
              <a:t>ydym</a:t>
            </a:r>
            <a:r>
              <a:rPr lang="en-GB" dirty="0"/>
              <a:t> </a:t>
            </a:r>
            <a:r>
              <a:rPr lang="en-GB" dirty="0" err="1"/>
              <a:t>yn</a:t>
            </a:r>
            <a:r>
              <a:rPr lang="en-GB" dirty="0"/>
              <a:t> </a:t>
            </a:r>
            <a:r>
              <a:rPr lang="en-GB" dirty="0" err="1"/>
              <a:t>dysgu</a:t>
            </a:r>
            <a:endParaRPr lang="en-GB" dirty="0"/>
          </a:p>
          <a:p>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egluro</a:t>
            </a:r>
            <a:r>
              <a:rPr lang="en-GB" dirty="0"/>
              <a:t> </a:t>
            </a:r>
            <a:r>
              <a:rPr lang="en-GB" dirty="0" err="1"/>
              <a:t>eich</a:t>
            </a:r>
            <a:r>
              <a:rPr lang="en-GB" dirty="0"/>
              <a:t> </a:t>
            </a:r>
            <a:r>
              <a:rPr lang="en-GB" dirty="0" err="1"/>
              <a:t>rhesymau</a:t>
            </a:r>
            <a:r>
              <a:rPr lang="en-GB" dirty="0"/>
              <a:t>!</a:t>
            </a:r>
          </a:p>
        </p:txBody>
      </p:sp>
      <p:sp>
        <p:nvSpPr>
          <p:cNvPr id="4" name="Content Placeholder 3"/>
          <p:cNvSpPr>
            <a:spLocks noGrp="1"/>
          </p:cNvSpPr>
          <p:nvPr>
            <p:ph sz="half" idx="2"/>
          </p:nvPr>
        </p:nvSpPr>
        <p:spPr>
          <a:xfrm>
            <a:off x="7967206" y="1123837"/>
            <a:ext cx="3338885" cy="4625975"/>
          </a:xfrm>
        </p:spPr>
        <p:style>
          <a:lnRef idx="2">
            <a:schemeClr val="accent1"/>
          </a:lnRef>
          <a:fillRef idx="1">
            <a:schemeClr val="lt1"/>
          </a:fillRef>
          <a:effectRef idx="0">
            <a:schemeClr val="accent1"/>
          </a:effectRef>
          <a:fontRef idx="minor">
            <a:schemeClr val="dk1"/>
          </a:fontRef>
        </p:style>
        <p:txBody>
          <a:bodyPr>
            <a:normAutofit/>
          </a:bodyPr>
          <a:lstStyle/>
          <a:p>
            <a:r>
              <a:rPr lang="en-GB" dirty="0"/>
              <a:t>For each slide, discuss with a partner/small group which image best captures your belief about the following aspects:</a:t>
            </a:r>
          </a:p>
          <a:p>
            <a:pPr lvl="1"/>
            <a:r>
              <a:rPr lang="en-GB" dirty="0"/>
              <a:t>Teacher dress</a:t>
            </a:r>
          </a:p>
          <a:p>
            <a:pPr lvl="1"/>
            <a:r>
              <a:rPr lang="en-GB" dirty="0"/>
              <a:t>Role of the Teacher</a:t>
            </a:r>
          </a:p>
          <a:p>
            <a:pPr lvl="1"/>
            <a:r>
              <a:rPr lang="en-GB" dirty="0"/>
              <a:t>Purpose of Learning</a:t>
            </a:r>
          </a:p>
          <a:p>
            <a:pPr lvl="1"/>
            <a:r>
              <a:rPr lang="en-GB" dirty="0"/>
              <a:t>Classroom environment</a:t>
            </a:r>
          </a:p>
          <a:p>
            <a:pPr lvl="1"/>
            <a:r>
              <a:rPr lang="en-GB" dirty="0"/>
              <a:t>How we learn </a:t>
            </a:r>
          </a:p>
          <a:p>
            <a:r>
              <a:rPr lang="en-GB" dirty="0"/>
              <a:t>Be prepared to explain your reasons! </a:t>
            </a:r>
          </a:p>
        </p:txBody>
      </p:sp>
    </p:spTree>
    <p:extLst>
      <p:ext uri="{BB962C8B-B14F-4D97-AF65-F5344CB8AC3E}">
        <p14:creationId xmlns:p14="http://schemas.microsoft.com/office/powerpoint/2010/main" val="132334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Teachers’ Dress Code</a:t>
            </a:r>
            <a:br>
              <a:rPr lang="en-GB" dirty="0"/>
            </a:br>
            <a:r>
              <a:rPr lang="en-GB" i="1" dirty="0" err="1">
                <a:solidFill>
                  <a:schemeClr val="accent1"/>
                </a:solidFill>
              </a:rPr>
              <a:t>Gwisg</a:t>
            </a:r>
            <a:r>
              <a:rPr lang="en-GB" i="1" dirty="0">
                <a:solidFill>
                  <a:schemeClr val="accent1"/>
                </a:solidFill>
              </a:rPr>
              <a:t> </a:t>
            </a:r>
            <a:r>
              <a:rPr lang="en-GB" i="1" dirty="0" err="1">
                <a:solidFill>
                  <a:schemeClr val="accent1"/>
                </a:solidFill>
              </a:rPr>
              <a:t>yr</a:t>
            </a:r>
            <a:r>
              <a:rPr lang="en-GB" i="1" dirty="0">
                <a:solidFill>
                  <a:schemeClr val="accent1"/>
                </a:solidFill>
              </a:rPr>
              <a:t> </a:t>
            </a:r>
            <a:r>
              <a:rPr lang="en-GB" i="1" dirty="0" err="1">
                <a:solidFill>
                  <a:schemeClr val="accent1"/>
                </a:solidFill>
              </a:rPr>
              <a:t>Athro</a:t>
            </a:r>
            <a:r>
              <a:rPr lang="en-GB" i="1" dirty="0">
                <a:solidFill>
                  <a:schemeClr val="accent1"/>
                </a:solidFill>
              </a:rPr>
              <a:t> </a:t>
            </a:r>
          </a:p>
        </p:txBody>
      </p:sp>
      <p:pic>
        <p:nvPicPr>
          <p:cNvPr id="7" name="Picture 6"/>
          <p:cNvPicPr>
            <a:picLocks noChangeAspect="1"/>
          </p:cNvPicPr>
          <p:nvPr/>
        </p:nvPicPr>
        <p:blipFill>
          <a:blip r:embed="rId2"/>
          <a:stretch>
            <a:fillRect/>
          </a:stretch>
        </p:blipFill>
        <p:spPr>
          <a:xfrm>
            <a:off x="61912" y="1597819"/>
            <a:ext cx="4857750" cy="3238500"/>
          </a:xfrm>
          <a:prstGeom prst="rect">
            <a:avLst/>
          </a:prstGeom>
        </p:spPr>
      </p:pic>
      <p:pic>
        <p:nvPicPr>
          <p:cNvPr id="8" name="Picture 7"/>
          <p:cNvPicPr>
            <a:picLocks noChangeAspect="1"/>
          </p:cNvPicPr>
          <p:nvPr/>
        </p:nvPicPr>
        <p:blipFill>
          <a:blip r:embed="rId3"/>
          <a:stretch>
            <a:fillRect/>
          </a:stretch>
        </p:blipFill>
        <p:spPr>
          <a:xfrm>
            <a:off x="6960393" y="1690688"/>
            <a:ext cx="4857750" cy="3238500"/>
          </a:xfrm>
          <a:prstGeom prst="rect">
            <a:avLst/>
          </a:prstGeom>
        </p:spPr>
      </p:pic>
      <p:pic>
        <p:nvPicPr>
          <p:cNvPr id="9" name="Picture 8"/>
          <p:cNvPicPr>
            <a:picLocks noChangeAspect="1"/>
          </p:cNvPicPr>
          <p:nvPr/>
        </p:nvPicPr>
        <p:blipFill>
          <a:blip r:embed="rId4"/>
          <a:stretch>
            <a:fillRect/>
          </a:stretch>
        </p:blipFill>
        <p:spPr>
          <a:xfrm>
            <a:off x="4328318" y="4733131"/>
            <a:ext cx="2352675" cy="1943100"/>
          </a:xfrm>
          <a:prstGeom prst="rect">
            <a:avLst/>
          </a:prstGeom>
        </p:spPr>
      </p:pic>
      <p:sp>
        <p:nvSpPr>
          <p:cNvPr id="2" name="TextBox 1">
            <a:extLst>
              <a:ext uri="{FF2B5EF4-FFF2-40B4-BE49-F238E27FC236}">
                <a16:creationId xmlns:a16="http://schemas.microsoft.com/office/drawing/2014/main" id="{3C2B28D1-3A79-CF4B-A4E5-2B19108D99B2}"/>
              </a:ext>
            </a:extLst>
          </p:cNvPr>
          <p:cNvSpPr txBox="1"/>
          <p:nvPr/>
        </p:nvSpPr>
        <p:spPr>
          <a:xfrm>
            <a:off x="61912" y="1167468"/>
            <a:ext cx="424543" cy="523220"/>
          </a:xfrm>
          <a:prstGeom prst="rect">
            <a:avLst/>
          </a:prstGeom>
          <a:noFill/>
        </p:spPr>
        <p:txBody>
          <a:bodyPr wrap="square" rtlCol="0">
            <a:spAutoFit/>
          </a:bodyPr>
          <a:lstStyle/>
          <a:p>
            <a:pPr algn="l"/>
            <a:r>
              <a:rPr lang="en-US" sz="2800"/>
              <a:t>A</a:t>
            </a:r>
          </a:p>
        </p:txBody>
      </p:sp>
      <p:sp>
        <p:nvSpPr>
          <p:cNvPr id="10" name="TextBox 9">
            <a:extLst>
              <a:ext uri="{FF2B5EF4-FFF2-40B4-BE49-F238E27FC236}">
                <a16:creationId xmlns:a16="http://schemas.microsoft.com/office/drawing/2014/main" id="{8948AB51-250A-7145-9200-125EEDC44A94}"/>
              </a:ext>
            </a:extLst>
          </p:cNvPr>
          <p:cNvSpPr txBox="1"/>
          <p:nvPr/>
        </p:nvSpPr>
        <p:spPr>
          <a:xfrm>
            <a:off x="5439964" y="4374654"/>
            <a:ext cx="500063" cy="461665"/>
          </a:xfrm>
          <a:prstGeom prst="rect">
            <a:avLst/>
          </a:prstGeom>
          <a:noFill/>
        </p:spPr>
        <p:txBody>
          <a:bodyPr wrap="square">
            <a:spAutoFit/>
          </a:bodyPr>
          <a:lstStyle/>
          <a:p>
            <a:r>
              <a:rPr lang="en-US" sz="2400"/>
              <a:t>B</a:t>
            </a:r>
          </a:p>
        </p:txBody>
      </p:sp>
      <p:sp>
        <p:nvSpPr>
          <p:cNvPr id="5" name="TextBox 4">
            <a:extLst>
              <a:ext uri="{FF2B5EF4-FFF2-40B4-BE49-F238E27FC236}">
                <a16:creationId xmlns:a16="http://schemas.microsoft.com/office/drawing/2014/main" id="{969781DF-AE8F-6E45-A485-C9178A94DABF}"/>
              </a:ext>
            </a:extLst>
          </p:cNvPr>
          <p:cNvSpPr txBox="1"/>
          <p:nvPr/>
        </p:nvSpPr>
        <p:spPr>
          <a:xfrm>
            <a:off x="10728716" y="1198245"/>
            <a:ext cx="659611" cy="461665"/>
          </a:xfrm>
          <a:prstGeom prst="rect">
            <a:avLst/>
          </a:prstGeom>
          <a:noFill/>
        </p:spPr>
        <p:txBody>
          <a:bodyPr wrap="square">
            <a:spAutoFit/>
          </a:bodyPr>
          <a:lstStyle/>
          <a:p>
            <a:r>
              <a:rPr lang="en-US" sz="2400"/>
              <a:t>C</a:t>
            </a:r>
          </a:p>
        </p:txBody>
      </p:sp>
    </p:spTree>
    <p:extLst>
      <p:ext uri="{BB962C8B-B14F-4D97-AF65-F5344CB8AC3E}">
        <p14:creationId xmlns:p14="http://schemas.microsoft.com/office/powerpoint/2010/main" val="4122733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solidFill>
                  <a:schemeClr val="tx2"/>
                </a:solidFill>
              </a:rPr>
              <a:t/>
            </a:r>
            <a:br>
              <a:rPr lang="en-GB" i="1" dirty="0" smtClean="0">
                <a:solidFill>
                  <a:schemeClr val="tx2"/>
                </a:solidFill>
              </a:rPr>
            </a:br>
            <a:r>
              <a:rPr lang="en-GB" i="1" dirty="0" err="1" smtClean="0">
                <a:solidFill>
                  <a:schemeClr val="tx2"/>
                </a:solidFill>
              </a:rPr>
              <a:t>Rôl</a:t>
            </a:r>
            <a:r>
              <a:rPr lang="en-GB" i="1" dirty="0" smtClean="0">
                <a:solidFill>
                  <a:schemeClr val="tx2"/>
                </a:solidFill>
              </a:rPr>
              <a:t> </a:t>
            </a:r>
            <a:r>
              <a:rPr lang="en-GB" i="1" dirty="0" err="1">
                <a:solidFill>
                  <a:schemeClr val="tx2"/>
                </a:solidFill>
              </a:rPr>
              <a:t>yr</a:t>
            </a:r>
            <a:r>
              <a:rPr lang="en-GB" i="1" dirty="0">
                <a:solidFill>
                  <a:schemeClr val="tx2"/>
                </a:solidFill>
              </a:rPr>
              <a:t> </a:t>
            </a:r>
            <a:r>
              <a:rPr lang="en-GB" i="1" dirty="0" err="1">
                <a:solidFill>
                  <a:schemeClr val="tx2"/>
                </a:solidFill>
              </a:rPr>
              <a:t>Athro</a:t>
            </a:r>
            <a:r>
              <a:rPr lang="en-GB" dirty="0">
                <a:solidFill>
                  <a:schemeClr val="tx2"/>
                </a:solidFill>
              </a:rPr>
              <a:t> </a:t>
            </a:r>
            <a:br>
              <a:rPr lang="en-GB" dirty="0">
                <a:solidFill>
                  <a:schemeClr val="tx2"/>
                </a:solidFill>
              </a:rPr>
            </a:br>
            <a:r>
              <a:rPr lang="en-GB" dirty="0" smtClean="0"/>
              <a:t>Role </a:t>
            </a:r>
            <a:r>
              <a:rPr lang="en-GB" dirty="0"/>
              <a:t>of the Teacher</a:t>
            </a:r>
            <a:br>
              <a:rPr lang="en-GB" dirty="0"/>
            </a:br>
            <a:endParaRPr lang="en-GB" dirty="0">
              <a:solidFill>
                <a:schemeClr val="tx2"/>
              </a:solidFill>
            </a:endParaRPr>
          </a:p>
        </p:txBody>
      </p:sp>
      <p:pic>
        <p:nvPicPr>
          <p:cNvPr id="3" name="Picture 2"/>
          <p:cNvPicPr>
            <a:picLocks noChangeAspect="1"/>
          </p:cNvPicPr>
          <p:nvPr/>
        </p:nvPicPr>
        <p:blipFill>
          <a:blip r:embed="rId2"/>
          <a:stretch>
            <a:fillRect/>
          </a:stretch>
        </p:blipFill>
        <p:spPr>
          <a:xfrm>
            <a:off x="2150550" y="627042"/>
            <a:ext cx="2679437" cy="1786292"/>
          </a:xfrm>
          <a:prstGeom prst="rect">
            <a:avLst/>
          </a:prstGeom>
        </p:spPr>
      </p:pic>
      <p:pic>
        <p:nvPicPr>
          <p:cNvPr id="4" name="Picture 3"/>
          <p:cNvPicPr>
            <a:picLocks noChangeAspect="1"/>
          </p:cNvPicPr>
          <p:nvPr/>
        </p:nvPicPr>
        <p:blipFill>
          <a:blip r:embed="rId3"/>
          <a:stretch>
            <a:fillRect/>
          </a:stretch>
        </p:blipFill>
        <p:spPr>
          <a:xfrm>
            <a:off x="8662540" y="1123837"/>
            <a:ext cx="2882770" cy="1982391"/>
          </a:xfrm>
          <a:prstGeom prst="rect">
            <a:avLst/>
          </a:prstGeom>
        </p:spPr>
      </p:pic>
      <p:pic>
        <p:nvPicPr>
          <p:cNvPr id="5" name="Picture 4"/>
          <p:cNvPicPr>
            <a:picLocks noChangeAspect="1"/>
          </p:cNvPicPr>
          <p:nvPr/>
        </p:nvPicPr>
        <p:blipFill>
          <a:blip r:embed="rId4"/>
          <a:stretch>
            <a:fillRect/>
          </a:stretch>
        </p:blipFill>
        <p:spPr>
          <a:xfrm>
            <a:off x="2605909" y="4551890"/>
            <a:ext cx="2863383" cy="1541822"/>
          </a:xfrm>
          <a:prstGeom prst="rect">
            <a:avLst/>
          </a:prstGeom>
        </p:spPr>
      </p:pic>
      <p:pic>
        <p:nvPicPr>
          <p:cNvPr id="6" name="Picture 5"/>
          <p:cNvPicPr>
            <a:picLocks noChangeAspect="1"/>
          </p:cNvPicPr>
          <p:nvPr/>
        </p:nvPicPr>
        <p:blipFill>
          <a:blip r:embed="rId5"/>
          <a:stretch>
            <a:fillRect/>
          </a:stretch>
        </p:blipFill>
        <p:spPr>
          <a:xfrm>
            <a:off x="5223161" y="1058523"/>
            <a:ext cx="2820987" cy="2113017"/>
          </a:xfrm>
          <a:prstGeom prst="rect">
            <a:avLst/>
          </a:prstGeom>
        </p:spPr>
      </p:pic>
      <p:pic>
        <p:nvPicPr>
          <p:cNvPr id="7" name="Picture 6"/>
          <p:cNvPicPr>
            <a:picLocks noChangeAspect="1"/>
          </p:cNvPicPr>
          <p:nvPr/>
        </p:nvPicPr>
        <p:blipFill>
          <a:blip r:embed="rId6"/>
          <a:stretch>
            <a:fillRect/>
          </a:stretch>
        </p:blipFill>
        <p:spPr>
          <a:xfrm>
            <a:off x="5723224" y="4551890"/>
            <a:ext cx="3092231" cy="1731649"/>
          </a:xfrm>
          <a:prstGeom prst="rect">
            <a:avLst/>
          </a:prstGeom>
        </p:spPr>
      </p:pic>
      <p:pic>
        <p:nvPicPr>
          <p:cNvPr id="8" name="Picture 7"/>
          <p:cNvPicPr>
            <a:picLocks noChangeAspect="1"/>
          </p:cNvPicPr>
          <p:nvPr/>
        </p:nvPicPr>
        <p:blipFill>
          <a:blip r:embed="rId7"/>
          <a:stretch>
            <a:fillRect/>
          </a:stretch>
        </p:blipFill>
        <p:spPr>
          <a:xfrm>
            <a:off x="9069387" y="4551891"/>
            <a:ext cx="2562225" cy="1790700"/>
          </a:xfrm>
          <a:prstGeom prst="rect">
            <a:avLst/>
          </a:prstGeom>
        </p:spPr>
      </p:pic>
      <p:sp>
        <p:nvSpPr>
          <p:cNvPr id="10" name="TextBox 9">
            <a:extLst>
              <a:ext uri="{FF2B5EF4-FFF2-40B4-BE49-F238E27FC236}">
                <a16:creationId xmlns:a16="http://schemas.microsoft.com/office/drawing/2014/main" id="{EEE46E42-1BD0-574C-9DA6-20759611C352}"/>
              </a:ext>
            </a:extLst>
          </p:cNvPr>
          <p:cNvSpPr txBox="1"/>
          <p:nvPr/>
        </p:nvSpPr>
        <p:spPr>
          <a:xfrm>
            <a:off x="2088421" y="182942"/>
            <a:ext cx="500063" cy="461665"/>
          </a:xfrm>
          <a:prstGeom prst="rect">
            <a:avLst/>
          </a:prstGeom>
          <a:noFill/>
        </p:spPr>
        <p:txBody>
          <a:bodyPr wrap="square">
            <a:spAutoFit/>
          </a:bodyPr>
          <a:lstStyle/>
          <a:p>
            <a:r>
              <a:rPr lang="en-US" sz="2400" dirty="0"/>
              <a:t>A</a:t>
            </a:r>
          </a:p>
        </p:txBody>
      </p:sp>
      <p:sp>
        <p:nvSpPr>
          <p:cNvPr id="12" name="TextBox 11">
            <a:extLst>
              <a:ext uri="{FF2B5EF4-FFF2-40B4-BE49-F238E27FC236}">
                <a16:creationId xmlns:a16="http://schemas.microsoft.com/office/drawing/2014/main" id="{38EB1AFF-0279-804D-996D-A1387C6E8EA5}"/>
              </a:ext>
            </a:extLst>
          </p:cNvPr>
          <p:cNvSpPr txBox="1"/>
          <p:nvPr/>
        </p:nvSpPr>
        <p:spPr>
          <a:xfrm>
            <a:off x="5223161" y="1058523"/>
            <a:ext cx="500063" cy="461665"/>
          </a:xfrm>
          <a:prstGeom prst="rect">
            <a:avLst/>
          </a:prstGeom>
          <a:noFill/>
        </p:spPr>
        <p:txBody>
          <a:bodyPr wrap="square">
            <a:spAutoFit/>
          </a:bodyPr>
          <a:lstStyle/>
          <a:p>
            <a:r>
              <a:rPr lang="en-US" sz="2400" dirty="0"/>
              <a:t>B</a:t>
            </a:r>
          </a:p>
        </p:txBody>
      </p:sp>
      <p:sp>
        <p:nvSpPr>
          <p:cNvPr id="14" name="TextBox 13">
            <a:extLst>
              <a:ext uri="{FF2B5EF4-FFF2-40B4-BE49-F238E27FC236}">
                <a16:creationId xmlns:a16="http://schemas.microsoft.com/office/drawing/2014/main" id="{E0F6BE6B-D87B-D343-A1BB-984280080FC6}"/>
              </a:ext>
            </a:extLst>
          </p:cNvPr>
          <p:cNvSpPr txBox="1"/>
          <p:nvPr/>
        </p:nvSpPr>
        <p:spPr>
          <a:xfrm>
            <a:off x="8662540" y="1123026"/>
            <a:ext cx="500063" cy="461665"/>
          </a:xfrm>
          <a:prstGeom prst="rect">
            <a:avLst/>
          </a:prstGeom>
          <a:noFill/>
        </p:spPr>
        <p:txBody>
          <a:bodyPr wrap="square">
            <a:spAutoFit/>
          </a:bodyPr>
          <a:lstStyle/>
          <a:p>
            <a:r>
              <a:rPr lang="en-US" sz="2400" dirty="0"/>
              <a:t>C</a:t>
            </a:r>
          </a:p>
        </p:txBody>
      </p:sp>
      <p:sp>
        <p:nvSpPr>
          <p:cNvPr id="16" name="TextBox 15">
            <a:extLst>
              <a:ext uri="{FF2B5EF4-FFF2-40B4-BE49-F238E27FC236}">
                <a16:creationId xmlns:a16="http://schemas.microsoft.com/office/drawing/2014/main" id="{B91A805C-A872-314A-AFEE-1D06561575AD}"/>
              </a:ext>
            </a:extLst>
          </p:cNvPr>
          <p:cNvSpPr txBox="1"/>
          <p:nvPr/>
        </p:nvSpPr>
        <p:spPr>
          <a:xfrm>
            <a:off x="2588484" y="4172098"/>
            <a:ext cx="500063" cy="461665"/>
          </a:xfrm>
          <a:prstGeom prst="rect">
            <a:avLst/>
          </a:prstGeom>
          <a:noFill/>
        </p:spPr>
        <p:txBody>
          <a:bodyPr wrap="square">
            <a:spAutoFit/>
          </a:bodyPr>
          <a:lstStyle/>
          <a:p>
            <a:r>
              <a:rPr lang="en-US" sz="2400" dirty="0"/>
              <a:t>D</a:t>
            </a:r>
          </a:p>
        </p:txBody>
      </p:sp>
      <p:sp>
        <p:nvSpPr>
          <p:cNvPr id="18" name="TextBox 17">
            <a:extLst>
              <a:ext uri="{FF2B5EF4-FFF2-40B4-BE49-F238E27FC236}">
                <a16:creationId xmlns:a16="http://schemas.microsoft.com/office/drawing/2014/main" id="{18756A23-A85F-214C-BB9D-E9B68BDD1CA6}"/>
              </a:ext>
            </a:extLst>
          </p:cNvPr>
          <p:cNvSpPr txBox="1"/>
          <p:nvPr/>
        </p:nvSpPr>
        <p:spPr>
          <a:xfrm>
            <a:off x="5723224" y="4487387"/>
            <a:ext cx="500063" cy="461665"/>
          </a:xfrm>
          <a:prstGeom prst="rect">
            <a:avLst/>
          </a:prstGeom>
          <a:noFill/>
        </p:spPr>
        <p:txBody>
          <a:bodyPr wrap="square">
            <a:spAutoFit/>
          </a:bodyPr>
          <a:lstStyle/>
          <a:p>
            <a:pPr algn="ctr"/>
            <a:r>
              <a:rPr lang="en-US" sz="2400" dirty="0"/>
              <a:t>E</a:t>
            </a:r>
          </a:p>
        </p:txBody>
      </p:sp>
      <p:sp>
        <p:nvSpPr>
          <p:cNvPr id="20" name="TextBox 19">
            <a:extLst>
              <a:ext uri="{FF2B5EF4-FFF2-40B4-BE49-F238E27FC236}">
                <a16:creationId xmlns:a16="http://schemas.microsoft.com/office/drawing/2014/main" id="{E3A0B70D-37CE-0740-9C5D-C14419CD1DFF}"/>
              </a:ext>
            </a:extLst>
          </p:cNvPr>
          <p:cNvSpPr txBox="1"/>
          <p:nvPr/>
        </p:nvSpPr>
        <p:spPr>
          <a:xfrm>
            <a:off x="9069387" y="4172099"/>
            <a:ext cx="500063" cy="461665"/>
          </a:xfrm>
          <a:prstGeom prst="rect">
            <a:avLst/>
          </a:prstGeom>
          <a:noFill/>
        </p:spPr>
        <p:txBody>
          <a:bodyPr wrap="square">
            <a:spAutoFit/>
          </a:bodyPr>
          <a:lstStyle/>
          <a:p>
            <a:r>
              <a:rPr lang="en-US" sz="2400"/>
              <a:t>F</a:t>
            </a:r>
          </a:p>
        </p:txBody>
      </p:sp>
    </p:spTree>
    <p:extLst>
      <p:ext uri="{BB962C8B-B14F-4D97-AF65-F5344CB8AC3E}">
        <p14:creationId xmlns:p14="http://schemas.microsoft.com/office/powerpoint/2010/main" val="3973397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solidFill>
                  <a:schemeClr val="tx2"/>
                </a:solidFill>
              </a:rPr>
              <a:t>Amgylchedd</a:t>
            </a:r>
            <a:r>
              <a:rPr lang="en-GB" i="1" dirty="0" smtClean="0">
                <a:solidFill>
                  <a:schemeClr val="tx2"/>
                </a:solidFill>
              </a:rPr>
              <a:t> </a:t>
            </a:r>
            <a:r>
              <a:rPr lang="en-GB" i="1" dirty="0">
                <a:solidFill>
                  <a:schemeClr val="tx2"/>
                </a:solidFill>
              </a:rPr>
              <a:t>Dosbarth </a:t>
            </a:r>
            <a:r>
              <a:rPr lang="en-GB" i="1" dirty="0" err="1">
                <a:solidFill>
                  <a:schemeClr val="tx2"/>
                </a:solidFill>
              </a:rPr>
              <a:t>Delfrydol</a:t>
            </a:r>
            <a:r>
              <a:rPr lang="en-GB" i="1" dirty="0">
                <a:solidFill>
                  <a:schemeClr val="tx2"/>
                </a:solidFill>
              </a:rPr>
              <a:t>  </a:t>
            </a:r>
            <a:br>
              <a:rPr lang="en-GB" i="1" dirty="0">
                <a:solidFill>
                  <a:schemeClr val="tx2"/>
                </a:solidFill>
              </a:rPr>
            </a:br>
            <a:r>
              <a:rPr lang="en-GB" dirty="0" smtClean="0"/>
              <a:t>Ideal </a:t>
            </a:r>
            <a:r>
              <a:rPr lang="en-GB" dirty="0"/>
              <a:t>Classroom Environment</a:t>
            </a:r>
            <a:br>
              <a:rPr lang="en-GB" dirty="0"/>
            </a:br>
            <a:endParaRPr lang="en-GB" i="1" dirty="0">
              <a:solidFill>
                <a:schemeClr val="tx2"/>
              </a:solidFill>
            </a:endParaRPr>
          </a:p>
        </p:txBody>
      </p:sp>
      <p:pic>
        <p:nvPicPr>
          <p:cNvPr id="3" name="Picture 2"/>
          <p:cNvPicPr>
            <a:picLocks noChangeAspect="1"/>
          </p:cNvPicPr>
          <p:nvPr/>
        </p:nvPicPr>
        <p:blipFill>
          <a:blip r:embed="rId2"/>
          <a:stretch>
            <a:fillRect/>
          </a:stretch>
        </p:blipFill>
        <p:spPr>
          <a:xfrm>
            <a:off x="3845127" y="1025966"/>
            <a:ext cx="3469754" cy="1916017"/>
          </a:xfrm>
          <a:prstGeom prst="rect">
            <a:avLst/>
          </a:prstGeom>
        </p:spPr>
      </p:pic>
      <p:pic>
        <p:nvPicPr>
          <p:cNvPr id="4" name="Picture 3"/>
          <p:cNvPicPr>
            <a:picLocks noChangeAspect="1"/>
          </p:cNvPicPr>
          <p:nvPr/>
        </p:nvPicPr>
        <p:blipFill>
          <a:blip r:embed="rId3"/>
          <a:stretch>
            <a:fillRect/>
          </a:stretch>
        </p:blipFill>
        <p:spPr>
          <a:xfrm>
            <a:off x="8037438" y="2305878"/>
            <a:ext cx="3642893" cy="2113770"/>
          </a:xfrm>
          <a:prstGeom prst="rect">
            <a:avLst/>
          </a:prstGeom>
        </p:spPr>
      </p:pic>
      <p:pic>
        <p:nvPicPr>
          <p:cNvPr id="5" name="Picture 4"/>
          <p:cNvPicPr>
            <a:picLocks noChangeAspect="1"/>
          </p:cNvPicPr>
          <p:nvPr/>
        </p:nvPicPr>
        <p:blipFill>
          <a:blip r:embed="rId4"/>
          <a:stretch>
            <a:fillRect/>
          </a:stretch>
        </p:blipFill>
        <p:spPr>
          <a:xfrm>
            <a:off x="4693939" y="4859596"/>
            <a:ext cx="3767139" cy="1730848"/>
          </a:xfrm>
          <a:prstGeom prst="rect">
            <a:avLst/>
          </a:prstGeom>
        </p:spPr>
      </p:pic>
      <p:sp>
        <p:nvSpPr>
          <p:cNvPr id="7" name="TextBox 6">
            <a:extLst>
              <a:ext uri="{FF2B5EF4-FFF2-40B4-BE49-F238E27FC236}">
                <a16:creationId xmlns:a16="http://schemas.microsoft.com/office/drawing/2014/main" id="{08D5E88D-BC31-1F40-B4F8-18920631BF72}"/>
              </a:ext>
            </a:extLst>
          </p:cNvPr>
          <p:cNvSpPr txBox="1"/>
          <p:nvPr/>
        </p:nvSpPr>
        <p:spPr>
          <a:xfrm>
            <a:off x="3447106" y="893004"/>
            <a:ext cx="500063" cy="461665"/>
          </a:xfrm>
          <a:prstGeom prst="rect">
            <a:avLst/>
          </a:prstGeom>
          <a:noFill/>
        </p:spPr>
        <p:txBody>
          <a:bodyPr wrap="square">
            <a:spAutoFit/>
          </a:bodyPr>
          <a:lstStyle/>
          <a:p>
            <a:r>
              <a:rPr lang="en-US" sz="2400" dirty="0"/>
              <a:t>A</a:t>
            </a:r>
          </a:p>
        </p:txBody>
      </p:sp>
      <p:sp>
        <p:nvSpPr>
          <p:cNvPr id="9" name="TextBox 8">
            <a:extLst>
              <a:ext uri="{FF2B5EF4-FFF2-40B4-BE49-F238E27FC236}">
                <a16:creationId xmlns:a16="http://schemas.microsoft.com/office/drawing/2014/main" id="{B1EFC07A-78A1-5E4D-B057-EAE624BE7491}"/>
              </a:ext>
            </a:extLst>
          </p:cNvPr>
          <p:cNvSpPr txBox="1"/>
          <p:nvPr/>
        </p:nvSpPr>
        <p:spPr>
          <a:xfrm>
            <a:off x="7648590" y="2242441"/>
            <a:ext cx="500063" cy="461665"/>
          </a:xfrm>
          <a:prstGeom prst="rect">
            <a:avLst/>
          </a:prstGeom>
          <a:noFill/>
        </p:spPr>
        <p:txBody>
          <a:bodyPr wrap="square">
            <a:spAutoFit/>
          </a:bodyPr>
          <a:lstStyle/>
          <a:p>
            <a:r>
              <a:rPr lang="en-US" sz="2400" dirty="0"/>
              <a:t>B</a:t>
            </a:r>
          </a:p>
        </p:txBody>
      </p:sp>
      <p:sp>
        <p:nvSpPr>
          <p:cNvPr id="11" name="TextBox 10">
            <a:extLst>
              <a:ext uri="{FF2B5EF4-FFF2-40B4-BE49-F238E27FC236}">
                <a16:creationId xmlns:a16="http://schemas.microsoft.com/office/drawing/2014/main" id="{B969E819-DD81-0B4F-BC66-7743455F3EBD}"/>
              </a:ext>
            </a:extLst>
          </p:cNvPr>
          <p:cNvSpPr txBox="1"/>
          <p:nvPr/>
        </p:nvSpPr>
        <p:spPr>
          <a:xfrm>
            <a:off x="4374059" y="4751788"/>
            <a:ext cx="500063" cy="461665"/>
          </a:xfrm>
          <a:prstGeom prst="rect">
            <a:avLst/>
          </a:prstGeom>
          <a:noFill/>
        </p:spPr>
        <p:txBody>
          <a:bodyPr wrap="square">
            <a:spAutoFit/>
          </a:bodyPr>
          <a:lstStyle/>
          <a:p>
            <a:r>
              <a:rPr lang="en-US" sz="2400"/>
              <a:t>C</a:t>
            </a:r>
          </a:p>
        </p:txBody>
      </p:sp>
    </p:spTree>
    <p:extLst>
      <p:ext uri="{BB962C8B-B14F-4D97-AF65-F5344CB8AC3E}">
        <p14:creationId xmlns:p14="http://schemas.microsoft.com/office/powerpoint/2010/main" val="3452922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946" y="188654"/>
            <a:ext cx="10515600" cy="1325563"/>
          </a:xfrm>
        </p:spPr>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Pwrpas</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solidFill>
                  <a:schemeClr val="tx2"/>
                </a:solidFill>
              </a:rPr>
              <a:t>Purpose </a:t>
            </a:r>
            <a:r>
              <a:rPr lang="en-GB" dirty="0">
                <a:solidFill>
                  <a:schemeClr val="tx2"/>
                </a:solidFill>
              </a:rPr>
              <a:t>of Learning </a:t>
            </a:r>
            <a:r>
              <a:rPr lang="en-GB" dirty="0"/>
              <a:t/>
            </a:r>
            <a:br>
              <a:rPr lang="en-GB" dirty="0"/>
            </a:br>
            <a:endParaRPr lang="en-GB" i="1" dirty="0">
              <a:solidFill>
                <a:schemeClr val="accent1"/>
              </a:solidFill>
            </a:endParaRPr>
          </a:p>
        </p:txBody>
      </p:sp>
      <p:pic>
        <p:nvPicPr>
          <p:cNvPr id="3" name="Picture 2"/>
          <p:cNvPicPr>
            <a:picLocks noChangeAspect="1"/>
          </p:cNvPicPr>
          <p:nvPr/>
        </p:nvPicPr>
        <p:blipFill>
          <a:blip r:embed="rId2"/>
          <a:stretch>
            <a:fillRect/>
          </a:stretch>
        </p:blipFill>
        <p:spPr>
          <a:xfrm>
            <a:off x="254794" y="1219200"/>
            <a:ext cx="3381375" cy="2254250"/>
          </a:xfrm>
          <a:prstGeom prst="rect">
            <a:avLst/>
          </a:prstGeom>
        </p:spPr>
      </p:pic>
      <p:pic>
        <p:nvPicPr>
          <p:cNvPr id="4" name="Picture 3"/>
          <p:cNvPicPr>
            <a:picLocks noChangeAspect="1"/>
          </p:cNvPicPr>
          <p:nvPr/>
        </p:nvPicPr>
        <p:blipFill>
          <a:blip r:embed="rId3"/>
          <a:stretch>
            <a:fillRect/>
          </a:stretch>
        </p:blipFill>
        <p:spPr>
          <a:xfrm>
            <a:off x="7587370" y="1690688"/>
            <a:ext cx="4294360" cy="1782762"/>
          </a:xfrm>
          <a:prstGeom prst="rect">
            <a:avLst/>
          </a:prstGeom>
        </p:spPr>
      </p:pic>
      <p:pic>
        <p:nvPicPr>
          <p:cNvPr id="5" name="Picture 4"/>
          <p:cNvPicPr>
            <a:picLocks noChangeAspect="1"/>
          </p:cNvPicPr>
          <p:nvPr/>
        </p:nvPicPr>
        <p:blipFill>
          <a:blip r:embed="rId4"/>
          <a:stretch>
            <a:fillRect/>
          </a:stretch>
        </p:blipFill>
        <p:spPr>
          <a:xfrm>
            <a:off x="254794" y="4179335"/>
            <a:ext cx="4114800" cy="2424665"/>
          </a:xfrm>
          <a:prstGeom prst="rect">
            <a:avLst/>
          </a:prstGeom>
        </p:spPr>
      </p:pic>
      <p:pic>
        <p:nvPicPr>
          <p:cNvPr id="6" name="Picture 5"/>
          <p:cNvPicPr>
            <a:picLocks noChangeAspect="1"/>
          </p:cNvPicPr>
          <p:nvPr/>
        </p:nvPicPr>
        <p:blipFill>
          <a:blip r:embed="rId5"/>
          <a:stretch>
            <a:fillRect/>
          </a:stretch>
        </p:blipFill>
        <p:spPr>
          <a:xfrm>
            <a:off x="7835900" y="4072467"/>
            <a:ext cx="3797300" cy="2531533"/>
          </a:xfrm>
          <a:prstGeom prst="rect">
            <a:avLst/>
          </a:prstGeom>
        </p:spPr>
      </p:pic>
      <p:pic>
        <p:nvPicPr>
          <p:cNvPr id="7" name="Picture 6"/>
          <p:cNvPicPr>
            <a:picLocks noChangeAspect="1"/>
          </p:cNvPicPr>
          <p:nvPr/>
        </p:nvPicPr>
        <p:blipFill>
          <a:blip r:embed="rId6"/>
          <a:stretch>
            <a:fillRect/>
          </a:stretch>
        </p:blipFill>
        <p:spPr>
          <a:xfrm>
            <a:off x="3921120" y="1610243"/>
            <a:ext cx="3317707" cy="2216150"/>
          </a:xfrm>
          <a:prstGeom prst="rect">
            <a:avLst/>
          </a:prstGeom>
        </p:spPr>
      </p:pic>
      <p:pic>
        <p:nvPicPr>
          <p:cNvPr id="8" name="Picture 7"/>
          <p:cNvPicPr>
            <a:picLocks noChangeAspect="1"/>
          </p:cNvPicPr>
          <p:nvPr/>
        </p:nvPicPr>
        <p:blipFill>
          <a:blip r:embed="rId7"/>
          <a:stretch>
            <a:fillRect/>
          </a:stretch>
        </p:blipFill>
        <p:spPr>
          <a:xfrm>
            <a:off x="4722858" y="4036812"/>
            <a:ext cx="2759777" cy="2602841"/>
          </a:xfrm>
          <a:prstGeom prst="rect">
            <a:avLst/>
          </a:prstGeom>
        </p:spPr>
      </p:pic>
      <p:sp>
        <p:nvSpPr>
          <p:cNvPr id="10" name="TextBox 9">
            <a:extLst>
              <a:ext uri="{FF2B5EF4-FFF2-40B4-BE49-F238E27FC236}">
                <a16:creationId xmlns:a16="http://schemas.microsoft.com/office/drawing/2014/main" id="{35FCDBA6-1E71-0540-8B75-1FF8CF884082}"/>
              </a:ext>
            </a:extLst>
          </p:cNvPr>
          <p:cNvSpPr txBox="1"/>
          <p:nvPr/>
        </p:nvSpPr>
        <p:spPr>
          <a:xfrm>
            <a:off x="3869531" y="1257301"/>
            <a:ext cx="500063" cy="461665"/>
          </a:xfrm>
          <a:prstGeom prst="rect">
            <a:avLst/>
          </a:prstGeom>
          <a:noFill/>
        </p:spPr>
        <p:txBody>
          <a:bodyPr wrap="square">
            <a:spAutoFit/>
          </a:bodyPr>
          <a:lstStyle/>
          <a:p>
            <a:r>
              <a:rPr lang="en-US" sz="2400"/>
              <a:t>B</a:t>
            </a:r>
          </a:p>
        </p:txBody>
      </p:sp>
      <p:sp>
        <p:nvSpPr>
          <p:cNvPr id="12" name="TextBox 11">
            <a:extLst>
              <a:ext uri="{FF2B5EF4-FFF2-40B4-BE49-F238E27FC236}">
                <a16:creationId xmlns:a16="http://schemas.microsoft.com/office/drawing/2014/main" id="{37F2B59E-0CC5-494B-AD6D-FF5E8CCF7298}"/>
              </a:ext>
            </a:extLst>
          </p:cNvPr>
          <p:cNvSpPr txBox="1"/>
          <p:nvPr/>
        </p:nvSpPr>
        <p:spPr>
          <a:xfrm>
            <a:off x="254794" y="851435"/>
            <a:ext cx="500063" cy="461665"/>
          </a:xfrm>
          <a:prstGeom prst="rect">
            <a:avLst/>
          </a:prstGeom>
          <a:noFill/>
        </p:spPr>
        <p:txBody>
          <a:bodyPr wrap="square">
            <a:spAutoFit/>
          </a:bodyPr>
          <a:lstStyle/>
          <a:p>
            <a:r>
              <a:rPr lang="en-US" sz="2400"/>
              <a:t>A</a:t>
            </a:r>
          </a:p>
        </p:txBody>
      </p:sp>
      <p:sp>
        <p:nvSpPr>
          <p:cNvPr id="14" name="TextBox 13">
            <a:extLst>
              <a:ext uri="{FF2B5EF4-FFF2-40B4-BE49-F238E27FC236}">
                <a16:creationId xmlns:a16="http://schemas.microsoft.com/office/drawing/2014/main" id="{5DAEC07B-CEBC-9B45-9E92-29ACCA8272CD}"/>
              </a:ext>
            </a:extLst>
          </p:cNvPr>
          <p:cNvSpPr txBox="1"/>
          <p:nvPr/>
        </p:nvSpPr>
        <p:spPr>
          <a:xfrm>
            <a:off x="7822408" y="1331398"/>
            <a:ext cx="500063" cy="461665"/>
          </a:xfrm>
          <a:prstGeom prst="rect">
            <a:avLst/>
          </a:prstGeom>
          <a:noFill/>
        </p:spPr>
        <p:txBody>
          <a:bodyPr wrap="square">
            <a:spAutoFit/>
          </a:bodyPr>
          <a:lstStyle/>
          <a:p>
            <a:r>
              <a:rPr lang="en-US" sz="2400"/>
              <a:t>C</a:t>
            </a:r>
          </a:p>
        </p:txBody>
      </p:sp>
      <p:sp>
        <p:nvSpPr>
          <p:cNvPr id="16" name="TextBox 15">
            <a:extLst>
              <a:ext uri="{FF2B5EF4-FFF2-40B4-BE49-F238E27FC236}">
                <a16:creationId xmlns:a16="http://schemas.microsoft.com/office/drawing/2014/main" id="{38F13079-5B96-334D-B04A-B3AD29668638}"/>
              </a:ext>
            </a:extLst>
          </p:cNvPr>
          <p:cNvSpPr txBox="1"/>
          <p:nvPr/>
        </p:nvSpPr>
        <p:spPr>
          <a:xfrm>
            <a:off x="254793" y="3826392"/>
            <a:ext cx="500063" cy="461665"/>
          </a:xfrm>
          <a:prstGeom prst="rect">
            <a:avLst/>
          </a:prstGeom>
          <a:noFill/>
        </p:spPr>
        <p:txBody>
          <a:bodyPr wrap="square">
            <a:spAutoFit/>
          </a:bodyPr>
          <a:lstStyle/>
          <a:p>
            <a:r>
              <a:rPr lang="en-US" sz="2400"/>
              <a:t>D</a:t>
            </a:r>
          </a:p>
        </p:txBody>
      </p:sp>
      <p:sp>
        <p:nvSpPr>
          <p:cNvPr id="18" name="TextBox 17">
            <a:extLst>
              <a:ext uri="{FF2B5EF4-FFF2-40B4-BE49-F238E27FC236}">
                <a16:creationId xmlns:a16="http://schemas.microsoft.com/office/drawing/2014/main" id="{81F73BD3-D9B2-A140-B60F-15AE0D9487BF}"/>
              </a:ext>
            </a:extLst>
          </p:cNvPr>
          <p:cNvSpPr txBox="1"/>
          <p:nvPr/>
        </p:nvSpPr>
        <p:spPr>
          <a:xfrm>
            <a:off x="4472826" y="3922419"/>
            <a:ext cx="500063" cy="461665"/>
          </a:xfrm>
          <a:prstGeom prst="rect">
            <a:avLst/>
          </a:prstGeom>
          <a:noFill/>
        </p:spPr>
        <p:txBody>
          <a:bodyPr wrap="square">
            <a:spAutoFit/>
          </a:bodyPr>
          <a:lstStyle/>
          <a:p>
            <a:r>
              <a:rPr lang="en-US" sz="2400"/>
              <a:t>E</a:t>
            </a:r>
          </a:p>
        </p:txBody>
      </p:sp>
      <p:sp>
        <p:nvSpPr>
          <p:cNvPr id="20" name="TextBox 19">
            <a:extLst>
              <a:ext uri="{FF2B5EF4-FFF2-40B4-BE49-F238E27FC236}">
                <a16:creationId xmlns:a16="http://schemas.microsoft.com/office/drawing/2014/main" id="{A6FDAA5A-EB67-A64C-B40A-E954DCABD606}"/>
              </a:ext>
            </a:extLst>
          </p:cNvPr>
          <p:cNvSpPr txBox="1"/>
          <p:nvPr/>
        </p:nvSpPr>
        <p:spPr>
          <a:xfrm>
            <a:off x="7663007" y="3717670"/>
            <a:ext cx="500063" cy="461665"/>
          </a:xfrm>
          <a:prstGeom prst="rect">
            <a:avLst/>
          </a:prstGeom>
          <a:noFill/>
        </p:spPr>
        <p:txBody>
          <a:bodyPr wrap="square">
            <a:spAutoFit/>
          </a:bodyPr>
          <a:lstStyle/>
          <a:p>
            <a:r>
              <a:rPr lang="en-US" sz="2400"/>
              <a:t>F</a:t>
            </a:r>
          </a:p>
        </p:txBody>
      </p:sp>
    </p:spTree>
    <p:extLst>
      <p:ext uri="{BB962C8B-B14F-4D97-AF65-F5344CB8AC3E}">
        <p14:creationId xmlns:p14="http://schemas.microsoft.com/office/powerpoint/2010/main" val="182870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i="1" dirty="0">
                <a:solidFill>
                  <a:schemeClr val="tx2"/>
                </a:solidFill>
              </a:rPr>
              <a:t/>
            </a:r>
            <a:br>
              <a:rPr lang="en-GB" i="1" dirty="0">
                <a:solidFill>
                  <a:schemeClr val="tx2"/>
                </a:solidFill>
              </a:rPr>
            </a:br>
            <a:r>
              <a:rPr lang="en-GB" i="1" dirty="0" err="1">
                <a:solidFill>
                  <a:schemeClr val="tx2"/>
                </a:solidFill>
              </a:rPr>
              <a:t>Er</a:t>
            </a:r>
            <a:r>
              <a:rPr lang="en-GB" i="1" dirty="0">
                <a:solidFill>
                  <a:schemeClr val="tx2"/>
                </a:solidFill>
              </a:rPr>
              <a:t> mwyn dysgu, </a:t>
            </a:r>
            <a:r>
              <a:rPr lang="en-GB" i="1" dirty="0" err="1">
                <a:solidFill>
                  <a:schemeClr val="tx2"/>
                </a:solidFill>
              </a:rPr>
              <a:t>dylid</a:t>
            </a:r>
            <a:r>
              <a:rPr lang="en-GB" i="1" dirty="0">
                <a:solidFill>
                  <a:schemeClr val="tx2"/>
                </a:solidFill>
              </a:rPr>
              <a:t> </a:t>
            </a:r>
            <a:r>
              <a:rPr lang="en-GB" i="1" dirty="0" err="1">
                <a:solidFill>
                  <a:schemeClr val="tx2"/>
                </a:solidFill>
              </a:rPr>
              <a:t>ystyried</a:t>
            </a:r>
            <a:r>
              <a:rPr lang="en-GB" i="1" dirty="0">
                <a:solidFill>
                  <a:schemeClr val="tx2"/>
                </a:solidFill>
              </a:rPr>
              <a:t>…</a:t>
            </a:r>
            <a:br>
              <a:rPr lang="en-GB" i="1" dirty="0">
                <a:solidFill>
                  <a:schemeClr val="tx2"/>
                </a:solidFill>
              </a:rPr>
            </a:br>
            <a:r>
              <a:rPr lang="en-GB" dirty="0"/>
              <a:t>To learn, we should look to…</a:t>
            </a:r>
            <a:br>
              <a:rPr lang="en-GB" dirty="0"/>
            </a:br>
            <a:endParaRPr lang="en-GB" i="1" dirty="0">
              <a:solidFill>
                <a:schemeClr val="accent1"/>
              </a:solidFill>
            </a:endParaRPr>
          </a:p>
        </p:txBody>
      </p:sp>
      <p:pic>
        <p:nvPicPr>
          <p:cNvPr id="3" name="Picture 2"/>
          <p:cNvPicPr>
            <a:picLocks noChangeAspect="1"/>
          </p:cNvPicPr>
          <p:nvPr/>
        </p:nvPicPr>
        <p:blipFill>
          <a:blip r:embed="rId2"/>
          <a:stretch>
            <a:fillRect/>
          </a:stretch>
        </p:blipFill>
        <p:spPr>
          <a:xfrm>
            <a:off x="4010219" y="1581537"/>
            <a:ext cx="6019800" cy="3930576"/>
          </a:xfrm>
          <a:prstGeom prst="rect">
            <a:avLst/>
          </a:prstGeom>
        </p:spPr>
      </p:pic>
    </p:spTree>
    <p:extLst>
      <p:ext uri="{BB962C8B-B14F-4D97-AF65-F5344CB8AC3E}">
        <p14:creationId xmlns:p14="http://schemas.microsoft.com/office/powerpoint/2010/main" val="3222214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i="1" dirty="0">
                <a:solidFill>
                  <a:schemeClr val="accent1">
                    <a:lumMod val="50000"/>
                  </a:schemeClr>
                </a:solidFill>
              </a:rPr>
              <a:t/>
            </a:r>
            <a:br>
              <a:rPr lang="en-GB" i="1" dirty="0">
                <a:solidFill>
                  <a:schemeClr val="accent1">
                    <a:lumMod val="50000"/>
                  </a:schemeClr>
                </a:solidFill>
              </a:rPr>
            </a:br>
            <a:r>
              <a:rPr lang="en-GB" i="1" dirty="0" err="1">
                <a:solidFill>
                  <a:schemeClr val="tx2"/>
                </a:solidFill>
              </a:rPr>
              <a:t>Ideolegau</a:t>
            </a:r>
            <a:r>
              <a:rPr lang="en-GB" i="1" dirty="0">
                <a:solidFill>
                  <a:schemeClr val="tx2"/>
                </a:solidFill>
              </a:rPr>
              <a:t> (Radical) </a:t>
            </a:r>
            <a:r>
              <a:rPr lang="en-GB" i="1" dirty="0">
                <a:solidFill>
                  <a:schemeClr val="accent1">
                    <a:lumMod val="50000"/>
                  </a:schemeClr>
                </a:solidFill>
              </a:rPr>
              <a:t/>
            </a:r>
            <a:br>
              <a:rPr lang="en-GB" i="1" dirty="0">
                <a:solidFill>
                  <a:schemeClr val="accent1">
                    <a:lumMod val="50000"/>
                  </a:schemeClr>
                </a:solidFill>
              </a:rPr>
            </a:br>
            <a:r>
              <a:rPr lang="en-GB" dirty="0"/>
              <a:t>(Radical) Ideologies </a:t>
            </a:r>
            <a:br>
              <a:rPr lang="en-GB" dirty="0"/>
            </a:br>
            <a:endParaRPr lang="en-GB" i="1" dirty="0">
              <a:solidFill>
                <a:schemeClr val="accent1">
                  <a:lumMod val="50000"/>
                </a:schemeClr>
              </a:solidFill>
            </a:endParaRPr>
          </a:p>
        </p:txBody>
      </p:sp>
      <p:sp>
        <p:nvSpPr>
          <p:cNvPr id="4" name="Content Placeholder 3"/>
          <p:cNvSpPr>
            <a:spLocks noGrp="1"/>
          </p:cNvSpPr>
          <p:nvPr>
            <p:ph sz="half" idx="1"/>
          </p:nvPr>
        </p:nvSpPr>
        <p:spPr>
          <a:xfrm>
            <a:off x="3867912" y="763325"/>
            <a:ext cx="3474720" cy="5225995"/>
          </a:xfrm>
        </p:spPr>
        <p:style>
          <a:lnRef idx="2">
            <a:schemeClr val="dk1"/>
          </a:lnRef>
          <a:fillRef idx="1">
            <a:schemeClr val="lt1"/>
          </a:fillRef>
          <a:effectRef idx="0">
            <a:schemeClr val="dk1"/>
          </a:effectRef>
          <a:fontRef idx="minor">
            <a:schemeClr val="dk1"/>
          </a:fontRef>
        </p:style>
        <p:txBody>
          <a:bodyPr>
            <a:normAutofit/>
          </a:bodyPr>
          <a:lstStyle/>
          <a:p>
            <a:r>
              <a:rPr lang="en-GB" dirty="0"/>
              <a:t>Gall </a:t>
            </a:r>
            <a:r>
              <a:rPr lang="en-GB" dirty="0" err="1"/>
              <a:t>ideoleg</a:t>
            </a:r>
            <a:r>
              <a:rPr lang="en-GB" dirty="0"/>
              <a:t> </a:t>
            </a:r>
            <a:r>
              <a:rPr lang="en-GB" dirty="0" err="1"/>
              <a:t>adlewyrchu</a:t>
            </a:r>
            <a:r>
              <a:rPr lang="en-GB" dirty="0"/>
              <a:t> </a:t>
            </a:r>
            <a:r>
              <a:rPr lang="en-GB" dirty="0" err="1"/>
              <a:t>credoau</a:t>
            </a:r>
            <a:r>
              <a:rPr lang="en-GB" dirty="0"/>
              <a:t> </a:t>
            </a:r>
            <a:r>
              <a:rPr lang="en-GB" dirty="0" err="1"/>
              <a:t>grŵp</a:t>
            </a:r>
            <a:r>
              <a:rPr lang="en-GB" dirty="0"/>
              <a:t> o </a:t>
            </a:r>
            <a:r>
              <a:rPr lang="en-GB" dirty="0" err="1"/>
              <a:t>bobl</a:t>
            </a:r>
            <a:endParaRPr lang="en-GB" dirty="0"/>
          </a:p>
          <a:p>
            <a:r>
              <a:rPr lang="en-GB" dirty="0"/>
              <a:t>Gall rhai </a:t>
            </a:r>
            <a:r>
              <a:rPr lang="en-GB" dirty="0" err="1"/>
              <a:t>grwpiau</a:t>
            </a:r>
            <a:r>
              <a:rPr lang="en-GB" dirty="0"/>
              <a:t> o </a:t>
            </a:r>
            <a:r>
              <a:rPr lang="en-GB" dirty="0" err="1"/>
              <a:t>bobl</a:t>
            </a:r>
            <a:r>
              <a:rPr lang="en-GB" dirty="0"/>
              <a:t> fod yn fwy </a:t>
            </a:r>
            <a:r>
              <a:rPr lang="en-GB" dirty="0" err="1"/>
              <a:t>pwerus</a:t>
            </a:r>
            <a:r>
              <a:rPr lang="en-GB" dirty="0"/>
              <a:t> </a:t>
            </a:r>
            <a:r>
              <a:rPr lang="en-GB" dirty="0" err="1"/>
              <a:t>na’i</a:t>
            </a:r>
            <a:r>
              <a:rPr lang="en-GB" dirty="0"/>
              <a:t> gilydd</a:t>
            </a:r>
          </a:p>
          <a:p>
            <a:pPr lvl="1"/>
            <a:r>
              <a:rPr lang="en-GB" dirty="0" err="1"/>
              <a:t>Enghreifftiau</a:t>
            </a:r>
            <a:r>
              <a:rPr lang="en-GB" dirty="0"/>
              <a:t>?</a:t>
            </a:r>
          </a:p>
          <a:p>
            <a:pPr lvl="1"/>
            <a:endParaRPr lang="en-GB" dirty="0"/>
          </a:p>
          <a:p>
            <a:r>
              <a:rPr lang="en-GB" dirty="0"/>
              <a:t>Gall </a:t>
            </a:r>
            <a:r>
              <a:rPr lang="en-GB" dirty="0" err="1"/>
              <a:t>ymchwilio</a:t>
            </a:r>
            <a:r>
              <a:rPr lang="en-GB" dirty="0"/>
              <a:t> </a:t>
            </a:r>
            <a:r>
              <a:rPr lang="en-GB" dirty="0" err="1"/>
              <a:t>i</a:t>
            </a:r>
            <a:r>
              <a:rPr lang="en-GB" dirty="0"/>
              <a:t> </a:t>
            </a:r>
            <a:r>
              <a:rPr lang="en-GB" dirty="0" err="1"/>
              <a:t>ideolegau</a:t>
            </a:r>
            <a:r>
              <a:rPr lang="en-GB" dirty="0"/>
              <a:t> </a:t>
            </a:r>
            <a:r>
              <a:rPr lang="en-GB" dirty="0" err="1"/>
              <a:t>ddatgelu</a:t>
            </a:r>
            <a:r>
              <a:rPr lang="en-GB" dirty="0"/>
              <a:t> “relationships of power and domination implicit in culturally dominant forms of theoretical and social discourse.” </a:t>
            </a:r>
          </a:p>
          <a:p>
            <a:pPr marL="0" indent="0" algn="r">
              <a:buNone/>
            </a:pPr>
            <a:r>
              <a:rPr lang="en-GB" sz="1900" dirty="0"/>
              <a:t>(Dancy and Sosa, 1993 cited in Matheson, 2015). </a:t>
            </a:r>
          </a:p>
        </p:txBody>
      </p:sp>
      <p:sp>
        <p:nvSpPr>
          <p:cNvPr id="5" name="Content Placeholder 4"/>
          <p:cNvSpPr>
            <a:spLocks noGrp="1"/>
          </p:cNvSpPr>
          <p:nvPr>
            <p:ph sz="half" idx="2"/>
          </p:nvPr>
        </p:nvSpPr>
        <p:spPr>
          <a:xfrm>
            <a:off x="7818120" y="763324"/>
            <a:ext cx="3474720" cy="5225995"/>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a:t>Ideologies can reflect the beliefs of a group of people. </a:t>
            </a:r>
          </a:p>
          <a:p>
            <a:r>
              <a:rPr lang="en-GB" i="1" dirty="0"/>
              <a:t>Some groups of people can be more powerful than others.</a:t>
            </a:r>
          </a:p>
          <a:p>
            <a:pPr lvl="1"/>
            <a:r>
              <a:rPr lang="en-GB" i="1" dirty="0"/>
              <a:t>Examples? </a:t>
            </a:r>
          </a:p>
          <a:p>
            <a:pPr lvl="1"/>
            <a:endParaRPr lang="en-GB" i="1" dirty="0"/>
          </a:p>
          <a:p>
            <a:r>
              <a:rPr lang="en-GB" i="1" dirty="0"/>
              <a:t>Exploring ideologies can unmask “relationships of power and domination implicit in culturally dominant forms of theoretical and social discourse.” </a:t>
            </a:r>
          </a:p>
          <a:p>
            <a:pPr marL="0" indent="0" algn="r">
              <a:buNone/>
            </a:pPr>
            <a:r>
              <a:rPr lang="en-GB" sz="1900" dirty="0"/>
              <a:t>(Dancy and Sosa, 1993 cited in Matheson, 2015). </a:t>
            </a:r>
          </a:p>
        </p:txBody>
      </p:sp>
    </p:spTree>
    <p:extLst>
      <p:ext uri="{BB962C8B-B14F-4D97-AF65-F5344CB8AC3E}">
        <p14:creationId xmlns:p14="http://schemas.microsoft.com/office/powerpoint/2010/main" val="36365856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3901" y="201087"/>
            <a:ext cx="10515600" cy="1325563"/>
          </a:xfrm>
        </p:spPr>
        <p:txBody>
          <a:bodyPr>
            <a:normAutofit fontScale="90000"/>
          </a:bodyPr>
          <a:lstStyle/>
          <a:p>
            <a:pPr algn="ctr"/>
            <a:r>
              <a:rPr lang="en-GB" sz="4000" dirty="0" err="1">
                <a:solidFill>
                  <a:schemeClr val="accent1"/>
                </a:solidFill>
              </a:rPr>
              <a:t>Addysgeg</a:t>
            </a:r>
            <a:r>
              <a:rPr lang="en-GB" sz="4000" dirty="0">
                <a:solidFill>
                  <a:schemeClr val="accent1"/>
                </a:solidFill>
              </a:rPr>
              <a:t> Beirniadol</a:t>
            </a:r>
            <a:r>
              <a:rPr lang="en-US" sz="4000" dirty="0">
                <a:solidFill>
                  <a:schemeClr val="accent1"/>
                </a:solidFill>
              </a:rPr>
              <a:t/>
            </a:r>
            <a:br>
              <a:rPr lang="en-US" sz="4000" dirty="0">
                <a:solidFill>
                  <a:schemeClr val="accent1"/>
                </a:solidFill>
              </a:rPr>
            </a:br>
            <a:r>
              <a:rPr lang="en-GB" sz="4000" dirty="0">
                <a:solidFill>
                  <a:schemeClr val="tx2"/>
                </a:solidFill>
              </a:rPr>
              <a:t>Critical Pedagogies</a:t>
            </a:r>
            <a:r>
              <a:rPr lang="en-GB" sz="3200" dirty="0"/>
              <a:t/>
            </a:r>
            <a:br>
              <a:rPr lang="en-GB" sz="3200" dirty="0"/>
            </a:br>
            <a:endParaRPr lang="en-US" sz="3200" dirty="0">
              <a:solidFill>
                <a:schemeClr val="accent1"/>
              </a:solidFill>
            </a:endParaRPr>
          </a:p>
        </p:txBody>
      </p:sp>
      <p:sp>
        <p:nvSpPr>
          <p:cNvPr id="3" name="Content Placeholder 2"/>
          <p:cNvSpPr>
            <a:spLocks noGrp="1"/>
          </p:cNvSpPr>
          <p:nvPr>
            <p:ph sz="half" idx="1"/>
          </p:nvPr>
        </p:nvSpPr>
        <p:spPr>
          <a:xfrm>
            <a:off x="317500" y="1526650"/>
            <a:ext cx="5702300" cy="5191649"/>
          </a:xfrm>
        </p:spPr>
        <p:style>
          <a:lnRef idx="2">
            <a:schemeClr val="dk1"/>
          </a:lnRef>
          <a:fillRef idx="1">
            <a:schemeClr val="lt1"/>
          </a:fillRef>
          <a:effectRef idx="0">
            <a:schemeClr val="dk1"/>
          </a:effectRef>
          <a:fontRef idx="minor">
            <a:schemeClr val="dk1"/>
          </a:fontRef>
        </p:style>
        <p:txBody>
          <a:bodyPr>
            <a:noAutofit/>
          </a:bodyPr>
          <a:lstStyle/>
          <a:p>
            <a:pPr>
              <a:lnSpc>
                <a:spcPct val="120000"/>
              </a:lnSpc>
            </a:pPr>
            <a:r>
              <a:rPr lang="en-GB" sz="1800" dirty="0" err="1"/>
              <a:t>Damcaniaeth</a:t>
            </a:r>
            <a:r>
              <a:rPr lang="en-GB" sz="1800" dirty="0"/>
              <a:t> </a:t>
            </a:r>
            <a:r>
              <a:rPr lang="en-GB" sz="1800" dirty="0" err="1"/>
              <a:t>sydd</a:t>
            </a:r>
            <a:r>
              <a:rPr lang="en-GB" sz="1800" dirty="0"/>
              <a:t> </a:t>
            </a:r>
            <a:r>
              <a:rPr lang="en-GB" sz="1800" dirty="0" err="1"/>
              <a:t>yn</a:t>
            </a:r>
            <a:r>
              <a:rPr lang="en-GB" sz="1800" dirty="0"/>
              <a:t> </a:t>
            </a:r>
            <a:r>
              <a:rPr lang="en-GB" sz="1800" dirty="0" err="1"/>
              <a:t>herio</a:t>
            </a:r>
            <a:r>
              <a:rPr lang="en-GB" sz="1800" dirty="0"/>
              <a:t> </a:t>
            </a:r>
            <a:r>
              <a:rPr lang="en-GB" sz="1800" dirty="0" err="1"/>
              <a:t>anghyfiawnder</a:t>
            </a:r>
            <a:r>
              <a:rPr lang="en-GB" sz="1800" dirty="0"/>
              <a:t> </a:t>
            </a:r>
            <a:r>
              <a:rPr lang="en-GB" sz="1800" dirty="0" err="1"/>
              <a:t>cymdeithasol</a:t>
            </a:r>
            <a:r>
              <a:rPr lang="en-GB" sz="1800" dirty="0"/>
              <a:t> </a:t>
            </a:r>
            <a:r>
              <a:rPr lang="en-GB" sz="1800" dirty="0" err="1"/>
              <a:t>drwy</a:t>
            </a:r>
            <a:r>
              <a:rPr lang="en-GB" sz="1800" dirty="0"/>
              <a:t> </a:t>
            </a:r>
            <a:r>
              <a:rPr lang="en-GB" sz="1800" dirty="0" err="1"/>
              <a:t>trawsffurfiad</a:t>
            </a:r>
            <a:r>
              <a:rPr lang="en-GB" sz="1800" dirty="0"/>
              <a:t> </a:t>
            </a:r>
            <a:r>
              <a:rPr lang="en-GB" sz="1800" dirty="0" err="1"/>
              <a:t>chwyldroadol</a:t>
            </a:r>
            <a:r>
              <a:rPr lang="en-GB" sz="1800" dirty="0"/>
              <a:t> </a:t>
            </a:r>
            <a:r>
              <a:rPr lang="en-GB" sz="1800" dirty="0" err="1"/>
              <a:t>yn</a:t>
            </a:r>
            <a:r>
              <a:rPr lang="en-GB" sz="1800" dirty="0"/>
              <a:t> y </a:t>
            </a:r>
            <a:r>
              <a:rPr lang="en-GB" sz="1800" dirty="0" err="1"/>
              <a:t>gymdeithas</a:t>
            </a:r>
            <a:endParaRPr lang="en-GB" sz="1800" dirty="0"/>
          </a:p>
          <a:p>
            <a:r>
              <a:rPr lang="en-GB" sz="1800" dirty="0"/>
              <a:t>Pwy sydd </a:t>
            </a:r>
            <a:r>
              <a:rPr lang="en-GB" sz="1800" dirty="0" err="1"/>
              <a:t>â’r</a:t>
            </a:r>
            <a:r>
              <a:rPr lang="en-GB" sz="1800" dirty="0"/>
              <a:t> </a:t>
            </a:r>
            <a:r>
              <a:rPr lang="en-GB" sz="1800" dirty="0" err="1"/>
              <a:t>grym</a:t>
            </a:r>
            <a:r>
              <a:rPr lang="en-GB" sz="1800" dirty="0"/>
              <a:t>? Sut all </a:t>
            </a:r>
            <a:r>
              <a:rPr lang="en-GB" sz="1800" dirty="0" err="1"/>
              <a:t>grwpiau</a:t>
            </a:r>
            <a:r>
              <a:rPr lang="en-GB" sz="1800" dirty="0"/>
              <a:t> </a:t>
            </a:r>
            <a:r>
              <a:rPr lang="en-GB" sz="1800" dirty="0" err="1"/>
              <a:t>ymylol</a:t>
            </a:r>
            <a:r>
              <a:rPr lang="en-GB" sz="1800" dirty="0"/>
              <a:t> </a:t>
            </a:r>
            <a:r>
              <a:rPr lang="en-GB" sz="1800" dirty="0" err="1"/>
              <a:t>adennill</a:t>
            </a:r>
            <a:r>
              <a:rPr lang="en-GB" sz="1800" dirty="0"/>
              <a:t> </a:t>
            </a:r>
            <a:r>
              <a:rPr lang="en-GB" sz="1800" dirty="0" err="1"/>
              <a:t>grym</a:t>
            </a:r>
            <a:r>
              <a:rPr lang="en-GB" sz="1800" dirty="0"/>
              <a:t> a </a:t>
            </a:r>
            <a:r>
              <a:rPr lang="en-GB" sz="1800" dirty="0" err="1"/>
              <a:t>hunaniaeth</a:t>
            </a:r>
            <a:r>
              <a:rPr lang="en-GB" sz="1800" dirty="0"/>
              <a:t>?</a:t>
            </a:r>
          </a:p>
          <a:p>
            <a:r>
              <a:rPr lang="en-GB" sz="1800" dirty="0" err="1"/>
              <a:t>Mewn</a:t>
            </a:r>
            <a:r>
              <a:rPr lang="en-GB" sz="1800" dirty="0"/>
              <a:t> </a:t>
            </a:r>
            <a:r>
              <a:rPr lang="en-GB" sz="1800" dirty="0" err="1"/>
              <a:t>ysgolion</a:t>
            </a:r>
            <a:r>
              <a:rPr lang="en-GB" sz="1800" dirty="0"/>
              <a:t>:</a:t>
            </a:r>
          </a:p>
          <a:p>
            <a:pPr lvl="1"/>
            <a:r>
              <a:rPr lang="en-GB" sz="1700" dirty="0" err="1"/>
              <a:t>Pwy</a:t>
            </a:r>
            <a:r>
              <a:rPr lang="en-GB" sz="1700" dirty="0"/>
              <a:t> </a:t>
            </a:r>
            <a:r>
              <a:rPr lang="en-GB" sz="1700" dirty="0" err="1"/>
              <a:t>sydd</a:t>
            </a:r>
            <a:r>
              <a:rPr lang="en-GB" sz="1700" dirty="0"/>
              <a:t> </a:t>
            </a:r>
            <a:r>
              <a:rPr lang="en-GB" sz="1700" dirty="0" err="1"/>
              <a:t>yn</a:t>
            </a:r>
            <a:r>
              <a:rPr lang="en-GB" sz="1700" dirty="0"/>
              <a:t> </a:t>
            </a:r>
            <a:r>
              <a:rPr lang="en-GB" sz="1700" dirty="0" err="1"/>
              <a:t>rheoli</a:t>
            </a:r>
            <a:r>
              <a:rPr lang="en-GB" sz="1700" dirty="0"/>
              <a:t> </a:t>
            </a:r>
            <a:r>
              <a:rPr lang="en-GB" sz="1700" dirty="0" err="1"/>
              <a:t>addysg</a:t>
            </a:r>
            <a:r>
              <a:rPr lang="en-GB" sz="1700" dirty="0"/>
              <a:t>? Y </a:t>
            </a:r>
            <a:r>
              <a:rPr lang="en-GB" sz="1700" dirty="0" err="1"/>
              <a:t>Llywodraeth</a:t>
            </a:r>
            <a:r>
              <a:rPr lang="en-GB" sz="1700" dirty="0"/>
              <a:t> </a:t>
            </a:r>
            <a:r>
              <a:rPr lang="en-GB" sz="1700" dirty="0" err="1"/>
              <a:t>neu</a:t>
            </a:r>
            <a:r>
              <a:rPr lang="en-GB" sz="1700" dirty="0"/>
              <a:t> </a:t>
            </a:r>
            <a:r>
              <a:rPr lang="en-GB" sz="1700" dirty="0" err="1"/>
              <a:t>athrawon</a:t>
            </a:r>
            <a:r>
              <a:rPr lang="en-GB" sz="1700" dirty="0"/>
              <a:t>?</a:t>
            </a:r>
          </a:p>
          <a:p>
            <a:pPr lvl="1"/>
            <a:r>
              <a:rPr lang="en-GB" sz="1700" dirty="0" err="1"/>
              <a:t>Pwy</a:t>
            </a:r>
            <a:r>
              <a:rPr lang="en-GB" sz="1700" dirty="0"/>
              <a:t> </a:t>
            </a:r>
            <a:r>
              <a:rPr lang="en-GB" sz="1700" dirty="0" err="1"/>
              <a:t>sydd</a:t>
            </a:r>
            <a:r>
              <a:rPr lang="en-GB" sz="1700" dirty="0"/>
              <a:t> </a:t>
            </a:r>
            <a:r>
              <a:rPr lang="en-GB" sz="1700" dirty="0" err="1"/>
              <a:t>yn</a:t>
            </a:r>
            <a:r>
              <a:rPr lang="en-GB" sz="1700" dirty="0"/>
              <a:t> </a:t>
            </a:r>
            <a:r>
              <a:rPr lang="en-GB" sz="1700" dirty="0" err="1"/>
              <a:t>cynllunio</a:t>
            </a:r>
            <a:r>
              <a:rPr lang="en-GB" sz="1700" dirty="0"/>
              <a:t> </a:t>
            </a:r>
            <a:r>
              <a:rPr lang="en-GB" sz="1700" dirty="0" err="1"/>
              <a:t>strwythurau</a:t>
            </a:r>
            <a:r>
              <a:rPr lang="en-GB" sz="1700" dirty="0"/>
              <a:t> </a:t>
            </a:r>
            <a:r>
              <a:rPr lang="en-GB" sz="1700" dirty="0" err="1"/>
              <a:t>ysgolion</a:t>
            </a:r>
            <a:r>
              <a:rPr lang="en-GB" sz="1700" dirty="0"/>
              <a:t>?</a:t>
            </a:r>
          </a:p>
          <a:p>
            <a:pPr lvl="1"/>
            <a:r>
              <a:rPr lang="en-GB" sz="1700" dirty="0" err="1"/>
              <a:t>Pwy</a:t>
            </a:r>
            <a:r>
              <a:rPr lang="en-GB" sz="1700" dirty="0"/>
              <a:t> </a:t>
            </a:r>
            <a:r>
              <a:rPr lang="en-GB" sz="1700" dirty="0" err="1"/>
              <a:t>sydd</a:t>
            </a:r>
            <a:r>
              <a:rPr lang="en-GB" sz="1700" dirty="0"/>
              <a:t> </a:t>
            </a:r>
            <a:r>
              <a:rPr lang="en-GB" sz="1700" dirty="0" err="1"/>
              <a:t>yn</a:t>
            </a:r>
            <a:r>
              <a:rPr lang="en-GB" sz="1700" dirty="0"/>
              <a:t> </a:t>
            </a:r>
            <a:r>
              <a:rPr lang="en-GB" sz="1700" dirty="0" err="1"/>
              <a:t>penderfynu</a:t>
            </a:r>
            <a:r>
              <a:rPr lang="en-GB" sz="1700" dirty="0"/>
              <a:t> </a:t>
            </a:r>
            <a:r>
              <a:rPr lang="en-GB" sz="1700" dirty="0" err="1"/>
              <a:t>ar</a:t>
            </a:r>
            <a:r>
              <a:rPr lang="en-GB" sz="1700" dirty="0"/>
              <a:t> y </a:t>
            </a:r>
            <a:r>
              <a:rPr lang="en-GB" sz="1700" dirty="0" err="1"/>
              <a:t>cwricwlwm</a:t>
            </a:r>
            <a:r>
              <a:rPr lang="en-GB" sz="1700" dirty="0"/>
              <a:t>?</a:t>
            </a:r>
          </a:p>
          <a:p>
            <a:pPr lvl="1"/>
            <a:r>
              <a:rPr lang="en-GB" sz="1700" dirty="0"/>
              <a:t>Pwy sydd </a:t>
            </a:r>
            <a:r>
              <a:rPr lang="en-GB" sz="1700" dirty="0" err="1"/>
              <a:t>â’r</a:t>
            </a:r>
            <a:r>
              <a:rPr lang="en-GB" sz="1700" dirty="0"/>
              <a:t> ‘</a:t>
            </a:r>
            <a:r>
              <a:rPr lang="en-GB" sz="1700" dirty="0" err="1"/>
              <a:t>grym</a:t>
            </a:r>
            <a:r>
              <a:rPr lang="en-GB" sz="1700" dirty="0"/>
              <a:t>’ mewn </a:t>
            </a:r>
            <a:r>
              <a:rPr lang="en-GB" sz="1700" dirty="0" err="1"/>
              <a:t>ysgolion</a:t>
            </a:r>
            <a:r>
              <a:rPr lang="en-GB" sz="1700" dirty="0"/>
              <a:t>? </a:t>
            </a:r>
            <a:r>
              <a:rPr lang="en-GB" sz="1700" dirty="0" err="1"/>
              <a:t>Athrawon</a:t>
            </a:r>
            <a:r>
              <a:rPr lang="en-GB" sz="1700" dirty="0"/>
              <a:t> neu </a:t>
            </a:r>
            <a:r>
              <a:rPr lang="en-GB" sz="1700" dirty="0" err="1"/>
              <a:t>ddisgyblion</a:t>
            </a:r>
            <a:r>
              <a:rPr lang="en-GB" sz="1700" dirty="0"/>
              <a:t>?</a:t>
            </a:r>
          </a:p>
          <a:p>
            <a:pPr lvl="1"/>
            <a:r>
              <a:rPr lang="en-GB" sz="1700" dirty="0"/>
              <a:t>Pwy sydd yn </a:t>
            </a:r>
            <a:r>
              <a:rPr lang="en-GB" sz="1700" dirty="0" err="1"/>
              <a:t>penderfynu</a:t>
            </a:r>
            <a:r>
              <a:rPr lang="en-GB" sz="1700" dirty="0"/>
              <a:t> sut y </a:t>
            </a:r>
            <a:r>
              <a:rPr lang="en-GB" sz="1700" dirty="0" err="1"/>
              <a:t>dylid</a:t>
            </a:r>
            <a:r>
              <a:rPr lang="en-GB" sz="1700" dirty="0"/>
              <a:t> addysgu plant?</a:t>
            </a:r>
          </a:p>
          <a:p>
            <a:pPr>
              <a:lnSpc>
                <a:spcPct val="120000"/>
              </a:lnSpc>
            </a:pPr>
            <a:r>
              <a:rPr lang="en-GB" sz="1800" dirty="0"/>
              <a:t>Mae gan </a:t>
            </a:r>
            <a:r>
              <a:rPr lang="en-GB" sz="1800" dirty="0" err="1"/>
              <a:t>addysg</a:t>
            </a:r>
            <a:r>
              <a:rPr lang="en-GB" sz="1800" dirty="0"/>
              <a:t> y </a:t>
            </a:r>
            <a:r>
              <a:rPr lang="en-GB" sz="1800" dirty="0" err="1"/>
              <a:t>grym</a:t>
            </a:r>
            <a:r>
              <a:rPr lang="en-GB" sz="1800" dirty="0"/>
              <a:t> </a:t>
            </a:r>
            <a:r>
              <a:rPr lang="en-GB" sz="1800" dirty="0" err="1"/>
              <a:t>i</a:t>
            </a:r>
            <a:r>
              <a:rPr lang="en-GB" sz="1800" dirty="0"/>
              <a:t> </a:t>
            </a:r>
            <a:r>
              <a:rPr lang="en-GB" sz="1800" dirty="0" err="1"/>
              <a:t>wireddu</a:t>
            </a:r>
            <a:r>
              <a:rPr lang="en-GB" sz="1800" dirty="0"/>
              <a:t> </a:t>
            </a:r>
            <a:r>
              <a:rPr lang="en-GB" sz="1800" dirty="0" err="1"/>
              <a:t>newid</a:t>
            </a:r>
            <a:r>
              <a:rPr lang="en-GB" sz="1800" dirty="0"/>
              <a:t> pan </a:t>
            </a:r>
            <a:r>
              <a:rPr lang="en-GB" sz="1800" dirty="0" err="1"/>
              <a:t>ddarganfyddir</a:t>
            </a:r>
            <a:r>
              <a:rPr lang="en-GB" sz="1800" dirty="0"/>
              <a:t> </a:t>
            </a:r>
            <a:r>
              <a:rPr lang="en-GB" sz="1800" dirty="0" err="1"/>
              <a:t>pwrpas</a:t>
            </a:r>
            <a:r>
              <a:rPr lang="en-GB" sz="1800" dirty="0"/>
              <a:t> </a:t>
            </a:r>
            <a:r>
              <a:rPr lang="en-GB" sz="1800" dirty="0" err="1"/>
              <a:t>moesol</a:t>
            </a:r>
            <a:r>
              <a:rPr lang="en-GB" sz="1800" dirty="0"/>
              <a:t> </a:t>
            </a:r>
            <a:r>
              <a:rPr lang="en-GB" sz="1800" dirty="0" err="1"/>
              <a:t>addysg</a:t>
            </a:r>
            <a:r>
              <a:rPr lang="en-GB" sz="1800" dirty="0"/>
              <a:t>. </a:t>
            </a:r>
            <a:endParaRPr lang="en-GB" sz="1800" dirty="0" smtClean="0"/>
          </a:p>
          <a:p>
            <a:pPr lvl="7">
              <a:lnSpc>
                <a:spcPct val="120000"/>
              </a:lnSpc>
            </a:pPr>
            <a:r>
              <a:rPr lang="en-GB" dirty="0" smtClean="0"/>
              <a:t>(</a:t>
            </a:r>
            <a:r>
              <a:rPr lang="en-GB" dirty="0" err="1"/>
              <a:t>Boronski</a:t>
            </a:r>
            <a:r>
              <a:rPr lang="en-GB" dirty="0"/>
              <a:t> a Hassan, 2015)</a:t>
            </a:r>
          </a:p>
        </p:txBody>
      </p:sp>
      <p:sp>
        <p:nvSpPr>
          <p:cNvPr id="4" name="Content Placeholder 3"/>
          <p:cNvSpPr>
            <a:spLocks noGrp="1"/>
          </p:cNvSpPr>
          <p:nvPr>
            <p:ph sz="half" idx="2"/>
          </p:nvPr>
        </p:nvSpPr>
        <p:spPr>
          <a:xfrm>
            <a:off x="6172200" y="1526650"/>
            <a:ext cx="5765800" cy="5191649"/>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US" sz="3400" i="1" dirty="0"/>
              <a:t>Theory which challenges social injustice via revolutionary transformation within society. </a:t>
            </a:r>
          </a:p>
          <a:p>
            <a:r>
              <a:rPr lang="en-US" sz="3400" i="1" dirty="0"/>
              <a:t>Who has the power? How can </a:t>
            </a:r>
            <a:r>
              <a:rPr lang="en-US" sz="3400" i="1" dirty="0" err="1"/>
              <a:t>marginalised</a:t>
            </a:r>
            <a:r>
              <a:rPr lang="en-US" sz="3400" i="1" dirty="0"/>
              <a:t> groups reclaim power and identity? </a:t>
            </a:r>
          </a:p>
          <a:p>
            <a:r>
              <a:rPr lang="en-US" sz="3400" i="1" dirty="0"/>
              <a:t>In schools:</a:t>
            </a:r>
          </a:p>
          <a:p>
            <a:pPr lvl="1"/>
            <a:r>
              <a:rPr lang="en-US" sz="2600" i="1" dirty="0"/>
              <a:t>Who is in charge of education? Government or teachers?</a:t>
            </a:r>
          </a:p>
          <a:p>
            <a:pPr lvl="1"/>
            <a:r>
              <a:rPr lang="en-US" sz="2600" i="1" dirty="0"/>
              <a:t>Who designs school structures?</a:t>
            </a:r>
          </a:p>
          <a:p>
            <a:pPr lvl="1"/>
            <a:r>
              <a:rPr lang="en-US" sz="2600" i="1" dirty="0"/>
              <a:t>Who decides the curriculum?</a:t>
            </a:r>
          </a:p>
          <a:p>
            <a:pPr lvl="1"/>
            <a:r>
              <a:rPr lang="en-US" sz="2600" i="1" dirty="0"/>
              <a:t>Who has the ‘power’ in schools? Teachers or pupils?</a:t>
            </a:r>
          </a:p>
          <a:p>
            <a:pPr lvl="1"/>
            <a:r>
              <a:rPr lang="en-US" sz="2600" i="1" dirty="0"/>
              <a:t>Who decides how children should learn?</a:t>
            </a:r>
          </a:p>
          <a:p>
            <a:r>
              <a:rPr lang="en-US" sz="3400" i="1" dirty="0"/>
              <a:t>Education has the power to bring about change when one locates the moral purpose of education</a:t>
            </a:r>
          </a:p>
          <a:p>
            <a:pPr marL="0" indent="0" algn="r">
              <a:buNone/>
            </a:pPr>
            <a:r>
              <a:rPr lang="en-GB" sz="2900" dirty="0" err="1"/>
              <a:t>Boronski</a:t>
            </a:r>
            <a:r>
              <a:rPr lang="en-GB" sz="2900" dirty="0"/>
              <a:t> and Hassan, 2015 </a:t>
            </a:r>
          </a:p>
          <a:p>
            <a:endParaRPr lang="en-US" dirty="0"/>
          </a:p>
        </p:txBody>
      </p:sp>
      <p:pic>
        <p:nvPicPr>
          <p:cNvPr id="5" name="Picture 4" descr="Cinema Clipart">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00124" y="99391"/>
            <a:ext cx="1429460" cy="1252331"/>
          </a:xfrm>
          <a:prstGeom prst="rect">
            <a:avLst/>
          </a:prstGeom>
        </p:spPr>
      </p:pic>
    </p:spTree>
    <p:extLst>
      <p:ext uri="{BB962C8B-B14F-4D97-AF65-F5344CB8AC3E}">
        <p14:creationId xmlns:p14="http://schemas.microsoft.com/office/powerpoint/2010/main" val="37052705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5480" y="198148"/>
            <a:ext cx="10515600" cy="1460500"/>
          </a:xfrm>
        </p:spPr>
        <p:txBody>
          <a:bodyPr>
            <a:normAutofit fontScale="90000"/>
          </a:bodyPr>
          <a:lstStyle/>
          <a:p>
            <a:pPr algn="ctr"/>
            <a:r>
              <a:rPr lang="en-GB" dirty="0">
                <a:solidFill>
                  <a:schemeClr val="accent1"/>
                </a:solidFill>
              </a:rPr>
              <a:t/>
            </a:r>
            <a:br>
              <a:rPr lang="en-GB" dirty="0">
                <a:solidFill>
                  <a:schemeClr val="accent1"/>
                </a:solidFill>
              </a:rPr>
            </a:br>
            <a:r>
              <a:rPr lang="en-GB" dirty="0" err="1">
                <a:solidFill>
                  <a:schemeClr val="accent1"/>
                </a:solidFill>
              </a:rPr>
              <a:t>Teipolegau</a:t>
            </a:r>
            <a:r>
              <a:rPr lang="en-GB" dirty="0">
                <a:solidFill>
                  <a:schemeClr val="accent1"/>
                </a:solidFill>
              </a:rPr>
              <a:t> </a:t>
            </a:r>
            <a:r>
              <a:rPr lang="en-GB" dirty="0" err="1">
                <a:solidFill>
                  <a:schemeClr val="accent1"/>
                </a:solidFill>
              </a:rPr>
              <a:t>Ideolegau</a:t>
            </a:r>
            <a:r>
              <a:rPr lang="en-GB" dirty="0">
                <a:solidFill>
                  <a:schemeClr val="accent1"/>
                </a:solidFill>
              </a:rPr>
              <a:t/>
            </a:r>
            <a:br>
              <a:rPr lang="en-GB" dirty="0">
                <a:solidFill>
                  <a:schemeClr val="accent1"/>
                </a:solidFill>
              </a:rPr>
            </a:br>
            <a:r>
              <a:rPr lang="en-GB" dirty="0">
                <a:solidFill>
                  <a:schemeClr val="tx2"/>
                </a:solidFill>
              </a:rPr>
              <a:t>Typologies of Ideologies</a:t>
            </a:r>
            <a:r>
              <a:rPr lang="en-GB" dirty="0"/>
              <a:t/>
            </a:r>
            <a:br>
              <a:rPr lang="en-GB" dirty="0"/>
            </a:br>
            <a:r>
              <a:rPr lang="en-GB" dirty="0">
                <a:solidFill>
                  <a:schemeClr val="accent1"/>
                </a:solidFill>
              </a:rPr>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a:xfrm>
            <a:off x="3828155" y="1457076"/>
            <a:ext cx="3474720" cy="5120640"/>
          </a:xfrm>
        </p:spPr>
        <p:style>
          <a:lnRef idx="2">
            <a:schemeClr val="dk1"/>
          </a:lnRef>
          <a:fillRef idx="1">
            <a:schemeClr val="lt1"/>
          </a:fillRef>
          <a:effectRef idx="0">
            <a:schemeClr val="dk1"/>
          </a:effectRef>
          <a:fontRef idx="minor">
            <a:schemeClr val="dk1"/>
          </a:fontRef>
        </p:style>
        <p:txBody>
          <a:bodyPr>
            <a:normAutofit/>
          </a:bodyPr>
          <a:lstStyle/>
          <a:p>
            <a:r>
              <a:rPr lang="en-GB" dirty="0"/>
              <a:t>Dull </a:t>
            </a:r>
            <a:r>
              <a:rPr lang="en-GB" dirty="0" err="1"/>
              <a:t>i</a:t>
            </a:r>
            <a:r>
              <a:rPr lang="en-GB" dirty="0"/>
              <a:t> </a:t>
            </a:r>
            <a:r>
              <a:rPr lang="en-GB" dirty="0" err="1"/>
              <a:t>grwpio</a:t>
            </a:r>
            <a:r>
              <a:rPr lang="en-GB" dirty="0"/>
              <a:t> </a:t>
            </a:r>
            <a:r>
              <a:rPr lang="en-GB" dirty="0" err="1"/>
              <a:t>syniadau</a:t>
            </a:r>
            <a:r>
              <a:rPr lang="en-GB" dirty="0"/>
              <a:t> </a:t>
            </a:r>
            <a:r>
              <a:rPr lang="en-GB" dirty="0" err="1"/>
              <a:t>gyda’i</a:t>
            </a:r>
            <a:r>
              <a:rPr lang="en-GB" dirty="0"/>
              <a:t> gilydd o </a:t>
            </a:r>
            <a:r>
              <a:rPr lang="en-GB" dirty="0" err="1"/>
              <a:t>dan</a:t>
            </a:r>
            <a:r>
              <a:rPr lang="en-GB" dirty="0"/>
              <a:t> </a:t>
            </a:r>
            <a:r>
              <a:rPr lang="en-GB" dirty="0" err="1"/>
              <a:t>pennawd</a:t>
            </a:r>
            <a:r>
              <a:rPr lang="en-GB" dirty="0"/>
              <a:t> </a:t>
            </a:r>
            <a:r>
              <a:rPr lang="en-GB" dirty="0" err="1"/>
              <a:t>penodol</a:t>
            </a:r>
            <a:r>
              <a:rPr lang="en-GB" dirty="0"/>
              <a:t> neu i’w </a:t>
            </a:r>
            <a:r>
              <a:rPr lang="en-GB" b="1" dirty="0" err="1"/>
              <a:t>dosbarthu</a:t>
            </a:r>
            <a:r>
              <a:rPr lang="en-GB" dirty="0"/>
              <a:t> nhw.</a:t>
            </a:r>
          </a:p>
          <a:p>
            <a:endParaRPr lang="en-GB" dirty="0"/>
          </a:p>
          <a:p>
            <a:r>
              <a:rPr lang="en-GB" dirty="0" err="1"/>
              <a:t>Ceidwadol</a:t>
            </a:r>
            <a:r>
              <a:rPr lang="en-GB" dirty="0"/>
              <a:t> neu </a:t>
            </a:r>
            <a:r>
              <a:rPr lang="en-GB" dirty="0" err="1"/>
              <a:t>elitaidd</a:t>
            </a:r>
            <a:r>
              <a:rPr lang="en-GB" dirty="0"/>
              <a:t>?</a:t>
            </a:r>
          </a:p>
          <a:p>
            <a:r>
              <a:rPr lang="en-GB" dirty="0" err="1"/>
              <a:t>Adolygiaeth</a:t>
            </a:r>
            <a:r>
              <a:rPr lang="en-GB" dirty="0"/>
              <a:t> </a:t>
            </a:r>
            <a:r>
              <a:rPr lang="en-GB" dirty="0" err="1"/>
              <a:t>neu</a:t>
            </a:r>
            <a:r>
              <a:rPr lang="en-GB" dirty="0"/>
              <a:t> </a:t>
            </a:r>
            <a:r>
              <a:rPr lang="en-GB" dirty="0" err="1"/>
              <a:t>dechnocrataidd</a:t>
            </a:r>
            <a:r>
              <a:rPr lang="en-GB" dirty="0"/>
              <a:t>?</a:t>
            </a:r>
          </a:p>
          <a:p>
            <a:r>
              <a:rPr lang="en-GB" dirty="0" err="1"/>
              <a:t>Rhamantaidd</a:t>
            </a:r>
            <a:r>
              <a:rPr lang="en-GB" dirty="0"/>
              <a:t>, </a:t>
            </a:r>
            <a:r>
              <a:rPr lang="en-GB" dirty="0" err="1"/>
              <a:t>unigolyddiaeth</a:t>
            </a:r>
            <a:r>
              <a:rPr lang="en-GB" dirty="0"/>
              <a:t> neu </a:t>
            </a:r>
            <a:r>
              <a:rPr lang="en-GB" dirty="0" err="1"/>
              <a:t>seicolegol</a:t>
            </a:r>
            <a:r>
              <a:rPr lang="en-GB" dirty="0"/>
              <a:t>?</a:t>
            </a:r>
          </a:p>
          <a:p>
            <a:r>
              <a:rPr lang="en-GB" dirty="0" err="1"/>
              <a:t>Democrataidd</a:t>
            </a:r>
            <a:r>
              <a:rPr lang="en-GB" dirty="0"/>
              <a:t>, </a:t>
            </a:r>
            <a:r>
              <a:rPr lang="en-GB" dirty="0" err="1"/>
              <a:t>traddodiad</a:t>
            </a:r>
            <a:r>
              <a:rPr lang="en-GB" dirty="0"/>
              <a:t> </a:t>
            </a:r>
            <a:r>
              <a:rPr lang="en-GB" dirty="0" err="1"/>
              <a:t>rhyddfrydol</a:t>
            </a:r>
            <a:r>
              <a:rPr lang="en-GB" dirty="0"/>
              <a:t> </a:t>
            </a:r>
            <a:r>
              <a:rPr lang="en-GB" dirty="0" err="1"/>
              <a:t>neu</a:t>
            </a:r>
            <a:r>
              <a:rPr lang="en-GB" dirty="0"/>
              <a:t> </a:t>
            </a:r>
            <a:r>
              <a:rPr lang="en-GB" dirty="0" err="1"/>
              <a:t>egalitaraidd</a:t>
            </a:r>
            <a:r>
              <a:rPr lang="en-GB" dirty="0"/>
              <a:t>?</a:t>
            </a:r>
          </a:p>
          <a:p>
            <a:endParaRPr lang="en-GB" dirty="0"/>
          </a:p>
        </p:txBody>
      </p:sp>
      <p:sp>
        <p:nvSpPr>
          <p:cNvPr id="4" name="Content Placeholder 3"/>
          <p:cNvSpPr>
            <a:spLocks noGrp="1"/>
          </p:cNvSpPr>
          <p:nvPr>
            <p:ph sz="half" idx="2"/>
          </p:nvPr>
        </p:nvSpPr>
        <p:spPr>
          <a:xfrm>
            <a:off x="7846612" y="1457076"/>
            <a:ext cx="3474720" cy="5120640"/>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a:t>A typology is a way to group ideas together under a certain heading or </a:t>
            </a:r>
            <a:r>
              <a:rPr lang="en-GB" b="1" i="1" dirty="0"/>
              <a:t>to classify </a:t>
            </a:r>
            <a:r>
              <a:rPr lang="en-GB" i="1" dirty="0"/>
              <a:t>them. </a:t>
            </a:r>
          </a:p>
          <a:p>
            <a:endParaRPr lang="en-GB" i="1" dirty="0"/>
          </a:p>
          <a:p>
            <a:r>
              <a:rPr lang="en-GB" i="1" dirty="0"/>
              <a:t>Conservative or elitist?</a:t>
            </a:r>
          </a:p>
          <a:p>
            <a:r>
              <a:rPr lang="en-GB" i="1" dirty="0"/>
              <a:t>Revisionist or technocratic?</a:t>
            </a:r>
          </a:p>
          <a:p>
            <a:r>
              <a:rPr lang="en-GB" i="1" dirty="0"/>
              <a:t>Romantic, individualist or psychological?</a:t>
            </a:r>
          </a:p>
          <a:p>
            <a:r>
              <a:rPr lang="en-GB" i="1" dirty="0"/>
              <a:t>Democratic, liberal tradition or egalitarian? </a:t>
            </a:r>
          </a:p>
          <a:p>
            <a:pPr algn="r"/>
            <a:r>
              <a:rPr lang="en-GB" sz="1600" dirty="0"/>
              <a:t>Davies (1969) and </a:t>
            </a:r>
            <a:r>
              <a:rPr lang="en-GB" sz="1600" dirty="0" err="1"/>
              <a:t>Cosin</a:t>
            </a:r>
            <a:r>
              <a:rPr lang="en-GB" sz="1600" dirty="0"/>
              <a:t> (1972) in Matheson, 2015</a:t>
            </a:r>
          </a:p>
          <a:p>
            <a:endParaRPr lang="en-GB" dirty="0"/>
          </a:p>
        </p:txBody>
      </p:sp>
    </p:spTree>
    <p:extLst>
      <p:ext uri="{BB962C8B-B14F-4D97-AF65-F5344CB8AC3E}">
        <p14:creationId xmlns:p14="http://schemas.microsoft.com/office/powerpoint/2010/main" val="15952855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tx2"/>
                </a:solidFill>
              </a:rPr>
              <a:t>Teipoleg</a:t>
            </a:r>
            <a:r>
              <a:rPr lang="en-GB" dirty="0">
                <a:solidFill>
                  <a:schemeClr val="tx2"/>
                </a:solidFill>
              </a:rPr>
              <a:t> Morrison a Ridley </a:t>
            </a:r>
            <a:r>
              <a:rPr lang="en-GB" dirty="0">
                <a:solidFill>
                  <a:schemeClr val="accent1"/>
                </a:solidFill>
              </a:rPr>
              <a:t/>
            </a:r>
            <a:br>
              <a:rPr lang="en-GB" dirty="0">
                <a:solidFill>
                  <a:schemeClr val="accent1"/>
                </a:solidFill>
              </a:rPr>
            </a:br>
            <a:r>
              <a:rPr lang="en-GB" dirty="0"/>
              <a:t>Morrison and Ridley’s Typology</a:t>
            </a:r>
            <a:br>
              <a:rPr lang="en-GB" dirty="0"/>
            </a:br>
            <a:endParaRPr lang="en-GB" dirty="0">
              <a:solidFill>
                <a:schemeClr val="accent1"/>
              </a:solidFill>
            </a:endParaRPr>
          </a:p>
        </p:txBody>
      </p:sp>
      <p:sp>
        <p:nvSpPr>
          <p:cNvPr id="4" name="Content Placeholder 3"/>
          <p:cNvSpPr>
            <a:spLocks noGrp="1"/>
          </p:cNvSpPr>
          <p:nvPr>
            <p:ph sz="half" idx="1"/>
          </p:nvPr>
        </p:nvSpPr>
        <p:spPr>
          <a:xfrm>
            <a:off x="3586038" y="922352"/>
            <a:ext cx="4333461" cy="5021319"/>
          </a:xfrm>
        </p:spPr>
        <p:style>
          <a:lnRef idx="2">
            <a:schemeClr val="accent1"/>
          </a:lnRef>
          <a:fillRef idx="1">
            <a:schemeClr val="lt1"/>
          </a:fillRef>
          <a:effectRef idx="0">
            <a:schemeClr val="accent1"/>
          </a:effectRef>
          <a:fontRef idx="minor">
            <a:schemeClr val="dk1"/>
          </a:fontRef>
        </p:style>
        <p:txBody>
          <a:bodyPr>
            <a:normAutofit/>
          </a:bodyPr>
          <a:lstStyle/>
          <a:p>
            <a:pPr marL="914400" lvl="1" indent="-457200"/>
            <a:r>
              <a:rPr lang="en-GB" sz="2800" dirty="0" err="1"/>
              <a:t>Defnyddia</a:t>
            </a:r>
            <a:r>
              <a:rPr lang="en-GB" sz="2800" dirty="0"/>
              <a:t> Morrison a Ridley (1989) </a:t>
            </a:r>
            <a:r>
              <a:rPr lang="en-GB" sz="2800" dirty="0" err="1"/>
              <a:t>dri</a:t>
            </a:r>
            <a:r>
              <a:rPr lang="en-GB" sz="2800" dirty="0"/>
              <a:t> </a:t>
            </a:r>
            <a:r>
              <a:rPr lang="en-GB" sz="2800" dirty="0" err="1"/>
              <a:t>phennawd</a:t>
            </a:r>
            <a:r>
              <a:rPr lang="en-GB" sz="2800" dirty="0"/>
              <a:t> </a:t>
            </a:r>
            <a:r>
              <a:rPr lang="en-GB" sz="2800" dirty="0" err="1"/>
              <a:t>i</a:t>
            </a:r>
            <a:r>
              <a:rPr lang="en-GB" sz="2800" dirty="0"/>
              <a:t> </a:t>
            </a:r>
            <a:r>
              <a:rPr lang="en-GB" sz="2800" dirty="0" err="1"/>
              <a:t>grynhoi</a:t>
            </a:r>
            <a:r>
              <a:rPr lang="en-GB" sz="2800" dirty="0"/>
              <a:t> </a:t>
            </a:r>
            <a:r>
              <a:rPr lang="en-GB" sz="2800" dirty="0" err="1"/>
              <a:t>ideolegau</a:t>
            </a:r>
            <a:r>
              <a:rPr lang="en-GB" sz="2800" dirty="0"/>
              <a:t> </a:t>
            </a:r>
            <a:r>
              <a:rPr lang="en-GB" sz="2800" dirty="0" err="1"/>
              <a:t>addysgol</a:t>
            </a:r>
            <a:endParaRPr lang="en-GB" sz="2800" dirty="0"/>
          </a:p>
          <a:p>
            <a:pPr lvl="1"/>
            <a:r>
              <a:rPr lang="en-GB" sz="2400" dirty="0" err="1"/>
              <a:t>Ide</a:t>
            </a:r>
            <a:r>
              <a:rPr lang="en-GB" sz="2000" dirty="0" err="1"/>
              <a:t>olegau</a:t>
            </a:r>
            <a:r>
              <a:rPr lang="en-GB" sz="2000" dirty="0"/>
              <a:t> sydd yn </a:t>
            </a:r>
            <a:r>
              <a:rPr lang="en-GB" sz="2000" dirty="0" err="1"/>
              <a:t>pwysleisio</a:t>
            </a:r>
            <a:r>
              <a:rPr lang="en-GB" sz="2000" dirty="0"/>
              <a:t> </a:t>
            </a:r>
            <a:r>
              <a:rPr lang="en-GB" sz="2000" dirty="0" err="1"/>
              <a:t>yr</a:t>
            </a:r>
            <a:r>
              <a:rPr lang="en-GB" sz="2000" dirty="0"/>
              <a:t> </a:t>
            </a:r>
            <a:r>
              <a:rPr lang="en-GB" sz="2000" dirty="0" err="1"/>
              <a:t>unigolyn</a:t>
            </a:r>
            <a:endParaRPr lang="en-GB" sz="2000" dirty="0"/>
          </a:p>
          <a:p>
            <a:pPr lvl="1"/>
            <a:r>
              <a:rPr lang="en-GB" sz="2000" dirty="0" err="1"/>
              <a:t>Ideolegau</a:t>
            </a:r>
            <a:r>
              <a:rPr lang="en-GB" sz="2000" dirty="0"/>
              <a:t> </a:t>
            </a:r>
            <a:r>
              <a:rPr lang="en-GB" sz="2000" dirty="0" err="1"/>
              <a:t>sydd</a:t>
            </a:r>
            <a:r>
              <a:rPr lang="en-GB" sz="2000" dirty="0"/>
              <a:t> </a:t>
            </a:r>
            <a:r>
              <a:rPr lang="en-GB" sz="2000" dirty="0" err="1"/>
              <a:t>yn</a:t>
            </a:r>
            <a:r>
              <a:rPr lang="en-GB" sz="2000" dirty="0"/>
              <a:t> </a:t>
            </a:r>
            <a:r>
              <a:rPr lang="en-GB" sz="2000" dirty="0" err="1"/>
              <a:t>pwysleisio</a:t>
            </a:r>
            <a:r>
              <a:rPr lang="en-GB" sz="2000" dirty="0"/>
              <a:t> </a:t>
            </a:r>
            <a:r>
              <a:rPr lang="en-GB" sz="2000" dirty="0" err="1"/>
              <a:t>gwybodaeth</a:t>
            </a:r>
            <a:endParaRPr lang="en-GB" sz="2000" dirty="0"/>
          </a:p>
          <a:p>
            <a:pPr lvl="1"/>
            <a:r>
              <a:rPr lang="en-GB" sz="2000" dirty="0" err="1"/>
              <a:t>Ideolegau</a:t>
            </a:r>
            <a:r>
              <a:rPr lang="en-GB" sz="2000" dirty="0"/>
              <a:t> sydd yn </a:t>
            </a:r>
            <a:r>
              <a:rPr lang="en-GB" sz="2000" dirty="0" err="1"/>
              <a:t>pwysleisio</a:t>
            </a:r>
            <a:r>
              <a:rPr lang="en-GB" sz="2000" dirty="0"/>
              <a:t> </a:t>
            </a:r>
            <a:r>
              <a:rPr lang="en-GB" sz="2000" dirty="0" err="1"/>
              <a:t>cymdeithas</a:t>
            </a:r>
            <a:endParaRPr lang="en-GB" sz="2000" dirty="0"/>
          </a:p>
        </p:txBody>
      </p:sp>
      <p:sp>
        <p:nvSpPr>
          <p:cNvPr id="3" name="Content Placeholder 2"/>
          <p:cNvSpPr>
            <a:spLocks noGrp="1"/>
          </p:cNvSpPr>
          <p:nvPr>
            <p:ph sz="half" idx="2"/>
          </p:nvPr>
        </p:nvSpPr>
        <p:spPr>
          <a:xfrm>
            <a:off x="8030817" y="879656"/>
            <a:ext cx="3888850" cy="5064015"/>
          </a:xfrm>
        </p:spPr>
        <p:style>
          <a:lnRef idx="2">
            <a:schemeClr val="accent1"/>
          </a:lnRef>
          <a:fillRef idx="1">
            <a:schemeClr val="lt1"/>
          </a:fillRef>
          <a:effectRef idx="0">
            <a:schemeClr val="accent1"/>
          </a:effectRef>
          <a:fontRef idx="minor">
            <a:schemeClr val="dk1"/>
          </a:fontRef>
        </p:style>
        <p:txBody>
          <a:bodyPr>
            <a:normAutofit/>
          </a:bodyPr>
          <a:lstStyle/>
          <a:p>
            <a:r>
              <a:rPr lang="en-GB" sz="2600" i="1" dirty="0"/>
              <a:t>Morrison and Ridley (1989) use three headings to summarise educational ideologies:</a:t>
            </a:r>
          </a:p>
          <a:p>
            <a:pPr lvl="1"/>
            <a:r>
              <a:rPr lang="en-GB" sz="2200" i="1" dirty="0"/>
              <a:t>Ideologies which emphasise the individual </a:t>
            </a:r>
          </a:p>
          <a:p>
            <a:pPr lvl="1"/>
            <a:r>
              <a:rPr lang="en-GB" sz="2200" i="1" dirty="0"/>
              <a:t>Ideologies which emphasise knowledge</a:t>
            </a:r>
          </a:p>
          <a:p>
            <a:pPr lvl="1"/>
            <a:r>
              <a:rPr lang="en-GB" sz="2200" i="1" dirty="0"/>
              <a:t>Ideologies which emphasise society </a:t>
            </a:r>
          </a:p>
          <a:p>
            <a:pPr marL="457200" lvl="1" indent="0" algn="r">
              <a:buNone/>
            </a:pPr>
            <a:r>
              <a:rPr lang="en-GB" sz="1800" i="1" dirty="0"/>
              <a:t>Cited in Bartlett and Burton, 2016</a:t>
            </a:r>
          </a:p>
          <a:p>
            <a:pPr lvl="1"/>
            <a:endParaRPr lang="en-GB" sz="1800" dirty="0"/>
          </a:p>
          <a:p>
            <a:endParaRPr lang="en-US" dirty="0"/>
          </a:p>
        </p:txBody>
      </p:sp>
    </p:spTree>
    <p:extLst>
      <p:ext uri="{BB962C8B-B14F-4D97-AF65-F5344CB8AC3E}">
        <p14:creationId xmlns:p14="http://schemas.microsoft.com/office/powerpoint/2010/main" val="26496457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99090" y="317417"/>
            <a:ext cx="10515600" cy="1613304"/>
          </a:xfrm>
        </p:spPr>
        <p:txBody>
          <a:bodyPr>
            <a:normAutofit fontScale="90000"/>
          </a:bodyPr>
          <a:lstStyle/>
          <a:p>
            <a:pPr algn="ctr"/>
            <a:r>
              <a:rPr lang="en-GB" dirty="0">
                <a:solidFill>
                  <a:schemeClr val="accent1"/>
                </a:solidFill>
              </a:rPr>
              <a:t/>
            </a:r>
            <a:br>
              <a:rPr lang="en-GB" dirty="0">
                <a:solidFill>
                  <a:schemeClr val="accent1"/>
                </a:solidFill>
              </a:rPr>
            </a:br>
            <a:r>
              <a:rPr lang="en-GB" dirty="0" err="1">
                <a:solidFill>
                  <a:schemeClr val="accent1"/>
                </a:solidFill>
              </a:rPr>
              <a:t>Ideolegau</a:t>
            </a:r>
            <a:r>
              <a:rPr lang="en-GB" dirty="0">
                <a:solidFill>
                  <a:schemeClr val="accent1"/>
                </a:solidFill>
              </a:rPr>
              <a:t> sydd yn </a:t>
            </a:r>
            <a:r>
              <a:rPr lang="en-GB" dirty="0" err="1">
                <a:solidFill>
                  <a:schemeClr val="accent1"/>
                </a:solidFill>
              </a:rPr>
              <a:t>pwysleisio’r</a:t>
            </a:r>
            <a:r>
              <a:rPr lang="en-GB" dirty="0">
                <a:solidFill>
                  <a:schemeClr val="accent1"/>
                </a:solidFill>
              </a:rPr>
              <a:t> </a:t>
            </a:r>
            <a:r>
              <a:rPr lang="en-GB" dirty="0" err="1">
                <a:solidFill>
                  <a:schemeClr val="accent1"/>
                </a:solidFill>
              </a:rPr>
              <a:t>unigolyn</a:t>
            </a:r>
            <a:r>
              <a:rPr lang="en-GB" dirty="0">
                <a:solidFill>
                  <a:schemeClr val="accent1"/>
                </a:solidFill>
              </a:rPr>
              <a:t/>
            </a:r>
            <a:br>
              <a:rPr lang="en-GB" dirty="0">
                <a:solidFill>
                  <a:schemeClr val="accent1"/>
                </a:solidFill>
              </a:rPr>
            </a:br>
            <a:r>
              <a:rPr lang="en-GB" dirty="0">
                <a:solidFill>
                  <a:schemeClr val="tx2"/>
                </a:solidFill>
              </a:rPr>
              <a:t>Ideologies which emphasise the individual</a:t>
            </a:r>
            <a:r>
              <a:rPr lang="en-GB" dirty="0"/>
              <a:t/>
            </a:r>
            <a:br>
              <a:rPr lang="en-GB" dirty="0"/>
            </a:br>
            <a:r>
              <a:rPr lang="en-GB" dirty="0">
                <a:solidFill>
                  <a:schemeClr val="accent1"/>
                </a:solidFill>
              </a:rPr>
              <a:t/>
            </a:r>
            <a:br>
              <a:rPr lang="en-GB" dirty="0">
                <a:solidFill>
                  <a:schemeClr val="accent1"/>
                </a:solidFill>
              </a:rPr>
            </a:br>
            <a:r>
              <a:rPr lang="en-GB" dirty="0">
                <a:solidFill>
                  <a:schemeClr val="accent1"/>
                </a:solidFill>
              </a:rPr>
              <a:t>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a:xfrm>
            <a:off x="381663" y="1427306"/>
            <a:ext cx="5638137" cy="5240193"/>
          </a:xfrm>
        </p:spPr>
        <p:style>
          <a:lnRef idx="2">
            <a:schemeClr val="dk1"/>
          </a:lnRef>
          <a:fillRef idx="1">
            <a:schemeClr val="lt1"/>
          </a:fillRef>
          <a:effectRef idx="0">
            <a:schemeClr val="dk1"/>
          </a:effectRef>
          <a:fontRef idx="minor">
            <a:schemeClr val="dk1"/>
          </a:fontRef>
        </p:style>
        <p:txBody>
          <a:bodyPr>
            <a:noAutofit/>
          </a:bodyPr>
          <a:lstStyle/>
          <a:p>
            <a:pPr>
              <a:lnSpc>
                <a:spcPct val="120000"/>
              </a:lnSpc>
            </a:pPr>
            <a:r>
              <a:rPr lang="en-GB" b="1" dirty="0" err="1"/>
              <a:t>Pwyslais</a:t>
            </a:r>
            <a:r>
              <a:rPr lang="en-GB" b="1" dirty="0"/>
              <a:t> </a:t>
            </a:r>
            <a:r>
              <a:rPr lang="en-GB" b="1" dirty="0" err="1"/>
              <a:t>ar</a:t>
            </a:r>
            <a:r>
              <a:rPr lang="en-GB" b="1" dirty="0"/>
              <a:t> </a:t>
            </a:r>
            <a:r>
              <a:rPr lang="en-GB" b="1" dirty="0" err="1"/>
              <a:t>ddatblygiad</a:t>
            </a:r>
            <a:r>
              <a:rPr lang="en-GB" b="1" dirty="0"/>
              <a:t> </a:t>
            </a:r>
            <a:r>
              <a:rPr lang="en-GB" b="1" dirty="0" err="1"/>
              <a:t>unigol</a:t>
            </a:r>
            <a:r>
              <a:rPr lang="en-GB" b="1" dirty="0"/>
              <a:t> </a:t>
            </a:r>
            <a:r>
              <a:rPr lang="en-GB" b="1" dirty="0" err="1"/>
              <a:t>gyda</a:t>
            </a:r>
            <a:r>
              <a:rPr lang="en-GB" b="1" dirty="0"/>
              <a:t> </a:t>
            </a:r>
            <a:r>
              <a:rPr lang="en-GB" b="1" dirty="0" err="1"/>
              <a:t>ffocws</a:t>
            </a:r>
            <a:r>
              <a:rPr lang="en-GB" b="1" dirty="0"/>
              <a:t> </a:t>
            </a:r>
            <a:r>
              <a:rPr lang="en-GB" b="1" dirty="0" err="1"/>
              <a:t>ar</a:t>
            </a:r>
            <a:r>
              <a:rPr lang="en-GB" b="1" dirty="0"/>
              <a:t> </a:t>
            </a:r>
            <a:r>
              <a:rPr lang="en-GB" b="1" dirty="0" err="1"/>
              <a:t>anghenion</a:t>
            </a:r>
            <a:r>
              <a:rPr lang="en-GB" b="1" dirty="0"/>
              <a:t> a </a:t>
            </a:r>
            <a:r>
              <a:rPr lang="en-GB" b="1" dirty="0" err="1"/>
              <a:t>diddordebau’r</a:t>
            </a:r>
            <a:r>
              <a:rPr lang="en-GB" b="1" dirty="0"/>
              <a:t> </a:t>
            </a:r>
            <a:r>
              <a:rPr lang="en-GB" b="1" dirty="0" err="1"/>
              <a:t>dysgwr</a:t>
            </a:r>
            <a:endParaRPr lang="en-GB" b="1" dirty="0"/>
          </a:p>
          <a:p>
            <a:pPr>
              <a:lnSpc>
                <a:spcPct val="120000"/>
              </a:lnSpc>
            </a:pPr>
            <a:r>
              <a:rPr lang="en-GB" b="1" dirty="0" err="1"/>
              <a:t>Dysgu</a:t>
            </a:r>
            <a:r>
              <a:rPr lang="en-GB" b="1" dirty="0"/>
              <a:t> </a:t>
            </a:r>
            <a:r>
              <a:rPr lang="en-GB" b="1" dirty="0" err="1"/>
              <a:t>yn</a:t>
            </a:r>
            <a:r>
              <a:rPr lang="en-GB" b="1" dirty="0"/>
              <a:t> </a:t>
            </a:r>
            <a:r>
              <a:rPr lang="en-GB" b="1" dirty="0" err="1"/>
              <a:t>digwydd</a:t>
            </a:r>
            <a:r>
              <a:rPr lang="en-GB" b="1" dirty="0"/>
              <a:t> </a:t>
            </a:r>
            <a:r>
              <a:rPr lang="en-GB" b="1" dirty="0" err="1"/>
              <a:t>drwy</a:t>
            </a:r>
            <a:r>
              <a:rPr lang="en-GB" b="1" dirty="0"/>
              <a:t> </a:t>
            </a:r>
            <a:r>
              <a:rPr lang="en-GB" b="1" dirty="0" err="1"/>
              <a:t>ddarganfod</a:t>
            </a:r>
            <a:r>
              <a:rPr lang="en-GB" b="1" dirty="0"/>
              <a:t> ac </a:t>
            </a:r>
            <a:r>
              <a:rPr lang="en-GB" b="1" dirty="0" err="1"/>
              <a:t>arbrofi</a:t>
            </a:r>
            <a:endParaRPr lang="en-GB" b="1" dirty="0"/>
          </a:p>
          <a:p>
            <a:pPr>
              <a:lnSpc>
                <a:spcPct val="120000"/>
              </a:lnSpc>
            </a:pPr>
            <a:r>
              <a:rPr lang="en-GB" b="1" dirty="0" err="1"/>
              <a:t>Derbynir</a:t>
            </a:r>
            <a:r>
              <a:rPr lang="en-GB" b="1" dirty="0"/>
              <a:t> fod </a:t>
            </a:r>
            <a:r>
              <a:rPr lang="en-GB" b="1" dirty="0" err="1"/>
              <a:t>dysgwyr</a:t>
            </a:r>
            <a:r>
              <a:rPr lang="en-GB" b="1" dirty="0"/>
              <a:t> yn dysgu </a:t>
            </a:r>
            <a:r>
              <a:rPr lang="en-GB" b="1" dirty="0" err="1"/>
              <a:t>ar</a:t>
            </a:r>
            <a:r>
              <a:rPr lang="en-GB" b="1" dirty="0"/>
              <a:t> </a:t>
            </a:r>
            <a:r>
              <a:rPr lang="en-GB" b="1" dirty="0" err="1"/>
              <a:t>eu</a:t>
            </a:r>
            <a:r>
              <a:rPr lang="en-GB" b="1" dirty="0"/>
              <a:t> </a:t>
            </a:r>
            <a:r>
              <a:rPr lang="en-GB" b="1" dirty="0" err="1"/>
              <a:t>cyflymdra</a:t>
            </a:r>
            <a:r>
              <a:rPr lang="en-GB" b="1" dirty="0"/>
              <a:t> </a:t>
            </a:r>
            <a:r>
              <a:rPr lang="en-GB" b="1" dirty="0" err="1"/>
              <a:t>eu</a:t>
            </a:r>
            <a:r>
              <a:rPr lang="en-GB" b="1" dirty="0"/>
              <a:t> </a:t>
            </a:r>
            <a:r>
              <a:rPr lang="en-GB" b="1" dirty="0" err="1"/>
              <a:t>hunain</a:t>
            </a:r>
            <a:r>
              <a:rPr lang="en-GB" b="1" dirty="0"/>
              <a:t>, gan ddilyn </a:t>
            </a:r>
            <a:r>
              <a:rPr lang="en-GB" b="1" dirty="0" err="1"/>
              <a:t>eu</a:t>
            </a:r>
            <a:r>
              <a:rPr lang="en-GB" b="1" dirty="0"/>
              <a:t> </a:t>
            </a:r>
            <a:r>
              <a:rPr lang="en-GB" b="1" dirty="0" err="1"/>
              <a:t>diddordebau</a:t>
            </a:r>
            <a:r>
              <a:rPr lang="en-GB" b="1" dirty="0"/>
              <a:t> </a:t>
            </a:r>
            <a:r>
              <a:rPr lang="en-GB" b="1" dirty="0" err="1"/>
              <a:t>eu</a:t>
            </a:r>
            <a:r>
              <a:rPr lang="en-GB" b="1" dirty="0"/>
              <a:t> </a:t>
            </a:r>
            <a:r>
              <a:rPr lang="en-GB" b="1" dirty="0" err="1"/>
              <a:t>hunain</a:t>
            </a:r>
            <a:endParaRPr lang="en-GB" b="1" dirty="0"/>
          </a:p>
          <a:p>
            <a:pPr>
              <a:lnSpc>
                <a:spcPct val="120000"/>
              </a:lnSpc>
            </a:pPr>
            <a:r>
              <a:rPr lang="en-GB" b="1" dirty="0"/>
              <a:t>Nid yw’r </a:t>
            </a:r>
            <a:r>
              <a:rPr lang="en-GB" b="1" dirty="0" err="1"/>
              <a:t>cysyniad</a:t>
            </a:r>
            <a:r>
              <a:rPr lang="en-GB" b="1" dirty="0"/>
              <a:t> o ‘fethu’ yn briodol – ond yn berthnasol </a:t>
            </a:r>
            <a:r>
              <a:rPr lang="en-GB" b="1" dirty="0" err="1"/>
              <a:t>i</a:t>
            </a:r>
            <a:r>
              <a:rPr lang="en-GB" b="1" dirty="0"/>
              <a:t> </a:t>
            </a:r>
            <a:r>
              <a:rPr lang="en-GB" b="1" dirty="0" err="1"/>
              <a:t>gyrsiau</a:t>
            </a:r>
            <a:r>
              <a:rPr lang="en-GB" b="1" dirty="0"/>
              <a:t> </a:t>
            </a:r>
            <a:r>
              <a:rPr lang="en-GB" b="1" dirty="0" err="1"/>
              <a:t>penodol</a:t>
            </a:r>
            <a:r>
              <a:rPr lang="en-GB" b="1" dirty="0"/>
              <a:t> a </a:t>
            </a:r>
            <a:r>
              <a:rPr lang="en-GB" b="1" dirty="0" err="1"/>
              <a:t>pharamedrau</a:t>
            </a:r>
            <a:r>
              <a:rPr lang="en-GB" b="1" dirty="0"/>
              <a:t> </a:t>
            </a:r>
            <a:r>
              <a:rPr lang="en-GB" b="1" dirty="0" err="1"/>
              <a:t>sefydlog</a:t>
            </a:r>
            <a:endParaRPr lang="en-GB" b="1" dirty="0"/>
          </a:p>
          <a:p>
            <a:pPr>
              <a:lnSpc>
                <a:spcPct val="120000"/>
              </a:lnSpc>
            </a:pPr>
            <a:r>
              <a:rPr lang="en-GB" b="1" dirty="0"/>
              <a:t>Yn </a:t>
            </a:r>
            <a:r>
              <a:rPr lang="en-GB" b="1" dirty="0" err="1"/>
              <a:t>ffafrio</a:t>
            </a:r>
            <a:r>
              <a:rPr lang="en-GB" b="1" dirty="0"/>
              <a:t> </a:t>
            </a:r>
            <a:r>
              <a:rPr lang="en-GB" b="1" dirty="0" err="1"/>
              <a:t>dulliau</a:t>
            </a:r>
            <a:r>
              <a:rPr lang="en-GB" b="1" dirty="0"/>
              <a:t> asesu </a:t>
            </a:r>
            <a:r>
              <a:rPr lang="en-GB" b="1" dirty="0" err="1"/>
              <a:t>ffurfiannol</a:t>
            </a:r>
            <a:endParaRPr lang="en-GB" b="1" dirty="0"/>
          </a:p>
          <a:p>
            <a:pPr>
              <a:lnSpc>
                <a:spcPct val="120000"/>
              </a:lnSpc>
            </a:pPr>
            <a:r>
              <a:rPr lang="en-GB" b="1" dirty="0"/>
              <a:t>Dull </a:t>
            </a:r>
            <a:r>
              <a:rPr lang="en-GB" b="1" dirty="0" err="1"/>
              <a:t>graddol</a:t>
            </a:r>
            <a:endParaRPr lang="en-GB" sz="2600" b="1" dirty="0"/>
          </a:p>
        </p:txBody>
      </p:sp>
      <p:sp>
        <p:nvSpPr>
          <p:cNvPr id="4" name="Content Placeholder 3"/>
          <p:cNvSpPr>
            <a:spLocks noGrp="1"/>
          </p:cNvSpPr>
          <p:nvPr>
            <p:ph sz="half" idx="2"/>
          </p:nvPr>
        </p:nvSpPr>
        <p:spPr>
          <a:xfrm>
            <a:off x="6172199" y="1427306"/>
            <a:ext cx="5638137" cy="5240193"/>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sz="3100" i="1" dirty="0"/>
              <a:t>Place an emphasis on individual development with a central focus on the needs and interests of the learner </a:t>
            </a:r>
          </a:p>
          <a:p>
            <a:r>
              <a:rPr lang="en-GB" sz="3100" i="1" dirty="0"/>
              <a:t>Learning takes place through discovery and experimentation</a:t>
            </a:r>
          </a:p>
          <a:p>
            <a:r>
              <a:rPr lang="en-GB" sz="3100" i="1" dirty="0"/>
              <a:t>It is accepted that learners’ learn at their own pace, following their own interests</a:t>
            </a:r>
          </a:p>
          <a:p>
            <a:r>
              <a:rPr lang="en-GB" sz="3100" i="1" dirty="0"/>
              <a:t>Concept of ‘failure’ is not appropriate – it only applies to set courses and fixed parameters</a:t>
            </a:r>
          </a:p>
          <a:p>
            <a:r>
              <a:rPr lang="en-GB" sz="3100" i="1" dirty="0"/>
              <a:t>Favours formative assessment approaches</a:t>
            </a:r>
          </a:p>
          <a:p>
            <a:r>
              <a:rPr lang="en-GB" sz="3100" i="1" dirty="0"/>
              <a:t>Generally progressive in approach </a:t>
            </a:r>
          </a:p>
          <a:p>
            <a:pPr marL="0" indent="0" algn="r">
              <a:buNone/>
            </a:pPr>
            <a:r>
              <a:rPr lang="en-GB" dirty="0"/>
              <a:t>Bartlett and Burton, 2016</a:t>
            </a:r>
          </a:p>
        </p:txBody>
      </p:sp>
    </p:spTree>
    <p:extLst>
      <p:ext uri="{BB962C8B-B14F-4D97-AF65-F5344CB8AC3E}">
        <p14:creationId xmlns:p14="http://schemas.microsoft.com/office/powerpoint/2010/main" val="15048911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chemeClr val="accent1"/>
                </a:solidFill>
              </a:rPr>
              <a:t/>
            </a:r>
            <a:br>
              <a:rPr lang="en-GB" dirty="0">
                <a:solidFill>
                  <a:schemeClr val="accent1"/>
                </a:solidFill>
              </a:rPr>
            </a:br>
            <a:r>
              <a:rPr lang="en-GB" dirty="0">
                <a:solidFill>
                  <a:schemeClr val="accent1"/>
                </a:solidFill>
              </a:rPr>
              <a:t/>
            </a:r>
            <a:br>
              <a:rPr lang="en-GB" dirty="0">
                <a:solidFill>
                  <a:schemeClr val="accent1"/>
                </a:solidFill>
              </a:rPr>
            </a:br>
            <a:r>
              <a:rPr lang="en-GB" dirty="0" err="1">
                <a:solidFill>
                  <a:schemeClr val="tx2"/>
                </a:solidFill>
              </a:rPr>
              <a:t>Adfyfyriad</a:t>
            </a:r>
            <a:r>
              <a:rPr lang="en-GB" dirty="0">
                <a:solidFill>
                  <a:schemeClr val="accent1"/>
                </a:solidFill>
              </a:rPr>
              <a:t/>
            </a:r>
            <a:br>
              <a:rPr lang="en-GB" dirty="0">
                <a:solidFill>
                  <a:schemeClr val="accent1"/>
                </a:solidFill>
              </a:rPr>
            </a:br>
            <a:r>
              <a:rPr lang="en-GB" dirty="0"/>
              <a:t>Reflection</a:t>
            </a:r>
            <a:br>
              <a:rPr lang="en-GB" dirty="0"/>
            </a:br>
            <a:r>
              <a:rPr lang="en-GB" dirty="0">
                <a:solidFill>
                  <a:schemeClr val="accent1"/>
                </a:solidFill>
              </a:rPr>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a:t>Mewn </a:t>
            </a:r>
            <a:r>
              <a:rPr lang="en-GB" dirty="0" err="1"/>
              <a:t>grwpiau</a:t>
            </a:r>
            <a:r>
              <a:rPr lang="en-GB" dirty="0"/>
              <a:t> </a:t>
            </a:r>
            <a:r>
              <a:rPr lang="en-GB" dirty="0" err="1"/>
              <a:t>bach</a:t>
            </a:r>
            <a:r>
              <a:rPr lang="en-GB" dirty="0"/>
              <a:t>, </a:t>
            </a:r>
            <a:r>
              <a:rPr lang="en-GB" dirty="0" err="1"/>
              <a:t>defnyddiwch</a:t>
            </a:r>
            <a:r>
              <a:rPr lang="en-GB" dirty="0"/>
              <a:t> y  </a:t>
            </a:r>
            <a:r>
              <a:rPr lang="en-GB" dirty="0" err="1"/>
              <a:t>cwestiynau</a:t>
            </a:r>
            <a:r>
              <a:rPr lang="en-GB" dirty="0"/>
              <a:t> </a:t>
            </a:r>
            <a:r>
              <a:rPr lang="en-GB" dirty="0" err="1"/>
              <a:t>canlynol</a:t>
            </a:r>
            <a:r>
              <a:rPr lang="en-GB" dirty="0"/>
              <a:t> </a:t>
            </a:r>
            <a:r>
              <a:rPr lang="en-GB" dirty="0" err="1"/>
              <a:t>i</a:t>
            </a:r>
            <a:r>
              <a:rPr lang="en-GB" dirty="0"/>
              <a:t> </a:t>
            </a:r>
            <a:r>
              <a:rPr lang="en-GB" dirty="0" err="1"/>
              <a:t>adlewyrchu</a:t>
            </a:r>
            <a:r>
              <a:rPr lang="en-GB" dirty="0"/>
              <a:t> </a:t>
            </a:r>
            <a:r>
              <a:rPr lang="en-GB" dirty="0" err="1"/>
              <a:t>ar</a:t>
            </a:r>
            <a:r>
              <a:rPr lang="en-GB" dirty="0"/>
              <a:t> </a:t>
            </a:r>
            <a:r>
              <a:rPr lang="en-GB" dirty="0" err="1"/>
              <a:t>yr</a:t>
            </a:r>
            <a:r>
              <a:rPr lang="en-GB" dirty="0"/>
              <a:t> </a:t>
            </a:r>
            <a:r>
              <a:rPr lang="en-GB" dirty="0" err="1"/>
              <a:t>ideoleg</a:t>
            </a:r>
            <a:r>
              <a:rPr lang="en-GB" dirty="0"/>
              <a:t> hwn:</a:t>
            </a:r>
          </a:p>
          <a:p>
            <a:pPr lvl="1"/>
            <a:r>
              <a:rPr lang="en-GB" dirty="0" err="1"/>
              <a:t>Allwch</a:t>
            </a:r>
            <a:r>
              <a:rPr lang="en-GB" dirty="0"/>
              <a:t> feddwl am unrhyw </a:t>
            </a:r>
            <a:r>
              <a:rPr lang="en-GB" dirty="0" err="1"/>
              <a:t>ddamcaniaethydd</a:t>
            </a:r>
            <a:r>
              <a:rPr lang="en-GB" dirty="0"/>
              <a:t> perthnasol?</a:t>
            </a:r>
          </a:p>
          <a:p>
            <a:pPr lvl="1"/>
            <a:r>
              <a:rPr lang="en-GB" dirty="0"/>
              <a:t>Beth </a:t>
            </a:r>
            <a:r>
              <a:rPr lang="en-GB" dirty="0" err="1"/>
              <a:t>yw’r</a:t>
            </a:r>
            <a:r>
              <a:rPr lang="en-GB" dirty="0"/>
              <a:t> </a:t>
            </a:r>
            <a:r>
              <a:rPr lang="en-GB" dirty="0" err="1"/>
              <a:t>manteision</a:t>
            </a:r>
            <a:r>
              <a:rPr lang="en-GB" dirty="0"/>
              <a:t>?</a:t>
            </a:r>
          </a:p>
          <a:p>
            <a:pPr lvl="1"/>
            <a:r>
              <a:rPr lang="en-GB" dirty="0"/>
              <a:t>Beth </a:t>
            </a:r>
            <a:r>
              <a:rPr lang="en-GB" dirty="0" err="1"/>
              <a:t>yw’r</a:t>
            </a:r>
            <a:r>
              <a:rPr lang="en-GB" dirty="0"/>
              <a:t> </a:t>
            </a:r>
            <a:r>
              <a:rPr lang="en-GB" dirty="0" err="1"/>
              <a:t>anfanteision</a:t>
            </a:r>
            <a:r>
              <a:rPr lang="en-GB" dirty="0"/>
              <a:t>?</a:t>
            </a: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a:solidFill>
                  <a:schemeClr val="tx1"/>
                </a:solidFill>
              </a:rPr>
              <a:t>In small groups, use the following questions to reflect on this ideology:</a:t>
            </a:r>
          </a:p>
          <a:p>
            <a:pPr lvl="1"/>
            <a:r>
              <a:rPr lang="en-GB" i="1" dirty="0">
                <a:solidFill>
                  <a:schemeClr val="tx1"/>
                </a:solidFill>
              </a:rPr>
              <a:t>Can you link the work of any theorist to this ideology?</a:t>
            </a:r>
          </a:p>
          <a:p>
            <a:pPr lvl="1"/>
            <a:r>
              <a:rPr lang="en-GB" i="1" dirty="0">
                <a:solidFill>
                  <a:schemeClr val="tx1"/>
                </a:solidFill>
              </a:rPr>
              <a:t>What are the benefits of this ideology?</a:t>
            </a:r>
          </a:p>
          <a:p>
            <a:pPr lvl="1"/>
            <a:r>
              <a:rPr lang="en-GB" i="1" dirty="0">
                <a:solidFill>
                  <a:schemeClr val="tx1"/>
                </a:solidFill>
              </a:rPr>
              <a:t>What are the drawbacks of this ideology? </a:t>
            </a:r>
          </a:p>
        </p:txBody>
      </p:sp>
      <p:pic>
        <p:nvPicPr>
          <p:cNvPr id="6" name="Picture 5" descr="Man thinking and man having an idea set - Download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25724" y="419586"/>
            <a:ext cx="1644860" cy="1028038"/>
          </a:xfrm>
          <a:prstGeom prst="rect">
            <a:avLst/>
          </a:prstGeom>
        </p:spPr>
      </p:pic>
      <p:pic>
        <p:nvPicPr>
          <p:cNvPr id="7" name="Picture 6" descr="Free Student Reflection Cliparts, Download Free Clip Art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41698" y="257072"/>
            <a:ext cx="1340555" cy="1353067"/>
          </a:xfrm>
          <a:prstGeom prst="rect">
            <a:avLst/>
          </a:prstGeom>
        </p:spPr>
      </p:pic>
    </p:spTree>
    <p:extLst>
      <p:ext uri="{BB962C8B-B14F-4D97-AF65-F5344CB8AC3E}">
        <p14:creationId xmlns:p14="http://schemas.microsoft.com/office/powerpoint/2010/main" val="41399079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13776" y="269709"/>
            <a:ext cx="10515600" cy="1762933"/>
          </a:xfrm>
        </p:spPr>
        <p:txBody>
          <a:bodyPr>
            <a:normAutofit fontScale="90000"/>
          </a:bodyPr>
          <a:lstStyle/>
          <a:p>
            <a:pPr algn="ctr"/>
            <a:r>
              <a:rPr lang="en-GB" dirty="0">
                <a:solidFill>
                  <a:schemeClr val="accent1"/>
                </a:solidFill>
              </a:rPr>
              <a:t/>
            </a:r>
            <a:br>
              <a:rPr lang="en-GB" dirty="0">
                <a:solidFill>
                  <a:schemeClr val="accent1"/>
                </a:solidFill>
              </a:rPr>
            </a:br>
            <a:r>
              <a:rPr lang="en-GB" dirty="0">
                <a:solidFill>
                  <a:schemeClr val="accent1"/>
                </a:solidFill>
              </a:rPr>
              <a:t/>
            </a:r>
            <a:br>
              <a:rPr lang="en-GB" dirty="0">
                <a:solidFill>
                  <a:schemeClr val="accent1"/>
                </a:solidFill>
              </a:rPr>
            </a:br>
            <a:r>
              <a:rPr lang="en-GB" dirty="0" err="1">
                <a:solidFill>
                  <a:schemeClr val="accent1"/>
                </a:solidFill>
              </a:rPr>
              <a:t>Ideolegau</a:t>
            </a:r>
            <a:r>
              <a:rPr lang="en-GB" dirty="0">
                <a:solidFill>
                  <a:schemeClr val="accent1"/>
                </a:solidFill>
              </a:rPr>
              <a:t> sydd yn </a:t>
            </a:r>
            <a:r>
              <a:rPr lang="en-GB" dirty="0" err="1">
                <a:solidFill>
                  <a:schemeClr val="accent1"/>
                </a:solidFill>
              </a:rPr>
              <a:t>pwysleisio</a:t>
            </a:r>
            <a:r>
              <a:rPr lang="en-GB" dirty="0">
                <a:solidFill>
                  <a:schemeClr val="accent1"/>
                </a:solidFill>
              </a:rPr>
              <a:t> gwybodaeth</a:t>
            </a:r>
            <a:br>
              <a:rPr lang="en-GB" dirty="0">
                <a:solidFill>
                  <a:schemeClr val="accent1"/>
                </a:solidFill>
              </a:rPr>
            </a:br>
            <a:r>
              <a:rPr lang="en-GB" dirty="0">
                <a:solidFill>
                  <a:schemeClr val="tx2"/>
                </a:solidFill>
              </a:rPr>
              <a:t>Ideologies which emphasise knowledge</a:t>
            </a:r>
            <a:r>
              <a:rPr lang="en-GB" dirty="0"/>
              <a:t/>
            </a:r>
            <a:br>
              <a:rPr lang="en-GB" dirty="0"/>
            </a:br>
            <a:r>
              <a:rPr lang="en-GB" dirty="0"/>
              <a:t/>
            </a:r>
            <a:br>
              <a:rPr lang="en-GB" dirty="0"/>
            </a:br>
            <a:r>
              <a:rPr lang="en-GB" dirty="0"/>
              <a:t/>
            </a:r>
            <a:br>
              <a:rPr lang="en-GB" dirty="0"/>
            </a:br>
            <a:endParaRPr lang="en-GB" dirty="0"/>
          </a:p>
        </p:txBody>
      </p:sp>
      <p:sp>
        <p:nvSpPr>
          <p:cNvPr id="3" name="Content Placeholder 2"/>
          <p:cNvSpPr>
            <a:spLocks noGrp="1"/>
          </p:cNvSpPr>
          <p:nvPr>
            <p:ph sz="half" idx="1"/>
          </p:nvPr>
        </p:nvSpPr>
        <p:spPr>
          <a:xfrm>
            <a:off x="2158117" y="1774740"/>
            <a:ext cx="4361953" cy="4791074"/>
          </a:xfrm>
        </p:spPr>
        <p:style>
          <a:lnRef idx="2">
            <a:schemeClr val="dk1"/>
          </a:lnRef>
          <a:fillRef idx="1">
            <a:schemeClr val="lt1"/>
          </a:fillRef>
          <a:effectRef idx="0">
            <a:schemeClr val="dk1"/>
          </a:effectRef>
          <a:fontRef idx="minor">
            <a:schemeClr val="dk1"/>
          </a:fontRef>
        </p:style>
        <p:txBody>
          <a:bodyPr>
            <a:normAutofit/>
          </a:bodyPr>
          <a:lstStyle/>
          <a:p>
            <a:r>
              <a:rPr lang="en-GB" dirty="0"/>
              <a:t>Parch am </a:t>
            </a:r>
            <a:r>
              <a:rPr lang="en-GB" dirty="0" err="1"/>
              <a:t>wybodaeth</a:t>
            </a:r>
            <a:r>
              <a:rPr lang="en-GB" dirty="0"/>
              <a:t> ‘</a:t>
            </a:r>
            <a:r>
              <a:rPr lang="en-GB" dirty="0" err="1"/>
              <a:t>statws</a:t>
            </a:r>
            <a:r>
              <a:rPr lang="en-GB" dirty="0"/>
              <a:t> </a:t>
            </a:r>
            <a:r>
              <a:rPr lang="en-GB" dirty="0" err="1"/>
              <a:t>uchel</a:t>
            </a:r>
            <a:r>
              <a:rPr lang="en-GB" dirty="0"/>
              <a:t>’</a:t>
            </a:r>
          </a:p>
          <a:p>
            <a:r>
              <a:rPr lang="en-GB" dirty="0"/>
              <a:t>Dysgu yn dechrau gyda </a:t>
            </a:r>
            <a:r>
              <a:rPr lang="en-GB" dirty="0" err="1"/>
              <a:t>ffeithiau</a:t>
            </a:r>
            <a:r>
              <a:rPr lang="en-GB" dirty="0"/>
              <a:t> </a:t>
            </a:r>
            <a:r>
              <a:rPr lang="en-GB" dirty="0" err="1"/>
              <a:t>sylfaenol</a:t>
            </a:r>
            <a:r>
              <a:rPr lang="en-GB" dirty="0"/>
              <a:t> sydd yn </a:t>
            </a:r>
            <a:r>
              <a:rPr lang="en-GB" dirty="0" err="1"/>
              <a:t>cynyddu</a:t>
            </a:r>
            <a:r>
              <a:rPr lang="en-GB" dirty="0"/>
              <a:t> mewn </a:t>
            </a:r>
            <a:r>
              <a:rPr lang="en-GB" dirty="0" err="1"/>
              <a:t>cymhlethdod</a:t>
            </a:r>
            <a:endParaRPr lang="en-GB" dirty="0"/>
          </a:p>
          <a:p>
            <a:r>
              <a:rPr lang="en-GB" dirty="0" err="1"/>
              <a:t>Ffafrir</a:t>
            </a:r>
            <a:r>
              <a:rPr lang="en-GB" dirty="0"/>
              <a:t> </a:t>
            </a:r>
            <a:r>
              <a:rPr lang="en-GB" dirty="0" err="1"/>
              <a:t>dulliau</a:t>
            </a:r>
            <a:r>
              <a:rPr lang="en-GB" dirty="0"/>
              <a:t> </a:t>
            </a:r>
            <a:r>
              <a:rPr lang="en-GB" dirty="0" err="1"/>
              <a:t>ffurfiol</a:t>
            </a:r>
            <a:r>
              <a:rPr lang="en-GB" dirty="0"/>
              <a:t>, </a:t>
            </a:r>
            <a:r>
              <a:rPr lang="en-GB" dirty="0" err="1"/>
              <a:t>traddodiadol</a:t>
            </a:r>
            <a:r>
              <a:rPr lang="en-GB" dirty="0"/>
              <a:t> sydd wedi </a:t>
            </a:r>
            <a:r>
              <a:rPr lang="en-GB" dirty="0" err="1"/>
              <a:t>eu</a:t>
            </a:r>
            <a:r>
              <a:rPr lang="en-GB" dirty="0"/>
              <a:t> </a:t>
            </a:r>
            <a:r>
              <a:rPr lang="en-GB" dirty="0" err="1"/>
              <a:t>profi</a:t>
            </a:r>
            <a:endParaRPr lang="en-GB" dirty="0"/>
          </a:p>
          <a:p>
            <a:r>
              <a:rPr lang="en-GB" dirty="0"/>
              <a:t>Asesu yn </a:t>
            </a:r>
            <a:r>
              <a:rPr lang="en-GB" dirty="0" err="1"/>
              <a:t>ffurfiol</a:t>
            </a:r>
            <a:r>
              <a:rPr lang="en-GB" dirty="0"/>
              <a:t> ac yn </a:t>
            </a:r>
            <a:r>
              <a:rPr lang="en-GB" dirty="0" err="1"/>
              <a:t>cael</a:t>
            </a:r>
            <a:r>
              <a:rPr lang="en-GB" dirty="0"/>
              <a:t> ei </a:t>
            </a:r>
            <a:r>
              <a:rPr lang="en-GB" dirty="0" err="1"/>
              <a:t>ystyried</a:t>
            </a:r>
            <a:r>
              <a:rPr lang="en-GB" dirty="0"/>
              <a:t> fel ffordd o arddangos </a:t>
            </a:r>
            <a:r>
              <a:rPr lang="en-GB" dirty="0" err="1"/>
              <a:t>llwyddiant</a:t>
            </a:r>
            <a:r>
              <a:rPr lang="en-GB" dirty="0"/>
              <a:t> ac yn </a:t>
            </a:r>
            <a:r>
              <a:rPr lang="en-GB" dirty="0" err="1"/>
              <a:t>galluogi</a:t>
            </a:r>
            <a:r>
              <a:rPr lang="en-GB" dirty="0"/>
              <a:t> </a:t>
            </a:r>
            <a:r>
              <a:rPr lang="en-GB" dirty="0" err="1"/>
              <a:t>dethol</a:t>
            </a:r>
            <a:r>
              <a:rPr lang="en-GB" dirty="0"/>
              <a:t> y </a:t>
            </a:r>
            <a:r>
              <a:rPr lang="en-GB" dirty="0" err="1"/>
              <a:t>goreuon</a:t>
            </a:r>
            <a:r>
              <a:rPr lang="en-GB" dirty="0"/>
              <a:t> </a:t>
            </a:r>
            <a:r>
              <a:rPr lang="en-GB" dirty="0" err="1"/>
              <a:t>elitaidd</a:t>
            </a:r>
            <a:endParaRPr lang="en-GB" dirty="0"/>
          </a:p>
          <a:p>
            <a:r>
              <a:rPr lang="en-GB" dirty="0" err="1"/>
              <a:t>Disgyblaeth</a:t>
            </a:r>
            <a:r>
              <a:rPr lang="en-GB" dirty="0"/>
              <a:t> </a:t>
            </a:r>
            <a:r>
              <a:rPr lang="en-GB" dirty="0" err="1"/>
              <a:t>yn</a:t>
            </a:r>
            <a:r>
              <a:rPr lang="en-GB" dirty="0"/>
              <a:t> </a:t>
            </a:r>
            <a:r>
              <a:rPr lang="en-GB" dirty="0" err="1"/>
              <a:t>bwysig</a:t>
            </a:r>
            <a:r>
              <a:rPr lang="en-GB" dirty="0"/>
              <a:t> – </a:t>
            </a:r>
            <a:r>
              <a:rPr lang="en-GB" dirty="0" err="1"/>
              <a:t>caniateir</a:t>
            </a:r>
            <a:r>
              <a:rPr lang="en-GB" dirty="0"/>
              <a:t> </a:t>
            </a:r>
            <a:r>
              <a:rPr lang="en-GB" dirty="0" err="1"/>
              <a:t>ymreolaeth</a:t>
            </a:r>
            <a:r>
              <a:rPr lang="en-GB" dirty="0"/>
              <a:t> </a:t>
            </a:r>
            <a:r>
              <a:rPr lang="en-GB" dirty="0" err="1"/>
              <a:t>ar</a:t>
            </a:r>
            <a:r>
              <a:rPr lang="en-GB" dirty="0"/>
              <a:t> </a:t>
            </a:r>
            <a:r>
              <a:rPr lang="en-GB" dirty="0" err="1"/>
              <a:t>lefelu</a:t>
            </a:r>
            <a:r>
              <a:rPr lang="en-GB" dirty="0"/>
              <a:t> </a:t>
            </a:r>
            <a:r>
              <a:rPr lang="en-GB" dirty="0" err="1"/>
              <a:t>uchel</a:t>
            </a:r>
            <a:r>
              <a:rPr lang="en-GB" dirty="0"/>
              <a:t> o </a:t>
            </a:r>
            <a:r>
              <a:rPr lang="en-GB" dirty="0" err="1"/>
              <a:t>astudio</a:t>
            </a:r>
            <a:r>
              <a:rPr lang="en-GB" dirty="0"/>
              <a:t> </a:t>
            </a:r>
            <a:r>
              <a:rPr lang="en-GB" dirty="0" err="1"/>
              <a:t>yn</a:t>
            </a:r>
            <a:r>
              <a:rPr lang="en-GB" dirty="0"/>
              <a:t> </a:t>
            </a:r>
            <a:r>
              <a:rPr lang="en-GB" dirty="0" err="1"/>
              <a:t>unig</a:t>
            </a:r>
            <a:endParaRPr lang="en-GB" dirty="0"/>
          </a:p>
        </p:txBody>
      </p:sp>
      <p:sp>
        <p:nvSpPr>
          <p:cNvPr id="4" name="Content Placeholder 3"/>
          <p:cNvSpPr>
            <a:spLocks noGrp="1"/>
          </p:cNvSpPr>
          <p:nvPr>
            <p:ph sz="half" idx="2"/>
          </p:nvPr>
        </p:nvSpPr>
        <p:spPr>
          <a:xfrm>
            <a:off x="7005099" y="1774740"/>
            <a:ext cx="4452731" cy="4791075"/>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a:t>Respect for ‘high-status’ knowledge.</a:t>
            </a:r>
          </a:p>
          <a:p>
            <a:r>
              <a:rPr lang="en-GB" i="1" dirty="0"/>
              <a:t>Learning starts with basic facts and progresses in complexity</a:t>
            </a:r>
          </a:p>
          <a:p>
            <a:r>
              <a:rPr lang="en-GB" i="1" dirty="0"/>
              <a:t>Formal, traditional, tried and tested methods are favoured</a:t>
            </a:r>
          </a:p>
          <a:p>
            <a:r>
              <a:rPr lang="en-GB" i="1" dirty="0"/>
              <a:t>Assessment is formal and is viewed as indicating success and enables selection of elite</a:t>
            </a:r>
          </a:p>
          <a:p>
            <a:r>
              <a:rPr lang="en-GB" i="1" dirty="0"/>
              <a:t>Discipline is important – autonomy only allowed at high levels of study</a:t>
            </a:r>
          </a:p>
          <a:p>
            <a:pPr marL="0" indent="0" algn="r">
              <a:buNone/>
            </a:pPr>
            <a:r>
              <a:rPr lang="en-GB" dirty="0"/>
              <a:t>Bartlett and Burton, 2016</a:t>
            </a:r>
          </a:p>
          <a:p>
            <a:pPr algn="r"/>
            <a:endParaRPr lang="en-GB" dirty="0"/>
          </a:p>
          <a:p>
            <a:endParaRPr lang="en-GB" dirty="0"/>
          </a:p>
        </p:txBody>
      </p:sp>
    </p:spTree>
    <p:extLst>
      <p:ext uri="{BB962C8B-B14F-4D97-AF65-F5344CB8AC3E}">
        <p14:creationId xmlns:p14="http://schemas.microsoft.com/office/powerpoint/2010/main" val="2262699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50920" y="2368854"/>
            <a:ext cx="10515600" cy="1663180"/>
          </a:xfrm>
        </p:spPr>
        <p:txBody>
          <a:bodyPr>
            <a:normAutofit/>
          </a:bodyPr>
          <a:lstStyle/>
          <a:p>
            <a:pPr algn="ctr"/>
            <a:r>
              <a:rPr lang="en-GB" dirty="0" err="1">
                <a:solidFill>
                  <a:schemeClr val="tx2"/>
                </a:solidFill>
              </a:rPr>
              <a:t>Adfyfyriad</a:t>
            </a:r>
            <a:r>
              <a:rPr lang="en-GB" dirty="0">
                <a:solidFill>
                  <a:schemeClr val="tx2"/>
                </a:solidFill>
              </a:rPr>
              <a:t/>
            </a:r>
            <a:br>
              <a:rPr lang="en-GB" dirty="0">
                <a:solidFill>
                  <a:schemeClr val="tx2"/>
                </a:solidFill>
              </a:rPr>
            </a:br>
            <a:r>
              <a:rPr lang="en-GB" dirty="0" smtClean="0"/>
              <a:t>Reflection</a:t>
            </a:r>
            <a:r>
              <a:rPr lang="en-GB" dirty="0"/>
              <a:t/>
            </a:r>
            <a:br>
              <a:rPr lang="en-GB" dirty="0"/>
            </a:br>
            <a:endParaRPr lang="en-GB" dirty="0">
              <a:solidFill>
                <a:schemeClr val="tx2"/>
              </a:solidFill>
            </a:endParaRPr>
          </a:p>
        </p:txBody>
      </p:sp>
      <p:sp>
        <p:nvSpPr>
          <p:cNvPr id="3" name="Content Placeholder 2"/>
          <p:cNvSpPr>
            <a:spLocks noGrp="1"/>
          </p:cNvSpPr>
          <p:nvPr>
            <p:ph sz="half" idx="1"/>
          </p:nvPr>
        </p:nvSpPr>
        <p:spPr>
          <a:xfrm>
            <a:off x="3780448" y="868680"/>
            <a:ext cx="3474720" cy="5120640"/>
          </a:xfrm>
        </p:spPr>
        <p:style>
          <a:lnRef idx="2">
            <a:schemeClr val="dk1"/>
          </a:lnRef>
          <a:fillRef idx="1">
            <a:schemeClr val="lt1"/>
          </a:fillRef>
          <a:effectRef idx="0">
            <a:schemeClr val="dk1"/>
          </a:effectRef>
          <a:fontRef idx="minor">
            <a:schemeClr val="dk1"/>
          </a:fontRef>
        </p:style>
        <p:txBody>
          <a:bodyPr/>
          <a:lstStyle/>
          <a:p>
            <a:r>
              <a:rPr lang="en-GB" dirty="0"/>
              <a:t>Mewn </a:t>
            </a:r>
            <a:r>
              <a:rPr lang="en-GB" dirty="0" err="1"/>
              <a:t>grwpiau</a:t>
            </a:r>
            <a:r>
              <a:rPr lang="en-GB" dirty="0"/>
              <a:t> </a:t>
            </a:r>
            <a:r>
              <a:rPr lang="en-GB" dirty="0" err="1"/>
              <a:t>bach</a:t>
            </a:r>
            <a:r>
              <a:rPr lang="en-GB" dirty="0"/>
              <a:t>, </a:t>
            </a:r>
            <a:r>
              <a:rPr lang="en-GB" dirty="0" err="1"/>
              <a:t>defnyddiwch</a:t>
            </a:r>
            <a:r>
              <a:rPr lang="en-GB" dirty="0"/>
              <a:t> y </a:t>
            </a:r>
            <a:r>
              <a:rPr lang="en-GB" dirty="0" err="1"/>
              <a:t>cwestiynau</a:t>
            </a:r>
            <a:r>
              <a:rPr lang="en-GB" dirty="0"/>
              <a:t> </a:t>
            </a:r>
            <a:r>
              <a:rPr lang="en-GB" dirty="0" err="1"/>
              <a:t>canlynol</a:t>
            </a:r>
            <a:r>
              <a:rPr lang="en-GB" dirty="0"/>
              <a:t> </a:t>
            </a:r>
            <a:r>
              <a:rPr lang="en-GB" dirty="0" err="1"/>
              <a:t>i</a:t>
            </a:r>
            <a:r>
              <a:rPr lang="en-GB" dirty="0"/>
              <a:t> </a:t>
            </a:r>
            <a:r>
              <a:rPr lang="en-GB" dirty="0" err="1"/>
              <a:t>adlewyrchu</a:t>
            </a:r>
            <a:r>
              <a:rPr lang="en-GB" dirty="0"/>
              <a:t> </a:t>
            </a:r>
            <a:r>
              <a:rPr lang="en-GB" dirty="0" err="1"/>
              <a:t>ar</a:t>
            </a:r>
            <a:r>
              <a:rPr lang="en-GB" dirty="0"/>
              <a:t> </a:t>
            </a:r>
            <a:r>
              <a:rPr lang="en-GB" dirty="0" err="1"/>
              <a:t>yr</a:t>
            </a:r>
            <a:r>
              <a:rPr lang="en-GB" dirty="0"/>
              <a:t> </a:t>
            </a:r>
            <a:r>
              <a:rPr lang="en-GB" dirty="0" err="1"/>
              <a:t>ideoleg</a:t>
            </a:r>
            <a:r>
              <a:rPr lang="en-GB" dirty="0"/>
              <a:t> hwn:</a:t>
            </a:r>
          </a:p>
          <a:p>
            <a:pPr lvl="1"/>
            <a:r>
              <a:rPr lang="en-GB" dirty="0" err="1"/>
              <a:t>Allwch</a:t>
            </a:r>
            <a:r>
              <a:rPr lang="en-GB" dirty="0"/>
              <a:t> feddwl am unrhyw </a:t>
            </a:r>
            <a:r>
              <a:rPr lang="en-GB" dirty="0" err="1"/>
              <a:t>ddamcaniaethydd</a:t>
            </a:r>
            <a:r>
              <a:rPr lang="en-GB" dirty="0"/>
              <a:t> perthnasol?</a:t>
            </a:r>
          </a:p>
          <a:p>
            <a:pPr lvl="1"/>
            <a:r>
              <a:rPr lang="en-GB" dirty="0"/>
              <a:t>Beth </a:t>
            </a:r>
            <a:r>
              <a:rPr lang="en-GB" dirty="0" err="1"/>
              <a:t>yw’r</a:t>
            </a:r>
            <a:r>
              <a:rPr lang="en-GB" dirty="0"/>
              <a:t> </a:t>
            </a:r>
            <a:r>
              <a:rPr lang="en-GB" dirty="0" err="1"/>
              <a:t>manteision</a:t>
            </a:r>
            <a:r>
              <a:rPr lang="en-GB" dirty="0"/>
              <a:t>?</a:t>
            </a:r>
          </a:p>
          <a:p>
            <a:pPr lvl="1"/>
            <a:r>
              <a:rPr lang="en-GB" dirty="0"/>
              <a:t>Beth </a:t>
            </a:r>
            <a:r>
              <a:rPr lang="en-GB" dirty="0" err="1"/>
              <a:t>yw’r</a:t>
            </a:r>
            <a:r>
              <a:rPr lang="en-GB" dirty="0"/>
              <a:t> </a:t>
            </a:r>
            <a:r>
              <a:rPr lang="en-GB" dirty="0" err="1"/>
              <a:t>anfanteision</a:t>
            </a:r>
            <a:r>
              <a:rPr lang="en-GB" dirty="0"/>
              <a:t>?</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a:t>In small groups, use the following questions to reflect on this ideology:</a:t>
            </a:r>
          </a:p>
          <a:p>
            <a:pPr lvl="1"/>
            <a:r>
              <a:rPr lang="en-GB" i="1" dirty="0"/>
              <a:t>Can you link the work of any theorist to this ideology?</a:t>
            </a:r>
          </a:p>
          <a:p>
            <a:pPr lvl="1"/>
            <a:r>
              <a:rPr lang="en-GB" i="1" dirty="0"/>
              <a:t>What are the benefits of this ideology?</a:t>
            </a:r>
          </a:p>
          <a:p>
            <a:pPr lvl="1"/>
            <a:r>
              <a:rPr lang="en-GB" i="1" dirty="0"/>
              <a:t>What are the drawbacks of this ideology? </a:t>
            </a:r>
          </a:p>
        </p:txBody>
      </p:sp>
      <p:pic>
        <p:nvPicPr>
          <p:cNvPr id="7" name="Picture 6" descr="Man thinking and man having an idea set - Download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7565" y="682883"/>
            <a:ext cx="1644860" cy="1028038"/>
          </a:xfrm>
          <a:prstGeom prst="rect">
            <a:avLst/>
          </a:prstGeom>
        </p:spPr>
      </p:pic>
      <p:pic>
        <p:nvPicPr>
          <p:cNvPr id="8" name="Picture 7" descr="Free Student Reflection Cliparts, Download Free Clip Art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85202" y="682883"/>
            <a:ext cx="1340555" cy="1353067"/>
          </a:xfrm>
          <a:prstGeom prst="rect">
            <a:avLst/>
          </a:prstGeom>
        </p:spPr>
      </p:pic>
    </p:spTree>
    <p:extLst>
      <p:ext uri="{BB962C8B-B14F-4D97-AF65-F5344CB8AC3E}">
        <p14:creationId xmlns:p14="http://schemas.microsoft.com/office/powerpoint/2010/main" val="14745838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81970" y="468492"/>
            <a:ext cx="10515600" cy="1460498"/>
          </a:xfrm>
        </p:spPr>
        <p:txBody>
          <a:bodyPr>
            <a:normAutofit fontScale="90000"/>
          </a:bodyPr>
          <a:lstStyle/>
          <a:p>
            <a:pPr algn="ctr"/>
            <a:r>
              <a:rPr lang="en-GB" dirty="0">
                <a:solidFill>
                  <a:schemeClr val="accent1"/>
                </a:solidFill>
              </a:rPr>
              <a:t/>
            </a:r>
            <a:br>
              <a:rPr lang="en-GB" dirty="0">
                <a:solidFill>
                  <a:schemeClr val="accent1"/>
                </a:solidFill>
              </a:rPr>
            </a:br>
            <a:r>
              <a:rPr lang="en-GB" dirty="0" err="1">
                <a:solidFill>
                  <a:schemeClr val="accent1"/>
                </a:solidFill>
              </a:rPr>
              <a:t>Ideolegau</a:t>
            </a:r>
            <a:r>
              <a:rPr lang="en-GB" dirty="0">
                <a:solidFill>
                  <a:schemeClr val="accent1"/>
                </a:solidFill>
              </a:rPr>
              <a:t> sydd yn </a:t>
            </a:r>
            <a:r>
              <a:rPr lang="en-GB" dirty="0" err="1">
                <a:solidFill>
                  <a:schemeClr val="accent1"/>
                </a:solidFill>
              </a:rPr>
              <a:t>pwysleisio</a:t>
            </a:r>
            <a:r>
              <a:rPr lang="en-GB" dirty="0">
                <a:solidFill>
                  <a:schemeClr val="accent1"/>
                </a:solidFill>
              </a:rPr>
              <a:t> </a:t>
            </a:r>
            <a:r>
              <a:rPr lang="en-GB" dirty="0" err="1">
                <a:solidFill>
                  <a:schemeClr val="accent1"/>
                </a:solidFill>
              </a:rPr>
              <a:t>cymdeithas</a:t>
            </a:r>
            <a:r>
              <a:rPr lang="en-GB" dirty="0">
                <a:solidFill>
                  <a:schemeClr val="accent1"/>
                </a:solidFill>
              </a:rPr>
              <a:t/>
            </a:r>
            <a:br>
              <a:rPr lang="en-GB" dirty="0">
                <a:solidFill>
                  <a:schemeClr val="accent1"/>
                </a:solidFill>
              </a:rPr>
            </a:br>
            <a:r>
              <a:rPr lang="en-GB" dirty="0">
                <a:solidFill>
                  <a:schemeClr val="tx2"/>
                </a:solidFill>
              </a:rPr>
              <a:t>Ideologies which emphasise society</a:t>
            </a:r>
            <a:r>
              <a:rPr lang="en-GB" dirty="0"/>
              <a:t/>
            </a:r>
            <a:br>
              <a:rPr lang="en-GB" dirty="0"/>
            </a:br>
            <a:r>
              <a:rPr lang="en-GB" dirty="0">
                <a:solidFill>
                  <a:schemeClr val="accent1"/>
                </a:solidFill>
              </a:rPr>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a:xfrm>
            <a:off x="148856" y="1825623"/>
            <a:ext cx="5731244" cy="4791075"/>
          </a:xfrm>
        </p:spPr>
        <p:style>
          <a:lnRef idx="2">
            <a:schemeClr val="dk1"/>
          </a:lnRef>
          <a:fillRef idx="1">
            <a:schemeClr val="lt1"/>
          </a:fillRef>
          <a:effectRef idx="0">
            <a:schemeClr val="dk1"/>
          </a:effectRef>
          <a:fontRef idx="minor">
            <a:schemeClr val="dk1"/>
          </a:fontRef>
        </p:style>
        <p:txBody>
          <a:bodyPr>
            <a:normAutofit/>
          </a:bodyPr>
          <a:lstStyle/>
          <a:p>
            <a:r>
              <a:rPr lang="en-GB" dirty="0" err="1"/>
              <a:t>Agwedd</a:t>
            </a:r>
            <a:r>
              <a:rPr lang="en-GB" dirty="0"/>
              <a:t> 1</a:t>
            </a:r>
          </a:p>
          <a:p>
            <a:pPr>
              <a:lnSpc>
                <a:spcPct val="120000"/>
              </a:lnSpc>
            </a:pPr>
            <a:r>
              <a:rPr lang="en-GB" dirty="0" err="1"/>
              <a:t>Rhoddir</a:t>
            </a:r>
            <a:r>
              <a:rPr lang="en-GB" dirty="0"/>
              <a:t> </a:t>
            </a:r>
            <a:r>
              <a:rPr lang="en-GB" dirty="0" err="1"/>
              <a:t>pwyslais</a:t>
            </a:r>
            <a:r>
              <a:rPr lang="en-GB" dirty="0"/>
              <a:t> </a:t>
            </a:r>
            <a:r>
              <a:rPr lang="en-GB" dirty="0" err="1"/>
              <a:t>ar</a:t>
            </a:r>
            <a:r>
              <a:rPr lang="en-GB" dirty="0"/>
              <a:t> </a:t>
            </a:r>
            <a:r>
              <a:rPr lang="en-GB" dirty="0" err="1"/>
              <a:t>adnewyddiad</a:t>
            </a:r>
            <a:r>
              <a:rPr lang="en-GB" dirty="0"/>
              <a:t> </a:t>
            </a:r>
            <a:r>
              <a:rPr lang="en-GB" dirty="0" err="1"/>
              <a:t>economaidd</a:t>
            </a:r>
            <a:r>
              <a:rPr lang="en-GB" dirty="0"/>
              <a:t> drwy </a:t>
            </a:r>
            <a:r>
              <a:rPr lang="en-GB" dirty="0" err="1"/>
              <a:t>gynhyrchu</a:t>
            </a:r>
            <a:r>
              <a:rPr lang="en-GB" dirty="0"/>
              <a:t> </a:t>
            </a:r>
            <a:r>
              <a:rPr lang="en-GB" dirty="0" err="1"/>
              <a:t>gweithwyr</a:t>
            </a:r>
            <a:r>
              <a:rPr lang="en-GB" dirty="0"/>
              <a:t> sydd yn </a:t>
            </a:r>
            <a:r>
              <a:rPr lang="en-GB" dirty="0" err="1"/>
              <a:t>hyblyg</a:t>
            </a:r>
            <a:r>
              <a:rPr lang="en-GB" dirty="0"/>
              <a:t>, yn </a:t>
            </a:r>
            <a:r>
              <a:rPr lang="en-GB" dirty="0" err="1"/>
              <a:t>feddylwyr</a:t>
            </a:r>
            <a:r>
              <a:rPr lang="en-GB" dirty="0"/>
              <a:t> ac yn gallu </a:t>
            </a:r>
            <a:r>
              <a:rPr lang="en-GB" dirty="0" err="1"/>
              <a:t>datrys</a:t>
            </a:r>
            <a:r>
              <a:rPr lang="en-GB" dirty="0"/>
              <a:t> </a:t>
            </a:r>
            <a:r>
              <a:rPr lang="en-GB" dirty="0" err="1"/>
              <a:t>problemau</a:t>
            </a:r>
            <a:endParaRPr lang="en-GB" dirty="0"/>
          </a:p>
          <a:p>
            <a:pPr>
              <a:lnSpc>
                <a:spcPct val="120000"/>
              </a:lnSpc>
            </a:pPr>
            <a:r>
              <a:rPr lang="en-GB" dirty="0" err="1"/>
              <a:t>Pwrpas</a:t>
            </a:r>
            <a:r>
              <a:rPr lang="en-GB" dirty="0"/>
              <a:t> </a:t>
            </a:r>
            <a:r>
              <a:rPr lang="en-GB" dirty="0" err="1"/>
              <a:t>ymarferol</a:t>
            </a:r>
            <a:r>
              <a:rPr lang="en-GB" dirty="0"/>
              <a:t> </a:t>
            </a:r>
            <a:r>
              <a:rPr lang="en-GB" dirty="0" err="1"/>
              <a:t>i</a:t>
            </a:r>
            <a:r>
              <a:rPr lang="en-GB" dirty="0"/>
              <a:t> </a:t>
            </a:r>
            <a:r>
              <a:rPr lang="en-GB" dirty="0" err="1"/>
              <a:t>addysg</a:t>
            </a:r>
            <a:r>
              <a:rPr lang="en-GB" dirty="0"/>
              <a:t> - </a:t>
            </a:r>
            <a:r>
              <a:rPr lang="en-GB" dirty="0" err="1"/>
              <a:t>elfen</a:t>
            </a:r>
            <a:r>
              <a:rPr lang="en-GB" dirty="0"/>
              <a:t> </a:t>
            </a:r>
            <a:r>
              <a:rPr lang="en-GB" dirty="0" err="1"/>
              <a:t>galwedigaethol</a:t>
            </a:r>
            <a:r>
              <a:rPr lang="en-GB" dirty="0"/>
              <a:t> </a:t>
            </a:r>
            <a:r>
              <a:rPr lang="en-GB" dirty="0" err="1"/>
              <a:t>gref</a:t>
            </a:r>
            <a:endParaRPr lang="en-GB" dirty="0"/>
          </a:p>
          <a:p>
            <a:pPr>
              <a:lnSpc>
                <a:spcPct val="120000"/>
              </a:lnSpc>
            </a:pPr>
            <a:r>
              <a:rPr lang="en-GB" dirty="0" err="1"/>
              <a:t>Rhaglenni</a:t>
            </a:r>
            <a:r>
              <a:rPr lang="en-GB" dirty="0"/>
              <a:t> </a:t>
            </a:r>
            <a:r>
              <a:rPr lang="en-GB" dirty="0" err="1"/>
              <a:t>addysg</a:t>
            </a:r>
            <a:r>
              <a:rPr lang="en-GB" dirty="0"/>
              <a:t> </a:t>
            </a:r>
            <a:r>
              <a:rPr lang="en-GB" dirty="0" err="1"/>
              <a:t>unigol</a:t>
            </a:r>
            <a:r>
              <a:rPr lang="en-GB" dirty="0"/>
              <a:t>  wedi </a:t>
            </a:r>
            <a:r>
              <a:rPr lang="en-GB" dirty="0" err="1"/>
              <a:t>eu</a:t>
            </a:r>
            <a:r>
              <a:rPr lang="en-GB" dirty="0"/>
              <a:t> </a:t>
            </a:r>
            <a:r>
              <a:rPr lang="en-GB" dirty="0" err="1"/>
              <a:t>cyfeirio</a:t>
            </a:r>
            <a:r>
              <a:rPr lang="en-GB" dirty="0"/>
              <a:t> yn </a:t>
            </a:r>
            <a:r>
              <a:rPr lang="en-GB" dirty="0" err="1"/>
              <a:t>gryf</a:t>
            </a:r>
            <a:r>
              <a:rPr lang="en-GB" dirty="0"/>
              <a:t> o’r </a:t>
            </a:r>
            <a:r>
              <a:rPr lang="en-GB" dirty="0" err="1"/>
              <a:t>tu</a:t>
            </a:r>
            <a:r>
              <a:rPr lang="en-GB" dirty="0"/>
              <a:t> </a:t>
            </a:r>
            <a:r>
              <a:rPr lang="en-GB" dirty="0" err="1"/>
              <a:t>allan</a:t>
            </a:r>
            <a:endParaRPr lang="en-GB" dirty="0"/>
          </a:p>
          <a:p>
            <a:pPr>
              <a:lnSpc>
                <a:spcPct val="120000"/>
              </a:lnSpc>
            </a:pPr>
            <a:r>
              <a:rPr lang="en-GB" dirty="0"/>
              <a:t>Dysgu wedi </a:t>
            </a:r>
            <a:r>
              <a:rPr lang="en-GB" dirty="0" err="1"/>
              <a:t>persenoleiddio</a:t>
            </a:r>
            <a:r>
              <a:rPr lang="en-GB" dirty="0"/>
              <a:t> drwy </a:t>
            </a:r>
            <a:r>
              <a:rPr lang="en-GB" dirty="0" err="1"/>
              <a:t>ddefnyddio</a:t>
            </a:r>
            <a:r>
              <a:rPr lang="en-GB" dirty="0"/>
              <a:t> </a:t>
            </a:r>
            <a:r>
              <a:rPr lang="en-GB" dirty="0" err="1"/>
              <a:t>technoleg</a:t>
            </a:r>
            <a:r>
              <a:rPr lang="en-GB" dirty="0"/>
              <a:t> y we </a:t>
            </a:r>
            <a:r>
              <a:rPr lang="en-GB" dirty="0" err="1"/>
              <a:t>er</a:t>
            </a:r>
            <a:r>
              <a:rPr lang="en-GB" dirty="0"/>
              <a:t> </a:t>
            </a:r>
            <a:r>
              <a:rPr lang="en-GB" dirty="0" err="1"/>
              <a:t>enghraifft</a:t>
            </a:r>
            <a:r>
              <a:rPr lang="en-GB" dirty="0"/>
              <a:t>.</a:t>
            </a:r>
          </a:p>
        </p:txBody>
      </p:sp>
      <p:sp>
        <p:nvSpPr>
          <p:cNvPr id="4" name="Content Placeholder 3"/>
          <p:cNvSpPr>
            <a:spLocks noGrp="1"/>
          </p:cNvSpPr>
          <p:nvPr>
            <p:ph sz="half" idx="2"/>
          </p:nvPr>
        </p:nvSpPr>
        <p:spPr>
          <a:xfrm>
            <a:off x="6172200" y="1825624"/>
            <a:ext cx="5629940" cy="4791075"/>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a:solidFill>
                  <a:schemeClr val="tx1"/>
                </a:solidFill>
              </a:rPr>
              <a:t>Aspect 1: </a:t>
            </a:r>
          </a:p>
          <a:p>
            <a:r>
              <a:rPr lang="en-GB" i="1" dirty="0">
                <a:solidFill>
                  <a:schemeClr val="tx1"/>
                </a:solidFill>
              </a:rPr>
              <a:t>Places emphasis on economic renewal through producing workers who are adaptable, thinking and problem solving individuals</a:t>
            </a:r>
          </a:p>
          <a:p>
            <a:r>
              <a:rPr lang="en-GB" i="1" dirty="0">
                <a:solidFill>
                  <a:schemeClr val="tx1"/>
                </a:solidFill>
              </a:rPr>
              <a:t>Education has a practical purpose – strong vocational element</a:t>
            </a:r>
          </a:p>
          <a:p>
            <a:r>
              <a:rPr lang="en-GB" i="1" dirty="0">
                <a:solidFill>
                  <a:schemeClr val="tx1"/>
                </a:solidFill>
              </a:rPr>
              <a:t>Individualised programmes but with strong external direction</a:t>
            </a:r>
          </a:p>
          <a:p>
            <a:r>
              <a:rPr lang="en-GB" i="1" dirty="0">
                <a:solidFill>
                  <a:schemeClr val="tx1"/>
                </a:solidFill>
              </a:rPr>
              <a:t>Personalised learning through use of web technology, for example. </a:t>
            </a:r>
          </a:p>
          <a:p>
            <a:pPr marL="0" indent="0" algn="r">
              <a:buNone/>
            </a:pPr>
            <a:r>
              <a:rPr lang="en-GB" dirty="0"/>
              <a:t>Bartlett and Burton, 2016</a:t>
            </a:r>
          </a:p>
          <a:p>
            <a:pPr marL="0" indent="0" algn="r">
              <a:buNone/>
            </a:pPr>
            <a:endParaRPr lang="en-GB" dirty="0"/>
          </a:p>
        </p:txBody>
      </p:sp>
    </p:spTree>
    <p:extLst>
      <p:ext uri="{BB962C8B-B14F-4D97-AF65-F5344CB8AC3E}">
        <p14:creationId xmlns:p14="http://schemas.microsoft.com/office/powerpoint/2010/main" val="37644088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4019" y="245855"/>
            <a:ext cx="10515600" cy="1962439"/>
          </a:xfrm>
        </p:spPr>
        <p:txBody>
          <a:bodyPr>
            <a:normAutofit fontScale="90000"/>
          </a:bodyPr>
          <a:lstStyle/>
          <a:p>
            <a:pPr algn="ctr"/>
            <a:r>
              <a:rPr lang="en-GB" dirty="0">
                <a:solidFill>
                  <a:schemeClr val="accent1"/>
                </a:solidFill>
              </a:rPr>
              <a:t/>
            </a:r>
            <a:br>
              <a:rPr lang="en-GB" dirty="0">
                <a:solidFill>
                  <a:schemeClr val="accent1"/>
                </a:solidFill>
              </a:rPr>
            </a:br>
            <a:r>
              <a:rPr lang="en-GB" dirty="0">
                <a:solidFill>
                  <a:schemeClr val="accent1"/>
                </a:solidFill>
              </a:rPr>
              <a:t/>
            </a:r>
            <a:br>
              <a:rPr lang="en-GB" dirty="0">
                <a:solidFill>
                  <a:schemeClr val="accent1"/>
                </a:solidFill>
              </a:rPr>
            </a:br>
            <a:r>
              <a:rPr lang="en-GB" dirty="0" err="1">
                <a:solidFill>
                  <a:schemeClr val="accent1"/>
                </a:solidFill>
              </a:rPr>
              <a:t>Ideolegau</a:t>
            </a:r>
            <a:r>
              <a:rPr lang="en-GB" dirty="0">
                <a:solidFill>
                  <a:schemeClr val="accent1"/>
                </a:solidFill>
              </a:rPr>
              <a:t> sydd yn </a:t>
            </a:r>
            <a:r>
              <a:rPr lang="en-GB" dirty="0" err="1">
                <a:solidFill>
                  <a:schemeClr val="accent1"/>
                </a:solidFill>
              </a:rPr>
              <a:t>pwysleisio</a:t>
            </a:r>
            <a:r>
              <a:rPr lang="en-GB" dirty="0">
                <a:solidFill>
                  <a:schemeClr val="accent1"/>
                </a:solidFill>
              </a:rPr>
              <a:t> </a:t>
            </a:r>
            <a:r>
              <a:rPr lang="en-GB" dirty="0" err="1">
                <a:solidFill>
                  <a:schemeClr val="accent1"/>
                </a:solidFill>
              </a:rPr>
              <a:t>cymdeithas</a:t>
            </a:r>
            <a:r>
              <a:rPr lang="en-GB" dirty="0">
                <a:solidFill>
                  <a:schemeClr val="accent1"/>
                </a:solidFill>
              </a:rPr>
              <a:t/>
            </a:r>
            <a:br>
              <a:rPr lang="en-GB" dirty="0">
                <a:solidFill>
                  <a:schemeClr val="accent1"/>
                </a:solidFill>
              </a:rPr>
            </a:br>
            <a:r>
              <a:rPr lang="en-GB" dirty="0">
                <a:solidFill>
                  <a:schemeClr val="tx2"/>
                </a:solidFill>
              </a:rPr>
              <a:t>Ideologies which emphasise society</a:t>
            </a:r>
            <a:r>
              <a:rPr lang="en-GB" dirty="0"/>
              <a:t/>
            </a:r>
            <a:br>
              <a:rPr lang="en-GB" dirty="0"/>
            </a:br>
            <a:r>
              <a:rPr lang="en-GB" dirty="0">
                <a:solidFill>
                  <a:schemeClr val="accent1"/>
                </a:solidFill>
              </a:rPr>
              <a:t/>
            </a:r>
            <a:br>
              <a:rPr lang="en-GB" dirty="0">
                <a:solidFill>
                  <a:schemeClr val="accent1"/>
                </a:solidFill>
              </a:rPr>
            </a:br>
            <a:r>
              <a:rPr lang="en-GB" dirty="0">
                <a:solidFill>
                  <a:schemeClr val="accent1"/>
                </a:solidFill>
              </a:rPr>
              <a:t> </a:t>
            </a:r>
            <a:br>
              <a:rPr lang="en-GB" dirty="0">
                <a:solidFill>
                  <a:schemeClr val="accent1"/>
                </a:solidFill>
              </a:rPr>
            </a:br>
            <a:endParaRPr lang="en-GB" dirty="0"/>
          </a:p>
        </p:txBody>
      </p:sp>
      <p:sp>
        <p:nvSpPr>
          <p:cNvPr id="3" name="Content Placeholder 2"/>
          <p:cNvSpPr>
            <a:spLocks noGrp="1"/>
          </p:cNvSpPr>
          <p:nvPr>
            <p:ph sz="half" idx="1"/>
          </p:nvPr>
        </p:nvSpPr>
        <p:spPr>
          <a:xfrm>
            <a:off x="758687" y="2208294"/>
            <a:ext cx="5181600" cy="3743076"/>
          </a:xfrm>
        </p:spPr>
        <p:style>
          <a:lnRef idx="2">
            <a:schemeClr val="dk1"/>
          </a:lnRef>
          <a:fillRef idx="1">
            <a:schemeClr val="lt1"/>
          </a:fillRef>
          <a:effectRef idx="0">
            <a:schemeClr val="dk1"/>
          </a:effectRef>
          <a:fontRef idx="minor">
            <a:schemeClr val="dk1"/>
          </a:fontRef>
        </p:style>
        <p:txBody>
          <a:bodyPr>
            <a:normAutofit/>
          </a:bodyPr>
          <a:lstStyle/>
          <a:p>
            <a:r>
              <a:rPr lang="en-GB" dirty="0" err="1"/>
              <a:t>Agwedd</a:t>
            </a:r>
            <a:r>
              <a:rPr lang="en-GB" dirty="0"/>
              <a:t> 2</a:t>
            </a:r>
          </a:p>
          <a:p>
            <a:r>
              <a:rPr lang="en-GB" dirty="0" err="1"/>
              <a:t>Sosialaeth</a:t>
            </a:r>
            <a:r>
              <a:rPr lang="en-GB" dirty="0"/>
              <a:t> </a:t>
            </a:r>
            <a:r>
              <a:rPr lang="en-GB" dirty="0" err="1"/>
              <a:t>democrataidd</a:t>
            </a:r>
            <a:r>
              <a:rPr lang="en-GB" dirty="0"/>
              <a:t> - gall </a:t>
            </a:r>
            <a:r>
              <a:rPr lang="en-GB" dirty="0" err="1"/>
              <a:t>addysg</a:t>
            </a:r>
            <a:r>
              <a:rPr lang="en-GB" dirty="0"/>
              <a:t> </a:t>
            </a:r>
            <a:r>
              <a:rPr lang="en-GB" dirty="0" err="1"/>
              <a:t>herio</a:t>
            </a:r>
            <a:r>
              <a:rPr lang="en-GB" dirty="0"/>
              <a:t> </a:t>
            </a:r>
            <a:r>
              <a:rPr lang="en-GB" dirty="0" err="1"/>
              <a:t>strwythurau</a:t>
            </a:r>
            <a:r>
              <a:rPr lang="en-GB" dirty="0"/>
              <a:t> </a:t>
            </a:r>
            <a:r>
              <a:rPr lang="en-GB" dirty="0" err="1"/>
              <a:t>pŵer</a:t>
            </a:r>
            <a:r>
              <a:rPr lang="en-GB" dirty="0"/>
              <a:t> mewn </a:t>
            </a:r>
            <a:r>
              <a:rPr lang="en-GB" dirty="0" err="1"/>
              <a:t>cymdeithas</a:t>
            </a:r>
            <a:r>
              <a:rPr lang="en-GB" dirty="0"/>
              <a:t> ac </a:t>
            </a:r>
            <a:r>
              <a:rPr lang="en-GB" dirty="0" err="1"/>
              <a:t>arwain</a:t>
            </a:r>
            <a:r>
              <a:rPr lang="en-GB" dirty="0"/>
              <a:t> at </a:t>
            </a:r>
            <a:r>
              <a:rPr lang="en-GB" dirty="0" err="1"/>
              <a:t>gyfle</a:t>
            </a:r>
            <a:r>
              <a:rPr lang="en-GB" dirty="0"/>
              <a:t> </a:t>
            </a:r>
            <a:r>
              <a:rPr lang="en-GB" dirty="0" err="1"/>
              <a:t>cyfartal</a:t>
            </a:r>
            <a:r>
              <a:rPr lang="en-GB" dirty="0"/>
              <a:t> </a:t>
            </a:r>
            <a:r>
              <a:rPr lang="en-GB" dirty="0" err="1"/>
              <a:t>i</a:t>
            </a:r>
            <a:r>
              <a:rPr lang="en-GB" dirty="0"/>
              <a:t> bawb</a:t>
            </a:r>
          </a:p>
          <a:p>
            <a:r>
              <a:rPr lang="en-GB" dirty="0" err="1"/>
              <a:t>Ei</a:t>
            </a:r>
            <a:r>
              <a:rPr lang="en-GB" dirty="0"/>
              <a:t> </a:t>
            </a:r>
            <a:r>
              <a:rPr lang="en-GB" dirty="0" err="1"/>
              <a:t>fwriad</a:t>
            </a:r>
            <a:r>
              <a:rPr lang="en-GB" dirty="0"/>
              <a:t> </a:t>
            </a:r>
            <a:r>
              <a:rPr lang="en-GB" dirty="0" err="1"/>
              <a:t>yw</a:t>
            </a:r>
            <a:r>
              <a:rPr lang="en-GB" dirty="0"/>
              <a:t> </a:t>
            </a:r>
            <a:r>
              <a:rPr lang="en-GB" dirty="0" err="1"/>
              <a:t>diwygio</a:t>
            </a:r>
            <a:r>
              <a:rPr lang="en-GB" dirty="0"/>
              <a:t> </a:t>
            </a:r>
            <a:r>
              <a:rPr lang="en-GB" dirty="0" err="1"/>
              <a:t>neu</a:t>
            </a:r>
            <a:r>
              <a:rPr lang="en-GB" dirty="0"/>
              <a:t> </a:t>
            </a:r>
            <a:r>
              <a:rPr lang="en-GB" dirty="0" err="1"/>
              <a:t>hyd</a:t>
            </a:r>
            <a:r>
              <a:rPr lang="en-GB" dirty="0"/>
              <a:t> </a:t>
            </a:r>
            <a:r>
              <a:rPr lang="en-GB" dirty="0" err="1"/>
              <a:t>yn</a:t>
            </a:r>
            <a:r>
              <a:rPr lang="en-GB" dirty="0"/>
              <a:t> </a:t>
            </a:r>
            <a:r>
              <a:rPr lang="en-GB" dirty="0" err="1"/>
              <a:t>oed</a:t>
            </a:r>
            <a:r>
              <a:rPr lang="en-GB" dirty="0"/>
              <a:t> </a:t>
            </a:r>
            <a:r>
              <a:rPr lang="en-GB" dirty="0" err="1"/>
              <a:t>ailadeiladu</a:t>
            </a:r>
            <a:r>
              <a:rPr lang="en-GB" dirty="0"/>
              <a:t> </a:t>
            </a:r>
            <a:r>
              <a:rPr lang="en-GB" dirty="0" err="1"/>
              <a:t>cymdeithas</a:t>
            </a:r>
            <a:r>
              <a:rPr lang="en-GB" dirty="0"/>
              <a:t> </a:t>
            </a:r>
            <a:r>
              <a:rPr lang="en-GB" dirty="0" err="1"/>
              <a:t>drwy</a:t>
            </a:r>
            <a:r>
              <a:rPr lang="en-GB" dirty="0"/>
              <a:t> </a:t>
            </a:r>
            <a:r>
              <a:rPr lang="en-GB" dirty="0" err="1"/>
              <a:t>addysg</a:t>
            </a:r>
            <a:endParaRPr lang="en-GB" dirty="0"/>
          </a:p>
          <a:p>
            <a:r>
              <a:rPr lang="en-GB" dirty="0" err="1"/>
              <a:t>Gwelir</a:t>
            </a:r>
            <a:r>
              <a:rPr lang="en-GB" dirty="0"/>
              <a:t> </a:t>
            </a:r>
            <a:r>
              <a:rPr lang="en-GB" dirty="0" err="1"/>
              <a:t>addysg</a:t>
            </a:r>
            <a:r>
              <a:rPr lang="en-GB" dirty="0"/>
              <a:t> </a:t>
            </a:r>
            <a:r>
              <a:rPr lang="en-GB" dirty="0" err="1"/>
              <a:t>fel</a:t>
            </a:r>
            <a:r>
              <a:rPr lang="en-GB" dirty="0"/>
              <a:t> </a:t>
            </a:r>
            <a:r>
              <a:rPr lang="en-GB" dirty="0" err="1"/>
              <a:t>grym</a:t>
            </a:r>
            <a:r>
              <a:rPr lang="en-GB" dirty="0"/>
              <a:t> </a:t>
            </a:r>
            <a:r>
              <a:rPr lang="en-GB" dirty="0" err="1"/>
              <a:t>chwyldroadol</a:t>
            </a:r>
            <a:endParaRPr lang="en-GB" dirty="0"/>
          </a:p>
        </p:txBody>
      </p:sp>
      <p:sp>
        <p:nvSpPr>
          <p:cNvPr id="4" name="Content Placeholder 3"/>
          <p:cNvSpPr>
            <a:spLocks noGrp="1"/>
          </p:cNvSpPr>
          <p:nvPr>
            <p:ph sz="half" idx="2"/>
          </p:nvPr>
        </p:nvSpPr>
        <p:spPr>
          <a:xfrm>
            <a:off x="6172200" y="2266123"/>
            <a:ext cx="5181600" cy="3768918"/>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a:t>Aspect 2:</a:t>
            </a:r>
          </a:p>
          <a:p>
            <a:r>
              <a:rPr lang="en-GB" i="1" dirty="0"/>
              <a:t>Democratic socialism – education can challenge power structures in society and lead to equal opportunity for all</a:t>
            </a:r>
          </a:p>
          <a:p>
            <a:r>
              <a:rPr lang="en-GB" i="1" dirty="0"/>
              <a:t>Aims to reform or even reconstruct society through education </a:t>
            </a:r>
          </a:p>
          <a:p>
            <a:r>
              <a:rPr lang="en-GB" i="1" dirty="0"/>
              <a:t>Education is a revolutionary force </a:t>
            </a:r>
          </a:p>
          <a:p>
            <a:pPr marL="0" indent="0" algn="r">
              <a:buNone/>
            </a:pPr>
            <a:r>
              <a:rPr lang="en-GB" dirty="0"/>
              <a:t>Bartlett and Burton, 2016</a:t>
            </a:r>
          </a:p>
          <a:p>
            <a:pPr marL="0" indent="0" algn="r">
              <a:buNone/>
            </a:pPr>
            <a:endParaRPr lang="en-GB" dirty="0"/>
          </a:p>
        </p:txBody>
      </p:sp>
    </p:spTree>
    <p:extLst>
      <p:ext uri="{BB962C8B-B14F-4D97-AF65-F5344CB8AC3E}">
        <p14:creationId xmlns:p14="http://schemas.microsoft.com/office/powerpoint/2010/main" val="11211401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5989" y="2091754"/>
            <a:ext cx="10515600" cy="1460500"/>
          </a:xfrm>
        </p:spPr>
        <p:txBody>
          <a:bodyPr>
            <a:normAutofit fontScale="90000"/>
          </a:bodyPr>
          <a:lstStyle/>
          <a:p>
            <a:pPr algn="ctr"/>
            <a:r>
              <a:rPr lang="en-GB" dirty="0">
                <a:solidFill>
                  <a:schemeClr val="accent1"/>
                </a:solidFill>
              </a:rPr>
              <a:t/>
            </a:r>
            <a:br>
              <a:rPr lang="en-GB" dirty="0">
                <a:solidFill>
                  <a:schemeClr val="accent1"/>
                </a:solidFill>
              </a:rPr>
            </a:br>
            <a:r>
              <a:rPr lang="en-GB" dirty="0">
                <a:solidFill>
                  <a:schemeClr val="accent1"/>
                </a:solidFill>
              </a:rPr>
              <a:t/>
            </a:r>
            <a:br>
              <a:rPr lang="en-GB" dirty="0">
                <a:solidFill>
                  <a:schemeClr val="accent1"/>
                </a:solidFill>
              </a:rPr>
            </a:br>
            <a:r>
              <a:rPr lang="en-GB" dirty="0" err="1">
                <a:solidFill>
                  <a:schemeClr val="tx2"/>
                </a:solidFill>
              </a:rPr>
              <a:t>Adfyfyriad</a:t>
            </a:r>
            <a:r>
              <a:rPr lang="en-GB" dirty="0">
                <a:solidFill>
                  <a:schemeClr val="accent1"/>
                </a:solidFill>
              </a:rPr>
              <a:t/>
            </a:r>
            <a:br>
              <a:rPr lang="en-GB" dirty="0">
                <a:solidFill>
                  <a:schemeClr val="accent1"/>
                </a:solidFill>
              </a:rPr>
            </a:br>
            <a:r>
              <a:rPr lang="en-GB" dirty="0">
                <a:solidFill>
                  <a:schemeClr val="bg1"/>
                </a:solidFill>
              </a:rPr>
              <a:t>Reflection</a:t>
            </a:r>
            <a:r>
              <a:rPr lang="en-GB" dirty="0"/>
              <a:t/>
            </a:r>
            <a:br>
              <a:rPr lang="en-GB" dirty="0"/>
            </a:br>
            <a:r>
              <a:rPr lang="en-GB" dirty="0">
                <a:solidFill>
                  <a:schemeClr val="accent1"/>
                </a:solidFill>
              </a:rPr>
              <a:t/>
            </a:r>
            <a:br>
              <a:rPr lang="en-GB" dirty="0">
                <a:solidFill>
                  <a:schemeClr val="accent1"/>
                </a:solidFill>
              </a:rPr>
            </a:br>
            <a:endParaRPr lang="en-GB" dirty="0"/>
          </a:p>
        </p:txBody>
      </p:sp>
      <p:sp>
        <p:nvSpPr>
          <p:cNvPr id="3" name="Content Placeholder 2"/>
          <p:cNvSpPr>
            <a:spLocks noGrp="1"/>
          </p:cNvSpPr>
          <p:nvPr>
            <p:ph sz="half" idx="1"/>
          </p:nvPr>
        </p:nvSpPr>
        <p:spPr>
          <a:xfrm>
            <a:off x="4056391" y="922602"/>
            <a:ext cx="3474720" cy="5120640"/>
          </a:xfrm>
        </p:spPr>
        <p:style>
          <a:lnRef idx="2">
            <a:schemeClr val="dk1"/>
          </a:lnRef>
          <a:fillRef idx="1">
            <a:schemeClr val="lt1"/>
          </a:fillRef>
          <a:effectRef idx="0">
            <a:schemeClr val="dk1"/>
          </a:effectRef>
          <a:fontRef idx="minor">
            <a:schemeClr val="dk1"/>
          </a:fontRef>
        </p:style>
        <p:txBody>
          <a:bodyPr/>
          <a:lstStyle/>
          <a:p>
            <a:r>
              <a:rPr lang="en-GB" dirty="0"/>
              <a:t>Mewn </a:t>
            </a:r>
            <a:r>
              <a:rPr lang="en-GB" dirty="0" err="1"/>
              <a:t>grwpiau</a:t>
            </a:r>
            <a:r>
              <a:rPr lang="en-GB" dirty="0"/>
              <a:t> </a:t>
            </a:r>
            <a:r>
              <a:rPr lang="en-GB" dirty="0" err="1"/>
              <a:t>bach</a:t>
            </a:r>
            <a:r>
              <a:rPr lang="en-GB" dirty="0"/>
              <a:t>, </a:t>
            </a:r>
            <a:r>
              <a:rPr lang="en-GB" dirty="0" err="1"/>
              <a:t>defnyddiwch</a:t>
            </a:r>
            <a:r>
              <a:rPr lang="en-GB" dirty="0"/>
              <a:t> y  </a:t>
            </a:r>
            <a:r>
              <a:rPr lang="en-GB" dirty="0" err="1"/>
              <a:t>cwestiynau</a:t>
            </a:r>
            <a:r>
              <a:rPr lang="en-GB" dirty="0"/>
              <a:t> </a:t>
            </a:r>
            <a:r>
              <a:rPr lang="en-GB" dirty="0" err="1"/>
              <a:t>canlynol</a:t>
            </a:r>
            <a:r>
              <a:rPr lang="en-GB" dirty="0"/>
              <a:t> </a:t>
            </a:r>
            <a:r>
              <a:rPr lang="en-GB" dirty="0" err="1"/>
              <a:t>i</a:t>
            </a:r>
            <a:r>
              <a:rPr lang="en-GB" dirty="0"/>
              <a:t> </a:t>
            </a:r>
            <a:r>
              <a:rPr lang="en-GB" dirty="0" err="1"/>
              <a:t>adlewyrchu</a:t>
            </a:r>
            <a:r>
              <a:rPr lang="en-GB" dirty="0"/>
              <a:t> </a:t>
            </a:r>
            <a:r>
              <a:rPr lang="en-GB" dirty="0" err="1"/>
              <a:t>ar</a:t>
            </a:r>
            <a:r>
              <a:rPr lang="en-GB" dirty="0"/>
              <a:t> </a:t>
            </a:r>
            <a:r>
              <a:rPr lang="en-GB" dirty="0" err="1"/>
              <a:t>yr</a:t>
            </a:r>
            <a:r>
              <a:rPr lang="en-GB" dirty="0"/>
              <a:t> </a:t>
            </a:r>
            <a:r>
              <a:rPr lang="en-GB" dirty="0" err="1"/>
              <a:t>ideoleg</a:t>
            </a:r>
            <a:r>
              <a:rPr lang="en-GB" dirty="0"/>
              <a:t> hwn:</a:t>
            </a:r>
          </a:p>
          <a:p>
            <a:pPr lvl="1"/>
            <a:r>
              <a:rPr lang="en-GB" dirty="0" err="1"/>
              <a:t>Allwch</a:t>
            </a:r>
            <a:r>
              <a:rPr lang="en-GB" dirty="0"/>
              <a:t> feddwl am unrhyw </a:t>
            </a:r>
            <a:r>
              <a:rPr lang="en-GB" dirty="0" err="1"/>
              <a:t>ddamcaniaethydd</a:t>
            </a:r>
            <a:r>
              <a:rPr lang="en-GB" dirty="0"/>
              <a:t> perthnasol?</a:t>
            </a:r>
          </a:p>
          <a:p>
            <a:pPr lvl="1"/>
            <a:r>
              <a:rPr lang="en-GB" dirty="0"/>
              <a:t>Beth </a:t>
            </a:r>
            <a:r>
              <a:rPr lang="en-GB" dirty="0" err="1"/>
              <a:t>yw’r</a:t>
            </a:r>
            <a:r>
              <a:rPr lang="en-GB" dirty="0"/>
              <a:t> </a:t>
            </a:r>
            <a:r>
              <a:rPr lang="en-GB" dirty="0" err="1"/>
              <a:t>manteision</a:t>
            </a:r>
            <a:r>
              <a:rPr lang="en-GB" dirty="0"/>
              <a:t>?</a:t>
            </a:r>
          </a:p>
          <a:p>
            <a:pPr lvl="1"/>
            <a:r>
              <a:rPr lang="en-GB" dirty="0"/>
              <a:t>Beth </a:t>
            </a:r>
            <a:r>
              <a:rPr lang="en-GB" dirty="0" err="1"/>
              <a:t>yw’r</a:t>
            </a:r>
            <a:r>
              <a:rPr lang="en-GB" dirty="0"/>
              <a:t> </a:t>
            </a:r>
            <a:r>
              <a:rPr lang="en-GB" dirty="0" err="1"/>
              <a:t>anfanteision</a:t>
            </a:r>
            <a:r>
              <a:rPr lang="en-GB" dirty="0"/>
              <a:t>?</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a:t>In small groups, use the following questions to reflect on this ideology:</a:t>
            </a:r>
          </a:p>
          <a:p>
            <a:pPr lvl="1"/>
            <a:r>
              <a:rPr lang="en-GB" i="1" dirty="0"/>
              <a:t>Can you link the work of any theorist to this ideology?</a:t>
            </a:r>
          </a:p>
          <a:p>
            <a:pPr lvl="1"/>
            <a:r>
              <a:rPr lang="en-GB" i="1" dirty="0"/>
              <a:t>What are the benefits of this ideology?</a:t>
            </a:r>
          </a:p>
          <a:p>
            <a:pPr lvl="1"/>
            <a:r>
              <a:rPr lang="en-GB" i="1" dirty="0"/>
              <a:t>What are the drawbacks of this ideology? </a:t>
            </a:r>
          </a:p>
        </p:txBody>
      </p:sp>
      <p:pic>
        <p:nvPicPr>
          <p:cNvPr id="5" name="Picture 4" descr="Free Student Reflection Cliparts, Download Free Clip 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41698" y="257072"/>
            <a:ext cx="1340555" cy="1353067"/>
          </a:xfrm>
          <a:prstGeom prst="rect">
            <a:avLst/>
          </a:prstGeom>
        </p:spPr>
      </p:pic>
      <p:pic>
        <p:nvPicPr>
          <p:cNvPr id="6" name="Picture 5" descr="Man thinking and man having an idea set - Download Fre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71321" y="582101"/>
            <a:ext cx="1644860" cy="1028038"/>
          </a:xfrm>
          <a:prstGeom prst="rect">
            <a:avLst/>
          </a:prstGeom>
        </p:spPr>
      </p:pic>
    </p:spTree>
    <p:extLst>
      <p:ext uri="{BB962C8B-B14F-4D97-AF65-F5344CB8AC3E}">
        <p14:creationId xmlns:p14="http://schemas.microsoft.com/office/powerpoint/2010/main" val="29352891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chemeClr val="tx2"/>
                </a:solidFill>
              </a:rPr>
              <a:t/>
            </a:r>
            <a:br>
              <a:rPr lang="en-GB" dirty="0">
                <a:solidFill>
                  <a:schemeClr val="tx2"/>
                </a:solidFill>
              </a:rPr>
            </a:br>
            <a:r>
              <a:rPr lang="en-GB" dirty="0" err="1">
                <a:solidFill>
                  <a:schemeClr val="tx2"/>
                </a:solidFill>
              </a:rPr>
              <a:t>Ideoleg</a:t>
            </a:r>
            <a:r>
              <a:rPr lang="en-GB" dirty="0">
                <a:solidFill>
                  <a:schemeClr val="tx2"/>
                </a:solidFill>
              </a:rPr>
              <a:t> a’r </a:t>
            </a:r>
            <a:r>
              <a:rPr lang="en-GB" dirty="0" err="1">
                <a:solidFill>
                  <a:schemeClr val="tx2"/>
                </a:solidFill>
              </a:rPr>
              <a:t>Cwricwlwm</a:t>
            </a:r>
            <a:r>
              <a:rPr lang="en-GB" dirty="0">
                <a:solidFill>
                  <a:schemeClr val="accent1"/>
                </a:solidFill>
              </a:rPr>
              <a:t/>
            </a:r>
            <a:br>
              <a:rPr lang="en-GB" dirty="0">
                <a:solidFill>
                  <a:schemeClr val="accent1"/>
                </a:solidFill>
              </a:rPr>
            </a:br>
            <a:r>
              <a:rPr lang="en-GB" dirty="0"/>
              <a:t>Ideology and the Curriculum </a:t>
            </a:r>
            <a:br>
              <a:rPr lang="en-GB" dirty="0"/>
            </a:b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a:bodyPr>
          <a:lstStyle/>
          <a:p>
            <a:r>
              <a:rPr lang="en-GB" dirty="0"/>
              <a:t>Mae’r </a:t>
            </a:r>
            <a:r>
              <a:rPr lang="en-GB" dirty="0" err="1"/>
              <a:t>addysg</a:t>
            </a:r>
            <a:r>
              <a:rPr lang="en-GB" dirty="0"/>
              <a:t> mewn ysgol a </a:t>
            </a:r>
            <a:r>
              <a:rPr lang="en-GB" dirty="0" err="1"/>
              <a:t>gaiff</a:t>
            </a:r>
            <a:r>
              <a:rPr lang="en-GB" dirty="0"/>
              <a:t> disgyblion yn </a:t>
            </a:r>
            <a:r>
              <a:rPr lang="en-GB" dirty="0" err="1"/>
              <a:t>ganlyniad</a:t>
            </a:r>
            <a:r>
              <a:rPr lang="en-GB" dirty="0"/>
              <a:t> </a:t>
            </a:r>
            <a:r>
              <a:rPr lang="en-GB" dirty="0" err="1"/>
              <a:t>i</a:t>
            </a:r>
            <a:r>
              <a:rPr lang="en-GB" dirty="0"/>
              <a:t> </a:t>
            </a:r>
            <a:r>
              <a:rPr lang="en-GB" dirty="0" err="1"/>
              <a:t>benderfyniadau</a:t>
            </a:r>
            <a:r>
              <a:rPr lang="en-GB" dirty="0"/>
              <a:t> a </a:t>
            </a:r>
            <a:r>
              <a:rPr lang="en-GB" dirty="0" err="1"/>
              <a:t>gweithrediadau</a:t>
            </a:r>
            <a:r>
              <a:rPr lang="en-GB" dirty="0"/>
              <a:t> </a:t>
            </a:r>
            <a:r>
              <a:rPr lang="en-GB" dirty="0" err="1"/>
              <a:t>nifer</a:t>
            </a:r>
            <a:r>
              <a:rPr lang="en-GB" dirty="0"/>
              <a:t> o </a:t>
            </a:r>
            <a:r>
              <a:rPr lang="en-GB" dirty="0" err="1"/>
              <a:t>unigolion</a:t>
            </a:r>
            <a:r>
              <a:rPr lang="en-GB" dirty="0"/>
              <a:t> a </a:t>
            </a:r>
            <a:r>
              <a:rPr lang="en-GB" dirty="0" err="1"/>
              <a:t>grwpiau</a:t>
            </a:r>
            <a:r>
              <a:rPr lang="en-GB" dirty="0"/>
              <a:t> (Marsh, 2009) </a:t>
            </a:r>
          </a:p>
          <a:p>
            <a:r>
              <a:rPr lang="en-GB" dirty="0"/>
              <a:t>Gall y </a:t>
            </a:r>
            <a:r>
              <a:rPr lang="en-GB" dirty="0" err="1"/>
              <a:t>cwricwlwm</a:t>
            </a:r>
            <a:r>
              <a:rPr lang="en-GB" dirty="0"/>
              <a:t> </a:t>
            </a:r>
            <a:r>
              <a:rPr lang="en-GB" dirty="0" err="1"/>
              <a:t>adlewyrchu</a:t>
            </a:r>
            <a:r>
              <a:rPr lang="en-GB" dirty="0"/>
              <a:t> gwahanol </a:t>
            </a:r>
            <a:r>
              <a:rPr lang="en-GB" dirty="0" err="1"/>
              <a:t>ideolegau</a:t>
            </a:r>
            <a:r>
              <a:rPr lang="en-GB" dirty="0"/>
              <a:t> </a:t>
            </a:r>
            <a:r>
              <a:rPr lang="en-GB" dirty="0" err="1"/>
              <a:t>e.e</a:t>
            </a:r>
            <a:r>
              <a:rPr lang="en-GB" dirty="0"/>
              <a:t>.</a:t>
            </a:r>
          </a:p>
          <a:p>
            <a:pPr lvl="1"/>
            <a:r>
              <a:rPr lang="en-GB" dirty="0"/>
              <a:t>Y </a:t>
            </a:r>
            <a:r>
              <a:rPr lang="en-GB" dirty="0" err="1"/>
              <a:t>cwricwlwm</a:t>
            </a:r>
            <a:r>
              <a:rPr lang="en-GB" dirty="0"/>
              <a:t> </a:t>
            </a:r>
            <a:r>
              <a:rPr lang="en-GB" dirty="0" err="1"/>
              <a:t>cenedlaethol</a:t>
            </a:r>
            <a:r>
              <a:rPr lang="en-GB" dirty="0"/>
              <a:t> v </a:t>
            </a:r>
            <a:r>
              <a:rPr lang="en-GB" dirty="0" err="1"/>
              <a:t>dulliau</a:t>
            </a:r>
            <a:r>
              <a:rPr lang="en-GB" dirty="0"/>
              <a:t> </a:t>
            </a:r>
            <a:r>
              <a:rPr lang="en-GB" dirty="0" err="1"/>
              <a:t>addysgeg</a:t>
            </a:r>
            <a:r>
              <a:rPr lang="en-GB" dirty="0"/>
              <a:t> </a:t>
            </a:r>
            <a:r>
              <a:rPr lang="en-GB" dirty="0" err="1"/>
              <a:t>athrawon</a:t>
            </a:r>
            <a:endParaRPr lang="en-GB" dirty="0"/>
          </a:p>
          <a:p>
            <a:r>
              <a:rPr lang="en-GB" dirty="0"/>
              <a:t>Felly, </a:t>
            </a:r>
            <a:r>
              <a:rPr lang="en-GB" dirty="0" err="1"/>
              <a:t>gallai</a:t>
            </a:r>
            <a:r>
              <a:rPr lang="en-GB" dirty="0"/>
              <a:t> </a:t>
            </a:r>
            <a:r>
              <a:rPr lang="en-GB" dirty="0" err="1"/>
              <a:t>adlewyrchu</a:t>
            </a:r>
            <a:r>
              <a:rPr lang="en-GB" dirty="0"/>
              <a:t> </a:t>
            </a:r>
            <a:r>
              <a:rPr lang="en-GB" dirty="0" err="1"/>
              <a:t>mathau</a:t>
            </a:r>
            <a:r>
              <a:rPr lang="en-GB" dirty="0"/>
              <a:t> gwahanol o </a:t>
            </a:r>
            <a:r>
              <a:rPr lang="en-GB" dirty="0" err="1"/>
              <a:t>gredoau</a:t>
            </a:r>
            <a:r>
              <a:rPr lang="en-GB" dirty="0"/>
              <a:t> sy’n </a:t>
            </a:r>
            <a:r>
              <a:rPr lang="en-GB" dirty="0" err="1"/>
              <a:t>cystadlu</a:t>
            </a:r>
            <a:r>
              <a:rPr lang="en-GB" dirty="0"/>
              <a:t>: </a:t>
            </a:r>
            <a:r>
              <a:rPr lang="en-GB" dirty="0" err="1"/>
              <a:t>gwleidyddion</a:t>
            </a:r>
            <a:r>
              <a:rPr lang="en-GB" dirty="0"/>
              <a:t>, </a:t>
            </a:r>
            <a:r>
              <a:rPr lang="en-GB" dirty="0" err="1"/>
              <a:t>rhieni</a:t>
            </a:r>
            <a:r>
              <a:rPr lang="en-GB" dirty="0"/>
              <a:t>, </a:t>
            </a:r>
            <a:r>
              <a:rPr lang="en-GB" dirty="0" err="1"/>
              <a:t>athrawon</a:t>
            </a:r>
            <a:r>
              <a:rPr lang="en-GB" dirty="0"/>
              <a:t>, </a:t>
            </a:r>
            <a:r>
              <a:rPr lang="en-GB" dirty="0" err="1"/>
              <a:t>cyflogwyr</a:t>
            </a:r>
            <a:r>
              <a:rPr lang="en-GB" dirty="0"/>
              <a:t>, </a:t>
            </a:r>
            <a:r>
              <a:rPr lang="en-GB" dirty="0" err="1"/>
              <a:t>talwyr</a:t>
            </a:r>
            <a:r>
              <a:rPr lang="en-GB" dirty="0"/>
              <a:t> </a:t>
            </a:r>
            <a:r>
              <a:rPr lang="en-GB" dirty="0" err="1"/>
              <a:t>trethi</a:t>
            </a:r>
            <a:r>
              <a:rPr lang="en-GB" dirty="0"/>
              <a:t>, disgyblion….</a:t>
            </a: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i="1" dirty="0"/>
              <a:t>The schooling pupils receive is a result of the decisions and actions of many individuals and groups (Marsh, 2009). </a:t>
            </a:r>
          </a:p>
          <a:p>
            <a:r>
              <a:rPr lang="en-GB" i="1" dirty="0"/>
              <a:t>The curriculum may reflect varying ideologies e.g. </a:t>
            </a:r>
          </a:p>
          <a:p>
            <a:pPr lvl="1"/>
            <a:r>
              <a:rPr lang="en-GB" i="1" dirty="0"/>
              <a:t>The national curriculum v the teacher’s approaches to pedagogy</a:t>
            </a:r>
          </a:p>
          <a:p>
            <a:r>
              <a:rPr lang="en-GB" i="1" dirty="0"/>
              <a:t>Therefore, it can reflect competing sets of beliefs: politicians, parents, teachers, employers, taxpayers, pupils… </a:t>
            </a:r>
          </a:p>
        </p:txBody>
      </p:sp>
    </p:spTree>
    <p:extLst>
      <p:ext uri="{BB962C8B-B14F-4D97-AF65-F5344CB8AC3E}">
        <p14:creationId xmlns:p14="http://schemas.microsoft.com/office/powerpoint/2010/main" val="20275883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solidFill>
                  <a:schemeClr val="tx2"/>
                </a:solidFill>
              </a:rPr>
              <a:t/>
            </a:r>
            <a:br>
              <a:rPr lang="en-GB" dirty="0">
                <a:solidFill>
                  <a:schemeClr val="tx2"/>
                </a:solidFill>
              </a:rPr>
            </a:br>
            <a:r>
              <a:rPr lang="en-GB" dirty="0" err="1">
                <a:solidFill>
                  <a:schemeClr val="tx2"/>
                </a:solidFill>
              </a:rPr>
              <a:t>Ideoleg</a:t>
            </a:r>
            <a:r>
              <a:rPr lang="en-GB" dirty="0">
                <a:solidFill>
                  <a:schemeClr val="tx2"/>
                </a:solidFill>
              </a:rPr>
              <a:t> a’r </a:t>
            </a:r>
            <a:r>
              <a:rPr lang="en-GB" dirty="0" err="1">
                <a:solidFill>
                  <a:schemeClr val="tx2"/>
                </a:solidFill>
              </a:rPr>
              <a:t>Cwricwlwm</a:t>
            </a:r>
            <a:r>
              <a:rPr lang="en-GB" dirty="0">
                <a:solidFill>
                  <a:schemeClr val="tx2"/>
                </a:solidFill>
              </a:rPr>
              <a:t> </a:t>
            </a:r>
            <a:r>
              <a:rPr lang="en-GB" dirty="0">
                <a:solidFill>
                  <a:schemeClr val="accent1"/>
                </a:solidFill>
              </a:rPr>
              <a:t/>
            </a:r>
            <a:br>
              <a:rPr lang="en-GB" dirty="0">
                <a:solidFill>
                  <a:schemeClr val="accent1"/>
                </a:solidFill>
              </a:rPr>
            </a:br>
            <a:r>
              <a:rPr lang="en-GB" dirty="0"/>
              <a:t>Ideology and the Curriculum</a:t>
            </a:r>
            <a:br>
              <a:rPr lang="en-GB" dirty="0"/>
            </a:br>
            <a:endParaRPr lang="en-GB" dirty="0">
              <a:solidFill>
                <a:schemeClr val="accent1"/>
              </a:solidFill>
            </a:endParaRPr>
          </a:p>
        </p:txBody>
      </p:sp>
      <p:sp>
        <p:nvSpPr>
          <p:cNvPr id="3" name="Content Placeholder 2"/>
          <p:cNvSpPr>
            <a:spLocks noGrp="1"/>
          </p:cNvSpPr>
          <p:nvPr>
            <p:ph sz="half" idx="1"/>
          </p:nvPr>
        </p:nvSpPr>
        <p:spPr>
          <a:xfrm>
            <a:off x="3904138" y="1124219"/>
            <a:ext cx="3456912" cy="4778374"/>
          </a:xfrm>
        </p:spPr>
        <p:style>
          <a:lnRef idx="2">
            <a:schemeClr val="dk1"/>
          </a:lnRef>
          <a:fillRef idx="1">
            <a:schemeClr val="lt1"/>
          </a:fillRef>
          <a:effectRef idx="0">
            <a:schemeClr val="dk1"/>
          </a:effectRef>
          <a:fontRef idx="minor">
            <a:schemeClr val="dk1"/>
          </a:fontRef>
        </p:style>
        <p:txBody>
          <a:bodyPr>
            <a:normAutofit fontScale="25000" lnSpcReduction="20000"/>
          </a:bodyPr>
          <a:lstStyle/>
          <a:p>
            <a:r>
              <a:rPr lang="en-GB" sz="11200" dirty="0" err="1" smtClean="0">
                <a:hlinkClick r:id="rId2"/>
              </a:rPr>
              <a:t>Cwricwlwm</a:t>
            </a:r>
            <a:r>
              <a:rPr lang="en-GB" sz="11200" dirty="0" smtClean="0">
                <a:hlinkClick r:id="rId2"/>
              </a:rPr>
              <a:t> Newydd </a:t>
            </a:r>
            <a:r>
              <a:rPr lang="en-GB" sz="11200" dirty="0" err="1" smtClean="0">
                <a:hlinkClick r:id="rId2"/>
              </a:rPr>
              <a:t>i</a:t>
            </a:r>
            <a:r>
              <a:rPr lang="en-GB" sz="11200" dirty="0" smtClean="0">
                <a:hlinkClick r:id="rId2"/>
              </a:rPr>
              <a:t> </a:t>
            </a:r>
            <a:r>
              <a:rPr lang="en-GB" sz="11200" dirty="0" err="1" smtClean="0">
                <a:hlinkClick r:id="rId2"/>
              </a:rPr>
              <a:t>Gymru</a:t>
            </a:r>
            <a:r>
              <a:rPr lang="en-GB" sz="11200" dirty="0" smtClean="0"/>
              <a:t>(2016</a:t>
            </a:r>
            <a:r>
              <a:rPr lang="en-GB" sz="11200" dirty="0"/>
              <a:t>)</a:t>
            </a:r>
          </a:p>
          <a:p>
            <a:r>
              <a:rPr lang="en-GB" sz="11200" dirty="0">
                <a:hlinkClick r:id="rId3"/>
              </a:rPr>
              <a:t>Curriculum in England</a:t>
            </a:r>
            <a:r>
              <a:rPr lang="en-GB" sz="11200" dirty="0"/>
              <a:t> (2013)</a:t>
            </a:r>
          </a:p>
          <a:p>
            <a:r>
              <a:rPr lang="en-GB" sz="11200" dirty="0" err="1"/>
              <a:t>Gwyliwch</a:t>
            </a:r>
            <a:r>
              <a:rPr lang="en-GB" sz="11200" dirty="0"/>
              <a:t> y </a:t>
            </a:r>
            <a:r>
              <a:rPr lang="en-GB" sz="11200" dirty="0" err="1"/>
              <a:t>ddau</a:t>
            </a:r>
            <a:r>
              <a:rPr lang="en-GB" sz="11200" dirty="0"/>
              <a:t> </a:t>
            </a:r>
            <a:r>
              <a:rPr lang="en-GB" sz="11200" dirty="0" err="1"/>
              <a:t>fideo</a:t>
            </a:r>
            <a:r>
              <a:rPr lang="en-GB" sz="11200" dirty="0"/>
              <a:t> sydd yn </a:t>
            </a:r>
            <a:r>
              <a:rPr lang="en-GB" sz="11200" dirty="0" err="1"/>
              <a:t>archwilio</a:t>
            </a:r>
            <a:r>
              <a:rPr lang="en-GB" sz="11200" dirty="0"/>
              <a:t> </a:t>
            </a:r>
            <a:r>
              <a:rPr lang="en-GB" sz="11200" dirty="0" err="1"/>
              <a:t>ymdriniaeth</a:t>
            </a:r>
            <a:r>
              <a:rPr lang="en-GB" sz="11200" dirty="0"/>
              <a:t> o’r </a:t>
            </a:r>
            <a:r>
              <a:rPr lang="en-GB" sz="11200" dirty="0" err="1"/>
              <a:t>cwricwlwm</a:t>
            </a:r>
            <a:r>
              <a:rPr lang="en-GB" sz="11200" dirty="0"/>
              <a:t> </a:t>
            </a:r>
            <a:r>
              <a:rPr lang="en-GB" sz="11200" dirty="0" err="1"/>
              <a:t>yng</a:t>
            </a:r>
            <a:r>
              <a:rPr lang="en-GB" sz="11200" dirty="0"/>
              <a:t> </a:t>
            </a:r>
            <a:r>
              <a:rPr lang="en-GB" sz="11200" dirty="0" err="1"/>
              <a:t>Nghymru</a:t>
            </a:r>
            <a:r>
              <a:rPr lang="en-GB" sz="11200" dirty="0"/>
              <a:t> a </a:t>
            </a:r>
            <a:r>
              <a:rPr lang="en-GB" sz="11200" dirty="0" err="1"/>
              <a:t>Lloegr</a:t>
            </a:r>
            <a:r>
              <a:rPr lang="en-GB" sz="11200" dirty="0"/>
              <a:t>.</a:t>
            </a:r>
          </a:p>
          <a:p>
            <a:pPr lvl="1"/>
            <a:endParaRPr lang="en-GB" sz="2800" dirty="0"/>
          </a:p>
        </p:txBody>
      </p:sp>
      <p:sp>
        <p:nvSpPr>
          <p:cNvPr id="4" name="Content Placeholder 3"/>
          <p:cNvSpPr>
            <a:spLocks noGrp="1"/>
          </p:cNvSpPr>
          <p:nvPr>
            <p:ph sz="half" idx="2"/>
          </p:nvPr>
        </p:nvSpPr>
        <p:spPr>
          <a:xfrm rot="19925481" flipH="1">
            <a:off x="11141936" y="2421156"/>
            <a:ext cx="45719" cy="45719"/>
          </a:xfrm>
        </p:spPr>
        <p:style>
          <a:lnRef idx="2">
            <a:schemeClr val="accent1"/>
          </a:lnRef>
          <a:fillRef idx="1">
            <a:schemeClr val="lt1"/>
          </a:fillRef>
          <a:effectRef idx="0">
            <a:schemeClr val="accent1"/>
          </a:effectRef>
          <a:fontRef idx="minor">
            <a:schemeClr val="dk1"/>
          </a:fontRef>
        </p:style>
        <p:txBody>
          <a:bodyPr>
            <a:normAutofit fontScale="25000" lnSpcReduction="20000"/>
          </a:bodyPr>
          <a:lstStyle/>
          <a:p>
            <a:pPr marL="0" indent="0">
              <a:buNone/>
            </a:pPr>
            <a:endParaRPr lang="en-GB" dirty="0"/>
          </a:p>
        </p:txBody>
      </p:sp>
      <p:sp>
        <p:nvSpPr>
          <p:cNvPr id="5" name="Content Placeholder 2"/>
          <p:cNvSpPr txBox="1">
            <a:spLocks/>
          </p:cNvSpPr>
          <p:nvPr/>
        </p:nvSpPr>
        <p:spPr>
          <a:xfrm>
            <a:off x="8064788" y="1155642"/>
            <a:ext cx="3456912" cy="4707194"/>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40000" lnSpcReduction="20000"/>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dk1"/>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dk1"/>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dk1"/>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dk1"/>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dk1"/>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dk1"/>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dk1"/>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dk1"/>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dk1"/>
                </a:solidFill>
                <a:latin typeface="+mn-lt"/>
                <a:ea typeface="+mn-ea"/>
                <a:cs typeface="+mn-cs"/>
              </a:defRPr>
            </a:lvl9pPr>
          </a:lstStyle>
          <a:p>
            <a:r>
              <a:rPr lang="en-GB" sz="8000" dirty="0" smtClean="0">
                <a:hlinkClick r:id="rId4"/>
              </a:rPr>
              <a:t>Curriculum in Wales </a:t>
            </a:r>
            <a:r>
              <a:rPr lang="en-GB" sz="8000" dirty="0" smtClean="0"/>
              <a:t>(2016)</a:t>
            </a:r>
          </a:p>
          <a:p>
            <a:r>
              <a:rPr lang="en-GB" sz="8000" dirty="0" smtClean="0">
                <a:hlinkClick r:id="rId3"/>
              </a:rPr>
              <a:t>Curriculum in England</a:t>
            </a:r>
            <a:r>
              <a:rPr lang="en-GB" sz="8000" dirty="0" smtClean="0"/>
              <a:t> (2013)</a:t>
            </a:r>
          </a:p>
          <a:p>
            <a:r>
              <a:rPr lang="en-GB" sz="8000" dirty="0" smtClean="0"/>
              <a:t>Watch the two videos exploring approaches to the curriculum in Wales and England. </a:t>
            </a:r>
            <a:endParaRPr lang="en-US" sz="8000" dirty="0" smtClean="0"/>
          </a:p>
          <a:p>
            <a:pPr lvl="1"/>
            <a:endParaRPr lang="en-GB" sz="2800" dirty="0"/>
          </a:p>
        </p:txBody>
      </p:sp>
    </p:spTree>
    <p:extLst>
      <p:ext uri="{BB962C8B-B14F-4D97-AF65-F5344CB8AC3E}">
        <p14:creationId xmlns:p14="http://schemas.microsoft.com/office/powerpoint/2010/main" val="13103326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13DED-1A18-6942-B762-F4C9AABA5FC8}"/>
              </a:ext>
            </a:extLst>
          </p:cNvPr>
          <p:cNvSpPr>
            <a:spLocks noGrp="1"/>
          </p:cNvSpPr>
          <p:nvPr>
            <p:ph type="title"/>
          </p:nvPr>
        </p:nvSpPr>
        <p:spPr/>
        <p:txBody>
          <a:bodyPr/>
          <a:lstStyle/>
          <a:p>
            <a:pPr algn="ctr"/>
            <a:r>
              <a:rPr lang="en-GB" dirty="0" err="1">
                <a:solidFill>
                  <a:schemeClr val="tx2"/>
                </a:solidFill>
              </a:rPr>
              <a:t>Ideoleg</a:t>
            </a:r>
            <a:r>
              <a:rPr lang="en-GB" dirty="0">
                <a:solidFill>
                  <a:schemeClr val="tx2"/>
                </a:solidFill>
              </a:rPr>
              <a:t> a’r </a:t>
            </a:r>
            <a:r>
              <a:rPr lang="en-GB" dirty="0" err="1">
                <a:solidFill>
                  <a:schemeClr val="tx2"/>
                </a:solidFill>
              </a:rPr>
              <a:t>Cwricwlwm</a:t>
            </a:r>
            <a:r>
              <a:rPr lang="en-GB" dirty="0">
                <a:solidFill>
                  <a:schemeClr val="tx2"/>
                </a:solidFill>
              </a:rPr>
              <a:t> </a:t>
            </a:r>
            <a:r>
              <a:rPr lang="en-GB" dirty="0">
                <a:solidFill>
                  <a:schemeClr val="accent1"/>
                </a:solidFill>
              </a:rPr>
              <a:t/>
            </a:r>
            <a:br>
              <a:rPr lang="en-GB" dirty="0">
                <a:solidFill>
                  <a:schemeClr val="accent1"/>
                </a:solidFill>
              </a:rPr>
            </a:br>
            <a:r>
              <a:rPr lang="en-GB" dirty="0"/>
              <a:t>Ideology and the Curriculum</a:t>
            </a:r>
            <a:endParaRPr lang="en-US" dirty="0"/>
          </a:p>
        </p:txBody>
      </p:sp>
      <p:sp>
        <p:nvSpPr>
          <p:cNvPr id="3" name="Content Placeholder 2">
            <a:extLst>
              <a:ext uri="{FF2B5EF4-FFF2-40B4-BE49-F238E27FC236}">
                <a16:creationId xmlns:a16="http://schemas.microsoft.com/office/drawing/2014/main" id="{20D43E60-E463-9049-A28B-D5877EDFFD26}"/>
              </a:ext>
            </a:extLst>
          </p:cNvPr>
          <p:cNvSpPr>
            <a:spLocks noGrp="1"/>
          </p:cNvSpPr>
          <p:nvPr>
            <p:ph sz="half" idx="1"/>
          </p:nvPr>
        </p:nvSpPr>
        <p:spPr/>
        <p:txBody>
          <a:bodyPr>
            <a:normAutofit fontScale="92500" lnSpcReduction="20000"/>
          </a:bodyPr>
          <a:lstStyle/>
          <a:p>
            <a:pPr marL="0" indent="0">
              <a:buNone/>
            </a:pPr>
            <a:r>
              <a:rPr lang="en-US"/>
              <a:t>Or ol gwylio’r fideos, ystyriwch y cwestiynnau…</a:t>
            </a:r>
          </a:p>
          <a:p>
            <a:pPr lvl="1"/>
            <a:r>
              <a:rPr lang="en-GB" sz="2800" dirty="0" err="1"/>
              <a:t>Sut</a:t>
            </a:r>
            <a:r>
              <a:rPr lang="en-GB" sz="2800" dirty="0"/>
              <a:t> </a:t>
            </a:r>
            <a:r>
              <a:rPr lang="en-GB" sz="2800" dirty="0" err="1"/>
              <a:t>mae</a:t>
            </a:r>
            <a:r>
              <a:rPr lang="en-GB" sz="2800" dirty="0"/>
              <a:t> </a:t>
            </a:r>
            <a:r>
              <a:rPr lang="en-GB" sz="2800" dirty="0" err="1"/>
              <a:t>pob</a:t>
            </a:r>
            <a:r>
              <a:rPr lang="en-GB" sz="2800" dirty="0"/>
              <a:t> </a:t>
            </a:r>
            <a:r>
              <a:rPr lang="en-GB" sz="2800" dirty="0" err="1"/>
              <a:t>cwricwlwm</a:t>
            </a:r>
            <a:r>
              <a:rPr lang="en-GB" sz="2800" dirty="0"/>
              <a:t> </a:t>
            </a:r>
            <a:r>
              <a:rPr lang="en-GB" sz="2800" dirty="0" err="1"/>
              <a:t>wedi</a:t>
            </a:r>
            <a:r>
              <a:rPr lang="en-GB" sz="2800" dirty="0"/>
              <a:t> </a:t>
            </a:r>
            <a:r>
              <a:rPr lang="en-GB" sz="2800" dirty="0" err="1"/>
              <a:t>ei</a:t>
            </a:r>
            <a:r>
              <a:rPr lang="en-GB" sz="2800" dirty="0"/>
              <a:t> </a:t>
            </a:r>
            <a:r>
              <a:rPr lang="en-GB" sz="2800" dirty="0" err="1"/>
              <a:t>ddylanwadu</a:t>
            </a:r>
            <a:r>
              <a:rPr lang="en-GB" sz="2800" dirty="0"/>
              <a:t> </a:t>
            </a:r>
            <a:r>
              <a:rPr lang="en-GB" sz="2800" dirty="0" err="1"/>
              <a:t>gan</a:t>
            </a:r>
            <a:r>
              <a:rPr lang="en-GB" sz="2800" dirty="0"/>
              <a:t> </a:t>
            </a:r>
            <a:r>
              <a:rPr lang="en-GB" sz="2800" dirty="0" err="1"/>
              <a:t>ideoleg</a:t>
            </a:r>
            <a:r>
              <a:rPr lang="en-GB" sz="2800" dirty="0"/>
              <a:t>?</a:t>
            </a:r>
          </a:p>
          <a:p>
            <a:pPr lvl="1"/>
            <a:r>
              <a:rPr lang="en-GB" sz="2800" dirty="0" err="1"/>
              <a:t>Oes</a:t>
            </a:r>
            <a:r>
              <a:rPr lang="en-GB" sz="2800" dirty="0"/>
              <a:t> </a:t>
            </a:r>
            <a:r>
              <a:rPr lang="en-GB" sz="2800" dirty="0" err="1"/>
              <a:t>tensiynau</a:t>
            </a:r>
            <a:r>
              <a:rPr lang="en-GB" sz="2800" dirty="0"/>
              <a:t> </a:t>
            </a:r>
            <a:r>
              <a:rPr lang="en-GB" sz="2800" dirty="0" err="1"/>
              <a:t>rhwng</a:t>
            </a:r>
            <a:r>
              <a:rPr lang="en-GB" sz="2800" dirty="0"/>
              <a:t> </a:t>
            </a:r>
            <a:r>
              <a:rPr lang="en-GB" sz="2800" dirty="0" err="1"/>
              <a:t>yr</a:t>
            </a:r>
            <a:r>
              <a:rPr lang="en-GB" sz="2800" dirty="0"/>
              <a:t> </a:t>
            </a:r>
            <a:r>
              <a:rPr lang="en-GB" sz="2800" dirty="0" err="1"/>
              <a:t>ideoleg</a:t>
            </a:r>
            <a:r>
              <a:rPr lang="en-GB" sz="2800" dirty="0"/>
              <a:t>(au) </a:t>
            </a:r>
            <a:r>
              <a:rPr lang="en-GB" sz="2800" dirty="0" err="1"/>
              <a:t>ym</a:t>
            </a:r>
            <a:r>
              <a:rPr lang="en-GB" sz="2800" dirty="0"/>
              <a:t> </a:t>
            </a:r>
            <a:r>
              <a:rPr lang="en-GB" sz="2800" dirty="0" err="1"/>
              <a:t>mhob</a:t>
            </a:r>
            <a:r>
              <a:rPr lang="en-GB" sz="2800" dirty="0"/>
              <a:t> </a:t>
            </a:r>
            <a:r>
              <a:rPr lang="en-GB" sz="2800" dirty="0" err="1"/>
              <a:t>cwricwlwm</a:t>
            </a:r>
            <a:r>
              <a:rPr lang="en-GB" sz="2800" dirty="0"/>
              <a:t>?</a:t>
            </a:r>
          </a:p>
          <a:p>
            <a:pPr lvl="1"/>
            <a:r>
              <a:rPr lang="en-GB" sz="2800" dirty="0"/>
              <a:t>Beth yw’r </a:t>
            </a:r>
            <a:r>
              <a:rPr lang="en-GB" sz="2800" dirty="0" err="1"/>
              <a:t>tebygrwydd</a:t>
            </a:r>
            <a:r>
              <a:rPr lang="en-GB" sz="2800" dirty="0"/>
              <a:t>/ </a:t>
            </a:r>
            <a:r>
              <a:rPr lang="en-GB" sz="2800" dirty="0" err="1"/>
              <a:t>gwahaniaethau</a:t>
            </a:r>
            <a:r>
              <a:rPr lang="en-GB" sz="2800" dirty="0"/>
              <a:t> rhwng </a:t>
            </a:r>
            <a:r>
              <a:rPr lang="en-GB" sz="2800" dirty="0" err="1"/>
              <a:t>yr</a:t>
            </a:r>
            <a:r>
              <a:rPr lang="en-GB" sz="2800" dirty="0"/>
              <a:t> </a:t>
            </a:r>
            <a:r>
              <a:rPr lang="en-GB" sz="2800" dirty="0" err="1"/>
              <a:t>ideolegau</a:t>
            </a:r>
            <a:r>
              <a:rPr lang="en-GB" sz="2800" dirty="0"/>
              <a:t> yn y </a:t>
            </a:r>
            <a:r>
              <a:rPr lang="en-GB" sz="2800" dirty="0" err="1"/>
              <a:t>ddau</a:t>
            </a:r>
            <a:r>
              <a:rPr lang="en-GB" sz="2800" dirty="0"/>
              <a:t> </a:t>
            </a:r>
            <a:r>
              <a:rPr lang="en-GB" sz="2800" dirty="0" err="1"/>
              <a:t>gwricwlwm</a:t>
            </a:r>
            <a:r>
              <a:rPr lang="en-GB" sz="2800" dirty="0"/>
              <a:t>?</a:t>
            </a:r>
            <a:endParaRPr lang="en-US"/>
          </a:p>
          <a:p>
            <a:pPr marL="0" indent="0">
              <a:buNone/>
            </a:pPr>
            <a:endParaRPr lang="en-US"/>
          </a:p>
        </p:txBody>
      </p:sp>
      <p:sp>
        <p:nvSpPr>
          <p:cNvPr id="4" name="Content Placeholder 3">
            <a:extLst>
              <a:ext uri="{FF2B5EF4-FFF2-40B4-BE49-F238E27FC236}">
                <a16:creationId xmlns:a16="http://schemas.microsoft.com/office/drawing/2014/main" id="{EA6A0984-7897-D14F-B22A-539D9197F706}"/>
              </a:ext>
            </a:extLst>
          </p:cNvPr>
          <p:cNvSpPr>
            <a:spLocks noGrp="1"/>
          </p:cNvSpPr>
          <p:nvPr>
            <p:ph sz="half" idx="2"/>
          </p:nvPr>
        </p:nvSpPr>
        <p:spPr/>
        <p:txBody>
          <a:bodyPr>
            <a:normAutofit fontScale="92500" lnSpcReduction="20000"/>
          </a:bodyPr>
          <a:lstStyle/>
          <a:p>
            <a:pPr marL="0" indent="0">
              <a:buNone/>
            </a:pPr>
            <a:r>
              <a:rPr lang="en-US"/>
              <a:t>From the videos you’ve just watched, consider these questions…</a:t>
            </a:r>
          </a:p>
          <a:p>
            <a:pPr lvl="1"/>
            <a:r>
              <a:rPr lang="en-GB" sz="2800" dirty="0"/>
              <a:t>How has each curriculum been influenced by ideology?</a:t>
            </a:r>
          </a:p>
          <a:p>
            <a:pPr lvl="1"/>
            <a:r>
              <a:rPr lang="en-GB" sz="2800" dirty="0"/>
              <a:t>Are there any tensions between ideologies in each curriculum?</a:t>
            </a:r>
          </a:p>
          <a:p>
            <a:pPr lvl="1"/>
            <a:r>
              <a:rPr lang="en-GB" sz="2800" dirty="0"/>
              <a:t>What are the similarities/differences in ideology between the two curriculums?</a:t>
            </a:r>
            <a:endParaRPr lang="en-US"/>
          </a:p>
          <a:p>
            <a:pPr marL="0" indent="0">
              <a:buNone/>
            </a:pPr>
            <a:endParaRPr lang="en-US"/>
          </a:p>
        </p:txBody>
      </p:sp>
    </p:spTree>
    <p:extLst>
      <p:ext uri="{BB962C8B-B14F-4D97-AF65-F5344CB8AC3E}">
        <p14:creationId xmlns:p14="http://schemas.microsoft.com/office/powerpoint/2010/main" val="214703498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dirty="0">
                <a:solidFill>
                  <a:schemeClr val="accent1"/>
                </a:solidFill>
              </a:rPr>
              <a:t/>
            </a:r>
            <a:br>
              <a:rPr lang="en-GB" dirty="0">
                <a:solidFill>
                  <a:schemeClr val="accent1"/>
                </a:solidFill>
              </a:rPr>
            </a:br>
            <a:r>
              <a:rPr lang="en-GB" dirty="0" smtClean="0">
                <a:solidFill>
                  <a:schemeClr val="accent1"/>
                </a:solidFill>
              </a:rPr>
              <a:t>Rhestr Gyfeirnodi</a:t>
            </a:r>
            <a:r>
              <a:rPr lang="en-GB" dirty="0">
                <a:solidFill>
                  <a:schemeClr val="accent1"/>
                </a:solidFill>
              </a:rPr>
              <a:t/>
            </a:r>
            <a:br>
              <a:rPr lang="en-GB" dirty="0">
                <a:solidFill>
                  <a:schemeClr val="accent1"/>
                </a:solidFill>
              </a:rPr>
            </a:br>
            <a:r>
              <a:rPr lang="en-GB" dirty="0" smtClean="0"/>
              <a:t>Reference List</a:t>
            </a:r>
            <a:r>
              <a:rPr lang="en-GB" dirty="0"/>
              <a:t/>
            </a:r>
            <a:br>
              <a:rPr lang="en-GB" dirty="0"/>
            </a:br>
            <a:r>
              <a:rPr lang="en-GB" dirty="0">
                <a:solidFill>
                  <a:schemeClr val="accent1"/>
                </a:solidFill>
              </a:rPr>
              <a:t> </a:t>
            </a:r>
            <a:endParaRPr lang="en-GB" dirty="0"/>
          </a:p>
        </p:txBody>
      </p:sp>
      <p:sp>
        <p:nvSpPr>
          <p:cNvPr id="5" name="Content Placeholder 4"/>
          <p:cNvSpPr>
            <a:spLocks noGrp="1"/>
          </p:cNvSpPr>
          <p:nvPr>
            <p:ph idx="1"/>
          </p:nvPr>
        </p:nvSpPr>
        <p:spPr/>
        <p:txBody>
          <a:bodyPr/>
          <a:lstStyle/>
          <a:p>
            <a:r>
              <a:rPr lang="en-GB" dirty="0"/>
              <a:t>Bartlett, S. &amp; Burton, D. (2016) </a:t>
            </a:r>
            <a:r>
              <a:rPr lang="en-GB" i="1" dirty="0"/>
              <a:t>Introduction to Education Studies, </a:t>
            </a:r>
            <a:r>
              <a:rPr lang="en-GB" dirty="0"/>
              <a:t>4</a:t>
            </a:r>
            <a:r>
              <a:rPr lang="en-GB" baseline="30000" dirty="0"/>
              <a:t>th</a:t>
            </a:r>
            <a:r>
              <a:rPr lang="en-GB" dirty="0"/>
              <a:t> Ed. Sage: London. </a:t>
            </a:r>
          </a:p>
          <a:p>
            <a:r>
              <a:rPr lang="en-GB" dirty="0" err="1"/>
              <a:t>Boronski</a:t>
            </a:r>
            <a:r>
              <a:rPr lang="en-GB" dirty="0"/>
              <a:t>, T. &amp; Hassan, N. (2015) </a:t>
            </a:r>
            <a:r>
              <a:rPr lang="en-GB" i="1" dirty="0"/>
              <a:t>Sociology of Education, </a:t>
            </a:r>
            <a:r>
              <a:rPr lang="en-GB" dirty="0"/>
              <a:t>Sage: London. </a:t>
            </a:r>
          </a:p>
          <a:p>
            <a:r>
              <a:rPr lang="en-GB" dirty="0"/>
              <a:t>Matheson, D. (2015) </a:t>
            </a:r>
            <a:r>
              <a:rPr lang="en-GB" i="1" dirty="0"/>
              <a:t>An Introduction to the Study of Education, </a:t>
            </a:r>
            <a:r>
              <a:rPr lang="en-GB" dirty="0"/>
              <a:t>Routledge: London. </a:t>
            </a:r>
          </a:p>
        </p:txBody>
      </p:sp>
    </p:spTree>
    <p:extLst>
      <p:ext uri="{BB962C8B-B14F-4D97-AF65-F5344CB8AC3E}">
        <p14:creationId xmlns:p14="http://schemas.microsoft.com/office/powerpoint/2010/main" val="2086601808"/>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735</TotalTime>
  <Words>2234</Words>
  <Application>Microsoft Office PowerPoint</Application>
  <PresentationFormat>Widescreen</PresentationFormat>
  <Paragraphs>258</Paragraphs>
  <Slides>29</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Calibri</vt:lpstr>
      <vt:lpstr>Corbel</vt:lpstr>
      <vt:lpstr>Wingdings 2</vt:lpstr>
      <vt:lpstr>Frame</vt:lpstr>
      <vt:lpstr>ECES6008/C</vt:lpstr>
      <vt:lpstr> Amcanion Module Aims  </vt:lpstr>
      <vt:lpstr> Deilliannau Dysgu  Learning Outcomes </vt:lpstr>
      <vt:lpstr> Deilliannau Dysgu  Learning Outcomes </vt:lpstr>
      <vt:lpstr> Deilliannau Dysgu  Learning Outcomes </vt:lpstr>
      <vt:lpstr> Deilliannau Dysgu  Learning Outcomes </vt:lpstr>
      <vt:lpstr> Beth yw ideoleg? What is an ideology? </vt:lpstr>
      <vt:lpstr>Esiampl An Example </vt:lpstr>
      <vt:lpstr> Beth yw dy ideoleg addysgol? What is your educational ideology? </vt:lpstr>
      <vt:lpstr>Teachers’ Dress Code Gwisg yr Athro </vt:lpstr>
      <vt:lpstr> Rôl yr Athro  Role of the Teacher </vt:lpstr>
      <vt:lpstr>Amgylchedd Dosbarth Delfrydol   Ideal Classroom Environment </vt:lpstr>
      <vt:lpstr> Pwrpas Dysgu  Purpose of Learning  </vt:lpstr>
      <vt:lpstr> Er mwyn dysgu, dylid ystyried… To learn, we should look to… </vt:lpstr>
      <vt:lpstr> Ideolegau (Radical)  (Radical) Ideologies  </vt:lpstr>
      <vt:lpstr>Addysgeg Beirniadol Critical Pedagogies </vt:lpstr>
      <vt:lpstr> Teipolegau Ideolegau Typologies of Ideologies  </vt:lpstr>
      <vt:lpstr>Teipoleg Morrison a Ridley  Morrison and Ridley’s Typology </vt:lpstr>
      <vt:lpstr> Ideolegau sydd yn pwysleisio’r unigolyn Ideologies which emphasise the individual    </vt:lpstr>
      <vt:lpstr>  Adfyfyriad Reflection  </vt:lpstr>
      <vt:lpstr>  Ideolegau sydd yn pwysleisio gwybodaeth Ideologies which emphasise knowledge   </vt:lpstr>
      <vt:lpstr>Adfyfyriad Reflection </vt:lpstr>
      <vt:lpstr> Ideolegau sydd yn pwysleisio cymdeithas Ideologies which emphasise society  </vt:lpstr>
      <vt:lpstr>  Ideolegau sydd yn pwysleisio cymdeithas Ideologies which emphasise society    </vt:lpstr>
      <vt:lpstr>  Adfyfyriad Reflection  </vt:lpstr>
      <vt:lpstr> Ideoleg a’r Cwricwlwm Ideology and the Curriculum  </vt:lpstr>
      <vt:lpstr> Ideoleg a’r Cwricwlwm  Ideology and the Curriculum </vt:lpstr>
      <vt:lpstr>Ideoleg a’r Cwricwlwm  Ideology and the Curriculum</vt:lpstr>
      <vt:lpstr> Rhestr Gyfeirnodi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37</cp:revision>
  <dcterms:created xsi:type="dcterms:W3CDTF">2018-01-18T11:35:05Z</dcterms:created>
  <dcterms:modified xsi:type="dcterms:W3CDTF">2021-02-28T18:32:16Z</dcterms:modified>
</cp:coreProperties>
</file>