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0" r:id="rId1"/>
  </p:sldMasterIdLst>
  <p:notesMasterIdLst>
    <p:notesMasterId r:id="rId16"/>
  </p:notesMasterIdLst>
  <p:handoutMasterIdLst>
    <p:handoutMasterId r:id="rId17"/>
  </p:handoutMasterIdLst>
  <p:sldIdLst>
    <p:sldId id="313" r:id="rId2"/>
    <p:sldId id="326" r:id="rId3"/>
    <p:sldId id="314" r:id="rId4"/>
    <p:sldId id="315" r:id="rId5"/>
    <p:sldId id="316" r:id="rId6"/>
    <p:sldId id="317" r:id="rId7"/>
    <p:sldId id="318" r:id="rId8"/>
    <p:sldId id="319" r:id="rId9"/>
    <p:sldId id="320" r:id="rId10"/>
    <p:sldId id="321" r:id="rId11"/>
    <p:sldId id="325" r:id="rId12"/>
    <p:sldId id="327" r:id="rId13"/>
    <p:sldId id="328" r:id="rId14"/>
    <p:sldId id="324" r:id="rId15"/>
  </p:sldIdLst>
  <p:sldSz cx="9144000" cy="6858000" type="screen4x3"/>
  <p:notesSz cx="6797675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charset="0"/>
        <a:ea typeface="ＭＳ Ｐゴシック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charset="0"/>
        <a:ea typeface="ＭＳ Ｐゴシック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charset="0"/>
        <a:ea typeface="ＭＳ Ｐゴシック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charset="0"/>
        <a:ea typeface="ＭＳ Ｐゴシック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charset="0"/>
        <a:ea typeface="ＭＳ Ｐゴシック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" charset="0"/>
        <a:ea typeface="ＭＳ Ｐゴシック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" charset="0"/>
        <a:ea typeface="ＭＳ Ｐゴシック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" charset="0"/>
        <a:ea typeface="ＭＳ Ｐゴシック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" charset="0"/>
        <a:ea typeface="ＭＳ Ｐゴシック" pitchFamily="34" charset="-128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66"/>
    <a:srgbClr val="FF0066"/>
    <a:srgbClr val="B30068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62167" autoAdjust="0"/>
  </p:normalViewPr>
  <p:slideViewPr>
    <p:cSldViewPr>
      <p:cViewPr varScale="1">
        <p:scale>
          <a:sx n="66" d="100"/>
          <a:sy n="66" d="100"/>
        </p:scale>
        <p:origin x="-1284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200" d="100"/>
        <a:sy n="2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1854" y="-90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itchFamily="34" charset="0"/>
              </a:defRPr>
            </a:lvl1pPr>
          </a:lstStyle>
          <a:p>
            <a:fld id="{D1F2E538-816B-4B0D-BCB9-AC4E0B2238AC}" type="slidenum">
              <a:rPr lang="cy-GB" altLang="en-US"/>
              <a:pPr/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53920553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5988" y="744538"/>
            <a:ext cx="4965700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450" y="4714875"/>
            <a:ext cx="5438775" cy="446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y-GB" noProof="0"/>
              <a:t>Cliciwch i olygu arddulliau'r Meistr testun</a:t>
            </a:r>
          </a:p>
          <a:p>
            <a:pPr lvl="1"/>
            <a:r>
              <a:rPr lang="cy-GB" noProof="0"/>
              <a:t>Ail lefel</a:t>
            </a:r>
          </a:p>
          <a:p>
            <a:pPr lvl="2"/>
            <a:r>
              <a:rPr lang="cy-GB" noProof="0"/>
              <a:t>Trydydd lefel</a:t>
            </a:r>
          </a:p>
          <a:p>
            <a:pPr lvl="3"/>
            <a:r>
              <a:rPr lang="cy-GB" noProof="0"/>
              <a:t>Pedwerydd lefel</a:t>
            </a:r>
          </a:p>
          <a:p>
            <a:pPr lvl="4"/>
            <a:r>
              <a:rPr lang="cy-GB" noProof="0"/>
              <a:t>Pumed lefel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itchFamily="34" charset="0"/>
              </a:defRPr>
            </a:lvl1pPr>
          </a:lstStyle>
          <a:p>
            <a:fld id="{D7A7C624-F3BE-4C5B-8B1D-95D2737A1014}" type="slidenum">
              <a:rPr lang="cy-GB" altLang="en-US"/>
              <a:pPr/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47917837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ＭＳ Ｐゴシック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638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smtClean="0">
                <a:latin typeface="Arial" pitchFamily="34" charset="0"/>
                <a:ea typeface="ＭＳ Ｐゴシック" pitchFamily="34" charset="-128"/>
              </a:rPr>
              <a:t>This lecture will introduce a range of educational theories for the early years from an international perspective.</a:t>
            </a:r>
          </a:p>
        </p:txBody>
      </p:sp>
      <p:sp>
        <p:nvSpPr>
          <p:cNvPr id="163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9pPr>
          </a:lstStyle>
          <a:p>
            <a:fld id="{C12550AD-A8AB-4F08-BCD4-099A73A0C2EE}" type="slidenum">
              <a:rPr lang="en-GB" altLang="en-US" sz="1200">
                <a:solidFill>
                  <a:srgbClr val="000000"/>
                </a:solidFill>
                <a:latin typeface="Arial" pitchFamily="34" charset="0"/>
              </a:rPr>
              <a:pPr/>
              <a:t>1</a:t>
            </a:fld>
            <a:endParaRPr lang="en-GB" altLang="en-US" sz="1200">
              <a:solidFill>
                <a:srgbClr val="000000"/>
              </a:solidFill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945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 i="1" smtClean="0">
                <a:latin typeface="Arial" pitchFamily="34" charset="0"/>
                <a:ea typeface="ＭＳ Ｐゴシック" pitchFamily="34" charset="-128"/>
              </a:rPr>
              <a:t>Each point can be discussed and theories models from previous lectures can be linked.</a:t>
            </a:r>
          </a:p>
        </p:txBody>
      </p:sp>
      <p:sp>
        <p:nvSpPr>
          <p:cNvPr id="194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9pPr>
          </a:lstStyle>
          <a:p>
            <a:fld id="{6EF5498F-61A2-4019-A9D7-101F712C0E7C}" type="slidenum">
              <a:rPr lang="cy-GB" altLang="en-US" sz="1200">
                <a:latin typeface="Arial" pitchFamily="34" charset="0"/>
              </a:rPr>
              <a:pPr/>
              <a:t>3</a:t>
            </a:fld>
            <a:endParaRPr lang="cy-GB" altLang="en-US" sz="120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253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smtClean="0">
                <a:latin typeface="Arial" pitchFamily="34" charset="0"/>
                <a:ea typeface="ＭＳ Ｐゴシック" pitchFamily="34" charset="-128"/>
              </a:rPr>
              <a:t>What is the learning environment?</a:t>
            </a:r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9pPr>
          </a:lstStyle>
          <a:p>
            <a:fld id="{40E6D46F-9C12-40FD-BECC-E3E36C25DD5C}" type="slidenum">
              <a:rPr lang="cy-GB" altLang="en-US" sz="1200">
                <a:latin typeface="Arial" pitchFamily="34" charset="0"/>
              </a:rPr>
              <a:pPr/>
              <a:t>5</a:t>
            </a:fld>
            <a:endParaRPr lang="cy-GB" altLang="en-US" sz="120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dirty="0" smtClean="0">
                <a:latin typeface="Arial" pitchFamily="34" charset="0"/>
                <a:ea typeface="ＭＳ Ｐゴシック" pitchFamily="34" charset="-128"/>
              </a:rPr>
              <a:t>There is a strong political framework underpinning The Reggio approach and philosophy.  It can be linked to resistance to adverse political systems during the WW2 and a strong emphasis on rights and respect of all members of society.  Freedom of choice and supporting others.</a:t>
            </a:r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9pPr>
          </a:lstStyle>
          <a:p>
            <a:fld id="{2F3FE5BB-DC71-4A5B-BAAC-1F264069CA20}" type="slidenum">
              <a:rPr lang="cy-GB" altLang="en-US" sz="1200">
                <a:latin typeface="Arial" pitchFamily="34" charset="0"/>
              </a:rPr>
              <a:pPr/>
              <a:t>8</a:t>
            </a:fld>
            <a:endParaRPr lang="cy-GB" altLang="en-US" sz="120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228600" indent="-228600">
              <a:buFontTx/>
              <a:buAutoNum type="arabicPeriod"/>
            </a:pPr>
            <a:r>
              <a:rPr lang="en-GB" altLang="en-US" smtClean="0">
                <a:latin typeface="Arial" pitchFamily="34" charset="0"/>
                <a:ea typeface="ＭＳ Ｐゴシック" pitchFamily="34" charset="-128"/>
              </a:rPr>
              <a:t>Schools are systems of relations, such that the well being of the children is dependant on the well being of teachers and families</a:t>
            </a:r>
          </a:p>
          <a:p>
            <a:pPr marL="228600" indent="-228600">
              <a:buFontTx/>
              <a:buAutoNum type="arabicPeriod"/>
            </a:pPr>
            <a:endParaRPr lang="en-GB" altLang="en-US" smtClean="0">
              <a:latin typeface="Arial" pitchFamily="34" charset="0"/>
              <a:ea typeface="ＭＳ Ｐゴシック" pitchFamily="34" charset="-128"/>
            </a:endParaRPr>
          </a:p>
          <a:p>
            <a:pPr marL="228600" indent="-228600">
              <a:buFontTx/>
              <a:buAutoNum type="arabicPeriod"/>
            </a:pPr>
            <a:r>
              <a:rPr lang="en-GB" altLang="en-US" smtClean="0">
                <a:latin typeface="Arial" pitchFamily="34" charset="0"/>
                <a:ea typeface="ＭＳ Ｐゴシック" pitchFamily="34" charset="-128"/>
              </a:rPr>
              <a:t>Children have numerous creative, intellectual and communicative potentials, each of which deserve to be respected and nurtured.</a:t>
            </a:r>
          </a:p>
          <a:p>
            <a:pPr marL="228600" indent="-228600">
              <a:buFontTx/>
              <a:buAutoNum type="arabicPeriod"/>
            </a:pPr>
            <a:endParaRPr lang="en-GB" altLang="en-US" smtClean="0">
              <a:latin typeface="Arial" pitchFamily="34" charset="0"/>
              <a:ea typeface="ＭＳ Ｐゴシック" pitchFamily="34" charset="-128"/>
            </a:endParaRPr>
          </a:p>
          <a:p>
            <a:pPr marL="228600" indent="-228600">
              <a:buFontTx/>
              <a:buAutoNum type="arabicPeriod"/>
            </a:pPr>
            <a:r>
              <a:rPr lang="en-GB" altLang="en-US" smtClean="0">
                <a:latin typeface="Arial" pitchFamily="34" charset="0"/>
                <a:ea typeface="ＭＳ Ｐゴシック" pitchFamily="34" charset="-128"/>
              </a:rPr>
              <a:t>Teachers must learn about children as they try to teach them and the incentive of uncertainty is central to processes of collaborative enquiry.</a:t>
            </a:r>
          </a:p>
          <a:p>
            <a:pPr marL="228600" indent="-228600">
              <a:buFontTx/>
              <a:buAutoNum type="arabicPeriod"/>
            </a:pPr>
            <a:endParaRPr lang="en-GB" altLang="en-US" smtClean="0">
              <a:latin typeface="Arial" pitchFamily="34" charset="0"/>
              <a:ea typeface="ＭＳ Ｐゴシック" pitchFamily="34" charset="-128"/>
            </a:endParaRPr>
          </a:p>
          <a:p>
            <a:pPr marL="228600" indent="-228600">
              <a:buFontTx/>
              <a:buAutoNum type="arabicPeriod"/>
            </a:pPr>
            <a:r>
              <a:rPr lang="en-GB" altLang="en-US" smtClean="0">
                <a:latin typeface="Arial" pitchFamily="34" charset="0"/>
                <a:ea typeface="ＭＳ Ｐゴシック" pitchFamily="34" charset="-128"/>
              </a:rPr>
              <a:t>Educational spaces must serve the needs of all who utilise them.  So that early childhood centres are conceptualised as centres of exchange and relationship building between children, teachers and families.</a:t>
            </a:r>
          </a:p>
          <a:p>
            <a:pPr marL="228600" indent="-228600">
              <a:buFontTx/>
              <a:buAutoNum type="arabicPeriod"/>
            </a:pPr>
            <a:endParaRPr lang="en-GB" altLang="en-US" smtClean="0">
              <a:latin typeface="Arial" pitchFamily="34" charset="0"/>
              <a:ea typeface="ＭＳ Ｐゴシック" pitchFamily="34" charset="-128"/>
            </a:endParaRPr>
          </a:p>
          <a:p>
            <a:pPr marL="228600" indent="-228600">
              <a:buFontTx/>
              <a:buAutoNum type="arabicPeriod"/>
            </a:pPr>
            <a:endParaRPr lang="en-GB" altLang="en-US" smtClean="0">
              <a:latin typeface="Arial" pitchFamily="34" charset="0"/>
              <a:ea typeface="ＭＳ Ｐゴシック" pitchFamily="34" charset="-128"/>
            </a:endParaRPr>
          </a:p>
          <a:p>
            <a:pPr marL="228600" indent="-228600">
              <a:buFontTx/>
              <a:buAutoNum type="arabicPeriod"/>
            </a:pPr>
            <a:endParaRPr lang="en-GB" altLang="en-US" smtClean="0">
              <a:latin typeface="Arial" pitchFamily="34" charset="0"/>
              <a:ea typeface="ＭＳ Ｐゴシック" pitchFamily="34" charset="-128"/>
            </a:endParaRPr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9pPr>
          </a:lstStyle>
          <a:p>
            <a:fld id="{DF123852-3B2E-41F7-9FD7-34CDE3B4D6A1}" type="slidenum">
              <a:rPr lang="cy-GB" altLang="en-US" sz="1200">
                <a:latin typeface="Arial" pitchFamily="34" charset="0"/>
              </a:rPr>
              <a:pPr/>
              <a:t>9</a:t>
            </a:fld>
            <a:endParaRPr lang="cy-GB" altLang="en-US" sz="120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smtClean="0">
                <a:latin typeface="Arial" pitchFamily="34" charset="0"/>
                <a:ea typeface="ＭＳ Ｐゴシック" pitchFamily="34" charset="-128"/>
              </a:rPr>
              <a:t>Show the poem and discuss its meaning and symbolic language.</a:t>
            </a:r>
          </a:p>
          <a:p>
            <a:endParaRPr lang="en-GB" altLang="en-US" smtClean="0">
              <a:latin typeface="Arial" pitchFamily="34" charset="0"/>
              <a:ea typeface="ＭＳ Ｐゴシック" pitchFamily="34" charset="-128"/>
            </a:endParaRPr>
          </a:p>
          <a:p>
            <a:r>
              <a:rPr lang="en-GB" altLang="en-US" smtClean="0">
                <a:latin typeface="Arial" pitchFamily="34" charset="0"/>
                <a:ea typeface="ＭＳ Ｐゴシック" pitchFamily="34" charset="-128"/>
              </a:rPr>
              <a:t>Link to poem. The hundred languages of children. Link is on moodle</a:t>
            </a:r>
          </a:p>
          <a:p>
            <a:endParaRPr lang="en-GB" altLang="en-US" smtClean="0">
              <a:latin typeface="Arial" pitchFamily="34" charset="0"/>
              <a:ea typeface="ＭＳ Ｐゴシック" pitchFamily="34" charset="-128"/>
            </a:endParaRPr>
          </a:p>
          <a:p>
            <a:r>
              <a:rPr lang="en-GB" altLang="en-US" smtClean="0">
                <a:latin typeface="Arial" pitchFamily="34" charset="0"/>
                <a:ea typeface="ＭＳ Ｐゴシック" pitchFamily="34" charset="-128"/>
              </a:rPr>
              <a:t>http://dysgu.ydds.ac.uk/pluginfile.php?file=%2F313660%2Fmod_resource%2Fcontent%2F1%2Fthe%20child%20is%20made%20of%20100.pdf </a:t>
            </a:r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9pPr>
          </a:lstStyle>
          <a:p>
            <a:fld id="{45FFD522-CFEB-4F63-84D8-A3E5EA75EA3A}" type="slidenum">
              <a:rPr lang="cy-GB" altLang="en-US" sz="1200">
                <a:latin typeface="Arial" pitchFamily="34" charset="0"/>
              </a:rPr>
              <a:pPr/>
              <a:t>10</a:t>
            </a:fld>
            <a:endParaRPr lang="cy-GB" altLang="en-US" sz="120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smtClean="0">
                <a:latin typeface="Arial" pitchFamily="34" charset="0"/>
                <a:ea typeface="ＭＳ Ｐゴシック" pitchFamily="34" charset="-128"/>
              </a:rPr>
              <a:t>This suggests that the model is a woven mat for everyone to stand on, also describes a spiders web.  This is in contrast to a step model of curriculum. </a:t>
            </a:r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9pPr>
          </a:lstStyle>
          <a:p>
            <a:fld id="{995C4F15-533D-4E42-81CD-E971D9246E2C}" type="slidenum">
              <a:rPr lang="cy-GB" altLang="en-US" sz="1200">
                <a:latin typeface="Arial" pitchFamily="34" charset="0"/>
              </a:rPr>
              <a:pPr/>
              <a:t>11</a:t>
            </a:fld>
            <a:endParaRPr lang="cy-GB" altLang="en-US" sz="120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smtClean="0">
                <a:latin typeface="Arial" pitchFamily="34" charset="0"/>
                <a:ea typeface="ＭＳ Ｐゴシック" pitchFamily="34" charset="-128"/>
              </a:rPr>
              <a:t>Task </a:t>
            </a:r>
          </a:p>
          <a:p>
            <a:endParaRPr lang="en-GB" altLang="en-US" smtClean="0">
              <a:latin typeface="Arial" pitchFamily="34" charset="0"/>
              <a:ea typeface="ＭＳ Ｐゴシック" pitchFamily="34" charset="-128"/>
            </a:endParaRPr>
          </a:p>
          <a:p>
            <a:r>
              <a:rPr lang="en-GB" altLang="en-US" smtClean="0">
                <a:latin typeface="Arial" pitchFamily="34" charset="0"/>
                <a:ea typeface="ＭＳ Ｐゴシック" pitchFamily="34" charset="-128"/>
              </a:rPr>
              <a:t>In groups think about the three different curricula.  Compare and contrast, link with early years value base, then feedback to the group.</a:t>
            </a:r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9pPr>
          </a:lstStyle>
          <a:p>
            <a:fld id="{13585F8E-BB78-4413-8810-F22E361A446E}" type="slidenum">
              <a:rPr lang="cy-GB" altLang="en-US" sz="1200">
                <a:latin typeface="Arial" pitchFamily="34" charset="0"/>
              </a:rPr>
              <a:pPr/>
              <a:t>14</a:t>
            </a:fld>
            <a:endParaRPr lang="cy-GB" altLang="en-US" sz="1200">
              <a:latin typeface="Arial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528DD352-B0CC-4ACD-9A2E-3C7AD2323A16}" type="datetimeFigureOut">
              <a:rPr lang="en-GB"/>
              <a:pPr>
                <a:defRPr/>
              </a:pPr>
              <a:t>22/11/2016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" charset="0"/>
              </a:defRPr>
            </a:lvl1pPr>
          </a:lstStyle>
          <a:p>
            <a:fld id="{A5F27C34-D82B-4424-B926-68C30B8D437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958995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C0C04AB8-E914-4390-9D3C-354888C5A86F}" type="datetimeFigureOut">
              <a:rPr lang="en-GB"/>
              <a:pPr>
                <a:defRPr/>
              </a:pPr>
              <a:t>22/11/2016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" charset="0"/>
              </a:defRPr>
            </a:lvl1pPr>
          </a:lstStyle>
          <a:p>
            <a:fld id="{F7D954A9-7060-4191-BBD7-7F3FA215371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243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92CF44DA-30CD-49B6-A3AD-85472D034541}" type="datetimeFigureOut">
              <a:rPr lang="en-GB"/>
              <a:pPr>
                <a:defRPr/>
              </a:pPr>
              <a:t>22/11/2016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charset="0"/>
              </a:defRPr>
            </a:lvl1pPr>
          </a:lstStyle>
          <a:p>
            <a:fld id="{BEACFA8F-892B-4C0B-A6F9-389AD154020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880762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04A30460-2FC2-4801-86E0-E3E6893094A6}" type="datetimeFigureOut">
              <a:rPr lang="en-GB"/>
              <a:pPr>
                <a:defRPr/>
              </a:pPr>
              <a:t>22/11/2016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charset="0"/>
              </a:defRPr>
            </a:lvl1pPr>
          </a:lstStyle>
          <a:p>
            <a:fld id="{63CABFDD-98C3-4F26-BAC8-94E09A17757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751544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4175A724-B36A-4503-A3F4-DDCD70DD7200}" type="datetimeFigureOut">
              <a:rPr lang="en-GB"/>
              <a:pPr>
                <a:defRPr/>
              </a:pPr>
              <a:t>22/11/2016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charset="0"/>
              </a:defRPr>
            </a:lvl1pPr>
          </a:lstStyle>
          <a:p>
            <a:fld id="{DA9BA03C-B9F9-485F-81B6-40D5C9D583B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673300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76D8711D-4CBA-416A-A9C8-9AC6543D43A7}" type="datetimeFigureOut">
              <a:rPr lang="en-GB"/>
              <a:pPr>
                <a:defRPr/>
              </a:pPr>
              <a:t>22/11/2016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charset="0"/>
              </a:defRPr>
            </a:lvl1pPr>
          </a:lstStyle>
          <a:p>
            <a:fld id="{136F9493-97CD-4276-8A08-10F6CB3C019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320494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5148CFA8-48E2-4E8C-969E-7103C0AA93A6}" type="datetimeFigureOut">
              <a:rPr lang="en-GB"/>
              <a:pPr>
                <a:defRPr/>
              </a:pPr>
              <a:t>22/11/2016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charset="0"/>
              </a:defRPr>
            </a:lvl1pPr>
          </a:lstStyle>
          <a:p>
            <a:fld id="{92F6E6A2-19FA-4259-887B-AE3DB1F1869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080411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F869EDFC-7D45-4A9A-86C8-ADD312161C37}" type="datetimeFigureOut">
              <a:rPr lang="en-GB"/>
              <a:pPr>
                <a:defRPr/>
              </a:pPr>
              <a:t>22/11/2016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charset="0"/>
              </a:defRPr>
            </a:lvl1pPr>
          </a:lstStyle>
          <a:p>
            <a:fld id="{48BEA504-3740-49D7-A2A5-A48ED7C4BDA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482004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5001093F-CDB5-4F45-8E36-3D5741D58995}" type="datetimeFigureOut">
              <a:rPr lang="en-GB"/>
              <a:pPr>
                <a:defRPr/>
              </a:pPr>
              <a:t>22/11/2016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charset="0"/>
              </a:defRPr>
            </a:lvl1pPr>
          </a:lstStyle>
          <a:p>
            <a:fld id="{A22B93EF-1F66-4B4D-8431-DE83B3F09A2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179581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417BC18C-5801-42E5-9226-714ACBA48FF1}" type="datetimeFigureOut">
              <a:rPr lang="en-GB"/>
              <a:pPr>
                <a:defRPr/>
              </a:pPr>
              <a:t>22/11/2016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charset="0"/>
              </a:defRPr>
            </a:lvl1pPr>
          </a:lstStyle>
          <a:p>
            <a:fld id="{6E39EAB7-FAE3-4F03-AE18-B0930FEE7B5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162726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5DC95D8A-D1F2-45B4-B7BE-A1CEAD15A8AC}" type="datetimeFigureOut">
              <a:rPr lang="en-GB"/>
              <a:pPr>
                <a:defRPr/>
              </a:pPr>
              <a:t>22/11/2016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charset="0"/>
              </a:defRPr>
            </a:lvl1pPr>
          </a:lstStyle>
          <a:p>
            <a:fld id="{E367C075-7836-4E51-B5AC-98E8E9966CC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639853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prstClr val="black">
                    <a:tint val="75000"/>
                  </a:prstClr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fld id="{514D6232-8B30-472A-AF36-90266F759371}" type="datetimeFigureOut">
              <a:rPr lang="en-GB"/>
              <a:pPr>
                <a:defRPr/>
              </a:pPr>
              <a:t>22/11/2016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8F6312A7-143D-42A6-BD9D-937D56C360A9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9" r:id="rId1"/>
    <p:sldLayoutId id="2147483860" r:id="rId2"/>
    <p:sldLayoutId id="2147483861" r:id="rId3"/>
    <p:sldLayoutId id="2147483862" r:id="rId4"/>
    <p:sldLayoutId id="2147483863" r:id="rId5"/>
    <p:sldLayoutId id="2147483864" r:id="rId6"/>
    <p:sldLayoutId id="2147483865" r:id="rId7"/>
    <p:sldLayoutId id="2147483866" r:id="rId8"/>
    <p:sldLayoutId id="2147483867" r:id="rId9"/>
    <p:sldLayoutId id="2147483868" r:id="rId10"/>
    <p:sldLayoutId id="214748386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dd.unm.edu/ecln/PSN/common/pdfs/the%20child%20is%20made%20of%20100.pdf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5"/>
          <p:cNvSpPr>
            <a:spLocks noGrp="1"/>
          </p:cNvSpPr>
          <p:nvPr>
            <p:ph type="ctrTitle"/>
          </p:nvPr>
        </p:nvSpPr>
        <p:spPr>
          <a:xfrm>
            <a:off x="685800" y="1268413"/>
            <a:ext cx="7772400" cy="3600450"/>
          </a:xfrm>
        </p:spPr>
        <p:txBody>
          <a:bodyPr/>
          <a:lstStyle/>
          <a:p>
            <a:pPr eaLnBrk="1" hangingPunct="1"/>
            <a:r>
              <a:rPr lang="cy-GB" altLang="en-US" dirty="0" smtClean="0">
                <a:solidFill>
                  <a:schemeClr val="bg1"/>
                </a:solidFill>
              </a:rPr>
              <a:t>Modelau Addysg</a:t>
            </a:r>
            <a:br>
              <a:rPr lang="cy-GB" altLang="en-US" dirty="0" smtClean="0">
                <a:solidFill>
                  <a:schemeClr val="bg1"/>
                </a:solidFill>
              </a:rPr>
            </a:br>
            <a:r>
              <a:rPr lang="en-US" altLang="en-US" dirty="0" smtClean="0">
                <a:solidFill>
                  <a:schemeClr val="bg1"/>
                </a:solidFill>
              </a:rPr>
              <a:t>Educational models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altLang="en-US" dirty="0" smtClean="0"/>
              <a:t>Cyfnod Sylfaen</a:t>
            </a:r>
            <a:r>
              <a:rPr lang="en-GB" altLang="en-US" dirty="0" smtClean="0"/>
              <a:t/>
            </a:r>
            <a:br>
              <a:rPr lang="en-GB" altLang="en-US" dirty="0" smtClean="0"/>
            </a:br>
            <a:r>
              <a:rPr lang="en-GB" altLang="en-US" dirty="0" smtClean="0"/>
              <a:t>Foundation Phase</a:t>
            </a:r>
          </a:p>
        </p:txBody>
      </p:sp>
      <p:sp>
        <p:nvSpPr>
          <p:cNvPr id="17411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89388"/>
          </a:xfrm>
        </p:spPr>
        <p:txBody>
          <a:bodyPr/>
          <a:lstStyle/>
          <a:p>
            <a:endParaRPr lang="en-GB" altLang="en-US" dirty="0" smtClean="0"/>
          </a:p>
          <a:p>
            <a:r>
              <a:rPr lang="cy-GB" altLang="en-US" dirty="0" smtClean="0"/>
              <a:t>Mae’r ddogfen hon yn nodi gofynion Llywodraeth Cynulliad Cymru ar gyfer y Cyfnod Sylfaen i blant 3 – 7 oed yng Nghymru</a:t>
            </a:r>
            <a:r>
              <a:rPr lang="en-GB" altLang="en-US" dirty="0" smtClean="0"/>
              <a:t>.</a:t>
            </a:r>
          </a:p>
        </p:txBody>
      </p:sp>
      <p:sp>
        <p:nvSpPr>
          <p:cNvPr id="17412" name="Content Placeholder 4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89388"/>
          </a:xfrm>
        </p:spPr>
        <p:txBody>
          <a:bodyPr/>
          <a:lstStyle/>
          <a:p>
            <a:endParaRPr lang="en-GB" altLang="en-US" dirty="0" smtClean="0"/>
          </a:p>
          <a:p>
            <a:r>
              <a:rPr lang="en-GB" altLang="en-US" dirty="0" smtClean="0"/>
              <a:t>This document sets out the Welsh Assembly Government’s requirements for the Foundation Phase for 3 to 7-year-olds in Wales.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>
          <a:xfrm>
            <a:off x="685800" y="333375"/>
            <a:ext cx="7772400" cy="863600"/>
          </a:xfrm>
        </p:spPr>
        <p:txBody>
          <a:bodyPr/>
          <a:lstStyle/>
          <a:p>
            <a:pPr eaLnBrk="1" hangingPunct="1"/>
            <a:r>
              <a:rPr lang="cy-GB" altLang="en-US" sz="4000" i="1" dirty="0" smtClean="0"/>
              <a:t>Cyfnod Sylfaen </a:t>
            </a:r>
            <a:r>
              <a:rPr lang="cy-GB" altLang="en-US" sz="4000" dirty="0" smtClean="0"/>
              <a:t/>
            </a:r>
            <a:br>
              <a:rPr lang="cy-GB" altLang="en-US" sz="4000" dirty="0" smtClean="0"/>
            </a:br>
            <a:r>
              <a:rPr lang="en-US" altLang="en-US" sz="4000" i="1" dirty="0" smtClean="0"/>
              <a:t>Foundation Phase</a:t>
            </a:r>
          </a:p>
        </p:txBody>
      </p:sp>
      <p:sp>
        <p:nvSpPr>
          <p:cNvPr id="18435" name="Content Placeholder 2"/>
          <p:cNvSpPr>
            <a:spLocks noGrp="1"/>
          </p:cNvSpPr>
          <p:nvPr>
            <p:ph sz="half" idx="1"/>
          </p:nvPr>
        </p:nvSpPr>
        <p:spPr>
          <a:xfrm>
            <a:off x="395288" y="1484313"/>
            <a:ext cx="4100512" cy="4611687"/>
          </a:xfrm>
        </p:spPr>
        <p:txBody>
          <a:bodyPr/>
          <a:lstStyle/>
          <a:p>
            <a:endParaRPr lang="cy-GB" altLang="en-US" b="1" i="1" dirty="0" smtClean="0"/>
          </a:p>
          <a:p>
            <a:r>
              <a:rPr lang="cy-GB" altLang="en-US" b="1" i="1" dirty="0" smtClean="0"/>
              <a:t>Dylai rhieni ac ymarferwyr weithio gyda’i gilydd mewn awyrgylch o</a:t>
            </a:r>
          </a:p>
          <a:p>
            <a:r>
              <a:rPr lang="cy-GB" altLang="en-US" b="1" i="1" dirty="0" smtClean="0"/>
              <a:t>barch at y naill a’r llall lle gall plant </a:t>
            </a:r>
            <a:r>
              <a:rPr lang="cy-GB" altLang="en-US" b="1" i="1" dirty="0" smtClean="0"/>
              <a:t>deimlo’n ddiogel ac yn hyderus.</a:t>
            </a:r>
            <a:endParaRPr lang="cy-GB" altLang="en-US" dirty="0" smtClean="0">
              <a:ea typeface="ＭＳ Ｐゴシック" pitchFamily="34" charset="-128"/>
            </a:endParaRPr>
          </a:p>
        </p:txBody>
      </p:sp>
      <p:sp>
        <p:nvSpPr>
          <p:cNvPr id="18436" name="Content Placeholder 3"/>
          <p:cNvSpPr>
            <a:spLocks noGrp="1"/>
          </p:cNvSpPr>
          <p:nvPr>
            <p:ph sz="half" idx="2"/>
          </p:nvPr>
        </p:nvSpPr>
        <p:spPr>
          <a:xfrm>
            <a:off x="4572000" y="1340768"/>
            <a:ext cx="3810000" cy="4611687"/>
          </a:xfrm>
        </p:spPr>
        <p:txBody>
          <a:bodyPr/>
          <a:lstStyle/>
          <a:p>
            <a:r>
              <a:rPr lang="en-GB" altLang="en-US" b="1" i="1" dirty="0" smtClean="0"/>
              <a:t>Parents and practitioners should work together in an atmosphere of</a:t>
            </a:r>
          </a:p>
          <a:p>
            <a:r>
              <a:rPr lang="en-GB" altLang="en-US" b="1" i="1" dirty="0" smtClean="0"/>
              <a:t>mutual respect within which children can have security and confidence.</a:t>
            </a:r>
            <a:endParaRPr lang="en-US" altLang="en-US" i="1" dirty="0" smtClean="0">
              <a:ea typeface="ＭＳ Ｐゴシック" pitchFamily="34" charset="-128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altLang="en-US" dirty="0" smtClean="0"/>
              <a:t>Cyfnod Sylfaen </a:t>
            </a:r>
            <a:r>
              <a:rPr lang="cy-GB" altLang="en-US" i="1" dirty="0" smtClean="0"/>
              <a:t/>
            </a:r>
            <a:br>
              <a:rPr lang="cy-GB" altLang="en-US" i="1" dirty="0" smtClean="0"/>
            </a:br>
            <a:r>
              <a:rPr lang="en-GB" altLang="en-US" dirty="0" smtClean="0"/>
              <a:t>Foundation Phase</a:t>
            </a:r>
          </a:p>
        </p:txBody>
      </p:sp>
      <p:sp>
        <p:nvSpPr>
          <p:cNvPr id="2048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89388"/>
          </a:xfrm>
        </p:spPr>
        <p:txBody>
          <a:bodyPr/>
          <a:lstStyle/>
          <a:p>
            <a:r>
              <a:rPr lang="cy-GB" altLang="en-US" sz="2600" b="1" i="1" dirty="0" smtClean="0"/>
              <a:t>Mae addysg effeithiol yn gofyn am ymarferwyr sy’n deall bod plant yn datblygu’n gyflym yn ystod y blynyddoedd cynnar – yn gorfforol, yn ddeallusol, yn emosiynol ac yn gymdeithasol.</a:t>
            </a:r>
            <a:endParaRPr lang="cy-GB" altLang="en-US" sz="2600" dirty="0" smtClean="0"/>
          </a:p>
        </p:txBody>
      </p:sp>
      <p:sp>
        <p:nvSpPr>
          <p:cNvPr id="2048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89388"/>
          </a:xfrm>
        </p:spPr>
        <p:txBody>
          <a:bodyPr/>
          <a:lstStyle/>
          <a:p>
            <a:r>
              <a:rPr lang="en-GB" altLang="en-US" sz="2600" b="1" i="1" dirty="0" smtClean="0"/>
              <a:t>Effective education requires practitioners who understand that children develop rapidly during the early years – physically, intellectually, emotionally and socially.</a:t>
            </a:r>
            <a:endParaRPr lang="en-GB" altLang="en-US" sz="2600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>
          <a:xfrm>
            <a:off x="457200" y="188913"/>
            <a:ext cx="8229600" cy="1143000"/>
          </a:xfrm>
        </p:spPr>
        <p:txBody>
          <a:bodyPr/>
          <a:lstStyle/>
          <a:p>
            <a:r>
              <a:rPr lang="cy-GB" altLang="en-US" dirty="0" smtClean="0"/>
              <a:t>Cyfnod Sylfaen </a:t>
            </a:r>
            <a:br>
              <a:rPr lang="cy-GB" altLang="en-US" dirty="0" smtClean="0"/>
            </a:br>
            <a:r>
              <a:rPr lang="en-GB" altLang="en-US" dirty="0" smtClean="0">
                <a:solidFill>
                  <a:srgbClr val="000000"/>
                </a:solidFill>
              </a:rPr>
              <a:t>Foundation Phase</a:t>
            </a:r>
            <a:endParaRPr lang="en-GB" altLang="en-US" dirty="0" smtClean="0"/>
          </a:p>
        </p:txBody>
      </p:sp>
      <p:sp>
        <p:nvSpPr>
          <p:cNvPr id="21507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89388"/>
          </a:xfrm>
        </p:spPr>
        <p:txBody>
          <a:bodyPr/>
          <a:lstStyle/>
          <a:p>
            <a:r>
              <a:rPr lang="cy-GB" altLang="en-US" b="1" i="1" dirty="0" smtClean="0"/>
              <a:t>Er mwyn i blant gael profiadau cyfoethog ac ysgogol, dylai’r amgylchedd dysgu fod wedi’i gynllunio’n dda ac yn drefnus.</a:t>
            </a:r>
            <a:endParaRPr lang="cy-GB" altLang="en-US" dirty="0" smtClean="0"/>
          </a:p>
          <a:p>
            <a:endParaRPr lang="en-GB" altLang="en-US" dirty="0" smtClean="0"/>
          </a:p>
        </p:txBody>
      </p:sp>
      <p:sp>
        <p:nvSpPr>
          <p:cNvPr id="21508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89388"/>
          </a:xfrm>
        </p:spPr>
        <p:txBody>
          <a:bodyPr/>
          <a:lstStyle/>
          <a:p>
            <a:r>
              <a:rPr lang="en-GB" altLang="en-US" b="1" i="1" dirty="0" smtClean="0"/>
              <a:t>For children to have rich and stimulating experiences, the learning environment should be well planned and well organised.</a:t>
            </a:r>
            <a:endParaRPr lang="en-GB" altLang="en-US" dirty="0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altLang="en-US" dirty="0" smtClean="0"/>
              <a:t>Cyfnod Sylfaen </a:t>
            </a:r>
            <a:br>
              <a:rPr lang="cy-GB" altLang="en-US" dirty="0" smtClean="0"/>
            </a:br>
            <a:r>
              <a:rPr lang="en-GB" altLang="en-US" dirty="0" smtClean="0">
                <a:solidFill>
                  <a:srgbClr val="000000"/>
                </a:solidFill>
              </a:rPr>
              <a:t>Foundation Phase</a:t>
            </a:r>
            <a:endParaRPr lang="en-GB" altLang="en-US" dirty="0" smtClean="0"/>
          </a:p>
        </p:txBody>
      </p:sp>
      <p:sp>
        <p:nvSpPr>
          <p:cNvPr id="23555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89388"/>
          </a:xfrm>
        </p:spPr>
        <p:txBody>
          <a:bodyPr/>
          <a:lstStyle/>
          <a:p>
            <a:r>
              <a:rPr lang="cy-GB" altLang="en-US" b="1" i="1" dirty="0" smtClean="0"/>
              <a:t>Rhaid bod ymarferwyr yn gallu arsylwi ac ymateb yn briodol i blant</a:t>
            </a:r>
            <a:endParaRPr lang="cy-GB" altLang="en-US" dirty="0" smtClean="0"/>
          </a:p>
          <a:p>
            <a:endParaRPr lang="en-GB" altLang="en-US" dirty="0" smtClean="0"/>
          </a:p>
        </p:txBody>
      </p:sp>
      <p:sp>
        <p:nvSpPr>
          <p:cNvPr id="23556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89388"/>
          </a:xfrm>
        </p:spPr>
        <p:txBody>
          <a:bodyPr/>
          <a:lstStyle/>
          <a:p>
            <a:r>
              <a:rPr lang="en-GB" altLang="en-US" b="1" i="1" dirty="0" smtClean="0"/>
              <a:t>Practitioners must be able to observe and respond appropriately to children</a:t>
            </a:r>
            <a:endParaRPr lang="en-GB" altLang="en-US" dirty="0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altLang="en-US" dirty="0" smtClean="0"/>
              <a:t>Cyfnod Sylfaen </a:t>
            </a:r>
            <a:br>
              <a:rPr lang="cy-GB" altLang="en-US" dirty="0" smtClean="0"/>
            </a:br>
            <a:r>
              <a:rPr lang="en-GB" altLang="en-US" dirty="0" smtClean="0">
                <a:solidFill>
                  <a:srgbClr val="000000"/>
                </a:solidFill>
              </a:rPr>
              <a:t>Foundation Phase</a:t>
            </a:r>
            <a:endParaRPr lang="en-GB" altLang="en-US" dirty="0" smtClean="0"/>
          </a:p>
        </p:txBody>
      </p:sp>
      <p:sp>
        <p:nvSpPr>
          <p:cNvPr id="24579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484784"/>
            <a:ext cx="4038600" cy="3989388"/>
          </a:xfrm>
        </p:spPr>
        <p:txBody>
          <a:bodyPr/>
          <a:lstStyle/>
          <a:p>
            <a:r>
              <a:rPr lang="cy-GB" altLang="en-US" sz="2500" b="1" i="1" dirty="0" smtClean="0"/>
              <a:t>Ni ddylai unrhyw blentyn gael ei allgau na’i roi dan anfantais oherwydd ethnigrwydd, diwylliant neu grefydd, iaith y cartref, cefndir teuluol, anghenion addysgol arbennig, anabledd, rhyw na gallu.</a:t>
            </a:r>
            <a:endParaRPr lang="cy-GB" altLang="en-US" sz="2500" dirty="0" smtClean="0"/>
          </a:p>
          <a:p>
            <a:endParaRPr lang="en-GB" altLang="en-US" dirty="0" smtClean="0"/>
          </a:p>
        </p:txBody>
      </p:sp>
      <p:sp>
        <p:nvSpPr>
          <p:cNvPr id="24580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89388"/>
          </a:xfrm>
        </p:spPr>
        <p:txBody>
          <a:bodyPr/>
          <a:lstStyle/>
          <a:p>
            <a:r>
              <a:rPr lang="en-GB" altLang="en-US" sz="2700" b="1" i="1" dirty="0" smtClean="0"/>
              <a:t>No child should be excluded or disadvantaged because of ethnicity, culture or religion, home language, family background, special educational needs, disability, gender or ability.</a:t>
            </a:r>
            <a:endParaRPr lang="en-GB" altLang="en-US" sz="2700" dirty="0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Reggio Emilia</a:t>
            </a:r>
          </a:p>
        </p:txBody>
      </p:sp>
      <p:sp>
        <p:nvSpPr>
          <p:cNvPr id="2560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412776"/>
            <a:ext cx="4038600" cy="3989388"/>
          </a:xfrm>
        </p:spPr>
        <p:txBody>
          <a:bodyPr/>
          <a:lstStyle/>
          <a:p>
            <a:pPr lvl="0"/>
            <a:r>
              <a:rPr lang="cy-GB" altLang="en-US" sz="2400" dirty="0" smtClean="0">
                <a:solidFill>
                  <a:prstClr val="black"/>
                </a:solidFill>
              </a:rPr>
              <a:t>Ysgolion lle mae plant yn cael eu cymryd o </a:t>
            </a:r>
            <a:r>
              <a:rPr lang="cy-GB" altLang="en-US" sz="2400" noProof="1" smtClean="0">
                <a:solidFill>
                  <a:prstClr val="black"/>
                </a:solidFill>
              </a:rPr>
              <a:t>ddifrif</a:t>
            </a:r>
            <a:r>
              <a:rPr lang="cy-GB" altLang="en-US" sz="2400" dirty="0" smtClean="0">
                <a:solidFill>
                  <a:prstClr val="black"/>
                </a:solidFill>
              </a:rPr>
              <a:t> </a:t>
            </a:r>
            <a:r>
              <a:rPr lang="cy-GB" altLang="en-US" sz="2400" dirty="0" smtClean="0">
                <a:solidFill>
                  <a:prstClr val="black"/>
                </a:solidFill>
              </a:rPr>
              <a:t>a lle gallai hyd yn oed </a:t>
            </a:r>
            <a:r>
              <a:rPr lang="cy-GB" altLang="en-US" sz="2400" dirty="0" smtClean="0">
                <a:solidFill>
                  <a:prstClr val="black"/>
                </a:solidFill>
              </a:rPr>
              <a:t>y plant </a:t>
            </a:r>
            <a:r>
              <a:rPr lang="cy-GB" altLang="en-US" sz="2400" dirty="0" smtClean="0">
                <a:solidFill>
                  <a:prstClr val="black"/>
                </a:solidFill>
              </a:rPr>
              <a:t>ieuengaf gaffael sgiliau a gwerthoedd cydweithio a meddwl yn feirniadol sy’n angenrheidiol ar gyfer cymdeithas rydd a democrataidd.</a:t>
            </a:r>
          </a:p>
          <a:p>
            <a:endParaRPr lang="cy-GB" altLang="en-US" dirty="0" smtClean="0"/>
          </a:p>
        </p:txBody>
      </p:sp>
      <p:sp>
        <p:nvSpPr>
          <p:cNvPr id="2560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17638"/>
            <a:ext cx="4038600" cy="4171950"/>
          </a:xfrm>
        </p:spPr>
        <p:txBody>
          <a:bodyPr/>
          <a:lstStyle/>
          <a:p>
            <a:r>
              <a:rPr lang="en-GB" altLang="en-US" sz="2400" dirty="0" smtClean="0"/>
              <a:t>Schools where children are taken seriously and where even the youngest could acquire the skills and values of collaboration and critical thinking necessary to a free and democratic society.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Reggio Emilia</a:t>
            </a:r>
          </a:p>
        </p:txBody>
      </p:sp>
      <p:sp>
        <p:nvSpPr>
          <p:cNvPr id="27651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89388"/>
          </a:xfrm>
        </p:spPr>
        <p:txBody>
          <a:bodyPr/>
          <a:lstStyle/>
          <a:p>
            <a:r>
              <a:rPr lang="cy-GB" altLang="en-US" dirty="0" smtClean="0"/>
              <a:t>Mae ysgolion wedi’u </a:t>
            </a:r>
            <a:r>
              <a:rPr lang="cy-GB" altLang="en-US" dirty="0" smtClean="0"/>
              <a:t>llunio</a:t>
            </a:r>
            <a:r>
              <a:rPr lang="cy-GB" altLang="en-US" dirty="0" smtClean="0"/>
              <a:t> </a:t>
            </a:r>
            <a:r>
              <a:rPr lang="cy-GB" altLang="en-US" dirty="0" smtClean="0"/>
              <a:t>o berthnasoedd.</a:t>
            </a:r>
          </a:p>
          <a:p>
            <a:r>
              <a:rPr lang="cy-GB" altLang="en-US" dirty="0" smtClean="0"/>
              <a:t>Mae gan blant botensial di-ben-draw.</a:t>
            </a:r>
          </a:p>
          <a:p>
            <a:r>
              <a:rPr lang="cy-GB" altLang="en-US" dirty="0" smtClean="0"/>
              <a:t>Athrawon yn ddysgwyr/ymchwilwyr</a:t>
            </a:r>
          </a:p>
          <a:p>
            <a:r>
              <a:rPr lang="cy-GB" altLang="en-US" dirty="0" smtClean="0"/>
              <a:t>Defnydd ystyrlon o’r amgylchedd.</a:t>
            </a:r>
          </a:p>
          <a:p>
            <a:endParaRPr lang="en-GB" altLang="en-US" dirty="0" smtClean="0"/>
          </a:p>
        </p:txBody>
      </p:sp>
      <p:sp>
        <p:nvSpPr>
          <p:cNvPr id="27652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89388"/>
          </a:xfrm>
        </p:spPr>
        <p:txBody>
          <a:bodyPr/>
          <a:lstStyle/>
          <a:p>
            <a:r>
              <a:rPr lang="en-GB" altLang="en-US" dirty="0" smtClean="0"/>
              <a:t>Schools are made of relationships.</a:t>
            </a:r>
          </a:p>
          <a:p>
            <a:r>
              <a:rPr lang="en-GB" altLang="en-US" dirty="0" smtClean="0"/>
              <a:t>Children have unceasing potential.</a:t>
            </a:r>
          </a:p>
          <a:p>
            <a:r>
              <a:rPr lang="en-GB" altLang="en-US" dirty="0" smtClean="0"/>
              <a:t>Teachers as learners/researchers</a:t>
            </a:r>
          </a:p>
          <a:p>
            <a:r>
              <a:rPr lang="en-GB" altLang="en-US" dirty="0" smtClean="0"/>
              <a:t>Thoughtful use of the environment.</a:t>
            </a:r>
          </a:p>
          <a:p>
            <a:endParaRPr lang="en-GB" altLang="en-US" dirty="0" smtClean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Reggio Emilia</a:t>
            </a:r>
          </a:p>
        </p:txBody>
      </p:sp>
      <p:sp>
        <p:nvSpPr>
          <p:cNvPr id="29699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89388"/>
          </a:xfrm>
        </p:spPr>
        <p:txBody>
          <a:bodyPr/>
          <a:lstStyle/>
          <a:p>
            <a:r>
              <a:rPr lang="cy-GB" altLang="en-US" dirty="0" smtClean="0"/>
              <a:t>Barddoniaeth</a:t>
            </a:r>
          </a:p>
          <a:p>
            <a:r>
              <a:rPr lang="cy-GB" altLang="en-US" dirty="0" smtClean="0"/>
              <a:t>Creadigrwydd </a:t>
            </a:r>
          </a:p>
          <a:p>
            <a:r>
              <a:rPr lang="cy-GB" altLang="en-US" dirty="0" smtClean="0"/>
              <a:t>Trosiad </a:t>
            </a:r>
          </a:p>
          <a:p>
            <a:r>
              <a:rPr lang="cy-GB" altLang="en-US" dirty="0" smtClean="0"/>
              <a:t>Meddwl yn Haniaethol </a:t>
            </a:r>
          </a:p>
          <a:p>
            <a:endParaRPr lang="en-GB" altLang="en-US" dirty="0" smtClean="0"/>
          </a:p>
        </p:txBody>
      </p:sp>
      <p:sp>
        <p:nvSpPr>
          <p:cNvPr id="29700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89388"/>
          </a:xfrm>
        </p:spPr>
        <p:txBody>
          <a:bodyPr/>
          <a:lstStyle/>
          <a:p>
            <a:r>
              <a:rPr lang="en-GB" altLang="en-US" dirty="0" smtClean="0"/>
              <a:t>Poetry</a:t>
            </a:r>
          </a:p>
          <a:p>
            <a:r>
              <a:rPr lang="en-GB" altLang="en-US" dirty="0" smtClean="0"/>
              <a:t>Creativity </a:t>
            </a:r>
          </a:p>
          <a:p>
            <a:r>
              <a:rPr lang="en-GB" altLang="en-US" dirty="0" smtClean="0"/>
              <a:t>Metaphor</a:t>
            </a:r>
          </a:p>
          <a:p>
            <a:r>
              <a:rPr lang="en-GB" altLang="en-US" dirty="0" smtClean="0"/>
              <a:t>Abstract Thinking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Te Whariki</a:t>
            </a:r>
          </a:p>
        </p:txBody>
      </p:sp>
      <p:sp>
        <p:nvSpPr>
          <p:cNvPr id="31747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89388"/>
          </a:xfrm>
        </p:spPr>
        <p:txBody>
          <a:bodyPr/>
          <a:lstStyle/>
          <a:p>
            <a:r>
              <a:rPr lang="cy-GB" altLang="en-US" dirty="0" smtClean="0"/>
              <a:t>Enw Maori sy’n golygu ‘Mat wedi’i Wehyddu’.</a:t>
            </a:r>
          </a:p>
          <a:p>
            <a:endParaRPr lang="cy-GB" altLang="en-US" dirty="0" smtClean="0"/>
          </a:p>
          <a:p>
            <a:r>
              <a:rPr lang="cy-GB" altLang="en-US" dirty="0" smtClean="0"/>
              <a:t>Pwysigrwydd teulu a chymuned.</a:t>
            </a:r>
          </a:p>
          <a:p>
            <a:endParaRPr lang="en-GB" altLang="en-US" dirty="0" smtClean="0"/>
          </a:p>
        </p:txBody>
      </p:sp>
      <p:sp>
        <p:nvSpPr>
          <p:cNvPr id="31748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89388"/>
          </a:xfrm>
        </p:spPr>
        <p:txBody>
          <a:bodyPr/>
          <a:lstStyle/>
          <a:p>
            <a:r>
              <a:rPr lang="en-GB" altLang="en-US" dirty="0" smtClean="0"/>
              <a:t>Maori name means ‘Woven Mat.’</a:t>
            </a:r>
          </a:p>
          <a:p>
            <a:endParaRPr lang="en-GB" altLang="en-US" dirty="0" smtClean="0"/>
          </a:p>
          <a:p>
            <a:r>
              <a:rPr lang="en-GB" altLang="en-US" dirty="0" smtClean="0"/>
              <a:t>The importance of family and community.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Te Whariki</a:t>
            </a:r>
          </a:p>
        </p:txBody>
      </p:sp>
      <p:sp>
        <p:nvSpPr>
          <p:cNvPr id="33795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89388"/>
          </a:xfrm>
        </p:spPr>
        <p:txBody>
          <a:bodyPr/>
          <a:lstStyle/>
          <a:p>
            <a:pPr lvl="0"/>
            <a:r>
              <a:rPr lang="cy-GB" altLang="en-US" sz="2400" dirty="0" smtClean="0">
                <a:solidFill>
                  <a:prstClr val="black"/>
                </a:solidFill>
              </a:rPr>
              <a:t>Dysgu i werthfawrogi cymuned drwy rannu perthnasoedd.</a:t>
            </a:r>
          </a:p>
          <a:p>
            <a:pPr lvl="0"/>
            <a:r>
              <a:rPr lang="cy-GB" altLang="en-US" sz="2400" dirty="0" smtClean="0">
                <a:solidFill>
                  <a:prstClr val="black"/>
                </a:solidFill>
              </a:rPr>
              <a:t>Datblygiad yn seiliedig ar ganfyddiadau o’r byd/diwylliant o’u cwmpas.</a:t>
            </a:r>
          </a:p>
          <a:p>
            <a:pPr lvl="0"/>
            <a:r>
              <a:rPr lang="cy-GB" altLang="en-US" sz="2400" dirty="0" smtClean="0">
                <a:solidFill>
                  <a:prstClr val="black"/>
                </a:solidFill>
              </a:rPr>
              <a:t>Mae gwybodaeth </a:t>
            </a:r>
            <a:r>
              <a:rPr lang="cy-GB" altLang="en-US" sz="2400" dirty="0" smtClean="0">
                <a:solidFill>
                  <a:prstClr val="black"/>
                </a:solidFill>
              </a:rPr>
              <a:t>sydd wedi’i </a:t>
            </a:r>
            <a:r>
              <a:rPr lang="cy-GB" altLang="en-US" sz="2400" dirty="0" smtClean="0">
                <a:solidFill>
                  <a:prstClr val="black"/>
                </a:solidFill>
              </a:rPr>
              <a:t>chaffael yn gwneud synnwyr o’u byd.</a:t>
            </a:r>
          </a:p>
          <a:p>
            <a:endParaRPr lang="en-GB" altLang="en-US" dirty="0" smtClean="0"/>
          </a:p>
        </p:txBody>
      </p:sp>
      <p:sp>
        <p:nvSpPr>
          <p:cNvPr id="33796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89388"/>
          </a:xfrm>
        </p:spPr>
        <p:txBody>
          <a:bodyPr/>
          <a:lstStyle/>
          <a:p>
            <a:r>
              <a:rPr lang="en-GB" altLang="en-US" sz="2600" dirty="0" smtClean="0"/>
              <a:t>Learn to value community through shared relationships.</a:t>
            </a:r>
          </a:p>
          <a:p>
            <a:r>
              <a:rPr lang="en-GB" altLang="en-US" sz="2600" dirty="0" smtClean="0"/>
              <a:t>Development based on perceptions of the world/culture around them.</a:t>
            </a:r>
          </a:p>
          <a:p>
            <a:r>
              <a:rPr lang="en-GB" altLang="en-US" sz="2600" dirty="0" smtClean="0"/>
              <a:t>Acquired knowledge makes sense of their world.</a:t>
            </a:r>
          </a:p>
          <a:p>
            <a:endParaRPr lang="en-GB" altLang="en-US" dirty="0" smtClean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Te Whariki</a:t>
            </a:r>
          </a:p>
        </p:txBody>
      </p:sp>
      <p:sp>
        <p:nvSpPr>
          <p:cNvPr id="34819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89388"/>
          </a:xfrm>
        </p:spPr>
        <p:txBody>
          <a:bodyPr/>
          <a:lstStyle/>
          <a:p>
            <a:pPr lvl="0"/>
            <a:r>
              <a:rPr lang="cy-GB" altLang="en-US" sz="2400" dirty="0" smtClean="0">
                <a:solidFill>
                  <a:prstClr val="black"/>
                </a:solidFill>
              </a:rPr>
              <a:t>Tyfu i </a:t>
            </a:r>
            <a:r>
              <a:rPr lang="cy-GB" altLang="en-US" sz="2400" noProof="1" smtClean="0">
                <a:solidFill>
                  <a:prstClr val="black"/>
                </a:solidFill>
              </a:rPr>
              <a:t>fyny’n </a:t>
            </a:r>
            <a:r>
              <a:rPr lang="cy-GB" altLang="en-US" sz="2400" dirty="0" smtClean="0">
                <a:solidFill>
                  <a:prstClr val="black"/>
                </a:solidFill>
              </a:rPr>
              <a:t>ddysgwyr </a:t>
            </a:r>
            <a:r>
              <a:rPr lang="cy-GB" altLang="en-US" sz="2400" dirty="0" smtClean="0">
                <a:solidFill>
                  <a:prstClr val="black"/>
                </a:solidFill>
              </a:rPr>
              <a:t>hyderus</a:t>
            </a:r>
            <a:r>
              <a:rPr lang="cy-GB" altLang="en-US" sz="2400" dirty="0" smtClean="0">
                <a:solidFill>
                  <a:prstClr val="black"/>
                </a:solidFill>
              </a:rPr>
              <a:t> </a:t>
            </a:r>
            <a:r>
              <a:rPr lang="cy-GB" altLang="en-US" sz="2400" dirty="0" smtClean="0">
                <a:solidFill>
                  <a:prstClr val="black"/>
                </a:solidFill>
              </a:rPr>
              <a:t>ac yn gyfathrebwyr sy’n iach eu meddwl, corff ac ysbryd, yn ddiogel yn eu synnwyr o berthyn a gwybod eu bod yn gwneud cyfraniad i gymdeithas sy’n cael ei werthfawrogi.</a:t>
            </a:r>
          </a:p>
          <a:p>
            <a:pPr lvl="0"/>
            <a:r>
              <a:rPr lang="cy-GB" altLang="en-US" sz="2400" dirty="0" smtClean="0">
                <a:solidFill>
                  <a:prstClr val="black"/>
                </a:solidFill>
              </a:rPr>
              <a:t>(Y Weinyddiaeth Addysg</a:t>
            </a:r>
            <a:r>
              <a:rPr lang="en-GB" altLang="en-US" sz="2400" dirty="0" smtClean="0">
                <a:solidFill>
                  <a:prstClr val="black"/>
                </a:solidFill>
              </a:rPr>
              <a:t>, </a:t>
            </a:r>
            <a:r>
              <a:rPr lang="en-GB" altLang="en-US" sz="2400" dirty="0">
                <a:solidFill>
                  <a:prstClr val="black"/>
                </a:solidFill>
              </a:rPr>
              <a:t>1996)</a:t>
            </a:r>
          </a:p>
          <a:p>
            <a:endParaRPr lang="en-GB" altLang="en-US" dirty="0" smtClean="0"/>
          </a:p>
        </p:txBody>
      </p:sp>
      <p:sp>
        <p:nvSpPr>
          <p:cNvPr id="34820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89388"/>
          </a:xfrm>
        </p:spPr>
        <p:txBody>
          <a:bodyPr/>
          <a:lstStyle/>
          <a:p>
            <a:r>
              <a:rPr lang="en-GB" altLang="en-US" sz="2400" dirty="0" smtClean="0"/>
              <a:t>To grow up confident learners and communicators healthy in mind , body and spirit, secure in their sense of belonging and knowledge that they make a valued contribution to society.</a:t>
            </a:r>
          </a:p>
          <a:p>
            <a:r>
              <a:rPr lang="en-GB" altLang="en-US" sz="2400" dirty="0" smtClean="0"/>
              <a:t>(Ministry of Education, 1996)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altLang="en-US" dirty="0" smtClean="0"/>
              <a:t>Cyfeiriadau </a:t>
            </a:r>
            <a:r>
              <a:rPr lang="en-GB" altLang="en-US" dirty="0" smtClean="0"/>
              <a:t>/ References</a:t>
            </a:r>
          </a:p>
        </p:txBody>
      </p:sp>
      <p:sp>
        <p:nvSpPr>
          <p:cNvPr id="32772" name="Content Placeholder 3"/>
          <p:cNvSpPr>
            <a:spLocks noGrp="1"/>
          </p:cNvSpPr>
          <p:nvPr>
            <p:ph sz="half" idx="2"/>
          </p:nvPr>
        </p:nvSpPr>
        <p:spPr>
          <a:xfrm>
            <a:off x="755576" y="1412776"/>
            <a:ext cx="7931224" cy="4176812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cy-GB" altLang="en-US" sz="1600" b="1" dirty="0" smtClean="0"/>
              <a:t>Adran Plant, Addysg, Dysgu Gydol Oes a Sgiliau. </a:t>
            </a:r>
            <a:r>
              <a:rPr lang="cy-GB" altLang="en-US" sz="1600" dirty="0" smtClean="0"/>
              <a:t>(2008) </a:t>
            </a:r>
            <a:r>
              <a:rPr lang="cy-GB" altLang="en-US" sz="1600" i="1" dirty="0" smtClean="0"/>
              <a:t>Y Cyfnod Sylfaen: Fframwaith ar gyfer Dysgu Plant 3 – 7 oed yng Nghymru</a:t>
            </a:r>
            <a:r>
              <a:rPr lang="cy-GB" altLang="en-US" sz="1600" dirty="0" smtClean="0"/>
              <a:t>. Caerdydd: Llywodraeth Cynulliad Cymru</a:t>
            </a:r>
            <a:r>
              <a:rPr lang="en-GB" altLang="en-US" sz="1600" b="1" dirty="0" smtClean="0"/>
              <a:t>./ Department </a:t>
            </a:r>
            <a:r>
              <a:rPr lang="en-GB" altLang="en-US" sz="1600" b="1" dirty="0"/>
              <a:t>for Children, Education, Lifelong Learning and </a:t>
            </a:r>
            <a:r>
              <a:rPr lang="en-GB" altLang="en-US" sz="1600" b="1" dirty="0" smtClean="0"/>
              <a:t>Skills</a:t>
            </a:r>
            <a:r>
              <a:rPr lang="en-GB" altLang="en-US" sz="1600" dirty="0" smtClean="0"/>
              <a:t>. </a:t>
            </a:r>
            <a:r>
              <a:rPr lang="en-GB" altLang="en-US" sz="1600" dirty="0"/>
              <a:t>(2008) </a:t>
            </a:r>
            <a:r>
              <a:rPr lang="en-GB" altLang="en-US" sz="1600" i="1" dirty="0"/>
              <a:t>Foundation </a:t>
            </a:r>
            <a:r>
              <a:rPr lang="en-GB" altLang="en-US" sz="1600" i="1" dirty="0" smtClean="0"/>
              <a:t>Phase: </a:t>
            </a:r>
            <a:r>
              <a:rPr lang="en-GB" altLang="en-US" sz="1600" i="1" dirty="0"/>
              <a:t>Framework for Children’s Learning for 3 to 7-year-olds in Wales</a:t>
            </a:r>
            <a:r>
              <a:rPr lang="en-GB" altLang="en-US" sz="1600" dirty="0"/>
              <a:t>. </a:t>
            </a:r>
            <a:r>
              <a:rPr lang="en-GB" altLang="en-US" sz="1600" dirty="0" smtClean="0"/>
              <a:t>Cardiff: Welsh Assembly </a:t>
            </a:r>
            <a:r>
              <a:rPr lang="en-GB" altLang="en-US" sz="1600" dirty="0"/>
              <a:t>Government. </a:t>
            </a:r>
            <a:endParaRPr lang="en-GB" altLang="en-US" sz="1600" dirty="0" smtClean="0"/>
          </a:p>
          <a:p>
            <a:pPr marL="0" indent="0">
              <a:buNone/>
              <a:defRPr/>
            </a:pPr>
            <a:endParaRPr lang="en-GB" altLang="en-US" sz="1600" dirty="0"/>
          </a:p>
          <a:p>
            <a:pPr marL="0" indent="0">
              <a:buFont typeface="Arial" pitchFamily="34" charset="0"/>
              <a:buNone/>
              <a:defRPr/>
            </a:pPr>
            <a:r>
              <a:rPr lang="en-GB" altLang="en-US" sz="1600" u="sng" dirty="0" err="1" smtClean="0">
                <a:hlinkClick r:id="rId3"/>
              </a:rPr>
              <a:t>Malaguzzi</a:t>
            </a:r>
            <a:r>
              <a:rPr lang="en-GB" altLang="en-US" sz="1600" u="sng" dirty="0" smtClean="0">
                <a:hlinkClick r:id="rId3"/>
              </a:rPr>
              <a:t>, L (1998).No Way the Hundred is there. </a:t>
            </a:r>
            <a:r>
              <a:rPr lang="en-GB" altLang="en-US" sz="1600" dirty="0" smtClean="0">
                <a:hlinkClick r:id="rId3"/>
              </a:rPr>
              <a:t>https://www.cdd.unm.edu/ecln/PSN/common/pdfs/the%20child%20is%20made%20of%20100.pdf</a:t>
            </a:r>
            <a:r>
              <a:rPr lang="en-GB" altLang="en-US" sz="1600" dirty="0" smtClean="0"/>
              <a:t> (</a:t>
            </a:r>
            <a:r>
              <a:rPr lang="cy-GB" altLang="en-US" sz="1600" dirty="0" smtClean="0"/>
              <a:t>Darllenwyd</a:t>
            </a:r>
            <a:r>
              <a:rPr lang="en-GB" altLang="en-US" sz="1600" dirty="0" smtClean="0"/>
              <a:t> / Accessed on 19/10/2016)</a:t>
            </a:r>
          </a:p>
          <a:p>
            <a:pPr>
              <a:defRPr/>
            </a:pPr>
            <a:endParaRPr lang="en-GB" altLang="en-US" sz="1600" dirty="0"/>
          </a:p>
          <a:p>
            <a:pPr marL="0" indent="0">
              <a:buFont typeface="Arial" pitchFamily="34" charset="0"/>
              <a:buNone/>
              <a:defRPr/>
            </a:pPr>
            <a:r>
              <a:rPr lang="en-GB" altLang="en-US" sz="1600" dirty="0" smtClean="0"/>
              <a:t>Ministry of Education (1996). Early Education Curriculum. Wellington: Learning Media.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1600" dirty="0"/>
          </a:p>
          <a:p>
            <a:pPr marL="0" indent="0">
              <a:buFont typeface="Arial" pitchFamily="34" charset="0"/>
              <a:buNone/>
              <a:defRPr/>
            </a:pPr>
            <a:r>
              <a:rPr lang="en-GB" altLang="en-US" sz="1600" dirty="0" err="1" smtClean="0"/>
              <a:t>Nutkins</a:t>
            </a:r>
            <a:r>
              <a:rPr lang="en-GB" altLang="en-US" sz="1600" dirty="0" smtClean="0"/>
              <a:t>, S, </a:t>
            </a:r>
            <a:r>
              <a:rPr lang="en-GB" altLang="en-US" sz="1600" dirty="0" err="1" smtClean="0"/>
              <a:t>Mcdonald</a:t>
            </a:r>
            <a:r>
              <a:rPr lang="en-GB" altLang="en-US" sz="1600" dirty="0" smtClean="0"/>
              <a:t>, C, and Stephen, S. (2013). Early Childhood Education and care. London: Sage.</a:t>
            </a:r>
          </a:p>
          <a:p>
            <a:pPr>
              <a:defRPr/>
            </a:pPr>
            <a:endParaRPr lang="en-GB" altLang="en-US" sz="1600" dirty="0" smtClean="0"/>
          </a:p>
          <a:p>
            <a:pPr>
              <a:defRPr/>
            </a:pPr>
            <a:endParaRPr lang="en-GB" altLang="en-US" sz="1200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BrightEyesHarvey:Applications (Mac OS 9):Microsoft Office 98:Templates:Blank Presentation</Template>
  <TotalTime>2219</TotalTime>
  <Words>1007</Words>
  <Application>Microsoft Office PowerPoint</Application>
  <PresentationFormat>Sioe Ar-sgrin (4:3)</PresentationFormat>
  <Paragraphs>101</Paragraphs>
  <Slides>14</Slides>
  <Notes>8</Notes>
  <HiddenSlides>0</HiddenSlides>
  <MMClips>0</MMClips>
  <ScaleCrop>false</ScaleCrop>
  <HeadingPairs>
    <vt:vector size="4" baseType="variant">
      <vt:variant>
        <vt:lpstr>Thema</vt:lpstr>
      </vt:variant>
      <vt:variant>
        <vt:i4>1</vt:i4>
      </vt:variant>
      <vt:variant>
        <vt:lpstr>Teitlau Sleidiau</vt:lpstr>
      </vt:variant>
      <vt:variant>
        <vt:i4>14</vt:i4>
      </vt:variant>
    </vt:vector>
  </HeadingPairs>
  <TitlesOfParts>
    <vt:vector size="15" baseType="lpstr">
      <vt:lpstr>20140311PresentationUWTSDTemplate</vt:lpstr>
      <vt:lpstr>Modelau Addysg Educational models</vt:lpstr>
      <vt:lpstr>Cyfnod Sylfaen Foundation Phase</vt:lpstr>
      <vt:lpstr>Cyfnod Sylfaen  Foundation Phase</vt:lpstr>
      <vt:lpstr>Cyfnod Sylfaen  Foundation Phase</vt:lpstr>
      <vt:lpstr>Cyfnod Sylfaen  Foundation Phase</vt:lpstr>
      <vt:lpstr>Cyfnod Sylfaen  Foundation Phase</vt:lpstr>
      <vt:lpstr>Cyfnod Sylfaen  Foundation Phase</vt:lpstr>
      <vt:lpstr>Reggio Emilia</vt:lpstr>
      <vt:lpstr>Reggio Emilia</vt:lpstr>
      <vt:lpstr>Reggio Emilia</vt:lpstr>
      <vt:lpstr>Te Whariki</vt:lpstr>
      <vt:lpstr>Te Whariki</vt:lpstr>
      <vt:lpstr>Te Whariki</vt:lpstr>
      <vt:lpstr>Cyfeiriadau / References</vt:lpstr>
    </vt:vector>
  </TitlesOfParts>
  <Company>Stills Design &amp; Advertising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Templed PowerPoint Bwrdd yr Iaith Gymraeg</dc:title>
  <dc:creator>chris carpenter</dc:creator>
  <cp:keywords>templed, dempled, thempled, powerpoint, bwrdd, fwrdd, iaith, cymraeg, gymraeg, chymraeg, cyflwyniadau, gyflwyniadau, chyflwyniadau, delwedd, ddelwedd,</cp:keywords>
  <cp:lastModifiedBy>Administrator</cp:lastModifiedBy>
  <cp:revision>91</cp:revision>
  <cp:lastPrinted>2015-09-30T07:18:11Z</cp:lastPrinted>
  <dcterms:created xsi:type="dcterms:W3CDTF">2004-04-06T15:50:52Z</dcterms:created>
  <dcterms:modified xsi:type="dcterms:W3CDTF">2016-11-22T08:58:20Z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WLBCategory">
    <vt:lpwstr>61</vt:lpwstr>
  </property>
  <property fmtid="{D5CDD505-2E9C-101B-9397-08002B2CF9AE}" pid="3" name="Target Audiences">
    <vt:lpwstr/>
  </property>
  <property fmtid="{D5CDD505-2E9C-101B-9397-08002B2CF9AE}" pid="4" name="Description0">
    <vt:lpwstr>Dyma dempled y Bwrdd ar gyfer cyflwyniadau PowerPoint. Mae'n cynnwys gwybodaeth a fydd o gymorth i chi lunio cyflwyniadau sydd yn cyflwyno delwedd y Bwrdd yn gyson. Cofiwch lynu'n gaeth at y templed - peidiwch â'i newid o gwbl.</vt:lpwstr>
  </property>
  <property fmtid="{D5CDD505-2E9C-101B-9397-08002B2CF9AE}" pid="5" name="Sites">
    <vt:lpwstr>;#Intranet Site;#</vt:lpwstr>
  </property>
  <property fmtid="{D5CDD505-2E9C-101B-9397-08002B2CF9AE}" pid="6" name="Name">
    <vt:lpwstr>1091.PPT</vt:lpwstr>
  </property>
  <property fmtid="{D5CDD505-2E9C-101B-9397-08002B2CF9AE}" pid="7" name="Date">
    <vt:lpwstr>2007-03-12T00:00:00Z</vt:lpwstr>
  </property>
  <property fmtid="{D5CDD505-2E9C-101B-9397-08002B2CF9AE}" pid="8" name="Order">
    <vt:lpwstr>211100.000000000</vt:lpwstr>
  </property>
  <property fmtid="{D5CDD505-2E9C-101B-9397-08002B2CF9AE}" pid="9" name="Hidden">
    <vt:lpwstr>0</vt:lpwstr>
  </property>
  <property fmtid="{D5CDD505-2E9C-101B-9397-08002B2CF9AE}" pid="10" name="IsPopular">
    <vt:lpwstr>0</vt:lpwstr>
  </property>
  <property fmtid="{D5CDD505-2E9C-101B-9397-08002B2CF9AE}" pid="11" name="xd_Signature">
    <vt:lpwstr/>
  </property>
  <property fmtid="{D5CDD505-2E9C-101B-9397-08002B2CF9AE}" pid="12" name="TemplateUrl">
    <vt:lpwstr/>
  </property>
  <property fmtid="{D5CDD505-2E9C-101B-9397-08002B2CF9AE}" pid="13" name="PublishingStartDate">
    <vt:lpwstr/>
  </property>
  <property fmtid="{D5CDD505-2E9C-101B-9397-08002B2CF9AE}" pid="14" name="PublishingExpirationDate">
    <vt:lpwstr/>
  </property>
  <property fmtid="{D5CDD505-2E9C-101B-9397-08002B2CF9AE}" pid="15" name="xd_ProgID">
    <vt:lpwstr/>
  </property>
  <property fmtid="{D5CDD505-2E9C-101B-9397-08002B2CF9AE}" pid="16" name="_SourceUrl">
    <vt:lpwstr/>
  </property>
  <property fmtid="{D5CDD505-2E9C-101B-9397-08002B2CF9AE}" pid="17" name="Keywords0">
    <vt:lpwstr>templed, dempled, thempled, powerpoint, bwrdd, fwrdd, iaith, cymraeg, gymraeg, chymraeg, cyflwyniadau, gyflwyniadau, chyflwyniadau, delwedd, ddelwedd, </vt:lpwstr>
  </property>
  <property fmtid="{D5CDD505-2E9C-101B-9397-08002B2CF9AE}" pid="18" name="Language">
    <vt:lpwstr>Welsh</vt:lpwstr>
  </property>
  <property fmtid="{D5CDD505-2E9C-101B-9397-08002B2CF9AE}" pid="19" name="display_urn:schemas-microsoft-com:office:office#Editor">
    <vt:lpwstr>NTDD2413\Operator</vt:lpwstr>
  </property>
  <property fmtid="{D5CDD505-2E9C-101B-9397-08002B2CF9AE}" pid="20" name="display_urn:schemas-microsoft-com:office:office#Author">
    <vt:lpwstr>Jeremy Evas</vt:lpwstr>
  </property>
  <property fmtid="{D5CDD505-2E9C-101B-9397-08002B2CF9AE}" pid="21" name="ContentTypeId">
    <vt:lpwstr>0x01010029C9ACB7DBE74D46989F0EEF1A4019DC</vt:lpwstr>
  </property>
</Properties>
</file>