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65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6"/>
  </p:normalViewPr>
  <p:slideViewPr>
    <p:cSldViewPr snapToGrid="0" snapToObjects="1">
      <p:cViewPr varScale="1">
        <p:scale>
          <a:sx n="108" d="100"/>
          <a:sy n="108" d="100"/>
        </p:scale>
        <p:origin x="17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7f51a849d5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7f51a849d5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g7f51a849d5_0_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7f51a849d5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7f51a849d5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g7f51a849d5_0_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7f51a849d5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g7f51a849d5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g7f51a849d5_0_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" name="Google Shape;227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15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9" name="Google Shape;239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40" name="Google Shape;240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7f51a849d5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7f51a849d5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g7f51a849d5_0_3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7f51a849d5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7f51a849d5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g7f51a849d5_0_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oogle Shape;17;p2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995862"/>
            <a:ext cx="9070848" cy="1856645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6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dt" idx="10"/>
          </p:nvPr>
        </p:nvSpPr>
        <p:spPr>
          <a:xfrm>
            <a:off x="5932170" y="4323845"/>
            <a:ext cx="229742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1" name="Google Shape;21;p2"/>
          <p:cNvSpPr txBox="1">
            <a:spLocks noGrp="1"/>
          </p:cNvSpPr>
          <p:nvPr>
            <p:ph type="ftr" idx="11"/>
          </p:nvPr>
        </p:nvSpPr>
        <p:spPr>
          <a:xfrm>
            <a:off x="914400" y="4323846"/>
            <a:ext cx="48806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sldNum" idx="12"/>
          </p:nvPr>
        </p:nvSpPr>
        <p:spPr>
          <a:xfrm>
            <a:off x="6057900" y="1430867"/>
            <a:ext cx="21717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3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8" name="Google Shape;28;p3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Google Shape;30;p4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995862"/>
            <a:ext cx="9070848" cy="1856645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Google Shape;31;p4"/>
          <p:cNvSpPr txBox="1"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200"/>
              <a:buFont typeface="Arial"/>
              <a:buNone/>
              <a:defRPr sz="22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dt" idx="10"/>
          </p:nvPr>
        </p:nvSpPr>
        <p:spPr>
          <a:xfrm>
            <a:off x="5562176" y="381001"/>
            <a:ext cx="218313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ftr" idx="11"/>
          </p:nvPr>
        </p:nvSpPr>
        <p:spPr>
          <a:xfrm>
            <a:off x="594360" y="381001"/>
            <a:ext cx="48306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sldNum" idx="12"/>
          </p:nvPr>
        </p:nvSpPr>
        <p:spPr>
          <a:xfrm>
            <a:off x="7882466" y="381001"/>
            <a:ext cx="66717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5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body" idx="1"/>
          </p:nvPr>
        </p:nvSpPr>
        <p:spPr>
          <a:xfrm>
            <a:off x="594360" y="2194560"/>
            <a:ext cx="3910579" cy="4069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body" idx="2"/>
          </p:nvPr>
        </p:nvSpPr>
        <p:spPr>
          <a:xfrm>
            <a:off x="4642099" y="2194560"/>
            <a:ext cx="3907540" cy="4069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body" idx="2"/>
          </p:nvPr>
        </p:nvSpPr>
        <p:spPr>
          <a:xfrm>
            <a:off x="594359" y="3132667"/>
            <a:ext cx="3910579" cy="31309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body" idx="3"/>
          </p:nvPr>
        </p:nvSpPr>
        <p:spPr>
          <a:xfrm>
            <a:off x="4869018" y="2183802"/>
            <a:ext cx="3680621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8" name="Google Shape;48;p6"/>
          <p:cNvSpPr txBox="1">
            <a:spLocks noGrp="1"/>
          </p:cNvSpPr>
          <p:nvPr>
            <p:ph type="body" idx="4"/>
          </p:nvPr>
        </p:nvSpPr>
        <p:spPr>
          <a:xfrm>
            <a:off x="4642098" y="3132667"/>
            <a:ext cx="3907541" cy="31309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9" name="Google Shape;49;p6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0" name="Google Shape;50;p6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1" name="Google Shape;51;p6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7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8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9" name="Google Shape;59;p8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9"/>
          <p:cNvSpPr txBox="1"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body" idx="1"/>
          </p:nvPr>
        </p:nvSpPr>
        <p:spPr>
          <a:xfrm>
            <a:off x="3886200" y="746760"/>
            <a:ext cx="4663440" cy="551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body" idx="2"/>
          </p:nvPr>
        </p:nvSpPr>
        <p:spPr>
          <a:xfrm>
            <a:off x="594360" y="3124200"/>
            <a:ext cx="3086100" cy="3139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5" name="Google Shape;65;p9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6" name="Google Shape;66;p9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0"/>
          <p:cNvSpPr txBox="1"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0" name="Google Shape;70;p10"/>
          <p:cNvSpPr>
            <a:spLocks noGrp="1"/>
          </p:cNvSpPr>
          <p:nvPr>
            <p:ph type="pic" idx="2"/>
          </p:nvPr>
        </p:nvSpPr>
        <p:spPr>
          <a:xfrm>
            <a:off x="4877524" y="751242"/>
            <a:ext cx="3674234" cy="5512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1" name="Google Shape;71;p10"/>
          <p:cNvSpPr txBox="1">
            <a:spLocks noGrp="1"/>
          </p:cNvSpPr>
          <p:nvPr>
            <p:ph type="body" idx="1"/>
          </p:nvPr>
        </p:nvSpPr>
        <p:spPr>
          <a:xfrm>
            <a:off x="594360" y="3124200"/>
            <a:ext cx="4075730" cy="3139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3" name="Google Shape;73;p10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4" name="Google Shape;74;p10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1"/>
          <p:cNvSpPr txBox="1"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7" name="Google Shape;77;p11"/>
          <p:cNvSpPr>
            <a:spLocks noGrp="1"/>
          </p:cNvSpPr>
          <p:nvPr>
            <p:ph type="pic" idx="2"/>
          </p:nvPr>
        </p:nvSpPr>
        <p:spPr>
          <a:xfrm>
            <a:off x="594355" y="977035"/>
            <a:ext cx="7950260" cy="34069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>
            <a:off x="594360" y="5516716"/>
            <a:ext cx="7955280" cy="7469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0" name="Google Shape;80;p11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1" name="Google Shape;81;p11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and Caption">
  <p:cSld name="Title and Caption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Google Shape;83;p12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995862"/>
            <a:ext cx="9070848" cy="1856645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2"/>
          <p:cNvSpPr txBox="1"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5" name="Google Shape;85;p12"/>
          <p:cNvSpPr txBox="1">
            <a:spLocks noGrp="1"/>
          </p:cNvSpPr>
          <p:nvPr>
            <p:ph type="body" idx="1"/>
          </p:nvPr>
        </p:nvSpPr>
        <p:spPr>
          <a:xfrm>
            <a:off x="685800" y="3649134"/>
            <a:ext cx="7772400" cy="13308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6" name="Google Shape;86;p12"/>
          <p:cNvSpPr txBox="1">
            <a:spLocks noGrp="1"/>
          </p:cNvSpPr>
          <p:nvPr>
            <p:ph type="dt" idx="10"/>
          </p:nvPr>
        </p:nvSpPr>
        <p:spPr>
          <a:xfrm>
            <a:off x="5562176" y="381001"/>
            <a:ext cx="218313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7" name="Google Shape;87;p12"/>
          <p:cNvSpPr txBox="1">
            <a:spLocks noGrp="1"/>
          </p:cNvSpPr>
          <p:nvPr>
            <p:ph type="ftr" idx="11"/>
          </p:nvPr>
        </p:nvSpPr>
        <p:spPr>
          <a:xfrm>
            <a:off x="594360" y="381001"/>
            <a:ext cx="48306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8" name="Google Shape;88;p12"/>
          <p:cNvSpPr txBox="1">
            <a:spLocks noGrp="1"/>
          </p:cNvSpPr>
          <p:nvPr>
            <p:ph type="sldNum" idx="12"/>
          </p:nvPr>
        </p:nvSpPr>
        <p:spPr>
          <a:xfrm>
            <a:off x="7882466" y="381001"/>
            <a:ext cx="6671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Quote with Caption">
  <p:cSld name="Quote with Caption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13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995862"/>
            <a:ext cx="9070848" cy="1856645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13"/>
          <p:cNvSpPr txBox="1"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body" idx="1"/>
          </p:nvPr>
        </p:nvSpPr>
        <p:spPr>
          <a:xfrm>
            <a:off x="977899" y="3509768"/>
            <a:ext cx="7194552" cy="444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3" name="Google Shape;93;p13"/>
          <p:cNvSpPr txBox="1">
            <a:spLocks noGrp="1"/>
          </p:cNvSpPr>
          <p:nvPr>
            <p:ph type="body" idx="2"/>
          </p:nvPr>
        </p:nvSpPr>
        <p:spPr>
          <a:xfrm>
            <a:off x="685800" y="4174597"/>
            <a:ext cx="7778752" cy="8212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dt" idx="10"/>
          </p:nvPr>
        </p:nvSpPr>
        <p:spPr>
          <a:xfrm>
            <a:off x="5562176" y="381001"/>
            <a:ext cx="218313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5" name="Google Shape;95;p13"/>
          <p:cNvSpPr txBox="1">
            <a:spLocks noGrp="1"/>
          </p:cNvSpPr>
          <p:nvPr>
            <p:ph type="ftr" idx="11"/>
          </p:nvPr>
        </p:nvSpPr>
        <p:spPr>
          <a:xfrm>
            <a:off x="594360" y="379438"/>
            <a:ext cx="48306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6" name="Google Shape;96;p13"/>
          <p:cNvSpPr txBox="1">
            <a:spLocks noGrp="1"/>
          </p:cNvSpPr>
          <p:nvPr>
            <p:ph type="sldNum" idx="12"/>
          </p:nvPr>
        </p:nvSpPr>
        <p:spPr>
          <a:xfrm>
            <a:off x="7882466" y="381001"/>
            <a:ext cx="6671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7" name="Google Shape;97;p13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8000" b="0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98" name="Google Shape;98;p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8000" b="0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Name Card">
  <p:cSld name="Name Card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Google Shape;100;p14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995862"/>
            <a:ext cx="9070848" cy="1856645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14"/>
          <p:cNvSpPr txBox="1"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02" name="Google Shape;102;p14"/>
          <p:cNvSpPr txBox="1">
            <a:spLocks noGrp="1"/>
          </p:cNvSpPr>
          <p:nvPr>
            <p:ph type="body" idx="1"/>
          </p:nvPr>
        </p:nvSpPr>
        <p:spPr>
          <a:xfrm>
            <a:off x="685792" y="3648316"/>
            <a:ext cx="7773608" cy="999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3" name="Google Shape;103;p14"/>
          <p:cNvSpPr txBox="1">
            <a:spLocks noGrp="1"/>
          </p:cNvSpPr>
          <p:nvPr>
            <p:ph type="dt" idx="10"/>
          </p:nvPr>
        </p:nvSpPr>
        <p:spPr>
          <a:xfrm>
            <a:off x="5562176" y="378884"/>
            <a:ext cx="218313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4" name="Google Shape;104;p14"/>
          <p:cNvSpPr txBox="1">
            <a:spLocks noGrp="1"/>
          </p:cNvSpPr>
          <p:nvPr>
            <p:ph type="ftr" idx="11"/>
          </p:nvPr>
        </p:nvSpPr>
        <p:spPr>
          <a:xfrm>
            <a:off x="594360" y="378884"/>
            <a:ext cx="48306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5" name="Google Shape;105;p14"/>
          <p:cNvSpPr txBox="1">
            <a:spLocks noGrp="1"/>
          </p:cNvSpPr>
          <p:nvPr>
            <p:ph type="sldNum" idx="12"/>
          </p:nvPr>
        </p:nvSpPr>
        <p:spPr>
          <a:xfrm>
            <a:off x="7882466" y="381001"/>
            <a:ext cx="6671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lumn">
  <p:cSld name="3 Column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5"/>
          <p:cNvSpPr txBox="1"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08" name="Google Shape;108;p15"/>
          <p:cNvSpPr txBox="1"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9" name="Google Shape;109;p15"/>
          <p:cNvSpPr txBox="1">
            <a:spLocks noGrp="1"/>
          </p:cNvSpPr>
          <p:nvPr>
            <p:ph type="body" idx="2"/>
          </p:nvPr>
        </p:nvSpPr>
        <p:spPr>
          <a:xfrm>
            <a:off x="594360" y="2904564"/>
            <a:ext cx="2560320" cy="3359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0" name="Google Shape;110;p15"/>
          <p:cNvSpPr txBox="1">
            <a:spLocks noGrp="1"/>
          </p:cNvSpPr>
          <p:nvPr>
            <p:ph type="body" idx="3"/>
          </p:nvPr>
        </p:nvSpPr>
        <p:spPr>
          <a:xfrm>
            <a:off x="3302237" y="2201333"/>
            <a:ext cx="2560320" cy="6265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1" name="Google Shape;111;p15"/>
          <p:cNvSpPr txBox="1">
            <a:spLocks noGrp="1"/>
          </p:cNvSpPr>
          <p:nvPr>
            <p:ph type="body" idx="4"/>
          </p:nvPr>
        </p:nvSpPr>
        <p:spPr>
          <a:xfrm>
            <a:off x="3300781" y="2904068"/>
            <a:ext cx="2560320" cy="33595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2" name="Google Shape;112;p15"/>
          <p:cNvSpPr txBox="1">
            <a:spLocks noGrp="1"/>
          </p:cNvSpPr>
          <p:nvPr>
            <p:ph type="body" idx="5"/>
          </p:nvPr>
        </p:nvSpPr>
        <p:spPr>
          <a:xfrm>
            <a:off x="5989319" y="2192866"/>
            <a:ext cx="2560320" cy="6265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3" name="Google Shape;113;p15"/>
          <p:cNvSpPr txBox="1">
            <a:spLocks noGrp="1"/>
          </p:cNvSpPr>
          <p:nvPr>
            <p:ph type="body" idx="6"/>
          </p:nvPr>
        </p:nvSpPr>
        <p:spPr>
          <a:xfrm>
            <a:off x="5989320" y="2904564"/>
            <a:ext cx="2560320" cy="3359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4" name="Google Shape;114;p15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5" name="Google Shape;115;p15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6" name="Google Shape;116;p15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Picture Column">
  <p:cSld name="3 Picture Column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6"/>
          <p:cNvSpPr txBox="1"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9" name="Google Shape;119;p16"/>
          <p:cNvSpPr txBox="1"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0" name="Google Shape;120;p16"/>
          <p:cNvSpPr>
            <a:spLocks noGrp="1"/>
          </p:cNvSpPr>
          <p:nvPr>
            <p:ph type="pic" idx="2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" name="Google Shape;121;p16"/>
          <p:cNvSpPr txBox="1">
            <a:spLocks noGrp="1"/>
          </p:cNvSpPr>
          <p:nvPr>
            <p:ph type="body" idx="3"/>
          </p:nvPr>
        </p:nvSpPr>
        <p:spPr>
          <a:xfrm>
            <a:off x="594360" y="4796103"/>
            <a:ext cx="2560320" cy="1467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2" name="Google Shape;122;p16"/>
          <p:cNvSpPr txBox="1">
            <a:spLocks noGrp="1"/>
          </p:cNvSpPr>
          <p:nvPr>
            <p:ph type="body" idx="4"/>
          </p:nvPr>
        </p:nvSpPr>
        <p:spPr>
          <a:xfrm>
            <a:off x="3291873" y="4113340"/>
            <a:ext cx="2560320" cy="6827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3" name="Google Shape;123;p16"/>
          <p:cNvSpPr>
            <a:spLocks noGrp="1"/>
          </p:cNvSpPr>
          <p:nvPr>
            <p:ph type="pic" idx="5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4" name="Google Shape;124;p16"/>
          <p:cNvSpPr txBox="1">
            <a:spLocks noGrp="1"/>
          </p:cNvSpPr>
          <p:nvPr>
            <p:ph type="body" idx="6"/>
          </p:nvPr>
        </p:nvSpPr>
        <p:spPr>
          <a:xfrm>
            <a:off x="3290858" y="4796102"/>
            <a:ext cx="2560320" cy="1467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5" name="Google Shape;125;p16"/>
          <p:cNvSpPr txBox="1">
            <a:spLocks noGrp="1"/>
          </p:cNvSpPr>
          <p:nvPr>
            <p:ph type="body" idx="7"/>
          </p:nvPr>
        </p:nvSpPr>
        <p:spPr>
          <a:xfrm>
            <a:off x="5993365" y="4113340"/>
            <a:ext cx="2560320" cy="6827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6" name="Google Shape;126;p16"/>
          <p:cNvSpPr>
            <a:spLocks noGrp="1"/>
          </p:cNvSpPr>
          <p:nvPr>
            <p:ph type="pic" idx="8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7" name="Google Shape;127;p16"/>
          <p:cNvSpPr txBox="1">
            <a:spLocks noGrp="1"/>
          </p:cNvSpPr>
          <p:nvPr>
            <p:ph type="body" idx="9"/>
          </p:nvPr>
        </p:nvSpPr>
        <p:spPr>
          <a:xfrm>
            <a:off x="5993272" y="4796100"/>
            <a:ext cx="2560320" cy="14675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8" name="Google Shape;128;p16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9" name="Google Shape;129;p16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0" name="Google Shape;130;p16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7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33" name="Google Shape;133;p17"/>
          <p:cNvSpPr txBox="1">
            <a:spLocks noGrp="1"/>
          </p:cNvSpPr>
          <p:nvPr>
            <p:ph type="body" idx="1"/>
          </p:nvPr>
        </p:nvSpPr>
        <p:spPr>
          <a:xfrm rot="5400000">
            <a:off x="2537460" y="251460"/>
            <a:ext cx="4069080" cy="7955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4" name="Google Shape;134;p17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5" name="Google Shape;135;p17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6" name="Google Shape;136;p17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Vertical Title and Text" type="vertTitleAndTx">
  <p:cSld name="VERTICAL_TITLE_AND_VERTICAL_TEXT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18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995862"/>
            <a:ext cx="9070848" cy="1856645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8"/>
          <p:cNvSpPr txBox="1">
            <a:spLocks noGrp="1"/>
          </p:cNvSpPr>
          <p:nvPr>
            <p:ph type="title"/>
          </p:nvPr>
        </p:nvSpPr>
        <p:spPr>
          <a:xfrm rot="5400000">
            <a:off x="5653777" y="2099995"/>
            <a:ext cx="4248675" cy="1543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40" name="Google Shape;140;p18"/>
          <p:cNvSpPr txBox="1">
            <a:spLocks noGrp="1"/>
          </p:cNvSpPr>
          <p:nvPr>
            <p:ph type="body" idx="1"/>
          </p:nvPr>
        </p:nvSpPr>
        <p:spPr>
          <a:xfrm rot="5400000">
            <a:off x="1608512" y="-268025"/>
            <a:ext cx="4249732" cy="62780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1" name="Google Shape;141;p18"/>
          <p:cNvSpPr txBox="1">
            <a:spLocks noGrp="1"/>
          </p:cNvSpPr>
          <p:nvPr>
            <p:ph type="dt" idx="10"/>
          </p:nvPr>
        </p:nvSpPr>
        <p:spPr>
          <a:xfrm>
            <a:off x="5562176" y="381001"/>
            <a:ext cx="218313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2" name="Google Shape;142;p18"/>
          <p:cNvSpPr txBox="1">
            <a:spLocks noGrp="1"/>
          </p:cNvSpPr>
          <p:nvPr>
            <p:ph type="ftr" idx="11"/>
          </p:nvPr>
        </p:nvSpPr>
        <p:spPr>
          <a:xfrm>
            <a:off x="594360" y="381001"/>
            <a:ext cx="4830656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3" name="Google Shape;143;p18"/>
          <p:cNvSpPr txBox="1">
            <a:spLocks noGrp="1"/>
          </p:cNvSpPr>
          <p:nvPr>
            <p:ph type="sldNum" idx="12"/>
          </p:nvPr>
        </p:nvSpPr>
        <p:spPr>
          <a:xfrm>
            <a:off x="7882466" y="381001"/>
            <a:ext cx="66717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1" descr="C2-HD-TOP.png"/>
          <p:cNvPicPr preferRelativeResize="0"/>
          <p:nvPr/>
        </p:nvPicPr>
        <p:blipFill rotWithShape="1">
          <a:blip r:embed="rId19">
            <a:alphaModFix/>
          </a:blip>
          <a:srcRect/>
          <a:stretch/>
        </p:blipFill>
        <p:spPr>
          <a:xfrm>
            <a:off x="0" y="0"/>
            <a:ext cx="9070848" cy="107979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1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dt" idx="10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ftr" idx="11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5" name="Google Shape;15;p1"/>
          <p:cNvSpPr txBox="1">
            <a:spLocks noGrp="1"/>
          </p:cNvSpPr>
          <p:nvPr>
            <p:ph type="sldNum" idx="12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share/ei-eu-8t/0046d0b4-0bb5-4c86-aedc-0627ec8b1498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legcc-we.adnodd.co.uk/cwrs/1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9"/>
          <p:cNvSpPr txBox="1">
            <a:spLocks noGrp="1"/>
          </p:cNvSpPr>
          <p:nvPr>
            <p:ph type="ctrTitle"/>
          </p:nvPr>
        </p:nvSpPr>
        <p:spPr>
          <a:xfrm>
            <a:off x="260648" y="2215405"/>
            <a:ext cx="7772400" cy="1479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5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GWALLAU CYFFREDIN</a:t>
            </a:r>
            <a:endParaRPr sz="54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9" name="Google Shape;149;p19"/>
          <p:cNvSpPr/>
          <p:nvPr/>
        </p:nvSpPr>
        <p:spPr>
          <a:xfrm>
            <a:off x="5453349" y="281125"/>
            <a:ext cx="2770740" cy="1621296"/>
          </a:xfrm>
          <a:prstGeom prst="cloud">
            <a:avLst/>
          </a:prstGeom>
          <a:gradFill>
            <a:gsLst>
              <a:gs pos="0">
                <a:srgbClr val="E74B66"/>
              </a:gs>
              <a:gs pos="78000">
                <a:srgbClr val="EE1747"/>
              </a:gs>
              <a:gs pos="100000">
                <a:srgbClr val="EE1747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 arddodiad?</a:t>
            </a: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0" name="Google Shape;150;p19"/>
          <p:cNvSpPr/>
          <p:nvPr/>
        </p:nvSpPr>
        <p:spPr>
          <a:xfrm>
            <a:off x="2039244" y="558389"/>
            <a:ext cx="2107604" cy="1621341"/>
          </a:xfrm>
          <a:prstGeom prst="cloud">
            <a:avLst/>
          </a:prstGeom>
          <a:gradFill>
            <a:gsLst>
              <a:gs pos="0">
                <a:srgbClr val="E74B66"/>
              </a:gs>
              <a:gs pos="78000">
                <a:srgbClr val="EE1747"/>
              </a:gs>
              <a:gs pos="100000">
                <a:srgbClr val="EE1747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‘a’, ‘ac’, ‘â’ neu ‘ag’?</a:t>
            </a: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1" name="Google Shape;151;p19"/>
          <p:cNvSpPr/>
          <p:nvPr/>
        </p:nvSpPr>
        <p:spPr>
          <a:xfrm>
            <a:off x="260648" y="4307935"/>
            <a:ext cx="2107604" cy="1621341"/>
          </a:xfrm>
          <a:prstGeom prst="cloud">
            <a:avLst/>
          </a:prstGeom>
          <a:gradFill>
            <a:gsLst>
              <a:gs pos="0">
                <a:srgbClr val="E74B66"/>
              </a:gs>
              <a:gs pos="78000">
                <a:srgbClr val="EE1747"/>
              </a:gs>
              <a:gs pos="100000">
                <a:srgbClr val="EE1747"/>
              </a:gs>
            </a:gsLst>
            <a:lin ang="5400000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ei/ eu?</a:t>
            </a: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2" name="Google Shape;152;p19"/>
          <p:cNvSpPr/>
          <p:nvPr/>
        </p:nvSpPr>
        <p:spPr>
          <a:xfrm>
            <a:off x="3923275" y="4008350"/>
            <a:ext cx="2770740" cy="1621296"/>
          </a:xfrm>
          <a:prstGeom prst="cloud">
            <a:avLst/>
          </a:prstGeom>
          <a:gradFill>
            <a:gsLst>
              <a:gs pos="0">
                <a:srgbClr val="E74B66"/>
              </a:gs>
              <a:gs pos="78000">
                <a:srgbClr val="EE1747"/>
              </a:gs>
              <a:gs pos="100000">
                <a:srgbClr val="EE1747"/>
              </a:gs>
            </a:gsLst>
            <a:lin ang="5400012" scaled="0"/>
          </a:gra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Mae/maent?</a:t>
            </a:r>
            <a:endParaRPr sz="1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0"/>
          <p:cNvSpPr txBox="1">
            <a:spLocks noGrp="1"/>
          </p:cNvSpPr>
          <p:nvPr>
            <p:ph type="title"/>
          </p:nvPr>
        </p:nvSpPr>
        <p:spPr>
          <a:xfrm>
            <a:off x="-68300" y="764375"/>
            <a:ext cx="8617800" cy="228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/>
              <a:t>BA Addysg Bl. 2 </a:t>
            </a:r>
            <a:endParaRPr/>
          </a:p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endParaRPr/>
          </a:p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/>
              <a:t>Sesiwn 24.03.2020</a:t>
            </a:r>
            <a:endParaRPr/>
          </a:p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/>
              <a:t>Dr Nia Cole Jones </a:t>
            </a:r>
            <a:endParaRPr sz="4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8" name="Google Shape;158;p20"/>
          <p:cNvSpPr txBox="1">
            <a:spLocks noGrp="1"/>
          </p:cNvSpPr>
          <p:nvPr>
            <p:ph type="body" idx="1"/>
          </p:nvPr>
        </p:nvSpPr>
        <p:spPr>
          <a:xfrm>
            <a:off x="874968" y="3305809"/>
            <a:ext cx="7074000" cy="323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500"/>
          </a:p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ial"/>
              <a:buChar char="•"/>
            </a:pPr>
            <a:r>
              <a:rPr lang="en-US" sz="35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Adolygu</a:t>
            </a:r>
            <a:endParaRPr sz="35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ial"/>
              <a:buChar char="•"/>
            </a:pPr>
            <a:r>
              <a:rPr lang="en-US" sz="35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Edrych ar wallau cyffredin sy’n codi </a:t>
            </a:r>
            <a:endParaRPr sz="35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Arial"/>
              <a:buChar char="•"/>
            </a:pPr>
            <a:r>
              <a:rPr lang="en-US" sz="3500"/>
              <a:t>Cyfle i ymarfer</a:t>
            </a:r>
            <a:endParaRPr sz="3500"/>
          </a:p>
          <a:p>
            <a:pPr marL="22860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sz="35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1"/>
          <p:cNvSpPr txBox="1">
            <a:spLocks noGrp="1"/>
          </p:cNvSpPr>
          <p:nvPr>
            <p:ph type="title"/>
          </p:nvPr>
        </p:nvSpPr>
        <p:spPr>
          <a:xfrm>
            <a:off x="982133" y="154419"/>
            <a:ext cx="7704667" cy="864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RHAGENWAU</a:t>
            </a:r>
            <a:endParaRPr sz="4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64" name="Google Shape;164;p21"/>
          <p:cNvSpPr txBox="1">
            <a:spLocks noGrp="1"/>
          </p:cNvSpPr>
          <p:nvPr>
            <p:ph type="body" idx="1"/>
          </p:nvPr>
        </p:nvSpPr>
        <p:spPr>
          <a:xfrm>
            <a:off x="982133" y="1018942"/>
            <a:ext cx="7704667" cy="5308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Ei (his) – treiglad meddal – ei dad, ei frawd</a:t>
            </a:r>
            <a:endParaRPr/>
          </a:p>
          <a:p>
            <a:pPr marL="228600" marR="0" lvl="0" indent="-88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rgbClr val="0070C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Ei (her) Treiglad Llaes + H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70C0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rgbClr val="0070C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Ei chath, Ei thad, ei hysgol</a:t>
            </a:r>
            <a:endParaRPr/>
          </a:p>
          <a:p>
            <a:pPr marL="228600" marR="0" lvl="0" indent="-88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 b="0" i="0" u="none" strike="noStrike" cap="none">
              <a:solidFill>
                <a:srgbClr val="0070C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Eu (their) – Dim treiglad ond ‘H’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Eu cath, eu tad, eu hysgol</a:t>
            </a:r>
            <a:endParaRPr/>
          </a:p>
          <a:p>
            <a:pPr marL="228600" marR="0" lvl="0" indent="-889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endParaRPr sz="22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Ein (our) – Dim treiglad ond ‘H’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Ein hysgol, ein hamser</a:t>
            </a:r>
            <a:endParaRPr/>
          </a:p>
        </p:txBody>
      </p:sp>
      <p:pic>
        <p:nvPicPr>
          <p:cNvPr id="165" name="Google Shape;165;p2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272229">
            <a:off x="5720050" y="2734679"/>
            <a:ext cx="2676542" cy="14982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2"/>
          <p:cNvSpPr txBox="1">
            <a:spLocks noGrp="1"/>
          </p:cNvSpPr>
          <p:nvPr>
            <p:ph type="title"/>
          </p:nvPr>
        </p:nvSpPr>
        <p:spPr>
          <a:xfrm>
            <a:off x="1383050" y="764373"/>
            <a:ext cx="6378000" cy="129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Ymarferwch:</a:t>
            </a:r>
            <a:r>
              <a:rPr lang="en-US" u="sng">
                <a:solidFill>
                  <a:schemeClr val="hlink"/>
                </a:solidFill>
                <a:hlinkClick r:id="rId3"/>
              </a:rPr>
              <a:t>Kahoot!</a:t>
            </a:r>
            <a:endParaRPr/>
          </a:p>
        </p:txBody>
      </p:sp>
      <p:sp>
        <p:nvSpPr>
          <p:cNvPr id="172" name="Google Shape;172;p22"/>
          <p:cNvSpPr txBox="1">
            <a:spLocks noGrp="1"/>
          </p:cNvSpPr>
          <p:nvPr>
            <p:ph type="body" idx="1"/>
          </p:nvPr>
        </p:nvSpPr>
        <p:spPr>
          <a:xfrm>
            <a:off x="594360" y="2194560"/>
            <a:ext cx="7955400" cy="406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Dyma ffordd syml o adolygu’r rhagenwau a’r treigladau perthnasol. </a:t>
            </a:r>
            <a:endParaRPr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Defnyddiwch y ddogfen ‘rhagenwau’ er mwyn ymarfer ymhellach. 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3"/>
          <p:cNvSpPr txBox="1">
            <a:spLocks noGrp="1"/>
          </p:cNvSpPr>
          <p:nvPr>
            <p:ph type="title"/>
          </p:nvPr>
        </p:nvSpPr>
        <p:spPr>
          <a:xfrm>
            <a:off x="982133" y="0"/>
            <a:ext cx="7704667" cy="922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RHAGENWAU</a:t>
            </a:r>
            <a:endParaRPr sz="4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78" name="Google Shape;178;p23"/>
          <p:cNvSpPr txBox="1">
            <a:spLocks noGrp="1"/>
          </p:cNvSpPr>
          <p:nvPr>
            <p:ph type="body" idx="1"/>
          </p:nvPr>
        </p:nvSpPr>
        <p:spPr>
          <a:xfrm>
            <a:off x="982133" y="922712"/>
            <a:ext cx="7704667" cy="53617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Mae gwallau yn y brawddegau hyn: 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 Mari’n rhyngweithio’n effeithiol gyda’i chyfoedion, wrth rannu gydag eraill a’i pharchu.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 Elin yn dangos balchder aeddfed yn ei waith.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 Alys yn medru cofio gwybodaeth o lyfr a’i ddefnyddio i’w helpu.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Mae’n bwysig bod Jac yn herio’i hun yn ystod ei gwaith.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 angen ysgogi Martha i gwblhau ei waith gan ei fod yn </a:t>
            </a:r>
            <a:r>
              <a:rPr lang="en-US"/>
              <a:t>ei </a:t>
            </a:r>
            <a:r>
              <a:rPr lang="en-US"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chael hi’n anodd.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4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8000" cy="129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Atebion/Cywiriadau</a:t>
            </a:r>
            <a:endParaRPr/>
          </a:p>
        </p:txBody>
      </p:sp>
      <p:sp>
        <p:nvSpPr>
          <p:cNvPr id="185" name="Google Shape;185;p24"/>
          <p:cNvSpPr txBox="1">
            <a:spLocks noGrp="1"/>
          </p:cNvSpPr>
          <p:nvPr>
            <p:ph type="body" idx="1"/>
          </p:nvPr>
        </p:nvSpPr>
        <p:spPr>
          <a:xfrm>
            <a:off x="594360" y="2194560"/>
            <a:ext cx="7955400" cy="406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Mae gwallau yn y brawddegau hyn: 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2200"/>
              <a:buChar char="•"/>
            </a:pPr>
            <a:r>
              <a:rPr lang="en-US"/>
              <a:t>Mae Mari’n rhyngweithio’n effeithiol gyda’i chyfoedion, wrth rannu gydag eraill </a:t>
            </a:r>
            <a:r>
              <a:rPr lang="en-US">
                <a:highlight>
                  <a:srgbClr val="FFFF00"/>
                </a:highlight>
              </a:rPr>
              <a:t>a’u parchu. (lluosog)</a:t>
            </a:r>
            <a:endParaRPr>
              <a:highlight>
                <a:srgbClr val="FFFF00"/>
              </a:highlight>
            </a:endParaRPr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2200"/>
              <a:buChar char="•"/>
            </a:pPr>
            <a:r>
              <a:rPr lang="en-US"/>
              <a:t>Mae Elin yn dangos balchder aeddfed yn ei </a:t>
            </a:r>
            <a:r>
              <a:rPr lang="en-US">
                <a:highlight>
                  <a:srgbClr val="FFFF00"/>
                </a:highlight>
              </a:rPr>
              <a:t>g</a:t>
            </a:r>
            <a:r>
              <a:rPr lang="en-US"/>
              <a:t>waith.(benywaidd unigol)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2200"/>
              <a:buChar char="•"/>
            </a:pPr>
            <a:r>
              <a:rPr lang="en-US"/>
              <a:t>Mae Alys yn medru cofio gwybodaeth o lyfr a’i </a:t>
            </a:r>
            <a:r>
              <a:rPr lang="en-US">
                <a:highlight>
                  <a:srgbClr val="FFFF00"/>
                </a:highlight>
              </a:rPr>
              <a:t>d</a:t>
            </a:r>
            <a:r>
              <a:rPr lang="en-US"/>
              <a:t>efnyddio i’w helpu.(gwybodaeth = enw benywaidd)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2200"/>
              <a:buChar char="•"/>
            </a:pPr>
            <a:r>
              <a:rPr lang="en-US"/>
              <a:t>Mae’n bwysig bod Jac yn herio’i hun yn ystod </a:t>
            </a:r>
            <a:r>
              <a:rPr lang="en-US">
                <a:highlight>
                  <a:srgbClr val="FFFF00"/>
                </a:highlight>
              </a:rPr>
              <a:t>ei waith</a:t>
            </a:r>
            <a:r>
              <a:rPr lang="en-US"/>
              <a:t>. (Jac - enw gwrywaidd)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2200"/>
              <a:buChar char="•"/>
            </a:pPr>
            <a:r>
              <a:rPr lang="en-US"/>
              <a:t>Mae angen ysgogi Martha i gwblhau ei </a:t>
            </a:r>
            <a:r>
              <a:rPr lang="en-US">
                <a:highlight>
                  <a:srgbClr val="FFFF00"/>
                </a:highlight>
              </a:rPr>
              <a:t>g</a:t>
            </a:r>
            <a:r>
              <a:rPr lang="en-US"/>
              <a:t>waith gan ei </a:t>
            </a:r>
            <a:r>
              <a:rPr lang="en-US">
                <a:highlight>
                  <a:srgbClr val="FFFF00"/>
                </a:highlight>
              </a:rPr>
              <a:t>b</a:t>
            </a:r>
            <a:r>
              <a:rPr lang="en-US"/>
              <a:t>od yn ei chael hi’n anodd.(bwnywaidd unigol)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5"/>
          <p:cNvSpPr txBox="1">
            <a:spLocks noGrp="1"/>
          </p:cNvSpPr>
          <p:nvPr>
            <p:ph type="title"/>
          </p:nvPr>
        </p:nvSpPr>
        <p:spPr>
          <a:xfrm>
            <a:off x="982133" y="78538"/>
            <a:ext cx="7949090" cy="990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5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Â/AG</a:t>
            </a:r>
            <a:endParaRPr sz="5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1" name="Google Shape;191;p25"/>
          <p:cNvSpPr txBox="1">
            <a:spLocks noGrp="1"/>
          </p:cNvSpPr>
          <p:nvPr>
            <p:ph type="body" idx="1"/>
          </p:nvPr>
        </p:nvSpPr>
        <p:spPr>
          <a:xfrm>
            <a:off x="982133" y="1828800"/>
            <a:ext cx="7704667" cy="4475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15"/>
              <a:buFont typeface="Arial"/>
              <a:buChar char="•"/>
            </a:pPr>
            <a:r>
              <a:rPr lang="en-US" sz="3515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â/ag = with/by means of (gyda)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15"/>
              <a:buFont typeface="Arial"/>
              <a:buChar char="•"/>
            </a:pPr>
            <a:r>
              <a:rPr lang="en-US" sz="3515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Â = Treiglad Llaes TCP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15"/>
              <a:buFont typeface="Arial"/>
              <a:buChar char="•"/>
            </a:pPr>
            <a:r>
              <a:rPr lang="en-US" sz="3515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Mynd â chyllell i’r gegin</a:t>
            </a:r>
            <a:endParaRPr/>
          </a:p>
          <a:p>
            <a:pPr marL="228600" marR="0" lvl="0" indent="-5397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15"/>
              <a:buFont typeface="Arial"/>
              <a:buNone/>
            </a:pPr>
            <a:endParaRPr sz="3515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15"/>
              <a:buFont typeface="Arial"/>
              <a:buChar char="•"/>
            </a:pPr>
            <a:r>
              <a:rPr lang="en-US" sz="3515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Ag – dim treiglad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15"/>
              <a:buFont typeface="Arial"/>
              <a:buChar char="•"/>
            </a:pPr>
            <a:r>
              <a:rPr lang="en-US" sz="3515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Mynd ag afal yn fy llaw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15"/>
              <a:buFont typeface="Arial"/>
              <a:buChar char="•"/>
            </a:pPr>
            <a:r>
              <a:rPr lang="en-US" sz="3515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Dod ag offer i’r wers</a:t>
            </a:r>
            <a:endParaRPr/>
          </a:p>
          <a:p>
            <a:pPr marL="228600" marR="0" lvl="0" indent="-99377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35"/>
              <a:buFont typeface="Arial"/>
              <a:buNone/>
            </a:pPr>
            <a:endParaRPr sz="2035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99377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35"/>
              <a:buFont typeface="Arial"/>
              <a:buNone/>
            </a:pPr>
            <a:endParaRPr sz="2035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92" name="Google Shape;192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458640">
            <a:off x="6861341" y="3055432"/>
            <a:ext cx="1871627" cy="12451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2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1301987">
            <a:off x="6683108" y="4839426"/>
            <a:ext cx="1903412" cy="137814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6"/>
          <p:cNvSpPr txBox="1">
            <a:spLocks noGrp="1"/>
          </p:cNvSpPr>
          <p:nvPr>
            <p:ph type="title"/>
          </p:nvPr>
        </p:nvSpPr>
        <p:spPr>
          <a:xfrm>
            <a:off x="982133" y="0"/>
            <a:ext cx="7704667" cy="1371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5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A/AC = AND</a:t>
            </a:r>
            <a:endParaRPr sz="5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9" name="Google Shape;199;p26"/>
          <p:cNvSpPr txBox="1">
            <a:spLocks noGrp="1"/>
          </p:cNvSpPr>
          <p:nvPr>
            <p:ph type="body" idx="1"/>
          </p:nvPr>
        </p:nvSpPr>
        <p:spPr>
          <a:xfrm>
            <a:off x="982133" y="2133600"/>
            <a:ext cx="7704667" cy="3332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= cyn cytsain (yn achosi treiglad llaes)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Ci a chath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Mab a thad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381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 – cyn llafariad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Afal ac oren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Prifysgol ac ysgol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7"/>
          <p:cNvSpPr txBox="1">
            <a:spLocks noGrp="1"/>
          </p:cNvSpPr>
          <p:nvPr>
            <p:ph type="title"/>
          </p:nvPr>
        </p:nvSpPr>
        <p:spPr>
          <a:xfrm>
            <a:off x="982133" y="133351"/>
            <a:ext cx="7704667" cy="1219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= RHAGENW PERTHYNOL</a:t>
            </a:r>
            <a:endParaRPr sz="4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5" name="Google Shape;205;p27"/>
          <p:cNvSpPr txBox="1">
            <a:spLocks noGrp="1"/>
          </p:cNvSpPr>
          <p:nvPr>
            <p:ph type="body" idx="1"/>
          </p:nvPr>
        </p:nvSpPr>
        <p:spPr>
          <a:xfrm>
            <a:off x="982133" y="1352550"/>
            <a:ext cx="7704667" cy="4647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 = that/which/who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Treiglad meddal!</a:t>
            </a:r>
            <a:endParaRPr/>
          </a:p>
          <a:p>
            <a:pPr marL="228600" marR="0" lvl="0" indent="-381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Dyma’r ferch a welais ddoe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Dyma’r disgybl a oedd yn ddrwg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Doedd dim o’r hyn a ddywedodd yn wir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Hepgor yr ‘a’ – cadw’r treiglad!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8"/>
          <p:cNvSpPr txBox="1">
            <a:spLocks noGrp="1"/>
          </p:cNvSpPr>
          <p:nvPr>
            <p:ph type="title"/>
          </p:nvPr>
        </p:nvSpPr>
        <p:spPr>
          <a:xfrm>
            <a:off x="982133" y="247651"/>
            <a:ext cx="7704667" cy="11620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 / MAENT</a:t>
            </a:r>
            <a:endParaRPr sz="4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1" name="Google Shape;211;p28"/>
          <p:cNvSpPr txBox="1">
            <a:spLocks noGrp="1"/>
          </p:cNvSpPr>
          <p:nvPr>
            <p:ph type="body" idx="1"/>
          </p:nvPr>
        </p:nvSpPr>
        <p:spPr>
          <a:xfrm>
            <a:off x="982133" y="1666900"/>
            <a:ext cx="7704600" cy="32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en-US"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Dyma sut i redeg y ferf ‘bod’ yn gywir yn yr amser presennol:</a:t>
            </a:r>
            <a:endParaRPr/>
          </a:p>
          <a:p>
            <a: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		</a:t>
            </a: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Rydw i </a:t>
            </a:r>
            <a:endParaRPr/>
          </a:p>
          <a:p>
            <a: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		Rwyt ti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28850" marR="0" lvl="5" indent="-635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Mae e</a:t>
            </a:r>
            <a:endParaRPr/>
          </a:p>
          <a:p>
            <a:pPr marL="2228850" marR="0" lvl="5" indent="-635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Mae hi</a:t>
            </a:r>
            <a:endParaRPr/>
          </a:p>
          <a:p>
            <a:pPr marL="2228850" marR="0" lvl="5" indent="-635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Rydyn ni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28850" marR="0" lvl="5" indent="-635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Rydych chi</a:t>
            </a:r>
            <a:endParaRPr/>
          </a:p>
          <a:p>
            <a:pPr marL="2228850" marR="0" lvl="5" indent="-635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	Maen nhw 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9"/>
          <p:cNvSpPr txBox="1">
            <a:spLocks noGrp="1"/>
          </p:cNvSpPr>
          <p:nvPr>
            <p:ph type="body" idx="1"/>
          </p:nvPr>
        </p:nvSpPr>
        <p:spPr>
          <a:xfrm>
            <a:off x="1115483" y="0"/>
            <a:ext cx="7704667" cy="9715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Maent = Maen nhw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17" name="Google Shape;217;p29"/>
          <p:cNvSpPr txBox="1"/>
          <p:nvPr/>
        </p:nvSpPr>
        <p:spPr>
          <a:xfrm>
            <a:off x="1115483" y="971551"/>
            <a:ext cx="7838017" cy="66787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1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 frawddegau sy’n angyhywir felly?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Gweithiodd Tomos yn dda y tymor hwn.  Maent wedi llwyddo cwblhau dau asesiad llafar yn llwyddiannus.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Cydweithiodd yr holl ddisgyblion ar y prosiect.  Maent yn hapus iawn â’r canlyniad.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Colin Baker ydy awdur yr adroddiad.  Maent yn trafod yr amrywiol ffyrdd y gall unigolyn gaffael iaith.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30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8000" cy="129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Anghywir!</a:t>
            </a:r>
            <a:endParaRPr/>
          </a:p>
        </p:txBody>
      </p:sp>
      <p:sp>
        <p:nvSpPr>
          <p:cNvPr id="224" name="Google Shape;224;p30"/>
          <p:cNvSpPr txBox="1">
            <a:spLocks noGrp="1"/>
          </p:cNvSpPr>
          <p:nvPr>
            <p:ph type="body" idx="1"/>
          </p:nvPr>
        </p:nvSpPr>
        <p:spPr>
          <a:xfrm>
            <a:off x="594300" y="1675423"/>
            <a:ext cx="7955400" cy="48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800"/>
              <a:t>Gweithiodd Tomos yn dda y tymor hwn.  </a:t>
            </a:r>
            <a:r>
              <a:rPr lang="en-US" sz="2800">
                <a:highlight>
                  <a:srgbClr val="00FFFF"/>
                </a:highlight>
              </a:rPr>
              <a:t>Maent </a:t>
            </a:r>
            <a:r>
              <a:rPr lang="en-US" sz="2800"/>
              <a:t>wedi llwyddo cwblhau dau asesiad llafar yn llwyddiannus.</a:t>
            </a:r>
            <a:endParaRPr sz="1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1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/>
              <a:t>Colin Baker ydy awdur yr adroddiad.  </a:t>
            </a:r>
            <a:r>
              <a:rPr lang="en-US" sz="2800">
                <a:highlight>
                  <a:srgbClr val="00FFFF"/>
                </a:highlight>
              </a:rPr>
              <a:t>Maent </a:t>
            </a:r>
            <a:r>
              <a:rPr lang="en-US" sz="2800"/>
              <a:t>yn trafod yr amrywiol ffyrdd y gall unigolyn gaffael iaith. </a:t>
            </a:r>
            <a:endParaRPr sz="280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800"/>
              <a:t>Unigol _ </a:t>
            </a:r>
            <a:r>
              <a:rPr lang="en-US" sz="2800">
                <a:highlight>
                  <a:srgbClr val="00FFFF"/>
                </a:highlight>
              </a:rPr>
              <a:t>Mae e</a:t>
            </a:r>
            <a:endParaRPr sz="2800">
              <a:highlight>
                <a:srgbClr val="00FFFF"/>
              </a:highligh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31"/>
          <p:cNvSpPr txBox="1">
            <a:spLocks noGrp="1"/>
          </p:cNvSpPr>
          <p:nvPr>
            <p:ph type="title"/>
          </p:nvPr>
        </p:nvSpPr>
        <p:spPr>
          <a:xfrm>
            <a:off x="982133" y="457201"/>
            <a:ext cx="7704667" cy="761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ARDDODIAD A BERFENWAU</a:t>
            </a:r>
            <a:endParaRPr sz="4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0" name="Google Shape;230;p31"/>
          <p:cNvSpPr txBox="1">
            <a:spLocks noGrp="1"/>
          </p:cNvSpPr>
          <p:nvPr>
            <p:ph type="body" idx="1"/>
          </p:nvPr>
        </p:nvSpPr>
        <p:spPr>
          <a:xfrm>
            <a:off x="1744133" y="1485900"/>
            <a:ext cx="6314017" cy="49520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Arial"/>
              <a:buChar char="•"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Gallwn ddefnyddio arddodiaid ar ôl berfenwau:</a:t>
            </a:r>
            <a:endParaRPr/>
          </a:p>
          <a:p>
            <a:pPr marL="228600" marR="0" lvl="0" indent="-228600" algn="l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siarad				dweud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cwrdd 				gwrando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mynd					edrych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ysgrifennu			anfon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sylwi                          sôn</a:t>
            </a:r>
            <a:endParaRPr sz="3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2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32"/>
          <p:cNvSpPr txBox="1">
            <a:spLocks noGrp="1"/>
          </p:cNvSpPr>
          <p:nvPr>
            <p:ph type="title"/>
          </p:nvPr>
        </p:nvSpPr>
        <p:spPr>
          <a:xfrm>
            <a:off x="982133" y="209551"/>
            <a:ext cx="7704667" cy="9715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entury Gothic"/>
              <a:buNone/>
            </a:pPr>
            <a:r>
              <a:rPr lang="en-US"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BERFENW + ARDDODIAD</a:t>
            </a:r>
            <a:endParaRPr sz="4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6" name="Google Shape;236;p32"/>
          <p:cNvSpPr txBox="1">
            <a:spLocks noGrp="1"/>
          </p:cNvSpPr>
          <p:nvPr>
            <p:ph type="body" idx="1"/>
          </p:nvPr>
        </p:nvSpPr>
        <p:spPr>
          <a:xfrm>
            <a:off x="1162050" y="1371600"/>
            <a:ext cx="8229600" cy="525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Gallwn ddefnyddio arddodiaid ar ôl berfenwau</a:t>
            </a:r>
            <a:endParaRPr sz="28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Font typeface="Arial"/>
              <a:buNone/>
            </a:pPr>
            <a:r>
              <a:rPr lang="en-US" sz="2800" b="0" i="0" u="none" strike="noStrike" cap="non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siarad â           gwrando ar          meddwl am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Font typeface="Arial"/>
              <a:buNone/>
            </a:pPr>
            <a:r>
              <a:rPr lang="en-US" sz="2800" b="0" i="0" u="none" strike="noStrike" cap="none">
                <a:solidFill>
                  <a:srgbClr val="FF0000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dweud wrth     ysgrifennu at       aros am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rgbClr val="FF0000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Mae angen dewis yr arddodiad cywir. 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Yn anffodus does dim patrwm ar gyfer dewis! </a:t>
            </a:r>
            <a:endParaRPr/>
          </a:p>
          <a:p>
            <a:pPr marL="228600" marR="0" lvl="0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Rhaid cofio!</a:t>
            </a:r>
            <a:endParaRPr/>
          </a:p>
          <a:p>
            <a:pPr marL="228600" marR="0" lvl="0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800" b="1" i="1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Llyfr: Pa Arddodiad? g</a:t>
            </a:r>
            <a:r>
              <a:rPr lang="en-US" sz="2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 D. Geraint Lewis</a:t>
            </a:r>
            <a:endParaRPr/>
          </a:p>
          <a:p>
            <a:pPr marL="228600" marR="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1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33"/>
          <p:cNvSpPr txBox="1">
            <a:spLocks noGrp="1"/>
          </p:cNvSpPr>
          <p:nvPr>
            <p:ph type="body" idx="1"/>
          </p:nvPr>
        </p:nvSpPr>
        <p:spPr>
          <a:xfrm>
            <a:off x="857251" y="1162050"/>
            <a:ext cx="8286750" cy="48377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r>
              <a:rPr lang="en-US" sz="3200" b="0" i="1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Aeth Sian i’r deintydd bore ma.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r>
              <a:rPr lang="en-US" sz="3200" b="0" i="1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Dywedodd y bachgen i’r prifathro ei fod yn sâl.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r>
              <a:rPr lang="en-US" sz="3200" b="0" i="1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Cafodd y bachgen gyfle i siarad i’r athro heddiw.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r>
              <a:rPr lang="en-US" sz="3200" b="0" i="1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Byddaf yn mynd i’r meddyg yr wythnos nesaf.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r>
              <a:rPr lang="en-US" sz="3200" b="0" i="1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Dw i wrth fy modd yn gwrando i gerddoriaeth.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r>
              <a:rPr lang="en-US" sz="3200" b="0" i="1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Gwaeddodd y prifathro at y plant.</a:t>
            </a:r>
            <a:endParaRPr sz="3200" b="0" i="1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43" name="Google Shape;243;p33"/>
          <p:cNvSpPr txBox="1"/>
          <p:nvPr/>
        </p:nvSpPr>
        <p:spPr>
          <a:xfrm>
            <a:off x="1210732" y="610284"/>
            <a:ext cx="7704667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Cywirwch y brawddegau canlynol</a:t>
            </a:r>
            <a:r>
              <a:rPr lang="en-US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: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"/>
                                        <p:tgtEl>
                                          <p:spTgt spid="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"/>
                                        <p:tgtEl>
                                          <p:spTgt spid="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"/>
                                        <p:tgtEl>
                                          <p:spTgt spid="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"/>
                                        <p:tgtEl>
                                          <p:spTgt spid="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"/>
                                        <p:tgtEl>
                                          <p:spTgt spid="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"/>
                                        <p:tgtEl>
                                          <p:spTgt spid="2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34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8000" cy="129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Atebion:</a:t>
            </a:r>
            <a:endParaRPr/>
          </a:p>
        </p:txBody>
      </p:sp>
      <p:sp>
        <p:nvSpPr>
          <p:cNvPr id="250" name="Google Shape;250;p34"/>
          <p:cNvSpPr txBox="1">
            <a:spLocks noGrp="1"/>
          </p:cNvSpPr>
          <p:nvPr>
            <p:ph type="body" idx="1"/>
          </p:nvPr>
        </p:nvSpPr>
        <p:spPr>
          <a:xfrm>
            <a:off x="594350" y="1633375"/>
            <a:ext cx="7955400" cy="51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228600" algn="l" rtl="0">
              <a:spcBef>
                <a:spcPts val="0"/>
              </a:spcBef>
              <a:spcAft>
                <a:spcPts val="0"/>
              </a:spcAft>
              <a:buSzPts val="3200"/>
              <a:buChar char="•"/>
            </a:pPr>
            <a:r>
              <a:rPr lang="en-US" sz="3200" i="1"/>
              <a:t>Aeth Sian</a:t>
            </a:r>
            <a:r>
              <a:rPr lang="en-US" sz="3200" i="1">
                <a:highlight>
                  <a:srgbClr val="FF00FF"/>
                </a:highlight>
              </a:rPr>
              <a:t> at y </a:t>
            </a:r>
            <a:r>
              <a:rPr lang="en-US" sz="3200" i="1"/>
              <a:t>deintydd bore ma.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3200"/>
              <a:buChar char="•"/>
            </a:pPr>
            <a:r>
              <a:rPr lang="en-US" sz="3200" i="1"/>
              <a:t>Dywedodd y bachgen </a:t>
            </a:r>
            <a:r>
              <a:rPr lang="en-US" sz="3200" i="1">
                <a:highlight>
                  <a:srgbClr val="FF00FF"/>
                </a:highlight>
              </a:rPr>
              <a:t>wrth y </a:t>
            </a:r>
            <a:r>
              <a:rPr lang="en-US" sz="3200" i="1"/>
              <a:t>prifathro ei fod yn sâl.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3200"/>
              <a:buChar char="•"/>
            </a:pPr>
            <a:r>
              <a:rPr lang="en-US" sz="3200" i="1"/>
              <a:t>Cafodd y bachgen gyfle i siarad</a:t>
            </a:r>
            <a:r>
              <a:rPr lang="en-US" sz="3200" i="1">
                <a:highlight>
                  <a:srgbClr val="FF00FF"/>
                </a:highlight>
              </a:rPr>
              <a:t> a^’</a:t>
            </a:r>
            <a:r>
              <a:rPr lang="en-US" sz="3200" i="1"/>
              <a:t>r athro heddiw.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3200"/>
              <a:buChar char="•"/>
            </a:pPr>
            <a:r>
              <a:rPr lang="en-US" sz="3200" i="1"/>
              <a:t>Byddaf yn mynd </a:t>
            </a:r>
            <a:r>
              <a:rPr lang="en-US" sz="3200" i="1">
                <a:highlight>
                  <a:srgbClr val="FF00FF"/>
                </a:highlight>
              </a:rPr>
              <a:t>at y</a:t>
            </a:r>
            <a:r>
              <a:rPr lang="en-US" sz="3200" i="1"/>
              <a:t> meddyg yr wythnos nesaf.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3200"/>
              <a:buChar char="•"/>
            </a:pPr>
            <a:r>
              <a:rPr lang="en-US" sz="3200" i="1"/>
              <a:t>Dw i wrth fy modd yn gwrando </a:t>
            </a:r>
            <a:r>
              <a:rPr lang="en-US" sz="3200" i="1">
                <a:highlight>
                  <a:srgbClr val="FF00FF"/>
                </a:highlight>
              </a:rPr>
              <a:t>ar</a:t>
            </a:r>
            <a:r>
              <a:rPr lang="en-US" sz="3200" i="1"/>
              <a:t> gerddoriaeth.</a:t>
            </a:r>
            <a:endParaRPr/>
          </a:p>
          <a:p>
            <a:pPr marL="228600" lvl="0" indent="-228600" algn="l" rtl="0">
              <a:spcBef>
                <a:spcPts val="1000"/>
              </a:spcBef>
              <a:spcAft>
                <a:spcPts val="0"/>
              </a:spcAft>
              <a:buSzPts val="3200"/>
              <a:buChar char="•"/>
            </a:pPr>
            <a:r>
              <a:rPr lang="en-US" sz="3200" i="1"/>
              <a:t>Gwaeddodd y prifathro </a:t>
            </a:r>
            <a:r>
              <a:rPr lang="en-US" sz="3200" i="1">
                <a:highlight>
                  <a:srgbClr val="FF00FF"/>
                </a:highlight>
              </a:rPr>
              <a:t>ar</a:t>
            </a:r>
            <a:r>
              <a:rPr lang="en-US" sz="3200" i="1"/>
              <a:t> y plant.</a:t>
            </a:r>
            <a:endParaRPr b="1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35"/>
          <p:cNvSpPr txBox="1">
            <a:spLocks noGrp="1"/>
          </p:cNvSpPr>
          <p:nvPr>
            <p:ph type="title"/>
          </p:nvPr>
        </p:nvSpPr>
        <p:spPr>
          <a:xfrm>
            <a:off x="2171700" y="764373"/>
            <a:ext cx="6378000" cy="129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Ymarferion Cyffredinol:</a:t>
            </a:r>
            <a:endParaRPr/>
          </a:p>
        </p:txBody>
      </p:sp>
      <p:sp>
        <p:nvSpPr>
          <p:cNvPr id="257" name="Google Shape;257;p35"/>
          <p:cNvSpPr txBox="1">
            <a:spLocks noGrp="1"/>
          </p:cNvSpPr>
          <p:nvPr>
            <p:ph type="body" idx="1"/>
          </p:nvPr>
        </p:nvSpPr>
        <p:spPr>
          <a:xfrm>
            <a:off x="594360" y="2194560"/>
            <a:ext cx="7955400" cy="406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400" b="1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http://colegcc-we.adnodd.co.uk/cwrs/1</a:t>
            </a:r>
            <a:endParaRPr sz="2400" b="1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/>
              <a:t>Defnyddiwch yr adnodd hwn er mwyn ymarfer eich iaith yn gyffredinol. Gallwch gwblhau un adran ar y tro. </a:t>
            </a:r>
            <a:endParaRPr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POB LWC!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rgbClr val="000000"/>
      </a:dk1>
      <a:lt1>
        <a:srgbClr val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772</Words>
  <Application>Microsoft Macintosh PowerPoint</Application>
  <PresentationFormat>On-screen Show (4:3)</PresentationFormat>
  <Paragraphs>139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Calibri</vt:lpstr>
      <vt:lpstr>Arial</vt:lpstr>
      <vt:lpstr>Century Gothic</vt:lpstr>
      <vt:lpstr>Vapor Trail</vt:lpstr>
      <vt:lpstr>GWALLAU CYFFREDIN</vt:lpstr>
      <vt:lpstr>BA Addysg Bl. 2   Sesiwn 24.03.2020 Dr Nia Cole Jones </vt:lpstr>
      <vt:lpstr>RHAGENWAU</vt:lpstr>
      <vt:lpstr>Ymarferwch:Kahoot!</vt:lpstr>
      <vt:lpstr>RHAGENWAU</vt:lpstr>
      <vt:lpstr>Atebion/Cywiriadau</vt:lpstr>
      <vt:lpstr>Â/AG</vt:lpstr>
      <vt:lpstr>A/AC = AND</vt:lpstr>
      <vt:lpstr>A = RHAGENW PERTHYNOL</vt:lpstr>
      <vt:lpstr>MAE / MAENT</vt:lpstr>
      <vt:lpstr>PowerPoint Presentation</vt:lpstr>
      <vt:lpstr>Anghywir!</vt:lpstr>
      <vt:lpstr>ARDDODIAD A BERFENWAU</vt:lpstr>
      <vt:lpstr>BERFENW + ARDDODIAD</vt:lpstr>
      <vt:lpstr>PowerPoint Presentation</vt:lpstr>
      <vt:lpstr>Atebion:</vt:lpstr>
      <vt:lpstr>Ymarferion Cyffredinol: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GWALLAU CYFFREDIN</dc:title>
  <cp:lastModifiedBy>Microsoft Office User</cp:lastModifiedBy>
  <cp:revision>1</cp:revision>
  <dcterms:modified xsi:type="dcterms:W3CDTF">2020-03-23T16:07:42Z</dcterms:modified>
</cp:coreProperties>
</file>