
<file path=[Content_Types].xml><?xml version="1.0" encoding="utf-8"?>
<Types xmlns="http://schemas.openxmlformats.org/package/2006/content-types">
  <Default Extension="tmp"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80" r:id="rId1"/>
  </p:sldMasterIdLst>
  <p:sldIdLst>
    <p:sldId id="256" r:id="rId2"/>
    <p:sldId id="257" r:id="rId3"/>
    <p:sldId id="258" r:id="rId4"/>
    <p:sldId id="260" r:id="rId5"/>
    <p:sldId id="261" r:id="rId6"/>
    <p:sldId id="259" r:id="rId7"/>
    <p:sldId id="262" r:id="rId8"/>
    <p:sldId id="263" r:id="rId9"/>
    <p:sldId id="270" r:id="rId10"/>
    <p:sldId id="265" r:id="rId11"/>
    <p:sldId id="267" r:id="rId12"/>
    <p:sldId id="268" r:id="rId13"/>
    <p:sldId id="271" r:id="rId1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87" d="100"/>
          <a:sy n="87" d="100"/>
        </p:scale>
        <p:origin x="-1464" y="-78"/>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5" name="Rounded Rectangle 14"/>
          <p:cNvSpPr/>
          <p:nvPr/>
        </p:nvSpPr>
        <p:spPr>
          <a:xfrm>
            <a:off x="304800" y="329184"/>
            <a:ext cx="8532055" cy="6196819"/>
          </a:xfrm>
          <a:prstGeom prst="roundRect">
            <a:avLst>
              <a:gd name="adj" fmla="val 2081"/>
            </a:avLst>
          </a:prstGeom>
          <a:gradFill flip="none" rotWithShape="1">
            <a:gsLst>
              <a:gs pos="0">
                <a:srgbClr val="FFFFFF">
                  <a:shade val="100000"/>
                </a:srgbClr>
              </a:gs>
              <a:gs pos="98000">
                <a:srgbClr val="FFFFFF">
                  <a:shade val="100000"/>
                </a:srgbClr>
              </a:gs>
              <a:gs pos="99055">
                <a:srgbClr val="FFFFFF">
                  <a:shade val="93000"/>
                </a:srgbClr>
              </a:gs>
              <a:gs pos="100000">
                <a:srgbClr val="FFFFFF">
                  <a:shade val="70000"/>
                </a:srgbClr>
              </a:gs>
            </a:gsLst>
            <a:lin ang="5400000" scaled="1"/>
            <a:tileRect/>
          </a:gradFill>
          <a:ln w="2000" cap="rnd" cmpd="sng" algn="ctr">
            <a:solidFill>
              <a:srgbClr val="302F2C">
                <a:tint val="65000"/>
                <a:satMod val="120000"/>
              </a:srgbClr>
            </a:solidFill>
            <a:prstDash val="solid"/>
          </a:ln>
          <a:effectLst>
            <a:outerShdw blurRad="76200" dist="50800" dir="5400000" algn="tl" rotWithShape="0">
              <a:srgbClr val="000000">
                <a:alpha val="2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Rounded Rectangle 9"/>
          <p:cNvSpPr/>
          <p:nvPr/>
        </p:nvSpPr>
        <p:spPr>
          <a:xfrm>
            <a:off x="418596" y="434162"/>
            <a:ext cx="8306809" cy="3108960"/>
          </a:xfrm>
          <a:prstGeom prst="roundRect">
            <a:avLst>
              <a:gd name="adj" fmla="val 4578"/>
            </a:avLst>
          </a:prstGeom>
          <a:gradFill rotWithShape="1">
            <a:gsLst>
              <a:gs pos="0">
                <a:schemeClr val="bg1">
                  <a:tint val="75000"/>
                  <a:satMod val="150000"/>
                </a:schemeClr>
              </a:gs>
              <a:gs pos="55000">
                <a:schemeClr val="bg1">
                  <a:shade val="75000"/>
                  <a:satMod val="100000"/>
                </a:schemeClr>
              </a:gs>
              <a:gs pos="100000">
                <a:schemeClr val="bg1">
                  <a:shade val="35000"/>
                  <a:satMod val="100000"/>
                </a:schemeClr>
              </a:gs>
            </a:gsLst>
            <a:path path="circle">
              <a:fillToRect l="50000" t="175000" r="50000" b="-75000"/>
            </a:path>
          </a:gradFill>
          <a:ln w="889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4"/>
          <p:cNvSpPr>
            <a:spLocks noGrp="1"/>
          </p:cNvSpPr>
          <p:nvPr>
            <p:ph type="ctrTitle"/>
          </p:nvPr>
        </p:nvSpPr>
        <p:spPr>
          <a:xfrm>
            <a:off x="722376" y="1820206"/>
            <a:ext cx="7772400" cy="1828800"/>
          </a:xfrm>
        </p:spPr>
        <p:txBody>
          <a:bodyPr lIns="45720" rIns="45720" bIns="45720"/>
          <a:lstStyle>
            <a:lvl1pPr algn="r">
              <a:defRPr sz="4500" b="1">
                <a:solidFill>
                  <a:schemeClr val="accent1">
                    <a:tint val="88000"/>
                    <a:satMod val="150000"/>
                  </a:schemeClr>
                </a:solidFill>
                <a:effectLst>
                  <a:outerShdw blurRad="53975" dist="22860" dir="5400000" algn="tl" rotWithShape="0">
                    <a:srgbClr val="000000">
                      <a:alpha val="55000"/>
                    </a:srgbClr>
                  </a:outerShdw>
                </a:effectLst>
              </a:defRPr>
            </a:lvl1pPr>
            <a:extLst/>
          </a:lstStyle>
          <a:p>
            <a:r>
              <a:rPr kumimoji="0" lang="en-US" smtClean="0"/>
              <a:t>Click to edit Master title style</a:t>
            </a:r>
            <a:endParaRPr kumimoji="0" lang="en-US"/>
          </a:p>
        </p:txBody>
      </p:sp>
      <p:sp>
        <p:nvSpPr>
          <p:cNvPr id="20" name="Subtitle 19"/>
          <p:cNvSpPr>
            <a:spLocks noGrp="1"/>
          </p:cNvSpPr>
          <p:nvPr>
            <p:ph type="subTitle" idx="1"/>
          </p:nvPr>
        </p:nvSpPr>
        <p:spPr>
          <a:xfrm>
            <a:off x="722376" y="3685032"/>
            <a:ext cx="7772400" cy="914400"/>
          </a:xfrm>
        </p:spPr>
        <p:txBody>
          <a:bodyPr lIns="182880" tIns="0"/>
          <a:lstStyle>
            <a:lvl1pPr marL="36576" indent="0" algn="r">
              <a:spcBef>
                <a:spcPts val="0"/>
              </a:spcBef>
              <a:buNone/>
              <a:defRPr sz="2000">
                <a:solidFill>
                  <a:schemeClr val="bg2">
                    <a:shade val="2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19" name="Date Placeholder 18"/>
          <p:cNvSpPr>
            <a:spLocks noGrp="1"/>
          </p:cNvSpPr>
          <p:nvPr>
            <p:ph type="dt" sz="half" idx="10"/>
          </p:nvPr>
        </p:nvSpPr>
        <p:spPr/>
        <p:txBody>
          <a:bodyPr/>
          <a:lstStyle>
            <a:extLst/>
          </a:lstStyle>
          <a:p>
            <a:fld id="{1D8BD707-D9CF-40AE-B4C6-C98DA3205C09}" type="datetimeFigureOut">
              <a:rPr lang="en-US" smtClean="0"/>
              <a:pPr/>
              <a:t>2/27/2023</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11" name="Slide Number Placeholder 10"/>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transition spd="slow">
    <p:push dir="u"/>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502920" y="4983480"/>
            <a:ext cx="8183880" cy="1051560"/>
          </a:xfrm>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a:xfrm>
            <a:off x="502920" y="530352"/>
            <a:ext cx="8183880" cy="4187952"/>
          </a:xfrm>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2/27/2023</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transition spd="slow">
    <p:push dir="u"/>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14" name="Rounded Rectangle 13"/>
          <p:cNvSpPr/>
          <p:nvPr/>
        </p:nvSpPr>
        <p:spPr>
          <a:xfrm>
            <a:off x="304800" y="329184"/>
            <a:ext cx="8532055" cy="6196819"/>
          </a:xfrm>
          <a:prstGeom prst="roundRect">
            <a:avLst>
              <a:gd name="adj" fmla="val 2081"/>
            </a:avLst>
          </a:prstGeom>
          <a:gradFill flip="none" rotWithShape="1">
            <a:gsLst>
              <a:gs pos="0">
                <a:srgbClr val="FFFFFF">
                  <a:shade val="100000"/>
                </a:srgbClr>
              </a:gs>
              <a:gs pos="98000">
                <a:srgbClr val="FFFFFF">
                  <a:shade val="100000"/>
                </a:srgbClr>
              </a:gs>
              <a:gs pos="99055">
                <a:srgbClr val="FFFFFF">
                  <a:shade val="93000"/>
                </a:srgbClr>
              </a:gs>
              <a:gs pos="100000">
                <a:srgbClr val="FFFFFF">
                  <a:shade val="70000"/>
                </a:srgbClr>
              </a:gs>
            </a:gsLst>
            <a:lin ang="5400000" scaled="1"/>
            <a:tileRect/>
          </a:gradFill>
          <a:ln w="2000" cap="rnd" cmpd="sng" algn="ctr">
            <a:solidFill>
              <a:srgbClr val="302F2C">
                <a:tint val="65000"/>
                <a:satMod val="120000"/>
              </a:srgbClr>
            </a:solidFill>
            <a:prstDash val="solid"/>
          </a:ln>
          <a:effectLst>
            <a:outerShdw blurRad="76200" dist="50800" dir="5400000" algn="tl" rotWithShape="0">
              <a:srgbClr val="000000">
                <a:alpha val="2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Rounded Rectangle 10"/>
          <p:cNvSpPr/>
          <p:nvPr/>
        </p:nvSpPr>
        <p:spPr>
          <a:xfrm>
            <a:off x="418596" y="434162"/>
            <a:ext cx="8306809" cy="4341329"/>
          </a:xfrm>
          <a:prstGeom prst="roundRect">
            <a:avLst>
              <a:gd name="adj" fmla="val 2127"/>
            </a:avLst>
          </a:prstGeom>
          <a:gradFill rotWithShape="1">
            <a:gsLst>
              <a:gs pos="0">
                <a:schemeClr val="bg1">
                  <a:tint val="75000"/>
                  <a:satMod val="150000"/>
                </a:schemeClr>
              </a:gs>
              <a:gs pos="55000">
                <a:schemeClr val="bg1">
                  <a:shade val="75000"/>
                  <a:satMod val="100000"/>
                </a:schemeClr>
              </a:gs>
              <a:gs pos="100000">
                <a:schemeClr val="bg1">
                  <a:shade val="35000"/>
                  <a:satMod val="100000"/>
                </a:schemeClr>
              </a:gs>
            </a:gsLst>
            <a:path path="circle">
              <a:fillToRect l="50000" t="175000" r="50000" b="-75000"/>
            </a:path>
          </a:gradFill>
          <a:ln w="889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468344" y="4928616"/>
            <a:ext cx="8183880" cy="676656"/>
          </a:xfrm>
        </p:spPr>
        <p:txBody>
          <a:bodyPr lIns="91440" bIns="0" anchor="b"/>
          <a:lstStyle>
            <a:lvl1pPr algn="l">
              <a:buNone/>
              <a:defRPr sz="3600" b="0" cap="none" baseline="0">
                <a:solidFill>
                  <a:schemeClr val="bg2">
                    <a:shade val="25000"/>
                  </a:schemeClr>
                </a:solidFill>
                <a:effectLst/>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68344" y="5624484"/>
            <a:ext cx="8183880" cy="420624"/>
          </a:xfrm>
        </p:spPr>
        <p:txBody>
          <a:bodyPr lIns="118872" tIns="0" anchor="t"/>
          <a:lstStyle>
            <a:lvl1pPr marL="0" marR="36576" indent="0" algn="l">
              <a:spcBef>
                <a:spcPts val="0"/>
              </a:spcBef>
              <a:spcAft>
                <a:spcPts val="0"/>
              </a:spcAft>
              <a:buNone/>
              <a:defRPr sz="1800" b="0">
                <a:solidFill>
                  <a:schemeClr val="accent1">
                    <a:shade val="50000"/>
                    <a:satMod val="110000"/>
                  </a:schemeClr>
                </a:solidFill>
                <a:effectLst/>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2/27/2023</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transition spd="slow">
    <p:push dir="u"/>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514352" y="530352"/>
            <a:ext cx="3931920" cy="4389120"/>
          </a:xfrm>
        </p:spPr>
        <p:txBody>
          <a:bodyPr/>
          <a:lstStyle>
            <a:lvl1pPr>
              <a:defRPr sz="2600"/>
            </a:lvl1pPr>
            <a:lvl2pPr>
              <a:defRPr sz="22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755360" y="530352"/>
            <a:ext cx="3931920" cy="4389120"/>
          </a:xfrm>
        </p:spPr>
        <p:txBody>
          <a:bodyPr/>
          <a:lstStyle>
            <a:lvl1pPr>
              <a:defRPr sz="2600"/>
            </a:lvl1pPr>
            <a:lvl2pPr>
              <a:defRPr sz="22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2/27/2023</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transition spd="slow">
    <p:push dir="u"/>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502920" y="4983480"/>
            <a:ext cx="8183880" cy="1051560"/>
          </a:xfrm>
        </p:spPr>
        <p:txBody>
          <a:bodyPr anchor="b"/>
          <a:lstStyle>
            <a:lvl1pPr>
              <a:defRPr b="1"/>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607224" y="579438"/>
            <a:ext cx="3931920" cy="792162"/>
          </a:xfrm>
        </p:spPr>
        <p:txBody>
          <a:bodyPr lIns="146304" anchor="ctr"/>
          <a:lstStyle>
            <a:lvl1pPr marL="0" indent="0" algn="l">
              <a:buNone/>
              <a:defRPr sz="2400" b="1">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52169" y="579438"/>
            <a:ext cx="3931920" cy="792162"/>
          </a:xfrm>
        </p:spPr>
        <p:txBody>
          <a:bodyPr lIns="137160" anchor="ctr"/>
          <a:lstStyle>
            <a:lvl1pPr marL="0" indent="0" algn="l">
              <a:buNone/>
              <a:defRPr sz="2400" b="1">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607224" y="1447800"/>
            <a:ext cx="3931920" cy="3489960"/>
          </a:xfrm>
        </p:spPr>
        <p:txBody>
          <a:bodyPr anchor="t"/>
          <a:lstStyle>
            <a:lvl1pPr algn="l">
              <a:defRPr sz="2400"/>
            </a:lvl1pPr>
            <a:lvl2pPr algn="l">
              <a:defRPr sz="2000"/>
            </a:lvl2pPr>
            <a:lvl3pPr algn="l">
              <a:defRPr sz="1800"/>
            </a:lvl3pPr>
            <a:lvl4pPr algn="l">
              <a:defRPr sz="1600"/>
            </a:lvl4pPr>
            <a:lvl5pPr algn="l">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52169" y="1447800"/>
            <a:ext cx="3931920" cy="3489960"/>
          </a:xfrm>
        </p:spPr>
        <p:txBody>
          <a:bodyPr anchor="t"/>
          <a:lstStyle>
            <a:lvl1pPr algn="l">
              <a:defRPr sz="2400"/>
            </a:lvl1pPr>
            <a:lvl2pPr algn="l">
              <a:defRPr sz="2000"/>
            </a:lvl2pPr>
            <a:lvl3pPr algn="l">
              <a:defRPr sz="1800"/>
            </a:lvl3pPr>
            <a:lvl4pPr algn="l">
              <a:defRPr sz="1600"/>
            </a:lvl4pPr>
            <a:lvl5pPr algn="l">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2/27/2023</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transition spd="slow">
    <p:push dir="u"/>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2/27/2023</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transition spd="slow">
    <p:push dir="u"/>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7" name="Rounded Rectangle 6"/>
          <p:cNvSpPr/>
          <p:nvPr/>
        </p:nvSpPr>
        <p:spPr>
          <a:xfrm>
            <a:off x="304800" y="329184"/>
            <a:ext cx="8532055" cy="6196819"/>
          </a:xfrm>
          <a:prstGeom prst="roundRect">
            <a:avLst>
              <a:gd name="adj" fmla="val 2081"/>
            </a:avLst>
          </a:prstGeom>
          <a:gradFill flip="none" rotWithShape="1">
            <a:gsLst>
              <a:gs pos="0">
                <a:srgbClr val="FFFFFF">
                  <a:shade val="100000"/>
                </a:srgbClr>
              </a:gs>
              <a:gs pos="98000">
                <a:srgbClr val="FFFFFF">
                  <a:shade val="100000"/>
                </a:srgbClr>
              </a:gs>
              <a:gs pos="99055">
                <a:srgbClr val="FFFFFF">
                  <a:shade val="93000"/>
                </a:srgbClr>
              </a:gs>
              <a:gs pos="100000">
                <a:srgbClr val="FFFFFF">
                  <a:shade val="70000"/>
                </a:srgbClr>
              </a:gs>
            </a:gsLst>
            <a:lin ang="5400000" scaled="1"/>
            <a:tileRect/>
          </a:gradFill>
          <a:ln w="2000" cap="rnd" cmpd="sng" algn="ctr">
            <a:solidFill>
              <a:srgbClr val="302F2C">
                <a:tint val="65000"/>
                <a:satMod val="120000"/>
              </a:srgbClr>
            </a:solidFill>
            <a:prstDash val="solid"/>
          </a:ln>
          <a:effectLst>
            <a:outerShdw blurRad="76200" dist="50800" dir="5400000" algn="tl" rotWithShape="0">
              <a:srgbClr val="000000">
                <a:alpha val="2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2/27/2023</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transition spd="slow">
    <p:push dir="u"/>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538784" y="533400"/>
            <a:ext cx="2971800" cy="914400"/>
          </a:xfrm>
        </p:spPr>
        <p:txBody>
          <a:bodyPr anchor="b"/>
          <a:lstStyle>
            <a:lvl1pPr algn="l">
              <a:buNone/>
              <a:defRPr sz="2200" b="1">
                <a:solidFill>
                  <a:schemeClr val="accent1"/>
                </a:solidFill>
              </a:defRPr>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5538847" y="1447802"/>
            <a:ext cx="2971800" cy="4206112"/>
          </a:xfrm>
        </p:spPr>
        <p:txBody>
          <a:bodyPr lIns="91440"/>
          <a:lstStyle>
            <a:lvl1pPr marL="18288" marR="18288" indent="0">
              <a:spcBef>
                <a:spcPts val="0"/>
              </a:spcBef>
              <a:buNone/>
              <a:defRPr sz="1400">
                <a:solidFill>
                  <a:schemeClr val="tx1"/>
                </a:solidFill>
              </a:defRPr>
            </a:lvl1pPr>
            <a:lvl2pPr>
              <a:buNone/>
              <a:defRPr sz="1200">
                <a:solidFill>
                  <a:schemeClr val="tx1"/>
                </a:solidFill>
              </a:defRPr>
            </a:lvl2pPr>
            <a:lvl3pPr>
              <a:buNone/>
              <a:defRPr sz="1000">
                <a:solidFill>
                  <a:schemeClr val="tx1"/>
                </a:solidFill>
              </a:defRPr>
            </a:lvl3pPr>
            <a:lvl4pPr>
              <a:buNone/>
              <a:defRPr sz="900">
                <a:solidFill>
                  <a:schemeClr val="tx1"/>
                </a:solidFill>
              </a:defRPr>
            </a:lvl4pPr>
            <a:lvl5pPr>
              <a:buNone/>
              <a:defRPr sz="900">
                <a:solidFill>
                  <a:schemeClr val="tx1"/>
                </a:solidFill>
              </a:defRPr>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1"/>
          </p:nvPr>
        </p:nvSpPr>
        <p:spPr>
          <a:xfrm>
            <a:off x="761372" y="930144"/>
            <a:ext cx="4626159" cy="4724402"/>
          </a:xfrm>
        </p:spPr>
        <p:txBody>
          <a:bodyPr/>
          <a:lstStyle>
            <a:lvl1pPr>
              <a:defRPr sz="2800">
                <a:solidFill>
                  <a:schemeClr val="tx1"/>
                </a:solidFill>
              </a:defRPr>
            </a:lvl1pPr>
            <a:lvl2pPr>
              <a:defRPr sz="2600">
                <a:solidFill>
                  <a:schemeClr val="tx1"/>
                </a:solidFill>
              </a:defRPr>
            </a:lvl2pPr>
            <a:lvl3pPr>
              <a:defRPr sz="2400">
                <a:solidFill>
                  <a:schemeClr val="tx1"/>
                </a:solidFill>
              </a:defRPr>
            </a:lvl3pPr>
            <a:lvl4pPr>
              <a:defRPr sz="2000">
                <a:solidFill>
                  <a:schemeClr val="tx1"/>
                </a:solidFill>
              </a:defRPr>
            </a:lvl4pPr>
            <a:lvl5pPr>
              <a:defRPr sz="2000">
                <a:solidFill>
                  <a:schemeClr val="tx1"/>
                </a:solidFill>
              </a:defRPr>
            </a:lvl5pPr>
            <a:lvl6pPr>
              <a:buNone/>
              <a:defRPr/>
            </a:lvl6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2/27/2023</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transition spd="slow">
    <p:push dir="u"/>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5" name="Rounded Rectangle 14"/>
          <p:cNvSpPr/>
          <p:nvPr/>
        </p:nvSpPr>
        <p:spPr>
          <a:xfrm>
            <a:off x="304800" y="329184"/>
            <a:ext cx="8532055" cy="6196819"/>
          </a:xfrm>
          <a:prstGeom prst="roundRect">
            <a:avLst>
              <a:gd name="adj" fmla="val 2081"/>
            </a:avLst>
          </a:prstGeom>
          <a:gradFill flip="none" rotWithShape="1">
            <a:gsLst>
              <a:gs pos="0">
                <a:srgbClr val="FFFFFF">
                  <a:shade val="100000"/>
                </a:srgbClr>
              </a:gs>
              <a:gs pos="98000">
                <a:srgbClr val="FFFFFF">
                  <a:shade val="100000"/>
                </a:srgbClr>
              </a:gs>
              <a:gs pos="99055">
                <a:srgbClr val="FFFFFF">
                  <a:shade val="93000"/>
                </a:srgbClr>
              </a:gs>
              <a:gs pos="100000">
                <a:srgbClr val="FFFFFF">
                  <a:shade val="70000"/>
                </a:srgbClr>
              </a:gs>
            </a:gsLst>
            <a:lin ang="5400000" scaled="1"/>
            <a:tileRect/>
          </a:gradFill>
          <a:ln w="2000" cap="rnd" cmpd="sng" algn="ctr">
            <a:solidFill>
              <a:srgbClr val="302F2C">
                <a:tint val="65000"/>
                <a:satMod val="120000"/>
              </a:srgbClr>
            </a:solidFill>
            <a:prstDash val="solid"/>
          </a:ln>
          <a:effectLst>
            <a:outerShdw blurRad="76200" dist="50800" dir="5400000" algn="tl" rotWithShape="0">
              <a:srgbClr val="000000">
                <a:alpha val="2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Round Single Corner Rectangle 10"/>
          <p:cNvSpPr/>
          <p:nvPr/>
        </p:nvSpPr>
        <p:spPr>
          <a:xfrm>
            <a:off x="6400800" y="434162"/>
            <a:ext cx="2324605" cy="4343400"/>
          </a:xfrm>
          <a:prstGeom prst="round1Rect">
            <a:avLst>
              <a:gd name="adj" fmla="val 2748"/>
            </a:avLst>
          </a:prstGeom>
          <a:solidFill>
            <a:srgbClr val="1C1C1C"/>
          </a:solidFill>
          <a:ln w="889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457200" y="5012056"/>
            <a:ext cx="8229600" cy="1051560"/>
          </a:xfrm>
        </p:spPr>
        <p:txBody>
          <a:bodyPr anchor="t"/>
          <a:lstStyle>
            <a:lvl1pPr algn="l">
              <a:buNone/>
              <a:defRPr sz="3600" b="0">
                <a:solidFill>
                  <a:schemeClr val="bg2">
                    <a:shade val="25000"/>
                  </a:schemeClr>
                </a:solidFill>
                <a:effectLst/>
              </a:defRPr>
            </a:lvl1pPr>
            <a:extLst/>
          </a:lstStyle>
          <a:p>
            <a:r>
              <a:rPr kumimoji="0" lang="en-US" smtClean="0"/>
              <a:t>Click to edit Master title style</a:t>
            </a:r>
            <a:endParaRPr kumimoji="0" lang="en-US"/>
          </a:p>
        </p:txBody>
      </p:sp>
      <p:sp>
        <p:nvSpPr>
          <p:cNvPr id="4" name="Text Placeholder 3"/>
          <p:cNvSpPr>
            <a:spLocks noGrp="1"/>
          </p:cNvSpPr>
          <p:nvPr>
            <p:ph type="body" sz="half" idx="2"/>
          </p:nvPr>
        </p:nvSpPr>
        <p:spPr bwMode="grayWhite">
          <a:xfrm>
            <a:off x="6462712" y="533400"/>
            <a:ext cx="2240280" cy="4211480"/>
          </a:xfrm>
        </p:spPr>
        <p:txBody>
          <a:bodyPr lIns="91440"/>
          <a:lstStyle>
            <a:lvl1pPr marL="45720" indent="0" algn="l">
              <a:spcBef>
                <a:spcPts val="0"/>
              </a:spcBef>
              <a:buNone/>
              <a:defRPr sz="1400">
                <a:solidFill>
                  <a:srgbClr val="FFFFFF"/>
                </a:solidFill>
              </a:defRPr>
            </a:lvl1pPr>
            <a:lvl2pPr>
              <a:defRPr sz="1200">
                <a:solidFill>
                  <a:srgbClr val="FFFFFF"/>
                </a:solidFill>
              </a:defRPr>
            </a:lvl2pPr>
            <a:lvl3pPr>
              <a:defRPr sz="1000">
                <a:solidFill>
                  <a:srgbClr val="FFFFFF"/>
                </a:solidFill>
              </a:defRPr>
            </a:lvl3pPr>
            <a:lvl4pPr>
              <a:defRPr sz="900">
                <a:solidFill>
                  <a:srgbClr val="FFFFFF"/>
                </a:solidFill>
              </a:defRPr>
            </a:lvl4pPr>
            <a:lvl5pPr>
              <a:defRPr sz="900">
                <a:solidFill>
                  <a:srgbClr val="FFFFFF"/>
                </a:solidFill>
              </a:defRPr>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2/27/2023</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3" name="Picture Placeholder 2"/>
          <p:cNvSpPr>
            <a:spLocks noGrp="1"/>
          </p:cNvSpPr>
          <p:nvPr>
            <p:ph type="pic" idx="1"/>
          </p:nvPr>
        </p:nvSpPr>
        <p:spPr>
          <a:xfrm>
            <a:off x="421480" y="435768"/>
            <a:ext cx="5925312" cy="4343400"/>
          </a:xfrm>
          <a:prstGeom prst="snipRoundRect">
            <a:avLst>
              <a:gd name="adj1" fmla="val 1040"/>
              <a:gd name="adj2" fmla="val 0"/>
            </a:avLst>
          </a:prstGeom>
          <a:solidFill>
            <a:schemeClr val="bg2">
              <a:shade val="10000"/>
            </a:schemeClr>
          </a:solidFill>
        </p:spPr>
        <p:txBody>
          <a:bodyPr/>
          <a:lstStyle>
            <a:lvl1pPr marL="0" indent="0">
              <a:buNone/>
              <a:defRPr sz="3200"/>
            </a:lvl1pPr>
            <a:extLst/>
          </a:lstStyle>
          <a:p>
            <a:r>
              <a:rPr kumimoji="0" lang="en-US" smtClean="0"/>
              <a:t>Click icon to add picture</a:t>
            </a:r>
            <a:endParaRPr kumimoji="0" lang="en-US"/>
          </a:p>
        </p:txBody>
      </p:sp>
    </p:spTree>
  </p:cSld>
  <p:clrMapOvr>
    <a:masterClrMapping/>
  </p:clrMapOvr>
  <p:transition spd="slow">
    <p:push dir="u"/>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502920" y="4983480"/>
            <a:ext cx="8183880" cy="1051560"/>
          </a:xfrm>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502920" y="530352"/>
            <a:ext cx="8183880" cy="4187952"/>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2/27/2023</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transition spd="slow">
    <p:push dir="u"/>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533404"/>
            <a:ext cx="1981200" cy="5257799"/>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533400" y="533402"/>
            <a:ext cx="5943600" cy="5257801"/>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2/27/2023</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transition spd="slow">
    <p:push dir="u"/>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7" name="Rounded Rectangle 6"/>
          <p:cNvSpPr/>
          <p:nvPr/>
        </p:nvSpPr>
        <p:spPr>
          <a:xfrm>
            <a:off x="304800" y="329184"/>
            <a:ext cx="8532055" cy="6196819"/>
          </a:xfrm>
          <a:prstGeom prst="roundRect">
            <a:avLst>
              <a:gd name="adj" fmla="val 2081"/>
            </a:avLst>
          </a:prstGeom>
          <a:gradFill flip="none" rotWithShape="1">
            <a:gsLst>
              <a:gs pos="0">
                <a:srgbClr val="FFFFFF">
                  <a:shade val="100000"/>
                </a:srgbClr>
              </a:gs>
              <a:gs pos="98000">
                <a:srgbClr val="FFFFFF">
                  <a:shade val="100000"/>
                </a:srgbClr>
              </a:gs>
              <a:gs pos="99055">
                <a:srgbClr val="FFFFFF">
                  <a:shade val="93000"/>
                </a:srgbClr>
              </a:gs>
              <a:gs pos="100000">
                <a:srgbClr val="FFFFFF">
                  <a:shade val="70000"/>
                </a:srgbClr>
              </a:gs>
            </a:gsLst>
            <a:lin ang="5400000" scaled="1"/>
            <a:tileRect/>
          </a:gradFill>
          <a:ln w="2000" cap="rnd" cmpd="sng" algn="ctr">
            <a:solidFill>
              <a:srgbClr val="302F2C">
                <a:tint val="65000"/>
                <a:satMod val="120000"/>
              </a:srgbClr>
            </a:solidFill>
            <a:prstDash val="solid"/>
          </a:ln>
          <a:effectLst>
            <a:outerShdw blurRad="76200" dist="50800" dir="5400000" algn="tl" rotWithShape="0">
              <a:srgbClr val="000000">
                <a:alpha val="2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9" name="Rounded Rectangle 8"/>
          <p:cNvSpPr/>
          <p:nvPr/>
        </p:nvSpPr>
        <p:spPr>
          <a:xfrm>
            <a:off x="418596" y="434162"/>
            <a:ext cx="8306809" cy="5486400"/>
          </a:xfrm>
          <a:prstGeom prst="roundRect">
            <a:avLst>
              <a:gd name="adj" fmla="val 2127"/>
            </a:avLst>
          </a:prstGeom>
          <a:gradFill rotWithShape="1">
            <a:gsLst>
              <a:gs pos="0">
                <a:schemeClr val="bg1">
                  <a:tint val="75000"/>
                  <a:satMod val="150000"/>
                </a:schemeClr>
              </a:gs>
              <a:gs pos="55000">
                <a:schemeClr val="bg1">
                  <a:shade val="75000"/>
                  <a:satMod val="100000"/>
                </a:schemeClr>
              </a:gs>
              <a:gs pos="100000">
                <a:schemeClr val="bg1">
                  <a:shade val="35000"/>
                  <a:satMod val="100000"/>
                </a:schemeClr>
              </a:gs>
            </a:gsLst>
            <a:path path="circle">
              <a:fillToRect l="50000" t="175000" r="50000" b="-75000"/>
            </a:path>
          </a:gradFill>
          <a:ln w="889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3" name="Title Placeholder 12"/>
          <p:cNvSpPr>
            <a:spLocks noGrp="1"/>
          </p:cNvSpPr>
          <p:nvPr>
            <p:ph type="title"/>
          </p:nvPr>
        </p:nvSpPr>
        <p:spPr>
          <a:xfrm>
            <a:off x="502920" y="4985590"/>
            <a:ext cx="8183880" cy="1051560"/>
          </a:xfrm>
          <a:prstGeom prst="rect">
            <a:avLst/>
          </a:prstGeom>
        </p:spPr>
        <p:txBody>
          <a:bodyPr vert="horz" anchor="b">
            <a:normAutofit/>
          </a:bodyPr>
          <a:lstStyle>
            <a:extLst/>
          </a:lstStyle>
          <a:p>
            <a:r>
              <a:rPr kumimoji="0" lang="en-US" smtClean="0"/>
              <a:t>Click to edit Master title style</a:t>
            </a:r>
            <a:endParaRPr kumimoji="0" lang="en-US"/>
          </a:p>
        </p:txBody>
      </p:sp>
      <p:sp>
        <p:nvSpPr>
          <p:cNvPr id="4" name="Text Placeholder 3"/>
          <p:cNvSpPr>
            <a:spLocks noGrp="1"/>
          </p:cNvSpPr>
          <p:nvPr>
            <p:ph type="body" idx="1"/>
          </p:nvPr>
        </p:nvSpPr>
        <p:spPr>
          <a:xfrm>
            <a:off x="502920" y="530352"/>
            <a:ext cx="8183880" cy="4187952"/>
          </a:xfrm>
          <a:prstGeom prst="rect">
            <a:avLst/>
          </a:prstGeom>
        </p:spPr>
        <p:txBody>
          <a:bodyPr vert="horz" lIns="182880" tIns="91440">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5" name="Date Placeholder 24"/>
          <p:cNvSpPr>
            <a:spLocks noGrp="1"/>
          </p:cNvSpPr>
          <p:nvPr>
            <p:ph type="dt" sz="half" idx="2"/>
          </p:nvPr>
        </p:nvSpPr>
        <p:spPr>
          <a:xfrm>
            <a:off x="3776328" y="6111875"/>
            <a:ext cx="2286000" cy="365125"/>
          </a:xfrm>
          <a:prstGeom prst="rect">
            <a:avLst/>
          </a:prstGeom>
        </p:spPr>
        <p:txBody>
          <a:bodyPr vert="horz" anchor="b"/>
          <a:lstStyle>
            <a:lvl1pPr algn="r" eaLnBrk="1" latinLnBrk="0" hangingPunct="1">
              <a:defRPr kumimoji="0" sz="1000">
                <a:solidFill>
                  <a:schemeClr val="bg2">
                    <a:shade val="50000"/>
                  </a:schemeClr>
                </a:solidFill>
              </a:defRPr>
            </a:lvl1pPr>
            <a:extLst/>
          </a:lstStyle>
          <a:p>
            <a:fld id="{1D8BD707-D9CF-40AE-B4C6-C98DA3205C09}" type="datetimeFigureOut">
              <a:rPr lang="en-US" smtClean="0"/>
              <a:pPr/>
              <a:t>2/27/2023</a:t>
            </a:fld>
            <a:endParaRPr lang="en-US"/>
          </a:p>
        </p:txBody>
      </p:sp>
      <p:sp>
        <p:nvSpPr>
          <p:cNvPr id="18" name="Footer Placeholder 17"/>
          <p:cNvSpPr>
            <a:spLocks noGrp="1"/>
          </p:cNvSpPr>
          <p:nvPr>
            <p:ph type="ftr" sz="quarter" idx="3"/>
          </p:nvPr>
        </p:nvSpPr>
        <p:spPr>
          <a:xfrm>
            <a:off x="6062328" y="6111875"/>
            <a:ext cx="2286000" cy="365125"/>
          </a:xfrm>
          <a:prstGeom prst="rect">
            <a:avLst/>
          </a:prstGeom>
        </p:spPr>
        <p:txBody>
          <a:bodyPr vert="horz" anchor="b"/>
          <a:lstStyle>
            <a:lvl1pPr algn="l" eaLnBrk="1" latinLnBrk="0" hangingPunct="1">
              <a:defRPr kumimoji="0" sz="1000">
                <a:solidFill>
                  <a:schemeClr val="bg2">
                    <a:shade val="50000"/>
                  </a:schemeClr>
                </a:solidFill>
              </a:defRPr>
            </a:lvl1pPr>
            <a:extLst/>
          </a:lstStyle>
          <a:p>
            <a:endParaRPr lang="en-US"/>
          </a:p>
        </p:txBody>
      </p:sp>
      <p:sp>
        <p:nvSpPr>
          <p:cNvPr id="5" name="Slide Number Placeholder 4"/>
          <p:cNvSpPr>
            <a:spLocks noGrp="1"/>
          </p:cNvSpPr>
          <p:nvPr>
            <p:ph type="sldNum" sz="quarter" idx="4"/>
          </p:nvPr>
        </p:nvSpPr>
        <p:spPr>
          <a:xfrm>
            <a:off x="8348328" y="6111875"/>
            <a:ext cx="457200" cy="365125"/>
          </a:xfrm>
          <a:prstGeom prst="rect">
            <a:avLst/>
          </a:prstGeom>
        </p:spPr>
        <p:txBody>
          <a:bodyPr vert="horz" anchor="b"/>
          <a:lstStyle>
            <a:lvl1pPr algn="r" eaLnBrk="1" latinLnBrk="0" hangingPunct="1">
              <a:defRPr kumimoji="0" sz="1000">
                <a:solidFill>
                  <a:schemeClr val="bg2">
                    <a:shade val="50000"/>
                  </a:schemeClr>
                </a:solidFill>
              </a:defRPr>
            </a:lvl1pPr>
            <a:extLst/>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781" r:id="rId1"/>
    <p:sldLayoutId id="2147483782" r:id="rId2"/>
    <p:sldLayoutId id="2147483783" r:id="rId3"/>
    <p:sldLayoutId id="2147483784" r:id="rId4"/>
    <p:sldLayoutId id="2147483785" r:id="rId5"/>
    <p:sldLayoutId id="2147483786" r:id="rId6"/>
    <p:sldLayoutId id="2147483787" r:id="rId7"/>
    <p:sldLayoutId id="2147483788" r:id="rId8"/>
    <p:sldLayoutId id="2147483789" r:id="rId9"/>
    <p:sldLayoutId id="2147483790" r:id="rId10"/>
    <p:sldLayoutId id="2147483791" r:id="rId11"/>
  </p:sldLayoutIdLst>
  <p:transition spd="slow">
    <p:push dir="u"/>
  </p:transition>
  <p:txStyles>
    <p:titleStyle>
      <a:lvl1pPr algn="l" rtl="0" eaLnBrk="1" latinLnBrk="0" hangingPunct="1">
        <a:spcBef>
          <a:spcPct val="0"/>
        </a:spcBef>
        <a:buNone/>
        <a:defRPr kumimoji="0" sz="3600" b="1" kern="1200">
          <a:solidFill>
            <a:schemeClr val="accent1">
              <a:tint val="88000"/>
              <a:satMod val="150000"/>
            </a:schemeClr>
          </a:solidFill>
          <a:effectLst>
            <a:outerShdw blurRad="53975" dist="22860" dir="5400000" algn="tl" rotWithShape="0">
              <a:srgbClr val="000000">
                <a:alpha val="55000"/>
              </a:srgbClr>
            </a:outerShdw>
          </a:effectLst>
          <a:latin typeface="+mj-lt"/>
          <a:ea typeface="+mj-ea"/>
          <a:cs typeface="+mj-cs"/>
        </a:defRPr>
      </a:lvl1pPr>
      <a:extLst/>
    </p:titleStyle>
    <p:bodyStyle>
      <a:lvl1pPr marL="265176" indent="-265176" algn="l" rtl="0" eaLnBrk="1" latinLnBrk="0" hangingPunct="1">
        <a:spcBef>
          <a:spcPts val="250"/>
        </a:spcBef>
        <a:buClr>
          <a:schemeClr val="accent1"/>
        </a:buClr>
        <a:buSzPct val="80000"/>
        <a:buFont typeface="Wingdings 2"/>
        <a:buChar char=""/>
        <a:defRPr kumimoji="0" sz="2800" kern="1200">
          <a:solidFill>
            <a:schemeClr val="tx1"/>
          </a:solidFill>
          <a:effectLst/>
          <a:latin typeface="+mn-lt"/>
          <a:ea typeface="+mn-ea"/>
          <a:cs typeface="+mn-cs"/>
        </a:defRPr>
      </a:lvl1pPr>
      <a:lvl2pPr marL="548640" indent="-201168" algn="l" rtl="0" eaLnBrk="1" latinLnBrk="0" hangingPunct="1">
        <a:spcBef>
          <a:spcPts val="250"/>
        </a:spcBef>
        <a:buClr>
          <a:schemeClr val="accent1"/>
        </a:buClr>
        <a:buSzPct val="100000"/>
        <a:buFont typeface="Verdana"/>
        <a:buChar char="◦"/>
        <a:defRPr kumimoji="0" sz="2400" kern="1200">
          <a:solidFill>
            <a:schemeClr val="tx1"/>
          </a:solidFill>
          <a:latin typeface="+mn-lt"/>
          <a:ea typeface="+mn-ea"/>
          <a:cs typeface="+mn-cs"/>
        </a:defRPr>
      </a:lvl2pPr>
      <a:lvl3pPr marL="786384" indent="-182880" algn="l" rtl="0" eaLnBrk="1" latinLnBrk="0" hangingPunct="1">
        <a:spcBef>
          <a:spcPts val="250"/>
        </a:spcBef>
        <a:buClr>
          <a:schemeClr val="accent2">
            <a:tint val="85000"/>
            <a:satMod val="285000"/>
          </a:schemeClr>
        </a:buClr>
        <a:buSzPct val="100000"/>
        <a:buFont typeface="Wingdings 2"/>
        <a:buChar char=""/>
        <a:defRPr kumimoji="0" sz="2200" kern="1200">
          <a:solidFill>
            <a:schemeClr val="tx1"/>
          </a:solidFill>
          <a:latin typeface="+mn-lt"/>
          <a:ea typeface="+mn-ea"/>
          <a:cs typeface="+mn-cs"/>
        </a:defRPr>
      </a:lvl3pPr>
      <a:lvl4pPr marL="1024128" indent="-182880" algn="l" rtl="0" eaLnBrk="1" latinLnBrk="0" hangingPunct="1">
        <a:spcBef>
          <a:spcPts val="230"/>
        </a:spcBef>
        <a:buClr>
          <a:schemeClr val="accent2">
            <a:tint val="85000"/>
            <a:satMod val="285000"/>
          </a:schemeClr>
        </a:buClr>
        <a:buSzPct val="112000"/>
        <a:buFont typeface="Verdana"/>
        <a:buChar char="◦"/>
        <a:defRPr kumimoji="0" sz="1900" kern="1200">
          <a:solidFill>
            <a:schemeClr val="tx1"/>
          </a:solidFill>
          <a:latin typeface="+mn-lt"/>
          <a:ea typeface="+mn-ea"/>
          <a:cs typeface="+mn-cs"/>
        </a:defRPr>
      </a:lvl4pPr>
      <a:lvl5pPr marL="1280160" indent="-182880" algn="l" rtl="0" eaLnBrk="1" latinLnBrk="0" hangingPunct="1">
        <a:spcBef>
          <a:spcPts val="250"/>
        </a:spcBef>
        <a:buClr>
          <a:schemeClr val="accent3">
            <a:tint val="85000"/>
            <a:satMod val="275000"/>
          </a:schemeClr>
        </a:buClr>
        <a:buSzPct val="100000"/>
        <a:buFont typeface="Wingdings 2"/>
        <a:buChar char=""/>
        <a:defRPr kumimoji="0" sz="1800" kern="1200">
          <a:solidFill>
            <a:schemeClr val="tx1"/>
          </a:solidFill>
          <a:latin typeface="+mn-lt"/>
          <a:ea typeface="+mn-ea"/>
          <a:cs typeface="+mn-cs"/>
        </a:defRPr>
      </a:lvl5pPr>
      <a:lvl6pPr marL="1490472" indent="-182880" algn="l" rtl="0" eaLnBrk="1" latinLnBrk="0" hangingPunct="1">
        <a:spcBef>
          <a:spcPts val="250"/>
        </a:spcBef>
        <a:buClr>
          <a:schemeClr val="accent3">
            <a:tint val="85000"/>
            <a:satMod val="275000"/>
          </a:schemeClr>
        </a:buClr>
        <a:buSzPct val="100000"/>
        <a:buFont typeface="Verdana"/>
        <a:buChar char="◦"/>
        <a:defRPr kumimoji="0" sz="1700" kern="1200" baseline="0">
          <a:solidFill>
            <a:schemeClr val="tx1"/>
          </a:solidFill>
          <a:latin typeface="+mn-lt"/>
          <a:ea typeface="+mn-ea"/>
          <a:cs typeface="+mn-cs"/>
        </a:defRPr>
      </a:lvl6pPr>
      <a:lvl7pPr marL="1700784" indent="-182880" algn="l" rtl="0" eaLnBrk="1" latinLnBrk="0" hangingPunct="1">
        <a:spcBef>
          <a:spcPts val="255"/>
        </a:spcBef>
        <a:buClr>
          <a:schemeClr val="accent3">
            <a:tint val="85000"/>
            <a:satMod val="275000"/>
          </a:schemeClr>
        </a:buClr>
        <a:buSzPct val="100000"/>
        <a:buFont typeface="Wingdings 2"/>
        <a:buChar char=""/>
        <a:defRPr kumimoji="0" sz="1500" kern="1200">
          <a:solidFill>
            <a:schemeClr val="tx1"/>
          </a:solidFill>
          <a:latin typeface="+mn-lt"/>
          <a:ea typeface="+mn-ea"/>
          <a:cs typeface="+mn-cs"/>
        </a:defRPr>
      </a:lvl7pPr>
      <a:lvl8pPr marL="1920240" indent="-182880" algn="l" rtl="0" eaLnBrk="1" latinLnBrk="0" hangingPunct="1">
        <a:spcBef>
          <a:spcPts val="257"/>
        </a:spcBef>
        <a:buClr>
          <a:schemeClr val="accent3">
            <a:tint val="85000"/>
            <a:satMod val="275000"/>
          </a:schemeClr>
        </a:buClr>
        <a:buSzPct val="100000"/>
        <a:buFont typeface="Verdana"/>
        <a:buChar char="◦"/>
        <a:defRPr kumimoji="0" sz="1500" kern="1200" baseline="0">
          <a:solidFill>
            <a:schemeClr val="tx1"/>
          </a:solidFill>
          <a:latin typeface="+mn-lt"/>
          <a:ea typeface="+mn-ea"/>
          <a:cs typeface="+mn-cs"/>
        </a:defRPr>
      </a:lvl8pPr>
      <a:lvl9pPr marL="2148840" indent="-182880" algn="l" rtl="0" eaLnBrk="1" latinLnBrk="0" hangingPunct="1">
        <a:spcBef>
          <a:spcPts val="255"/>
        </a:spcBef>
        <a:buClr>
          <a:schemeClr val="accent3">
            <a:tint val="85000"/>
            <a:satMod val="275000"/>
          </a:schemeClr>
        </a:buClr>
        <a:buSzPct val="100000"/>
        <a:buFont typeface="Wingdings 2"/>
        <a:buChar char=""/>
        <a:defRPr kumimoji="0" sz="15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tmp"/><Relationship Id="rId2" Type="http://schemas.openxmlformats.org/officeDocument/2006/relationships/image" Target="../media/image2.tmp"/><Relationship Id="rId1" Type="http://schemas.openxmlformats.org/officeDocument/2006/relationships/slideLayout" Target="../slideLayouts/slideLayout1.xml"/><Relationship Id="rId4" Type="http://schemas.openxmlformats.org/officeDocument/2006/relationships/image" Target="../media/image4.tmp"/></Relationships>
</file>

<file path=ppt/slides/_rels/slide2.xml.rels><?xml version="1.0" encoding="UTF-8" standalone="yes"?>
<Relationships xmlns="http://schemas.openxmlformats.org/package/2006/relationships"><Relationship Id="rId2" Type="http://schemas.openxmlformats.org/officeDocument/2006/relationships/image" Target="../media/image5.tmp"/><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tmp"/><Relationship Id="rId2" Type="http://schemas.openxmlformats.org/officeDocument/2006/relationships/image" Target="../media/image5.tmp"/><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tmp"/><Relationship Id="rId2" Type="http://schemas.openxmlformats.org/officeDocument/2006/relationships/image" Target="../media/image5.tmp"/><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7.tmp"/><Relationship Id="rId2" Type="http://schemas.openxmlformats.org/officeDocument/2006/relationships/image" Target="../media/image5.tmp"/><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tmp"/><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tmp"/><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8.tmp"/><Relationship Id="rId2" Type="http://schemas.openxmlformats.org/officeDocument/2006/relationships/image" Target="../media/image5.tmp"/><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5.tmp"/><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5.tmp"/><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5.tmp"/><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5.tmp"/><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8" Type="http://schemas.openxmlformats.org/officeDocument/2006/relationships/hyperlink" Target="https://www.bhaskarhindi.com/technology/news/vodafone-idea-rebranded-as-vi-company-announced-161046" TargetMode="External"/><Relationship Id="rId3" Type="http://schemas.openxmlformats.org/officeDocument/2006/relationships/hyperlink" Target="https://www.apty.io/blog/types-of-organizational-change/" TargetMode="External"/><Relationship Id="rId7" Type="http://schemas.openxmlformats.org/officeDocument/2006/relationships/hyperlink" Target="https://papers.ssrn.com/sol3/papers.cfm?abstract_id=3496463" TargetMode="External"/><Relationship Id="rId2" Type="http://schemas.openxmlformats.org/officeDocument/2006/relationships/image" Target="../media/image5.tmp"/><Relationship Id="rId1" Type="http://schemas.openxmlformats.org/officeDocument/2006/relationships/slideLayout" Target="../slideLayouts/slideLayout2.xml"/><Relationship Id="rId6" Type="http://schemas.openxmlformats.org/officeDocument/2006/relationships/hyperlink" Target="https://www.myvi.in/vodafone-idea/promoters" TargetMode="External"/><Relationship Id="rId5" Type="http://schemas.openxmlformats.org/officeDocument/2006/relationships/hyperlink" Target="https://www.myvi.in/vodafone-idea/management-team" TargetMode="External"/><Relationship Id="rId10" Type="http://schemas.openxmlformats.org/officeDocument/2006/relationships/hyperlink" Target="https://www.business-standard.com/article/companies/vi-is-we-two-yrs-after-merger-voda-idea-integrates-to-create-new-identity-120090700456_1.html" TargetMode="External"/><Relationship Id="rId4" Type="http://schemas.openxmlformats.org/officeDocument/2006/relationships/hyperlink" Target="https://en.wikipedia.org/wiki/Vodafone_Idea_Ltd" TargetMode="External"/><Relationship Id="rId9" Type="http://schemas.openxmlformats.org/officeDocument/2006/relationships/hyperlink" Target="https://www.hrkatha.com/news/vodafone-idea-merger-loss-of-jobs-for-thousands/#:~:text=The%20temporary%20staff%20as%20well,part%20of%20the%20merger%20deal"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fontScale="90000"/>
          </a:bodyPr>
          <a:lstStyle/>
          <a:p>
            <a:r>
              <a:rPr lang="en-US" dirty="0" smtClean="0"/>
              <a:t>CHANGE AND STABILITY MANAGEMENT</a:t>
            </a:r>
            <a:endParaRPr lang="en-US" dirty="0"/>
          </a:p>
        </p:txBody>
      </p:sp>
      <p:pic>
        <p:nvPicPr>
          <p:cNvPr id="4" name="Picture 3" descr="Screen Clippi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172200" y="5562600"/>
            <a:ext cx="2591162" cy="943107"/>
          </a:xfrm>
          <a:prstGeom prst="rect">
            <a:avLst/>
          </a:prstGeom>
        </p:spPr>
      </p:pic>
      <p:pic>
        <p:nvPicPr>
          <p:cNvPr id="9" name="Picture 8" descr="Screen Clippi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43000" y="3800229"/>
            <a:ext cx="2629267" cy="2705478"/>
          </a:xfrm>
          <a:prstGeom prst="rect">
            <a:avLst/>
          </a:prstGeom>
        </p:spPr>
      </p:pic>
      <p:pic>
        <p:nvPicPr>
          <p:cNvPr id="10" name="Picture 9" descr="Screen Clippin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657600" y="4038600"/>
            <a:ext cx="2091757" cy="790823"/>
          </a:xfrm>
          <a:prstGeom prst="rect">
            <a:avLst/>
          </a:prstGeom>
        </p:spPr>
      </p:pic>
    </p:spTree>
    <p:extLst>
      <p:ext uri="{BB962C8B-B14F-4D97-AF65-F5344CB8AC3E}">
        <p14:creationId xmlns:p14="http://schemas.microsoft.com/office/powerpoint/2010/main" val="2689764043"/>
      </p:ext>
    </p:extLst>
  </p:cSld>
  <p:clrMapOvr>
    <a:masterClrMapping/>
  </p:clrMapOvr>
  <p:transition spd="slow">
    <p:wipe/>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Content Placeholder 6" descr="Screen Clipping"/>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7848600" y="5257800"/>
            <a:ext cx="914528" cy="1209844"/>
          </a:xfrm>
        </p:spPr>
      </p:pic>
      <p:sp>
        <p:nvSpPr>
          <p:cNvPr id="10" name="TextBox 9"/>
          <p:cNvSpPr txBox="1"/>
          <p:nvPr/>
        </p:nvSpPr>
        <p:spPr>
          <a:xfrm>
            <a:off x="381000" y="457200"/>
            <a:ext cx="8382000" cy="4862870"/>
          </a:xfrm>
          <a:prstGeom prst="rect">
            <a:avLst/>
          </a:prstGeom>
          <a:noFill/>
        </p:spPr>
        <p:txBody>
          <a:bodyPr wrap="square" rtlCol="0">
            <a:spAutoFit/>
          </a:bodyPr>
          <a:lstStyle/>
          <a:p>
            <a:pPr algn="just"/>
            <a:r>
              <a:rPr lang="en-US" sz="2200" dirty="0" smtClean="0">
                <a:solidFill>
                  <a:schemeClr val="accent6">
                    <a:lumMod val="75000"/>
                  </a:schemeClr>
                </a:solidFill>
                <a:latin typeface="Book Antiqua" pitchFamily="18" charset="0"/>
              </a:rPr>
              <a:t>Change Management: </a:t>
            </a:r>
            <a:r>
              <a:rPr lang="en-US" sz="1600" dirty="0" smtClean="0">
                <a:solidFill>
                  <a:schemeClr val="tx1">
                    <a:lumMod val="85000"/>
                    <a:lumOff val="15000"/>
                  </a:schemeClr>
                </a:solidFill>
                <a:latin typeface="Book Antiqua" pitchFamily="18" charset="0"/>
              </a:rPr>
              <a:t>A </a:t>
            </a:r>
            <a:r>
              <a:rPr lang="en-US" sz="1600" dirty="0">
                <a:solidFill>
                  <a:schemeClr val="tx1">
                    <a:lumMod val="85000"/>
                    <a:lumOff val="15000"/>
                  </a:schemeClr>
                </a:solidFill>
                <a:latin typeface="Book Antiqua" pitchFamily="18" charset="0"/>
              </a:rPr>
              <a:t>methodical strategy to dealing with the transition or transformation of an organization's objectives, procedures, or technologies is called change management</a:t>
            </a:r>
            <a:r>
              <a:rPr lang="en-US" sz="1600" dirty="0" smtClean="0">
                <a:solidFill>
                  <a:schemeClr val="tx1">
                    <a:lumMod val="85000"/>
                    <a:lumOff val="15000"/>
                  </a:schemeClr>
                </a:solidFill>
                <a:latin typeface="Book Antiqua" pitchFamily="18" charset="0"/>
              </a:rPr>
              <a:t>.</a:t>
            </a:r>
          </a:p>
          <a:p>
            <a:pPr marL="285750" indent="-285750" algn="just">
              <a:buFont typeface="Arial" pitchFamily="34" charset="0"/>
              <a:buChar char="•"/>
            </a:pPr>
            <a:r>
              <a:rPr lang="en-US" sz="1600" dirty="0">
                <a:solidFill>
                  <a:schemeClr val="tx1">
                    <a:lumMod val="85000"/>
                    <a:lumOff val="15000"/>
                  </a:schemeClr>
                </a:solidFill>
                <a:latin typeface="Book Antiqua" pitchFamily="18" charset="0"/>
              </a:rPr>
              <a:t>Changes in an </a:t>
            </a:r>
            <a:r>
              <a:rPr lang="en-US" sz="1600" dirty="0" smtClean="0">
                <a:solidFill>
                  <a:schemeClr val="tx1">
                    <a:lumMod val="85000"/>
                    <a:lumOff val="15000"/>
                  </a:schemeClr>
                </a:solidFill>
                <a:latin typeface="Book Antiqua" pitchFamily="18" charset="0"/>
              </a:rPr>
              <a:t>organization </a:t>
            </a:r>
            <a:r>
              <a:rPr lang="en-US" sz="1600" dirty="0">
                <a:solidFill>
                  <a:schemeClr val="tx1">
                    <a:lumMod val="85000"/>
                    <a:lumOff val="15000"/>
                  </a:schemeClr>
                </a:solidFill>
                <a:latin typeface="Book Antiqua" pitchFamily="18" charset="0"/>
              </a:rPr>
              <a:t>that significantly affect it as a whole are referred to as </a:t>
            </a:r>
            <a:r>
              <a:rPr lang="en-US" sz="1600" dirty="0" smtClean="0">
                <a:solidFill>
                  <a:schemeClr val="tx1">
                    <a:lumMod val="85000"/>
                    <a:lumOff val="15000"/>
                  </a:schemeClr>
                </a:solidFill>
                <a:latin typeface="Book Antiqua" pitchFamily="18" charset="0"/>
              </a:rPr>
              <a:t>organizational changes. </a:t>
            </a:r>
            <a:r>
              <a:rPr lang="en-US" sz="1600" dirty="0">
                <a:solidFill>
                  <a:schemeClr val="tx1">
                    <a:lumMod val="85000"/>
                    <a:lumOff val="15000"/>
                  </a:schemeClr>
                </a:solidFill>
                <a:latin typeface="Book Antiqua" pitchFamily="18" charset="0"/>
              </a:rPr>
              <a:t>D</a:t>
            </a:r>
            <a:r>
              <a:rPr lang="en-US" sz="1600" dirty="0" smtClean="0">
                <a:solidFill>
                  <a:schemeClr val="tx1">
                    <a:lumMod val="85000"/>
                    <a:lumOff val="15000"/>
                  </a:schemeClr>
                </a:solidFill>
                <a:latin typeface="Book Antiqua" pitchFamily="18" charset="0"/>
              </a:rPr>
              <a:t>ifferent organizational </a:t>
            </a:r>
            <a:r>
              <a:rPr lang="en-US" sz="1600" dirty="0">
                <a:solidFill>
                  <a:schemeClr val="tx1">
                    <a:lumMod val="85000"/>
                    <a:lumOff val="15000"/>
                  </a:schemeClr>
                </a:solidFill>
                <a:latin typeface="Book Antiqua" pitchFamily="18" charset="0"/>
              </a:rPr>
              <a:t>change calls for different </a:t>
            </a:r>
            <a:r>
              <a:rPr lang="en-US" sz="1600" dirty="0" smtClean="0">
                <a:solidFill>
                  <a:schemeClr val="tx1">
                    <a:lumMod val="85000"/>
                    <a:lumOff val="15000"/>
                  </a:schemeClr>
                </a:solidFill>
                <a:latin typeface="Book Antiqua" pitchFamily="18" charset="0"/>
              </a:rPr>
              <a:t>approaches and these </a:t>
            </a:r>
            <a:r>
              <a:rPr lang="en-US" sz="1600" dirty="0">
                <a:solidFill>
                  <a:schemeClr val="tx1">
                    <a:lumMod val="85000"/>
                    <a:lumOff val="15000"/>
                  </a:schemeClr>
                </a:solidFill>
                <a:latin typeface="Book Antiqua" pitchFamily="18" charset="0"/>
              </a:rPr>
              <a:t>are descriptions of the </a:t>
            </a:r>
            <a:r>
              <a:rPr lang="en-US" sz="1600" dirty="0" smtClean="0">
                <a:solidFill>
                  <a:schemeClr val="tx1">
                    <a:lumMod val="85000"/>
                    <a:lumOff val="15000"/>
                  </a:schemeClr>
                </a:solidFill>
                <a:latin typeface="Book Antiqua" pitchFamily="18" charset="0"/>
              </a:rPr>
              <a:t>five major types </a:t>
            </a:r>
            <a:r>
              <a:rPr lang="en-US" sz="1600" dirty="0">
                <a:solidFill>
                  <a:schemeClr val="tx1">
                    <a:lumMod val="85000"/>
                    <a:lumOff val="15000"/>
                  </a:schemeClr>
                </a:solidFill>
                <a:latin typeface="Book Antiqua" pitchFamily="18" charset="0"/>
              </a:rPr>
              <a:t>of </a:t>
            </a:r>
            <a:r>
              <a:rPr lang="en-US" sz="1600" dirty="0" smtClean="0">
                <a:solidFill>
                  <a:schemeClr val="tx1">
                    <a:lumMod val="85000"/>
                    <a:lumOff val="15000"/>
                  </a:schemeClr>
                </a:solidFill>
                <a:latin typeface="Book Antiqua" pitchFamily="18" charset="0"/>
              </a:rPr>
              <a:t>organizational changes.</a:t>
            </a:r>
          </a:p>
          <a:p>
            <a:pPr marL="342900" indent="-342900" algn="just">
              <a:buFont typeface="+mj-lt"/>
              <a:buAutoNum type="arabicPeriod"/>
            </a:pPr>
            <a:r>
              <a:rPr lang="en-US" sz="1600" b="1" dirty="0">
                <a:solidFill>
                  <a:schemeClr val="tx1">
                    <a:lumMod val="85000"/>
                    <a:lumOff val="15000"/>
                  </a:schemeClr>
                </a:solidFill>
                <a:latin typeface="Book Antiqua" pitchFamily="18" charset="0"/>
              </a:rPr>
              <a:t>Strategic change </a:t>
            </a:r>
            <a:r>
              <a:rPr lang="en-US" sz="1600" dirty="0">
                <a:solidFill>
                  <a:schemeClr val="tx1">
                    <a:lumMod val="85000"/>
                    <a:lumOff val="15000"/>
                  </a:schemeClr>
                </a:solidFill>
                <a:latin typeface="Book Antiqua" pitchFamily="18" charset="0"/>
              </a:rPr>
              <a:t>is one that is made to key aspects of a company's operations in order to counter new threats or take advantage of fresh commercial possibilities. Changes of this nature includes changes to the business's policies, structure or processes.</a:t>
            </a:r>
          </a:p>
          <a:p>
            <a:pPr marL="342900" indent="-342900" algn="just">
              <a:buFont typeface="+mj-lt"/>
              <a:buAutoNum type="arabicPeriod"/>
            </a:pPr>
            <a:r>
              <a:rPr lang="en-US" sz="1600" b="1" dirty="0">
                <a:solidFill>
                  <a:schemeClr val="tx1">
                    <a:lumMod val="85000"/>
                    <a:lumOff val="15000"/>
                  </a:schemeClr>
                </a:solidFill>
                <a:latin typeface="Book Antiqua" pitchFamily="18" charset="0"/>
              </a:rPr>
              <a:t>Structural change </a:t>
            </a:r>
            <a:r>
              <a:rPr lang="en-US" sz="1600" dirty="0">
                <a:solidFill>
                  <a:schemeClr val="tx1">
                    <a:lumMod val="85000"/>
                    <a:lumOff val="15000"/>
                  </a:schemeClr>
                </a:solidFill>
                <a:latin typeface="Book Antiqua" pitchFamily="18" charset="0"/>
              </a:rPr>
              <a:t>is a modification in a managerial hierarchy, line of command, control systems, employment structure, or administrative regulations</a:t>
            </a:r>
            <a:r>
              <a:rPr lang="en-US" sz="1600" dirty="0" smtClean="0">
                <a:solidFill>
                  <a:schemeClr val="tx1">
                    <a:lumMod val="85000"/>
                    <a:lumOff val="15000"/>
                  </a:schemeClr>
                </a:solidFill>
                <a:latin typeface="Book Antiqua" pitchFamily="18" charset="0"/>
              </a:rPr>
              <a:t>.</a:t>
            </a:r>
          </a:p>
          <a:p>
            <a:pPr marL="342900" indent="-342900" algn="just">
              <a:buFont typeface="+mj-lt"/>
              <a:buAutoNum type="arabicPeriod"/>
            </a:pPr>
            <a:r>
              <a:rPr lang="en-US" sz="1600" b="1" dirty="0">
                <a:solidFill>
                  <a:schemeClr val="tx1">
                    <a:lumMod val="85000"/>
                    <a:lumOff val="15000"/>
                  </a:schemeClr>
                </a:solidFill>
                <a:latin typeface="Book Antiqua" pitchFamily="18" charset="0"/>
              </a:rPr>
              <a:t>Technological </a:t>
            </a:r>
            <a:r>
              <a:rPr lang="en-US" sz="1600" b="1" dirty="0" smtClean="0">
                <a:solidFill>
                  <a:schemeClr val="tx1">
                    <a:lumMod val="85000"/>
                    <a:lumOff val="15000"/>
                  </a:schemeClr>
                </a:solidFill>
                <a:latin typeface="Book Antiqua" pitchFamily="18" charset="0"/>
              </a:rPr>
              <a:t>change</a:t>
            </a:r>
            <a:r>
              <a:rPr lang="en-US" sz="1600" dirty="0" smtClean="0">
                <a:solidFill>
                  <a:schemeClr val="tx1">
                    <a:lumMod val="85000"/>
                    <a:lumOff val="15000"/>
                  </a:schemeClr>
                </a:solidFill>
                <a:latin typeface="Book Antiqua" pitchFamily="18" charset="0"/>
              </a:rPr>
              <a:t> </a:t>
            </a:r>
            <a:r>
              <a:rPr lang="en-US" sz="1600" dirty="0">
                <a:solidFill>
                  <a:schemeClr val="tx1">
                    <a:lumMod val="85000"/>
                    <a:lumOff val="15000"/>
                  </a:schemeClr>
                </a:solidFill>
                <a:latin typeface="Book Antiqua" pitchFamily="18" charset="0"/>
              </a:rPr>
              <a:t>are related to modifications to the technologies or procedures the </a:t>
            </a:r>
            <a:r>
              <a:rPr lang="en-US" sz="1600" dirty="0" smtClean="0">
                <a:solidFill>
                  <a:schemeClr val="tx1">
                    <a:lumMod val="85000"/>
                    <a:lumOff val="15000"/>
                  </a:schemeClr>
                </a:solidFill>
                <a:latin typeface="Book Antiqua" pitchFamily="18" charset="0"/>
              </a:rPr>
              <a:t>organization </a:t>
            </a:r>
            <a:r>
              <a:rPr lang="en-US" sz="1600" dirty="0">
                <a:solidFill>
                  <a:schemeClr val="tx1">
                    <a:lumMod val="85000"/>
                    <a:lumOff val="15000"/>
                  </a:schemeClr>
                </a:solidFill>
                <a:latin typeface="Book Antiqua" pitchFamily="18" charset="0"/>
              </a:rPr>
              <a:t>uses. This might mark the debut of new software or a system in the </a:t>
            </a:r>
            <a:r>
              <a:rPr lang="en-US" sz="1600" dirty="0" smtClean="0">
                <a:solidFill>
                  <a:schemeClr val="tx1">
                    <a:lumMod val="85000"/>
                    <a:lumOff val="15000"/>
                  </a:schemeClr>
                </a:solidFill>
                <a:latin typeface="Book Antiqua" pitchFamily="18" charset="0"/>
              </a:rPr>
              <a:t>organization.</a:t>
            </a:r>
          </a:p>
          <a:p>
            <a:pPr marL="342900" indent="-342900" algn="just">
              <a:buFont typeface="+mj-lt"/>
              <a:buAutoNum type="arabicPeriod"/>
            </a:pPr>
            <a:r>
              <a:rPr lang="en-US" sz="1600" b="1" dirty="0" smtClean="0">
                <a:solidFill>
                  <a:schemeClr val="tx1">
                    <a:lumMod val="85000"/>
                    <a:lumOff val="15000"/>
                  </a:schemeClr>
                </a:solidFill>
                <a:latin typeface="Book Antiqua" pitchFamily="18" charset="0"/>
              </a:rPr>
              <a:t>People-Oriented </a:t>
            </a:r>
            <a:r>
              <a:rPr lang="en-US" sz="1600" b="1" dirty="0">
                <a:solidFill>
                  <a:schemeClr val="tx1">
                    <a:lumMod val="85000"/>
                    <a:lumOff val="15000"/>
                  </a:schemeClr>
                </a:solidFill>
                <a:latin typeface="Book Antiqua" pitchFamily="18" charset="0"/>
              </a:rPr>
              <a:t>change </a:t>
            </a:r>
            <a:r>
              <a:rPr lang="en-US" sz="1600" dirty="0">
                <a:solidFill>
                  <a:schemeClr val="tx1">
                    <a:lumMod val="85000"/>
                    <a:lumOff val="15000"/>
                  </a:schemeClr>
                </a:solidFill>
                <a:latin typeface="Book Antiqua" pitchFamily="18" charset="0"/>
              </a:rPr>
              <a:t>refer to the process of hiring new employees, changes in employee performance or skill levels, etc.</a:t>
            </a:r>
            <a:r>
              <a:rPr lang="en-US" sz="1600" dirty="0" smtClean="0">
                <a:solidFill>
                  <a:schemeClr val="tx1">
                    <a:lumMod val="85000"/>
                    <a:lumOff val="15000"/>
                  </a:schemeClr>
                </a:solidFill>
                <a:latin typeface="Book Antiqua" pitchFamily="18" charset="0"/>
              </a:rPr>
              <a:t> </a:t>
            </a:r>
          </a:p>
          <a:p>
            <a:pPr marL="342900" indent="-342900" algn="just">
              <a:buFont typeface="+mj-lt"/>
              <a:buAutoNum type="arabicPeriod"/>
            </a:pPr>
            <a:r>
              <a:rPr lang="en-US" sz="1600" b="1" dirty="0">
                <a:solidFill>
                  <a:schemeClr val="tx1">
                    <a:lumMod val="85000"/>
                    <a:lumOff val="15000"/>
                  </a:schemeClr>
                </a:solidFill>
                <a:latin typeface="Book Antiqua" pitchFamily="18" charset="0"/>
              </a:rPr>
              <a:t>Transformational change </a:t>
            </a:r>
            <a:r>
              <a:rPr lang="en-US" sz="1600" dirty="0">
                <a:solidFill>
                  <a:schemeClr val="tx1">
                    <a:lumMod val="85000"/>
                    <a:lumOff val="15000"/>
                  </a:schemeClr>
                </a:solidFill>
                <a:latin typeface="Book Antiqua" pitchFamily="18" charset="0"/>
              </a:rPr>
              <a:t>is a summation of all the aforementioned changes made to improve the operations, culture, and values of an </a:t>
            </a:r>
            <a:r>
              <a:rPr lang="en-US" sz="1600" dirty="0" smtClean="0">
                <a:solidFill>
                  <a:schemeClr val="tx1">
                    <a:lumMod val="85000"/>
                    <a:lumOff val="15000"/>
                  </a:schemeClr>
                </a:solidFill>
                <a:latin typeface="Book Antiqua" pitchFamily="18" charset="0"/>
              </a:rPr>
              <a:t>organization. </a:t>
            </a:r>
            <a:r>
              <a:rPr lang="en-US" sz="1600" dirty="0">
                <a:solidFill>
                  <a:schemeClr val="tx1">
                    <a:lumMod val="85000"/>
                    <a:lumOff val="15000"/>
                  </a:schemeClr>
                </a:solidFill>
                <a:latin typeface="Book Antiqua" pitchFamily="18" charset="0"/>
              </a:rPr>
              <a:t>It totally alters the strategy and operations of the company.</a:t>
            </a:r>
          </a:p>
        </p:txBody>
      </p:sp>
    </p:spTree>
    <p:extLst>
      <p:ext uri="{BB962C8B-B14F-4D97-AF65-F5344CB8AC3E}">
        <p14:creationId xmlns:p14="http://schemas.microsoft.com/office/powerpoint/2010/main" val="1029449022"/>
      </p:ext>
    </p:extLst>
  </p:cSld>
  <p:clrMapOvr>
    <a:masterClrMapping/>
  </p:clrMapOvr>
  <p:transition spd="slow">
    <p:push dir="u"/>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Content Placeholder 6" descr="Screen Clipping"/>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7848600" y="5257800"/>
            <a:ext cx="914528" cy="1209844"/>
          </a:xfrm>
        </p:spPr>
      </p:pic>
      <p:pic>
        <p:nvPicPr>
          <p:cNvPr id="4" name="Picture 3" descr="Screen Clippi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26571" y="381000"/>
            <a:ext cx="1447800" cy="1219200"/>
          </a:xfrm>
          <a:prstGeom prst="rect">
            <a:avLst/>
          </a:prstGeom>
        </p:spPr>
      </p:pic>
      <p:sp>
        <p:nvSpPr>
          <p:cNvPr id="2" name="TextBox 1"/>
          <p:cNvSpPr txBox="1"/>
          <p:nvPr/>
        </p:nvSpPr>
        <p:spPr>
          <a:xfrm>
            <a:off x="457200" y="381000"/>
            <a:ext cx="8153400" cy="5509200"/>
          </a:xfrm>
          <a:prstGeom prst="rect">
            <a:avLst/>
          </a:prstGeom>
          <a:noFill/>
        </p:spPr>
        <p:txBody>
          <a:bodyPr wrap="square" rtlCol="0">
            <a:spAutoFit/>
          </a:bodyPr>
          <a:lstStyle/>
          <a:p>
            <a:pPr algn="just"/>
            <a:r>
              <a:rPr lang="en-US" sz="1600" dirty="0" smtClean="0">
                <a:latin typeface="Book Antiqua" pitchFamily="18" charset="0"/>
              </a:rPr>
              <a:t>	      </a:t>
            </a:r>
          </a:p>
          <a:p>
            <a:pPr algn="just"/>
            <a:r>
              <a:rPr lang="en-US" sz="1600" dirty="0">
                <a:latin typeface="Book Antiqua" pitchFamily="18" charset="0"/>
              </a:rPr>
              <a:t>	</a:t>
            </a:r>
            <a:r>
              <a:rPr lang="en-US" sz="1600" dirty="0" smtClean="0">
                <a:latin typeface="Book Antiqua" pitchFamily="18" charset="0"/>
              </a:rPr>
              <a:t>        An </a:t>
            </a:r>
            <a:r>
              <a:rPr lang="en-US" sz="1600" dirty="0">
                <a:latin typeface="Book Antiqua" pitchFamily="18" charset="0"/>
              </a:rPr>
              <a:t>Indian telecom company called Vodafone Idea (or Vi) </a:t>
            </a:r>
            <a:r>
              <a:rPr lang="en-US" sz="1600" dirty="0" smtClean="0">
                <a:latin typeface="Book Antiqua" pitchFamily="18" charset="0"/>
              </a:rPr>
              <a:t>has 		       headquarters </a:t>
            </a:r>
            <a:r>
              <a:rPr lang="en-US" sz="1600" dirty="0">
                <a:latin typeface="Book Antiqua" pitchFamily="18" charset="0"/>
              </a:rPr>
              <a:t>in </a:t>
            </a:r>
            <a:r>
              <a:rPr lang="en-US" sz="1600" dirty="0" err="1">
                <a:latin typeface="Book Antiqua" pitchFamily="18" charset="0"/>
              </a:rPr>
              <a:t>Gandhinagar</a:t>
            </a:r>
            <a:r>
              <a:rPr lang="en-US" sz="1600" dirty="0">
                <a:latin typeface="Book Antiqua" pitchFamily="18" charset="0"/>
              </a:rPr>
              <a:t> and Mumbai. It is a GSM operator that </a:t>
            </a:r>
            <a:r>
              <a:rPr lang="en-US" sz="1600" dirty="0" smtClean="0">
                <a:latin typeface="Book Antiqua" pitchFamily="18" charset="0"/>
              </a:rPr>
              <a:t>	       serves </a:t>
            </a:r>
            <a:r>
              <a:rPr lang="en-US" sz="1600" dirty="0">
                <a:latin typeface="Book Antiqua" pitchFamily="18" charset="0"/>
              </a:rPr>
              <a:t>all of India. With 228.60 million subscribers as of December 31, </a:t>
            </a:r>
            <a:r>
              <a:rPr lang="en-US" sz="1600" dirty="0" smtClean="0">
                <a:latin typeface="Book Antiqua" pitchFamily="18" charset="0"/>
              </a:rPr>
              <a:t>	       2022</a:t>
            </a:r>
            <a:r>
              <a:rPr lang="en-US" sz="1600" dirty="0">
                <a:latin typeface="Book Antiqua" pitchFamily="18" charset="0"/>
              </a:rPr>
              <a:t>, Vi is the third-largest mobile telecommunications network in India </a:t>
            </a:r>
            <a:r>
              <a:rPr lang="en-US" sz="1600" dirty="0" smtClean="0">
                <a:latin typeface="Book Antiqua" pitchFamily="18" charset="0"/>
              </a:rPr>
              <a:t>and </a:t>
            </a:r>
            <a:r>
              <a:rPr lang="en-US" sz="1600" dirty="0">
                <a:latin typeface="Book Antiqua" pitchFamily="18" charset="0"/>
              </a:rPr>
              <a:t>the eleventh-largest mobile telecommunications network worldwide. In order to build a new firm called Vodafone Idea Limited, Idea Cellular and Vodafone India merged on August 31, 2018.On September 7, 2020, Vodafone Idea launched its new brand identity, "Vi," which combines the business's formerly distinct identities of "Vodafone" and "Idea" into a single, cohesive brand</a:t>
            </a:r>
            <a:r>
              <a:rPr lang="en-US" sz="1600" dirty="0" smtClean="0">
                <a:latin typeface="Book Antiqua" pitchFamily="18" charset="0"/>
              </a:rPr>
              <a:t>.</a:t>
            </a:r>
          </a:p>
          <a:p>
            <a:pPr algn="just"/>
            <a:endParaRPr lang="en-US" sz="1600" dirty="0">
              <a:latin typeface="Book Antiqua" pitchFamily="18" charset="0"/>
            </a:endParaRPr>
          </a:p>
          <a:p>
            <a:pPr algn="just"/>
            <a:r>
              <a:rPr lang="en-US" sz="1600" dirty="0">
                <a:latin typeface="Book Antiqua" pitchFamily="18" charset="0"/>
              </a:rPr>
              <a:t>In an effort to provide the cash-strapped company a lifeline and stop the telecom sector from becoming a duopoly, the Government of India </a:t>
            </a:r>
            <a:r>
              <a:rPr lang="en-US" sz="1600" dirty="0" err="1">
                <a:latin typeface="Book Antiqua" pitchFamily="18" charset="0"/>
              </a:rPr>
              <a:t>authorised</a:t>
            </a:r>
            <a:r>
              <a:rPr lang="en-US" sz="1600" dirty="0">
                <a:latin typeface="Book Antiqua" pitchFamily="18" charset="0"/>
              </a:rPr>
              <a:t> and ordered the company to convert its AGRs payable at </a:t>
            </a:r>
            <a:r>
              <a:rPr lang="en-US" sz="1600" dirty="0" err="1">
                <a:latin typeface="Book Antiqua" pitchFamily="18" charset="0"/>
              </a:rPr>
              <a:t>Rs</a:t>
            </a:r>
            <a:r>
              <a:rPr lang="en-US" sz="1600" dirty="0">
                <a:latin typeface="Book Antiqua" pitchFamily="18" charset="0"/>
              </a:rPr>
              <a:t>. 16100 </a:t>
            </a:r>
            <a:r>
              <a:rPr lang="en-US" sz="1600" dirty="0" err="1">
                <a:latin typeface="Book Antiqua" pitchFamily="18" charset="0"/>
              </a:rPr>
              <a:t>Crore</a:t>
            </a:r>
            <a:r>
              <a:rPr lang="en-US" sz="1600" dirty="0">
                <a:latin typeface="Book Antiqua" pitchFamily="18" charset="0"/>
              </a:rPr>
              <a:t> to equity on February 3, 2023</a:t>
            </a:r>
            <a:r>
              <a:rPr lang="en-US" sz="1600" dirty="0" smtClean="0">
                <a:latin typeface="Book Antiqua" pitchFamily="18" charset="0"/>
              </a:rPr>
              <a:t>.</a:t>
            </a:r>
          </a:p>
          <a:p>
            <a:pPr algn="just"/>
            <a:endParaRPr lang="en-US" sz="1600" dirty="0">
              <a:latin typeface="Book Antiqua" pitchFamily="18" charset="0"/>
            </a:endParaRPr>
          </a:p>
          <a:p>
            <a:pPr marL="285750" indent="-285750" algn="just">
              <a:buFont typeface="Arial" pitchFamily="34" charset="0"/>
              <a:buChar char="•"/>
            </a:pPr>
            <a:r>
              <a:rPr lang="en-US" sz="1600" dirty="0">
                <a:latin typeface="Book Antiqua" pitchFamily="18" charset="0"/>
              </a:rPr>
              <a:t>YOU </a:t>
            </a:r>
            <a:r>
              <a:rPr lang="en-US" sz="1600" dirty="0" smtClean="0">
                <a:latin typeface="Book Antiqua" pitchFamily="18" charset="0"/>
              </a:rPr>
              <a:t>Broadband is a wholly </a:t>
            </a:r>
            <a:r>
              <a:rPr lang="en-US" sz="1600" dirty="0">
                <a:latin typeface="Book Antiqua" pitchFamily="18" charset="0"/>
              </a:rPr>
              <a:t>owned subsidiary of Vodafone </a:t>
            </a:r>
            <a:r>
              <a:rPr lang="en-US" sz="1600" dirty="0" smtClean="0">
                <a:latin typeface="Book Antiqua" pitchFamily="18" charset="0"/>
              </a:rPr>
              <a:t>Idea LTD which provides fixed </a:t>
            </a:r>
            <a:r>
              <a:rPr lang="en-US" sz="1600" dirty="0">
                <a:latin typeface="Book Antiqua" pitchFamily="18" charset="0"/>
              </a:rPr>
              <a:t>line broadband </a:t>
            </a:r>
            <a:r>
              <a:rPr lang="en-US" sz="1600" dirty="0" smtClean="0">
                <a:latin typeface="Book Antiqua" pitchFamily="18" charset="0"/>
              </a:rPr>
              <a:t>and </a:t>
            </a:r>
            <a:r>
              <a:rPr lang="en-US" sz="1600" dirty="0">
                <a:latin typeface="Book Antiqua" pitchFamily="18" charset="0"/>
              </a:rPr>
              <a:t>voice services i</a:t>
            </a:r>
            <a:r>
              <a:rPr lang="en-US" sz="1600" dirty="0" smtClean="0">
                <a:latin typeface="Book Antiqua" pitchFamily="18" charset="0"/>
              </a:rPr>
              <a:t>n </a:t>
            </a:r>
            <a:r>
              <a:rPr lang="en-US" sz="1600" dirty="0">
                <a:latin typeface="Book Antiqua" pitchFamily="18" charset="0"/>
              </a:rPr>
              <a:t>major cities of </a:t>
            </a:r>
            <a:r>
              <a:rPr lang="en-US" sz="1600" dirty="0" smtClean="0">
                <a:latin typeface="Book Antiqua" pitchFamily="18" charset="0"/>
              </a:rPr>
              <a:t>India.</a:t>
            </a:r>
          </a:p>
          <a:p>
            <a:pPr algn="just"/>
            <a:endParaRPr lang="en-US" sz="1600" dirty="0">
              <a:latin typeface="Book Antiqua" pitchFamily="18" charset="0"/>
            </a:endParaRPr>
          </a:p>
          <a:p>
            <a:pPr marL="285750" indent="-285750" algn="just">
              <a:buFont typeface="Arial" pitchFamily="34" charset="0"/>
              <a:buChar char="•"/>
            </a:pPr>
            <a:r>
              <a:rPr lang="en-US" sz="1600" dirty="0" err="1" smtClean="0">
                <a:latin typeface="Book Antiqua" pitchFamily="18" charset="0"/>
              </a:rPr>
              <a:t>Akshaya</a:t>
            </a:r>
            <a:r>
              <a:rPr lang="en-US" sz="1600" dirty="0" smtClean="0">
                <a:latin typeface="Book Antiqua" pitchFamily="18" charset="0"/>
              </a:rPr>
              <a:t> </a:t>
            </a:r>
            <a:r>
              <a:rPr lang="en-US" sz="1600" dirty="0" err="1" smtClean="0">
                <a:latin typeface="Book Antiqua" pitchFamily="18" charset="0"/>
              </a:rPr>
              <a:t>Moondra</a:t>
            </a:r>
            <a:r>
              <a:rPr lang="en-US" sz="1600" dirty="0" smtClean="0">
                <a:latin typeface="Book Antiqua" pitchFamily="18" charset="0"/>
              </a:rPr>
              <a:t> is managing VI as CEO along with </a:t>
            </a:r>
            <a:r>
              <a:rPr lang="en-US" sz="1600" dirty="0" err="1" smtClean="0">
                <a:latin typeface="Book Antiqua" pitchFamily="18" charset="0"/>
              </a:rPr>
              <a:t>Abhijeet</a:t>
            </a:r>
            <a:r>
              <a:rPr lang="en-US" sz="1600" dirty="0" smtClean="0">
                <a:latin typeface="Book Antiqua" pitchFamily="18" charset="0"/>
              </a:rPr>
              <a:t> Kishore as COO of the company.</a:t>
            </a:r>
          </a:p>
          <a:p>
            <a:pPr marL="285750" indent="-285750" algn="just">
              <a:buFont typeface="Arial" pitchFamily="34" charset="0"/>
              <a:buChar char="•"/>
            </a:pPr>
            <a:endParaRPr lang="en-US" sz="1600" dirty="0">
              <a:latin typeface="Book Antiqua" pitchFamily="18" charset="0"/>
            </a:endParaRPr>
          </a:p>
          <a:p>
            <a:pPr marL="285750" indent="-285750" algn="just">
              <a:buFont typeface="Arial" pitchFamily="34" charset="0"/>
              <a:buChar char="•"/>
            </a:pPr>
            <a:r>
              <a:rPr lang="en-US" sz="1600" dirty="0" smtClean="0">
                <a:latin typeface="Book Antiqua" pitchFamily="18" charset="0"/>
              </a:rPr>
              <a:t>Vodafone Group and </a:t>
            </a:r>
            <a:r>
              <a:rPr lang="en-US" sz="1600" dirty="0" err="1" smtClean="0">
                <a:latin typeface="Book Antiqua" pitchFamily="18" charset="0"/>
              </a:rPr>
              <a:t>Aditya</a:t>
            </a:r>
            <a:r>
              <a:rPr lang="en-US" sz="1600" dirty="0" smtClean="0">
                <a:latin typeface="Book Antiqua" pitchFamily="18" charset="0"/>
              </a:rPr>
              <a:t> Birla Group are the main promoters.</a:t>
            </a:r>
            <a:endParaRPr lang="en-US" sz="1600" dirty="0">
              <a:latin typeface="Book Antiqua" pitchFamily="18" charset="0"/>
            </a:endParaRPr>
          </a:p>
        </p:txBody>
      </p:sp>
    </p:spTree>
    <p:extLst>
      <p:ext uri="{BB962C8B-B14F-4D97-AF65-F5344CB8AC3E}">
        <p14:creationId xmlns:p14="http://schemas.microsoft.com/office/powerpoint/2010/main" val="4001361568"/>
      </p:ext>
    </p:extLst>
  </p:cSld>
  <p:clrMapOvr>
    <a:masterClrMapping/>
  </p:clrMapOvr>
  <p:transition spd="slow">
    <p:push dir="u"/>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Content Placeholder 6" descr="Screen Clipping"/>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7848600" y="5257800"/>
            <a:ext cx="914528" cy="1209844"/>
          </a:xfrm>
        </p:spPr>
      </p:pic>
      <p:sp>
        <p:nvSpPr>
          <p:cNvPr id="10" name="TextBox 9"/>
          <p:cNvSpPr txBox="1"/>
          <p:nvPr/>
        </p:nvSpPr>
        <p:spPr>
          <a:xfrm>
            <a:off x="457200" y="457200"/>
            <a:ext cx="8153400" cy="5016758"/>
          </a:xfrm>
          <a:prstGeom prst="rect">
            <a:avLst/>
          </a:prstGeom>
          <a:noFill/>
        </p:spPr>
        <p:txBody>
          <a:bodyPr wrap="square" rtlCol="0">
            <a:spAutoFit/>
          </a:bodyPr>
          <a:lstStyle/>
          <a:p>
            <a:pPr algn="ctr"/>
            <a:r>
              <a:rPr lang="en-US" sz="3200" dirty="0" smtClean="0">
                <a:solidFill>
                  <a:schemeClr val="accent6">
                    <a:lumMod val="75000"/>
                  </a:schemeClr>
                </a:solidFill>
                <a:latin typeface="Book Antiqua" pitchFamily="18" charset="0"/>
              </a:rPr>
              <a:t>MERGER</a:t>
            </a:r>
          </a:p>
          <a:p>
            <a:endParaRPr lang="en-US" dirty="0">
              <a:solidFill>
                <a:schemeClr val="accent6">
                  <a:lumMod val="75000"/>
                </a:schemeClr>
              </a:solidFill>
              <a:latin typeface="Book Antiqua" pitchFamily="18" charset="0"/>
            </a:endParaRPr>
          </a:p>
          <a:p>
            <a:pPr marL="285750" indent="-285750">
              <a:buFont typeface="Arial" pitchFamily="34" charset="0"/>
              <a:buChar char="•"/>
            </a:pPr>
            <a:r>
              <a:rPr lang="en-US" dirty="0"/>
              <a:t>A merger is a business transaction in which two or more companies combine to form a single new </a:t>
            </a:r>
            <a:r>
              <a:rPr lang="en-US" dirty="0" smtClean="0"/>
              <a:t>entity.</a:t>
            </a:r>
          </a:p>
          <a:p>
            <a:endParaRPr lang="en-US" dirty="0" smtClean="0"/>
          </a:p>
          <a:p>
            <a:pPr marL="285750" indent="-285750">
              <a:buFont typeface="Arial" pitchFamily="34" charset="0"/>
              <a:buChar char="•"/>
            </a:pPr>
            <a:r>
              <a:rPr lang="en-US" dirty="0" smtClean="0"/>
              <a:t>There </a:t>
            </a:r>
            <a:r>
              <a:rPr lang="en-US" dirty="0"/>
              <a:t>are different types of mergers, and there are many reasons why businesses choose to combine with their rivals. Typically, companies merge to increase their market share, diversify their portfolio, or expand their reach. </a:t>
            </a:r>
            <a:endParaRPr lang="en-US" dirty="0" smtClean="0"/>
          </a:p>
          <a:p>
            <a:endParaRPr lang="en-US" dirty="0" smtClean="0"/>
          </a:p>
          <a:p>
            <a:pPr marL="285750" indent="-285750">
              <a:buFont typeface="Arial" pitchFamily="34" charset="0"/>
              <a:buChar char="•"/>
            </a:pPr>
            <a:r>
              <a:rPr lang="en-US" dirty="0" smtClean="0"/>
              <a:t>All </a:t>
            </a:r>
            <a:r>
              <a:rPr lang="en-US" dirty="0"/>
              <a:t>of this is done to increase shareholder confidence in the business and produce value. </a:t>
            </a:r>
            <a:endParaRPr lang="en-US" dirty="0" smtClean="0"/>
          </a:p>
          <a:p>
            <a:endParaRPr lang="en-US" dirty="0" smtClean="0"/>
          </a:p>
          <a:p>
            <a:pPr marL="285750" indent="-285750">
              <a:buFont typeface="Arial" pitchFamily="34" charset="0"/>
              <a:buChar char="•"/>
            </a:pPr>
            <a:r>
              <a:rPr lang="en-US" dirty="0" smtClean="0"/>
              <a:t>Another </a:t>
            </a:r>
            <a:r>
              <a:rPr lang="en-US" dirty="0"/>
              <a:t>type of merger is a horizontal merger, which happens when businesses operating in the same industry unite to form a single corporation. </a:t>
            </a:r>
            <a:r>
              <a:rPr lang="en-US" dirty="0" smtClean="0"/>
              <a:t>In </a:t>
            </a:r>
            <a:r>
              <a:rPr lang="en-US" dirty="0"/>
              <a:t>essence, it is a merger of rival companies that offer the same services or goods.</a:t>
            </a:r>
            <a:endParaRPr lang="en-US" dirty="0" smtClean="0"/>
          </a:p>
        </p:txBody>
      </p:sp>
      <p:pic>
        <p:nvPicPr>
          <p:cNvPr id="2" name="Picture 1" descr="Screen Clippi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81000" y="5473958"/>
            <a:ext cx="7467601" cy="968828"/>
          </a:xfrm>
          <a:prstGeom prst="rect">
            <a:avLst/>
          </a:prstGeom>
        </p:spPr>
      </p:pic>
    </p:spTree>
    <p:extLst>
      <p:ext uri="{BB962C8B-B14F-4D97-AF65-F5344CB8AC3E}">
        <p14:creationId xmlns:p14="http://schemas.microsoft.com/office/powerpoint/2010/main" val="2646041202"/>
      </p:ext>
    </p:extLst>
  </p:cSld>
  <p:clrMapOvr>
    <a:masterClrMapping/>
  </p:clrMapOvr>
  <p:transition spd="slow">
    <p:push dir="u"/>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Content Placeholder 6" descr="Screen Clipping"/>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7848600" y="5257800"/>
            <a:ext cx="914528" cy="1209844"/>
          </a:xfrm>
        </p:spPr>
      </p:pic>
      <p:pic>
        <p:nvPicPr>
          <p:cNvPr id="2" name="Picture 1" descr="Screen Clippi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95400" y="457198"/>
            <a:ext cx="6553200" cy="4038601"/>
          </a:xfrm>
          <a:prstGeom prst="rect">
            <a:avLst/>
          </a:prstGeom>
        </p:spPr>
      </p:pic>
      <p:sp>
        <p:nvSpPr>
          <p:cNvPr id="3" name="TextBox 2"/>
          <p:cNvSpPr txBox="1"/>
          <p:nvPr/>
        </p:nvSpPr>
        <p:spPr>
          <a:xfrm>
            <a:off x="609600" y="4800600"/>
            <a:ext cx="7239000" cy="707886"/>
          </a:xfrm>
          <a:prstGeom prst="rect">
            <a:avLst/>
          </a:prstGeom>
          <a:noFill/>
        </p:spPr>
        <p:txBody>
          <a:bodyPr wrap="square" rtlCol="0">
            <a:spAutoFit/>
          </a:bodyPr>
          <a:lstStyle/>
          <a:p>
            <a:r>
              <a:rPr lang="en-US" sz="2000" dirty="0" smtClean="0">
                <a:solidFill>
                  <a:schemeClr val="accent6">
                    <a:lumMod val="50000"/>
                  </a:schemeClr>
                </a:solidFill>
                <a:latin typeface="Book Antiqua" pitchFamily="18" charset="0"/>
              </a:rPr>
              <a:t>Official announcement of completion VI merger was made on </a:t>
            </a:r>
          </a:p>
          <a:p>
            <a:r>
              <a:rPr lang="en-US" sz="2000" dirty="0" smtClean="0">
                <a:solidFill>
                  <a:schemeClr val="accent6">
                    <a:lumMod val="50000"/>
                  </a:schemeClr>
                </a:solidFill>
                <a:latin typeface="Book Antiqua" pitchFamily="18" charset="0"/>
              </a:rPr>
              <a:t>31</a:t>
            </a:r>
            <a:r>
              <a:rPr lang="en-US" sz="2000" baseline="30000" dirty="0" smtClean="0">
                <a:solidFill>
                  <a:schemeClr val="accent6">
                    <a:lumMod val="50000"/>
                  </a:schemeClr>
                </a:solidFill>
                <a:latin typeface="Book Antiqua" pitchFamily="18" charset="0"/>
              </a:rPr>
              <a:t>st</a:t>
            </a:r>
            <a:r>
              <a:rPr lang="en-US" sz="2000" dirty="0" smtClean="0">
                <a:solidFill>
                  <a:schemeClr val="accent6">
                    <a:lumMod val="50000"/>
                  </a:schemeClr>
                </a:solidFill>
                <a:latin typeface="Book Antiqua" pitchFamily="18" charset="0"/>
              </a:rPr>
              <a:t> August, 2018.</a:t>
            </a:r>
            <a:endParaRPr lang="en-US" sz="2000" dirty="0">
              <a:solidFill>
                <a:schemeClr val="accent6">
                  <a:lumMod val="50000"/>
                </a:schemeClr>
              </a:solidFill>
              <a:latin typeface="Book Antiqua" pitchFamily="18" charset="0"/>
            </a:endParaRPr>
          </a:p>
        </p:txBody>
      </p:sp>
    </p:spTree>
    <p:extLst>
      <p:ext uri="{BB962C8B-B14F-4D97-AF65-F5344CB8AC3E}">
        <p14:creationId xmlns:p14="http://schemas.microsoft.com/office/powerpoint/2010/main" val="3662042256"/>
      </p:ext>
    </p:extLst>
  </p:cSld>
  <p:clrMapOvr>
    <a:masterClrMapping/>
  </p:clrMapOvr>
  <p:transition spd="slow">
    <p:push dir="u"/>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Content Placeholder 6" descr="Screen Clipping"/>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7848600" y="5257800"/>
            <a:ext cx="914528" cy="1209844"/>
          </a:xfrm>
        </p:spPr>
      </p:pic>
      <p:sp>
        <p:nvSpPr>
          <p:cNvPr id="10" name="TextBox 9"/>
          <p:cNvSpPr txBox="1"/>
          <p:nvPr/>
        </p:nvSpPr>
        <p:spPr>
          <a:xfrm>
            <a:off x="457200" y="457200"/>
            <a:ext cx="8153400" cy="5386090"/>
          </a:xfrm>
          <a:prstGeom prst="rect">
            <a:avLst/>
          </a:prstGeom>
          <a:noFill/>
        </p:spPr>
        <p:txBody>
          <a:bodyPr wrap="square" rtlCol="0">
            <a:spAutoFit/>
          </a:bodyPr>
          <a:lstStyle/>
          <a:p>
            <a:pPr algn="ctr"/>
            <a:r>
              <a:rPr lang="en-US" sz="3200" dirty="0" smtClean="0">
                <a:solidFill>
                  <a:schemeClr val="accent6">
                    <a:lumMod val="75000"/>
                  </a:schemeClr>
                </a:solidFill>
                <a:latin typeface="Book Antiqua" pitchFamily="18" charset="0"/>
              </a:rPr>
              <a:t>VI – MERGER  </a:t>
            </a:r>
            <a:r>
              <a:rPr lang="en-US" sz="2400" dirty="0" smtClean="0">
                <a:solidFill>
                  <a:schemeClr val="accent6">
                    <a:lumMod val="75000"/>
                  </a:schemeClr>
                </a:solidFill>
                <a:latin typeface="Book Antiqua" pitchFamily="18" charset="0"/>
              </a:rPr>
              <a:t>(Drivers of Change)</a:t>
            </a:r>
          </a:p>
          <a:p>
            <a:pPr algn="ctr"/>
            <a:r>
              <a:rPr lang="en-US" sz="2400" dirty="0">
                <a:solidFill>
                  <a:schemeClr val="accent6">
                    <a:lumMod val="75000"/>
                  </a:schemeClr>
                </a:solidFill>
                <a:latin typeface="Book Antiqua" pitchFamily="18" charset="0"/>
              </a:rPr>
              <a:t>	</a:t>
            </a:r>
          </a:p>
          <a:p>
            <a:pPr marL="285750" indent="-285750">
              <a:buFont typeface="Arial" pitchFamily="34" charset="0"/>
              <a:buChar char="•"/>
            </a:pPr>
            <a:r>
              <a:rPr lang="en-US" dirty="0" smtClean="0">
                <a:latin typeface="Book Antiqua" pitchFamily="18" charset="0"/>
              </a:rPr>
              <a:t>Vodafone </a:t>
            </a:r>
            <a:r>
              <a:rPr lang="en-US" dirty="0">
                <a:latin typeface="Book Antiqua" pitchFamily="18" charset="0"/>
              </a:rPr>
              <a:t>and </a:t>
            </a:r>
            <a:r>
              <a:rPr lang="en-US" dirty="0" smtClean="0">
                <a:latin typeface="Book Antiqua" pitchFamily="18" charset="0"/>
              </a:rPr>
              <a:t>Idea both </a:t>
            </a:r>
            <a:r>
              <a:rPr lang="en-US" dirty="0">
                <a:latin typeface="Book Antiqua" pitchFamily="18" charset="0"/>
              </a:rPr>
              <a:t>were significant players in the Indian telecom industry, but in 2016 a new competitor, </a:t>
            </a:r>
            <a:r>
              <a:rPr lang="en-US" dirty="0" err="1">
                <a:latin typeface="Book Antiqua" pitchFamily="18" charset="0"/>
              </a:rPr>
              <a:t>Jio</a:t>
            </a:r>
            <a:r>
              <a:rPr lang="en-US" dirty="0">
                <a:latin typeface="Book Antiqua" pitchFamily="18" charset="0"/>
              </a:rPr>
              <a:t>, entered the market and quickly took the lead, making all other competitors in the market for telecom services vulnerable. Hence, the VI merger was a preventive measure taken by </a:t>
            </a:r>
            <a:r>
              <a:rPr lang="en-US" dirty="0" err="1">
                <a:latin typeface="Book Antiqua" pitchFamily="18" charset="0"/>
              </a:rPr>
              <a:t>vodafone</a:t>
            </a:r>
            <a:r>
              <a:rPr lang="en-US" dirty="0">
                <a:latin typeface="Book Antiqua" pitchFamily="18" charset="0"/>
              </a:rPr>
              <a:t> and Idea to ensure their survival in the market against the advent of a new competition.</a:t>
            </a:r>
          </a:p>
          <a:p>
            <a:pPr marL="285750" indent="-285750">
              <a:buFont typeface="Arial" pitchFamily="34" charset="0"/>
              <a:buChar char="•"/>
            </a:pPr>
            <a:r>
              <a:rPr lang="en-US" dirty="0" smtClean="0">
                <a:latin typeface="Book Antiqua" pitchFamily="18" charset="0"/>
              </a:rPr>
              <a:t>As </a:t>
            </a:r>
            <a:r>
              <a:rPr lang="en-US" dirty="0">
                <a:latin typeface="Book Antiqua" pitchFamily="18" charset="0"/>
              </a:rPr>
              <a:t>a result of </a:t>
            </a:r>
            <a:r>
              <a:rPr lang="en-US" dirty="0" err="1">
                <a:latin typeface="Book Antiqua" pitchFamily="18" charset="0"/>
              </a:rPr>
              <a:t>Jio's</a:t>
            </a:r>
            <a:r>
              <a:rPr lang="en-US" dirty="0">
                <a:latin typeface="Book Antiqua" pitchFamily="18" charset="0"/>
              </a:rPr>
              <a:t> domination in the Indian telecom market upon its introduction there in September 2016, other large firms were forced to take hazardous measures in order to maintain their position in the market. In 2017, Vodafone and Idea announced their merger, having a significant impact on the Indian telecom industry. </a:t>
            </a:r>
            <a:endParaRPr lang="en-US" dirty="0" smtClean="0">
              <a:latin typeface="Book Antiqua" pitchFamily="18" charset="0"/>
            </a:endParaRPr>
          </a:p>
          <a:p>
            <a:pPr marL="285750" indent="-285750">
              <a:buFont typeface="Arial" pitchFamily="34" charset="0"/>
              <a:buChar char="•"/>
            </a:pPr>
            <a:r>
              <a:rPr lang="en-US" dirty="0" smtClean="0">
                <a:latin typeface="Book Antiqua" pitchFamily="18" charset="0"/>
              </a:rPr>
              <a:t>In </a:t>
            </a:r>
            <a:r>
              <a:rPr lang="en-US" dirty="0">
                <a:latin typeface="Book Antiqua" pitchFamily="18" charset="0"/>
              </a:rPr>
              <a:t>terms of subscriber numbers, Vodafone India was the second-largest telecom company in India, and Idea Cellular Ltd was in third </a:t>
            </a:r>
            <a:r>
              <a:rPr lang="en-US" dirty="0" smtClean="0">
                <a:latin typeface="Book Antiqua" pitchFamily="18" charset="0"/>
              </a:rPr>
              <a:t>place.</a:t>
            </a:r>
          </a:p>
          <a:p>
            <a:pPr marL="285750" indent="-285750">
              <a:buFont typeface="Arial" pitchFamily="34" charset="0"/>
              <a:buChar char="•"/>
            </a:pPr>
            <a:r>
              <a:rPr lang="en-US" dirty="0" smtClean="0">
                <a:latin typeface="Book Antiqua" pitchFamily="18" charset="0"/>
              </a:rPr>
              <a:t>This </a:t>
            </a:r>
            <a:r>
              <a:rPr lang="en-US" dirty="0">
                <a:latin typeface="Book Antiqua" pitchFamily="18" charset="0"/>
              </a:rPr>
              <a:t>merger not only resulted in the creation of a new telecom giant, but it also had far-reaching effects on the market, services, employees, and customers. It also encouraged more mergers in the telecom industry.</a:t>
            </a:r>
            <a:endParaRPr lang="en-US" dirty="0" smtClean="0">
              <a:latin typeface="Book Antiqua" pitchFamily="18" charset="0"/>
            </a:endParaRPr>
          </a:p>
        </p:txBody>
      </p:sp>
    </p:spTree>
    <p:extLst>
      <p:ext uri="{BB962C8B-B14F-4D97-AF65-F5344CB8AC3E}">
        <p14:creationId xmlns:p14="http://schemas.microsoft.com/office/powerpoint/2010/main" val="2370243636"/>
      </p:ext>
    </p:extLst>
  </p:cSld>
  <p:clrMapOvr>
    <a:masterClrMapping/>
  </p:clrMapOvr>
  <p:transition spd="slow">
    <p:push dir="u"/>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Content Placeholder 6" descr="Screen Clipping"/>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7848600" y="5334000"/>
            <a:ext cx="914528" cy="1143000"/>
          </a:xfrm>
        </p:spPr>
      </p:pic>
      <p:sp>
        <p:nvSpPr>
          <p:cNvPr id="10" name="TextBox 9"/>
          <p:cNvSpPr txBox="1"/>
          <p:nvPr/>
        </p:nvSpPr>
        <p:spPr>
          <a:xfrm>
            <a:off x="457200" y="457200"/>
            <a:ext cx="8153400" cy="5232202"/>
          </a:xfrm>
          <a:prstGeom prst="rect">
            <a:avLst/>
          </a:prstGeom>
          <a:noFill/>
        </p:spPr>
        <p:txBody>
          <a:bodyPr wrap="square" rtlCol="0">
            <a:spAutoFit/>
          </a:bodyPr>
          <a:lstStyle/>
          <a:p>
            <a:pPr algn="ctr"/>
            <a:r>
              <a:rPr lang="en-US" sz="3200" dirty="0" smtClean="0">
                <a:solidFill>
                  <a:schemeClr val="accent6">
                    <a:lumMod val="75000"/>
                  </a:schemeClr>
                </a:solidFill>
                <a:latin typeface="Book Antiqua" pitchFamily="18" charset="0"/>
              </a:rPr>
              <a:t>Impact of  Merger</a:t>
            </a:r>
          </a:p>
          <a:p>
            <a:pPr algn="ctr"/>
            <a:endParaRPr lang="en-US" sz="3200" dirty="0" smtClean="0">
              <a:solidFill>
                <a:schemeClr val="accent6">
                  <a:lumMod val="75000"/>
                </a:schemeClr>
              </a:solidFill>
              <a:latin typeface="Book Antiqua" pitchFamily="18" charset="0"/>
            </a:endParaRPr>
          </a:p>
          <a:p>
            <a:pPr marL="285750" indent="-285750" algn="just">
              <a:buFont typeface="Arial" pitchFamily="34" charset="0"/>
              <a:buChar char="•"/>
            </a:pPr>
            <a:r>
              <a:rPr lang="en-US" dirty="0"/>
              <a:t>This combination sparked more mergers and the acquisition of other telecom firms, including Telenor and Reliance, which </a:t>
            </a:r>
            <a:r>
              <a:rPr lang="en-US" dirty="0" err="1"/>
              <a:t>Bharti</a:t>
            </a:r>
            <a:r>
              <a:rPr lang="en-US" dirty="0"/>
              <a:t> </a:t>
            </a:r>
            <a:r>
              <a:rPr lang="en-US" dirty="0" err="1"/>
              <a:t>Airtel</a:t>
            </a:r>
            <a:r>
              <a:rPr lang="en-US" dirty="0"/>
              <a:t> acquired. </a:t>
            </a:r>
            <a:endParaRPr lang="en-US" dirty="0" smtClean="0"/>
          </a:p>
          <a:p>
            <a:pPr marL="285750" indent="-285750" algn="just">
              <a:buFont typeface="Arial" pitchFamily="34" charset="0"/>
              <a:buChar char="•"/>
            </a:pPr>
            <a:r>
              <a:rPr lang="en-US" dirty="0" smtClean="0"/>
              <a:t>Due </a:t>
            </a:r>
            <a:r>
              <a:rPr lang="en-US" dirty="0"/>
              <a:t>to the problematic entry of </a:t>
            </a:r>
            <a:r>
              <a:rPr lang="en-US" dirty="0" err="1"/>
              <a:t>Jio</a:t>
            </a:r>
            <a:r>
              <a:rPr lang="en-US" dirty="0"/>
              <a:t>, the merger company has taken a number of actions, including price renewal. </a:t>
            </a:r>
            <a:endParaRPr lang="en-US" dirty="0" smtClean="0"/>
          </a:p>
          <a:p>
            <a:pPr marL="285750" indent="-285750" algn="just">
              <a:buFont typeface="Arial" pitchFamily="34" charset="0"/>
              <a:buChar char="•"/>
            </a:pPr>
            <a:r>
              <a:rPr lang="en-US" dirty="0" smtClean="0"/>
              <a:t>The </a:t>
            </a:r>
            <a:r>
              <a:rPr lang="en-US" dirty="0"/>
              <a:t>merger assisted Idea and Vodafone in paying off their debt, and a sizable amount of credit will be injected into the joint venture. </a:t>
            </a:r>
            <a:endParaRPr lang="en-US" dirty="0" smtClean="0"/>
          </a:p>
          <a:p>
            <a:pPr marL="285750" indent="-285750" algn="just">
              <a:buFont typeface="Arial" pitchFamily="34" charset="0"/>
              <a:buChar char="•"/>
            </a:pPr>
            <a:r>
              <a:rPr lang="en-US" dirty="0" smtClean="0"/>
              <a:t>The </a:t>
            </a:r>
            <a:r>
              <a:rPr lang="en-US" dirty="0"/>
              <a:t>effects of the merger could be seen in the level of service delivered. </a:t>
            </a:r>
            <a:endParaRPr lang="en-US" dirty="0" smtClean="0"/>
          </a:p>
          <a:p>
            <a:pPr marL="285750" indent="-285750" algn="just">
              <a:buFont typeface="Arial" pitchFamily="34" charset="0"/>
              <a:buChar char="•"/>
            </a:pPr>
            <a:r>
              <a:rPr lang="en-US" dirty="0" smtClean="0"/>
              <a:t>The </a:t>
            </a:r>
            <a:r>
              <a:rPr lang="en-US" dirty="0"/>
              <a:t>savings, synergies, and spectrum in rapid growth were also affected by this. </a:t>
            </a:r>
            <a:endParaRPr lang="en-US" dirty="0" smtClean="0"/>
          </a:p>
          <a:p>
            <a:pPr marL="285750" indent="-285750" algn="just">
              <a:buFont typeface="Arial" pitchFamily="34" charset="0"/>
              <a:buChar char="•"/>
            </a:pPr>
            <a:r>
              <a:rPr lang="en-US" dirty="0" smtClean="0"/>
              <a:t>The </a:t>
            </a:r>
            <a:r>
              <a:rPr lang="en-US" dirty="0"/>
              <a:t>merger has decreased operating expenses to roughly 60% of overall expenses, which will let the company provide services of higher quality and effectiveness.</a:t>
            </a:r>
            <a:endParaRPr lang="en-US" dirty="0" smtClean="0"/>
          </a:p>
        </p:txBody>
      </p:sp>
    </p:spTree>
    <p:extLst>
      <p:ext uri="{BB962C8B-B14F-4D97-AF65-F5344CB8AC3E}">
        <p14:creationId xmlns:p14="http://schemas.microsoft.com/office/powerpoint/2010/main" val="1369227224"/>
      </p:ext>
    </p:extLst>
  </p:cSld>
  <p:clrMapOvr>
    <a:masterClrMapping/>
  </p:clrMapOvr>
  <p:transition spd="slow">
    <p:push dir="u"/>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Content Placeholder 6" descr="Screen Clipping"/>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7848600" y="5257800"/>
            <a:ext cx="914528" cy="1209844"/>
          </a:xfrm>
        </p:spPr>
      </p:pic>
      <p:sp>
        <p:nvSpPr>
          <p:cNvPr id="4" name="Rectangle 3"/>
          <p:cNvSpPr/>
          <p:nvPr/>
        </p:nvSpPr>
        <p:spPr>
          <a:xfrm>
            <a:off x="413657" y="457200"/>
            <a:ext cx="8305800" cy="3847207"/>
          </a:xfrm>
          <a:prstGeom prst="rect">
            <a:avLst/>
          </a:prstGeom>
        </p:spPr>
        <p:txBody>
          <a:bodyPr wrap="square">
            <a:spAutoFit/>
          </a:bodyPr>
          <a:lstStyle/>
          <a:p>
            <a:pPr algn="ctr"/>
            <a:r>
              <a:rPr lang="en-US" sz="3200" dirty="0">
                <a:solidFill>
                  <a:schemeClr val="accent6">
                    <a:lumMod val="75000"/>
                  </a:schemeClr>
                </a:solidFill>
                <a:latin typeface="Book Antiqua" pitchFamily="18" charset="0"/>
              </a:rPr>
              <a:t>Impact of  Merger</a:t>
            </a:r>
          </a:p>
          <a:p>
            <a:pPr algn="ctr"/>
            <a:endParaRPr lang="en-US" sz="3200" dirty="0">
              <a:solidFill>
                <a:schemeClr val="accent6">
                  <a:lumMod val="75000"/>
                </a:schemeClr>
              </a:solidFill>
              <a:latin typeface="Book Antiqua" pitchFamily="18" charset="0"/>
            </a:endParaRPr>
          </a:p>
          <a:p>
            <a:pPr marL="285750" indent="-285750" algn="just">
              <a:buFont typeface="Arial" pitchFamily="34" charset="0"/>
              <a:buChar char="•"/>
            </a:pPr>
            <a:r>
              <a:rPr lang="en-US" dirty="0"/>
              <a:t>India's telecom sector was growing not too long ago, with a dozen carriers competing for market share in a country with a billion users. </a:t>
            </a:r>
            <a:endParaRPr lang="en-US" dirty="0" smtClean="0"/>
          </a:p>
          <a:p>
            <a:pPr marL="285750" indent="-285750" algn="just">
              <a:buFont typeface="Arial" pitchFamily="34" charset="0"/>
              <a:buChar char="•"/>
            </a:pPr>
            <a:r>
              <a:rPr lang="en-US" dirty="0" smtClean="0"/>
              <a:t>But</a:t>
            </a:r>
            <a:r>
              <a:rPr lang="en-US" dirty="0"/>
              <a:t>, Reliance </a:t>
            </a:r>
            <a:r>
              <a:rPr lang="en-US" dirty="0" err="1"/>
              <a:t>Jio</a:t>
            </a:r>
            <a:r>
              <a:rPr lang="en-US" dirty="0"/>
              <a:t> entered the market with extremely low prices four years ago and some operators were forced out of the competition to offer wireless services as a result of a vicious pricing war that broke out, leaving many with visible wounds. Just </a:t>
            </a:r>
            <a:r>
              <a:rPr lang="en-US" dirty="0" err="1"/>
              <a:t>Bharti</a:t>
            </a:r>
            <a:r>
              <a:rPr lang="en-US" dirty="0"/>
              <a:t> </a:t>
            </a:r>
            <a:r>
              <a:rPr lang="en-US" dirty="0" err="1"/>
              <a:t>Airtel</a:t>
            </a:r>
            <a:r>
              <a:rPr lang="en-US" dirty="0"/>
              <a:t> and Vodafone Idea remain as private providers competing with </a:t>
            </a:r>
            <a:r>
              <a:rPr lang="en-US" dirty="0" err="1"/>
              <a:t>Jio</a:t>
            </a:r>
            <a:r>
              <a:rPr lang="en-US" dirty="0"/>
              <a:t> today</a:t>
            </a:r>
            <a:r>
              <a:rPr lang="en-US" dirty="0" smtClean="0"/>
              <a:t>.</a:t>
            </a:r>
          </a:p>
          <a:p>
            <a:pPr algn="just"/>
            <a:endParaRPr lang="en-US" dirty="0"/>
          </a:p>
        </p:txBody>
      </p:sp>
      <p:pic>
        <p:nvPicPr>
          <p:cNvPr id="5" name="Picture 4" descr="Screen Clippi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38200" y="4038600"/>
            <a:ext cx="6705600" cy="2209800"/>
          </a:xfrm>
          <a:prstGeom prst="rect">
            <a:avLst/>
          </a:prstGeom>
        </p:spPr>
      </p:pic>
    </p:spTree>
    <p:extLst>
      <p:ext uri="{BB962C8B-B14F-4D97-AF65-F5344CB8AC3E}">
        <p14:creationId xmlns:p14="http://schemas.microsoft.com/office/powerpoint/2010/main" val="1752654073"/>
      </p:ext>
    </p:extLst>
  </p:cSld>
  <p:clrMapOvr>
    <a:masterClrMapping/>
  </p:clrMapOvr>
  <p:transition spd="slow">
    <p:push dir="u"/>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Content Placeholder 6" descr="Screen Clipping"/>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7848600" y="5867400"/>
            <a:ext cx="914528" cy="604922"/>
          </a:xfrm>
        </p:spPr>
      </p:pic>
      <p:sp>
        <p:nvSpPr>
          <p:cNvPr id="2" name="Rounded Rectangle 1"/>
          <p:cNvSpPr/>
          <p:nvPr/>
        </p:nvSpPr>
        <p:spPr>
          <a:xfrm>
            <a:off x="457200" y="457200"/>
            <a:ext cx="8153400" cy="762000"/>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algn="ctr"/>
            <a:r>
              <a:rPr lang="en-US" sz="2800" dirty="0" smtClean="0">
                <a:solidFill>
                  <a:schemeClr val="accent6">
                    <a:lumMod val="50000"/>
                  </a:schemeClr>
                </a:solidFill>
                <a:latin typeface="Book Antiqua" pitchFamily="18" charset="0"/>
              </a:rPr>
              <a:t>SWOT Analysis</a:t>
            </a:r>
            <a:endParaRPr lang="en-US" sz="2800" dirty="0">
              <a:solidFill>
                <a:schemeClr val="accent6">
                  <a:lumMod val="50000"/>
                </a:schemeClr>
              </a:solidFill>
              <a:latin typeface="Book Antiqua" pitchFamily="18" charset="0"/>
            </a:endParaRPr>
          </a:p>
        </p:txBody>
      </p:sp>
      <p:sp>
        <p:nvSpPr>
          <p:cNvPr id="3" name="Rounded Rectangle 2"/>
          <p:cNvSpPr/>
          <p:nvPr/>
        </p:nvSpPr>
        <p:spPr>
          <a:xfrm>
            <a:off x="533400" y="1295400"/>
            <a:ext cx="3886200" cy="22098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en-US" dirty="0" smtClean="0">
                <a:solidFill>
                  <a:schemeClr val="accent6">
                    <a:lumMod val="75000"/>
                  </a:schemeClr>
                </a:solidFill>
                <a:effectLst>
                  <a:outerShdw blurRad="38100" dist="38100" dir="2700000" algn="tl">
                    <a:srgbClr val="000000">
                      <a:alpha val="43137"/>
                    </a:srgbClr>
                  </a:outerShdw>
                </a:effectLst>
                <a:latin typeface="Book Antiqua" pitchFamily="18" charset="0"/>
              </a:rPr>
              <a:t>Strength</a:t>
            </a:r>
          </a:p>
          <a:p>
            <a:pPr marL="285750" indent="-285750">
              <a:buFont typeface="Arial" pitchFamily="34" charset="0"/>
              <a:buChar char="•"/>
            </a:pPr>
            <a:endParaRPr lang="en-US" sz="1600" dirty="0" smtClean="0">
              <a:solidFill>
                <a:schemeClr val="accent6">
                  <a:lumMod val="75000"/>
                </a:schemeClr>
              </a:solidFill>
              <a:latin typeface="Book Antiqua" pitchFamily="18" charset="0"/>
            </a:endParaRPr>
          </a:p>
          <a:p>
            <a:pPr marL="285750" indent="-285750">
              <a:buFont typeface="Arial" pitchFamily="34" charset="0"/>
              <a:buChar char="•"/>
            </a:pPr>
            <a:r>
              <a:rPr lang="en-US" sz="1600" dirty="0" smtClean="0">
                <a:solidFill>
                  <a:schemeClr val="accent6">
                    <a:lumMod val="75000"/>
                  </a:schemeClr>
                </a:solidFill>
                <a:latin typeface="Book Antiqua" pitchFamily="18" charset="0"/>
              </a:rPr>
              <a:t>Gigantic Customer Base</a:t>
            </a:r>
          </a:p>
          <a:p>
            <a:pPr marL="285750" indent="-285750">
              <a:buFont typeface="Arial" pitchFamily="34" charset="0"/>
              <a:buChar char="•"/>
            </a:pPr>
            <a:r>
              <a:rPr lang="en-US" sz="1600" dirty="0" smtClean="0">
                <a:solidFill>
                  <a:schemeClr val="accent6">
                    <a:lumMod val="75000"/>
                  </a:schemeClr>
                </a:solidFill>
                <a:latin typeface="Book Antiqua" pitchFamily="18" charset="0"/>
              </a:rPr>
              <a:t>New Brand capital Marketing</a:t>
            </a:r>
          </a:p>
          <a:p>
            <a:pPr marL="285750" indent="-285750">
              <a:buFont typeface="Arial" pitchFamily="34" charset="0"/>
              <a:buChar char="•"/>
            </a:pPr>
            <a:r>
              <a:rPr lang="en-US" sz="1600" dirty="0" smtClean="0">
                <a:solidFill>
                  <a:schemeClr val="accent6">
                    <a:lumMod val="75000"/>
                  </a:schemeClr>
                </a:solidFill>
                <a:latin typeface="Book Antiqua" pitchFamily="18" charset="0"/>
              </a:rPr>
              <a:t>Massive Network Coverage</a:t>
            </a:r>
          </a:p>
          <a:p>
            <a:pPr marL="285750" indent="-285750">
              <a:buFont typeface="Arial" pitchFamily="34" charset="0"/>
              <a:buChar char="•"/>
            </a:pPr>
            <a:r>
              <a:rPr lang="en-US" sz="1600" dirty="0" smtClean="0">
                <a:solidFill>
                  <a:schemeClr val="accent6">
                    <a:lumMod val="75000"/>
                  </a:schemeClr>
                </a:solidFill>
                <a:latin typeface="Book Antiqua" pitchFamily="18" charset="0"/>
              </a:rPr>
              <a:t>Extensive Infrastructure</a:t>
            </a:r>
          </a:p>
          <a:p>
            <a:pPr marL="285750" indent="-285750">
              <a:buFont typeface="Arial" pitchFamily="34" charset="0"/>
              <a:buChar char="•"/>
            </a:pPr>
            <a:r>
              <a:rPr lang="en-US" sz="1600" dirty="0">
                <a:solidFill>
                  <a:schemeClr val="accent6">
                    <a:lumMod val="75000"/>
                  </a:schemeClr>
                </a:solidFill>
                <a:latin typeface="Book Antiqua" pitchFamily="18" charset="0"/>
              </a:rPr>
              <a:t>Great Deals for consumers</a:t>
            </a:r>
          </a:p>
        </p:txBody>
      </p:sp>
      <p:sp>
        <p:nvSpPr>
          <p:cNvPr id="8" name="Rounded Rectangle 7"/>
          <p:cNvSpPr/>
          <p:nvPr/>
        </p:nvSpPr>
        <p:spPr>
          <a:xfrm>
            <a:off x="4593771" y="1295400"/>
            <a:ext cx="3886200" cy="22098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en-US" dirty="0" smtClean="0">
                <a:solidFill>
                  <a:schemeClr val="accent6">
                    <a:lumMod val="75000"/>
                  </a:schemeClr>
                </a:solidFill>
                <a:effectLst>
                  <a:outerShdw blurRad="38100" dist="38100" dir="2700000" algn="tl">
                    <a:srgbClr val="000000">
                      <a:alpha val="43137"/>
                    </a:srgbClr>
                  </a:outerShdw>
                </a:effectLst>
                <a:latin typeface="Book Antiqua" pitchFamily="18" charset="0"/>
              </a:rPr>
              <a:t>Weakness</a:t>
            </a:r>
          </a:p>
          <a:p>
            <a:pPr algn="ctr"/>
            <a:endParaRPr lang="en-US" dirty="0" smtClean="0">
              <a:solidFill>
                <a:schemeClr val="accent6">
                  <a:lumMod val="75000"/>
                </a:schemeClr>
              </a:solidFill>
              <a:effectLst>
                <a:outerShdw blurRad="38100" dist="38100" dir="2700000" algn="tl">
                  <a:srgbClr val="000000">
                    <a:alpha val="43137"/>
                  </a:srgbClr>
                </a:outerShdw>
              </a:effectLst>
              <a:latin typeface="Book Antiqua" pitchFamily="18" charset="0"/>
            </a:endParaRPr>
          </a:p>
          <a:p>
            <a:pPr marL="285750" indent="-285750">
              <a:buFont typeface="Arial" pitchFamily="34" charset="0"/>
              <a:buChar char="•"/>
            </a:pPr>
            <a:r>
              <a:rPr lang="en-US" sz="1600" dirty="0" smtClean="0">
                <a:solidFill>
                  <a:schemeClr val="accent6">
                    <a:lumMod val="75000"/>
                  </a:schemeClr>
                </a:solidFill>
                <a:latin typeface="Book Antiqua" pitchFamily="18" charset="0"/>
              </a:rPr>
              <a:t>Financial Losses</a:t>
            </a:r>
          </a:p>
          <a:p>
            <a:pPr marL="285750" indent="-285750">
              <a:buFont typeface="Arial" pitchFamily="34" charset="0"/>
              <a:buChar char="•"/>
            </a:pPr>
            <a:r>
              <a:rPr lang="en-US" sz="1600" dirty="0" smtClean="0">
                <a:solidFill>
                  <a:schemeClr val="accent6">
                    <a:lumMod val="75000"/>
                  </a:schemeClr>
                </a:solidFill>
                <a:latin typeface="Book Antiqua" pitchFamily="18" charset="0"/>
              </a:rPr>
              <a:t>High Debt </a:t>
            </a:r>
          </a:p>
          <a:p>
            <a:pPr marL="285750" indent="-285750">
              <a:buFont typeface="Arial" pitchFamily="34" charset="0"/>
              <a:buChar char="•"/>
            </a:pPr>
            <a:r>
              <a:rPr lang="en-US" sz="1600" dirty="0" smtClean="0">
                <a:solidFill>
                  <a:schemeClr val="accent6">
                    <a:lumMod val="75000"/>
                  </a:schemeClr>
                </a:solidFill>
                <a:latin typeface="Book Antiqua" pitchFamily="18" charset="0"/>
              </a:rPr>
              <a:t>Unable to use optimum resources</a:t>
            </a:r>
          </a:p>
          <a:p>
            <a:pPr marL="285750" indent="-285750">
              <a:buFont typeface="Arial" pitchFamily="34" charset="0"/>
              <a:buChar char="•"/>
            </a:pPr>
            <a:r>
              <a:rPr lang="en-US" sz="1600" dirty="0" smtClean="0">
                <a:solidFill>
                  <a:schemeClr val="accent6">
                    <a:lumMod val="75000"/>
                  </a:schemeClr>
                </a:solidFill>
                <a:latin typeface="Book Antiqua" pitchFamily="18" charset="0"/>
              </a:rPr>
              <a:t>Outsourcing Operations</a:t>
            </a:r>
            <a:endParaRPr lang="en-US" sz="1600" dirty="0">
              <a:solidFill>
                <a:schemeClr val="accent6">
                  <a:lumMod val="75000"/>
                </a:schemeClr>
              </a:solidFill>
              <a:latin typeface="Book Antiqua" pitchFamily="18" charset="0"/>
            </a:endParaRPr>
          </a:p>
          <a:p>
            <a:pPr marL="285750" indent="-285750">
              <a:buFont typeface="Arial" pitchFamily="34" charset="0"/>
              <a:buChar char="•"/>
            </a:pPr>
            <a:r>
              <a:rPr lang="en-US" sz="1600" dirty="0" smtClean="0">
                <a:solidFill>
                  <a:schemeClr val="accent6">
                    <a:lumMod val="75000"/>
                  </a:schemeClr>
                </a:solidFill>
                <a:latin typeface="Book Antiqua" pitchFamily="18" charset="0"/>
              </a:rPr>
              <a:t>Coping with change</a:t>
            </a:r>
          </a:p>
        </p:txBody>
      </p:sp>
      <p:sp>
        <p:nvSpPr>
          <p:cNvPr id="9" name="Rounded Rectangle 8"/>
          <p:cNvSpPr/>
          <p:nvPr/>
        </p:nvSpPr>
        <p:spPr>
          <a:xfrm>
            <a:off x="533400" y="3657600"/>
            <a:ext cx="3886200" cy="22098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en-US" dirty="0" smtClean="0">
                <a:solidFill>
                  <a:schemeClr val="accent6">
                    <a:lumMod val="75000"/>
                  </a:schemeClr>
                </a:solidFill>
                <a:effectLst>
                  <a:outerShdw blurRad="38100" dist="38100" dir="2700000" algn="tl">
                    <a:srgbClr val="000000">
                      <a:alpha val="43137"/>
                    </a:srgbClr>
                  </a:outerShdw>
                </a:effectLst>
                <a:latin typeface="Book Antiqua" pitchFamily="18" charset="0"/>
              </a:rPr>
              <a:t>Opportunities</a:t>
            </a:r>
            <a:endParaRPr lang="en-US" dirty="0">
              <a:solidFill>
                <a:schemeClr val="accent6">
                  <a:lumMod val="75000"/>
                </a:schemeClr>
              </a:solidFill>
              <a:effectLst>
                <a:outerShdw blurRad="38100" dist="38100" dir="2700000" algn="tl">
                  <a:srgbClr val="000000">
                    <a:alpha val="43137"/>
                  </a:srgbClr>
                </a:outerShdw>
              </a:effectLst>
              <a:latin typeface="Book Antiqua" pitchFamily="18" charset="0"/>
            </a:endParaRPr>
          </a:p>
          <a:p>
            <a:pPr marL="285750" indent="-285750">
              <a:buFont typeface="Arial" pitchFamily="34" charset="0"/>
              <a:buChar char="•"/>
            </a:pPr>
            <a:endParaRPr lang="en-US" dirty="0">
              <a:solidFill>
                <a:schemeClr val="accent6">
                  <a:lumMod val="75000"/>
                </a:schemeClr>
              </a:solidFill>
              <a:latin typeface="Book Antiqua" pitchFamily="18" charset="0"/>
            </a:endParaRPr>
          </a:p>
          <a:p>
            <a:pPr marL="285750" indent="-285750">
              <a:buFont typeface="Arial" pitchFamily="34" charset="0"/>
              <a:buChar char="•"/>
            </a:pPr>
            <a:r>
              <a:rPr lang="en-US" sz="1600" dirty="0" smtClean="0">
                <a:solidFill>
                  <a:schemeClr val="accent6">
                    <a:lumMod val="75000"/>
                  </a:schemeClr>
                </a:solidFill>
                <a:latin typeface="Book Antiqua" pitchFamily="18" charset="0"/>
              </a:rPr>
              <a:t>Market Development</a:t>
            </a:r>
          </a:p>
          <a:p>
            <a:pPr marL="285750" indent="-285750">
              <a:buFont typeface="Arial" pitchFamily="34" charset="0"/>
              <a:buChar char="•"/>
            </a:pPr>
            <a:r>
              <a:rPr lang="en-US" sz="1600" dirty="0" smtClean="0">
                <a:solidFill>
                  <a:schemeClr val="accent6">
                    <a:lumMod val="75000"/>
                  </a:schemeClr>
                </a:solidFill>
                <a:latin typeface="Book Antiqua" pitchFamily="18" charset="0"/>
              </a:rPr>
              <a:t>Strategic Partnership</a:t>
            </a:r>
          </a:p>
          <a:p>
            <a:pPr marL="285750" indent="-285750">
              <a:buFont typeface="Arial" pitchFamily="34" charset="0"/>
              <a:buChar char="•"/>
            </a:pPr>
            <a:r>
              <a:rPr lang="en-US" sz="1600" dirty="0" smtClean="0">
                <a:solidFill>
                  <a:schemeClr val="accent6">
                    <a:lumMod val="75000"/>
                  </a:schemeClr>
                </a:solidFill>
                <a:latin typeface="Book Antiqua" pitchFamily="18" charset="0"/>
              </a:rPr>
              <a:t>Advancement in technology</a:t>
            </a:r>
          </a:p>
          <a:p>
            <a:pPr marL="285750" indent="-285750">
              <a:buFont typeface="Arial" pitchFamily="34" charset="0"/>
              <a:buChar char="•"/>
            </a:pPr>
            <a:r>
              <a:rPr lang="en-US" sz="1600" dirty="0" smtClean="0">
                <a:solidFill>
                  <a:schemeClr val="accent6">
                    <a:lumMod val="75000"/>
                  </a:schemeClr>
                </a:solidFill>
                <a:latin typeface="Book Antiqua" pitchFamily="18" charset="0"/>
              </a:rPr>
              <a:t>Untapped scope of Current Market</a:t>
            </a:r>
            <a:endParaRPr lang="en-US" sz="1600" dirty="0">
              <a:solidFill>
                <a:schemeClr val="accent6">
                  <a:lumMod val="75000"/>
                </a:schemeClr>
              </a:solidFill>
              <a:latin typeface="Book Antiqua" pitchFamily="18" charset="0"/>
            </a:endParaRPr>
          </a:p>
        </p:txBody>
      </p:sp>
      <p:sp>
        <p:nvSpPr>
          <p:cNvPr id="10" name="Rounded Rectangle 9"/>
          <p:cNvSpPr/>
          <p:nvPr/>
        </p:nvSpPr>
        <p:spPr>
          <a:xfrm>
            <a:off x="4593771" y="3657600"/>
            <a:ext cx="3886200" cy="22098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en-US" dirty="0" smtClean="0">
                <a:solidFill>
                  <a:schemeClr val="accent6">
                    <a:lumMod val="75000"/>
                  </a:schemeClr>
                </a:solidFill>
                <a:effectLst>
                  <a:outerShdw blurRad="38100" dist="38100" dir="2700000" algn="tl">
                    <a:srgbClr val="000000">
                      <a:alpha val="43137"/>
                    </a:srgbClr>
                  </a:outerShdw>
                </a:effectLst>
                <a:latin typeface="Book Antiqua" pitchFamily="18" charset="0"/>
              </a:rPr>
              <a:t>Threat</a:t>
            </a:r>
            <a:endParaRPr lang="en-US" dirty="0">
              <a:solidFill>
                <a:schemeClr val="accent6">
                  <a:lumMod val="75000"/>
                </a:schemeClr>
              </a:solidFill>
              <a:effectLst>
                <a:outerShdw blurRad="38100" dist="38100" dir="2700000" algn="tl">
                  <a:srgbClr val="000000">
                    <a:alpha val="43137"/>
                  </a:srgbClr>
                </a:outerShdw>
              </a:effectLst>
              <a:latin typeface="Book Antiqua" pitchFamily="18" charset="0"/>
            </a:endParaRPr>
          </a:p>
          <a:p>
            <a:pPr marL="285750" indent="-285750">
              <a:buFont typeface="Arial" pitchFamily="34" charset="0"/>
              <a:buChar char="•"/>
            </a:pPr>
            <a:endParaRPr lang="en-US" dirty="0">
              <a:solidFill>
                <a:schemeClr val="accent6">
                  <a:lumMod val="75000"/>
                </a:schemeClr>
              </a:solidFill>
              <a:latin typeface="Book Antiqua" pitchFamily="18" charset="0"/>
            </a:endParaRPr>
          </a:p>
          <a:p>
            <a:pPr marL="285750" indent="-285750">
              <a:buFont typeface="Arial" pitchFamily="34" charset="0"/>
              <a:buChar char="•"/>
            </a:pPr>
            <a:r>
              <a:rPr lang="en-US" sz="1600" dirty="0" smtClean="0">
                <a:solidFill>
                  <a:schemeClr val="accent6">
                    <a:lumMod val="75000"/>
                  </a:schemeClr>
                </a:solidFill>
                <a:latin typeface="Book Antiqua" pitchFamily="18" charset="0"/>
              </a:rPr>
              <a:t>Competition</a:t>
            </a:r>
          </a:p>
          <a:p>
            <a:pPr marL="285750" indent="-285750">
              <a:buFont typeface="Arial" pitchFamily="34" charset="0"/>
              <a:buChar char="•"/>
            </a:pPr>
            <a:r>
              <a:rPr lang="en-US" sz="1600" dirty="0" smtClean="0">
                <a:solidFill>
                  <a:schemeClr val="accent6">
                    <a:lumMod val="75000"/>
                  </a:schemeClr>
                </a:solidFill>
                <a:latin typeface="Book Antiqua" pitchFamily="18" charset="0"/>
              </a:rPr>
              <a:t>Huge Losses</a:t>
            </a:r>
          </a:p>
          <a:p>
            <a:pPr marL="285750" indent="-285750">
              <a:buFont typeface="Arial" pitchFamily="34" charset="0"/>
              <a:buChar char="•"/>
            </a:pPr>
            <a:r>
              <a:rPr lang="en-US" sz="1600" dirty="0" smtClean="0">
                <a:solidFill>
                  <a:schemeClr val="accent6">
                    <a:lumMod val="75000"/>
                  </a:schemeClr>
                </a:solidFill>
                <a:latin typeface="Book Antiqua" pitchFamily="18" charset="0"/>
              </a:rPr>
              <a:t>Threat from competitor</a:t>
            </a:r>
          </a:p>
          <a:p>
            <a:pPr marL="285750" indent="-285750">
              <a:buFont typeface="Arial" pitchFamily="34" charset="0"/>
              <a:buChar char="•"/>
            </a:pPr>
            <a:r>
              <a:rPr lang="en-US" sz="1600" dirty="0" smtClean="0">
                <a:solidFill>
                  <a:schemeClr val="accent6">
                    <a:lumMod val="75000"/>
                  </a:schemeClr>
                </a:solidFill>
                <a:latin typeface="Book Antiqua" pitchFamily="18" charset="0"/>
              </a:rPr>
              <a:t>Government Regulations</a:t>
            </a:r>
            <a:endParaRPr lang="en-US" sz="1600" dirty="0">
              <a:solidFill>
                <a:schemeClr val="accent6">
                  <a:lumMod val="75000"/>
                </a:schemeClr>
              </a:solidFill>
              <a:latin typeface="Book Antiqua" pitchFamily="18" charset="0"/>
            </a:endParaRPr>
          </a:p>
        </p:txBody>
      </p:sp>
    </p:spTree>
    <p:extLst>
      <p:ext uri="{BB962C8B-B14F-4D97-AF65-F5344CB8AC3E}">
        <p14:creationId xmlns:p14="http://schemas.microsoft.com/office/powerpoint/2010/main" val="798778042"/>
      </p:ext>
    </p:extLst>
  </p:cSld>
  <p:clrMapOvr>
    <a:masterClrMapping/>
  </p:clrMapOvr>
  <p:transition spd="slow">
    <p:push dir="u"/>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Content Placeholder 6" descr="Screen Clipping"/>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7848600" y="5257800"/>
            <a:ext cx="914528" cy="1209844"/>
          </a:xfrm>
        </p:spPr>
      </p:pic>
      <p:sp>
        <p:nvSpPr>
          <p:cNvPr id="3" name="Rounded Rectangle 2"/>
          <p:cNvSpPr/>
          <p:nvPr/>
        </p:nvSpPr>
        <p:spPr>
          <a:xfrm>
            <a:off x="533400" y="457200"/>
            <a:ext cx="8001000" cy="457200"/>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algn="ctr"/>
            <a:r>
              <a:rPr lang="en-US" sz="2400" dirty="0" err="1" smtClean="0">
                <a:solidFill>
                  <a:schemeClr val="accent6">
                    <a:lumMod val="50000"/>
                  </a:schemeClr>
                </a:solidFill>
                <a:latin typeface="Book Antiqua" pitchFamily="18" charset="0"/>
              </a:rPr>
              <a:t>Kotter’s</a:t>
            </a:r>
            <a:r>
              <a:rPr lang="en-US" sz="2400" dirty="0" smtClean="0">
                <a:solidFill>
                  <a:schemeClr val="accent6">
                    <a:lumMod val="50000"/>
                  </a:schemeClr>
                </a:solidFill>
                <a:latin typeface="Book Antiqua" pitchFamily="18" charset="0"/>
              </a:rPr>
              <a:t> 8 Step Change Model</a:t>
            </a:r>
            <a:endParaRPr lang="en-US" sz="2400" dirty="0">
              <a:solidFill>
                <a:schemeClr val="accent6">
                  <a:lumMod val="50000"/>
                </a:schemeClr>
              </a:solidFill>
              <a:latin typeface="Book Antiqua" pitchFamily="18" charset="0"/>
            </a:endParaRPr>
          </a:p>
        </p:txBody>
      </p:sp>
      <p:sp>
        <p:nvSpPr>
          <p:cNvPr id="4" name="Rounded Rectangle 3"/>
          <p:cNvSpPr/>
          <p:nvPr/>
        </p:nvSpPr>
        <p:spPr>
          <a:xfrm>
            <a:off x="446314" y="990600"/>
            <a:ext cx="2068286" cy="457200"/>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algn="ctr"/>
            <a:r>
              <a:rPr lang="en-US" sz="1600" dirty="0" smtClean="0">
                <a:latin typeface="Book Antiqua" pitchFamily="18" charset="0"/>
              </a:rPr>
              <a:t>1. Create Urgency:</a:t>
            </a:r>
            <a:endParaRPr lang="en-US" sz="1600" dirty="0">
              <a:latin typeface="Book Antiqua" pitchFamily="18" charset="0"/>
            </a:endParaRPr>
          </a:p>
        </p:txBody>
      </p:sp>
      <p:sp>
        <p:nvSpPr>
          <p:cNvPr id="5" name="TextBox 4"/>
          <p:cNvSpPr txBox="1"/>
          <p:nvPr/>
        </p:nvSpPr>
        <p:spPr>
          <a:xfrm>
            <a:off x="2590800" y="990600"/>
            <a:ext cx="6096000" cy="1077218"/>
          </a:xfrm>
          <a:prstGeom prst="rect">
            <a:avLst/>
          </a:prstGeom>
          <a:noFill/>
        </p:spPr>
        <p:txBody>
          <a:bodyPr wrap="square" rtlCol="0">
            <a:spAutoFit/>
          </a:bodyPr>
          <a:lstStyle/>
          <a:p>
            <a:r>
              <a:rPr lang="en-US" sz="1600" dirty="0" smtClean="0">
                <a:latin typeface="Book Antiqua" pitchFamily="18" charset="0"/>
              </a:rPr>
              <a:t>As soon as the companies learnt about the threat of new competitor’s increasing hold on market share and it’s threat to existence of the company they immediately and strategically took preventive step and decided to merge into a new entity.</a:t>
            </a:r>
            <a:endParaRPr lang="en-US" sz="1600" dirty="0">
              <a:latin typeface="Book Antiqua" pitchFamily="18" charset="0"/>
            </a:endParaRPr>
          </a:p>
        </p:txBody>
      </p:sp>
      <p:sp>
        <p:nvSpPr>
          <p:cNvPr id="9" name="Rounded Rectangle 8"/>
          <p:cNvSpPr/>
          <p:nvPr/>
        </p:nvSpPr>
        <p:spPr>
          <a:xfrm>
            <a:off x="446314" y="2286000"/>
            <a:ext cx="2068286" cy="533400"/>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algn="ctr"/>
            <a:r>
              <a:rPr lang="en-US" sz="1600" dirty="0" smtClean="0">
                <a:latin typeface="Book Antiqua" pitchFamily="18" charset="0"/>
              </a:rPr>
              <a:t>2. Form a powerful coalition:</a:t>
            </a:r>
            <a:endParaRPr lang="en-US" sz="1600" dirty="0">
              <a:latin typeface="Book Antiqua" pitchFamily="18" charset="0"/>
            </a:endParaRPr>
          </a:p>
        </p:txBody>
      </p:sp>
      <p:sp>
        <p:nvSpPr>
          <p:cNvPr id="11" name="Rounded Rectangle 10"/>
          <p:cNvSpPr/>
          <p:nvPr/>
        </p:nvSpPr>
        <p:spPr>
          <a:xfrm>
            <a:off x="446314" y="3200400"/>
            <a:ext cx="2068286" cy="533400"/>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algn="ctr"/>
            <a:r>
              <a:rPr lang="en-US" sz="1600" dirty="0" smtClean="0">
                <a:latin typeface="Book Antiqua" pitchFamily="18" charset="0"/>
              </a:rPr>
              <a:t>3. Create a vision for Change:</a:t>
            </a:r>
            <a:endParaRPr lang="en-US" sz="1600" dirty="0">
              <a:latin typeface="Book Antiqua" pitchFamily="18" charset="0"/>
            </a:endParaRPr>
          </a:p>
        </p:txBody>
      </p:sp>
      <p:sp>
        <p:nvSpPr>
          <p:cNvPr id="12" name="Rounded Rectangle 11"/>
          <p:cNvSpPr/>
          <p:nvPr/>
        </p:nvSpPr>
        <p:spPr>
          <a:xfrm>
            <a:off x="446314" y="4267200"/>
            <a:ext cx="2068286" cy="533400"/>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algn="ctr"/>
            <a:r>
              <a:rPr lang="en-US" sz="1600" dirty="0" smtClean="0">
                <a:latin typeface="Book Antiqua" pitchFamily="18" charset="0"/>
              </a:rPr>
              <a:t>4. Communicate the Vision: </a:t>
            </a:r>
            <a:endParaRPr lang="en-US" sz="1600" dirty="0">
              <a:latin typeface="Book Antiqua" pitchFamily="18" charset="0"/>
            </a:endParaRPr>
          </a:p>
        </p:txBody>
      </p:sp>
      <p:sp>
        <p:nvSpPr>
          <p:cNvPr id="17" name="TextBox 16"/>
          <p:cNvSpPr txBox="1"/>
          <p:nvPr/>
        </p:nvSpPr>
        <p:spPr>
          <a:xfrm>
            <a:off x="2590800" y="2286000"/>
            <a:ext cx="6096000" cy="830997"/>
          </a:xfrm>
          <a:prstGeom prst="rect">
            <a:avLst/>
          </a:prstGeom>
          <a:noFill/>
        </p:spPr>
        <p:txBody>
          <a:bodyPr wrap="square" rtlCol="0">
            <a:spAutoFit/>
          </a:bodyPr>
          <a:lstStyle/>
          <a:p>
            <a:r>
              <a:rPr lang="en-US" sz="1600" dirty="0" smtClean="0">
                <a:latin typeface="Book Antiqua" pitchFamily="18" charset="0"/>
              </a:rPr>
              <a:t>Vodafone and Idea two of them were holding a great position in market i.e. 2nd and 3rd respectively and hence their merger was a powerful coalition.</a:t>
            </a:r>
            <a:endParaRPr lang="en-US" sz="1600" dirty="0">
              <a:latin typeface="Book Antiqua" pitchFamily="18" charset="0"/>
            </a:endParaRPr>
          </a:p>
        </p:txBody>
      </p:sp>
      <p:sp>
        <p:nvSpPr>
          <p:cNvPr id="18" name="TextBox 17"/>
          <p:cNvSpPr txBox="1"/>
          <p:nvPr/>
        </p:nvSpPr>
        <p:spPr>
          <a:xfrm>
            <a:off x="2590800" y="3200400"/>
            <a:ext cx="6096000" cy="830997"/>
          </a:xfrm>
          <a:prstGeom prst="rect">
            <a:avLst/>
          </a:prstGeom>
          <a:noFill/>
        </p:spPr>
        <p:txBody>
          <a:bodyPr wrap="square" rtlCol="0">
            <a:spAutoFit/>
          </a:bodyPr>
          <a:lstStyle/>
          <a:p>
            <a:r>
              <a:rPr lang="en-US" sz="1600" dirty="0" smtClean="0">
                <a:latin typeface="Book Antiqua" pitchFamily="18" charset="0"/>
              </a:rPr>
              <a:t>With the entry of new competitor providing extra ordinary services to customer at economical rates VI made alterations in it’s vision statement according to the present market scenarios.</a:t>
            </a:r>
            <a:endParaRPr lang="en-US" sz="1600" dirty="0">
              <a:latin typeface="Book Antiqua" pitchFamily="18" charset="0"/>
            </a:endParaRPr>
          </a:p>
        </p:txBody>
      </p:sp>
      <p:sp>
        <p:nvSpPr>
          <p:cNvPr id="19" name="TextBox 18"/>
          <p:cNvSpPr txBox="1"/>
          <p:nvPr/>
        </p:nvSpPr>
        <p:spPr>
          <a:xfrm>
            <a:off x="2514600" y="4267200"/>
            <a:ext cx="6172200" cy="1077218"/>
          </a:xfrm>
          <a:prstGeom prst="rect">
            <a:avLst/>
          </a:prstGeom>
          <a:noFill/>
        </p:spPr>
        <p:txBody>
          <a:bodyPr wrap="square" rtlCol="0">
            <a:spAutoFit/>
          </a:bodyPr>
          <a:lstStyle/>
          <a:p>
            <a:r>
              <a:rPr lang="en-US" sz="1600" dirty="0" smtClean="0">
                <a:latin typeface="Book Antiqua" pitchFamily="18" charset="0"/>
              </a:rPr>
              <a:t>After taking the steps to change and creating vision for change they clearly communicated their vision with everyone about merging taking back the major hold of market and provide better quality of service.</a:t>
            </a:r>
            <a:endParaRPr lang="en-US" sz="1600" dirty="0">
              <a:latin typeface="Book Antiqua" pitchFamily="18" charset="0"/>
            </a:endParaRPr>
          </a:p>
        </p:txBody>
      </p:sp>
    </p:spTree>
    <p:extLst>
      <p:ext uri="{BB962C8B-B14F-4D97-AF65-F5344CB8AC3E}">
        <p14:creationId xmlns:p14="http://schemas.microsoft.com/office/powerpoint/2010/main" val="1082214079"/>
      </p:ext>
    </p:extLst>
  </p:cSld>
  <p:clrMapOvr>
    <a:masterClrMapping/>
  </p:clrMapOvr>
  <p:transition spd="slow">
    <p:push dir="u"/>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Content Placeholder 6" descr="Screen Clipping"/>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7848600" y="5257800"/>
            <a:ext cx="914528" cy="1209844"/>
          </a:xfrm>
        </p:spPr>
      </p:pic>
      <p:sp>
        <p:nvSpPr>
          <p:cNvPr id="3" name="Rounded Rectangle 2"/>
          <p:cNvSpPr/>
          <p:nvPr/>
        </p:nvSpPr>
        <p:spPr>
          <a:xfrm>
            <a:off x="533400" y="457200"/>
            <a:ext cx="8001000" cy="457200"/>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algn="ctr"/>
            <a:r>
              <a:rPr lang="en-US" sz="2400" dirty="0" err="1" smtClean="0">
                <a:solidFill>
                  <a:schemeClr val="accent6">
                    <a:lumMod val="50000"/>
                  </a:schemeClr>
                </a:solidFill>
                <a:latin typeface="Book Antiqua" pitchFamily="18" charset="0"/>
              </a:rPr>
              <a:t>Kotter’s</a:t>
            </a:r>
            <a:r>
              <a:rPr lang="en-US" sz="2400" dirty="0" smtClean="0">
                <a:solidFill>
                  <a:schemeClr val="accent6">
                    <a:lumMod val="50000"/>
                  </a:schemeClr>
                </a:solidFill>
                <a:latin typeface="Book Antiqua" pitchFamily="18" charset="0"/>
              </a:rPr>
              <a:t> 8 Step Change Model</a:t>
            </a:r>
            <a:endParaRPr lang="en-US" sz="2400" dirty="0">
              <a:solidFill>
                <a:schemeClr val="accent6">
                  <a:lumMod val="50000"/>
                </a:schemeClr>
              </a:solidFill>
              <a:latin typeface="Book Antiqua" pitchFamily="18" charset="0"/>
            </a:endParaRPr>
          </a:p>
        </p:txBody>
      </p:sp>
      <p:sp>
        <p:nvSpPr>
          <p:cNvPr id="4" name="Rounded Rectangle 3"/>
          <p:cNvSpPr/>
          <p:nvPr/>
        </p:nvSpPr>
        <p:spPr>
          <a:xfrm>
            <a:off x="446314" y="990600"/>
            <a:ext cx="2068286" cy="457200"/>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algn="ctr"/>
            <a:r>
              <a:rPr lang="en-US" sz="1600" dirty="0" smtClean="0">
                <a:latin typeface="Book Antiqua" pitchFamily="18" charset="0"/>
              </a:rPr>
              <a:t>5. Empower Action:</a:t>
            </a:r>
            <a:endParaRPr lang="en-US" sz="1600" dirty="0">
              <a:latin typeface="Book Antiqua" pitchFamily="18" charset="0"/>
            </a:endParaRPr>
          </a:p>
        </p:txBody>
      </p:sp>
      <p:sp>
        <p:nvSpPr>
          <p:cNvPr id="5" name="TextBox 4"/>
          <p:cNvSpPr txBox="1"/>
          <p:nvPr/>
        </p:nvSpPr>
        <p:spPr>
          <a:xfrm>
            <a:off x="2590800" y="990600"/>
            <a:ext cx="6096000" cy="584775"/>
          </a:xfrm>
          <a:prstGeom prst="rect">
            <a:avLst/>
          </a:prstGeom>
          <a:noFill/>
        </p:spPr>
        <p:txBody>
          <a:bodyPr wrap="square" rtlCol="0">
            <a:spAutoFit/>
          </a:bodyPr>
          <a:lstStyle/>
          <a:p>
            <a:r>
              <a:rPr lang="en-US" sz="1600" dirty="0" smtClean="0">
                <a:latin typeface="Book Antiqua" pitchFamily="18" charset="0"/>
              </a:rPr>
              <a:t>The decision was soon successfully implemented and change took place effectively after taking empowering actions.</a:t>
            </a:r>
            <a:endParaRPr lang="en-US" sz="1600" dirty="0">
              <a:latin typeface="Book Antiqua" pitchFamily="18" charset="0"/>
            </a:endParaRPr>
          </a:p>
        </p:txBody>
      </p:sp>
      <p:sp>
        <p:nvSpPr>
          <p:cNvPr id="6" name="Rounded Rectangle 5"/>
          <p:cNvSpPr/>
          <p:nvPr/>
        </p:nvSpPr>
        <p:spPr>
          <a:xfrm>
            <a:off x="446314" y="1752600"/>
            <a:ext cx="2068286" cy="457200"/>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algn="ctr"/>
            <a:r>
              <a:rPr lang="en-US" sz="1600" dirty="0" smtClean="0">
                <a:latin typeface="Book Antiqua" pitchFamily="18" charset="0"/>
              </a:rPr>
              <a:t>6. Create Quick wins:</a:t>
            </a:r>
            <a:endParaRPr lang="en-US" sz="1600" dirty="0">
              <a:latin typeface="Book Antiqua" pitchFamily="18" charset="0"/>
            </a:endParaRPr>
          </a:p>
        </p:txBody>
      </p:sp>
      <p:sp>
        <p:nvSpPr>
          <p:cNvPr id="8" name="Rounded Rectangle 7"/>
          <p:cNvSpPr/>
          <p:nvPr/>
        </p:nvSpPr>
        <p:spPr>
          <a:xfrm>
            <a:off x="446314" y="2667000"/>
            <a:ext cx="2068286" cy="457200"/>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algn="ctr"/>
            <a:r>
              <a:rPr lang="en-US" sz="1600" dirty="0" smtClean="0">
                <a:latin typeface="Book Antiqua" pitchFamily="18" charset="0"/>
              </a:rPr>
              <a:t>7. Build on the change: </a:t>
            </a:r>
            <a:endParaRPr lang="en-US" sz="1600" dirty="0">
              <a:latin typeface="Book Antiqua" pitchFamily="18" charset="0"/>
            </a:endParaRPr>
          </a:p>
        </p:txBody>
      </p:sp>
      <p:sp>
        <p:nvSpPr>
          <p:cNvPr id="9" name="Rounded Rectangle 8"/>
          <p:cNvSpPr/>
          <p:nvPr/>
        </p:nvSpPr>
        <p:spPr>
          <a:xfrm>
            <a:off x="446314" y="3776016"/>
            <a:ext cx="2068286" cy="457200"/>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algn="ctr"/>
            <a:r>
              <a:rPr lang="en-US" sz="1600" dirty="0" smtClean="0">
                <a:latin typeface="Book Antiqua" pitchFamily="18" charset="0"/>
              </a:rPr>
              <a:t>8. Make it stick: </a:t>
            </a:r>
            <a:endParaRPr lang="en-US" sz="1600" dirty="0">
              <a:latin typeface="Book Antiqua" pitchFamily="18" charset="0"/>
            </a:endParaRPr>
          </a:p>
        </p:txBody>
      </p:sp>
      <p:sp>
        <p:nvSpPr>
          <p:cNvPr id="2" name="TextBox 1"/>
          <p:cNvSpPr txBox="1"/>
          <p:nvPr/>
        </p:nvSpPr>
        <p:spPr>
          <a:xfrm>
            <a:off x="2590800" y="1752600"/>
            <a:ext cx="6096000" cy="830997"/>
          </a:xfrm>
          <a:prstGeom prst="rect">
            <a:avLst/>
          </a:prstGeom>
          <a:noFill/>
        </p:spPr>
        <p:txBody>
          <a:bodyPr wrap="square" rtlCol="0">
            <a:spAutoFit/>
          </a:bodyPr>
          <a:lstStyle/>
          <a:p>
            <a:r>
              <a:rPr lang="en-US" sz="1600" dirty="0" smtClean="0">
                <a:latin typeface="Book Antiqua" pitchFamily="18" charset="0"/>
              </a:rPr>
              <a:t>After the merger they came back to market with effective steps having highest number of subscribers and providing cut throat competition.</a:t>
            </a:r>
            <a:endParaRPr lang="en-US" sz="1600" dirty="0">
              <a:latin typeface="Book Antiqua" pitchFamily="18" charset="0"/>
            </a:endParaRPr>
          </a:p>
        </p:txBody>
      </p:sp>
      <p:sp>
        <p:nvSpPr>
          <p:cNvPr id="10" name="TextBox 9"/>
          <p:cNvSpPr txBox="1"/>
          <p:nvPr/>
        </p:nvSpPr>
        <p:spPr>
          <a:xfrm>
            <a:off x="2590800" y="2667000"/>
            <a:ext cx="6096000" cy="1077218"/>
          </a:xfrm>
          <a:prstGeom prst="rect">
            <a:avLst/>
          </a:prstGeom>
          <a:noFill/>
        </p:spPr>
        <p:txBody>
          <a:bodyPr wrap="square" rtlCol="0">
            <a:spAutoFit/>
          </a:bodyPr>
          <a:lstStyle/>
          <a:p>
            <a:r>
              <a:rPr lang="en-US" sz="1600" dirty="0" smtClean="0">
                <a:latin typeface="Book Antiqua" pitchFamily="18" charset="0"/>
              </a:rPr>
              <a:t>Not only the merging the companies assets and getting hold of maximum subscribers, even after merger they kept on trying their best to provide quality and economical service to it’s customers.</a:t>
            </a:r>
            <a:endParaRPr lang="en-US" sz="1600" dirty="0">
              <a:latin typeface="Book Antiqua" pitchFamily="18" charset="0"/>
            </a:endParaRPr>
          </a:p>
        </p:txBody>
      </p:sp>
      <p:sp>
        <p:nvSpPr>
          <p:cNvPr id="11" name="TextBox 10"/>
          <p:cNvSpPr txBox="1"/>
          <p:nvPr/>
        </p:nvSpPr>
        <p:spPr>
          <a:xfrm>
            <a:off x="2590800" y="3744218"/>
            <a:ext cx="6096000" cy="584775"/>
          </a:xfrm>
          <a:prstGeom prst="rect">
            <a:avLst/>
          </a:prstGeom>
          <a:noFill/>
        </p:spPr>
        <p:txBody>
          <a:bodyPr wrap="square" rtlCol="0">
            <a:spAutoFit/>
          </a:bodyPr>
          <a:lstStyle/>
          <a:p>
            <a:r>
              <a:rPr lang="en-US" sz="1600" dirty="0" smtClean="0">
                <a:latin typeface="Book Antiqua" pitchFamily="18" charset="0"/>
              </a:rPr>
              <a:t>The brand is constantly trying to improve and building strong relationship with it’s customers.</a:t>
            </a:r>
            <a:endParaRPr lang="en-US" sz="1600" dirty="0">
              <a:latin typeface="Book Antiqua" pitchFamily="18" charset="0"/>
            </a:endParaRPr>
          </a:p>
        </p:txBody>
      </p:sp>
    </p:spTree>
    <p:extLst>
      <p:ext uri="{BB962C8B-B14F-4D97-AF65-F5344CB8AC3E}">
        <p14:creationId xmlns:p14="http://schemas.microsoft.com/office/powerpoint/2010/main" val="662483822"/>
      </p:ext>
    </p:extLst>
  </p:cSld>
  <p:clrMapOvr>
    <a:masterClrMapping/>
  </p:clrMapOvr>
  <p:transition spd="slow">
    <p:push dir="u"/>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Content Placeholder 6" descr="Screen Clipping"/>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7848600" y="5257800"/>
            <a:ext cx="914528" cy="1209844"/>
          </a:xfrm>
        </p:spPr>
      </p:pic>
      <p:sp>
        <p:nvSpPr>
          <p:cNvPr id="12" name="Rounded Rectangle 11"/>
          <p:cNvSpPr/>
          <p:nvPr/>
        </p:nvSpPr>
        <p:spPr>
          <a:xfrm>
            <a:off x="533400" y="533400"/>
            <a:ext cx="8077200" cy="685800"/>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algn="ctr"/>
            <a:r>
              <a:rPr lang="en-US" sz="3200" dirty="0" smtClean="0">
                <a:solidFill>
                  <a:schemeClr val="accent6">
                    <a:lumMod val="50000"/>
                  </a:schemeClr>
                </a:solidFill>
                <a:latin typeface="Book Antiqua" pitchFamily="18" charset="0"/>
              </a:rPr>
              <a:t>Conclusion</a:t>
            </a:r>
            <a:endParaRPr lang="en-US" sz="3200" dirty="0">
              <a:solidFill>
                <a:schemeClr val="accent6">
                  <a:lumMod val="50000"/>
                </a:schemeClr>
              </a:solidFill>
              <a:latin typeface="Book Antiqua" pitchFamily="18" charset="0"/>
            </a:endParaRPr>
          </a:p>
        </p:txBody>
      </p:sp>
      <p:sp>
        <p:nvSpPr>
          <p:cNvPr id="13" name="TextBox 12"/>
          <p:cNvSpPr txBox="1"/>
          <p:nvPr/>
        </p:nvSpPr>
        <p:spPr>
          <a:xfrm>
            <a:off x="533400" y="1371600"/>
            <a:ext cx="8077200" cy="4278094"/>
          </a:xfrm>
          <a:prstGeom prst="rect">
            <a:avLst/>
          </a:prstGeom>
          <a:noFill/>
        </p:spPr>
        <p:txBody>
          <a:bodyPr wrap="square" rtlCol="0">
            <a:spAutoFit/>
          </a:bodyPr>
          <a:lstStyle/>
          <a:p>
            <a:pPr marL="285750" indent="-285750">
              <a:buFont typeface="Arial" pitchFamily="34" charset="0"/>
              <a:buChar char="•"/>
            </a:pPr>
            <a:r>
              <a:rPr lang="en-US" sz="1600" dirty="0" smtClean="0">
                <a:latin typeface="Book Antiqua" pitchFamily="18" charset="0"/>
              </a:rPr>
              <a:t>After looking at the </a:t>
            </a:r>
            <a:r>
              <a:rPr lang="en-US" sz="1600" dirty="0" err="1" smtClean="0">
                <a:latin typeface="Book Antiqua" pitchFamily="18" charset="0"/>
              </a:rPr>
              <a:t>kotter’s</a:t>
            </a:r>
            <a:r>
              <a:rPr lang="en-US" sz="1600" dirty="0" smtClean="0">
                <a:latin typeface="Book Antiqua" pitchFamily="18" charset="0"/>
              </a:rPr>
              <a:t> theory of change model we can conclude that the organization has taken the right steps.</a:t>
            </a:r>
          </a:p>
          <a:p>
            <a:pPr marL="285750" indent="-285750">
              <a:buFont typeface="Arial" pitchFamily="34" charset="0"/>
              <a:buChar char="•"/>
            </a:pPr>
            <a:endParaRPr lang="en-US" sz="1600" dirty="0" smtClean="0">
              <a:latin typeface="Book Antiqua" pitchFamily="18" charset="0"/>
            </a:endParaRPr>
          </a:p>
          <a:p>
            <a:pPr marL="285750" indent="-285750">
              <a:buFont typeface="Arial" pitchFamily="34" charset="0"/>
              <a:buChar char="•"/>
            </a:pPr>
            <a:r>
              <a:rPr lang="en-US" sz="1600" dirty="0" smtClean="0">
                <a:latin typeface="Book Antiqua" pitchFamily="18" charset="0"/>
              </a:rPr>
              <a:t>The change benefited the organization as it thrive through the though time, not only survived but was able to compete in market.</a:t>
            </a:r>
          </a:p>
          <a:p>
            <a:pPr marL="285750" indent="-285750">
              <a:buFont typeface="Arial" pitchFamily="34" charset="0"/>
              <a:buChar char="•"/>
            </a:pPr>
            <a:endParaRPr lang="en-US" sz="1600" dirty="0" smtClean="0">
              <a:latin typeface="Book Antiqua" pitchFamily="18" charset="0"/>
            </a:endParaRPr>
          </a:p>
          <a:p>
            <a:pPr marL="285750" indent="-285750">
              <a:buFont typeface="Arial" pitchFamily="34" charset="0"/>
              <a:buChar char="•"/>
            </a:pPr>
            <a:r>
              <a:rPr lang="en-US" sz="1600" dirty="0" smtClean="0">
                <a:latin typeface="Book Antiqua" pitchFamily="18" charset="0"/>
              </a:rPr>
              <a:t>The customers were the one who is most benefited in this competitive times.</a:t>
            </a:r>
          </a:p>
          <a:p>
            <a:pPr marL="285750" indent="-285750">
              <a:buFont typeface="Arial" pitchFamily="34" charset="0"/>
              <a:buChar char="•"/>
            </a:pPr>
            <a:endParaRPr lang="en-US" sz="1600" dirty="0" smtClean="0">
              <a:latin typeface="Book Antiqua" pitchFamily="18" charset="0"/>
            </a:endParaRPr>
          </a:p>
          <a:p>
            <a:pPr marL="285750" indent="-285750">
              <a:buFont typeface="Arial" pitchFamily="34" charset="0"/>
              <a:buChar char="•"/>
            </a:pPr>
            <a:r>
              <a:rPr lang="en-US" sz="1600" dirty="0" smtClean="0">
                <a:latin typeface="Book Antiqua" pitchFamily="18" charset="0"/>
              </a:rPr>
              <a:t>Some Employees of the organizations went through a hard time and had to deal with the negatives of the change, but looking at the bigger picture we can say that the change only benefited the organization.</a:t>
            </a:r>
          </a:p>
          <a:p>
            <a:pPr marL="285750" indent="-285750">
              <a:buFont typeface="Arial" pitchFamily="34" charset="0"/>
              <a:buChar char="•"/>
            </a:pPr>
            <a:endParaRPr lang="en-US" sz="1600" dirty="0" smtClean="0">
              <a:latin typeface="Book Antiqua" pitchFamily="18" charset="0"/>
            </a:endParaRPr>
          </a:p>
          <a:p>
            <a:pPr marL="285750" indent="-285750">
              <a:buFont typeface="Arial" pitchFamily="34" charset="0"/>
              <a:buChar char="•"/>
            </a:pPr>
            <a:r>
              <a:rPr lang="en-US" sz="1600" dirty="0" smtClean="0">
                <a:latin typeface="Book Antiqua" pitchFamily="18" charset="0"/>
              </a:rPr>
              <a:t>Organization not only survived but due to change currently they hold combined assets have more resources compared to others which becomes it’s strength.</a:t>
            </a:r>
          </a:p>
          <a:p>
            <a:pPr marL="285750" indent="-285750">
              <a:buFont typeface="Arial" pitchFamily="34" charset="0"/>
              <a:buChar char="•"/>
            </a:pPr>
            <a:endParaRPr lang="en-US" sz="1600" dirty="0" smtClean="0">
              <a:latin typeface="Book Antiqua" pitchFamily="18" charset="0"/>
            </a:endParaRPr>
          </a:p>
          <a:p>
            <a:pPr marL="285750" indent="-285750">
              <a:buFont typeface="Arial" pitchFamily="34" charset="0"/>
              <a:buChar char="•"/>
            </a:pPr>
            <a:r>
              <a:rPr lang="en-US" sz="1600" dirty="0" smtClean="0">
                <a:latin typeface="Book Antiqua" pitchFamily="18" charset="0"/>
              </a:rPr>
              <a:t>Due to the change organization also holds the highest number of subscribers in the market.</a:t>
            </a:r>
          </a:p>
        </p:txBody>
      </p:sp>
    </p:spTree>
    <p:extLst>
      <p:ext uri="{BB962C8B-B14F-4D97-AF65-F5344CB8AC3E}">
        <p14:creationId xmlns:p14="http://schemas.microsoft.com/office/powerpoint/2010/main" val="2317766189"/>
      </p:ext>
    </p:extLst>
  </p:cSld>
  <p:clrMapOvr>
    <a:masterClrMapping/>
  </p:clrMapOvr>
  <p:transition spd="slow">
    <p:push dir="u"/>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Content Placeholder 6" descr="Screen Clipping"/>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7848600" y="5257800"/>
            <a:ext cx="914528" cy="1209844"/>
          </a:xfrm>
        </p:spPr>
      </p:pic>
      <p:sp>
        <p:nvSpPr>
          <p:cNvPr id="12" name="Rounded Rectangle 11"/>
          <p:cNvSpPr/>
          <p:nvPr/>
        </p:nvSpPr>
        <p:spPr>
          <a:xfrm>
            <a:off x="533400" y="533400"/>
            <a:ext cx="8077200" cy="685800"/>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algn="ctr"/>
            <a:r>
              <a:rPr lang="en-US" sz="3200" dirty="0" smtClean="0">
                <a:solidFill>
                  <a:schemeClr val="accent6">
                    <a:lumMod val="50000"/>
                  </a:schemeClr>
                </a:solidFill>
                <a:latin typeface="Book Antiqua" pitchFamily="18" charset="0"/>
              </a:rPr>
              <a:t>References</a:t>
            </a:r>
            <a:endParaRPr lang="en-US" sz="3200" dirty="0">
              <a:solidFill>
                <a:schemeClr val="accent6">
                  <a:lumMod val="50000"/>
                </a:schemeClr>
              </a:solidFill>
              <a:latin typeface="Book Antiqua" pitchFamily="18" charset="0"/>
            </a:endParaRPr>
          </a:p>
        </p:txBody>
      </p:sp>
      <p:sp>
        <p:nvSpPr>
          <p:cNvPr id="2" name="TextBox 1"/>
          <p:cNvSpPr txBox="1"/>
          <p:nvPr/>
        </p:nvSpPr>
        <p:spPr>
          <a:xfrm>
            <a:off x="533400" y="1219200"/>
            <a:ext cx="8153400" cy="4524315"/>
          </a:xfrm>
          <a:prstGeom prst="rect">
            <a:avLst/>
          </a:prstGeom>
          <a:noFill/>
        </p:spPr>
        <p:txBody>
          <a:bodyPr wrap="square" rtlCol="0">
            <a:spAutoFit/>
          </a:bodyPr>
          <a:lstStyle/>
          <a:p>
            <a:pPr marL="285750" indent="-285750">
              <a:buFont typeface="Arial" pitchFamily="34" charset="0"/>
              <a:buChar char="•"/>
            </a:pPr>
            <a:endParaRPr lang="en-US" u="sng" dirty="0" smtClean="0">
              <a:hlinkClick r:id="rId3"/>
            </a:endParaRPr>
          </a:p>
          <a:p>
            <a:pPr marL="285750" indent="-285750">
              <a:buFont typeface="Arial" pitchFamily="34" charset="0"/>
              <a:buChar char="•"/>
            </a:pPr>
            <a:r>
              <a:rPr lang="en-US" u="sng" dirty="0">
                <a:solidFill>
                  <a:schemeClr val="bg1"/>
                </a:solidFill>
                <a:hlinkClick r:id="rId3"/>
              </a:rPr>
              <a:t>https://www.apty.io/blog/types-of-organizational-change/</a:t>
            </a:r>
            <a:endParaRPr lang="en-US" dirty="0">
              <a:solidFill>
                <a:schemeClr val="bg1"/>
              </a:solidFill>
            </a:endParaRPr>
          </a:p>
          <a:p>
            <a:pPr marL="285750" indent="-285750">
              <a:buFont typeface="Arial" pitchFamily="34" charset="0"/>
              <a:buChar char="•"/>
            </a:pPr>
            <a:r>
              <a:rPr lang="en-US" u="sng" dirty="0">
                <a:solidFill>
                  <a:schemeClr val="bg1"/>
                </a:solidFill>
                <a:hlinkClick r:id="rId4"/>
              </a:rPr>
              <a:t>https://en.wikipedia.org/wiki/Vodafone_Idea_Ltd</a:t>
            </a:r>
            <a:endParaRPr lang="en-US" dirty="0">
              <a:solidFill>
                <a:schemeClr val="bg1"/>
              </a:solidFill>
            </a:endParaRPr>
          </a:p>
          <a:p>
            <a:pPr marL="285750" indent="-285750">
              <a:buFont typeface="Arial" pitchFamily="34" charset="0"/>
              <a:buChar char="•"/>
            </a:pPr>
            <a:r>
              <a:rPr lang="en-US" u="sng" dirty="0">
                <a:solidFill>
                  <a:schemeClr val="bg1"/>
                </a:solidFill>
                <a:hlinkClick r:id="rId5"/>
              </a:rPr>
              <a:t>https://www.myvi.in/vodafone-idea/management-team</a:t>
            </a:r>
            <a:endParaRPr lang="en-US" dirty="0">
              <a:solidFill>
                <a:schemeClr val="bg1"/>
              </a:solidFill>
            </a:endParaRPr>
          </a:p>
          <a:p>
            <a:pPr marL="285750" indent="-285750">
              <a:buFont typeface="Arial" pitchFamily="34" charset="0"/>
              <a:buChar char="•"/>
            </a:pPr>
            <a:r>
              <a:rPr lang="en-US" u="sng" dirty="0">
                <a:solidFill>
                  <a:schemeClr val="bg1"/>
                </a:solidFill>
                <a:hlinkClick r:id="rId6"/>
              </a:rPr>
              <a:t>https://www.myvi.in/vodafone-idea/promoters</a:t>
            </a:r>
            <a:endParaRPr lang="en-US" dirty="0">
              <a:solidFill>
                <a:schemeClr val="bg1"/>
              </a:solidFill>
            </a:endParaRPr>
          </a:p>
          <a:p>
            <a:pPr marL="285750" indent="-285750">
              <a:buFont typeface="Arial" pitchFamily="34" charset="0"/>
              <a:buChar char="•"/>
            </a:pPr>
            <a:r>
              <a:rPr lang="en-US" u="sng" dirty="0">
                <a:solidFill>
                  <a:schemeClr val="bg1"/>
                </a:solidFill>
                <a:hlinkClick r:id="rId7"/>
              </a:rPr>
              <a:t>https://papers.ssrn.com/sol3/papers.cfm?abstract_id=3496463</a:t>
            </a:r>
            <a:endParaRPr lang="en-US" dirty="0">
              <a:solidFill>
                <a:schemeClr val="bg1"/>
              </a:solidFill>
            </a:endParaRPr>
          </a:p>
          <a:p>
            <a:pPr marL="285750" indent="-285750">
              <a:buFont typeface="Arial" pitchFamily="34" charset="0"/>
              <a:buChar char="•"/>
            </a:pPr>
            <a:r>
              <a:rPr lang="en-US" u="sng" dirty="0">
                <a:solidFill>
                  <a:schemeClr val="bg1"/>
                </a:solidFill>
                <a:hlinkClick r:id="rId8"/>
              </a:rPr>
              <a:t>https://www.bhaskarhindi.com/technology/news/vodafone-idea-rebranded-as-vi-company-announced-161046</a:t>
            </a:r>
            <a:endParaRPr lang="en-US" dirty="0">
              <a:solidFill>
                <a:schemeClr val="bg1"/>
              </a:solidFill>
            </a:endParaRPr>
          </a:p>
          <a:p>
            <a:pPr marL="285750" indent="-285750">
              <a:buFont typeface="Arial" pitchFamily="34" charset="0"/>
              <a:buChar char="•"/>
            </a:pPr>
            <a:r>
              <a:rPr lang="en-US" u="sng" dirty="0">
                <a:solidFill>
                  <a:schemeClr val="bg1"/>
                </a:solidFill>
                <a:hlinkClick r:id="rId9"/>
              </a:rPr>
              <a:t>https://www.hrkatha.com/news/vodafone-idea-merger-loss-of-jobs-for-thousands/#:~:</a:t>
            </a:r>
            <a:r>
              <a:rPr lang="en-US" u="sng" dirty="0" smtClean="0">
                <a:solidFill>
                  <a:schemeClr val="bg1"/>
                </a:solidFill>
                <a:hlinkClick r:id="rId9"/>
              </a:rPr>
              <a:t>text=The%20temporary%20staff%20as%20well,part%20of%20the%20merger%20deal</a:t>
            </a:r>
            <a:endParaRPr lang="en-US" u="sng" dirty="0" smtClean="0">
              <a:solidFill>
                <a:schemeClr val="bg1"/>
              </a:solidFill>
            </a:endParaRPr>
          </a:p>
          <a:p>
            <a:pPr marL="285750" indent="-285750">
              <a:buFont typeface="Arial" pitchFamily="34" charset="0"/>
              <a:buChar char="•"/>
            </a:pPr>
            <a:r>
              <a:rPr lang="en-US" u="sng" dirty="0">
                <a:solidFill>
                  <a:schemeClr val="bg1"/>
                </a:solidFill>
                <a:hlinkClick r:id="rId10"/>
              </a:rPr>
              <a:t>https://www.business-standard.com/article/companies/vi-is-we-two-yrs-after-merger-voda-idea-integrates-to-create-new-identity-120090700456_1.html</a:t>
            </a:r>
            <a:endParaRPr lang="en-US" dirty="0">
              <a:solidFill>
                <a:schemeClr val="bg1"/>
              </a:solidFill>
            </a:endParaRPr>
          </a:p>
          <a:p>
            <a:pPr marL="285750" indent="-285750">
              <a:buFont typeface="Arial" pitchFamily="34" charset="0"/>
              <a:buChar char="•"/>
            </a:pPr>
            <a:endParaRPr lang="en-US" u="sng" dirty="0" smtClean="0">
              <a:solidFill>
                <a:schemeClr val="bg1"/>
              </a:solidFill>
            </a:endParaRPr>
          </a:p>
        </p:txBody>
      </p:sp>
    </p:spTree>
    <p:extLst>
      <p:ext uri="{BB962C8B-B14F-4D97-AF65-F5344CB8AC3E}">
        <p14:creationId xmlns:p14="http://schemas.microsoft.com/office/powerpoint/2010/main" val="2112837104"/>
      </p:ext>
    </p:extLst>
  </p:cSld>
  <p:clrMapOvr>
    <a:masterClrMapping/>
  </p:clrMapOvr>
  <p:transition spd="slow">
    <p:push dir="u"/>
  </p:transition>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Aspect">
  <a:themeElements>
    <a:clrScheme name="Aspect">
      <a:dk1>
        <a:sysClr val="windowText" lastClr="000000"/>
      </a:dk1>
      <a:lt1>
        <a:sysClr val="window" lastClr="FFFFFF"/>
      </a:lt1>
      <a:dk2>
        <a:srgbClr val="323232"/>
      </a:dk2>
      <a:lt2>
        <a:srgbClr val="E3DED1"/>
      </a:lt2>
      <a:accent1>
        <a:srgbClr val="F07F09"/>
      </a:accent1>
      <a:accent2>
        <a:srgbClr val="9F2936"/>
      </a:accent2>
      <a:accent3>
        <a:srgbClr val="1B587C"/>
      </a:accent3>
      <a:accent4>
        <a:srgbClr val="4E8542"/>
      </a:accent4>
      <a:accent5>
        <a:srgbClr val="604878"/>
      </a:accent5>
      <a:accent6>
        <a:srgbClr val="C19859"/>
      </a:accent6>
      <a:hlink>
        <a:srgbClr val="6B9F25"/>
      </a:hlink>
      <a:folHlink>
        <a:srgbClr val="B26B02"/>
      </a:folHlink>
    </a:clrScheme>
    <a:fontScheme name="Aspect">
      <a:majorFont>
        <a:latin typeface="Verdana"/>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ajorFont>
      <a:minorFont>
        <a:latin typeface="Verdana"/>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Aspect">
      <a:fillStyleLst>
        <a:solidFill>
          <a:schemeClr val="phClr"/>
        </a:solidFill>
        <a:gradFill rotWithShape="1">
          <a:gsLst>
            <a:gs pos="0">
              <a:schemeClr val="phClr">
                <a:tint val="65000"/>
                <a:satMod val="270000"/>
              </a:schemeClr>
            </a:gs>
            <a:gs pos="25000">
              <a:schemeClr val="phClr">
                <a:tint val="60000"/>
                <a:satMod val="300000"/>
              </a:schemeClr>
            </a:gs>
            <a:gs pos="100000">
              <a:schemeClr val="phClr">
                <a:tint val="29000"/>
                <a:satMod val="400000"/>
              </a:schemeClr>
            </a:gs>
          </a:gsLst>
          <a:lin ang="16200000" scaled="1"/>
        </a:gradFill>
        <a:gradFill rotWithShape="1">
          <a:gsLst>
            <a:gs pos="0">
              <a:schemeClr val="phClr">
                <a:shade val="45000"/>
                <a:satMod val="155000"/>
              </a:schemeClr>
            </a:gs>
            <a:gs pos="60000">
              <a:schemeClr val="phClr">
                <a:shade val="95000"/>
                <a:satMod val="150000"/>
              </a:schemeClr>
            </a:gs>
            <a:gs pos="100000">
              <a:schemeClr val="phClr">
                <a:tint val="87000"/>
                <a:satMod val="250000"/>
              </a:schemeClr>
            </a:gs>
          </a:gsLst>
          <a:lin ang="16200000" scaled="0"/>
        </a:gradFill>
      </a:fillStyleLst>
      <a:lnStyleLst>
        <a:ln w="9525" cap="flat" cmpd="sng" algn="ctr">
          <a:solidFill>
            <a:schemeClr val="phClr">
              <a:satMod val="150000"/>
            </a:schemeClr>
          </a:solidFill>
          <a:prstDash val="solid"/>
        </a:ln>
        <a:ln w="42500" cap="flat" cmpd="sng" algn="ctr">
          <a:solidFill>
            <a:schemeClr val="phClr"/>
          </a:solidFill>
          <a:prstDash val="solid"/>
        </a:ln>
        <a:ln w="38100" cap="flat" cmpd="sng" algn="ctr">
          <a:solidFill>
            <a:schemeClr val="phClr"/>
          </a:solidFill>
          <a:prstDash val="solid"/>
        </a:ln>
      </a:lnStyleLst>
      <a:effectStyleLst>
        <a:effectStyle>
          <a:effectLst>
            <a:outerShdw blurRad="65500" dist="38100" dir="5400000" rotWithShape="0">
              <a:srgbClr val="000000">
                <a:alpha val="40000"/>
              </a:srgbClr>
            </a:outerShdw>
          </a:effectLst>
        </a:effectStyle>
        <a:effectStyle>
          <a:effectLst>
            <a:outerShdw blurRad="65500" dist="38100" dir="5400000" rotWithShape="0">
              <a:srgbClr val="000000">
                <a:alpha val="40000"/>
              </a:srgbClr>
            </a:outerShdw>
          </a:effectLst>
        </a:effectStyle>
        <a:effectStyle>
          <a:effectLst>
            <a:outerShdw blurRad="65500" dist="38100" dir="5400000" rotWithShape="0">
              <a:srgbClr val="000000">
                <a:alpha val="40000"/>
              </a:srgbClr>
            </a:outerShdw>
          </a:effectLst>
          <a:scene3d>
            <a:camera prst="orthographicFront" fov="0">
              <a:rot lat="0" lon="0" rev="0"/>
            </a:camera>
            <a:lightRig rig="contrasting" dir="t">
              <a:rot lat="0" lon="0" rev="12000000"/>
            </a:lightRig>
          </a:scene3d>
          <a:sp3d prstMaterial="powder">
            <a:bevelT h="50800"/>
          </a:sp3d>
        </a:effectStyle>
      </a:effectStyleLst>
      <a:bgFillStyleLst>
        <a:solidFill>
          <a:schemeClr val="phClr"/>
        </a:solidFill>
        <a:gradFill rotWithShape="1">
          <a:gsLst>
            <a:gs pos="0">
              <a:schemeClr val="phClr">
                <a:shade val="35000"/>
                <a:satMod val="150000"/>
              </a:schemeClr>
            </a:gs>
            <a:gs pos="45000">
              <a:schemeClr val="phClr">
                <a:shade val="68000"/>
                <a:satMod val="155000"/>
              </a:schemeClr>
            </a:gs>
            <a:gs pos="100000">
              <a:schemeClr val="phClr">
                <a:tint val="70000"/>
                <a:satMod val="175000"/>
              </a:schemeClr>
            </a:gs>
          </a:gsLst>
          <a:lin ang="16200000" scaled="0"/>
        </a:gradFill>
        <a:blipFill>
          <a:blip xmlns:r="http://schemas.openxmlformats.org/officeDocument/2006/relationships" r:embed="rId1">
            <a:duotone>
              <a:schemeClr val="phClr">
                <a:shade val="800"/>
                <a:satMod val="150000"/>
              </a:schemeClr>
              <a:schemeClr val="phClr">
                <a:tint val="80000"/>
                <a:satMod val="150000"/>
              </a:schemeClr>
            </a:duotone>
          </a:blip>
          <a:tile tx="0" ty="0" sx="75000" sy="7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Aspect</Template>
  <TotalTime>460</TotalTime>
  <Words>867</Words>
  <Application>Microsoft Office PowerPoint</Application>
  <PresentationFormat>On-screen Show (4:3)</PresentationFormat>
  <Paragraphs>114</Paragraphs>
  <Slides>13</Slides>
  <Notes>0</Notes>
  <HiddenSlides>0</HiddenSlides>
  <MMClips>0</MMClips>
  <ScaleCrop>false</ScaleCrop>
  <HeadingPairs>
    <vt:vector size="4" baseType="variant">
      <vt:variant>
        <vt:lpstr>Theme</vt:lpstr>
      </vt:variant>
      <vt:variant>
        <vt:i4>1</vt:i4>
      </vt:variant>
      <vt:variant>
        <vt:lpstr>Slide Titles</vt:lpstr>
      </vt:variant>
      <vt:variant>
        <vt:i4>13</vt:i4>
      </vt:variant>
    </vt:vector>
  </HeadingPairs>
  <TitlesOfParts>
    <vt:vector size="14" baseType="lpstr">
      <vt:lpstr>Aspect</vt:lpstr>
      <vt:lpstr>CHANGE AND STABILITY MANAGEMENT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baps</dc:creator>
  <cp:lastModifiedBy>baps</cp:lastModifiedBy>
  <cp:revision>57</cp:revision>
  <dcterms:created xsi:type="dcterms:W3CDTF">2006-08-16T00:00:00Z</dcterms:created>
  <dcterms:modified xsi:type="dcterms:W3CDTF">2023-02-27T04:45:38Z</dcterms:modified>
</cp:coreProperties>
</file>