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handoutMasterIdLst>
    <p:handoutMasterId r:id="rId15"/>
  </p:handoutMasterIdLst>
  <p:sldIdLst>
    <p:sldId id="256" r:id="rId5"/>
    <p:sldId id="283" r:id="rId6"/>
    <p:sldId id="328" r:id="rId7"/>
    <p:sldId id="330" r:id="rId8"/>
    <p:sldId id="331" r:id="rId9"/>
    <p:sldId id="332" r:id="rId10"/>
    <p:sldId id="296" r:id="rId11"/>
    <p:sldId id="275" r:id="rId12"/>
    <p:sldId id="29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74138" autoAdjust="0"/>
  </p:normalViewPr>
  <p:slideViewPr>
    <p:cSldViewPr>
      <p:cViewPr varScale="1">
        <p:scale>
          <a:sx n="52" d="100"/>
          <a:sy n="52" d="100"/>
        </p:scale>
        <p:origin x="1908"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29/05/2022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5/29/2022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students that this is a compulsory task that will allow them to collect feedback that is required for the Task 3- Reflective report. </a:t>
            </a:r>
          </a:p>
          <a:p>
            <a:endParaRPr lang="en-GB" dirty="0"/>
          </a:p>
          <a:p>
            <a:r>
              <a:rPr lang="en-GB" dirty="0"/>
              <a:t>Allocate groups. Lecturers to have autonomy over group sizes and organisation. </a:t>
            </a:r>
          </a:p>
        </p:txBody>
      </p:sp>
      <p:sp>
        <p:nvSpPr>
          <p:cNvPr id="4" name="Slide Number Placeholder 3"/>
          <p:cNvSpPr>
            <a:spLocks noGrp="1"/>
          </p:cNvSpPr>
          <p:nvPr>
            <p:ph type="sldNum" sz="quarter" idx="5"/>
          </p:nvPr>
        </p:nvSpPr>
        <p:spPr/>
        <p:txBody>
          <a:bodyPr/>
          <a:lstStyle/>
          <a:p>
            <a:fld id="{6936E1E2-17D2-5E4C-B96D-EEDAC0EF77DB}" type="slidenum">
              <a:rPr lang="en-US" smtClean="0"/>
              <a:pPr/>
              <a:t>3</a:t>
            </a:fld>
            <a:endParaRPr lang="en-US"/>
          </a:p>
        </p:txBody>
      </p:sp>
    </p:spTree>
    <p:extLst>
      <p:ext uri="{BB962C8B-B14F-4D97-AF65-F5344CB8AC3E}">
        <p14:creationId xmlns:p14="http://schemas.microsoft.com/office/powerpoint/2010/main" val="113953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groups to spend some time decide which job role they will design an ad for.</a:t>
            </a:r>
          </a:p>
        </p:txBody>
      </p:sp>
      <p:sp>
        <p:nvSpPr>
          <p:cNvPr id="4" name="Slide Number Placeholder 3"/>
          <p:cNvSpPr>
            <a:spLocks noGrp="1"/>
          </p:cNvSpPr>
          <p:nvPr>
            <p:ph type="sldNum" sz="quarter" idx="5"/>
          </p:nvPr>
        </p:nvSpPr>
        <p:spPr/>
        <p:txBody>
          <a:bodyPr/>
          <a:lstStyle/>
          <a:p>
            <a:fld id="{6936E1E2-17D2-5E4C-B96D-EEDAC0EF77DB}" type="slidenum">
              <a:rPr lang="en-US" smtClean="0"/>
              <a:pPr/>
              <a:t>4</a:t>
            </a:fld>
            <a:endParaRPr lang="en-US"/>
          </a:p>
        </p:txBody>
      </p:sp>
    </p:spTree>
    <p:extLst>
      <p:ext uri="{BB962C8B-B14F-4D97-AF65-F5344CB8AC3E}">
        <p14:creationId xmlns:p14="http://schemas.microsoft.com/office/powerpoint/2010/main" val="3659852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Run through the key features of a typical job advertisement – explain that some ads will contain extensive information and others will contain very brief details. As a group, students will need to decide how much detail to include. Signpost students to the job websites that were visited during last week’s lecture for ideas. Explain that the job ad produced by the group must not be copied and pasted from an existing job advertisement.  </a:t>
            </a:r>
          </a:p>
        </p:txBody>
      </p:sp>
      <p:sp>
        <p:nvSpPr>
          <p:cNvPr id="4" name="Slide Number Placeholder 3"/>
          <p:cNvSpPr>
            <a:spLocks noGrp="1"/>
          </p:cNvSpPr>
          <p:nvPr>
            <p:ph type="sldNum" sz="quarter" idx="5"/>
          </p:nvPr>
        </p:nvSpPr>
        <p:spPr/>
        <p:txBody>
          <a:bodyPr/>
          <a:lstStyle/>
          <a:p>
            <a:fld id="{6936E1E2-17D2-5E4C-B96D-EEDAC0EF77DB}" type="slidenum">
              <a:rPr lang="en-US" smtClean="0"/>
              <a:pPr/>
              <a:t>5</a:t>
            </a:fld>
            <a:endParaRPr lang="en-US"/>
          </a:p>
        </p:txBody>
      </p:sp>
    </p:spTree>
    <p:extLst>
      <p:ext uri="{BB962C8B-B14F-4D97-AF65-F5344CB8AC3E}">
        <p14:creationId xmlns:p14="http://schemas.microsoft.com/office/powerpoint/2010/main" val="22395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students that the job ad needs to be created during the allocated time of the week 7 lecture, avoid allow students to leave early without sharing evidence of their work. The week 8 presentation of their work, can be done as a verbal explanation without any additional visual input or groups can make a short presentation on ppt or flip chart paper – all group members should speak during the presentation of their work. These brief presentations in week 8 will probably last 5mins max for each group. </a:t>
            </a:r>
          </a:p>
        </p:txBody>
      </p:sp>
      <p:sp>
        <p:nvSpPr>
          <p:cNvPr id="4" name="Slide Number Placeholder 3"/>
          <p:cNvSpPr>
            <a:spLocks noGrp="1"/>
          </p:cNvSpPr>
          <p:nvPr>
            <p:ph type="sldNum" sz="quarter" idx="5"/>
          </p:nvPr>
        </p:nvSpPr>
        <p:spPr/>
        <p:txBody>
          <a:bodyPr/>
          <a:lstStyle/>
          <a:p>
            <a:fld id="{6936E1E2-17D2-5E4C-B96D-EEDAC0EF77DB}" type="slidenum">
              <a:rPr lang="en-US" smtClean="0"/>
              <a:pPr/>
              <a:t>6</a:t>
            </a:fld>
            <a:endParaRPr lang="en-US"/>
          </a:p>
        </p:txBody>
      </p:sp>
    </p:spTree>
    <p:extLst>
      <p:ext uri="{BB962C8B-B14F-4D97-AF65-F5344CB8AC3E}">
        <p14:creationId xmlns:p14="http://schemas.microsoft.com/office/powerpoint/2010/main" val="2712699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this evaluation form will be used in week 8 by the groups to evaluate each of the job ad/presentation produced. Highlight that the ‘Skills which requires development’ will be needed in your Task 2 – Reflective report, as it needs to be incorporated into their PDP – Restrict to one evaluation form per group, for example, Group 1 should get 1 form from group 2, 1 from group 3, and 1 from group 4. </a:t>
            </a:r>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58912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group should design a job ad and practice how they will present it to the rest of the class in next weeks session. </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Remind students that groups can </a:t>
            </a:r>
            <a:r>
              <a:rPr lang="en-GB" sz="1200" dirty="0">
                <a:latin typeface="Arial" panose="020B0604020202020204" pitchFamily="34" charset="0"/>
                <a:cs typeface="Arial" panose="020B0604020202020204" pitchFamily="34" charset="0"/>
              </a:rPr>
              <a:t>present their job ad as </a:t>
            </a:r>
            <a:r>
              <a:rPr lang="en-GB" sz="1200" b="1" dirty="0">
                <a:latin typeface="Arial" panose="020B0604020202020204" pitchFamily="34" charset="0"/>
                <a:cs typeface="Arial" panose="020B0604020202020204" pitchFamily="34" charset="0"/>
              </a:rPr>
              <a:t>either</a:t>
            </a:r>
            <a:r>
              <a:rPr lang="en-GB" sz="1200" dirty="0">
                <a:latin typeface="Arial" panose="020B0604020202020204" pitchFamily="34" charset="0"/>
                <a:cs typeface="Arial" panose="020B0604020202020204" pitchFamily="34" charset="0"/>
              </a:rPr>
              <a:t> a poster, presentation or video. – Encourage creativity </a:t>
            </a:r>
            <a:r>
              <a:rPr lang="en-GB" sz="1200" dirty="0">
                <a:latin typeface="Arial" panose="020B0604020202020204" pitchFamily="34" charset="0"/>
                <a:cs typeface="Arial" panose="020B0604020202020204" pitchFamily="34" charset="0"/>
                <a:sym typeface="Wingdings" panose="05000000000000000000" pitchFamily="2" charset="2"/>
              </a:rPr>
              <a:t> </a:t>
            </a:r>
            <a:endParaRPr lang="en-GB" sz="12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8</a:t>
            </a:fld>
            <a:endParaRPr lang="en-US"/>
          </a:p>
        </p:txBody>
      </p:sp>
    </p:spTree>
    <p:extLst>
      <p:ext uri="{BB962C8B-B14F-4D97-AF65-F5344CB8AC3E}">
        <p14:creationId xmlns:p14="http://schemas.microsoft.com/office/powerpoint/2010/main" val="1011794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each group with present their job ads to the rest of the class. </a:t>
            </a:r>
          </a:p>
        </p:txBody>
      </p:sp>
      <p:sp>
        <p:nvSpPr>
          <p:cNvPr id="4" name="Slide Number Placeholder 3"/>
          <p:cNvSpPr>
            <a:spLocks noGrp="1"/>
          </p:cNvSpPr>
          <p:nvPr>
            <p:ph type="sldNum" sz="quarter" idx="5"/>
          </p:nvPr>
        </p:nvSpPr>
        <p:spPr/>
        <p:txBody>
          <a:bodyPr/>
          <a:lstStyle/>
          <a:p>
            <a:fld id="{6936E1E2-17D2-5E4C-B96D-EEDAC0EF77DB}" type="slidenum">
              <a:rPr lang="en-US" smtClean="0"/>
              <a:pPr/>
              <a:t>9</a:t>
            </a:fld>
            <a:endParaRPr lang="en-US"/>
          </a:p>
        </p:txBody>
      </p:sp>
    </p:spTree>
    <p:extLst>
      <p:ext uri="{BB962C8B-B14F-4D97-AF65-F5344CB8AC3E}">
        <p14:creationId xmlns:p14="http://schemas.microsoft.com/office/powerpoint/2010/main" val="1697287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29/05/2022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29/05/2022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29/05/2022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fontScale="90000"/>
          </a:bodyPr>
          <a:lstStyle/>
          <a:p>
            <a:r>
              <a:rPr lang="en-GB" altLang="en-US" sz="2400" dirty="0"/>
              <a:t>Certificate of Higher Education in Skills for the Workplace</a:t>
            </a:r>
            <a:br>
              <a:rPr lang="en-GB" altLang="en-US" sz="2400" dirty="0"/>
            </a:br>
            <a:br>
              <a:rPr lang="en-GB" altLang="en-US" dirty="0"/>
            </a:br>
            <a:r>
              <a:rPr lang="en-GB" dirty="0"/>
              <a:t> </a:t>
            </a:r>
            <a:r>
              <a:rPr lang="en-GB" sz="3100" b="1" dirty="0">
                <a:solidFill>
                  <a:schemeClr val="accent2">
                    <a:lumMod val="20000"/>
                    <a:lumOff val="80000"/>
                  </a:schemeClr>
                </a:solidFill>
              </a:rPr>
              <a:t>Academic and Employability Skills</a:t>
            </a:r>
            <a:br>
              <a:rPr lang="en-GB" sz="4000" b="1">
                <a:solidFill>
                  <a:schemeClr val="accent2">
                    <a:lumMod val="20000"/>
                    <a:lumOff val="80000"/>
                  </a:schemeClr>
                </a:solidFill>
              </a:rPr>
            </a:br>
            <a:r>
              <a:rPr lang="en-GB" sz="3100" b="1">
                <a:solidFill>
                  <a:schemeClr val="accent2">
                    <a:lumMod val="20000"/>
                    <a:lumOff val="80000"/>
                  </a:schemeClr>
                </a:solidFill>
              </a:rPr>
              <a:t>(BMSW </a:t>
            </a:r>
            <a:r>
              <a:rPr lang="en-GB" sz="3100" b="1" dirty="0">
                <a:solidFill>
                  <a:schemeClr val="accent2">
                    <a:lumMod val="20000"/>
                    <a:lumOff val="80000"/>
                  </a:schemeClr>
                </a:solidFill>
              </a:rPr>
              <a:t>4001)</a:t>
            </a:r>
            <a:br>
              <a:rPr lang="en-GB" sz="3200" b="1" dirty="0">
                <a:solidFill>
                  <a:schemeClr val="accent2">
                    <a:lumMod val="20000"/>
                    <a:lumOff val="80000"/>
                  </a:schemeClr>
                </a:solidFill>
              </a:rPr>
            </a:br>
            <a:br>
              <a:rPr lang="en-GB" sz="5400" b="1" dirty="0">
                <a:solidFill>
                  <a:schemeClr val="accent2">
                    <a:lumMod val="20000"/>
                    <a:lumOff val="80000"/>
                  </a:schemeClr>
                </a:solidFill>
              </a:rPr>
            </a:br>
            <a:r>
              <a:rPr lang="en-GB" sz="5400" b="1" dirty="0">
                <a:solidFill>
                  <a:schemeClr val="accent2">
                    <a:lumMod val="20000"/>
                    <a:lumOff val="80000"/>
                  </a:schemeClr>
                </a:solidFill>
              </a:rPr>
              <a:t>Navigating Job ads </a:t>
            </a:r>
            <a:br>
              <a:rPr lang="en-GB" sz="5400" b="1" dirty="0">
                <a:solidFill>
                  <a:schemeClr val="accent2">
                    <a:lumMod val="20000"/>
                    <a:lumOff val="80000"/>
                  </a:schemeClr>
                </a:solidFill>
              </a:rPr>
            </a:br>
            <a:r>
              <a:rPr lang="en-GB" sz="5400" b="1" dirty="0">
                <a:solidFill>
                  <a:schemeClr val="accent2">
                    <a:lumMod val="20000"/>
                    <a:lumOff val="80000"/>
                  </a:schemeClr>
                </a:solidFill>
              </a:rPr>
              <a:t>&amp;</a:t>
            </a:r>
            <a:br>
              <a:rPr lang="en-GB" sz="5400" b="1" dirty="0">
                <a:solidFill>
                  <a:schemeClr val="accent2">
                    <a:lumMod val="20000"/>
                    <a:lumOff val="80000"/>
                  </a:schemeClr>
                </a:solidFill>
              </a:rPr>
            </a:br>
            <a:r>
              <a:rPr lang="en-GB" sz="5400" b="1" dirty="0">
                <a:solidFill>
                  <a:schemeClr val="accent2">
                    <a:lumMod val="20000"/>
                    <a:lumOff val="80000"/>
                  </a:schemeClr>
                </a:solidFill>
              </a:rPr>
              <a:t>Group work</a:t>
            </a: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lstStyle/>
          <a:p>
            <a:r>
              <a:rPr lang="en-GB" dirty="0"/>
              <a:t>In this session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normAutofit/>
          </a:bodyPr>
          <a:lstStyle/>
          <a:p>
            <a:pPr marL="0" indent="0">
              <a:buNone/>
            </a:pPr>
            <a:r>
              <a:rPr lang="en-GB" dirty="0"/>
              <a:t> Explore:</a:t>
            </a:r>
          </a:p>
          <a:p>
            <a:pPr>
              <a:buFontTx/>
              <a:buChar char="-"/>
            </a:pPr>
            <a:r>
              <a:rPr lang="en-GB" dirty="0"/>
              <a:t>The key features of Job Ads. </a:t>
            </a:r>
          </a:p>
          <a:p>
            <a:pPr marL="0" indent="0">
              <a:buNone/>
            </a:pPr>
            <a:r>
              <a:rPr lang="en-GB" dirty="0"/>
              <a:t>Allow time for: </a:t>
            </a:r>
          </a:p>
          <a:p>
            <a:pPr>
              <a:buFontTx/>
              <a:buChar char="-"/>
            </a:pPr>
            <a:r>
              <a:rPr lang="en-GB" dirty="0"/>
              <a:t>Group work on your group task</a:t>
            </a:r>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E456-A4D9-4770-B1EC-BF875DAA4861}"/>
              </a:ext>
            </a:extLst>
          </p:cNvPr>
          <p:cNvSpPr>
            <a:spLocks noGrp="1"/>
          </p:cNvSpPr>
          <p:nvPr>
            <p:ph type="title"/>
          </p:nvPr>
        </p:nvSpPr>
        <p:spPr/>
        <p:txBody>
          <a:bodyPr>
            <a:normAutofit/>
          </a:bodyPr>
          <a:lstStyle/>
          <a:p>
            <a:r>
              <a:rPr lang="en-GB" dirty="0"/>
              <a:t>Group Task</a:t>
            </a:r>
          </a:p>
        </p:txBody>
      </p:sp>
      <p:sp>
        <p:nvSpPr>
          <p:cNvPr id="5" name="TextBox 4">
            <a:extLst>
              <a:ext uri="{FF2B5EF4-FFF2-40B4-BE49-F238E27FC236}">
                <a16:creationId xmlns:a16="http://schemas.microsoft.com/office/drawing/2014/main" id="{F26DFB79-20EA-4F7E-AF95-FCFD0810229B}"/>
              </a:ext>
            </a:extLst>
          </p:cNvPr>
          <p:cNvSpPr txBox="1"/>
          <p:nvPr/>
        </p:nvSpPr>
        <p:spPr>
          <a:xfrm>
            <a:off x="457200" y="1124744"/>
            <a:ext cx="7458744" cy="4801314"/>
          </a:xfrm>
          <a:prstGeom prst="rect">
            <a:avLst/>
          </a:prstGeom>
          <a:noFill/>
        </p:spPr>
        <p:txBody>
          <a:bodyPr wrap="square" rtlCol="0">
            <a:spAutoFit/>
          </a:bodyPr>
          <a:lstStyle/>
          <a:p>
            <a:r>
              <a:rPr lang="en-GB" sz="2400" b="1" u="sng" dirty="0">
                <a:effectLst/>
                <a:latin typeface="Arial" panose="020B0604020202020204" pitchFamily="34" charset="0"/>
                <a:ea typeface="Times New Roman" panose="02020603050405020304" pitchFamily="18" charset="0"/>
              </a:rPr>
              <a:t>Task</a:t>
            </a:r>
            <a:r>
              <a:rPr lang="en-GB" sz="1800" b="1" u="sng" dirty="0">
                <a:effectLst/>
                <a:latin typeface="Arial" panose="020B0604020202020204" pitchFamily="34" charset="0"/>
                <a:ea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a:p>
            <a:r>
              <a:rPr lang="en-GB" sz="2400" dirty="0">
                <a:latin typeface="Arial" panose="020B0604020202020204" pitchFamily="34" charset="0"/>
                <a:cs typeface="Arial" panose="020B0604020202020204" pitchFamily="34" charset="0"/>
              </a:rPr>
              <a:t>In your allocated group, you will work together to:</a:t>
            </a:r>
          </a:p>
          <a:p>
            <a:pPr marL="285750" indent="-285750">
              <a:buFontTx/>
              <a:buChar char="-"/>
            </a:pPr>
            <a:r>
              <a:rPr lang="en-GB" sz="2400" dirty="0">
                <a:latin typeface="Arial" panose="020B0604020202020204" pitchFamily="34" charset="0"/>
                <a:cs typeface="Arial" panose="020B0604020202020204" pitchFamily="34" charset="0"/>
              </a:rPr>
              <a:t>Choose a specific job role, </a:t>
            </a:r>
          </a:p>
          <a:p>
            <a:pPr marL="285750" indent="-285750">
              <a:buFontTx/>
              <a:buChar char="-"/>
            </a:pPr>
            <a:r>
              <a:rPr lang="en-GB" sz="2400" dirty="0">
                <a:latin typeface="Arial" panose="020B0604020202020204" pitchFamily="34" charset="0"/>
                <a:cs typeface="Arial" panose="020B0604020202020204" pitchFamily="34" charset="0"/>
              </a:rPr>
              <a:t>Design a job advertisement for the job role. </a:t>
            </a:r>
          </a:p>
          <a:p>
            <a:pPr marL="285750" indent="-285750">
              <a:buFontTx/>
              <a:buChar char="-"/>
            </a:pPr>
            <a:r>
              <a:rPr lang="en-GB" sz="2400" dirty="0">
                <a:latin typeface="Arial" panose="020B0604020202020204" pitchFamily="34" charset="0"/>
                <a:cs typeface="Arial" panose="020B0604020202020204" pitchFamily="34" charset="0"/>
              </a:rPr>
              <a:t>Include all the key information required. </a:t>
            </a:r>
          </a:p>
          <a:p>
            <a:pPr marL="285750" indent="-285750">
              <a:buFontTx/>
              <a:buChar char="-"/>
            </a:pPr>
            <a:r>
              <a:rPr lang="en-GB" sz="2400" dirty="0">
                <a:latin typeface="Arial" panose="020B0604020202020204" pitchFamily="34" charset="0"/>
                <a:cs typeface="Arial" panose="020B0604020202020204" pitchFamily="34" charset="0"/>
              </a:rPr>
              <a:t>Present your job ad as </a:t>
            </a:r>
            <a:r>
              <a:rPr lang="en-GB" sz="2400" b="1" dirty="0">
                <a:latin typeface="Arial" panose="020B0604020202020204" pitchFamily="34" charset="0"/>
                <a:cs typeface="Arial" panose="020B0604020202020204" pitchFamily="34" charset="0"/>
              </a:rPr>
              <a:t>either</a:t>
            </a:r>
            <a:r>
              <a:rPr lang="en-GB" sz="2400" dirty="0">
                <a:latin typeface="Arial" panose="020B0604020202020204" pitchFamily="34" charset="0"/>
                <a:cs typeface="Arial" panose="020B0604020202020204" pitchFamily="34" charset="0"/>
              </a:rPr>
              <a:t> a poster, presentation or video. </a:t>
            </a:r>
          </a:p>
          <a:p>
            <a:pPr marL="285750" indent="-285750">
              <a:buFontTx/>
              <a:buChar char="-"/>
            </a:pPr>
            <a:r>
              <a:rPr lang="en-GB" sz="2400" dirty="0">
                <a:latin typeface="Arial" panose="020B0604020202020204" pitchFamily="34" charset="0"/>
                <a:cs typeface="Arial" panose="020B0604020202020204" pitchFamily="34" charset="0"/>
              </a:rPr>
              <a:t>Share your finished job ad with your peers and receive feedback. (during week 8 session)</a:t>
            </a:r>
          </a:p>
          <a:p>
            <a:pPr marL="285750" indent="-285750">
              <a:buFontTx/>
              <a:buChar char="-"/>
            </a:pPr>
            <a:r>
              <a:rPr lang="en-GB" sz="2400" dirty="0">
                <a:latin typeface="Arial" panose="020B0604020202020204" pitchFamily="34" charset="0"/>
                <a:cs typeface="Arial" panose="020B0604020202020204" pitchFamily="34" charset="0"/>
              </a:rPr>
              <a:t>Provide feedback on the job ads created by other groups. (during week 8 session)</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2172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fade">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fade">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Effect transition="in" filter="fade">
                                      <p:cBhvr>
                                        <p:cTn id="27" dur="500"/>
                                        <p:tgtEl>
                                          <p:spTgt spid="5">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8" end="8"/>
                                            </p:txEl>
                                          </p:spTgt>
                                        </p:tgtEl>
                                        <p:attrNameLst>
                                          <p:attrName>style.visibility</p:attrName>
                                        </p:attrNameLst>
                                      </p:cBhvr>
                                      <p:to>
                                        <p:strVal val="visible"/>
                                      </p:to>
                                    </p:set>
                                    <p:animEffect transition="in" filter="fade">
                                      <p:cBhvr>
                                        <p:cTn id="3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E456-A4D9-4770-B1EC-BF875DAA4861}"/>
              </a:ext>
            </a:extLst>
          </p:cNvPr>
          <p:cNvSpPr>
            <a:spLocks noGrp="1"/>
          </p:cNvSpPr>
          <p:nvPr>
            <p:ph type="title"/>
          </p:nvPr>
        </p:nvSpPr>
        <p:spPr>
          <a:xfrm>
            <a:off x="457200" y="2175655"/>
            <a:ext cx="8229600" cy="1143000"/>
          </a:xfrm>
          <a:solidFill>
            <a:srgbClr val="FFFF00"/>
          </a:solidFill>
        </p:spPr>
        <p:style>
          <a:lnRef idx="2">
            <a:schemeClr val="accent1"/>
          </a:lnRef>
          <a:fillRef idx="1">
            <a:schemeClr val="lt1"/>
          </a:fillRef>
          <a:effectRef idx="0">
            <a:schemeClr val="accent1"/>
          </a:effectRef>
          <a:fontRef idx="minor">
            <a:schemeClr val="dk1"/>
          </a:fontRef>
        </p:style>
        <p:txBody>
          <a:bodyPr>
            <a:normAutofit fontScale="90000"/>
          </a:bodyPr>
          <a:lstStyle/>
          <a:p>
            <a:r>
              <a:rPr lang="en-GB" dirty="0"/>
              <a:t>Work as a </a:t>
            </a:r>
            <a:r>
              <a:rPr lang="en-GB" b="1" dirty="0"/>
              <a:t>team</a:t>
            </a:r>
            <a:r>
              <a:rPr lang="en-GB" dirty="0"/>
              <a:t> to decide which job role you will design a job ad for. </a:t>
            </a:r>
          </a:p>
        </p:txBody>
      </p:sp>
    </p:spTree>
    <p:extLst>
      <p:ext uri="{BB962C8B-B14F-4D97-AF65-F5344CB8AC3E}">
        <p14:creationId xmlns:p14="http://schemas.microsoft.com/office/powerpoint/2010/main" val="3152660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84F9D-BFC6-48BB-BF8C-703125BF20D0}"/>
              </a:ext>
            </a:extLst>
          </p:cNvPr>
          <p:cNvSpPr>
            <a:spLocks noGrp="1"/>
          </p:cNvSpPr>
          <p:nvPr>
            <p:ph type="title"/>
          </p:nvPr>
        </p:nvSpPr>
        <p:spPr/>
        <p:txBody>
          <a:bodyPr/>
          <a:lstStyle/>
          <a:p>
            <a:r>
              <a:rPr lang="en-GB" dirty="0"/>
              <a:t>Key Features of Job Ad</a:t>
            </a:r>
          </a:p>
        </p:txBody>
      </p:sp>
      <p:sp>
        <p:nvSpPr>
          <p:cNvPr id="3" name="Content Placeholder 2">
            <a:extLst>
              <a:ext uri="{FF2B5EF4-FFF2-40B4-BE49-F238E27FC236}">
                <a16:creationId xmlns:a16="http://schemas.microsoft.com/office/drawing/2014/main" id="{1E1F4529-8408-41F2-92A6-4CF9B0DD4F34}"/>
              </a:ext>
            </a:extLst>
          </p:cNvPr>
          <p:cNvSpPr>
            <a:spLocks noGrp="1"/>
          </p:cNvSpPr>
          <p:nvPr>
            <p:ph idx="1"/>
          </p:nvPr>
        </p:nvSpPr>
        <p:spPr>
          <a:xfrm>
            <a:off x="179512" y="1052736"/>
            <a:ext cx="8229600" cy="4171602"/>
          </a:xfrm>
        </p:spPr>
        <p:txBody>
          <a:bodyPr>
            <a:normAutofit fontScale="92500"/>
          </a:bodyPr>
          <a:lstStyle/>
          <a:p>
            <a:endParaRPr lang="en-GB" sz="3500" b="1" i="0" dirty="0">
              <a:solidFill>
                <a:srgbClr val="565656"/>
              </a:solidFill>
              <a:effectLst/>
              <a:latin typeface="oxygen" panose="020B0604020202020204" pitchFamily="2" charset="0"/>
            </a:endParaRPr>
          </a:p>
          <a:p>
            <a:r>
              <a:rPr lang="en-GB" sz="3500" dirty="0">
                <a:latin typeface="Arial" panose="020B0604020202020204" pitchFamily="34" charset="0"/>
                <a:cs typeface="Arial" panose="020B0604020202020204" pitchFamily="34" charset="0"/>
              </a:rPr>
              <a:t>Employer Name</a:t>
            </a:r>
          </a:p>
          <a:p>
            <a:r>
              <a:rPr lang="en-GB" sz="3500" dirty="0">
                <a:latin typeface="Arial" panose="020B0604020202020204" pitchFamily="34" charset="0"/>
                <a:cs typeface="Arial" panose="020B0604020202020204" pitchFamily="34" charset="0"/>
              </a:rPr>
              <a:t>Job title</a:t>
            </a:r>
          </a:p>
          <a:p>
            <a:r>
              <a:rPr lang="en-GB" sz="3500" dirty="0">
                <a:latin typeface="Arial" panose="020B0604020202020204" pitchFamily="34" charset="0"/>
                <a:cs typeface="Arial" panose="020B0604020202020204" pitchFamily="34" charset="0"/>
              </a:rPr>
              <a:t>Description of the role. </a:t>
            </a:r>
          </a:p>
          <a:p>
            <a:r>
              <a:rPr lang="en-GB" sz="3500" dirty="0">
                <a:latin typeface="Arial" panose="020B0604020202020204" pitchFamily="34" charset="0"/>
                <a:cs typeface="Arial" panose="020B0604020202020204" pitchFamily="34" charset="0"/>
              </a:rPr>
              <a:t>Details of qualifications and skills required,</a:t>
            </a:r>
          </a:p>
          <a:p>
            <a:r>
              <a:rPr lang="en-GB" sz="3500" i="0" dirty="0">
                <a:effectLst/>
                <a:latin typeface="Arial" panose="020B0604020202020204" pitchFamily="34" charset="0"/>
                <a:cs typeface="Arial" panose="020B0604020202020204" pitchFamily="34" charset="0"/>
              </a:rPr>
              <a:t>Information relating to benefits and pay.  </a:t>
            </a:r>
          </a:p>
          <a:p>
            <a:r>
              <a:rPr lang="en-GB" sz="3500" dirty="0">
                <a:latin typeface="Arial" panose="020B0604020202020204" pitchFamily="34" charset="0"/>
                <a:cs typeface="Arial" panose="020B0604020202020204" pitchFamily="34" charset="0"/>
              </a:rPr>
              <a:t>Application deadline. </a:t>
            </a:r>
          </a:p>
          <a:p>
            <a:pPr marL="0" indent="0">
              <a:buNone/>
            </a:pPr>
            <a:endParaRPr lang="en-GB" b="1" i="0" dirty="0">
              <a:solidFill>
                <a:srgbClr val="565656"/>
              </a:solidFill>
              <a:effectLst/>
              <a:latin typeface="oxygen" panose="020B0604020202020204" pitchFamily="2" charset="0"/>
            </a:endParaRPr>
          </a:p>
        </p:txBody>
      </p:sp>
    </p:spTree>
    <p:extLst>
      <p:ext uri="{BB962C8B-B14F-4D97-AF65-F5344CB8AC3E}">
        <p14:creationId xmlns:p14="http://schemas.microsoft.com/office/powerpoint/2010/main" val="32881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783D944-1C94-4F11-9203-195C238789D8}"/>
              </a:ext>
            </a:extLst>
          </p:cNvPr>
          <p:cNvSpPr/>
          <p:nvPr/>
        </p:nvSpPr>
        <p:spPr>
          <a:xfrm>
            <a:off x="6876256" y="2564904"/>
            <a:ext cx="1656184" cy="13681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Your finished work</a:t>
            </a:r>
          </a:p>
        </p:txBody>
      </p:sp>
      <p:sp>
        <p:nvSpPr>
          <p:cNvPr id="2" name="Title 1">
            <a:extLst>
              <a:ext uri="{FF2B5EF4-FFF2-40B4-BE49-F238E27FC236}">
                <a16:creationId xmlns:a16="http://schemas.microsoft.com/office/drawing/2014/main" id="{6CC162FB-4D12-43F6-9710-6BABDB01D1CF}"/>
              </a:ext>
            </a:extLst>
          </p:cNvPr>
          <p:cNvSpPr>
            <a:spLocks noGrp="1"/>
          </p:cNvSpPr>
          <p:nvPr>
            <p:ph type="title"/>
          </p:nvPr>
        </p:nvSpPr>
        <p:spPr>
          <a:ln w="57150"/>
        </p:spPr>
        <p:style>
          <a:lnRef idx="2">
            <a:schemeClr val="accent1"/>
          </a:lnRef>
          <a:fillRef idx="1">
            <a:schemeClr val="lt1"/>
          </a:fillRef>
          <a:effectRef idx="0">
            <a:schemeClr val="accent1"/>
          </a:effectRef>
          <a:fontRef idx="minor">
            <a:schemeClr val="dk1"/>
          </a:fontRef>
        </p:style>
        <p:txBody>
          <a:bodyPr>
            <a:normAutofit fontScale="90000"/>
          </a:bodyPr>
          <a:lstStyle/>
          <a:p>
            <a:r>
              <a:rPr lang="en-GB" dirty="0"/>
              <a:t>Presenting your work to your peers</a:t>
            </a:r>
          </a:p>
        </p:txBody>
      </p:sp>
      <p:sp>
        <p:nvSpPr>
          <p:cNvPr id="3" name="Content Placeholder 2">
            <a:extLst>
              <a:ext uri="{FF2B5EF4-FFF2-40B4-BE49-F238E27FC236}">
                <a16:creationId xmlns:a16="http://schemas.microsoft.com/office/drawing/2014/main" id="{95D52E55-5D20-4AB9-946E-83EDDF15BAC3}"/>
              </a:ext>
            </a:extLst>
          </p:cNvPr>
          <p:cNvSpPr>
            <a:spLocks noGrp="1"/>
          </p:cNvSpPr>
          <p:nvPr>
            <p:ph idx="1"/>
          </p:nvPr>
        </p:nvSpPr>
        <p:spPr>
          <a:xfrm>
            <a:off x="297853" y="1470484"/>
            <a:ext cx="8229600" cy="3917032"/>
          </a:xfrm>
        </p:spPr>
        <p:txBody>
          <a:bodyPr/>
          <a:lstStyle/>
          <a:p>
            <a:r>
              <a:rPr lang="en-GB" dirty="0"/>
              <a:t>In week 8 each group will present their finished job ad to their peers. </a:t>
            </a:r>
          </a:p>
          <a:p>
            <a:r>
              <a:rPr lang="en-GB" dirty="0"/>
              <a:t>Each group must also explain: </a:t>
            </a:r>
          </a:p>
          <a:p>
            <a:pPr lvl="1"/>
            <a:r>
              <a:rPr lang="en-GB" dirty="0"/>
              <a:t>Why you chose the job you did. </a:t>
            </a:r>
          </a:p>
          <a:p>
            <a:pPr lvl="1"/>
            <a:r>
              <a:rPr lang="en-GB" dirty="0"/>
              <a:t>Where you found the relevant info</a:t>
            </a:r>
          </a:p>
          <a:p>
            <a:pPr lvl="1"/>
            <a:r>
              <a:rPr lang="en-GB" dirty="0"/>
              <a:t>How you worked together. </a:t>
            </a:r>
          </a:p>
          <a:p>
            <a:endParaRPr lang="en-GB" dirty="0"/>
          </a:p>
        </p:txBody>
      </p:sp>
      <p:pic>
        <p:nvPicPr>
          <p:cNvPr id="5" name="Picture 4" descr="Businessman pointing up">
            <a:extLst>
              <a:ext uri="{FF2B5EF4-FFF2-40B4-BE49-F238E27FC236}">
                <a16:creationId xmlns:a16="http://schemas.microsoft.com/office/drawing/2014/main" id="{9A6FCFAF-523D-49C5-8308-748FCDD71B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220612" y="3429000"/>
            <a:ext cx="1143551" cy="2758832"/>
          </a:xfrm>
          <a:prstGeom prst="rect">
            <a:avLst/>
          </a:prstGeom>
        </p:spPr>
      </p:pic>
      <p:pic>
        <p:nvPicPr>
          <p:cNvPr id="7" name="Picture 6" descr="Athletic woman presenting">
            <a:extLst>
              <a:ext uri="{FF2B5EF4-FFF2-40B4-BE49-F238E27FC236}">
                <a16:creationId xmlns:a16="http://schemas.microsoft.com/office/drawing/2014/main" id="{781A1283-99CB-4DAD-85AA-38348AFF98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10906" y="3204075"/>
            <a:ext cx="1233094" cy="2522274"/>
          </a:xfrm>
          <a:prstGeom prst="rect">
            <a:avLst/>
          </a:prstGeom>
        </p:spPr>
      </p:pic>
    </p:spTree>
    <p:extLst>
      <p:ext uri="{BB962C8B-B14F-4D97-AF65-F5344CB8AC3E}">
        <p14:creationId xmlns:p14="http://schemas.microsoft.com/office/powerpoint/2010/main" val="194942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85605-A934-4221-99C3-9125136BB593}"/>
              </a:ext>
            </a:extLst>
          </p:cNvPr>
          <p:cNvSpPr>
            <a:spLocks noGrp="1"/>
          </p:cNvSpPr>
          <p:nvPr>
            <p:ph type="title"/>
          </p:nvPr>
        </p:nvSpPr>
        <p:spPr>
          <a:xfrm>
            <a:off x="2483768" y="4449462"/>
            <a:ext cx="5486400" cy="566738"/>
          </a:xfrm>
        </p:spPr>
        <p:txBody>
          <a:bodyPr anchor="b">
            <a:normAutofit/>
          </a:bodyPr>
          <a:lstStyle/>
          <a:p>
            <a:r>
              <a:rPr lang="en-GB" sz="2800" dirty="0">
                <a:latin typeface="Arial" panose="020B0604020202020204" pitchFamily="34" charset="0"/>
                <a:cs typeface="Arial" panose="020B0604020202020204" pitchFamily="34" charset="0"/>
              </a:rPr>
              <a:t>The evaluation form</a:t>
            </a:r>
          </a:p>
        </p:txBody>
      </p:sp>
      <p:sp>
        <p:nvSpPr>
          <p:cNvPr id="3" name="Content Placeholder 2">
            <a:extLst>
              <a:ext uri="{FF2B5EF4-FFF2-40B4-BE49-F238E27FC236}">
                <a16:creationId xmlns:a16="http://schemas.microsoft.com/office/drawing/2014/main" id="{5655DB66-6B8F-4CBC-91D0-0663B7121602}"/>
              </a:ext>
            </a:extLst>
          </p:cNvPr>
          <p:cNvSpPr>
            <a:spLocks noGrp="1"/>
          </p:cNvSpPr>
          <p:nvPr>
            <p:ph type="body" sz="half" idx="2"/>
          </p:nvPr>
        </p:nvSpPr>
        <p:spPr>
          <a:xfrm>
            <a:off x="107504" y="4941168"/>
            <a:ext cx="8928992" cy="750118"/>
          </a:xfrm>
        </p:spPr>
        <p:style>
          <a:lnRef idx="2">
            <a:schemeClr val="accent1"/>
          </a:lnRef>
          <a:fillRef idx="1">
            <a:schemeClr val="lt1"/>
          </a:fillRef>
          <a:effectRef idx="0">
            <a:schemeClr val="accent1"/>
          </a:effectRef>
          <a:fontRef idx="minor">
            <a:schemeClr val="dk1"/>
          </a:fontRef>
        </p:style>
        <p:txBody>
          <a:bodyPr>
            <a:normAutofit/>
          </a:bodyPr>
          <a:lstStyle/>
          <a:p>
            <a:pPr marL="0" indent="0">
              <a:lnSpc>
                <a:spcPct val="90000"/>
              </a:lnSpc>
              <a:buNone/>
            </a:pPr>
            <a:r>
              <a:rPr lang="en-GB" sz="2400" dirty="0">
                <a:latin typeface="Arial" panose="020B0604020202020204" pitchFamily="34" charset="0"/>
                <a:cs typeface="Arial" panose="020B0604020202020204" pitchFamily="34" charset="0"/>
              </a:rPr>
              <a:t>Each group will be evaluated by their peers, this is vital feedback for you to develop your reflective report. </a:t>
            </a:r>
          </a:p>
        </p:txBody>
      </p:sp>
      <p:pic>
        <p:nvPicPr>
          <p:cNvPr id="6" name="Picture 5">
            <a:extLst>
              <a:ext uri="{FF2B5EF4-FFF2-40B4-BE49-F238E27FC236}">
                <a16:creationId xmlns:a16="http://schemas.microsoft.com/office/drawing/2014/main" id="{BF9942C2-AB0E-43AB-BEC3-F2E56A2E92EC}"/>
              </a:ext>
            </a:extLst>
          </p:cNvPr>
          <p:cNvPicPr>
            <a:picLocks noChangeAspect="1"/>
          </p:cNvPicPr>
          <p:nvPr/>
        </p:nvPicPr>
        <p:blipFill>
          <a:blip r:embed="rId3"/>
          <a:stretch>
            <a:fillRect/>
          </a:stretch>
        </p:blipFill>
        <p:spPr>
          <a:xfrm>
            <a:off x="611560" y="116632"/>
            <a:ext cx="7608868" cy="4445630"/>
          </a:xfrm>
          <a:prstGeom prst="rect">
            <a:avLst/>
          </a:prstGeom>
        </p:spPr>
      </p:pic>
    </p:spTree>
    <p:extLst>
      <p:ext uri="{BB962C8B-B14F-4D97-AF65-F5344CB8AC3E}">
        <p14:creationId xmlns:p14="http://schemas.microsoft.com/office/powerpoint/2010/main" val="1594216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Group work</a:t>
            </a:r>
          </a:p>
        </p:txBody>
      </p:sp>
      <p:sp>
        <p:nvSpPr>
          <p:cNvPr id="3" name="Content Placeholder 2"/>
          <p:cNvSpPr>
            <a:spLocks noGrp="1"/>
          </p:cNvSpPr>
          <p:nvPr>
            <p:ph idx="1"/>
          </p:nvPr>
        </p:nvSpPr>
        <p:spPr>
          <a:xfrm>
            <a:off x="477912" y="2420888"/>
            <a:ext cx="8229600" cy="1828799"/>
          </a:xfrm>
          <a:ln w="38100"/>
        </p:spPr>
        <p:style>
          <a:lnRef idx="2">
            <a:schemeClr val="accent1"/>
          </a:lnRef>
          <a:fillRef idx="1">
            <a:schemeClr val="lt1"/>
          </a:fillRef>
          <a:effectRef idx="0">
            <a:schemeClr val="accent1"/>
          </a:effectRef>
          <a:fontRef idx="minor">
            <a:schemeClr val="dk1"/>
          </a:fontRef>
        </p:style>
        <p:txBody>
          <a:bodyPr/>
          <a:lstStyle/>
          <a:p>
            <a:pPr marL="0" indent="0">
              <a:buNone/>
            </a:pPr>
            <a:r>
              <a:rPr lang="en-GB" dirty="0"/>
              <a:t>The remainder of the session will be focused on working as a group to prepare your Job Ad. </a:t>
            </a:r>
          </a:p>
        </p:txBody>
      </p:sp>
    </p:spTree>
    <p:extLst>
      <p:ext uri="{BB962C8B-B14F-4D97-AF65-F5344CB8AC3E}">
        <p14:creationId xmlns:p14="http://schemas.microsoft.com/office/powerpoint/2010/main" val="2011787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blip>
          <a:stretch>
            <a:fillRect/>
          </a:stretch>
        </p:blipFill>
        <p:spPr>
          <a:xfrm>
            <a:off x="0" y="0"/>
            <a:ext cx="9144000" cy="5733256"/>
          </a:xfrm>
          <a:prstGeom prst="rect">
            <a:avLst/>
          </a:prstGeom>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a:t>Next session…..</a:t>
            </a:r>
            <a:endParaRPr lang="en-GB" dirty="0"/>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1439652" y="1970838"/>
            <a:ext cx="6243342" cy="2912678"/>
          </a:xfrm>
          <a:noFill/>
          <a:effectLst>
            <a:softEdge rad="127000"/>
          </a:effectLst>
        </p:spPr>
        <p:txBody>
          <a:bodyPr>
            <a:normAutofit fontScale="92500" lnSpcReduction="10000"/>
          </a:bodyPr>
          <a:lstStyle/>
          <a:p>
            <a:pPr marL="0" indent="0" algn="r">
              <a:buNone/>
            </a:pPr>
            <a:endParaRPr lang="en-GB" sz="2100" b="1" dirty="0"/>
          </a:p>
          <a:p>
            <a:pPr marL="0" indent="0" algn="r">
              <a:buNone/>
            </a:pPr>
            <a:endParaRPr lang="en-GB" sz="2100" b="1" dirty="0"/>
          </a:p>
          <a:p>
            <a:pPr marL="0" indent="0" algn="ctr">
              <a:buNone/>
            </a:pPr>
            <a:r>
              <a:rPr lang="en-GB" sz="7100" b="1" dirty="0">
                <a:solidFill>
                  <a:srgbClr val="FF0000"/>
                </a:solidFill>
              </a:rPr>
              <a:t>Group Presentations </a:t>
            </a:r>
          </a:p>
        </p:txBody>
      </p:sp>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e2529e2e-246e-4beb-bcc0-0746cc8768ab"/>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39873</TotalTime>
  <Words>675</Words>
  <Application>Microsoft Office PowerPoint</Application>
  <PresentationFormat>On-screen Show (4:3)</PresentationFormat>
  <Paragraphs>58</Paragraphs>
  <Slides>9</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Myriad Pro</vt:lpstr>
      <vt:lpstr>oxygen</vt:lpstr>
      <vt:lpstr>Times New Roman</vt:lpstr>
      <vt:lpstr>20140311PresentationUWTSDTemplate</vt:lpstr>
      <vt:lpstr>Certificate of Higher Education in Skills for the Workplace   Academic and Employability Skills (BMSW 4001)  Navigating Job ads  &amp; Group work</vt:lpstr>
      <vt:lpstr>In this session we will…..</vt:lpstr>
      <vt:lpstr>Group Task</vt:lpstr>
      <vt:lpstr>Work as a team to decide which job role you will design a job ad for. </vt:lpstr>
      <vt:lpstr>Key Features of Job Ad</vt:lpstr>
      <vt:lpstr>Presenting your work to your peers</vt:lpstr>
      <vt:lpstr>The evaluation form</vt:lpstr>
      <vt:lpstr>Group work</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Rebecca Kavanagh</cp:lastModifiedBy>
  <cp:revision>203</cp:revision>
  <dcterms:created xsi:type="dcterms:W3CDTF">2015-04-14T15:21:28Z</dcterms:created>
  <dcterms:modified xsi:type="dcterms:W3CDTF">2022-05-29T21:46:57Z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