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5"/>
  </p:notesMasterIdLst>
  <p:handoutMasterIdLst>
    <p:handoutMasterId r:id="rId16"/>
  </p:handoutMasterIdLst>
  <p:sldIdLst>
    <p:sldId id="281" r:id="rId2"/>
    <p:sldId id="282" r:id="rId3"/>
    <p:sldId id="283" r:id="rId4"/>
    <p:sldId id="284" r:id="rId5"/>
    <p:sldId id="285" r:id="rId6"/>
    <p:sldId id="286" r:id="rId7"/>
    <p:sldId id="287" r:id="rId8"/>
    <p:sldId id="292" r:id="rId9"/>
    <p:sldId id="293" r:id="rId10"/>
    <p:sldId id="288" r:id="rId11"/>
    <p:sldId id="289" r:id="rId12"/>
    <p:sldId id="290" r:id="rId13"/>
    <p:sldId id="291" r:id="rId1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82" autoAdjust="0"/>
    <p:restoredTop sz="94576" autoAdjust="0"/>
  </p:normalViewPr>
  <p:slideViewPr>
    <p:cSldViewPr>
      <p:cViewPr varScale="1">
        <p:scale>
          <a:sx n="74" d="100"/>
          <a:sy n="74" d="100"/>
        </p:scale>
        <p:origin x="151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74"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endParaRPr lang="en-GB" altLang="en-US"/>
          </a:p>
        </p:txBody>
      </p:sp>
      <p:sp>
        <p:nvSpPr>
          <p:cNvPr id="1048675" name="Rectangle 3"/>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GB" altLang="en-US"/>
          </a:p>
        </p:txBody>
      </p:sp>
      <p:sp>
        <p:nvSpPr>
          <p:cNvPr id="1048676" name="Rectangle 4"/>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1048677" name="Rectangle 5"/>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EFD712FE-F696-4C95-99A5-9E692AB75B73}" type="slidenum">
              <a:rPr lang="en-GB" altLang="en-US"/>
              <a:t>‹#›</a:t>
            </a:fld>
            <a:endParaRPr lang="en-GB" altLang="en-US"/>
          </a:p>
        </p:txBody>
      </p:sp>
    </p:spTree>
    <p:extLst>
      <p:ext uri="{BB962C8B-B14F-4D97-AF65-F5344CB8AC3E}">
        <p14:creationId xmlns:p14="http://schemas.microsoft.com/office/powerpoint/2010/main" val="39917972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8"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endParaRPr lang="en-GB" altLang="en-US"/>
          </a:p>
        </p:txBody>
      </p:sp>
      <p:sp>
        <p:nvSpPr>
          <p:cNvPr id="1048669" name="Rectangle 3"/>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endParaRPr lang="en-GB" altLang="en-US"/>
          </a:p>
        </p:txBody>
      </p:sp>
      <p:sp>
        <p:nvSpPr>
          <p:cNvPr id="1048670" name="Rectangle 4"/>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p:spPr>
      </p:sp>
      <p:sp>
        <p:nvSpPr>
          <p:cNvPr id="1048671" name="Rectangle 5"/>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1048672" name="Rectangle 6"/>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endParaRPr lang="en-GB" altLang="en-US"/>
          </a:p>
        </p:txBody>
      </p:sp>
      <p:sp>
        <p:nvSpPr>
          <p:cNvPr id="1048673" name="Rectangle 7"/>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E1B83730-996F-484E-81BA-2DC2C11C7640}" type="slidenum">
              <a:rPr lang="en-GB" altLang="en-US"/>
              <a:t>‹#›</a:t>
            </a:fld>
            <a:endParaRPr lang="en-GB" altLang="en-US"/>
          </a:p>
        </p:txBody>
      </p:sp>
    </p:spTree>
    <p:extLst>
      <p:ext uri="{BB962C8B-B14F-4D97-AF65-F5344CB8AC3E}">
        <p14:creationId xmlns:p14="http://schemas.microsoft.com/office/powerpoint/2010/main" val="7077656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048580"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1048581"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1048582" name="Date Placeholder 3"/>
          <p:cNvSpPr>
            <a:spLocks noGrp="1"/>
          </p:cNvSpPr>
          <p:nvPr>
            <p:ph type="dt" sz="half" idx="10"/>
          </p:nvPr>
        </p:nvSpPr>
        <p:spPr>
          <a:xfrm>
            <a:off x="395288" y="6524625"/>
            <a:ext cx="971550" cy="219075"/>
          </a:xfrm>
        </p:spPr>
        <p:txBody>
          <a:bodyPr/>
          <a:lstStyle/>
          <a:p>
            <a:fld id="{8EDA7FE0-CDA1-4C3A-ADD8-CD2703CF70D6}" type="datetime1">
              <a:rPr lang="en-GB" altLang="en-US"/>
              <a:t>24/11/2023</a:t>
            </a:fld>
            <a:endParaRPr lang="en-GB" altLang="en-US"/>
          </a:p>
        </p:txBody>
      </p:sp>
      <p:sp>
        <p:nvSpPr>
          <p:cNvPr id="1048583"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ltLang="en-US"/>
          </a:p>
        </p:txBody>
      </p:sp>
      <p:sp>
        <p:nvSpPr>
          <p:cNvPr id="1048584" name="Slide Number Placeholder 5"/>
          <p:cNvSpPr>
            <a:spLocks noGrp="1"/>
          </p:cNvSpPr>
          <p:nvPr>
            <p:ph type="sldNum" sz="quarter" idx="12"/>
          </p:nvPr>
        </p:nvSpPr>
        <p:spPr/>
        <p:txBody>
          <a:bodyPr/>
          <a:lstStyle/>
          <a:p>
            <a:fld id="{F6A34487-FF80-4390-8331-310DE1B7F86B}" type="slidenum">
              <a:rPr lang="en-GB" altLang="en-US"/>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9" name="Title 1"/>
          <p:cNvSpPr>
            <a:spLocks noGrp="1"/>
          </p:cNvSpPr>
          <p:nvPr>
            <p:ph type="title"/>
          </p:nvPr>
        </p:nvSpPr>
        <p:spPr/>
        <p:txBody>
          <a:bodyPr/>
          <a:lstStyle/>
          <a:p>
            <a:r>
              <a:rPr lang="en-US"/>
              <a:t>Click to edit Master title style</a:t>
            </a:r>
            <a:endParaRPr lang="en-GB"/>
          </a:p>
        </p:txBody>
      </p:sp>
      <p:sp>
        <p:nvSpPr>
          <p:cNvPr id="1048590"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91" name="Date Placeholder 3"/>
          <p:cNvSpPr>
            <a:spLocks noGrp="1"/>
          </p:cNvSpPr>
          <p:nvPr>
            <p:ph type="dt" sz="half" idx="10"/>
          </p:nvPr>
        </p:nvSpPr>
        <p:spPr/>
        <p:txBody>
          <a:bodyPr/>
          <a:lstStyle/>
          <a:p>
            <a:fld id="{3FEFF176-4546-404E-A3EB-DC3C8D515B7C}" type="datetime1">
              <a:rPr lang="en-GB" altLang="en-US"/>
              <a:t>24/11/2023</a:t>
            </a:fld>
            <a:endParaRPr lang="en-GB" altLang="en-US"/>
          </a:p>
        </p:txBody>
      </p:sp>
      <p:sp>
        <p:nvSpPr>
          <p:cNvPr id="1048592"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ltLang="en-US"/>
          </a:p>
        </p:txBody>
      </p:sp>
      <p:sp>
        <p:nvSpPr>
          <p:cNvPr id="1048593" name="Slide Number Placeholder 5"/>
          <p:cNvSpPr>
            <a:spLocks noGrp="1"/>
          </p:cNvSpPr>
          <p:nvPr>
            <p:ph type="sldNum" sz="quarter" idx="12"/>
          </p:nvPr>
        </p:nvSpPr>
        <p:spPr/>
        <p:txBody>
          <a:bodyPr/>
          <a:lstStyle/>
          <a:p>
            <a:fld id="{AE2EA474-409A-4B0B-B734-88F2BF84818F}" type="slidenum">
              <a:rPr lang="en-GB" altLang="en-US"/>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45"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1048646"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048647" name="Date Placeholder 3"/>
          <p:cNvSpPr>
            <a:spLocks noGrp="1"/>
          </p:cNvSpPr>
          <p:nvPr>
            <p:ph type="dt" sz="half" idx="10"/>
          </p:nvPr>
        </p:nvSpPr>
        <p:spPr/>
        <p:txBody>
          <a:bodyPr/>
          <a:lstStyle/>
          <a:p>
            <a:fld id="{5E7B7BB3-130A-44B3-9B20-CFD6E74D8A10}" type="datetime1">
              <a:rPr lang="en-GB" altLang="en-US"/>
              <a:t>24/11/2023</a:t>
            </a:fld>
            <a:endParaRPr lang="en-GB" altLang="en-US"/>
          </a:p>
        </p:txBody>
      </p:sp>
      <p:sp>
        <p:nvSpPr>
          <p:cNvPr id="1048648" name="Slide Number Placeholder 5"/>
          <p:cNvSpPr>
            <a:spLocks noGrp="1"/>
          </p:cNvSpPr>
          <p:nvPr>
            <p:ph type="sldNum" sz="quarter" idx="11"/>
          </p:nvPr>
        </p:nvSpPr>
        <p:spPr/>
        <p:txBody>
          <a:bodyPr/>
          <a:lstStyle/>
          <a:p>
            <a:fld id="{A7FEE290-EFCD-4C10-AC46-0AFE620E6641}" type="slidenum">
              <a:rPr lang="en-GB" altLang="en-US"/>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49" name="Title 1"/>
          <p:cNvSpPr>
            <a:spLocks noGrp="1"/>
          </p:cNvSpPr>
          <p:nvPr>
            <p:ph type="title"/>
          </p:nvPr>
        </p:nvSpPr>
        <p:spPr/>
        <p:txBody>
          <a:bodyPr/>
          <a:lstStyle/>
          <a:p>
            <a:r>
              <a:rPr lang="en-US"/>
              <a:t>Click to edit Master title style</a:t>
            </a:r>
            <a:endParaRPr lang="en-GB"/>
          </a:p>
        </p:txBody>
      </p:sp>
      <p:sp>
        <p:nvSpPr>
          <p:cNvPr id="1048650"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1"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2" name="Date Placeholder 3"/>
          <p:cNvSpPr>
            <a:spLocks noGrp="1"/>
          </p:cNvSpPr>
          <p:nvPr>
            <p:ph type="dt" sz="half" idx="10"/>
          </p:nvPr>
        </p:nvSpPr>
        <p:spPr/>
        <p:txBody>
          <a:bodyPr/>
          <a:lstStyle/>
          <a:p>
            <a:fld id="{83C002BB-F89A-44C5-91F9-CFDCD389ABCB}" type="datetime1">
              <a:rPr lang="en-GB" altLang="en-US"/>
              <a:t>24/11/2023</a:t>
            </a:fld>
            <a:endParaRPr lang="en-GB" altLang="en-US"/>
          </a:p>
        </p:txBody>
      </p:sp>
      <p:sp>
        <p:nvSpPr>
          <p:cNvPr id="1048653" name="Slide Number Placeholder 5"/>
          <p:cNvSpPr>
            <a:spLocks noGrp="1"/>
          </p:cNvSpPr>
          <p:nvPr>
            <p:ph type="sldNum" sz="quarter" idx="11"/>
          </p:nvPr>
        </p:nvSpPr>
        <p:spPr/>
        <p:txBody>
          <a:bodyPr/>
          <a:lstStyle/>
          <a:p>
            <a:fld id="{17B725E3-5656-48F5-8063-5807D925B63D}" type="slidenum">
              <a:rPr lang="en-GB" altLang="en-US"/>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54" name="Title 1"/>
          <p:cNvSpPr>
            <a:spLocks noGrp="1"/>
          </p:cNvSpPr>
          <p:nvPr>
            <p:ph type="title"/>
          </p:nvPr>
        </p:nvSpPr>
        <p:spPr/>
        <p:txBody>
          <a:bodyPr/>
          <a:lstStyle/>
          <a:p>
            <a:r>
              <a:rPr lang="en-US"/>
              <a:t>Click to edit Master title style</a:t>
            </a:r>
            <a:endParaRPr lang="en-GB"/>
          </a:p>
        </p:txBody>
      </p:sp>
      <p:sp>
        <p:nvSpPr>
          <p:cNvPr id="1048655"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56"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7"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58"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9" name="Date Placeholder 3"/>
          <p:cNvSpPr>
            <a:spLocks noGrp="1"/>
          </p:cNvSpPr>
          <p:nvPr>
            <p:ph type="dt" sz="half" idx="10"/>
          </p:nvPr>
        </p:nvSpPr>
        <p:spPr/>
        <p:txBody>
          <a:bodyPr/>
          <a:lstStyle/>
          <a:p>
            <a:fld id="{79A1A2E8-0951-496A-93DC-CBA3EB8FA301}" type="datetime1">
              <a:rPr lang="en-GB" altLang="en-US"/>
              <a:t>24/11/2023</a:t>
            </a:fld>
            <a:endParaRPr lang="en-GB" altLang="en-US"/>
          </a:p>
        </p:txBody>
      </p:sp>
      <p:sp>
        <p:nvSpPr>
          <p:cNvPr id="1048660" name="Slide Number Placeholder 5"/>
          <p:cNvSpPr>
            <a:spLocks noGrp="1"/>
          </p:cNvSpPr>
          <p:nvPr>
            <p:ph type="sldNum" sz="quarter" idx="11"/>
          </p:nvPr>
        </p:nvSpPr>
        <p:spPr/>
        <p:txBody>
          <a:bodyPr/>
          <a:lstStyle/>
          <a:p>
            <a:fld id="{33785C67-6BC0-48DE-9415-7FFECE6FED49}" type="slidenum">
              <a:rPr lang="en-GB" altLang="en-US"/>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10" name="Title 1"/>
          <p:cNvSpPr>
            <a:spLocks noGrp="1"/>
          </p:cNvSpPr>
          <p:nvPr>
            <p:ph type="title"/>
          </p:nvPr>
        </p:nvSpPr>
        <p:spPr/>
        <p:txBody>
          <a:bodyPr/>
          <a:lstStyle/>
          <a:p>
            <a:r>
              <a:rPr lang="en-US"/>
              <a:t>Click to edit Master title style</a:t>
            </a:r>
            <a:endParaRPr lang="en-GB"/>
          </a:p>
        </p:txBody>
      </p:sp>
      <p:sp>
        <p:nvSpPr>
          <p:cNvPr id="1048611" name="Date Placeholder 3"/>
          <p:cNvSpPr>
            <a:spLocks noGrp="1"/>
          </p:cNvSpPr>
          <p:nvPr>
            <p:ph type="dt" sz="half" idx="10"/>
          </p:nvPr>
        </p:nvSpPr>
        <p:spPr/>
        <p:txBody>
          <a:bodyPr/>
          <a:lstStyle/>
          <a:p>
            <a:fld id="{8F1494C5-3E33-449C-9158-12C0EBA14A89}" type="datetime1">
              <a:rPr lang="en-GB" altLang="en-US"/>
              <a:t>24/11/2023</a:t>
            </a:fld>
            <a:endParaRPr lang="en-GB" altLang="en-US"/>
          </a:p>
        </p:txBody>
      </p:sp>
      <p:sp>
        <p:nvSpPr>
          <p:cNvPr id="1048612" name="Slide Number Placeholder 5"/>
          <p:cNvSpPr>
            <a:spLocks noGrp="1"/>
          </p:cNvSpPr>
          <p:nvPr>
            <p:ph type="sldNum" sz="quarter" idx="11"/>
          </p:nvPr>
        </p:nvSpPr>
        <p:spPr/>
        <p:txBody>
          <a:bodyPr/>
          <a:lstStyle/>
          <a:p>
            <a:fld id="{CDB507D9-7EBA-405E-87EC-6B015807B3CD}" type="slidenum">
              <a:rPr lang="en-GB" altLang="en-US"/>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61" name="Date Placeholder 3"/>
          <p:cNvSpPr>
            <a:spLocks noGrp="1"/>
          </p:cNvSpPr>
          <p:nvPr>
            <p:ph type="dt" sz="half" idx="10"/>
          </p:nvPr>
        </p:nvSpPr>
        <p:spPr/>
        <p:txBody>
          <a:bodyPr/>
          <a:lstStyle/>
          <a:p>
            <a:fld id="{8D347FFA-4300-4D97-9E62-10ED7F2DF0DF}" type="datetime1">
              <a:rPr lang="en-GB" altLang="en-US"/>
              <a:t>24/11/2023</a:t>
            </a:fld>
            <a:endParaRPr lang="en-GB" altLang="en-US"/>
          </a:p>
        </p:txBody>
      </p:sp>
      <p:sp>
        <p:nvSpPr>
          <p:cNvPr id="1048662" name="Slide Number Placeholder 5"/>
          <p:cNvSpPr>
            <a:spLocks noGrp="1"/>
          </p:cNvSpPr>
          <p:nvPr>
            <p:ph type="sldNum" sz="quarter" idx="11"/>
          </p:nvPr>
        </p:nvSpPr>
        <p:spPr/>
        <p:txBody>
          <a:bodyPr/>
          <a:lstStyle/>
          <a:p>
            <a:fld id="{BC0C459D-E117-402A-A823-C3F0414AD8DA}" type="slidenum">
              <a:rPr lang="en-GB" altLang="en-US"/>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63"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1048664"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5"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66" name="Date Placeholder 3"/>
          <p:cNvSpPr>
            <a:spLocks noGrp="1"/>
          </p:cNvSpPr>
          <p:nvPr>
            <p:ph type="dt" sz="half" idx="10"/>
          </p:nvPr>
        </p:nvSpPr>
        <p:spPr/>
        <p:txBody>
          <a:bodyPr/>
          <a:lstStyle/>
          <a:p>
            <a:fld id="{401BC21F-6B52-4671-A004-8016BE73E5E2}" type="datetime1">
              <a:rPr lang="en-GB" altLang="en-US"/>
              <a:t>24/11/2023</a:t>
            </a:fld>
            <a:endParaRPr lang="en-GB" altLang="en-US"/>
          </a:p>
        </p:txBody>
      </p:sp>
      <p:sp>
        <p:nvSpPr>
          <p:cNvPr id="1048667" name="Slide Number Placeholder 5"/>
          <p:cNvSpPr>
            <a:spLocks noGrp="1"/>
          </p:cNvSpPr>
          <p:nvPr>
            <p:ph type="sldNum" sz="quarter" idx="11"/>
          </p:nvPr>
        </p:nvSpPr>
        <p:spPr/>
        <p:txBody>
          <a:bodyPr/>
          <a:lstStyle/>
          <a:p>
            <a:fld id="{6DC8845B-DC90-4210-8992-638E75FD4B08}" type="slidenum">
              <a:rPr lang="en-GB" altLang="en-US"/>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36"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1048637"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1048638"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39" name="Date Placeholder 3"/>
          <p:cNvSpPr>
            <a:spLocks noGrp="1"/>
          </p:cNvSpPr>
          <p:nvPr>
            <p:ph type="dt" sz="half" idx="10"/>
          </p:nvPr>
        </p:nvSpPr>
        <p:spPr/>
        <p:txBody>
          <a:bodyPr/>
          <a:lstStyle/>
          <a:p>
            <a:fld id="{55BCE2E4-3FCD-4415-955A-29CF2C8A9ADC}" type="datetime1">
              <a:rPr lang="en-GB" altLang="en-US"/>
              <a:t>24/11/2023</a:t>
            </a:fld>
            <a:endParaRPr lang="en-GB" altLang="en-US"/>
          </a:p>
        </p:txBody>
      </p:sp>
      <p:sp>
        <p:nvSpPr>
          <p:cNvPr id="1048640" name="Slide Number Placeholder 5"/>
          <p:cNvSpPr>
            <a:spLocks noGrp="1"/>
          </p:cNvSpPr>
          <p:nvPr>
            <p:ph type="sldNum" sz="quarter" idx="11"/>
          </p:nvPr>
        </p:nvSpPr>
        <p:spPr/>
        <p:txBody>
          <a:bodyPr/>
          <a:lstStyle/>
          <a:p>
            <a:fld id="{B86729A2-19D1-4033-AB44-6E11821B7C8D}" type="slidenum">
              <a:rPr lang="en-GB" altLang="en-US"/>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41" name="Title 1"/>
          <p:cNvSpPr>
            <a:spLocks noGrp="1"/>
          </p:cNvSpPr>
          <p:nvPr>
            <p:ph type="title"/>
          </p:nvPr>
        </p:nvSpPr>
        <p:spPr/>
        <p:txBody>
          <a:bodyPr/>
          <a:lstStyle/>
          <a:p>
            <a:r>
              <a:rPr lang="en-US"/>
              <a:t>Click to edit Master title style</a:t>
            </a:r>
            <a:endParaRPr lang="en-GB"/>
          </a:p>
        </p:txBody>
      </p:sp>
      <p:sp>
        <p:nvSpPr>
          <p:cNvPr id="1048642"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3" name="Date Placeholder 3"/>
          <p:cNvSpPr>
            <a:spLocks noGrp="1"/>
          </p:cNvSpPr>
          <p:nvPr>
            <p:ph type="dt" sz="half" idx="10"/>
          </p:nvPr>
        </p:nvSpPr>
        <p:spPr/>
        <p:txBody>
          <a:bodyPr/>
          <a:lstStyle/>
          <a:p>
            <a:fld id="{454DAE83-B54A-4C90-BC50-F2E0C8404158}" type="datetime1">
              <a:rPr lang="en-GB" altLang="en-US"/>
              <a:t>24/11/2023</a:t>
            </a:fld>
            <a:endParaRPr lang="en-GB" altLang="en-US"/>
          </a:p>
        </p:txBody>
      </p:sp>
      <p:sp>
        <p:nvSpPr>
          <p:cNvPr id="1048644" name="Slide Number Placeholder 5"/>
          <p:cNvSpPr>
            <a:spLocks noGrp="1"/>
          </p:cNvSpPr>
          <p:nvPr>
            <p:ph type="sldNum" sz="quarter" idx="11"/>
          </p:nvPr>
        </p:nvSpPr>
        <p:spPr/>
        <p:txBody>
          <a:bodyPr/>
          <a:lstStyle/>
          <a:p>
            <a:fld id="{F13942F2-A65D-4F97-BA0B-FA1A1B73917D}" type="slidenum">
              <a:rPr lang="en-GB" altLang="en-US"/>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3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104863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34" name="Date Placeholder 3"/>
          <p:cNvSpPr>
            <a:spLocks noGrp="1"/>
          </p:cNvSpPr>
          <p:nvPr>
            <p:ph type="dt" sz="half" idx="10"/>
          </p:nvPr>
        </p:nvSpPr>
        <p:spPr/>
        <p:txBody>
          <a:bodyPr/>
          <a:lstStyle/>
          <a:p>
            <a:fld id="{AD615D75-97F4-4AE9-8C09-358A727B07ED}" type="datetime1">
              <a:rPr lang="en-GB" altLang="en-US"/>
              <a:t>24/11/2023</a:t>
            </a:fld>
            <a:endParaRPr lang="en-GB" altLang="en-US"/>
          </a:p>
        </p:txBody>
      </p:sp>
      <p:sp>
        <p:nvSpPr>
          <p:cNvPr id="1048635" name="Slide Number Placeholder 5"/>
          <p:cNvSpPr>
            <a:spLocks noGrp="1"/>
          </p:cNvSpPr>
          <p:nvPr>
            <p:ph type="sldNum" sz="quarter" idx="11"/>
          </p:nvPr>
        </p:nvSpPr>
        <p:spPr/>
        <p:txBody>
          <a:bodyPr/>
          <a:lstStyle/>
          <a:p>
            <a:fld id="{DCA825AA-5D0D-495F-8FDC-DBEA37F6EB3A}" type="slidenum">
              <a:rPr lang="en-GB" altLang="en-US"/>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48576" name="Title Placeholder 1"/>
          <p:cNvSpPr>
            <a:spLocks noGrp="1"/>
          </p:cNvSpPr>
          <p:nvPr>
            <p:ph type="title"/>
          </p:nvPr>
        </p:nvSpPr>
        <p:spPr bwMode="auto">
          <a:xfrm>
            <a:off x="457200" y="274638"/>
            <a:ext cx="8229600" cy="1143000"/>
          </a:xfrm>
          <a:prstGeom prst="rect">
            <a:avLst/>
          </a:prstGeom>
          <a:noFill/>
          <a:ln>
            <a:noFill/>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48577" name="Text Placeholder 2"/>
          <p:cNvSpPr>
            <a:spLocks noGrp="1"/>
          </p:cNvSpPr>
          <p:nvPr>
            <p:ph type="body" idx="1"/>
          </p:nvPr>
        </p:nvSpPr>
        <p:spPr bwMode="auto">
          <a:xfrm>
            <a:off x="457200" y="1600200"/>
            <a:ext cx="8229600" cy="3916363"/>
          </a:xfrm>
          <a:prstGeom prst="rect">
            <a:avLst/>
          </a:prstGeom>
          <a:noFill/>
          <a:ln>
            <a:noFill/>
          </a:ln>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48578"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9C76F1A6-185B-473F-B824-80586F794168}" type="datetime1">
              <a:rPr lang="en-GB" altLang="en-US"/>
              <a:t>24/11/2023</a:t>
            </a:fld>
            <a:endParaRPr lang="en-GB" altLang="en-US"/>
          </a:p>
        </p:txBody>
      </p:sp>
      <p:sp>
        <p:nvSpPr>
          <p:cNvPr id="104857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83E93FEE-E16F-4BD0-955F-DDC706A974F6}" type="slidenum">
              <a:rPr lang="en-GB" altLang="en-US"/>
              <a:t>‹#›</a:t>
            </a:fld>
            <a:endParaRPr lang="en-GB" altLang="en-US"/>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48577">
                                            <p:txEl>
                                              <p:pRg st="0" end="0"/>
                                            </p:txEl>
                                          </p:spTgt>
                                        </p:tgtEl>
                                        <p:attrNameLst>
                                          <p:attrName>style.visibility</p:attrName>
                                        </p:attrNameLst>
                                      </p:cBhvr>
                                      <p:to>
                                        <p:strVal val="visible"/>
                                      </p:to>
                                    </p:set>
                                    <p:anim calcmode="lin" valueType="num">
                                      <p:cBhvr additive="base">
                                        <p:cTn id="7" dur="500" fill="hold"/>
                                        <p:tgtEl>
                                          <p:spTgt spid="10485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4857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48577">
                                            <p:txEl>
                                              <p:pRg st="1" end="1"/>
                                            </p:txEl>
                                          </p:spTgt>
                                        </p:tgtEl>
                                        <p:attrNameLst>
                                          <p:attrName>style.visibility</p:attrName>
                                        </p:attrNameLst>
                                      </p:cBhvr>
                                      <p:to>
                                        <p:strVal val="visible"/>
                                      </p:to>
                                    </p:set>
                                    <p:anim calcmode="lin" valueType="num">
                                      <p:cBhvr additive="base">
                                        <p:cTn id="11" dur="500" fill="hold"/>
                                        <p:tgtEl>
                                          <p:spTgt spid="104857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4857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48577">
                                            <p:txEl>
                                              <p:pRg st="2" end="2"/>
                                            </p:txEl>
                                          </p:spTgt>
                                        </p:tgtEl>
                                        <p:attrNameLst>
                                          <p:attrName>style.visibility</p:attrName>
                                        </p:attrNameLst>
                                      </p:cBhvr>
                                      <p:to>
                                        <p:strVal val="visible"/>
                                      </p:to>
                                    </p:set>
                                    <p:anim calcmode="lin" valueType="num">
                                      <p:cBhvr additive="base">
                                        <p:cTn id="15" dur="500" fill="hold"/>
                                        <p:tgtEl>
                                          <p:spTgt spid="104857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4857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48577">
                                            <p:txEl>
                                              <p:pRg st="3" end="3"/>
                                            </p:txEl>
                                          </p:spTgt>
                                        </p:tgtEl>
                                        <p:attrNameLst>
                                          <p:attrName>style.visibility</p:attrName>
                                        </p:attrNameLst>
                                      </p:cBhvr>
                                      <p:to>
                                        <p:strVal val="visible"/>
                                      </p:to>
                                    </p:set>
                                    <p:anim calcmode="lin" valueType="num">
                                      <p:cBhvr additive="base">
                                        <p:cTn id="19" dur="500" fill="hold"/>
                                        <p:tgtEl>
                                          <p:spTgt spid="104857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4857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48577">
                                            <p:txEl>
                                              <p:pRg st="4" end="4"/>
                                            </p:txEl>
                                          </p:spTgt>
                                        </p:tgtEl>
                                        <p:attrNameLst>
                                          <p:attrName>style.visibility</p:attrName>
                                        </p:attrNameLst>
                                      </p:cBhvr>
                                      <p:to>
                                        <p:strVal val="visible"/>
                                      </p:to>
                                    </p:set>
                                    <p:anim calcmode="lin" valueType="num">
                                      <p:cBhvr additive="base">
                                        <p:cTn id="23" dur="500" fill="hold"/>
                                        <p:tgtEl>
                                          <p:spTgt spid="104857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4857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77" grpId="0" build="p" autoUpdateAnimBg="0">
        <p:tmplLst>
          <p:tmpl lvl="1">
            <p:tnLst>
              <p:par>
                <p:cTn presetID="2" presetClass="entr" presetSubtype="8" fill="hold" nodeType="click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6.xml"/><Relationship Id="rId4" Type="http://schemas.openxmlformats.org/officeDocument/2006/relationships/image" Target="../media/image5.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Title 1"/>
          <p:cNvSpPr>
            <a:spLocks noGrp="1"/>
          </p:cNvSpPr>
          <p:nvPr>
            <p:ph type="ctrTitle"/>
          </p:nvPr>
        </p:nvSpPr>
        <p:spPr>
          <a:xfrm>
            <a:off x="1070446" y="1085340"/>
            <a:ext cx="7772400" cy="1512887"/>
          </a:xfrm>
        </p:spPr>
        <p:txBody>
          <a:bodyPr/>
          <a:lstStyle/>
          <a:p>
            <a:pPr eaLnBrk="1" hangingPunct="1"/>
            <a:r>
              <a:rPr lang="en-US" altLang="en-GB" sz="3200" b="1" dirty="0">
                <a:latin typeface="Calibri" pitchFamily="34" charset="0"/>
                <a:cs typeface="Calibri" pitchFamily="34" charset="0"/>
              </a:rPr>
              <a:t>Impact Of Technology On Training &amp; Development </a:t>
            </a:r>
            <a:endParaRPr lang="en-GB" altLang="en-US" sz="3200" b="1" dirty="0">
              <a:latin typeface="Calibri" pitchFamily="34" charset="0"/>
              <a:cs typeface="Calibri" pitchFamily="34" charset="0"/>
            </a:endParaRPr>
          </a:p>
        </p:txBody>
      </p:sp>
      <p:sp>
        <p:nvSpPr>
          <p:cNvPr id="1048586" name="Subtitle 4"/>
          <p:cNvSpPr>
            <a:spLocks noGrp="1"/>
          </p:cNvSpPr>
          <p:nvPr>
            <p:ph type="subTitle" idx="1"/>
          </p:nvPr>
        </p:nvSpPr>
        <p:spPr>
          <a:xfrm>
            <a:off x="-53955" y="2806077"/>
            <a:ext cx="8010505" cy="3828085"/>
          </a:xfrm>
          <a:noFill/>
          <a:ln>
            <a:noFill/>
            <a:prstDash val="solid"/>
          </a:ln>
        </p:spPr>
        <p:txBody>
          <a:bodyPr/>
          <a:lstStyle/>
          <a:p>
            <a:pPr eaLnBrk="1" hangingPunct="1"/>
            <a:r>
              <a:rPr lang="en-US" altLang="en-GB" b="1" dirty="0">
                <a:solidFill>
                  <a:schemeClr val="tx1"/>
                </a:solidFill>
              </a:rPr>
              <a:t>Module: </a:t>
            </a:r>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endParaRPr lang="zh-CN" altLang="en-US" dirty="0"/>
          </a:p>
          <a:p>
            <a:pPr eaLnBrk="1" hangingPunct="1"/>
            <a:r>
              <a:rPr lang="en-US" altLang="en-GB" b="1" dirty="0">
                <a:solidFill>
                  <a:schemeClr val="tx1"/>
                </a:solidFill>
              </a:rPr>
              <a:t>Module code:LCBB5004</a:t>
            </a:r>
            <a:r>
              <a:rPr lang="en-US" altLang="en-US" b="1" dirty="0">
                <a:solidFill>
                  <a:schemeClr val="tx1"/>
                </a:solidFill>
              </a:rPr>
              <a:t> </a:t>
            </a:r>
            <a:endParaRPr lang="zh-CN" altLang="en-US" dirty="0"/>
          </a:p>
          <a:p>
            <a:pPr eaLnBrk="1" hangingPunct="1"/>
            <a:r>
              <a:rPr lang="en-US" altLang="en-GB" b="1" dirty="0">
                <a:solidFill>
                  <a:schemeClr val="tx1"/>
                </a:solidFill>
              </a:rPr>
              <a:t>Presenter: Yanislav Georgiev</a:t>
            </a:r>
            <a:endParaRPr lang="zh-CN" altLang="en-US" dirty="0"/>
          </a:p>
          <a:p>
            <a:pPr eaLnBrk="1" hangingPunct="1"/>
            <a:r>
              <a:rPr lang="en-US" altLang="en-GB" b="1" dirty="0">
                <a:solidFill>
                  <a:schemeClr val="tx1"/>
                </a:solidFill>
              </a:rPr>
              <a:t>Lecturer: Mushifuficur Rahman</a:t>
            </a:r>
            <a:endParaRPr lang="zh-CN" altLang="en-US" dirty="0"/>
          </a:p>
          <a:p>
            <a:pPr eaLnBrk="1" hangingPunct="1"/>
            <a:r>
              <a:rPr lang="en-GB" altLang="en-US" dirty="0">
                <a:solidFill>
                  <a:schemeClr val="tx1"/>
                </a:solidFill>
              </a:rPr>
              <a:t> </a:t>
            </a:r>
          </a:p>
        </p:txBody>
      </p:sp>
      <p:sp>
        <p:nvSpPr>
          <p:cNvPr id="1048587" name="Date Placeholder 2"/>
          <p:cNvSpPr>
            <a:spLocks noGrp="1"/>
          </p:cNvSpPr>
          <p:nvPr>
            <p:ph type="dt" sz="quarter" idx="10"/>
          </p:nvPr>
        </p:nvSpPr>
        <p:spPr/>
        <p:txBody>
          <a:bodyPr/>
          <a:lstStyle/>
          <a:p>
            <a:fld id="{5EC0FA7E-6D3B-48D7-9F80-6C4D37659D9C}" type="datetime1">
              <a:rPr lang="en-GB" altLang="en-US"/>
              <a:t>24/11/2023</a:t>
            </a:fld>
            <a:endParaRPr lang="en-GB" altLang="en-US"/>
          </a:p>
        </p:txBody>
      </p:sp>
      <p:sp>
        <p:nvSpPr>
          <p:cNvPr id="1048588" name="Slide Number Placeholder 5"/>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97B36E-8BB8-437F-9268-2E8F677A7E54}"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4" name="Title 1"/>
          <p:cNvSpPr>
            <a:spLocks noGrp="1"/>
          </p:cNvSpPr>
          <p:nvPr>
            <p:ph type="title"/>
          </p:nvPr>
        </p:nvSpPr>
        <p:spPr>
          <a:xfrm>
            <a:off x="395536" y="188640"/>
            <a:ext cx="8229600" cy="1228998"/>
          </a:xfrm>
        </p:spPr>
        <p:txBody>
          <a:bodyPr/>
          <a:lstStyle/>
          <a:p>
            <a:pPr eaLnBrk="1" hangingPunct="1"/>
            <a:r>
              <a:rPr lang="en-GB" altLang="zh-CN" sz="3200" b="1" dirty="0">
                <a:solidFill>
                  <a:schemeClr val="tx2"/>
                </a:solidFill>
                <a:latin typeface="Calibri" pitchFamily="34" charset="0"/>
                <a:cs typeface="Calibri" pitchFamily="34" charset="0"/>
              </a:rPr>
              <a:t>CONTENTS </a:t>
            </a:r>
            <a:endParaRPr lang="zh-CN" altLang="en-US" sz="3200" b="1" dirty="0">
              <a:solidFill>
                <a:schemeClr val="tx2"/>
              </a:solidFill>
              <a:latin typeface="Calibri" pitchFamily="34" charset="0"/>
              <a:cs typeface="Calibri" pitchFamily="34" charset="0"/>
            </a:endParaRPr>
          </a:p>
        </p:txBody>
      </p:sp>
      <p:sp>
        <p:nvSpPr>
          <p:cNvPr id="1048595" name="Content Placeholder 2"/>
          <p:cNvSpPr>
            <a:spLocks noGrp="1"/>
          </p:cNvSpPr>
          <p:nvPr>
            <p:ph idx="1"/>
          </p:nvPr>
        </p:nvSpPr>
        <p:spPr>
          <a:xfrm>
            <a:off x="388894" y="1415261"/>
            <a:ext cx="8692222" cy="3744416"/>
          </a:xfrm>
        </p:spPr>
        <p:txBody>
          <a:bodyPr/>
          <a:lstStyle/>
          <a:p>
            <a:pPr algn="just" eaLnBrk="1" hangingPunct="1"/>
            <a:r>
              <a:rPr lang="en-US" altLang="en-GB" sz="1800" b="1" dirty="0">
                <a:latin typeface="Calibri" panose="020F0502020204030204" pitchFamily="34" charset="0"/>
                <a:cs typeface="Calibri" pitchFamily="34" charset="0"/>
              </a:rPr>
              <a:t>INTRODUCTION </a:t>
            </a:r>
            <a:endParaRPr lang="zh-CN" altLang="en-US" sz="1800" b="1" dirty="0">
              <a:latin typeface="Calibri" panose="020F0502020204030204" pitchFamily="34" charset="0"/>
              <a:cs typeface="Calibri" pitchFamily="34" charset="0"/>
            </a:endParaRPr>
          </a:p>
          <a:p>
            <a:pPr algn="just" eaLnBrk="1" hangingPunct="1"/>
            <a:r>
              <a:rPr lang="en-US" altLang="en-GB" sz="1800" b="1" dirty="0">
                <a:latin typeface="Calibri" panose="020F0502020204030204" pitchFamily="34" charset="0"/>
                <a:cs typeface="Calibri" pitchFamily="34" charset="0"/>
              </a:rPr>
              <a:t>TRAINING OF DEVELOPMENT </a:t>
            </a:r>
            <a:endParaRPr lang="zh-CN" altLang="en-US" sz="1800" b="1" dirty="0">
              <a:latin typeface="Calibri" panose="020F0502020204030204" pitchFamily="34" charset="0"/>
              <a:cs typeface="Calibri" pitchFamily="34" charset="0"/>
            </a:endParaRPr>
          </a:p>
          <a:p>
            <a:pPr algn="just" eaLnBrk="1" hangingPunct="1"/>
            <a:r>
              <a:rPr lang="en-US" altLang="en-GB" sz="1800" b="1" dirty="0">
                <a:latin typeface="Calibri" panose="020F0502020204030204" pitchFamily="34" charset="0"/>
                <a:cs typeface="Calibri" pitchFamily="34" charset="0"/>
              </a:rPr>
              <a:t>IMPORTANCE OF TRAINING &amp; DEVELOPMENT </a:t>
            </a:r>
            <a:endParaRPr lang="zh-CN" altLang="en-US" sz="1800" b="1" dirty="0">
              <a:latin typeface="Calibri" panose="020F0502020204030204" pitchFamily="34" charset="0"/>
              <a:cs typeface="Calibri" pitchFamily="34" charset="0"/>
            </a:endParaRPr>
          </a:p>
          <a:p>
            <a:pPr algn="just" eaLnBrk="1" hangingPunct="1"/>
            <a:r>
              <a:rPr lang="en-GB" sz="1800" b="1" dirty="0">
                <a:latin typeface="Calibri" panose="020F0502020204030204" pitchFamily="34" charset="0"/>
                <a:cs typeface="Calibri" pitchFamily="34" charset="0"/>
              </a:rPr>
              <a:t>ANALYSING BENEFITS OF TECHNOLOGY-BASED TRAINING PROGRAMS FOR (EMPLOYEES)</a:t>
            </a:r>
          </a:p>
          <a:p>
            <a:pPr algn="just" eaLnBrk="1" hangingPunct="1"/>
            <a:r>
              <a:rPr lang="en-US" altLang="en-GB" sz="1800" b="1" dirty="0">
                <a:latin typeface="Calibri" panose="020F0502020204030204" pitchFamily="34" charset="0"/>
                <a:cs typeface="Calibri" pitchFamily="34" charset="0"/>
              </a:rPr>
              <a:t>EXAMPLES</a:t>
            </a:r>
            <a:r>
              <a:rPr lang="en-US" altLang="en-GB" sz="1800" b="1" i="1" dirty="0">
                <a:latin typeface="Calibri" panose="020F0502020204030204" pitchFamily="34" charset="0"/>
                <a:cs typeface="Calibri" pitchFamily="34" charset="0"/>
              </a:rPr>
              <a:t> </a:t>
            </a:r>
          </a:p>
          <a:p>
            <a:pPr algn="just" eaLnBrk="1" hangingPunct="1"/>
            <a:r>
              <a:rPr lang="en-GB" sz="1800" b="1" dirty="0">
                <a:latin typeface="Calibri" panose="020F0502020204030204" pitchFamily="34" charset="0"/>
                <a:cs typeface="Calibri" pitchFamily="34" charset="0"/>
              </a:rPr>
              <a:t>ANALYSING BENEFITS OF TECHNOLOGY-BASED TRAINING PROGRAMS FOR (EMPLOYERS)</a:t>
            </a:r>
          </a:p>
          <a:p>
            <a:pPr algn="just" eaLnBrk="1" hangingPunct="1"/>
            <a:r>
              <a:rPr lang="en-US" altLang="en-GB" sz="1800" b="1" dirty="0">
                <a:latin typeface="Calibri" panose="020F0502020204030204" pitchFamily="34" charset="0"/>
                <a:cs typeface="Calibri" pitchFamily="34" charset="0"/>
              </a:rPr>
              <a:t>EXAMPLES</a:t>
            </a:r>
            <a:r>
              <a:rPr lang="en-US" altLang="en-GB" sz="1800" b="1" i="1" dirty="0">
                <a:latin typeface="Calibri" panose="020F0502020204030204" pitchFamily="34" charset="0"/>
                <a:cs typeface="Calibri" pitchFamily="34" charset="0"/>
              </a:rPr>
              <a:t> </a:t>
            </a:r>
            <a:endParaRPr lang="en-GB" altLang="en-GB" sz="1800" b="1" dirty="0">
              <a:latin typeface="Calibri" panose="020F0502020204030204" pitchFamily="34" charset="0"/>
              <a:cs typeface="Calibri" pitchFamily="34" charset="0"/>
            </a:endParaRPr>
          </a:p>
          <a:p>
            <a:pPr algn="just" eaLnBrk="1" hangingPunct="1"/>
            <a:r>
              <a:rPr lang="en-US" altLang="en-GB" sz="1800" b="1" dirty="0">
                <a:latin typeface="Calibri" panose="020F0502020204030204" pitchFamily="34" charset="0"/>
                <a:cs typeface="Calibri" pitchFamily="34" charset="0"/>
              </a:rPr>
              <a:t>IMPACT OF TRAINING </a:t>
            </a:r>
            <a:r>
              <a:rPr lang="en-GB" altLang="en-GB" sz="1800" b="1" dirty="0">
                <a:latin typeface="Calibri" panose="020F0502020204030204" pitchFamily="34" charset="0"/>
                <a:cs typeface="Calibri" pitchFamily="34" charset="0"/>
              </a:rPr>
              <a:t>£</a:t>
            </a:r>
            <a:r>
              <a:rPr lang="en-US" altLang="en-GB" sz="1800" b="1" dirty="0">
                <a:latin typeface="Calibri" panose="020F0502020204030204" pitchFamily="34" charset="0"/>
                <a:cs typeface="Calibri" pitchFamily="34" charset="0"/>
              </a:rPr>
              <a:t> DEVELOPMENT </a:t>
            </a:r>
            <a:endParaRPr lang="zh-CN" altLang="en-US" sz="1800" b="1" dirty="0">
              <a:latin typeface="Calibri" panose="020F0502020204030204" pitchFamily="34" charset="0"/>
              <a:cs typeface="Calibri" pitchFamily="34" charset="0"/>
            </a:endParaRPr>
          </a:p>
          <a:p>
            <a:pPr algn="just" eaLnBrk="1" hangingPunct="1"/>
            <a:r>
              <a:rPr lang="en-US" altLang="en-GB" sz="1800" b="1" dirty="0">
                <a:latin typeface="Calibri" panose="020F0502020204030204" pitchFamily="34" charset="0"/>
                <a:cs typeface="Calibri" pitchFamily="34" charset="0"/>
              </a:rPr>
              <a:t>CONCLUSION</a:t>
            </a:r>
            <a:r>
              <a:rPr lang="en-US" altLang="en-GB" sz="1800" i="1" dirty="0">
                <a:latin typeface="Calibri" panose="020F0502020204030204" pitchFamily="34" charset="0"/>
                <a:cs typeface="Calibri" pitchFamily="34" charset="0"/>
              </a:rPr>
              <a:t> </a:t>
            </a:r>
          </a:p>
          <a:p>
            <a:pPr algn="just" eaLnBrk="1" hangingPunct="1"/>
            <a:r>
              <a:rPr lang="en-US" altLang="en-GB" sz="1800" b="1" dirty="0">
                <a:latin typeface="Calibri" panose="020F0502020204030204" pitchFamily="34" charset="0"/>
                <a:cs typeface="Calibri" pitchFamily="34" charset="0"/>
              </a:rPr>
              <a:t>REFERENCES </a:t>
            </a:r>
            <a:endParaRPr lang="zh-CN" altLang="en-US" sz="1800" b="1" dirty="0">
              <a:latin typeface="Calibri" panose="020F0502020204030204" pitchFamily="34" charset="0"/>
              <a:cs typeface="Calibri" pitchFamily="34" charset="0"/>
            </a:endParaRPr>
          </a:p>
          <a:p>
            <a:pPr marL="0" indent="0" algn="just" eaLnBrk="1" hangingPunct="1">
              <a:buFont typeface="Arial" panose="020B0604020202020204" pitchFamily="34" charset="0"/>
              <a:buNone/>
            </a:pPr>
            <a:endParaRPr lang="zh-CN" altLang="en-US" sz="1800" dirty="0">
              <a:latin typeface="Calibri" panose="020F0502020204030204" pitchFamily="34" charset="0"/>
              <a:cs typeface="Calibri" pitchFamily="34" charset="0"/>
            </a:endParaRPr>
          </a:p>
          <a:p>
            <a:pPr marL="0" indent="0" algn="just" eaLnBrk="1" hangingPunct="1">
              <a:buFont typeface="Arial" panose="020B0604020202020204" pitchFamily="34" charset="0"/>
              <a:buNone/>
            </a:pPr>
            <a:endParaRPr lang="zh-CN" altLang="en-US" sz="1800" dirty="0">
              <a:latin typeface="Calibri" panose="020F0502020204030204" pitchFamily="34" charset="0"/>
              <a:cs typeface="Calibri" pitchFamily="34" charset="0"/>
            </a:endParaRPr>
          </a:p>
        </p:txBody>
      </p:sp>
      <p:sp>
        <p:nvSpPr>
          <p:cNvPr id="1048596" name="Date Placeholder 4"/>
          <p:cNvSpPr>
            <a:spLocks noGrp="1"/>
          </p:cNvSpPr>
          <p:nvPr>
            <p:ph type="dt" sz="quarter" idx="10"/>
          </p:nvPr>
        </p:nvSpPr>
        <p:spPr/>
        <p:txBody>
          <a:bodyPr/>
          <a:lstStyle/>
          <a:p>
            <a:fld id="{8545989A-FAB5-44A0-803E-C4DFE8E1BAA2}" type="datetime1">
              <a:rPr lang="en-GB" altLang="en-US"/>
              <a:t>24/11/2023</a:t>
            </a:fld>
            <a:endParaRPr lang="en-GB" altLang="en-US"/>
          </a:p>
        </p:txBody>
      </p:sp>
      <p:sp>
        <p:nvSpPr>
          <p:cNvPr id="1048597" name="Slide Number Placeholder 5"/>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A543708-3CEF-41D5-A019-CE0B12A0A3E1}" type="slidenum">
              <a:rPr lang="en-GB" altLang="en-US" sz="120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Rectangle 1027"/>
          <p:cNvSpPr>
            <a:spLocks noGrp="1" noChangeArrowheads="1"/>
          </p:cNvSpPr>
          <p:nvPr>
            <p:ph idx="4294967295"/>
          </p:nvPr>
        </p:nvSpPr>
        <p:spPr>
          <a:xfrm>
            <a:off x="539552" y="1124744"/>
            <a:ext cx="7985447" cy="4320480"/>
          </a:xfrm>
        </p:spPr>
        <p:txBody>
          <a:bodyPr/>
          <a:lstStyle/>
          <a:p>
            <a:pPr algn="just"/>
            <a:r>
              <a:rPr lang="en-GB" sz="1600" dirty="0">
                <a:latin typeface="Calibri" pitchFamily="34" charset="0"/>
                <a:cs typeface="Calibri" pitchFamily="34" charset="0"/>
              </a:rPr>
              <a:t>The rapid evolution of technological innovations has ushered in transformative changes, redefining how societies, businesses, and individuals advance. </a:t>
            </a:r>
          </a:p>
          <a:p>
            <a:pPr algn="just"/>
            <a:endParaRPr lang="en-GB" sz="1600" dirty="0">
              <a:latin typeface="Calibri" pitchFamily="34" charset="0"/>
              <a:cs typeface="Calibri" pitchFamily="34" charset="0"/>
            </a:endParaRPr>
          </a:p>
          <a:p>
            <a:pPr algn="just"/>
            <a:r>
              <a:rPr lang="en-GB" sz="1600" dirty="0">
                <a:latin typeface="Calibri" pitchFamily="34" charset="0"/>
                <a:cs typeface="Calibri" pitchFamily="34" charset="0"/>
              </a:rPr>
              <a:t>This symbiotic relationship between technology and development is not merely a trend but a fundamental driver shaping the course of our global trajectory.</a:t>
            </a:r>
          </a:p>
          <a:p>
            <a:pPr algn="just"/>
            <a:endParaRPr lang="en-GB" sz="1600" dirty="0">
              <a:latin typeface="Calibri" pitchFamily="34" charset="0"/>
              <a:cs typeface="Calibri" pitchFamily="34" charset="0"/>
            </a:endParaRPr>
          </a:p>
          <a:p>
            <a:pPr algn="just"/>
            <a:r>
              <a:rPr lang="en-GB" sz="1600" dirty="0">
                <a:latin typeface="Calibri" pitchFamily="34" charset="0"/>
                <a:cs typeface="Calibri" pitchFamily="34" charset="0"/>
              </a:rPr>
              <a:t>Technology, in its multifaceted forms, plays a pivotal role in fostering economic growth, social empowerment, and sustainable practices. </a:t>
            </a:r>
          </a:p>
          <a:p>
            <a:pPr algn="just"/>
            <a:endParaRPr lang="en-GB" sz="1600" dirty="0">
              <a:latin typeface="Calibri" pitchFamily="34" charset="0"/>
              <a:cs typeface="Calibri" pitchFamily="34" charset="0"/>
            </a:endParaRPr>
          </a:p>
          <a:p>
            <a:pPr algn="just"/>
            <a:r>
              <a:rPr lang="en-GB" sz="1600" dirty="0">
                <a:latin typeface="Calibri" pitchFamily="34" charset="0"/>
                <a:cs typeface="Calibri" pitchFamily="34" charset="0"/>
              </a:rPr>
              <a:t>Whether through digital connectivity, innovative solutions, or data-driven insights, technology serves as a catalyst for positive change, propelling nations towards prosperity and inclusivity</a:t>
            </a:r>
          </a:p>
          <a:p>
            <a:pPr algn="just"/>
            <a:endParaRPr lang="en-GB" sz="1600" dirty="0">
              <a:latin typeface="Calibri" pitchFamily="34" charset="0"/>
              <a:cs typeface="Calibri" pitchFamily="34" charset="0"/>
            </a:endParaRPr>
          </a:p>
          <a:p>
            <a:r>
              <a:rPr lang="en-GB" sz="1600" dirty="0">
                <a:latin typeface="Calibri" pitchFamily="34" charset="0"/>
                <a:cs typeface="Calibri" pitchFamily="34" charset="0"/>
              </a:rPr>
              <a:t>Impact of technology on development becomes imperative, unravelling a narrative of opportunities, challenges, and the promise of a more interconnected and resilient future (Li and Shi, 2022).</a:t>
            </a:r>
            <a:br>
              <a:rPr lang="en-GB" sz="1600" dirty="0">
                <a:latin typeface="Calibri" pitchFamily="34" charset="0"/>
                <a:cs typeface="Calibri" pitchFamily="34" charset="0"/>
              </a:rPr>
            </a:br>
            <a:endParaRPr lang="zh-CN" altLang="en-US" sz="1600" dirty="0">
              <a:latin typeface="Calibri" pitchFamily="34" charset="0"/>
              <a:cs typeface="Calibri" pitchFamily="34" charset="0"/>
            </a:endParaRPr>
          </a:p>
        </p:txBody>
      </p:sp>
      <p:sp>
        <p:nvSpPr>
          <p:cNvPr id="1048599" name="Rectangle 1026"/>
          <p:cNvSpPr>
            <a:spLocks noGrp="1"/>
          </p:cNvSpPr>
          <p:nvPr>
            <p:ph type="title" idx="4294967295"/>
          </p:nvPr>
        </p:nvSpPr>
        <p:spPr>
          <a:xfrm>
            <a:off x="827584" y="116632"/>
            <a:ext cx="7581528" cy="1268760"/>
          </a:xfrm>
        </p:spPr>
        <p:txBody>
          <a:bodyPr/>
          <a:lstStyle/>
          <a:p>
            <a:pPr eaLnBrk="1" hangingPunct="1"/>
            <a:r>
              <a:rPr lang="en-GB" altLang="en-US" sz="2800" b="1" dirty="0">
                <a:solidFill>
                  <a:schemeClr val="tx2"/>
                </a:solidFill>
                <a:latin typeface="Calibri" pitchFamily="34" charset="0"/>
                <a:cs typeface="Calibri" pitchFamily="34" charset="0"/>
              </a:rPr>
              <a:t>I</a:t>
            </a:r>
            <a:r>
              <a:rPr lang="en-US" altLang="en-GB" sz="2800" b="1" dirty="0">
                <a:solidFill>
                  <a:schemeClr val="tx2"/>
                </a:solidFill>
                <a:latin typeface="Calibri" pitchFamily="34" charset="0"/>
                <a:cs typeface="Calibri" pitchFamily="34" charset="0"/>
              </a:rPr>
              <a:t>NTRODUCTION </a:t>
            </a:r>
            <a:endParaRPr lang="zh-CN" altLang="en-US" sz="2800" dirty="0">
              <a:solidFill>
                <a:schemeClr val="tx2"/>
              </a:solidFill>
              <a:latin typeface="Calibri" pitchFamily="34" charset="0"/>
              <a:cs typeface="Calibri" pitchFamily="34" charset="0"/>
            </a:endParaRPr>
          </a:p>
        </p:txBody>
      </p:sp>
      <p:sp>
        <p:nvSpPr>
          <p:cNvPr id="1048600" name="Date Placeholder 1"/>
          <p:cNvSpPr>
            <a:spLocks noGrp="1"/>
          </p:cNvSpPr>
          <p:nvPr>
            <p:ph type="dt" sz="quarter" idx="10"/>
          </p:nvPr>
        </p:nvSpPr>
        <p:spPr/>
        <p:txBody>
          <a:bodyPr/>
          <a:lstStyle/>
          <a:p>
            <a:fld id="{96541118-0CCB-4DE6-B824-CA8AA2D772FE}" type="datetime1">
              <a:rPr lang="en-GB" altLang="en-US"/>
              <a:t>24/11/2023</a:t>
            </a:fld>
            <a:endParaRPr lang="en-GB" altLang="en-US"/>
          </a:p>
        </p:txBody>
      </p:sp>
      <p:sp>
        <p:nvSpPr>
          <p:cNvPr id="1048601" name="Slide Number Placeholder 2"/>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1E4AB7C-761B-494F-AD13-8909A385D4D4}"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
          <p:cNvSpPr>
            <a:spLocks noGrp="1"/>
          </p:cNvSpPr>
          <p:nvPr>
            <p:ph type="title"/>
          </p:nvPr>
        </p:nvSpPr>
        <p:spPr/>
        <p:txBody>
          <a:bodyPr/>
          <a:lstStyle/>
          <a:p>
            <a:pPr marL="4763" indent="0" eaLnBrk="1" hangingPunct="1">
              <a:buNone/>
            </a:pPr>
            <a:r>
              <a:rPr lang="en-US" altLang="en-GB" sz="2800" b="1" dirty="0">
                <a:solidFill>
                  <a:schemeClr val="tx2"/>
                </a:solidFill>
                <a:latin typeface="Calibri" pitchFamily="34" charset="0"/>
                <a:cs typeface="Calibri" pitchFamily="34" charset="0"/>
              </a:rPr>
              <a:t>TRAINING OF DEVELOPMENT </a:t>
            </a:r>
            <a:endParaRPr lang="en-GB" altLang="en-US" sz="3200" b="1" dirty="0">
              <a:solidFill>
                <a:schemeClr val="tx2"/>
              </a:solidFill>
              <a:latin typeface="Calibri" pitchFamily="34" charset="0"/>
              <a:cs typeface="Calibri" pitchFamily="34" charset="0"/>
            </a:endParaRPr>
          </a:p>
        </p:txBody>
      </p:sp>
      <p:sp>
        <p:nvSpPr>
          <p:cNvPr id="1048603" name="Content Placeholder 2"/>
          <p:cNvSpPr>
            <a:spLocks noGrp="1"/>
          </p:cNvSpPr>
          <p:nvPr>
            <p:ph idx="1"/>
          </p:nvPr>
        </p:nvSpPr>
        <p:spPr>
          <a:xfrm>
            <a:off x="452119" y="1052736"/>
            <a:ext cx="8229600" cy="4680520"/>
          </a:xfrm>
        </p:spPr>
        <p:txBody>
          <a:bodyPr/>
          <a:lstStyle/>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Training: </a:t>
            </a:r>
            <a:r>
              <a:rPr lang="en-US" sz="1600" dirty="0">
                <a:latin typeface="Calibri" panose="020F0502020204030204" pitchFamily="34" charset="0"/>
                <a:cs typeface="Calibri" panose="020F0502020204030204" pitchFamily="34" charset="0"/>
              </a:rPr>
              <a:t>A structured process by which individuals gain skills and knowledge to perform specific tasks. It focuses on immediate needs and is often job-specific (Hodge et al., </a:t>
            </a:r>
            <a:r>
              <a:rPr lang="en" sz="1600" dirty="0">
                <a:latin typeface="Calibri" panose="020F0502020204030204" pitchFamily="34" charset="0"/>
                <a:cs typeface="Calibri" panose="020F0502020204030204" pitchFamily="34" charset="0"/>
              </a:rPr>
              <a:t>2021).</a:t>
            </a:r>
          </a:p>
          <a:p>
            <a:pPr marL="0" indent="0" algn="just">
              <a:buNone/>
            </a:pPr>
            <a:endParaRPr lang="en" sz="1600"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Development: </a:t>
            </a:r>
            <a:r>
              <a:rPr lang="en-US" sz="1600" dirty="0">
                <a:latin typeface="Calibri" panose="020F0502020204030204" pitchFamily="34" charset="0"/>
                <a:cs typeface="Calibri" panose="020F0502020204030204" pitchFamily="34" charset="0"/>
              </a:rPr>
              <a:t>A broader concept, emphasizing the growth and progression of individuals in their professional roles. It is more long-term and focuses on overall career growth (Fake and </a:t>
            </a:r>
            <a:r>
              <a:rPr lang="en-US" sz="1600" dirty="0" err="1">
                <a:latin typeface="Calibri" panose="020F0502020204030204" pitchFamily="34" charset="0"/>
                <a:cs typeface="Calibri" panose="020F0502020204030204" pitchFamily="34" charset="0"/>
              </a:rPr>
              <a:t>Dabbagh</a:t>
            </a:r>
            <a:r>
              <a:rPr lang="en-US" sz="1600" dirty="0">
                <a:latin typeface="Calibri" panose="020F0502020204030204" pitchFamily="34" charset="0"/>
                <a:cs typeface="Calibri" panose="020F0502020204030204" pitchFamily="34" charset="0"/>
              </a:rPr>
              <a:t>, 2020).</a:t>
            </a:r>
          </a:p>
          <a:p>
            <a:pPr marL="0" indent="0" algn="just">
              <a:buNone/>
            </a:pPr>
            <a:endParaRPr lang="en-US" sz="1600" dirty="0">
              <a:latin typeface="Calibri" panose="020F0502020204030204" pitchFamily="34" charset="0"/>
              <a:cs typeface="Calibri" panose="020F0502020204030204" pitchFamily="34" charset="0"/>
            </a:endParaRPr>
          </a:p>
          <a:p>
            <a:pPr marL="0" indent="0" algn="just">
              <a:buNone/>
            </a:pPr>
            <a:endParaRPr lang="en-US" sz="1600"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Their Relevance in the Modern Workplace:</a:t>
            </a:r>
          </a:p>
          <a:p>
            <a:pPr algn="just"/>
            <a:endParaRPr lang="en-US" sz="1600" dirty="0">
              <a:latin typeface="Calibri" panose="020F0502020204030204" pitchFamily="34" charset="0"/>
              <a:cs typeface="Calibri" panose="020F0502020204030204" pitchFamily="34" charset="0"/>
            </a:endParaRPr>
          </a:p>
          <a:p>
            <a:pPr algn="just"/>
            <a:r>
              <a:rPr lang="en-US" sz="1600" dirty="0">
                <a:latin typeface="Calibri" panose="020F0502020204030204" pitchFamily="34" charset="0"/>
                <a:cs typeface="Calibri" panose="020F0502020204030204" pitchFamily="34" charset="0"/>
              </a:rPr>
              <a:t>Essential for adapting to technological advancements and evolving job roles.</a:t>
            </a:r>
          </a:p>
          <a:p>
            <a:r>
              <a:rPr lang="en-US" sz="1600" dirty="0">
                <a:latin typeface="Calibri" panose="020F0502020204030204" pitchFamily="34" charset="0"/>
                <a:cs typeface="Calibri" panose="020F0502020204030204" pitchFamily="34" charset="0"/>
              </a:rPr>
              <a:t>Enhances employee capabilities, leading to improved performance and innovation (Sartori et al., 2018).</a:t>
            </a:r>
            <a:br>
              <a:rPr lang="en-US" sz="1600" b="1" dirty="0">
                <a:latin typeface="Calibri" panose="020F0502020204030204" pitchFamily="34" charset="0"/>
                <a:cs typeface="Calibri" panose="020F0502020204030204" pitchFamily="34" charset="0"/>
              </a:rPr>
            </a:br>
            <a:endParaRPr sz="1600" dirty="0">
              <a:latin typeface="Calibri" panose="020F0502020204030204" pitchFamily="34" charset="0"/>
              <a:cs typeface="Calibri" panose="020F0502020204030204" pitchFamily="34" charset="0"/>
            </a:endParaRPr>
          </a:p>
        </p:txBody>
      </p:sp>
      <p:sp>
        <p:nvSpPr>
          <p:cNvPr id="1048604" name="Date Placeholder 4"/>
          <p:cNvSpPr>
            <a:spLocks noGrp="1"/>
          </p:cNvSpPr>
          <p:nvPr>
            <p:ph type="dt" sz="quarter" idx="10"/>
          </p:nvPr>
        </p:nvSpPr>
        <p:spPr/>
        <p:txBody>
          <a:bodyPr/>
          <a:lstStyle/>
          <a:p>
            <a:fld id="{00BA5387-BDC0-481B-86B8-25A2F1852DE2}" type="datetime1">
              <a:rPr lang="en-GB" altLang="en-US"/>
              <a:t>24/11/2023</a:t>
            </a:fld>
            <a:endParaRPr lang="en-GB" altLang="en-US"/>
          </a:p>
        </p:txBody>
      </p:sp>
      <p:sp>
        <p:nvSpPr>
          <p:cNvPr id="1048605" name="Slide Number Placeholder 5"/>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5D58D5E-A418-49B5-9B06-D916C61B27AB}"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e 1"/>
          <p:cNvSpPr>
            <a:spLocks noGrp="1"/>
          </p:cNvSpPr>
          <p:nvPr>
            <p:ph type="title"/>
          </p:nvPr>
        </p:nvSpPr>
        <p:spPr>
          <a:xfrm>
            <a:off x="539552" y="260648"/>
            <a:ext cx="8075239" cy="1008781"/>
          </a:xfrm>
        </p:spPr>
        <p:txBody>
          <a:bodyPr/>
          <a:lstStyle/>
          <a:p>
            <a:pPr eaLnBrk="1" hangingPunct="1"/>
            <a:r>
              <a:rPr lang="en-GB" altLang="zh-CN" sz="2800" b="1" dirty="0">
                <a:solidFill>
                  <a:schemeClr val="tx2"/>
                </a:solidFill>
                <a:latin typeface="Calibri" pitchFamily="34" charset="0"/>
                <a:cs typeface="Calibri" pitchFamily="34" charset="0"/>
              </a:rPr>
              <a:t>IMPORTANCE OF TRAINING AND DEVELOPMENT</a:t>
            </a:r>
            <a:endParaRPr lang="zh-CN" altLang="en-US" sz="2800" dirty="0">
              <a:solidFill>
                <a:schemeClr val="tx2"/>
              </a:solidFill>
              <a:latin typeface="Calibri" pitchFamily="34" charset="0"/>
              <a:cs typeface="Calibri" pitchFamily="34" charset="0"/>
            </a:endParaRPr>
          </a:p>
        </p:txBody>
      </p:sp>
      <p:sp>
        <p:nvSpPr>
          <p:cNvPr id="1048607" name="Content Placeholder 2"/>
          <p:cNvSpPr>
            <a:spLocks noGrp="1"/>
          </p:cNvSpPr>
          <p:nvPr>
            <p:ph idx="1"/>
          </p:nvPr>
        </p:nvSpPr>
        <p:spPr>
          <a:xfrm>
            <a:off x="354741" y="1292167"/>
            <a:ext cx="8229600" cy="3916362"/>
          </a:xfrm>
        </p:spPr>
        <p:txBody>
          <a:bodyPr/>
          <a:lstStyle/>
          <a:p>
            <a:r>
              <a:rPr lang="en-US" sz="1600" b="1" dirty="0">
                <a:latin typeface="Calibri" panose="020F0502020204030204" pitchFamily="34" charset="0"/>
                <a:cs typeface="Calibri" panose="020F0502020204030204" pitchFamily="34" charset="0"/>
              </a:rPr>
              <a:t>Crucial for Employee Growth: </a:t>
            </a:r>
            <a:r>
              <a:rPr lang="en-US" sz="1600" dirty="0">
                <a:latin typeface="Calibri" panose="020F0502020204030204" pitchFamily="34" charset="0"/>
                <a:cs typeface="Calibri" panose="020F0502020204030204" pitchFamily="34" charset="0"/>
              </a:rPr>
              <a:t>Training and development are pivotal for enhancing employee skills and knowledge, leading to increased productivity and job satisfaction. This is especially relevant in the fast-evolving telecommunications sector where technological advancements are constant (</a:t>
            </a:r>
            <a:r>
              <a:rPr lang="en-US" sz="1600" dirty="0" err="1">
                <a:latin typeface="Calibri" panose="020F0502020204030204" pitchFamily="34" charset="0"/>
                <a:cs typeface="Calibri" panose="020F0502020204030204" pitchFamily="34" charset="0"/>
              </a:rPr>
              <a:t>Slavković</a:t>
            </a:r>
            <a:r>
              <a:rPr lang="en-US" sz="1600" dirty="0">
                <a:latin typeface="Calibri" panose="020F0502020204030204" pitchFamily="34" charset="0"/>
                <a:cs typeface="Calibri" panose="020F0502020204030204" pitchFamily="34" charset="0"/>
              </a:rPr>
              <a:t> and </a:t>
            </a:r>
            <a:r>
              <a:rPr lang="en-US" sz="1600" dirty="0" err="1">
                <a:latin typeface="Calibri" panose="020F0502020204030204" pitchFamily="34" charset="0"/>
                <a:cs typeface="Calibri" panose="020F0502020204030204" pitchFamily="34" charset="0"/>
              </a:rPr>
              <a:t>Slavković</a:t>
            </a:r>
            <a:r>
              <a:rPr lang="en-US" sz="1600" dirty="0">
                <a:latin typeface="Calibri" panose="020F0502020204030204" pitchFamily="34" charset="0"/>
                <a:cs typeface="Calibri" panose="020F0502020204030204" pitchFamily="34" charset="0"/>
              </a:rPr>
              <a:t>, 2019).</a:t>
            </a:r>
          </a:p>
          <a:p>
            <a:r>
              <a:rPr lang="en-US" sz="1600" b="1" dirty="0">
                <a:latin typeface="Calibri" panose="020F0502020204030204" pitchFamily="34" charset="0"/>
                <a:cs typeface="Calibri" panose="020F0502020204030204" pitchFamily="34" charset="0"/>
              </a:rPr>
              <a:t>Organizational Success: </a:t>
            </a:r>
            <a:r>
              <a:rPr lang="en-US" sz="1600" dirty="0">
                <a:latin typeface="Calibri" panose="020F0502020204030204" pitchFamily="34" charset="0"/>
                <a:cs typeface="Calibri" panose="020F0502020204030204" pitchFamily="34" charset="0"/>
              </a:rPr>
              <a:t>Effective training programs are linked to improved organizational performance. In the telecommunications industry, where competition and technological innovation are intense, well-trained employees can significantly contribute to organizational success and sustainability.</a:t>
            </a:r>
          </a:p>
          <a:p>
            <a:r>
              <a:rPr lang="en-US" sz="1600" b="1" dirty="0">
                <a:latin typeface="Calibri" panose="020F0502020204030204" pitchFamily="34" charset="0"/>
                <a:cs typeface="Calibri" panose="020F0502020204030204" pitchFamily="34" charset="0"/>
              </a:rPr>
              <a:t>Adaptation to Industry Changes: </a:t>
            </a:r>
            <a:r>
              <a:rPr lang="en-US" sz="1600" dirty="0">
                <a:latin typeface="Calibri" panose="020F0502020204030204" pitchFamily="34" charset="0"/>
                <a:cs typeface="Calibri" panose="020F0502020204030204" pitchFamily="34" charset="0"/>
              </a:rPr>
              <a:t>Training and development help employees adapt to these changes, ensuring the organization remains competitive and innovative.</a:t>
            </a:r>
            <a:endParaRPr lang="en" sz="1600" dirty="0">
              <a:latin typeface="Calibri" panose="020F0502020204030204" pitchFamily="34" charset="0"/>
              <a:cs typeface="Calibri" panose="020F0502020204030204" pitchFamily="34" charset="0"/>
            </a:endParaRPr>
          </a:p>
          <a:p>
            <a:r>
              <a:rPr lang="en-US" sz="1600" b="1" dirty="0">
                <a:latin typeface="Calibri" panose="020F0502020204030204" pitchFamily="34" charset="0"/>
                <a:cs typeface="Calibri" panose="020F0502020204030204" pitchFamily="34" charset="0"/>
              </a:rPr>
              <a:t>Enhancing Crisis Management: </a:t>
            </a:r>
            <a:r>
              <a:rPr lang="en-US" sz="1600" dirty="0">
                <a:latin typeface="Calibri" panose="020F0502020204030204" pitchFamily="34" charset="0"/>
                <a:cs typeface="Calibri" panose="020F0502020204030204" pitchFamily="34" charset="0"/>
              </a:rPr>
              <a:t>In dynamic sectors like telecommunications, the ability to manage crises effectively is crucial. Training enhances mental abilities and decision-making skills, which are essential for effective crisis management.</a:t>
            </a:r>
          </a:p>
          <a:p>
            <a:r>
              <a:rPr lang="en-US" sz="1600" b="1" dirty="0">
                <a:latin typeface="Calibri" panose="020F0502020204030204" pitchFamily="34" charset="0"/>
                <a:cs typeface="Calibri" panose="020F0502020204030204" pitchFamily="34" charset="0"/>
              </a:rPr>
              <a:t>Leadership Development: </a:t>
            </a:r>
            <a:r>
              <a:rPr lang="en-US" sz="1600" dirty="0">
                <a:latin typeface="Calibri" panose="020F0502020204030204" pitchFamily="34" charset="0"/>
                <a:cs typeface="Calibri" panose="020F0502020204030204" pitchFamily="34" charset="0"/>
              </a:rPr>
              <a:t>Training programs in the telecommunications sector also focus on developing leadership skills, which are essential for guiding teams through technological advancements and market changes (Ho et al., 2023).</a:t>
            </a:r>
          </a:p>
        </p:txBody>
      </p:sp>
      <p:sp>
        <p:nvSpPr>
          <p:cNvPr id="1048608" name="Date Placeholder 4"/>
          <p:cNvSpPr>
            <a:spLocks noGrp="1"/>
          </p:cNvSpPr>
          <p:nvPr>
            <p:ph type="dt" sz="quarter" idx="10"/>
          </p:nvPr>
        </p:nvSpPr>
        <p:spPr/>
        <p:txBody>
          <a:bodyPr/>
          <a:lstStyle/>
          <a:p>
            <a:fld id="{F3D86518-6479-48A0-A9D3-08C8076AEFA7}" type="datetime1">
              <a:rPr lang="en-GB" altLang="en-US"/>
              <a:t>24/11/2023</a:t>
            </a:fld>
            <a:endParaRPr lang="en-GB" altLang="en-US"/>
          </a:p>
        </p:txBody>
      </p:sp>
      <p:sp>
        <p:nvSpPr>
          <p:cNvPr id="1048609" name="Slide Number Placeholder 5"/>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86E362E-E9C0-41F2-84E1-06EA14E02637}" type="slidenum">
              <a:rPr lang="en-GB" altLang="en-US" sz="120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8613" name="Rectangle 1026"/>
          <p:cNvSpPr>
            <a:spLocks noGrp="1"/>
          </p:cNvSpPr>
          <p:nvPr>
            <p:ph type="title"/>
          </p:nvPr>
        </p:nvSpPr>
        <p:spPr>
          <a:xfrm>
            <a:off x="683568" y="260648"/>
            <a:ext cx="7632848" cy="864096"/>
          </a:xfrm>
        </p:spPr>
        <p:txBody>
          <a:bodyPr/>
          <a:lstStyle/>
          <a:p>
            <a:r>
              <a:rPr lang="en-US" altLang="en-GB" sz="2800" b="1" dirty="0">
                <a:solidFill>
                  <a:schemeClr val="tx2"/>
                </a:solidFill>
                <a:latin typeface="Calibri" pitchFamily="34" charset="0"/>
                <a:cs typeface="Calibri" pitchFamily="34" charset="0"/>
              </a:rPr>
              <a:t>ANALYSING </a:t>
            </a:r>
            <a:r>
              <a:rPr lang="en-GB" altLang="en-GB" sz="2800" b="1" dirty="0">
                <a:solidFill>
                  <a:schemeClr val="tx2"/>
                </a:solidFill>
                <a:latin typeface="Calibri" pitchFamily="34" charset="0"/>
                <a:cs typeface="Calibri" pitchFamily="34" charset="0"/>
              </a:rPr>
              <a:t>BENEFITS OF TECHNOLOGY-BASED TRAINING PROGRAMS FOR (EMPLOYEES)</a:t>
            </a:r>
            <a:endParaRPr lang="zh-CN" altLang="en-US" dirty="0">
              <a:solidFill>
                <a:schemeClr val="tx2"/>
              </a:solidFill>
            </a:endParaRPr>
          </a:p>
        </p:txBody>
      </p:sp>
      <p:sp>
        <p:nvSpPr>
          <p:cNvPr id="1048614" name="Rectangle 1027"/>
          <p:cNvSpPr>
            <a:spLocks noGrp="1"/>
          </p:cNvSpPr>
          <p:nvPr>
            <p:ph idx="4294967295"/>
          </p:nvPr>
        </p:nvSpPr>
        <p:spPr>
          <a:xfrm>
            <a:off x="457200" y="1340768"/>
            <a:ext cx="8229600" cy="3744416"/>
          </a:xfrm>
        </p:spPr>
        <p:txBody>
          <a:bodyPr/>
          <a:lstStyle/>
          <a:p>
            <a:pPr marL="0" indent="0" algn="just">
              <a:buNone/>
            </a:pPr>
            <a:r>
              <a:rPr lang="en-GB" sz="1600" b="1" dirty="0">
                <a:latin typeface="Calibri" panose="020F0502020204030204" pitchFamily="34" charset="0"/>
                <a:cs typeface="Calibri" panose="020F0502020204030204" pitchFamily="34" charset="0"/>
              </a:rPr>
              <a:t>Revolutionizing Training Processes:</a:t>
            </a:r>
            <a:endParaRPr lang="en-GB" sz="1600" dirty="0">
              <a:latin typeface="Calibri" panose="020F0502020204030204" pitchFamily="34" charset="0"/>
              <a:cs typeface="Calibri" panose="020F0502020204030204" pitchFamily="34" charset="0"/>
            </a:endParaRPr>
          </a:p>
          <a:p>
            <a:pPr algn="just"/>
            <a:r>
              <a:rPr lang="en-US" sz="1600" dirty="0">
                <a:latin typeface="Calibri" panose="020F0502020204030204" pitchFamily="34" charset="0"/>
                <a:cs typeface="Calibri" panose="020F0502020204030204" pitchFamily="34" charset="0"/>
              </a:rPr>
              <a:t>Technology has significantly transformed training and development, making them more interactive, engaging, and effective.</a:t>
            </a:r>
          </a:p>
          <a:p>
            <a:pPr marL="0" indent="0" algn="just">
              <a:buNone/>
            </a:pPr>
            <a:r>
              <a:rPr lang="en-GB" sz="1600" b="1" dirty="0">
                <a:latin typeface="Calibri" panose="020F0502020204030204" pitchFamily="34" charset="0"/>
                <a:cs typeface="Calibri" panose="020F0502020204030204" pitchFamily="34" charset="0"/>
              </a:rPr>
              <a:t>E-Learning Platforms:</a:t>
            </a:r>
            <a:endParaRPr lang="en-GB" sz="1600" dirty="0">
              <a:latin typeface="Calibri" panose="020F0502020204030204" pitchFamily="34" charset="0"/>
              <a:cs typeface="Calibri" panose="020F0502020204030204" pitchFamily="34" charset="0"/>
            </a:endParaRPr>
          </a:p>
          <a:p>
            <a:pPr algn="just"/>
            <a:r>
              <a:rPr lang="en-US" sz="1600" dirty="0">
                <a:latin typeface="Calibri" panose="020F0502020204030204" pitchFamily="34" charset="0"/>
                <a:cs typeface="Calibri" panose="020F0502020204030204" pitchFamily="34" charset="0"/>
              </a:rPr>
              <a:t>E-learning platforms offer flexible, accessible, and diverse learning opportunities, catering to different learning styles and needs.</a:t>
            </a:r>
          </a:p>
          <a:p>
            <a:pPr marL="0" indent="0" algn="just">
              <a:buNone/>
            </a:pPr>
            <a:r>
              <a:rPr lang="en-US" sz="1600" b="1" dirty="0">
                <a:latin typeface="Calibri" panose="020F0502020204030204" pitchFamily="34" charset="0"/>
                <a:cs typeface="Calibri" panose="020F0502020204030204" pitchFamily="34" charset="0"/>
              </a:rPr>
              <a:t>Virtual Reality (VR) and Augmented Reality (AR):</a:t>
            </a:r>
            <a:endParaRPr lang="en-US" sz="1600" dirty="0">
              <a:latin typeface="Calibri" panose="020F0502020204030204" pitchFamily="34" charset="0"/>
              <a:cs typeface="Calibri" panose="020F0502020204030204" pitchFamily="34" charset="0"/>
            </a:endParaRPr>
          </a:p>
          <a:p>
            <a:pPr algn="just"/>
            <a:r>
              <a:rPr lang="en-US" sz="1600" dirty="0">
                <a:latin typeface="Calibri" panose="020F0502020204030204" pitchFamily="34" charset="0"/>
                <a:cs typeface="Calibri" panose="020F0502020204030204" pitchFamily="34" charset="0"/>
              </a:rPr>
              <a:t>VR and AR provide immersive and realistic training experiences, improving understanding and retention of complex concepts.</a:t>
            </a:r>
          </a:p>
          <a:p>
            <a:pPr marL="0" indent="0" algn="just">
              <a:buNone/>
            </a:pPr>
            <a:r>
              <a:rPr lang="en-GB" sz="1600" b="1" dirty="0">
                <a:latin typeface="Calibri" panose="020F0502020204030204" pitchFamily="34" charset="0"/>
                <a:cs typeface="Calibri" panose="020F0502020204030204" pitchFamily="34" charset="0"/>
              </a:rPr>
              <a:t>Artificial Intelligence (AI):</a:t>
            </a:r>
            <a:endParaRPr lang="en-GB" sz="1600" dirty="0">
              <a:latin typeface="Calibri" panose="020F0502020204030204" pitchFamily="34" charset="0"/>
              <a:cs typeface="Calibri" panose="020F0502020204030204" pitchFamily="34" charset="0"/>
            </a:endParaRPr>
          </a:p>
          <a:p>
            <a:pPr algn="just"/>
            <a:r>
              <a:rPr lang="en-US" sz="1600" dirty="0">
                <a:latin typeface="Calibri" panose="020F0502020204030204" pitchFamily="34" charset="0"/>
                <a:cs typeface="Calibri" panose="020F0502020204030204" pitchFamily="34" charset="0"/>
              </a:rPr>
              <a:t>AI in training personalizes learning experiences, providing tailored content and feedback based on individual performance</a:t>
            </a:r>
            <a:r>
              <a:rPr lang="nb-NO" sz="1600" dirty="0">
                <a:latin typeface="Calibri" panose="020F0502020204030204" pitchFamily="34" charset="0"/>
                <a:cs typeface="Calibri" panose="020F0502020204030204" pitchFamily="34" charset="0"/>
              </a:rPr>
              <a:t>(Dona Budi Kharisma et al., 2023).</a:t>
            </a:r>
            <a:endParaRPr lang="en-US" sz="1600" dirty="0">
              <a:latin typeface="Calibri" panose="020F0502020204030204" pitchFamily="34" charset="0"/>
              <a:cs typeface="Calibri" panose="020F0502020204030204" pitchFamily="34" charset="0"/>
            </a:endParaRPr>
          </a:p>
          <a:p>
            <a:pPr marL="0" indent="0" algn="just">
              <a:buNone/>
            </a:pPr>
            <a:br>
              <a:rPr lang="en-GB" sz="1600" dirty="0">
                <a:latin typeface="Calibri" pitchFamily="34" charset="0"/>
                <a:cs typeface="Calibri" pitchFamily="34" charset="0"/>
              </a:rPr>
            </a:br>
            <a:endParaRPr lang="zh-CN" altLang="en-US" sz="1600" dirty="0">
              <a:latin typeface="Calibri" pitchFamily="34" charset="0"/>
              <a:cs typeface="Calibri" pitchFamily="34" charset="0"/>
            </a:endParaRPr>
          </a:p>
          <a:p>
            <a:pPr marL="457200" lvl="1" indent="0" algn="just">
              <a:buNone/>
            </a:pPr>
            <a:endParaRPr lang="zh-CN" altLang="en-US" sz="1600" dirty="0">
              <a:latin typeface="Calibri" pitchFamily="34" charset="0"/>
              <a:cs typeface="Calibri" pitchFamily="34"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2816" y="4976685"/>
            <a:ext cx="1185348" cy="680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67023" y="4855607"/>
            <a:ext cx="840255" cy="840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248" y="4859720"/>
            <a:ext cx="1072011" cy="798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8615" name="Rectangle 2"/>
          <p:cNvSpPr>
            <a:spLocks noGrp="1"/>
          </p:cNvSpPr>
          <p:nvPr>
            <p:ph type="title"/>
          </p:nvPr>
        </p:nvSpPr>
        <p:spPr>
          <a:xfrm>
            <a:off x="323528" y="188640"/>
            <a:ext cx="8229600" cy="792088"/>
          </a:xfrm>
        </p:spPr>
        <p:txBody>
          <a:bodyPr/>
          <a:lstStyle/>
          <a:p>
            <a:pPr eaLnBrk="1" hangingPunct="1"/>
            <a:r>
              <a:rPr lang="en-US" altLang="en-GB" sz="2800" b="1" dirty="0">
                <a:solidFill>
                  <a:schemeClr val="tx2"/>
                </a:solidFill>
                <a:latin typeface="Calibri" pitchFamily="34" charset="0"/>
                <a:cs typeface="Calibri" pitchFamily="34" charset="0"/>
              </a:rPr>
              <a:t>EXAMPLES </a:t>
            </a:r>
            <a:endParaRPr lang="zh-CN" altLang="en-US" sz="2800" dirty="0">
              <a:solidFill>
                <a:schemeClr val="tx2"/>
              </a:solidFill>
              <a:latin typeface="Calibri" pitchFamily="34" charset="0"/>
              <a:cs typeface="Calibri" pitchFamily="34" charset="0"/>
            </a:endParaRPr>
          </a:p>
        </p:txBody>
      </p:sp>
      <p:sp>
        <p:nvSpPr>
          <p:cNvPr id="1048616" name="Rectangle 3"/>
          <p:cNvSpPr>
            <a:spLocks noGrp="1"/>
          </p:cNvSpPr>
          <p:nvPr>
            <p:ph type="body" idx="4294967295"/>
          </p:nvPr>
        </p:nvSpPr>
        <p:spPr>
          <a:xfrm>
            <a:off x="736600" y="692696"/>
            <a:ext cx="7545958" cy="5184576"/>
          </a:xfrm>
        </p:spPr>
        <p:txBody>
          <a:bodyPr/>
          <a:lstStyle/>
          <a:p>
            <a:pPr marL="0" indent="0" algn="just">
              <a:buNone/>
            </a:pPr>
            <a:endParaRPr lang="en-US" sz="1600" b="1" dirty="0">
              <a:latin typeface="Calibri" panose="020F0502020204030204" pitchFamily="34" charset="0"/>
              <a:cs typeface="Calibri" panose="020F0502020204030204" pitchFamily="34" charset="0"/>
            </a:endParaRPr>
          </a:p>
          <a:p>
            <a:pPr algn="just"/>
            <a:r>
              <a:rPr lang="en-US" sz="1600" b="1" dirty="0">
                <a:latin typeface="Calibri" panose="020F0502020204030204" pitchFamily="34" charset="0"/>
                <a:cs typeface="Calibri" panose="020F0502020204030204" pitchFamily="34" charset="0"/>
              </a:rPr>
              <a:t>EE: </a:t>
            </a:r>
            <a:r>
              <a:rPr lang="en-US" sz="1600" dirty="0">
                <a:latin typeface="Calibri" panose="020F0502020204030204" pitchFamily="34" charset="0"/>
                <a:cs typeface="Calibri" panose="020F0502020204030204" pitchFamily="34" charset="0"/>
              </a:rPr>
              <a:t>EE could enhance retail employee training through VR, improving customer service and product knowledge. Research shows VR's effectiveness in employee training, particularly in complex task performance (</a:t>
            </a:r>
            <a:r>
              <a:rPr lang="en-US" sz="1600" dirty="0" err="1">
                <a:latin typeface="Calibri" panose="020F0502020204030204" pitchFamily="34" charset="0"/>
                <a:cs typeface="Calibri" panose="020F0502020204030204" pitchFamily="34" charset="0"/>
              </a:rPr>
              <a:t>Zawadzki</a:t>
            </a:r>
            <a:r>
              <a:rPr lang="en-US" sz="1600" dirty="0">
                <a:latin typeface="Calibri" panose="020F0502020204030204" pitchFamily="34" charset="0"/>
                <a:cs typeface="Calibri" panose="020F0502020204030204" pitchFamily="34" charset="0"/>
              </a:rPr>
              <a:t> et al., 2020).</a:t>
            </a:r>
          </a:p>
          <a:p>
            <a:pPr marL="0" indent="0" algn="just">
              <a:buNone/>
            </a:pPr>
            <a:endParaRPr lang="en-US" sz="1600" dirty="0">
              <a:latin typeface="Calibri" panose="020F0502020204030204" pitchFamily="34" charset="0"/>
              <a:cs typeface="Calibri" panose="020F0502020204030204" pitchFamily="34" charset="0"/>
            </a:endParaRPr>
          </a:p>
          <a:p>
            <a:pPr algn="just"/>
            <a:r>
              <a:rPr lang="en-US" sz="1600" b="1" dirty="0">
                <a:latin typeface="Calibri" panose="020F0502020204030204" pitchFamily="34" charset="0"/>
                <a:cs typeface="Calibri" panose="020F0502020204030204" pitchFamily="34" charset="0"/>
              </a:rPr>
              <a:t>O2: </a:t>
            </a:r>
            <a:r>
              <a:rPr lang="en-US" sz="1600" dirty="0">
                <a:latin typeface="Calibri" panose="020F0502020204030204" pitchFamily="34" charset="0"/>
                <a:cs typeface="Calibri" panose="020F0502020204030204" pitchFamily="34" charset="0"/>
              </a:rPr>
              <a:t>O2 might use VR for interactive learning modules, increasing engagement and knowledge retention. Studies indicate VR's role in enhancing learning outcomes in various sectors.</a:t>
            </a:r>
          </a:p>
          <a:p>
            <a:pPr marL="0" indent="0" algn="just">
              <a:buNone/>
            </a:pPr>
            <a:endParaRPr lang="en-US" sz="1600" dirty="0">
              <a:latin typeface="Calibri" panose="020F0502020204030204" pitchFamily="34" charset="0"/>
              <a:cs typeface="Calibri" panose="020F0502020204030204" pitchFamily="34" charset="0"/>
            </a:endParaRPr>
          </a:p>
          <a:p>
            <a:pPr algn="just"/>
            <a:r>
              <a:rPr lang="en-US" sz="1600" b="1" dirty="0">
                <a:latin typeface="Calibri" panose="020F0502020204030204" pitchFamily="34" charset="0"/>
                <a:cs typeface="Calibri" panose="020F0502020204030204" pitchFamily="34" charset="0"/>
              </a:rPr>
              <a:t>Three: </a:t>
            </a:r>
            <a:r>
              <a:rPr lang="en-US" sz="1600" dirty="0">
                <a:latin typeface="Calibri" panose="020F0502020204030204" pitchFamily="34" charset="0"/>
                <a:cs typeface="Calibri" panose="020F0502020204030204" pitchFamily="34" charset="0"/>
              </a:rPr>
              <a:t>Three's potential use of AR for training aligns with research findings on AR's immersive and interactive learning experiences, leading to improved outcomes.</a:t>
            </a:r>
          </a:p>
          <a:p>
            <a:pPr algn="just"/>
            <a:endParaRPr lang="en-US" sz="1600" dirty="0">
              <a:latin typeface="Calibri" panose="020F0502020204030204" pitchFamily="34" charset="0"/>
              <a:cs typeface="Calibri" panose="020F0502020204030204" pitchFamily="34" charset="0"/>
            </a:endParaRPr>
          </a:p>
          <a:p>
            <a:pPr algn="just"/>
            <a:r>
              <a:rPr lang="en-US" sz="1600" b="1" dirty="0">
                <a:latin typeface="Calibri" panose="020F0502020204030204" pitchFamily="34" charset="0"/>
                <a:cs typeface="Calibri" panose="020F0502020204030204" pitchFamily="34" charset="0"/>
              </a:rPr>
              <a:t>Vodafone: </a:t>
            </a:r>
            <a:r>
              <a:rPr lang="en-US" sz="1600" dirty="0">
                <a:latin typeface="Calibri" panose="020F0502020204030204" pitchFamily="34" charset="0"/>
                <a:cs typeface="Calibri" panose="020F0502020204030204" pitchFamily="34" charset="0"/>
              </a:rPr>
              <a:t>Vodafone could leverage e-learning and mobile learning technologies, as research supports their benefits in flexible and accessible training</a:t>
            </a:r>
            <a:endParaRPr lang="en-GB" altLang="en-US" sz="1600" dirty="0">
              <a:latin typeface="Calibri" pitchFamily="34" charset="0"/>
              <a:cs typeface="Calibri" pitchFamily="34" charset="0"/>
            </a:endParaRPr>
          </a:p>
        </p:txBody>
      </p:sp>
      <p:sp>
        <p:nvSpPr>
          <p:cNvPr id="1048617" name="Date Placeholder 1"/>
          <p:cNvSpPr>
            <a:spLocks noGrp="1"/>
          </p:cNvSpPr>
          <p:nvPr>
            <p:ph type="dt" sz="quarter" idx="10"/>
          </p:nvPr>
        </p:nvSpPr>
        <p:spPr/>
        <p:txBody>
          <a:bodyPr/>
          <a:lstStyle/>
          <a:p>
            <a:fld id="{8101D040-07EB-4244-BDC1-1D0A8A056BF4}" type="datetime1">
              <a:rPr lang="en-GB" altLang="en-US"/>
              <a:t>24/11/2023</a:t>
            </a:fld>
            <a:endParaRPr lang="en-GB" altLang="en-US"/>
          </a:p>
        </p:txBody>
      </p:sp>
      <p:sp>
        <p:nvSpPr>
          <p:cNvPr id="1048618" name="Slide Number Placeholder 2"/>
          <p:cNvSpPr>
            <a:spLocks noGrp="1" noChangeArrowheads="1"/>
          </p:cNvSpPr>
          <p:nvPr>
            <p:ph type="sldNum" sz="quarter" idx="11"/>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7497AD4-F672-4DB9-B770-FDFB9AD963EE}" type="slidenum">
              <a:rPr lang="en-GB" altLang="en-US" sz="1200">
                <a:solidFill>
                  <a:srgbClr val="898989"/>
                </a:solidFill>
              </a:rPr>
              <a:pPr>
                <a:spcBef>
                  <a:spcPct val="0"/>
                </a:spcBef>
                <a:buFontTx/>
                <a:buNone/>
              </a:pPr>
              <a:t>7</a:t>
            </a:fld>
            <a:endParaRPr lang="en-GB" altLang="en-US" sz="1200">
              <a:solidFill>
                <a:srgbClr val="898989"/>
              </a:solidFill>
            </a:endParaRPr>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960" y="46194"/>
            <a:ext cx="861824" cy="865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6105" y="115626"/>
            <a:ext cx="1322589" cy="8547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082" y="4653136"/>
            <a:ext cx="1508673" cy="848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6296" y="4571299"/>
            <a:ext cx="1744967" cy="911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75240" cy="994122"/>
          </a:xfrm>
        </p:spPr>
        <p:txBody>
          <a:bodyPr/>
          <a:lstStyle/>
          <a:p>
            <a:r>
              <a:rPr lang="en-GB" sz="2800" dirty="0">
                <a:solidFill>
                  <a:schemeClr val="tx2"/>
                </a:solidFill>
                <a:latin typeface="Calibri" pitchFamily="34" charset="0"/>
                <a:cs typeface="Calibri" pitchFamily="34" charset="0"/>
              </a:rPr>
              <a:t> </a:t>
            </a:r>
            <a:r>
              <a:rPr lang="en-GB" sz="2800" b="1" dirty="0">
                <a:solidFill>
                  <a:schemeClr val="tx2"/>
                </a:solidFill>
                <a:latin typeface="Calibri" pitchFamily="34" charset="0"/>
                <a:cs typeface="Calibri" pitchFamily="34" charset="0"/>
              </a:rPr>
              <a:t>ANALYSING BENEFITS OF TECHNOLOGY-BASED TRAINING PROGRAMS FOR (EMPLOYERS) </a:t>
            </a:r>
            <a:endParaRPr lang="en-US" sz="2800" b="1" dirty="0">
              <a:solidFill>
                <a:schemeClr val="tx2"/>
              </a:solidFill>
              <a:latin typeface="Calibri" pitchFamily="34" charset="0"/>
              <a:cs typeface="Calibri" pitchFamily="34" charset="0"/>
            </a:endParaRPr>
          </a:p>
        </p:txBody>
      </p:sp>
      <p:sp>
        <p:nvSpPr>
          <p:cNvPr id="3" name="Content Placeholder 2"/>
          <p:cNvSpPr>
            <a:spLocks noGrp="1"/>
          </p:cNvSpPr>
          <p:nvPr>
            <p:ph idx="1"/>
          </p:nvPr>
        </p:nvSpPr>
        <p:spPr>
          <a:xfrm>
            <a:off x="457200" y="1470484"/>
            <a:ext cx="8229600" cy="3917032"/>
          </a:xfrm>
        </p:spPr>
        <p:txBody>
          <a:bodyPr/>
          <a:lstStyle/>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Cost-Effectiveness: </a:t>
            </a:r>
            <a:r>
              <a:rPr lang="en-US" sz="1600" dirty="0">
                <a:latin typeface="Calibri" panose="020F0502020204030204" pitchFamily="34" charset="0"/>
                <a:cs typeface="Calibri" panose="020F0502020204030204" pitchFamily="34" charset="0"/>
              </a:rPr>
              <a:t>Technology-based training programs are more cost-effective than traditional methods, reducing expenses related to travel, venue, and printed materials.</a:t>
            </a:r>
          </a:p>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Better Engagement: </a:t>
            </a:r>
            <a:r>
              <a:rPr lang="en-US" sz="1600" dirty="0">
                <a:latin typeface="Calibri" panose="020F0502020204030204" pitchFamily="34" charset="0"/>
                <a:cs typeface="Calibri" panose="020F0502020204030204" pitchFamily="34" charset="0"/>
              </a:rPr>
              <a:t>These programs often use interactive and multimedia content, leading to higher engagement and retention rates among employees.</a:t>
            </a:r>
          </a:p>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Measurable Results: </a:t>
            </a:r>
            <a:r>
              <a:rPr lang="en-US" sz="1600" dirty="0">
                <a:latin typeface="Calibri" panose="020F0502020204030204" pitchFamily="34" charset="0"/>
                <a:cs typeface="Calibri" panose="020F0502020204030204" pitchFamily="34" charset="0"/>
              </a:rPr>
              <a:t>Digital platforms enable precise tracking of employee progress and skill development, offering valuable data for performance analysis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Dahri</a:t>
            </a:r>
            <a:r>
              <a:rPr lang="en-GB" sz="1600" dirty="0">
                <a:latin typeface="Calibri" panose="020F0502020204030204" pitchFamily="34" charset="0"/>
                <a:cs typeface="Calibri" panose="020F0502020204030204" pitchFamily="34" charset="0"/>
              </a:rPr>
              <a:t> et al., 2023)</a:t>
            </a:r>
            <a:endParaRPr lang="en-US" sz="1600" dirty="0">
              <a:latin typeface="Calibri" panose="020F0502020204030204" pitchFamily="34" charset="0"/>
              <a:cs typeface="Calibri" panose="020F0502020204030204" pitchFamily="34" charset="0"/>
            </a:endParaRPr>
          </a:p>
          <a:p>
            <a:pPr marL="0" indent="0" algn="just">
              <a:buNone/>
            </a:pPr>
            <a:endParaRPr lang="en-US" sz="1600" b="1" dirty="0">
              <a:latin typeface="Calibri" panose="020F0502020204030204" pitchFamily="34" charset="0"/>
              <a:cs typeface="Calibri" panose="020F0502020204030204" pitchFamily="34" charset="0"/>
            </a:endParaRPr>
          </a:p>
          <a:p>
            <a:pPr marL="0" indent="0" algn="just">
              <a:buNone/>
            </a:pPr>
            <a:r>
              <a:rPr lang="en-US" sz="1600" b="1" dirty="0">
                <a:latin typeface="Calibri" panose="020F0502020204030204" pitchFamily="34" charset="0"/>
                <a:cs typeface="Calibri" panose="020F0502020204030204" pitchFamily="34" charset="0"/>
              </a:rPr>
              <a:t>Continuous Learning: </a:t>
            </a:r>
            <a:r>
              <a:rPr lang="en-US" sz="1600" dirty="0">
                <a:latin typeface="Calibri" panose="020F0502020204030204" pitchFamily="34" charset="0"/>
                <a:cs typeface="Calibri" panose="020F0502020204030204" pitchFamily="34" charset="0"/>
              </a:rPr>
              <a:t>In the rapidly evolving telecom sector, continuous learning and skill development are crucial. Technology-based training facilitates ongoing education, keeping employees up-to-date with the latest trends and technologies.</a:t>
            </a:r>
          </a:p>
        </p:txBody>
      </p:sp>
      <p:sp>
        <p:nvSpPr>
          <p:cNvPr id="4" name="Date Placeholder 3"/>
          <p:cNvSpPr>
            <a:spLocks noGrp="1"/>
          </p:cNvSpPr>
          <p:nvPr>
            <p:ph type="dt" sz="half" idx="10"/>
          </p:nvPr>
        </p:nvSpPr>
        <p:spPr/>
        <p:txBody>
          <a:bodyPr/>
          <a:lstStyle/>
          <a:p>
            <a:fld id="{3FEFF176-4546-404E-A3EB-DC3C8D515B7C}" type="datetime1">
              <a:rPr lang="en-GB" altLang="en-US" smtClean="0"/>
              <a:t>24/11/2023</a:t>
            </a:fld>
            <a:endParaRPr lang="en-GB" altLang="en-US"/>
          </a:p>
        </p:txBody>
      </p:sp>
      <p:sp>
        <p:nvSpPr>
          <p:cNvPr id="5" name="Slide Number Placeholder 4"/>
          <p:cNvSpPr>
            <a:spLocks noGrp="1"/>
          </p:cNvSpPr>
          <p:nvPr>
            <p:ph type="sldNum" sz="quarter" idx="12"/>
          </p:nvPr>
        </p:nvSpPr>
        <p:spPr/>
        <p:txBody>
          <a:bodyPr/>
          <a:lstStyle/>
          <a:p>
            <a:fld id="{AE2EA474-409A-4B0B-B734-88F2BF84818F}" type="slidenum">
              <a:rPr lang="en-GB" altLang="en-US" smtClean="0"/>
              <a:t>8</a:t>
            </a:fld>
            <a:endParaRPr lang="en-GB" altLang="en-US"/>
          </a:p>
        </p:txBody>
      </p:sp>
    </p:spTree>
    <p:extLst>
      <p:ext uri="{BB962C8B-B14F-4D97-AF65-F5344CB8AC3E}">
        <p14:creationId xmlns:p14="http://schemas.microsoft.com/office/powerpoint/2010/main" val="1509684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US" sz="2800" b="1" dirty="0">
                <a:solidFill>
                  <a:schemeClr val="tx2"/>
                </a:solidFill>
                <a:latin typeface="Calibri" pitchFamily="34" charset="0"/>
                <a:cs typeface="Calibri" pitchFamily="34" charset="0"/>
              </a:rPr>
              <a:t>EXAMPLES</a:t>
            </a:r>
            <a:r>
              <a:rPr lang="en-US" sz="2800" dirty="0">
                <a:solidFill>
                  <a:schemeClr val="tx2"/>
                </a:solidFill>
                <a:latin typeface="Calibri" pitchFamily="34" charset="0"/>
                <a:cs typeface="Calibri" pitchFamily="34" charset="0"/>
              </a:rPr>
              <a:t> </a:t>
            </a:r>
          </a:p>
        </p:txBody>
      </p:sp>
      <p:sp>
        <p:nvSpPr>
          <p:cNvPr id="3" name="Content Placeholder 2"/>
          <p:cNvSpPr>
            <a:spLocks noGrp="1"/>
          </p:cNvSpPr>
          <p:nvPr>
            <p:ph idx="1"/>
          </p:nvPr>
        </p:nvSpPr>
        <p:spPr>
          <a:xfrm>
            <a:off x="323528" y="1340768"/>
            <a:ext cx="8301608" cy="4061048"/>
          </a:xfrm>
        </p:spPr>
        <p:txBody>
          <a:bodyPr/>
          <a:lstStyle/>
          <a:p>
            <a:pPr marL="0" indent="0">
              <a:buNone/>
            </a:pPr>
            <a:r>
              <a:rPr lang="en-GB" sz="1600" b="1" dirty="0">
                <a:latin typeface="Calibri" panose="020F0502020204030204" pitchFamily="34" charset="0"/>
                <a:cs typeface="Calibri" pitchFamily="34" charset="0"/>
              </a:rPr>
              <a:t>“</a:t>
            </a:r>
            <a:r>
              <a:rPr lang="en-GB" sz="1600" b="1" dirty="0">
                <a:solidFill>
                  <a:schemeClr val="tx2"/>
                </a:solidFill>
                <a:latin typeface="Calibri" panose="020F0502020204030204" pitchFamily="34" charset="0"/>
                <a:cs typeface="Calibri" pitchFamily="34" charset="0"/>
              </a:rPr>
              <a:t>Technology plays a crucial role in modernizing and enhancing the training and development programs at telecommunications companies like O2, EE, Three, and Vodafone</a:t>
            </a:r>
            <a:r>
              <a:rPr lang="en-GB" sz="1600" b="1" dirty="0">
                <a:latin typeface="Calibri" panose="020F0502020204030204" pitchFamily="34" charset="0"/>
                <a:cs typeface="Calibri" pitchFamily="34" charset="0"/>
              </a:rPr>
              <a:t>”</a:t>
            </a:r>
          </a:p>
          <a:p>
            <a:pPr marL="0" indent="0">
              <a:buNone/>
            </a:pPr>
            <a:endParaRPr lang="en-GB" sz="1600" b="1" dirty="0">
              <a:latin typeface="Calibri" panose="020F0502020204030204" pitchFamily="34" charset="0"/>
              <a:cs typeface="Calibri" pitchFamily="34" charset="0"/>
            </a:endParaRPr>
          </a:p>
          <a:p>
            <a:r>
              <a:rPr lang="en-US" sz="1600" b="1" dirty="0">
                <a:latin typeface="Calibri" panose="020F0502020204030204" pitchFamily="34" charset="0"/>
                <a:cs typeface="Calibri" panose="020F0502020204030204" pitchFamily="34" charset="0"/>
              </a:rPr>
              <a:t>EE: </a:t>
            </a:r>
            <a:r>
              <a:rPr lang="en-US" sz="1600" dirty="0">
                <a:latin typeface="Calibri" panose="020F0502020204030204" pitchFamily="34" charset="0"/>
                <a:cs typeface="Calibri" panose="020F0502020204030204" pitchFamily="34" charset="0"/>
              </a:rPr>
              <a:t>EE's training programs have significantly enhanced organizational performance, as evidenced by improved employee skill sets and increased efficiency in operations.</a:t>
            </a:r>
          </a:p>
          <a:p>
            <a:r>
              <a:rPr lang="en-US" sz="1600" b="1" dirty="0">
                <a:latin typeface="Calibri" panose="020F0502020204030204" pitchFamily="34" charset="0"/>
                <a:cs typeface="Calibri" panose="020F0502020204030204" pitchFamily="34" charset="0"/>
              </a:rPr>
              <a:t>O2: </a:t>
            </a:r>
            <a:r>
              <a:rPr lang="en-US" sz="1600" dirty="0">
                <a:latin typeface="Calibri" panose="020F0502020204030204" pitchFamily="34" charset="0"/>
                <a:cs typeface="Calibri" panose="020F0502020204030204" pitchFamily="34" charset="0"/>
              </a:rPr>
              <a:t>O2's investment in tech-based training initiatives has yielded a substantial return, marked by enhanced employee productivity and better service quality.</a:t>
            </a:r>
          </a:p>
          <a:p>
            <a:r>
              <a:rPr lang="en-US" sz="1600" b="1" dirty="0">
                <a:latin typeface="Calibri" panose="020F0502020204030204" pitchFamily="34" charset="0"/>
                <a:cs typeface="Calibri" panose="020F0502020204030204" pitchFamily="34" charset="0"/>
              </a:rPr>
              <a:t>Three: </a:t>
            </a:r>
            <a:r>
              <a:rPr lang="en-US" sz="1600" dirty="0">
                <a:latin typeface="Calibri" panose="020F0502020204030204" pitchFamily="34" charset="0"/>
                <a:cs typeface="Calibri" panose="020F0502020204030204" pitchFamily="34" charset="0"/>
              </a:rPr>
              <a:t>Long-term benefits in Three's workforce and business operations are evident from their strategic training approaches, leading to higher employee retention and better customer satisfaction.</a:t>
            </a:r>
          </a:p>
          <a:p>
            <a:r>
              <a:rPr lang="en-US" sz="1600" b="1" dirty="0">
                <a:latin typeface="Calibri" panose="020F0502020204030204" pitchFamily="34" charset="0"/>
                <a:cs typeface="Calibri" panose="020F0502020204030204" pitchFamily="34" charset="0"/>
              </a:rPr>
              <a:t>Vodafone: </a:t>
            </a:r>
            <a:r>
              <a:rPr lang="en-US" sz="1600" dirty="0">
                <a:latin typeface="Calibri" panose="020F0502020204030204" pitchFamily="34" charset="0"/>
                <a:cs typeface="Calibri" panose="020F0502020204030204" pitchFamily="34" charset="0"/>
              </a:rPr>
              <a:t>Vodafone's training methods have positively influenced their business strategy, resulting in improved market competitiveness and innovation in service offerings.</a:t>
            </a:r>
          </a:p>
        </p:txBody>
      </p:sp>
      <p:sp>
        <p:nvSpPr>
          <p:cNvPr id="4" name="Date Placeholder 3"/>
          <p:cNvSpPr>
            <a:spLocks noGrp="1"/>
          </p:cNvSpPr>
          <p:nvPr>
            <p:ph type="dt" sz="half" idx="10"/>
          </p:nvPr>
        </p:nvSpPr>
        <p:spPr/>
        <p:txBody>
          <a:bodyPr/>
          <a:lstStyle/>
          <a:p>
            <a:fld id="{3FEFF176-4546-404E-A3EB-DC3C8D515B7C}" type="datetime1">
              <a:rPr lang="en-GB" altLang="en-US" smtClean="0"/>
              <a:t>24/11/2023</a:t>
            </a:fld>
            <a:endParaRPr lang="en-GB" altLang="en-US"/>
          </a:p>
        </p:txBody>
      </p:sp>
      <p:sp>
        <p:nvSpPr>
          <p:cNvPr id="5" name="Slide Number Placeholder 4"/>
          <p:cNvSpPr>
            <a:spLocks noGrp="1"/>
          </p:cNvSpPr>
          <p:nvPr>
            <p:ph type="sldNum" sz="quarter" idx="12"/>
          </p:nvPr>
        </p:nvSpPr>
        <p:spPr/>
        <p:txBody>
          <a:bodyPr/>
          <a:lstStyle/>
          <a:p>
            <a:fld id="{AE2EA474-409A-4B0B-B734-88F2BF84818F}" type="slidenum">
              <a:rPr lang="en-GB" altLang="en-US" smtClean="0"/>
              <a:t>9</a:t>
            </a:fld>
            <a:endParaRPr lang="en-GB" altLang="en-US"/>
          </a:p>
        </p:txBody>
      </p:sp>
    </p:spTree>
    <p:extLst>
      <p:ext uri="{BB962C8B-B14F-4D97-AF65-F5344CB8AC3E}">
        <p14:creationId xmlns:p14="http://schemas.microsoft.com/office/powerpoint/2010/main" val="2466174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Rectangle 2"/>
          <p:cNvSpPr>
            <a:spLocks noGrp="1"/>
          </p:cNvSpPr>
          <p:nvPr>
            <p:ph type="title" idx="4294967295"/>
          </p:nvPr>
        </p:nvSpPr>
        <p:spPr>
          <a:xfrm>
            <a:off x="457200" y="274638"/>
            <a:ext cx="8229600" cy="1066130"/>
          </a:xfrm>
        </p:spPr>
        <p:txBody>
          <a:bodyPr/>
          <a:lstStyle/>
          <a:p>
            <a:pPr eaLnBrk="1" hangingPunct="1"/>
            <a:r>
              <a:rPr lang="en-US" altLang="en-GB" sz="2800" b="1" dirty="0">
                <a:solidFill>
                  <a:schemeClr val="tx2"/>
                </a:solidFill>
                <a:latin typeface="Calibri" pitchFamily="34" charset="0"/>
                <a:cs typeface="Calibri" pitchFamily="34" charset="0"/>
              </a:rPr>
              <a:t>IMPACT OF TECHNOLOGY IN  TRAINING &amp; DEVELOPMENT </a:t>
            </a:r>
            <a:endParaRPr lang="zh-CN" altLang="en-US" sz="2800" dirty="0">
              <a:solidFill>
                <a:schemeClr val="tx2"/>
              </a:solidFill>
              <a:latin typeface="Calibri" pitchFamily="34" charset="0"/>
              <a:cs typeface="Calibri" pitchFamily="34" charset="0"/>
            </a:endParaRPr>
          </a:p>
        </p:txBody>
      </p:sp>
      <p:sp>
        <p:nvSpPr>
          <p:cNvPr id="1048620" name="Rectangle 3"/>
          <p:cNvSpPr>
            <a:spLocks noGrp="1"/>
          </p:cNvSpPr>
          <p:nvPr>
            <p:ph type="body" idx="4294967295"/>
          </p:nvPr>
        </p:nvSpPr>
        <p:spPr>
          <a:xfrm>
            <a:off x="428709" y="1340768"/>
            <a:ext cx="8229600" cy="4104456"/>
          </a:xfrm>
        </p:spPr>
        <p:txBody>
          <a:bodyPr/>
          <a:lstStyle/>
          <a:p>
            <a:pPr marL="0" indent="0">
              <a:buNone/>
            </a:pPr>
            <a:r>
              <a:rPr lang="en-US" sz="1600" b="1" dirty="0">
                <a:latin typeface="Calibri" panose="020F0502020204030204" pitchFamily="34" charset="0"/>
                <a:cs typeface="Calibri" panose="020F0502020204030204" pitchFamily="34" charset="0"/>
              </a:rPr>
              <a:t>Broader Industry Implications: </a:t>
            </a:r>
            <a:r>
              <a:rPr lang="en-US" sz="1600" dirty="0">
                <a:latin typeface="Calibri" panose="020F0502020204030204" pitchFamily="34" charset="0"/>
                <a:cs typeface="Calibri" panose="020F0502020204030204" pitchFamily="34" charset="0"/>
              </a:rPr>
              <a:t>Effective training and development are pivotal for staying competitive in the telecommunications market. They enable companies to adapt swiftly to technological changes and market dynamics.</a:t>
            </a:r>
          </a:p>
          <a:p>
            <a:pPr marL="0" indent="0">
              <a:buNone/>
            </a:pPr>
            <a:endParaRPr lang="en-US" sz="1600" b="1" dirty="0">
              <a:latin typeface="Calibri" panose="020F0502020204030204" pitchFamily="34" charset="0"/>
              <a:cs typeface="Calibri" panose="020F0502020204030204" pitchFamily="34" charset="0"/>
            </a:endParaRPr>
          </a:p>
          <a:p>
            <a:pPr marL="0" indent="0">
              <a:buNone/>
            </a:pPr>
            <a:r>
              <a:rPr lang="en-US" sz="1600" b="1" dirty="0">
                <a:latin typeface="Calibri" panose="020F0502020204030204" pitchFamily="34" charset="0"/>
                <a:cs typeface="Calibri" panose="020F0502020204030204" pitchFamily="34" charset="0"/>
              </a:rPr>
              <a:t>Skilled Workforce: </a:t>
            </a:r>
            <a:r>
              <a:rPr lang="en-US" sz="1600" dirty="0">
                <a:latin typeface="Calibri" panose="020F0502020204030204" pitchFamily="34" charset="0"/>
                <a:cs typeface="Calibri" panose="020F0502020204030204" pitchFamily="34" charset="0"/>
              </a:rPr>
              <a:t>A continuously learning workforce is essential for organizational growth. Training and development lead to higher employee engagement and performance, as seen in the telecommunications sector in Nepal.</a:t>
            </a:r>
          </a:p>
          <a:p>
            <a:pPr marL="0" indent="0">
              <a:buNone/>
            </a:pPr>
            <a:endParaRPr lang="en-US" sz="1600" b="1" dirty="0">
              <a:latin typeface="Calibri" panose="020F0502020204030204" pitchFamily="34" charset="0"/>
              <a:cs typeface="Calibri" panose="020F0502020204030204" pitchFamily="34" charset="0"/>
            </a:endParaRPr>
          </a:p>
          <a:p>
            <a:pPr marL="0" indent="0">
              <a:buNone/>
            </a:pPr>
            <a:r>
              <a:rPr lang="en-US" sz="1600" b="1" dirty="0">
                <a:latin typeface="Calibri" panose="020F0502020204030204" pitchFamily="34" charset="0"/>
                <a:cs typeface="Calibri" panose="020F0502020204030204" pitchFamily="34" charset="0"/>
              </a:rPr>
              <a:t>Adapting to Changes: </a:t>
            </a:r>
            <a:r>
              <a:rPr lang="en-US" sz="1600" dirty="0">
                <a:latin typeface="Calibri" panose="020F0502020204030204" pitchFamily="34" charset="0"/>
                <a:cs typeface="Calibri" panose="020F0502020204030204" pitchFamily="34" charset="0"/>
              </a:rPr>
              <a:t>The COVID-19 pandemic has accelerated the need for digital competencies. Telecommunications companies that invest in training and development are better equipped to handle such transitions.</a:t>
            </a:r>
          </a:p>
          <a:p>
            <a:pPr marL="0" indent="0">
              <a:buNone/>
            </a:pPr>
            <a:endParaRPr lang="en-US" sz="1600" b="1" dirty="0">
              <a:latin typeface="Calibri" panose="020F0502020204030204" pitchFamily="34" charset="0"/>
              <a:cs typeface="Calibri" panose="020F0502020204030204" pitchFamily="34" charset="0"/>
            </a:endParaRPr>
          </a:p>
          <a:p>
            <a:pPr marL="0" indent="0">
              <a:buNone/>
            </a:pPr>
            <a:r>
              <a:rPr lang="en-US" sz="1600" b="1" dirty="0">
                <a:latin typeface="Calibri" panose="020F0502020204030204" pitchFamily="34" charset="0"/>
                <a:cs typeface="Calibri" panose="020F0502020204030204" pitchFamily="34" charset="0"/>
              </a:rPr>
              <a:t>Employee Retention: </a:t>
            </a:r>
            <a:r>
              <a:rPr lang="en-US" sz="1600" dirty="0">
                <a:latin typeface="Calibri" panose="020F0502020204030204" pitchFamily="34" charset="0"/>
                <a:cs typeface="Calibri" panose="020F0502020204030204" pitchFamily="34" charset="0"/>
              </a:rPr>
              <a:t>Effective training and development practices, such as those in Jordanian telecommunications companies, have been linked to increased employee intention to stay, reducing turnover rates (</a:t>
            </a:r>
            <a:r>
              <a:rPr lang="en-US" sz="1600" dirty="0" err="1">
                <a:latin typeface="Calibri" panose="020F0502020204030204" pitchFamily="34" charset="0"/>
                <a:cs typeface="Calibri" panose="020F0502020204030204" pitchFamily="34" charset="0"/>
              </a:rPr>
              <a:t>Qatamin</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Nurita</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Juhdi</a:t>
            </a:r>
            <a:r>
              <a:rPr lang="en-US" sz="1600" dirty="0">
                <a:latin typeface="Calibri" panose="020F0502020204030204" pitchFamily="34" charset="0"/>
                <a:cs typeface="Calibri" panose="020F0502020204030204" pitchFamily="34" charset="0"/>
              </a:rPr>
              <a:t> and </a:t>
            </a:r>
            <a:r>
              <a:rPr lang="en-US" sz="1600" dirty="0" err="1">
                <a:latin typeface="Calibri" panose="020F0502020204030204" pitchFamily="34" charset="0"/>
                <a:cs typeface="Calibri" panose="020F0502020204030204" pitchFamily="34" charset="0"/>
              </a:rPr>
              <a:t>Rodrigue</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Ancelot</a:t>
            </a:r>
            <a:r>
              <a:rPr lang="en-US" sz="1600" dirty="0">
                <a:latin typeface="Calibri" panose="020F0502020204030204" pitchFamily="34" charset="0"/>
                <a:cs typeface="Calibri" panose="020F0502020204030204" pitchFamily="34" charset="0"/>
              </a:rPr>
              <a:t> Fontaine,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1" name="Title 1048620"/>
          <p:cNvSpPr>
            <a:spLocks noGrp="1"/>
          </p:cNvSpPr>
          <p:nvPr>
            <p:ph type="title"/>
          </p:nvPr>
        </p:nvSpPr>
        <p:spPr>
          <a:xfrm>
            <a:off x="278943" y="31378"/>
            <a:ext cx="8229600" cy="922114"/>
          </a:xfrm>
        </p:spPr>
        <p:txBody>
          <a:bodyPr/>
          <a:lstStyle/>
          <a:p>
            <a:r>
              <a:rPr lang="en-US" altLang="en-GB" sz="2800" b="1" dirty="0">
                <a:solidFill>
                  <a:schemeClr val="tx2"/>
                </a:solidFill>
                <a:latin typeface="Calibri" pitchFamily="34" charset="0"/>
                <a:cs typeface="Calibri" pitchFamily="34" charset="0"/>
              </a:rPr>
              <a:t>CONCLUSION </a:t>
            </a:r>
            <a:endParaRPr lang="en-GB" b="1" dirty="0">
              <a:solidFill>
                <a:schemeClr val="tx2"/>
              </a:solidFill>
              <a:latin typeface="Calibri" pitchFamily="34" charset="0"/>
              <a:cs typeface="Calibri" pitchFamily="34" charset="0"/>
            </a:endParaRPr>
          </a:p>
        </p:txBody>
      </p:sp>
      <p:sp>
        <p:nvSpPr>
          <p:cNvPr id="1048622" name="Date Placeholder 1048621"/>
          <p:cNvSpPr>
            <a:spLocks noGrp="1"/>
          </p:cNvSpPr>
          <p:nvPr>
            <p:ph type="dt" sz="half" idx="10"/>
          </p:nvPr>
        </p:nvSpPr>
        <p:spPr/>
        <p:txBody>
          <a:bodyPr/>
          <a:lstStyle/>
          <a:p>
            <a:fld id="{8F1494C5-3E33-449C-9158-12C0EBA14A89}" type="datetime1">
              <a:rPr lang="en-GB" altLang="en-US"/>
              <a:t>24/11/2023</a:t>
            </a:fld>
            <a:endParaRPr lang="en-GB" altLang="en-US"/>
          </a:p>
        </p:txBody>
      </p:sp>
      <p:sp>
        <p:nvSpPr>
          <p:cNvPr id="1048624" name="Slide Number Placeholder 1048623"/>
          <p:cNvSpPr>
            <a:spLocks noGrp="1"/>
          </p:cNvSpPr>
          <p:nvPr>
            <p:ph type="sldNum" sz="quarter" idx="11"/>
          </p:nvPr>
        </p:nvSpPr>
        <p:spPr/>
        <p:txBody>
          <a:bodyPr/>
          <a:lstStyle/>
          <a:p>
            <a:fld id="{CDB507D9-7EBA-405E-87EC-6B015807B3CD}" type="slidenum">
              <a:rPr lang="en-GB" altLang="en-US"/>
              <a:t>11</a:t>
            </a:fld>
            <a:endParaRPr lang="en-GB" altLang="en-US"/>
          </a:p>
        </p:txBody>
      </p:sp>
      <p:sp>
        <p:nvSpPr>
          <p:cNvPr id="1048625" name="TextBox 1048624"/>
          <p:cNvSpPr txBox="1"/>
          <p:nvPr/>
        </p:nvSpPr>
        <p:spPr>
          <a:xfrm>
            <a:off x="479353" y="2224401"/>
            <a:ext cx="8207447" cy="510540"/>
          </a:xfrm>
          <a:prstGeom prst="rect">
            <a:avLst/>
          </a:prstGeom>
        </p:spPr>
        <p:txBody>
          <a:bodyPr wrap="square" rtlCol="0">
            <a:spAutoFit/>
          </a:bodyPr>
          <a:lstStyle/>
          <a:p>
            <a:endParaRPr lang="en-GB" sz="2800">
              <a:solidFill>
                <a:srgbClr val="000000"/>
              </a:solidFill>
            </a:endParaRPr>
          </a:p>
        </p:txBody>
      </p:sp>
      <p:sp>
        <p:nvSpPr>
          <p:cNvPr id="8" name="Rectangle 7">
            <a:extLst>
              <a:ext uri="{FF2B5EF4-FFF2-40B4-BE49-F238E27FC236}">
                <a16:creationId xmlns:a16="http://schemas.microsoft.com/office/drawing/2014/main" id="{DE1F704B-8EBB-40B1-940C-9275FFC4621E}"/>
              </a:ext>
            </a:extLst>
          </p:cNvPr>
          <p:cNvSpPr/>
          <p:nvPr/>
        </p:nvSpPr>
        <p:spPr>
          <a:xfrm>
            <a:off x="479354" y="1052736"/>
            <a:ext cx="8185294" cy="4176464"/>
          </a:xfrm>
          <a:prstGeom prst="rect">
            <a:avLst/>
          </a:prstGeom>
          <a:solidFill>
            <a:srgbClr val="FFFFFF"/>
          </a:solidFill>
          <a:ln w="25400">
            <a:noFill/>
          </a:ln>
        </p:spPr>
        <p:txBody>
          <a:bodyPr anchor="ctr"/>
          <a:lstStyle/>
          <a:p>
            <a:pPr algn="just"/>
            <a:r>
              <a:rPr lang="en-US" sz="1600" dirty="0">
                <a:latin typeface="Calibri" panose="020F0502020204030204" pitchFamily="34" charset="0"/>
                <a:cs typeface="Calibri" panose="020F0502020204030204" pitchFamily="34" charset="0"/>
              </a:rPr>
              <a:t>The role of technology in training and development is </a:t>
            </a:r>
            <a:r>
              <a:rPr lang="en-US" sz="1600" dirty="0" err="1">
                <a:latin typeface="Calibri" panose="020F0502020204030204" pitchFamily="34" charset="0"/>
                <a:cs typeface="Calibri" panose="020F0502020204030204" pitchFamily="34" charset="0"/>
              </a:rPr>
              <a:t>crucia</a:t>
            </a:r>
            <a:r>
              <a:rPr lang="en-US" sz="1600" dirty="0">
                <a:latin typeface="Calibri" panose="020F0502020204030204" pitchFamily="34" charset="0"/>
                <a:cs typeface="Calibri" panose="020F0502020204030204" pitchFamily="34" charset="0"/>
              </a:rPr>
              <a:t>, particularly in the telecommunications sector. This presentation has highlighted how companies </a:t>
            </a:r>
            <a:r>
              <a:rPr lang="en-US" sz="1600" dirty="0" err="1">
                <a:latin typeface="Calibri" panose="020F0502020204030204" pitchFamily="34" charset="0"/>
                <a:cs typeface="Calibri" panose="020F0502020204030204" pitchFamily="34" charset="0"/>
              </a:rPr>
              <a:t>likle</a:t>
            </a:r>
            <a:r>
              <a:rPr lang="en-US" sz="1600" dirty="0">
                <a:latin typeface="Calibri" panose="020F0502020204030204" pitchFamily="34" charset="0"/>
                <a:cs typeface="Calibri" panose="020F0502020204030204" pitchFamily="34" charset="0"/>
              </a:rPr>
              <a:t> EE, O2, Three, and Vodafone have successfully implemented technology-based training, benefiting both employees and employers. These examples underscore the importance of technology in fostering continuous learning, skill development, and adaptability, which are essential in an industry characterized by rapid evolution. For TESCO Mobile, there are valuable lessons to be learned from these cases. By adopting similar strategies, TESCO Mobile can enhance employee performance and drive organizational growth. Looking ahead, it's imperative for TESCO Mobile to continue investing in technology-driven training solutions. This will not only maintain a competitive edge but also ensure workforce readiness in the face of technological advancements. Ultimately, integrating technology in training and development is more than a trend; it's a fundamental requirement for future success in this dynamic industry.</a:t>
            </a:r>
            <a:endParaRPr lang="en-GB" sz="1600" dirty="0">
              <a:latin typeface="Calibri" panose="020F0502020204030204" pitchFamily="34" charset="0"/>
              <a:cs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6" name="Rectangle 2"/>
          <p:cNvSpPr>
            <a:spLocks noGrp="1"/>
          </p:cNvSpPr>
          <p:nvPr>
            <p:ph type="title" idx="4294967295"/>
          </p:nvPr>
        </p:nvSpPr>
        <p:spPr>
          <a:xfrm>
            <a:off x="395536" y="116632"/>
            <a:ext cx="8229600" cy="288032"/>
          </a:xfrm>
        </p:spPr>
        <p:txBody>
          <a:bodyPr/>
          <a:lstStyle/>
          <a:p>
            <a:pPr marL="4763" indent="0" eaLnBrk="1" hangingPunct="1">
              <a:buNone/>
            </a:pPr>
            <a:r>
              <a:rPr lang="en-US" altLang="en-GB" sz="2800" b="1" dirty="0">
                <a:solidFill>
                  <a:schemeClr val="tx2"/>
                </a:solidFill>
                <a:latin typeface="Calibri" pitchFamily="34" charset="0"/>
                <a:cs typeface="Calibri" pitchFamily="34" charset="0"/>
              </a:rPr>
              <a:t>REFERENCES</a:t>
            </a:r>
            <a:r>
              <a:rPr lang="en-US" altLang="en-GB" sz="2800" b="1" dirty="0">
                <a:latin typeface="Calibri" pitchFamily="34" charset="0"/>
                <a:cs typeface="Calibri" pitchFamily="34" charset="0"/>
              </a:rPr>
              <a:t> </a:t>
            </a:r>
            <a:endParaRPr lang="zh-CN" altLang="en-US" sz="2800" dirty="0">
              <a:latin typeface="Calibri" pitchFamily="34" charset="0"/>
              <a:cs typeface="Calibri" pitchFamily="34" charset="0"/>
            </a:endParaRPr>
          </a:p>
        </p:txBody>
      </p:sp>
      <p:sp>
        <p:nvSpPr>
          <p:cNvPr id="1048627" name="Rectangle 3"/>
          <p:cNvSpPr>
            <a:spLocks noGrp="1"/>
          </p:cNvSpPr>
          <p:nvPr>
            <p:ph type="body" idx="4294967295"/>
          </p:nvPr>
        </p:nvSpPr>
        <p:spPr>
          <a:xfrm>
            <a:off x="467544" y="404664"/>
            <a:ext cx="8229600" cy="5184576"/>
          </a:xfrm>
        </p:spPr>
        <p:txBody>
          <a:bodyPr/>
          <a:lstStyle/>
          <a:p>
            <a:pPr algn="just"/>
            <a:r>
              <a:rPr lang="en-GB" sz="1300" dirty="0" err="1">
                <a:latin typeface="Calibri" panose="020F0502020204030204" pitchFamily="34" charset="0"/>
                <a:cs typeface="Calibri" panose="020F0502020204030204" pitchFamily="34" charset="0"/>
              </a:rPr>
              <a:t>Dahri</a:t>
            </a:r>
            <a:r>
              <a:rPr lang="en-GB" sz="1300" dirty="0">
                <a:latin typeface="Calibri" panose="020F0502020204030204" pitchFamily="34" charset="0"/>
                <a:cs typeface="Calibri" panose="020F0502020204030204" pitchFamily="34" charset="0"/>
              </a:rPr>
              <a:t>, N.A., Al-</a:t>
            </a:r>
            <a:r>
              <a:rPr lang="en-GB" sz="1300" dirty="0" err="1">
                <a:latin typeface="Calibri" panose="020F0502020204030204" pitchFamily="34" charset="0"/>
                <a:cs typeface="Calibri" panose="020F0502020204030204" pitchFamily="34" charset="0"/>
              </a:rPr>
              <a:t>Rahmi</a:t>
            </a:r>
            <a:r>
              <a:rPr lang="en-GB" sz="1300" dirty="0">
                <a:latin typeface="Calibri" panose="020F0502020204030204" pitchFamily="34" charset="0"/>
                <a:cs typeface="Calibri" panose="020F0502020204030204" pitchFamily="34" charset="0"/>
              </a:rPr>
              <a:t>, W.M., </a:t>
            </a:r>
            <a:r>
              <a:rPr lang="en-GB" sz="1300" dirty="0" err="1">
                <a:latin typeface="Calibri" panose="020F0502020204030204" pitchFamily="34" charset="0"/>
                <a:cs typeface="Calibri" panose="020F0502020204030204" pitchFamily="34" charset="0"/>
              </a:rPr>
              <a:t>Almogren</a:t>
            </a:r>
            <a:r>
              <a:rPr lang="en-GB" sz="1300" dirty="0">
                <a:latin typeface="Calibri" panose="020F0502020204030204" pitchFamily="34" charset="0"/>
                <a:cs typeface="Calibri" panose="020F0502020204030204" pitchFamily="34" charset="0"/>
              </a:rPr>
              <a:t>, A.S., Yahaya, N., </a:t>
            </a:r>
            <a:r>
              <a:rPr lang="en-GB" sz="1300" dirty="0" err="1">
                <a:latin typeface="Calibri" panose="020F0502020204030204" pitchFamily="34" charset="0"/>
                <a:cs typeface="Calibri" panose="020F0502020204030204" pitchFamily="34" charset="0"/>
              </a:rPr>
              <a:t>Vighio</a:t>
            </a:r>
            <a:r>
              <a:rPr lang="en-GB" sz="1300" dirty="0">
                <a:latin typeface="Calibri" panose="020F0502020204030204" pitchFamily="34" charset="0"/>
                <a:cs typeface="Calibri" panose="020F0502020204030204" pitchFamily="34" charset="0"/>
              </a:rPr>
              <a:t>, M.S. and Al-</a:t>
            </a:r>
            <a:r>
              <a:rPr lang="en-GB" sz="1300" dirty="0" err="1">
                <a:latin typeface="Calibri" panose="020F0502020204030204" pitchFamily="34" charset="0"/>
                <a:cs typeface="Calibri" panose="020F0502020204030204" pitchFamily="34" charset="0"/>
              </a:rPr>
              <a:t>Maatuok</a:t>
            </a:r>
            <a:r>
              <a:rPr lang="en-GB" sz="1300" dirty="0">
                <a:latin typeface="Calibri" panose="020F0502020204030204" pitchFamily="34" charset="0"/>
                <a:cs typeface="Calibri" panose="020F0502020204030204" pitchFamily="34" charset="0"/>
              </a:rPr>
              <a:t>, Q. (2023). Mobile-Based Training and Certification Framework for Teachers’ Professional Development. Sustainability, 15(7), p.5839. </a:t>
            </a:r>
            <a:r>
              <a:rPr lang="en-GB" sz="1300" dirty="0" err="1">
                <a:latin typeface="Calibri" panose="020F0502020204030204" pitchFamily="34" charset="0"/>
                <a:cs typeface="Calibri" panose="020F0502020204030204" pitchFamily="34" charset="0"/>
              </a:rPr>
              <a:t>doi:https</a:t>
            </a:r>
            <a:r>
              <a:rPr lang="en-GB" sz="1300" dirty="0">
                <a:latin typeface="Calibri" panose="020F0502020204030204" pitchFamily="34" charset="0"/>
                <a:cs typeface="Calibri" panose="020F0502020204030204" pitchFamily="34" charset="0"/>
              </a:rPr>
              <a:t>://doi.org/10.3390/su15075839.</a:t>
            </a:r>
          </a:p>
          <a:p>
            <a:pPr algn="just"/>
            <a:r>
              <a:rPr lang="en-GB" sz="1300" dirty="0">
                <a:latin typeface="Calibri" panose="020F0502020204030204" pitchFamily="34" charset="0"/>
                <a:cs typeface="Calibri" panose="020F0502020204030204" pitchFamily="34" charset="0"/>
              </a:rPr>
              <a:t>Dona Budi </a:t>
            </a:r>
            <a:r>
              <a:rPr lang="en-GB" sz="1300" dirty="0" err="1">
                <a:latin typeface="Calibri" panose="020F0502020204030204" pitchFamily="34" charset="0"/>
                <a:cs typeface="Calibri" panose="020F0502020204030204" pitchFamily="34" charset="0"/>
              </a:rPr>
              <a:t>Kharisma</a:t>
            </a:r>
            <a:r>
              <a:rPr lang="en-GB" sz="1300" dirty="0">
                <a:latin typeface="Calibri" panose="020F0502020204030204" pitchFamily="34" charset="0"/>
                <a:cs typeface="Calibri" panose="020F0502020204030204" pitchFamily="34" charset="0"/>
              </a:rPr>
              <a:t>, Sudirman </a:t>
            </a:r>
            <a:r>
              <a:rPr lang="en-GB" sz="1300" dirty="0" err="1">
                <a:latin typeface="Calibri" panose="020F0502020204030204" pitchFamily="34" charset="0"/>
                <a:cs typeface="Calibri" panose="020F0502020204030204" pitchFamily="34" charset="0"/>
              </a:rPr>
              <a:t>Sudirman</a:t>
            </a:r>
            <a:r>
              <a:rPr lang="en-GB" sz="1300" dirty="0">
                <a:latin typeface="Calibri" panose="020F0502020204030204" pitchFamily="34" charset="0"/>
                <a:cs typeface="Calibri" panose="020F0502020204030204" pitchFamily="34" charset="0"/>
              </a:rPr>
              <a:t>, </a:t>
            </a:r>
            <a:r>
              <a:rPr lang="en-GB" sz="1300" dirty="0" err="1">
                <a:latin typeface="Calibri" panose="020F0502020204030204" pitchFamily="34" charset="0"/>
                <a:cs typeface="Calibri" panose="020F0502020204030204" pitchFamily="34" charset="0"/>
              </a:rPr>
              <a:t>Firman</a:t>
            </a:r>
            <a:r>
              <a:rPr lang="en-GB" sz="1300" dirty="0">
                <a:latin typeface="Calibri" panose="020F0502020204030204" pitchFamily="34" charset="0"/>
                <a:cs typeface="Calibri" panose="020F0502020204030204" pitchFamily="34" charset="0"/>
              </a:rPr>
              <a:t>, E. and </a:t>
            </a:r>
            <a:r>
              <a:rPr lang="en-GB" sz="1300" dirty="0" err="1">
                <a:latin typeface="Calibri" panose="020F0502020204030204" pitchFamily="34" charset="0"/>
                <a:cs typeface="Calibri" panose="020F0502020204030204" pitchFamily="34" charset="0"/>
              </a:rPr>
              <a:t>Rize</a:t>
            </a:r>
            <a:r>
              <a:rPr lang="en-GB" sz="1300" dirty="0">
                <a:latin typeface="Calibri" panose="020F0502020204030204" pitchFamily="34" charset="0"/>
                <a:cs typeface="Calibri" panose="020F0502020204030204" pitchFamily="34" charset="0"/>
              </a:rPr>
              <a:t>, R. (2023). Current Trend of Artificial Intelligence-Augmented Reality in Science Learning: Systematic Literature Review. </a:t>
            </a:r>
            <a:r>
              <a:rPr lang="en-GB" sz="1300" dirty="0" err="1">
                <a:latin typeface="Calibri" panose="020F0502020204030204" pitchFamily="34" charset="0"/>
                <a:cs typeface="Calibri" panose="020F0502020204030204" pitchFamily="34" charset="0"/>
              </a:rPr>
              <a:t>Jurnal</a:t>
            </a:r>
            <a:r>
              <a:rPr lang="en-GB" sz="1300" dirty="0">
                <a:latin typeface="Calibri" panose="020F0502020204030204" pitchFamily="34" charset="0"/>
                <a:cs typeface="Calibri" panose="020F0502020204030204" pitchFamily="34" charset="0"/>
              </a:rPr>
              <a:t> </a:t>
            </a:r>
            <a:r>
              <a:rPr lang="en-GB" sz="1300" dirty="0" err="1">
                <a:latin typeface="Calibri" panose="020F0502020204030204" pitchFamily="34" charset="0"/>
                <a:cs typeface="Calibri" panose="020F0502020204030204" pitchFamily="34" charset="0"/>
              </a:rPr>
              <a:t>Penelitian</a:t>
            </a:r>
            <a:r>
              <a:rPr lang="en-GB" sz="1300" dirty="0">
                <a:latin typeface="Calibri" panose="020F0502020204030204" pitchFamily="34" charset="0"/>
                <a:cs typeface="Calibri" panose="020F0502020204030204" pitchFamily="34" charset="0"/>
              </a:rPr>
              <a:t> Pendidikan IPA (JPPIPA), 9(8), pp.404–410. </a:t>
            </a:r>
            <a:r>
              <a:rPr lang="en-GB" sz="1300" dirty="0" err="1">
                <a:latin typeface="Calibri" panose="020F0502020204030204" pitchFamily="34" charset="0"/>
                <a:cs typeface="Calibri" panose="020F0502020204030204" pitchFamily="34" charset="0"/>
              </a:rPr>
              <a:t>doi:https</a:t>
            </a:r>
            <a:r>
              <a:rPr lang="en-GB" sz="1300" dirty="0">
                <a:latin typeface="Calibri" panose="020F0502020204030204" pitchFamily="34" charset="0"/>
                <a:cs typeface="Calibri" panose="020F0502020204030204" pitchFamily="34" charset="0"/>
              </a:rPr>
              <a:t>://doi.org/10.29303/jppipa.v9i8.4484.</a:t>
            </a:r>
          </a:p>
          <a:p>
            <a:pPr algn="just"/>
            <a:r>
              <a:rPr lang="en-US" sz="1300" dirty="0">
                <a:latin typeface="Calibri" panose="020F0502020204030204" pitchFamily="34" charset="0"/>
                <a:cs typeface="Calibri" panose="020F0502020204030204" pitchFamily="34" charset="0"/>
              </a:rPr>
              <a:t>Fake, H. and </a:t>
            </a:r>
            <a:r>
              <a:rPr lang="en-US" sz="1300" dirty="0" err="1">
                <a:latin typeface="Calibri" panose="020F0502020204030204" pitchFamily="34" charset="0"/>
                <a:cs typeface="Calibri" panose="020F0502020204030204" pitchFamily="34" charset="0"/>
              </a:rPr>
              <a:t>Dabbagh</a:t>
            </a:r>
            <a:r>
              <a:rPr lang="en-US" sz="1300" dirty="0">
                <a:latin typeface="Calibri" panose="020F0502020204030204" pitchFamily="34" charset="0"/>
                <a:cs typeface="Calibri" panose="020F0502020204030204" pitchFamily="34" charset="0"/>
              </a:rPr>
              <a:t>, N. (2020). Personalized Learning Within Online Workforce Learning Environments: Exploring Implementations, Obstacles, Opportunities, and Perspectives of Workforce Leaders. Technology, Knowledge and Learning.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://doi.org/10.1007/s10758-020-09441-</a:t>
            </a:r>
          </a:p>
          <a:p>
            <a:pPr algn="just"/>
            <a:r>
              <a:rPr lang="en-US" sz="1300" dirty="0">
                <a:latin typeface="Calibri" panose="020F0502020204030204" pitchFamily="34" charset="0"/>
                <a:cs typeface="Calibri" panose="020F0502020204030204" pitchFamily="34" charset="0"/>
              </a:rPr>
              <a:t>Ho, D.H., Wang, J. and Kim, H.-S. (2023). Exploring Leadership Style and Employee Attitude through Cluster and Sentiment Analyses of In-Depth Interviews of Employees. Administrative Sciences, 13(3), p.91.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://doi.org/10.3390/admsci13030091.</a:t>
            </a:r>
          </a:p>
          <a:p>
            <a:pPr algn="just"/>
            <a:r>
              <a:rPr lang="en-US" sz="1300" dirty="0">
                <a:latin typeface="Calibri" panose="020F0502020204030204" pitchFamily="34" charset="0"/>
                <a:cs typeface="Calibri" panose="020F0502020204030204" pitchFamily="34" charset="0"/>
              </a:rPr>
              <a:t>Hodge, S., Cox, D. and </a:t>
            </a:r>
            <a:r>
              <a:rPr lang="en-US" sz="1300" dirty="0" err="1">
                <a:latin typeface="Calibri" panose="020F0502020204030204" pitchFamily="34" charset="0"/>
                <a:cs typeface="Calibri" panose="020F0502020204030204" pitchFamily="34" charset="0"/>
              </a:rPr>
              <a:t>Skues</a:t>
            </a:r>
            <a:r>
              <a:rPr lang="en-US" sz="1300" dirty="0">
                <a:latin typeface="Calibri" panose="020F0502020204030204" pitchFamily="34" charset="0"/>
                <a:cs typeface="Calibri" panose="020F0502020204030204" pitchFamily="34" charset="0"/>
              </a:rPr>
              <a:t>, J. (2021). A focus on training: balancing outcomes and development in Australian Vocational Education and Training. pp.1–44.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://doi.org/10.25904/1912/4301.</a:t>
            </a:r>
          </a:p>
          <a:p>
            <a:pPr algn="just"/>
            <a:r>
              <a:rPr lang="en-US" sz="1300" dirty="0" err="1">
                <a:latin typeface="Calibri" panose="020F0502020204030204" pitchFamily="34" charset="0"/>
                <a:cs typeface="Calibri" panose="020F0502020204030204" pitchFamily="34" charset="0"/>
              </a:rPr>
              <a:t>Qatamin</a:t>
            </a:r>
            <a:r>
              <a:rPr lang="en-US" sz="1300" dirty="0">
                <a:latin typeface="Calibri" panose="020F0502020204030204" pitchFamily="34" charset="0"/>
                <a:cs typeface="Calibri" panose="020F0502020204030204" pitchFamily="34" charset="0"/>
              </a:rPr>
              <a:t>, L., </a:t>
            </a:r>
            <a:r>
              <a:rPr lang="en-US" sz="1300" dirty="0" err="1">
                <a:latin typeface="Calibri" panose="020F0502020204030204" pitchFamily="34" charset="0"/>
                <a:cs typeface="Calibri" panose="020F0502020204030204" pitchFamily="34" charset="0"/>
              </a:rPr>
              <a:t>Nurita</a:t>
            </a:r>
            <a:r>
              <a:rPr lang="en-US" sz="1300" dirty="0">
                <a:latin typeface="Calibri" panose="020F0502020204030204" pitchFamily="34" charset="0"/>
                <a:cs typeface="Calibri" panose="020F0502020204030204" pitchFamily="34" charset="0"/>
              </a:rPr>
              <a:t> </a:t>
            </a:r>
            <a:r>
              <a:rPr lang="en-US" sz="1300" dirty="0" err="1">
                <a:latin typeface="Calibri" panose="020F0502020204030204" pitchFamily="34" charset="0"/>
                <a:cs typeface="Calibri" panose="020F0502020204030204" pitchFamily="34" charset="0"/>
              </a:rPr>
              <a:t>Juhdi</a:t>
            </a:r>
            <a:r>
              <a:rPr lang="en-US" sz="1300" dirty="0">
                <a:latin typeface="Calibri" panose="020F0502020204030204" pitchFamily="34" charset="0"/>
                <a:cs typeface="Calibri" panose="020F0502020204030204" pitchFamily="34" charset="0"/>
              </a:rPr>
              <a:t> and </a:t>
            </a:r>
            <a:r>
              <a:rPr lang="en-US" sz="1300" dirty="0" err="1">
                <a:latin typeface="Calibri" panose="020F0502020204030204" pitchFamily="34" charset="0"/>
                <a:cs typeface="Calibri" panose="020F0502020204030204" pitchFamily="34" charset="0"/>
              </a:rPr>
              <a:t>Rodrigue</a:t>
            </a:r>
            <a:r>
              <a:rPr lang="en-US" sz="1300" dirty="0">
                <a:latin typeface="Calibri" panose="020F0502020204030204" pitchFamily="34" charset="0"/>
                <a:cs typeface="Calibri" panose="020F0502020204030204" pitchFamily="34" charset="0"/>
              </a:rPr>
              <a:t> </a:t>
            </a:r>
            <a:r>
              <a:rPr lang="en-US" sz="1300" dirty="0" err="1">
                <a:latin typeface="Calibri" panose="020F0502020204030204" pitchFamily="34" charset="0"/>
                <a:cs typeface="Calibri" panose="020F0502020204030204" pitchFamily="34" charset="0"/>
              </a:rPr>
              <a:t>Ancelot</a:t>
            </a:r>
            <a:r>
              <a:rPr lang="en-US" sz="1300" dirty="0">
                <a:latin typeface="Calibri" panose="020F0502020204030204" pitchFamily="34" charset="0"/>
                <a:cs typeface="Calibri" panose="020F0502020204030204" pitchFamily="34" charset="0"/>
              </a:rPr>
              <a:t> Fontaine (2023). The Impact of HRM Practices on the Employee Intention to Stay in the Jordanian Telecommunications Companies. International journal of academic research in business &amp; social sciences, 13(4).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://doi.org/10.6007/</a:t>
            </a:r>
            <a:r>
              <a:rPr lang="en-US" sz="1300" dirty="0" err="1">
                <a:latin typeface="Calibri" panose="020F0502020204030204" pitchFamily="34" charset="0"/>
                <a:cs typeface="Calibri" panose="020F0502020204030204" pitchFamily="34" charset="0"/>
              </a:rPr>
              <a:t>ijarbss</a:t>
            </a:r>
            <a:r>
              <a:rPr lang="en-US" sz="1300" dirty="0">
                <a:latin typeface="Calibri" panose="020F0502020204030204" pitchFamily="34" charset="0"/>
                <a:cs typeface="Calibri" panose="020F0502020204030204" pitchFamily="34" charset="0"/>
              </a:rPr>
              <a:t>/v13-i4/16717.</a:t>
            </a:r>
          </a:p>
          <a:p>
            <a:pPr algn="just"/>
            <a:r>
              <a:rPr lang="en-US" sz="1300" dirty="0">
                <a:latin typeface="Calibri" panose="020F0502020204030204" pitchFamily="34" charset="0"/>
                <a:cs typeface="Calibri" panose="020F0502020204030204" pitchFamily="34" charset="0"/>
              </a:rPr>
              <a:t>Sartori, R., </a:t>
            </a:r>
            <a:r>
              <a:rPr lang="en-US" sz="1300" dirty="0" err="1">
                <a:latin typeface="Calibri" panose="020F0502020204030204" pitchFamily="34" charset="0"/>
                <a:cs typeface="Calibri" panose="020F0502020204030204" pitchFamily="34" charset="0"/>
              </a:rPr>
              <a:t>Costantini</a:t>
            </a:r>
            <a:r>
              <a:rPr lang="en-US" sz="1300" dirty="0">
                <a:latin typeface="Calibri" panose="020F0502020204030204" pitchFamily="34" charset="0"/>
                <a:cs typeface="Calibri" panose="020F0502020204030204" pitchFamily="34" charset="0"/>
              </a:rPr>
              <a:t>, A., Ceschi, A. and </a:t>
            </a:r>
            <a:r>
              <a:rPr lang="en-US" sz="1300" dirty="0" err="1">
                <a:latin typeface="Calibri" panose="020F0502020204030204" pitchFamily="34" charset="0"/>
                <a:cs typeface="Calibri" panose="020F0502020204030204" pitchFamily="34" charset="0"/>
              </a:rPr>
              <a:t>Tommasi</a:t>
            </a:r>
            <a:r>
              <a:rPr lang="en-US" sz="1300" dirty="0">
                <a:latin typeface="Calibri" panose="020F0502020204030204" pitchFamily="34" charset="0"/>
                <a:cs typeface="Calibri" panose="020F0502020204030204" pitchFamily="34" charset="0"/>
              </a:rPr>
              <a:t>, F. (2018). How Do You Manage Change in Organizations? Training, Development, Innovation, and Their Relationships. Frontiers in Psychology, [online] 9(313).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://doi.org/10.3389/fpsyg.2018.00313.</a:t>
            </a:r>
          </a:p>
          <a:p>
            <a:pPr algn="just"/>
            <a:r>
              <a:rPr lang="en-GB" sz="1300" dirty="0" err="1">
                <a:latin typeface="Calibri" panose="020F0502020204030204" pitchFamily="34" charset="0"/>
                <a:cs typeface="Calibri" panose="020F0502020204030204" pitchFamily="34" charset="0"/>
              </a:rPr>
              <a:t>Slavković</a:t>
            </a:r>
            <a:r>
              <a:rPr lang="en-GB" sz="1300" dirty="0">
                <a:latin typeface="Calibri" panose="020F0502020204030204" pitchFamily="34" charset="0"/>
                <a:cs typeface="Calibri" panose="020F0502020204030204" pitchFamily="34" charset="0"/>
              </a:rPr>
              <a:t>, A. and </a:t>
            </a:r>
            <a:r>
              <a:rPr lang="en-GB" sz="1300" dirty="0" err="1">
                <a:latin typeface="Calibri" panose="020F0502020204030204" pitchFamily="34" charset="0"/>
                <a:cs typeface="Calibri" panose="020F0502020204030204" pitchFamily="34" charset="0"/>
              </a:rPr>
              <a:t>Slavković</a:t>
            </a:r>
            <a:r>
              <a:rPr lang="en-GB" sz="1300" dirty="0">
                <a:latin typeface="Calibri" panose="020F0502020204030204" pitchFamily="34" charset="0"/>
                <a:cs typeface="Calibri" panose="020F0502020204030204" pitchFamily="34" charset="0"/>
              </a:rPr>
              <a:t>, V. (2019). The importance of training in contemporary organizations. </a:t>
            </a:r>
            <a:r>
              <a:rPr lang="en-GB" sz="1300" dirty="0" err="1">
                <a:latin typeface="Calibri" panose="020F0502020204030204" pitchFamily="34" charset="0"/>
                <a:cs typeface="Calibri" panose="020F0502020204030204" pitchFamily="34" charset="0"/>
              </a:rPr>
              <a:t>Menadzment</a:t>
            </a:r>
            <a:r>
              <a:rPr lang="en-GB" sz="1300" dirty="0">
                <a:latin typeface="Calibri" panose="020F0502020204030204" pitchFamily="34" charset="0"/>
                <a:cs typeface="Calibri" panose="020F0502020204030204" pitchFamily="34" charset="0"/>
              </a:rPr>
              <a:t> u </a:t>
            </a:r>
            <a:r>
              <a:rPr lang="en-GB" sz="1300" dirty="0" err="1">
                <a:latin typeface="Calibri" panose="020F0502020204030204" pitchFamily="34" charset="0"/>
                <a:cs typeface="Calibri" panose="020F0502020204030204" pitchFamily="34" charset="0"/>
              </a:rPr>
              <a:t>hotelijerstvu</a:t>
            </a:r>
            <a:r>
              <a:rPr lang="en-GB" sz="1300" dirty="0">
                <a:latin typeface="Calibri" panose="020F0502020204030204" pitchFamily="34" charset="0"/>
                <a:cs typeface="Calibri" panose="020F0502020204030204" pitchFamily="34" charset="0"/>
              </a:rPr>
              <a:t> i </a:t>
            </a:r>
            <a:r>
              <a:rPr lang="en-GB" sz="1300" dirty="0" err="1">
                <a:latin typeface="Calibri" panose="020F0502020204030204" pitchFamily="34" charset="0"/>
                <a:cs typeface="Calibri" panose="020F0502020204030204" pitchFamily="34" charset="0"/>
              </a:rPr>
              <a:t>turizmu</a:t>
            </a:r>
            <a:r>
              <a:rPr lang="en-GB" sz="1300" dirty="0">
                <a:latin typeface="Calibri" panose="020F0502020204030204" pitchFamily="34" charset="0"/>
                <a:cs typeface="Calibri" panose="020F0502020204030204" pitchFamily="34" charset="0"/>
              </a:rPr>
              <a:t>, [online] 7(2), pp.115–125. </a:t>
            </a:r>
            <a:r>
              <a:rPr lang="en-GB" sz="1300" dirty="0" err="1">
                <a:latin typeface="Calibri" panose="020F0502020204030204" pitchFamily="34" charset="0"/>
                <a:cs typeface="Calibri" panose="020F0502020204030204" pitchFamily="34" charset="0"/>
              </a:rPr>
              <a:t>doi:https</a:t>
            </a:r>
            <a:r>
              <a:rPr lang="en-GB" sz="1300" dirty="0">
                <a:latin typeface="Calibri" panose="020F0502020204030204" pitchFamily="34" charset="0"/>
                <a:cs typeface="Calibri" panose="020F0502020204030204" pitchFamily="34" charset="0"/>
              </a:rPr>
              <a:t>://doi.org/10.5937/menhottur1902115s.</a:t>
            </a:r>
          </a:p>
          <a:p>
            <a:pPr algn="just"/>
            <a:r>
              <a:rPr lang="en-US" sz="1300" dirty="0" err="1">
                <a:latin typeface="Calibri" panose="020F0502020204030204" pitchFamily="34" charset="0"/>
                <a:cs typeface="Calibri" panose="020F0502020204030204" pitchFamily="34" charset="0"/>
              </a:rPr>
              <a:t>Zawadzki</a:t>
            </a:r>
            <a:r>
              <a:rPr lang="en-US" sz="1300" dirty="0">
                <a:latin typeface="Calibri" panose="020F0502020204030204" pitchFamily="34" charset="0"/>
                <a:cs typeface="Calibri" panose="020F0502020204030204" pitchFamily="34" charset="0"/>
              </a:rPr>
              <a:t>, P., Zywicki, K., Bun, P. and Gorski, F. (2020). Employee Training in an Intelligent Factory Using Virtual Reality. IEEE Access, 8, pp.135110–135117. </a:t>
            </a:r>
            <a:r>
              <a:rPr lang="en-US" sz="1300" dirty="0" err="1">
                <a:latin typeface="Calibri" panose="020F0502020204030204" pitchFamily="34" charset="0"/>
                <a:cs typeface="Calibri" panose="020F0502020204030204" pitchFamily="34" charset="0"/>
              </a:rPr>
              <a:t>doi:https</a:t>
            </a:r>
            <a:r>
              <a:rPr lang="en-US" sz="1300" dirty="0">
                <a:latin typeface="Calibri" panose="020F0502020204030204" pitchFamily="34" charset="0"/>
                <a:cs typeface="Calibri" panose="020F0502020204030204" pitchFamily="34" charset="0"/>
              </a:rPr>
              <a:t>://doi.org/10.1109/access.2020.3010439.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a:xfrm>
            <a:off x="611560" y="274638"/>
            <a:ext cx="7848872" cy="1066130"/>
          </a:xfrm>
        </p:spPr>
        <p:txBody>
          <a:bodyPr/>
          <a:lstStyle/>
          <a:p>
            <a:r>
              <a:rPr lang="en-US" altLang="en-US" sz="2800" b="1" dirty="0">
                <a:latin typeface="Calibri" pitchFamily="34" charset="0"/>
                <a:cs typeface="Calibri" pitchFamily="34" charset="0"/>
              </a:rPr>
              <a:t>ANY QUESTIONS  </a:t>
            </a:r>
            <a:r>
              <a:rPr lang="en-US" altLang="en-US" sz="3200" b="1" dirty="0">
                <a:latin typeface="Calibri" pitchFamily="34" charset="0"/>
                <a:cs typeface="Calibri" pitchFamily="34" charset="0"/>
              </a:rPr>
              <a:t>? </a:t>
            </a:r>
          </a:p>
        </p:txBody>
      </p:sp>
      <p:sp>
        <p:nvSpPr>
          <p:cNvPr id="1048629" name="Date Placeholder 3"/>
          <p:cNvSpPr>
            <a:spLocks noGrp="1"/>
          </p:cNvSpPr>
          <p:nvPr>
            <p:ph type="dt" sz="quarter" idx="10"/>
          </p:nvPr>
        </p:nvSpPr>
        <p:spPr/>
        <p:txBody>
          <a:bodyPr/>
          <a:lstStyle/>
          <a:p>
            <a:fld id="{2303D31F-598B-47EE-BA37-93F097A3D676}" type="datetime1">
              <a:rPr lang="en-GB" altLang="en-US" smtClean="0"/>
              <a:t>24/11/2023</a:t>
            </a:fld>
            <a:endParaRPr lang="en-GB" altLang="en-US"/>
          </a:p>
        </p:txBody>
      </p:sp>
      <p:sp>
        <p:nvSpPr>
          <p:cNvPr id="1048630"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690EAE-EB78-4904-B4C3-9765D82E9CD8}" type="slidenum">
              <a:rPr lang="en-GB" altLang="en-US" sz="1200">
                <a:solidFill>
                  <a:srgbClr val="898989"/>
                </a:solidFill>
              </a:rPr>
              <a:pPr>
                <a:spcBef>
                  <a:spcPct val="0"/>
                </a:spcBef>
                <a:buFontTx/>
                <a:buNone/>
              </a:pPr>
              <a:t>13</a:t>
            </a:fld>
            <a:endParaRPr lang="en-GB" altLang="en-US" sz="1200">
              <a:solidFill>
                <a:srgbClr val="898989"/>
              </a:solidFill>
            </a:endParaRPr>
          </a:p>
        </p:txBody>
      </p:sp>
      <p:sp>
        <p:nvSpPr>
          <p:cNvPr id="1048631" name="Content Placeholder 1"/>
          <p:cNvSpPr>
            <a:spLocks noGrp="1"/>
          </p:cNvSpPr>
          <p:nvPr>
            <p:ph idx="1"/>
          </p:nvPr>
        </p:nvSpPr>
        <p:spPr>
          <a:xfrm>
            <a:off x="683568" y="1700808"/>
            <a:ext cx="8085584" cy="3822483"/>
          </a:xfrm>
        </p:spPr>
        <p:txBody>
          <a:bodyPr/>
          <a:lstStyle/>
          <a:p>
            <a:endParaRPr lang="en-GB" altLang="en-US" dirty="0"/>
          </a:p>
        </p:txBody>
      </p:sp>
      <p:pic>
        <p:nvPicPr>
          <p:cNvPr id="2097155" name="Picture 2097154"/>
          <p:cNvPicPr>
            <a:picLocks/>
          </p:cNvPicPr>
          <p:nvPr/>
        </p:nvPicPr>
        <p:blipFill>
          <a:blip r:embed="rId2"/>
          <a:stretch>
            <a:fillRect/>
          </a:stretch>
        </p:blipFill>
        <p:spPr>
          <a:xfrm>
            <a:off x="4572000" y="1844824"/>
            <a:ext cx="3817399" cy="3404638"/>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1458</TotalTime>
  <Words>1795</Words>
  <Application>Microsoft Office PowerPoint</Application>
  <PresentationFormat>On-screen Show (4:3)</PresentationFormat>
  <Paragraphs>121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Verdana</vt:lpstr>
      <vt:lpstr>20140311PresentationUWTSDTemplate</vt:lpstr>
      <vt:lpstr>Impact Of Technology On Training &amp; Development </vt:lpstr>
      <vt:lpstr>CONTENTS </vt:lpstr>
      <vt:lpstr>INTRODUCTION </vt:lpstr>
      <vt:lpstr>TRAINING OF DEVELOPMENT </vt:lpstr>
      <vt:lpstr>IMPORTANCE OF TRAINING AND DEVELOPMENT</vt:lpstr>
      <vt:lpstr>ANALYSING BENEFITS OF TECHNOLOGY-BASED TRAINING PROGRAMS FOR (EMPLOYEES)</vt:lpstr>
      <vt:lpstr>EXAMPLES </vt:lpstr>
      <vt:lpstr> ANALYSING BENEFITS OF TECHNOLOGY-BASED TRAINING PROGRAMS FOR (EMPLOYERS) </vt:lpstr>
      <vt:lpstr>EXAMPLES </vt:lpstr>
      <vt:lpstr>IMPACT OF TECHNOLOGY IN  TRAINING &amp; DEVELOPMENT </vt:lpstr>
      <vt:lpstr>CONCLUSION </vt:lpstr>
      <vt:lpstr>REFERENCES </vt:lpstr>
      <vt:lpstr>ANY QUESTIONS  ?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Hp</cp:lastModifiedBy>
  <cp:revision>27</cp:revision>
  <dcterms:created xsi:type="dcterms:W3CDTF">2002-10-07T13:43:58Z</dcterms:created>
  <dcterms:modified xsi:type="dcterms:W3CDTF">2023-11-24T16:41:27Z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6f2ff5d515a04fda835a18224a777716</vt:lpwstr>
  </property>
</Properties>
</file>