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sldIdLst>
    <p:sldId id="256" r:id="rId2"/>
    <p:sldId id="257" r:id="rId3"/>
    <p:sldId id="258" r:id="rId4"/>
    <p:sldId id="259" r:id="rId5"/>
    <p:sldId id="265" r:id="rId6"/>
    <p:sldId id="266" r:id="rId7"/>
    <p:sldId id="260" r:id="rId8"/>
    <p:sldId id="267" r:id="rId9"/>
    <p:sldId id="268" r:id="rId10"/>
    <p:sldId id="261" r:id="rId11"/>
    <p:sldId id="269" r:id="rId12"/>
    <p:sldId id="270" r:id="rId13"/>
    <p:sldId id="263" r:id="rId14"/>
    <p:sldId id="271" r:id="rId15"/>
    <p:sldId id="272" r:id="rId16"/>
    <p:sldId id="264"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2" autoAdjust="0"/>
    <p:restoredTop sz="94637" autoAdjust="0"/>
  </p:normalViewPr>
  <p:slideViewPr>
    <p:cSldViewPr snapToObjects="1">
      <p:cViewPr varScale="1">
        <p:scale>
          <a:sx n="81" d="100"/>
          <a:sy n="81" d="100"/>
        </p:scale>
        <p:origin x="90" y="5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11/13/2017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8705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570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11/13/2017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4868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511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6688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1338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7955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4547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0544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32398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4212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71634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11/13/2017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8052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64658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10626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29553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11/13/2017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1147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11/13/2017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8571495"/>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7889" y="990600"/>
            <a:ext cx="8676222" cy="3200400"/>
          </a:xfrm>
        </p:spPr>
        <p:txBody>
          <a:bodyPr>
            <a:normAutofit/>
          </a:bodyPr>
          <a:lstStyle/>
          <a:p>
            <a:pPr algn="ctr"/>
            <a:r>
              <a:rPr lang="en-US" sz="4400" dirty="0" smtClean="0">
                <a:latin typeface="Arial" pitchFamily="34" charset="0"/>
                <a:cs typeface="Arial" pitchFamily="34" charset="0"/>
              </a:rPr>
              <a:t>An Introduction to the main fitness components in dance</a:t>
            </a:r>
            <a:endParaRPr lang="en-US" sz="4400" dirty="0">
              <a:latin typeface="Arial" pitchFamily="34" charset="0"/>
              <a:cs typeface="Arial" pitchFamily="34" charset="0"/>
            </a:endParaRPr>
          </a:p>
        </p:txBody>
      </p:sp>
    </p:spTree>
    <p:extLst>
      <p:ext uri="{BB962C8B-B14F-4D97-AF65-F5344CB8AC3E}">
        <p14:creationId xmlns:p14="http://schemas.microsoft.com/office/powerpoint/2010/main" val="846930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2057400"/>
            <a:ext cx="11201400" cy="4953000"/>
          </a:xfrm>
        </p:spPr>
        <p:txBody>
          <a:bodyPr/>
          <a:lstStyle/>
          <a:p>
            <a:pPr marL="0" indent="0" algn="ctr">
              <a:buNone/>
            </a:pPr>
            <a:r>
              <a:rPr lang="en-GB" sz="2800" dirty="0" smtClean="0">
                <a:latin typeface="Arial" pitchFamily="34" charset="0"/>
                <a:cs typeface="Arial" pitchFamily="34" charset="0"/>
              </a:rPr>
              <a:t>Physical fitness may be defined as the individual’s ability to meet the demands of a specific physical task, and primarily consists of aspects related to muscle and its function.</a:t>
            </a:r>
          </a:p>
          <a:p>
            <a:pPr marL="0" indent="0" algn="ctr">
              <a:buNone/>
            </a:pPr>
            <a:endParaRPr lang="en-GB" sz="2800" dirty="0">
              <a:latin typeface="Arial" pitchFamily="34" charset="0"/>
              <a:cs typeface="Arial" pitchFamily="34" charset="0"/>
            </a:endParaRPr>
          </a:p>
          <a:p>
            <a:pPr marL="0" indent="0" algn="ctr">
              <a:buNone/>
            </a:pPr>
            <a:r>
              <a:rPr lang="en-GB" sz="2800" dirty="0" smtClean="0">
                <a:latin typeface="Arial" pitchFamily="34" charset="0"/>
                <a:cs typeface="Arial" pitchFamily="34" charset="0"/>
              </a:rPr>
              <a:t>Physical fitness depends on the individual’s ability to work under aerobic and anaerobic conditions, and on their capacity to develop high levels of muscle power, joint mobility, muscle flexibility, body composition and body balance</a:t>
            </a:r>
            <a:r>
              <a:rPr lang="en-GB" dirty="0" smtClean="0">
                <a:latin typeface="Arial" pitchFamily="34" charset="0"/>
                <a:cs typeface="Arial" pitchFamily="34" charset="0"/>
              </a:rPr>
              <a:t>. </a:t>
            </a:r>
            <a:endParaRPr lang="en-GB" dirty="0">
              <a:latin typeface="Arial" pitchFamily="34" charset="0"/>
              <a:cs typeface="Arial" pitchFamily="34" charset="0"/>
            </a:endParaRPr>
          </a:p>
        </p:txBody>
      </p:sp>
    </p:spTree>
    <p:extLst>
      <p:ext uri="{BB962C8B-B14F-4D97-AF65-F5344CB8AC3E}">
        <p14:creationId xmlns:p14="http://schemas.microsoft.com/office/powerpoint/2010/main" val="3426996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902" y="273079"/>
            <a:ext cx="11277599" cy="5257800"/>
          </a:xfrm>
        </p:spPr>
        <p:txBody>
          <a:bodyPr/>
          <a:lstStyle/>
          <a:p>
            <a:pPr marL="0" indent="0" algn="ctr">
              <a:buNone/>
            </a:pPr>
            <a:endParaRPr lang="en-GB" dirty="0" smtClean="0"/>
          </a:p>
          <a:p>
            <a:pPr marL="0" indent="0" algn="ctr">
              <a:buNone/>
            </a:pPr>
            <a:endParaRPr lang="en-GB" dirty="0"/>
          </a:p>
          <a:p>
            <a:pPr marL="0" indent="0" algn="ctr">
              <a:buNone/>
            </a:pPr>
            <a:r>
              <a:rPr lang="en-GB" sz="2800" dirty="0" smtClean="0">
                <a:latin typeface="Arial" pitchFamily="34" charset="0"/>
                <a:cs typeface="Arial" pitchFamily="34" charset="0"/>
              </a:rPr>
              <a:t>All the components of physical fitness should be simultaneously considered, as they are all part of the complete fitness jigsaw.</a:t>
            </a:r>
          </a:p>
          <a:p>
            <a:pPr marL="0" indent="0" algn="ctr">
              <a:buNone/>
            </a:pPr>
            <a:endParaRPr lang="en-GB" sz="2800"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lgn="ctr">
              <a:buNone/>
            </a:pPr>
            <a:endParaRPr lang="en-GB" dirty="0"/>
          </a:p>
        </p:txBody>
      </p:sp>
      <p:pic>
        <p:nvPicPr>
          <p:cNvPr id="1026" name="Picture 2" descr="H:\My Desktop\Jigsaw.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2767" y="1981200"/>
            <a:ext cx="4946697" cy="38287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862754" y="2592129"/>
            <a:ext cx="1219200" cy="600164"/>
          </a:xfrm>
          <a:prstGeom prst="rect">
            <a:avLst/>
          </a:prstGeom>
          <a:noFill/>
        </p:spPr>
        <p:txBody>
          <a:bodyPr wrap="square" rtlCol="0">
            <a:spAutoFit/>
          </a:bodyPr>
          <a:lstStyle/>
          <a:p>
            <a:pPr algn="ctr"/>
            <a:r>
              <a:rPr lang="en-GB" sz="1100" b="1" dirty="0" smtClean="0">
                <a:solidFill>
                  <a:schemeClr val="bg1"/>
                </a:solidFill>
              </a:rPr>
              <a:t>Aerobic (Cardio) Fitness</a:t>
            </a:r>
            <a:endParaRPr lang="en-GB" sz="1100" b="1" dirty="0">
              <a:solidFill>
                <a:schemeClr val="bg1"/>
              </a:solidFill>
            </a:endParaRPr>
          </a:p>
        </p:txBody>
      </p:sp>
      <p:sp>
        <p:nvSpPr>
          <p:cNvPr id="5" name="TextBox 4"/>
          <p:cNvSpPr txBox="1"/>
          <p:nvPr/>
        </p:nvSpPr>
        <p:spPr>
          <a:xfrm>
            <a:off x="5690666" y="2601897"/>
            <a:ext cx="950901" cy="600164"/>
          </a:xfrm>
          <a:prstGeom prst="rect">
            <a:avLst/>
          </a:prstGeom>
          <a:noFill/>
        </p:spPr>
        <p:txBody>
          <a:bodyPr wrap="none" rtlCol="0">
            <a:spAutoFit/>
          </a:bodyPr>
          <a:lstStyle/>
          <a:p>
            <a:pPr algn="ctr"/>
            <a:r>
              <a:rPr lang="en-GB" sz="1100" b="1" dirty="0" smtClean="0">
                <a:solidFill>
                  <a:schemeClr val="bg1"/>
                </a:solidFill>
              </a:rPr>
              <a:t>Anaerobic </a:t>
            </a:r>
          </a:p>
          <a:p>
            <a:pPr algn="ctr"/>
            <a:r>
              <a:rPr lang="en-GB" sz="1100" b="1" dirty="0" smtClean="0">
                <a:solidFill>
                  <a:schemeClr val="bg1"/>
                </a:solidFill>
              </a:rPr>
              <a:t>(Muscular) </a:t>
            </a:r>
          </a:p>
          <a:p>
            <a:pPr algn="ctr"/>
            <a:r>
              <a:rPr lang="en-GB" sz="1100" b="1" dirty="0" smtClean="0">
                <a:solidFill>
                  <a:schemeClr val="bg1"/>
                </a:solidFill>
              </a:rPr>
              <a:t>Fitness</a:t>
            </a:r>
            <a:endParaRPr lang="en-GB" sz="1100" b="1" dirty="0">
              <a:solidFill>
                <a:schemeClr val="bg1"/>
              </a:solidFill>
            </a:endParaRPr>
          </a:p>
        </p:txBody>
      </p:sp>
      <p:sp>
        <p:nvSpPr>
          <p:cNvPr id="6" name="TextBox 5"/>
          <p:cNvSpPr txBox="1"/>
          <p:nvPr/>
        </p:nvSpPr>
        <p:spPr>
          <a:xfrm>
            <a:off x="7272683" y="2582361"/>
            <a:ext cx="1087156" cy="769441"/>
          </a:xfrm>
          <a:prstGeom prst="rect">
            <a:avLst/>
          </a:prstGeom>
          <a:noFill/>
        </p:spPr>
        <p:txBody>
          <a:bodyPr wrap="none" rtlCol="0">
            <a:spAutoFit/>
          </a:bodyPr>
          <a:lstStyle/>
          <a:p>
            <a:pPr algn="ctr"/>
            <a:r>
              <a:rPr lang="en-GB" sz="1100" b="1" dirty="0" smtClean="0">
                <a:solidFill>
                  <a:schemeClr val="bg1"/>
                </a:solidFill>
              </a:rPr>
              <a:t>Composition </a:t>
            </a:r>
          </a:p>
          <a:p>
            <a:pPr algn="ctr"/>
            <a:r>
              <a:rPr lang="en-GB" sz="1100" b="1" dirty="0" smtClean="0">
                <a:solidFill>
                  <a:schemeClr val="bg1"/>
                </a:solidFill>
              </a:rPr>
              <a:t>and </a:t>
            </a:r>
          </a:p>
          <a:p>
            <a:pPr algn="ctr"/>
            <a:r>
              <a:rPr lang="en-GB" sz="1100" b="1" dirty="0" smtClean="0">
                <a:solidFill>
                  <a:schemeClr val="bg1"/>
                </a:solidFill>
              </a:rPr>
              <a:t>Body Weight </a:t>
            </a:r>
          </a:p>
          <a:p>
            <a:pPr algn="ctr"/>
            <a:r>
              <a:rPr lang="en-GB" sz="1100" b="1" dirty="0" smtClean="0">
                <a:solidFill>
                  <a:schemeClr val="bg1"/>
                </a:solidFill>
              </a:rPr>
              <a:t>Control</a:t>
            </a:r>
            <a:endParaRPr lang="en-GB" sz="1100" b="1" dirty="0">
              <a:solidFill>
                <a:schemeClr val="bg1"/>
              </a:solidFill>
            </a:endParaRPr>
          </a:p>
        </p:txBody>
      </p:sp>
      <p:sp>
        <p:nvSpPr>
          <p:cNvPr id="7" name="TextBox 6"/>
          <p:cNvSpPr txBox="1"/>
          <p:nvPr/>
        </p:nvSpPr>
        <p:spPr>
          <a:xfrm>
            <a:off x="4069839" y="4495800"/>
            <a:ext cx="805029" cy="430887"/>
          </a:xfrm>
          <a:prstGeom prst="rect">
            <a:avLst/>
          </a:prstGeom>
          <a:noFill/>
        </p:spPr>
        <p:txBody>
          <a:bodyPr wrap="none" rtlCol="0">
            <a:spAutoFit/>
          </a:bodyPr>
          <a:lstStyle/>
          <a:p>
            <a:r>
              <a:rPr lang="en-GB" sz="1100" b="1" dirty="0" smtClean="0">
                <a:solidFill>
                  <a:schemeClr val="bg1"/>
                </a:solidFill>
              </a:rPr>
              <a:t>Muscular</a:t>
            </a:r>
          </a:p>
          <a:p>
            <a:r>
              <a:rPr lang="en-GB" sz="1100" b="1" dirty="0" smtClean="0">
                <a:solidFill>
                  <a:schemeClr val="bg1"/>
                </a:solidFill>
              </a:rPr>
              <a:t> Strength</a:t>
            </a:r>
            <a:endParaRPr lang="en-GB" sz="1100" b="1" dirty="0">
              <a:solidFill>
                <a:schemeClr val="bg1"/>
              </a:solidFill>
            </a:endParaRPr>
          </a:p>
        </p:txBody>
      </p:sp>
      <p:sp>
        <p:nvSpPr>
          <p:cNvPr id="8" name="TextBox 7"/>
          <p:cNvSpPr txBox="1"/>
          <p:nvPr/>
        </p:nvSpPr>
        <p:spPr>
          <a:xfrm>
            <a:off x="5499908" y="4519246"/>
            <a:ext cx="1205692" cy="769441"/>
          </a:xfrm>
          <a:prstGeom prst="rect">
            <a:avLst/>
          </a:prstGeom>
          <a:noFill/>
        </p:spPr>
        <p:txBody>
          <a:bodyPr wrap="square" rtlCol="0">
            <a:spAutoFit/>
          </a:bodyPr>
          <a:lstStyle/>
          <a:p>
            <a:pPr algn="ctr"/>
            <a:r>
              <a:rPr lang="en-GB" sz="1100" b="1" dirty="0" smtClean="0">
                <a:solidFill>
                  <a:schemeClr val="bg1"/>
                </a:solidFill>
              </a:rPr>
              <a:t>Joint Mobility</a:t>
            </a:r>
          </a:p>
          <a:p>
            <a:pPr algn="ctr"/>
            <a:r>
              <a:rPr lang="en-GB" sz="1100" b="1" dirty="0" smtClean="0">
                <a:solidFill>
                  <a:schemeClr val="bg1"/>
                </a:solidFill>
              </a:rPr>
              <a:t>And </a:t>
            </a:r>
          </a:p>
          <a:p>
            <a:pPr algn="ctr"/>
            <a:r>
              <a:rPr lang="en-GB" sz="1100" b="1" dirty="0" smtClean="0">
                <a:solidFill>
                  <a:schemeClr val="bg1"/>
                </a:solidFill>
              </a:rPr>
              <a:t>Muscle Flexibility</a:t>
            </a:r>
            <a:endParaRPr lang="en-GB" sz="1100" b="1" dirty="0">
              <a:solidFill>
                <a:schemeClr val="bg1"/>
              </a:solidFill>
            </a:endParaRPr>
          </a:p>
        </p:txBody>
      </p:sp>
      <p:sp>
        <p:nvSpPr>
          <p:cNvPr id="9" name="TextBox 8"/>
          <p:cNvSpPr txBox="1"/>
          <p:nvPr/>
        </p:nvSpPr>
        <p:spPr>
          <a:xfrm>
            <a:off x="7309806" y="4594925"/>
            <a:ext cx="845103" cy="430887"/>
          </a:xfrm>
          <a:prstGeom prst="rect">
            <a:avLst/>
          </a:prstGeom>
          <a:noFill/>
        </p:spPr>
        <p:txBody>
          <a:bodyPr wrap="none" rtlCol="0">
            <a:spAutoFit/>
          </a:bodyPr>
          <a:lstStyle/>
          <a:p>
            <a:pPr algn="ctr"/>
            <a:r>
              <a:rPr lang="en-GB" sz="1100" b="1" dirty="0" smtClean="0">
                <a:solidFill>
                  <a:schemeClr val="bg1"/>
                </a:solidFill>
              </a:rPr>
              <a:t>Muscular </a:t>
            </a:r>
          </a:p>
          <a:p>
            <a:pPr algn="ctr"/>
            <a:r>
              <a:rPr lang="en-GB" sz="1100" b="1" dirty="0" smtClean="0">
                <a:solidFill>
                  <a:schemeClr val="bg1"/>
                </a:solidFill>
              </a:rPr>
              <a:t>Power</a:t>
            </a:r>
            <a:endParaRPr lang="en-GB" sz="1100" b="1" dirty="0">
              <a:solidFill>
                <a:schemeClr val="bg1"/>
              </a:solidFill>
            </a:endParaRPr>
          </a:p>
        </p:txBody>
      </p:sp>
    </p:spTree>
    <p:extLst>
      <p:ext uri="{BB962C8B-B14F-4D97-AF65-F5344CB8AC3E}">
        <p14:creationId xmlns:p14="http://schemas.microsoft.com/office/powerpoint/2010/main" val="797114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219200"/>
            <a:ext cx="11658600" cy="6248400"/>
          </a:xfrm>
        </p:spPr>
        <p:txBody>
          <a:bodyPr>
            <a:normAutofit/>
          </a:bodyPr>
          <a:lstStyle/>
          <a:p>
            <a:pPr algn="ctr">
              <a:buNone/>
            </a:pPr>
            <a:r>
              <a:rPr lang="en-GB" sz="2400" b="1" dirty="0" smtClean="0">
                <a:solidFill>
                  <a:srgbClr val="92D050"/>
                </a:solidFill>
                <a:latin typeface="Arial" pitchFamily="34" charset="0"/>
                <a:cs typeface="Arial" pitchFamily="34" charset="0"/>
              </a:rPr>
              <a:t>What is the definition of aerobic fitness?</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Aerobic fitness or stamina is more technically called cardiorespiratory fitness. It involves all aspects of the uptake, transport and utilization of oxygen to release moderate levels of energy from the muscle fuels, mainly carbohydrate and fat. </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This in turn involves the lungs, the blood, the heart, the blood vessels, the muscles, the capillaries, the myoglobin and mitochondria.  </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The demand comes from the muscles, which utilise the oxygen by taking blood into their network of muscle capillaries and passing it deep into the interior of the individual muscle cells, to the energy production pathways of Krebs cycle.</a:t>
            </a:r>
          </a:p>
          <a:p>
            <a:pPr algn="ctr">
              <a:buNone/>
            </a:pPr>
            <a:endParaRPr lang="en-GB" dirty="0" smtClean="0"/>
          </a:p>
          <a:p>
            <a:pPr algn="ctr">
              <a:buNone/>
            </a:pPr>
            <a:endParaRPr lang="en-GB" dirty="0"/>
          </a:p>
        </p:txBody>
      </p:sp>
    </p:spTree>
    <p:extLst>
      <p:ext uri="{BB962C8B-B14F-4D97-AF65-F5344CB8AC3E}">
        <p14:creationId xmlns:p14="http://schemas.microsoft.com/office/powerpoint/2010/main" val="3095312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0787" y="1219200"/>
            <a:ext cx="11506200" cy="6096000"/>
          </a:xfrm>
        </p:spPr>
        <p:txBody>
          <a:bodyPr>
            <a:normAutofit/>
          </a:bodyPr>
          <a:lstStyle/>
          <a:p>
            <a:pPr algn="ctr">
              <a:buNone/>
            </a:pPr>
            <a:r>
              <a:rPr lang="en-GB" sz="2400" b="1" dirty="0" smtClean="0">
                <a:solidFill>
                  <a:srgbClr val="92D050"/>
                </a:solidFill>
                <a:latin typeface="Arial" pitchFamily="34" charset="0"/>
                <a:cs typeface="Arial" pitchFamily="34" charset="0"/>
              </a:rPr>
              <a:t>What factors can affect aerobic fitness?</a:t>
            </a:r>
          </a:p>
          <a:p>
            <a:pPr algn="ctr">
              <a:buNone/>
            </a:pPr>
            <a:endParaRPr lang="en-GB" sz="2400" dirty="0" smtClean="0">
              <a:solidFill>
                <a:srgbClr val="92D050"/>
              </a:solidFill>
              <a:latin typeface="Arial" pitchFamily="34" charset="0"/>
              <a:cs typeface="Arial" pitchFamily="34" charset="0"/>
            </a:endParaRPr>
          </a:p>
          <a:p>
            <a:pPr algn="ctr">
              <a:buNone/>
            </a:pPr>
            <a:r>
              <a:rPr lang="en-GB" sz="2400" dirty="0" smtClean="0">
                <a:latin typeface="Arial" pitchFamily="34" charset="0"/>
                <a:cs typeface="Arial" pitchFamily="34" charset="0"/>
              </a:rPr>
              <a:t>The body’s ability to absorb and transport oxygen</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Muscle fibre profile</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Gender</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Age</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Training or Performing at </a:t>
            </a:r>
            <a:r>
              <a:rPr lang="en-GB" sz="2400" dirty="0" smtClean="0">
                <a:latin typeface="Arial" pitchFamily="34" charset="0"/>
                <a:cs typeface="Arial" pitchFamily="34" charset="0"/>
              </a:rPr>
              <a:t>altitude</a:t>
            </a:r>
            <a:endParaRPr lang="en-GB" sz="2400" dirty="0" smtClean="0">
              <a:latin typeface="Arial" pitchFamily="34" charset="0"/>
              <a:cs typeface="Arial" pitchFamily="34" charset="0"/>
            </a:endParaRPr>
          </a:p>
          <a:p>
            <a:pPr>
              <a:buNone/>
            </a:pPr>
            <a:endParaRPr lang="en-GB" sz="2400" dirty="0" smtClean="0">
              <a:solidFill>
                <a:srgbClr val="92D050"/>
              </a:solidFill>
            </a:endParaRPr>
          </a:p>
          <a:p>
            <a:pPr algn="ctr">
              <a:buNone/>
            </a:pPr>
            <a:endParaRPr lang="en-GB" sz="2400" dirty="0">
              <a:solidFill>
                <a:srgbClr val="92D05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381000"/>
            <a:ext cx="11506200" cy="6172199"/>
          </a:xfrm>
        </p:spPr>
        <p:txBody>
          <a:bodyPr>
            <a:normAutofit fontScale="25000" lnSpcReduction="20000"/>
          </a:bodyPr>
          <a:lstStyle/>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endParaRPr lang="en-GB" b="1" dirty="0" smtClean="0">
              <a:solidFill>
                <a:srgbClr val="92D050"/>
              </a:solidFill>
            </a:endParaRPr>
          </a:p>
          <a:p>
            <a:pPr algn="ctr">
              <a:buNone/>
            </a:pPr>
            <a:r>
              <a:rPr lang="en-GB" sz="9600" b="1" dirty="0" smtClean="0">
                <a:solidFill>
                  <a:srgbClr val="92D050"/>
                </a:solidFill>
              </a:rPr>
              <a:t>How can aerobic fitness be improved?</a:t>
            </a:r>
          </a:p>
          <a:p>
            <a:pPr algn="ctr">
              <a:buNone/>
            </a:pPr>
            <a:endParaRPr lang="en-GB" sz="9600" b="1" dirty="0" smtClean="0">
              <a:solidFill>
                <a:srgbClr val="92D050"/>
              </a:solidFill>
            </a:endParaRPr>
          </a:p>
          <a:p>
            <a:pPr algn="ctr">
              <a:buNone/>
            </a:pPr>
            <a:r>
              <a:rPr lang="en-GB" sz="9600" dirty="0" smtClean="0"/>
              <a:t>Training the aerobic system involves working it hard enough to elicit an adaptation. In practice, this means raising the heart rate to an appropriate level, which is maintained for  a suitable time. </a:t>
            </a:r>
          </a:p>
          <a:p>
            <a:pPr algn="ctr">
              <a:buNone/>
            </a:pPr>
            <a:endParaRPr lang="en-GB" sz="9600" dirty="0" smtClean="0"/>
          </a:p>
          <a:p>
            <a:pPr algn="ctr">
              <a:buNone/>
            </a:pPr>
            <a:r>
              <a:rPr lang="en-GB" sz="9600" dirty="0" smtClean="0"/>
              <a:t>For most dancers in their 20’s or 30’s, two or three training sessions a week of about half an hour each at a heart rate of around 150 </a:t>
            </a:r>
            <a:r>
              <a:rPr lang="en-GB" sz="9600" dirty="0" err="1" smtClean="0"/>
              <a:t>bpm</a:t>
            </a:r>
            <a:r>
              <a:rPr lang="en-GB" sz="9600" dirty="0" smtClean="0"/>
              <a:t> will produce an acceptable increase in aerobic fitness. </a:t>
            </a:r>
          </a:p>
          <a:p>
            <a:pPr algn="ctr">
              <a:buNone/>
            </a:pPr>
            <a:endParaRPr lang="en-GB" sz="9600" dirty="0" smtClean="0"/>
          </a:p>
          <a:p>
            <a:pPr algn="ctr">
              <a:buNone/>
            </a:pPr>
            <a:r>
              <a:rPr lang="en-GB" sz="9600" dirty="0" smtClean="0"/>
              <a:t>In general, when training for aerobic fitness and endurance, the tempo does not have to be the maximum for a maximum training effect.</a:t>
            </a:r>
          </a:p>
          <a:p>
            <a:pPr algn="ctr">
              <a:buNone/>
            </a:pPr>
            <a:endParaRPr lang="en-GB" sz="9600" dirty="0" smtClean="0"/>
          </a:p>
          <a:p>
            <a:pPr algn="ctr">
              <a:buNone/>
            </a:pPr>
            <a:r>
              <a:rPr lang="en-GB" sz="9600" dirty="0" smtClean="0"/>
              <a:t>The best forms of training are running, skipping, cycling and cross-training.</a:t>
            </a:r>
          </a:p>
          <a:p>
            <a:pPr algn="ctr">
              <a:buNone/>
            </a:pPr>
            <a:endParaRPr lang="en-GB" sz="2900" dirty="0" smtClean="0"/>
          </a:p>
          <a:p>
            <a:pPr algn="ctr">
              <a:buNone/>
            </a:pPr>
            <a:endParaRPr lang="en-GB" sz="2900" dirty="0" smtClean="0"/>
          </a:p>
          <a:p>
            <a:pPr algn="ctr">
              <a:buNone/>
            </a:pPr>
            <a:endParaRPr lang="en-GB" b="1" dirty="0" smtClean="0">
              <a:solidFill>
                <a:srgbClr val="92D050"/>
              </a:solidFill>
            </a:endParaRPr>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dirty="0" smtClean="0"/>
              <a:t> </a:t>
            </a:r>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1312" y="1219200"/>
            <a:ext cx="11353799" cy="6096000"/>
          </a:xfrm>
        </p:spPr>
        <p:txBody>
          <a:bodyPr/>
          <a:lstStyle/>
          <a:p>
            <a:pPr algn="ctr">
              <a:buNone/>
            </a:pPr>
            <a:endParaRPr lang="en-GB" dirty="0" smtClean="0"/>
          </a:p>
          <a:p>
            <a:pPr algn="ctr">
              <a:buNone/>
            </a:pPr>
            <a:r>
              <a:rPr lang="en-GB" sz="2800" b="1" dirty="0" smtClean="0">
                <a:solidFill>
                  <a:schemeClr val="accent1"/>
                </a:solidFill>
              </a:rPr>
              <a:t>What is the definition of anaerobic fitness?</a:t>
            </a:r>
          </a:p>
          <a:p>
            <a:pPr algn="ctr">
              <a:buNone/>
            </a:pPr>
            <a:endParaRPr lang="en-GB" sz="2800" dirty="0" smtClean="0"/>
          </a:p>
          <a:p>
            <a:pPr algn="ctr">
              <a:buNone/>
            </a:pPr>
            <a:r>
              <a:rPr lang="en-GB" sz="2800" dirty="0" smtClean="0"/>
              <a:t>Anaerobic Fitness can also be known as muscular endurance. This operates without the need for oxygen  and involves two high energy sources, </a:t>
            </a:r>
            <a:r>
              <a:rPr lang="en-GB" sz="2800" dirty="0" err="1" smtClean="0"/>
              <a:t>phosphocreatine</a:t>
            </a:r>
            <a:r>
              <a:rPr lang="en-GB" sz="2800" dirty="0" smtClean="0"/>
              <a:t> and glycolysis.  The former would be termed anaerobic power, whereas the latter would be termed anaerobic endurance.</a:t>
            </a:r>
          </a:p>
          <a:p>
            <a:pPr algn="ctr">
              <a:buNone/>
            </a:pPr>
            <a:r>
              <a:rPr lang="en-GB" sz="2800" dirty="0" smtClean="0"/>
              <a:t>This energy is then used for fast and explosive movements, such as jumping. However, it either completely exhausts itself in seconds or inhibits itself with end products in less than a minute. </a:t>
            </a:r>
          </a:p>
          <a:p>
            <a:pPr algn="ctr">
              <a:buNone/>
            </a:pPr>
            <a:endParaRPr lang="en-GB" dirty="0" smtClean="0"/>
          </a:p>
          <a:p>
            <a:pPr algn="ctr">
              <a:buNone/>
            </a:pPr>
            <a:endParaRPr lang="en-GB" dirty="0" smtClean="0"/>
          </a:p>
          <a:p>
            <a:pPr algn="ctr">
              <a:buNone/>
            </a:pPr>
            <a:endParaRPr lang="en-GB" dirty="0" smtClean="0"/>
          </a:p>
          <a:p>
            <a:pPr algn="ctr">
              <a:buNone/>
            </a:pPr>
            <a:endParaRPr lang="en-GB" dirty="0" smtClean="0"/>
          </a:p>
          <a:p>
            <a:pPr algn="ctr">
              <a:buNone/>
            </a:pPr>
            <a:endParaRPr lang="en-GB" dirty="0"/>
          </a:p>
        </p:txBody>
      </p:sp>
    </p:spTree>
    <p:extLst>
      <p:ext uri="{BB962C8B-B14F-4D97-AF65-F5344CB8AC3E}">
        <p14:creationId xmlns:p14="http://schemas.microsoft.com/office/powerpoint/2010/main" val="1270304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7512" y="1600200"/>
            <a:ext cx="11277599" cy="6172200"/>
          </a:xfrm>
        </p:spPr>
        <p:txBody>
          <a:bodyPr>
            <a:normAutofit/>
          </a:bodyPr>
          <a:lstStyle/>
          <a:p>
            <a:pPr algn="ctr">
              <a:buNone/>
            </a:pPr>
            <a:r>
              <a:rPr lang="en-GB" sz="2800" b="1" dirty="0" smtClean="0">
                <a:solidFill>
                  <a:schemeClr val="accent1"/>
                </a:solidFill>
              </a:rPr>
              <a:t>What factors can affect anaerobic fitness? </a:t>
            </a:r>
          </a:p>
          <a:p>
            <a:pPr algn="ctr">
              <a:buNone/>
            </a:pPr>
            <a:endParaRPr lang="en-GB" sz="2800" dirty="0" smtClean="0"/>
          </a:p>
          <a:p>
            <a:pPr algn="ctr">
              <a:buNone/>
            </a:pPr>
            <a:r>
              <a:rPr lang="en-GB" sz="2800" dirty="0" smtClean="0"/>
              <a:t>Deficiency in </a:t>
            </a:r>
            <a:r>
              <a:rPr lang="en-GB" sz="2800" dirty="0" err="1" smtClean="0"/>
              <a:t>phosphocreatine</a:t>
            </a:r>
            <a:endParaRPr lang="en-GB" sz="2800" dirty="0" smtClean="0"/>
          </a:p>
          <a:p>
            <a:pPr algn="ctr">
              <a:buNone/>
            </a:pPr>
            <a:endParaRPr lang="en-GB" sz="2800" dirty="0" smtClean="0"/>
          </a:p>
          <a:p>
            <a:pPr algn="ctr">
              <a:buNone/>
            </a:pPr>
            <a:r>
              <a:rPr lang="en-GB" sz="2800" dirty="0" smtClean="0"/>
              <a:t>Deficiency in glucose</a:t>
            </a:r>
          </a:p>
          <a:p>
            <a:pPr algn="ctr">
              <a:buNone/>
            </a:pPr>
            <a:endParaRPr lang="en-GB" sz="2800" dirty="0" smtClean="0"/>
          </a:p>
          <a:p>
            <a:pPr algn="ctr">
              <a:buNone/>
            </a:pPr>
            <a:r>
              <a:rPr lang="en-GB" sz="2800" dirty="0" smtClean="0"/>
              <a:t>A build up of lactic acid</a:t>
            </a:r>
          </a:p>
          <a:p>
            <a:pPr>
              <a:buNone/>
            </a:pPr>
            <a:endParaRPr lang="en-GB" dirty="0" smtClean="0"/>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0273" y="1524000"/>
            <a:ext cx="11125199" cy="6019800"/>
          </a:xfrm>
        </p:spPr>
        <p:txBody>
          <a:bodyPr>
            <a:normAutofit/>
          </a:bodyPr>
          <a:lstStyle/>
          <a:p>
            <a:pPr algn="ctr">
              <a:buNone/>
            </a:pPr>
            <a:r>
              <a:rPr lang="en-GB" b="1" dirty="0" smtClean="0">
                <a:solidFill>
                  <a:schemeClr val="accent1"/>
                </a:solidFill>
              </a:rPr>
              <a:t>How can anaerobic fitness be improved? </a:t>
            </a:r>
          </a:p>
          <a:p>
            <a:pPr algn="ctr">
              <a:buNone/>
            </a:pPr>
            <a:endParaRPr lang="en-GB" dirty="0" smtClean="0"/>
          </a:p>
          <a:p>
            <a:pPr algn="ctr">
              <a:buNone/>
            </a:pPr>
            <a:r>
              <a:rPr lang="en-GB" dirty="0" smtClean="0"/>
              <a:t>Anaerobic fitness is ideally gained by the interval mode of training, which for dance  would take the form of fast shuttle runs or fast step sequences. </a:t>
            </a:r>
          </a:p>
          <a:p>
            <a:pPr algn="ctr">
              <a:buNone/>
            </a:pPr>
            <a:endParaRPr lang="en-GB" dirty="0" smtClean="0"/>
          </a:p>
          <a:p>
            <a:pPr algn="ctr">
              <a:buNone/>
            </a:pPr>
            <a:r>
              <a:rPr lang="en-GB" dirty="0" err="1" smtClean="0"/>
              <a:t>Phosphocreatine</a:t>
            </a:r>
            <a:r>
              <a:rPr lang="en-GB" dirty="0" smtClean="0"/>
              <a:t> training should consist of maximal output over short periods of time. Whereas, </a:t>
            </a:r>
            <a:r>
              <a:rPr lang="en-GB" dirty="0" err="1" smtClean="0"/>
              <a:t>glycolysis</a:t>
            </a:r>
            <a:r>
              <a:rPr lang="en-GB" dirty="0" smtClean="0"/>
              <a:t> training should consist of 80% maximal output for longer periods of time, ideally until exhaustion. </a:t>
            </a:r>
          </a:p>
          <a:p>
            <a:pPr algn="ctr">
              <a:buNone/>
            </a:pPr>
            <a:endParaRPr lang="en-GB" dirty="0" smtClean="0"/>
          </a:p>
          <a:p>
            <a:pPr algn="ctr">
              <a:buNone/>
            </a:pPr>
            <a:r>
              <a:rPr lang="en-GB" dirty="0" smtClean="0"/>
              <a:t>The best forms of training include fast skipping, fast step ups, sprints or shuttle runs.</a:t>
            </a:r>
          </a:p>
          <a:p>
            <a:pPr>
              <a:buNone/>
            </a:pPr>
            <a:endParaRPr lang="en-GB" dirty="0" smtClean="0"/>
          </a:p>
          <a:p>
            <a:pPr>
              <a:buNone/>
            </a:pPr>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47800"/>
            <a:ext cx="11201400" cy="5791200"/>
          </a:xfrm>
        </p:spPr>
        <p:txBody>
          <a:bodyPr>
            <a:normAutofit/>
          </a:bodyPr>
          <a:lstStyle/>
          <a:p>
            <a:pPr algn="ctr">
              <a:buNone/>
            </a:pPr>
            <a:r>
              <a:rPr lang="en-GB" sz="2000" b="1" dirty="0" smtClean="0">
                <a:solidFill>
                  <a:schemeClr val="accent1"/>
                </a:solidFill>
              </a:rPr>
              <a:t>What is the definition of muscle strength?</a:t>
            </a:r>
          </a:p>
          <a:p>
            <a:pPr algn="ctr">
              <a:buNone/>
            </a:pPr>
            <a:endParaRPr lang="en-GB" sz="2000" dirty="0" smtClean="0"/>
          </a:p>
          <a:p>
            <a:pPr algn="ctr">
              <a:buNone/>
            </a:pPr>
            <a:r>
              <a:rPr lang="en-GB" sz="2000" dirty="0" smtClean="0"/>
              <a:t>Muscle strength is the ability of muscle to generate force in a single voluntary contraction. It responds well to optimal training and plays an important role in injury prevention and rehabilitation. Strength training for male and female dancers may reduce injuries and promote balance  between antagonistic muscles. </a:t>
            </a:r>
          </a:p>
          <a:p>
            <a:pPr algn="ctr">
              <a:buNone/>
            </a:pPr>
            <a:endParaRPr lang="en-GB" sz="2000" dirty="0" smtClean="0"/>
          </a:p>
          <a:p>
            <a:pPr algn="ctr">
              <a:buNone/>
            </a:pPr>
            <a:r>
              <a:rPr lang="en-GB" sz="2000" b="1" dirty="0" smtClean="0">
                <a:solidFill>
                  <a:schemeClr val="accent1"/>
                </a:solidFill>
              </a:rPr>
              <a:t>What is the definition of muscle power? </a:t>
            </a:r>
          </a:p>
          <a:p>
            <a:pPr algn="ctr">
              <a:buNone/>
            </a:pPr>
            <a:endParaRPr lang="en-GB" sz="2000" dirty="0" smtClean="0"/>
          </a:p>
          <a:p>
            <a:pPr algn="ctr">
              <a:buNone/>
            </a:pPr>
            <a:r>
              <a:rPr lang="en-GB" sz="2000" dirty="0" smtClean="0"/>
              <a:t>Strength is the ability to produce force, but power is the rate of development of the force. In other words, it is the ability to produce force fast, so power invokes the speed of muscle contraction. This attribute is trained by concentrating on moving loads at speed, either as free or fixed weight.</a:t>
            </a:r>
            <a:endParaRPr lang="en-GB" sz="2000" dirty="0"/>
          </a:p>
        </p:txBody>
      </p:sp>
    </p:spTree>
    <p:extLst>
      <p:ext uri="{BB962C8B-B14F-4D97-AF65-F5344CB8AC3E}">
        <p14:creationId xmlns:p14="http://schemas.microsoft.com/office/powerpoint/2010/main" val="3598549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2590800"/>
            <a:ext cx="5638800" cy="6172199"/>
          </a:xfrm>
        </p:spPr>
        <p:txBody>
          <a:bodyPr>
            <a:noAutofit/>
          </a:bodyPr>
          <a:lstStyle/>
          <a:p>
            <a:pPr algn="ctr">
              <a:buNone/>
            </a:pPr>
            <a:r>
              <a:rPr lang="en-GB" sz="3200" b="1" dirty="0" smtClean="0">
                <a:solidFill>
                  <a:schemeClr val="accent1"/>
                </a:solidFill>
              </a:rPr>
              <a:t>What factors can affect muscle strength and power? </a:t>
            </a:r>
          </a:p>
          <a:p>
            <a:pPr algn="ctr">
              <a:buNone/>
            </a:pPr>
            <a:endParaRPr lang="en-GB" sz="1200" dirty="0" smtClean="0"/>
          </a:p>
        </p:txBody>
      </p:sp>
      <p:sp>
        <p:nvSpPr>
          <p:cNvPr id="2" name="TextBox 1"/>
          <p:cNvSpPr txBox="1"/>
          <p:nvPr/>
        </p:nvSpPr>
        <p:spPr>
          <a:xfrm>
            <a:off x="5715000" y="838200"/>
            <a:ext cx="5943600" cy="5355312"/>
          </a:xfrm>
          <a:prstGeom prst="rect">
            <a:avLst/>
          </a:prstGeom>
          <a:noFill/>
        </p:spPr>
        <p:txBody>
          <a:bodyPr wrap="square" rtlCol="0">
            <a:spAutoFit/>
          </a:bodyPr>
          <a:lstStyle/>
          <a:p>
            <a:pPr algn="ctr">
              <a:buNone/>
            </a:pPr>
            <a:r>
              <a:rPr lang="en-GB" b="1" dirty="0"/>
              <a:t>Lever length</a:t>
            </a:r>
          </a:p>
          <a:p>
            <a:pPr algn="ctr">
              <a:buNone/>
            </a:pPr>
            <a:endParaRPr lang="en-GB" b="1" dirty="0"/>
          </a:p>
          <a:p>
            <a:pPr algn="ctr">
              <a:buNone/>
            </a:pPr>
            <a:r>
              <a:rPr lang="en-GB" b="1" dirty="0"/>
              <a:t>Age</a:t>
            </a:r>
          </a:p>
          <a:p>
            <a:pPr algn="ctr">
              <a:buNone/>
            </a:pPr>
            <a:endParaRPr lang="en-GB" b="1" dirty="0"/>
          </a:p>
          <a:p>
            <a:pPr algn="ctr">
              <a:buNone/>
            </a:pPr>
            <a:r>
              <a:rPr lang="en-GB" b="1" dirty="0"/>
              <a:t>Gender</a:t>
            </a:r>
          </a:p>
          <a:p>
            <a:pPr algn="ctr">
              <a:buNone/>
            </a:pPr>
            <a:endParaRPr lang="en-GB" b="1" dirty="0"/>
          </a:p>
          <a:p>
            <a:pPr algn="ctr">
              <a:buNone/>
            </a:pPr>
            <a:r>
              <a:rPr lang="en-GB" b="1" dirty="0"/>
              <a:t>Fatigue</a:t>
            </a:r>
          </a:p>
          <a:p>
            <a:pPr algn="ctr">
              <a:buNone/>
            </a:pPr>
            <a:endParaRPr lang="en-GB" b="1" dirty="0"/>
          </a:p>
          <a:p>
            <a:pPr algn="ctr">
              <a:buNone/>
            </a:pPr>
            <a:r>
              <a:rPr lang="en-GB" b="1" dirty="0"/>
              <a:t>motivation</a:t>
            </a:r>
          </a:p>
          <a:p>
            <a:pPr algn="ctr">
              <a:buNone/>
            </a:pPr>
            <a:endParaRPr lang="en-GB" b="1" dirty="0"/>
          </a:p>
          <a:p>
            <a:pPr algn="ctr">
              <a:buNone/>
            </a:pPr>
            <a:r>
              <a:rPr lang="en-GB" b="1" dirty="0"/>
              <a:t>Drugs</a:t>
            </a:r>
          </a:p>
          <a:p>
            <a:pPr algn="ctr">
              <a:buNone/>
            </a:pPr>
            <a:endParaRPr lang="en-GB" b="1" dirty="0"/>
          </a:p>
          <a:p>
            <a:pPr algn="ctr">
              <a:buNone/>
            </a:pPr>
            <a:r>
              <a:rPr lang="en-GB" b="1" dirty="0"/>
              <a:t>Type of muscle</a:t>
            </a:r>
          </a:p>
          <a:p>
            <a:pPr algn="ctr">
              <a:buNone/>
            </a:pPr>
            <a:endParaRPr lang="en-GB" b="1" dirty="0"/>
          </a:p>
          <a:p>
            <a:pPr algn="ctr">
              <a:buNone/>
            </a:pPr>
            <a:r>
              <a:rPr lang="en-GB" b="1" dirty="0"/>
              <a:t>Muscle area</a:t>
            </a:r>
          </a:p>
          <a:p>
            <a:pPr algn="ctr">
              <a:buNone/>
            </a:pPr>
            <a:endParaRPr lang="en-GB" b="1" dirty="0"/>
          </a:p>
          <a:p>
            <a:pPr algn="ctr">
              <a:buNone/>
            </a:pPr>
            <a:r>
              <a:rPr lang="en-GB" b="1" dirty="0"/>
              <a:t>Muscle Fibre Profile</a:t>
            </a:r>
          </a:p>
          <a:p>
            <a:pPr algn="ctr">
              <a:buNone/>
            </a:pPr>
            <a:endParaRPr lang="en-GB" b="1" dirty="0"/>
          </a:p>
          <a:p>
            <a:pPr algn="ctr">
              <a:buNone/>
            </a:pPr>
            <a:r>
              <a:rPr lang="en-GB" b="1" dirty="0"/>
              <a:t>Muscle coordination</a:t>
            </a:r>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11201399" cy="5943599"/>
          </a:xfrm>
        </p:spPr>
        <p:txBody>
          <a:bodyPr>
            <a:normAutofit/>
          </a:bodyPr>
          <a:lstStyle/>
          <a:p>
            <a:pPr algn="ctr">
              <a:buNone/>
            </a:pPr>
            <a:r>
              <a:rPr lang="en-GB" b="1" dirty="0" smtClean="0">
                <a:solidFill>
                  <a:schemeClr val="accent1"/>
                </a:solidFill>
              </a:rPr>
              <a:t>How can Muscular strength and power be improved? </a:t>
            </a:r>
          </a:p>
          <a:p>
            <a:pPr algn="ctr">
              <a:buNone/>
            </a:pPr>
            <a:endParaRPr lang="en-GB" dirty="0" smtClean="0"/>
          </a:p>
          <a:p>
            <a:pPr algn="ctr">
              <a:buNone/>
            </a:pPr>
            <a:r>
              <a:rPr lang="en-GB" dirty="0" smtClean="0"/>
              <a:t>The most popular forms of strength training are probably weight lifting and resistance machines. With this system dancers may include most muscle groups within a three day interval. </a:t>
            </a:r>
          </a:p>
          <a:p>
            <a:pPr algn="ctr">
              <a:buNone/>
            </a:pPr>
            <a:endParaRPr lang="en-GB" dirty="0" smtClean="0"/>
          </a:p>
          <a:p>
            <a:pPr algn="ctr">
              <a:buNone/>
            </a:pPr>
            <a:r>
              <a:rPr lang="en-GB" dirty="0" smtClean="0"/>
              <a:t>In order to demonstrate muscular strength gains, the training load must be progressively increased during three training sessions per week. Muscle strength can be maintain during one training session a week. </a:t>
            </a:r>
          </a:p>
          <a:p>
            <a:pPr algn="ctr">
              <a:buNone/>
            </a:pPr>
            <a:endParaRPr lang="en-GB" dirty="0" smtClean="0"/>
          </a:p>
          <a:p>
            <a:pPr algn="ctr">
              <a:buNone/>
            </a:pPr>
            <a:r>
              <a:rPr lang="en-GB" dirty="0" err="1" smtClean="0"/>
              <a:t>Plyometrics</a:t>
            </a:r>
            <a:r>
              <a:rPr lang="en-GB" dirty="0" smtClean="0"/>
              <a:t> is another strength based activity. It involves stretching the muscle immediately prior to contraction. </a:t>
            </a:r>
          </a:p>
          <a:p>
            <a:pPr>
              <a:buNone/>
            </a:pPr>
            <a:endParaRPr lang="en-GB" dirty="0" smtClean="0"/>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600200"/>
            <a:ext cx="11125199" cy="5943600"/>
          </a:xfrm>
        </p:spPr>
        <p:txBody>
          <a:bodyPr>
            <a:normAutofit/>
          </a:bodyPr>
          <a:lstStyle/>
          <a:p>
            <a:pPr algn="ctr">
              <a:buNone/>
            </a:pPr>
            <a:r>
              <a:rPr lang="en-GB" sz="2400" b="1" dirty="0" smtClean="0">
                <a:solidFill>
                  <a:schemeClr val="accent1"/>
                </a:solidFill>
              </a:rPr>
              <a:t>What is the definition of flexibility and joint mobility? </a:t>
            </a:r>
          </a:p>
          <a:p>
            <a:pPr algn="ctr">
              <a:buNone/>
            </a:pPr>
            <a:endParaRPr lang="en-GB" sz="2400" dirty="0" smtClean="0"/>
          </a:p>
          <a:p>
            <a:pPr algn="ctr">
              <a:buNone/>
            </a:pPr>
            <a:r>
              <a:rPr lang="en-GB" sz="2400" dirty="0" smtClean="0"/>
              <a:t>This involves the range of movement of a limb or limb segment about a joint. It is measured as the angle through which the movement has occurred. It is the main fitness component that dancers have traditionally sought to improve. Its training involves deformation of the ligaments, tendons and muscle. </a:t>
            </a:r>
          </a:p>
          <a:p>
            <a:pPr algn="ctr">
              <a:buNone/>
            </a:pPr>
            <a:endParaRPr lang="en-GB" sz="2400" dirty="0" smtClean="0"/>
          </a:p>
          <a:p>
            <a:pPr algn="ctr">
              <a:buNone/>
            </a:pPr>
            <a:r>
              <a:rPr lang="en-GB" sz="2400" dirty="0" smtClean="0"/>
              <a:t>Optimal levels of MFJM are a major factor of dance performance, given that it facilitates greater versatility of movement. </a:t>
            </a:r>
            <a:endParaRPr lang="en-GB" sz="2400" dirty="0"/>
          </a:p>
        </p:txBody>
      </p:sp>
    </p:spTree>
    <p:extLst>
      <p:ext uri="{BB962C8B-B14F-4D97-AF65-F5344CB8AC3E}">
        <p14:creationId xmlns:p14="http://schemas.microsoft.com/office/powerpoint/2010/main" val="1208790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1" y="381000"/>
            <a:ext cx="5410200" cy="6095999"/>
          </a:xfrm>
        </p:spPr>
        <p:txBody>
          <a:bodyPr>
            <a:normAutofit/>
          </a:bodyPr>
          <a:lstStyle/>
          <a:p>
            <a:pPr algn="ctr">
              <a:buNone/>
            </a:pPr>
            <a:endParaRPr lang="en-GB" b="1" dirty="0" smtClean="0">
              <a:solidFill>
                <a:schemeClr val="accent1"/>
              </a:solidFill>
            </a:endParaRPr>
          </a:p>
          <a:p>
            <a:pPr algn="ctr">
              <a:buNone/>
            </a:pPr>
            <a:endParaRPr lang="en-GB" b="1" dirty="0">
              <a:solidFill>
                <a:schemeClr val="accent1"/>
              </a:solidFill>
            </a:endParaRPr>
          </a:p>
          <a:p>
            <a:pPr algn="ctr">
              <a:buNone/>
            </a:pPr>
            <a:endParaRPr lang="en-GB" b="1" dirty="0" smtClean="0">
              <a:solidFill>
                <a:schemeClr val="accent1"/>
              </a:solidFill>
            </a:endParaRPr>
          </a:p>
          <a:p>
            <a:pPr algn="ctr">
              <a:buNone/>
            </a:pPr>
            <a:endParaRPr lang="en-GB" b="1" dirty="0">
              <a:solidFill>
                <a:schemeClr val="accent1"/>
              </a:solidFill>
            </a:endParaRPr>
          </a:p>
          <a:p>
            <a:pPr algn="ctr">
              <a:buNone/>
            </a:pPr>
            <a:endParaRPr lang="en-GB" b="1" dirty="0" smtClean="0">
              <a:solidFill>
                <a:schemeClr val="accent1"/>
              </a:solidFill>
            </a:endParaRPr>
          </a:p>
          <a:p>
            <a:pPr algn="ctr">
              <a:buNone/>
            </a:pPr>
            <a:endParaRPr lang="en-GB" b="1" dirty="0">
              <a:solidFill>
                <a:schemeClr val="accent1"/>
              </a:solidFill>
            </a:endParaRPr>
          </a:p>
          <a:p>
            <a:pPr algn="ctr">
              <a:buNone/>
            </a:pPr>
            <a:r>
              <a:rPr lang="en-GB" b="1" dirty="0" smtClean="0">
                <a:solidFill>
                  <a:schemeClr val="accent1"/>
                </a:solidFill>
              </a:rPr>
              <a:t>What </a:t>
            </a:r>
            <a:r>
              <a:rPr lang="en-GB" b="1" dirty="0" smtClean="0">
                <a:solidFill>
                  <a:schemeClr val="accent1"/>
                </a:solidFill>
              </a:rPr>
              <a:t>factors can affect Muscle Flexibility and joint mobility? </a:t>
            </a:r>
          </a:p>
          <a:p>
            <a:pPr algn="ctr">
              <a:buNone/>
            </a:pPr>
            <a:endParaRPr lang="en-GB" dirty="0" smtClean="0"/>
          </a:p>
        </p:txBody>
      </p:sp>
      <p:sp>
        <p:nvSpPr>
          <p:cNvPr id="2" name="Rectangle 1"/>
          <p:cNvSpPr/>
          <p:nvPr/>
        </p:nvSpPr>
        <p:spPr>
          <a:xfrm>
            <a:off x="5791201" y="1676400"/>
            <a:ext cx="6096000" cy="3970318"/>
          </a:xfrm>
          <a:prstGeom prst="rect">
            <a:avLst/>
          </a:prstGeom>
        </p:spPr>
        <p:txBody>
          <a:bodyPr>
            <a:spAutoFit/>
          </a:bodyPr>
          <a:lstStyle/>
          <a:p>
            <a:pPr algn="ctr">
              <a:buNone/>
            </a:pPr>
            <a:r>
              <a:rPr lang="en-GB" dirty="0"/>
              <a:t>The extensibility of the muscle and ligaments around the joint. </a:t>
            </a:r>
          </a:p>
          <a:p>
            <a:pPr algn="ctr">
              <a:buNone/>
            </a:pPr>
            <a:endParaRPr lang="en-GB" dirty="0"/>
          </a:p>
          <a:p>
            <a:pPr algn="ctr">
              <a:buNone/>
            </a:pPr>
            <a:r>
              <a:rPr lang="en-GB" dirty="0"/>
              <a:t>Heredity</a:t>
            </a:r>
          </a:p>
          <a:p>
            <a:pPr algn="ctr">
              <a:buNone/>
            </a:pPr>
            <a:endParaRPr lang="en-GB" dirty="0"/>
          </a:p>
          <a:p>
            <a:pPr algn="ctr">
              <a:buNone/>
            </a:pPr>
            <a:r>
              <a:rPr lang="en-GB" dirty="0"/>
              <a:t>Age</a:t>
            </a:r>
          </a:p>
          <a:p>
            <a:pPr algn="ctr">
              <a:buNone/>
            </a:pPr>
            <a:endParaRPr lang="en-GB" dirty="0"/>
          </a:p>
          <a:p>
            <a:pPr algn="ctr">
              <a:buNone/>
            </a:pPr>
            <a:r>
              <a:rPr lang="en-GB" dirty="0"/>
              <a:t>Gender</a:t>
            </a:r>
          </a:p>
          <a:p>
            <a:pPr algn="ctr">
              <a:buNone/>
            </a:pPr>
            <a:endParaRPr lang="en-GB" dirty="0"/>
          </a:p>
          <a:p>
            <a:pPr algn="ctr">
              <a:buNone/>
            </a:pPr>
            <a:r>
              <a:rPr lang="en-GB" dirty="0"/>
              <a:t>Environmental temperature</a:t>
            </a:r>
          </a:p>
          <a:p>
            <a:pPr algn="ctr">
              <a:buNone/>
            </a:pPr>
            <a:endParaRPr lang="en-GB" dirty="0"/>
          </a:p>
          <a:p>
            <a:pPr algn="ctr">
              <a:buNone/>
            </a:pPr>
            <a:r>
              <a:rPr lang="en-GB" dirty="0"/>
              <a:t>Warm-up</a:t>
            </a:r>
          </a:p>
          <a:p>
            <a:pPr algn="ctr">
              <a:buNone/>
            </a:pPr>
            <a:endParaRPr lang="en-GB" dirty="0"/>
          </a:p>
          <a:p>
            <a:pPr algn="ctr">
              <a:buNone/>
            </a:pPr>
            <a:r>
              <a:rPr lang="en-GB" dirty="0"/>
              <a:t>Psychological stress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828800"/>
            <a:ext cx="11429999" cy="6019799"/>
          </a:xfrm>
        </p:spPr>
        <p:txBody>
          <a:bodyPr>
            <a:normAutofit/>
          </a:bodyPr>
          <a:lstStyle/>
          <a:p>
            <a:pPr algn="ctr">
              <a:buNone/>
            </a:pPr>
            <a:r>
              <a:rPr lang="en-GB" sz="2400" b="1" dirty="0" smtClean="0">
                <a:solidFill>
                  <a:schemeClr val="accent1"/>
                </a:solidFill>
              </a:rPr>
              <a:t>How can Muscle Flexibility and joint mobility be improved? </a:t>
            </a:r>
          </a:p>
          <a:p>
            <a:pPr algn="ctr">
              <a:buNone/>
            </a:pPr>
            <a:endParaRPr lang="en-GB" sz="2400" dirty="0" smtClean="0"/>
          </a:p>
          <a:p>
            <a:pPr algn="ctr">
              <a:buNone/>
            </a:pPr>
            <a:r>
              <a:rPr lang="en-GB" sz="2400" dirty="0" smtClean="0"/>
              <a:t>Three to four sessions of flexibility training per week is needed to improve MFJM. To maintain levels of MFJM one session per week is adequate. </a:t>
            </a:r>
          </a:p>
          <a:p>
            <a:pPr algn="ctr">
              <a:buNone/>
            </a:pPr>
            <a:endParaRPr lang="en-GB" sz="2400" dirty="0" smtClean="0"/>
          </a:p>
          <a:p>
            <a:pPr algn="ctr">
              <a:buNone/>
            </a:pPr>
            <a:r>
              <a:rPr lang="en-GB" sz="2400" dirty="0" smtClean="0"/>
              <a:t>Static stretching should be used over ballistic stretching as ballistic stretching is likely to cause muscle soreness and potential injury. Static stretching is preferred as it requires less energy, it lessens muscle soreness and tissue trauma and relaxes antagonistic muscles. </a:t>
            </a:r>
          </a:p>
          <a:p>
            <a:pPr>
              <a:buNone/>
            </a:pPr>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524000"/>
            <a:ext cx="11125200" cy="5867400"/>
          </a:xfrm>
        </p:spPr>
        <p:txBody>
          <a:bodyPr>
            <a:normAutofit/>
          </a:bodyPr>
          <a:lstStyle/>
          <a:p>
            <a:pPr algn="ctr">
              <a:buNone/>
            </a:pPr>
            <a:r>
              <a:rPr lang="en-GB" sz="2800" b="1" dirty="0" smtClean="0">
                <a:solidFill>
                  <a:schemeClr val="accent1"/>
                </a:solidFill>
              </a:rPr>
              <a:t>What is the definition of body composition?</a:t>
            </a:r>
          </a:p>
          <a:p>
            <a:pPr algn="ctr">
              <a:buNone/>
            </a:pPr>
            <a:endParaRPr lang="en-GB" sz="2800" dirty="0" smtClean="0"/>
          </a:p>
          <a:p>
            <a:pPr algn="ctr">
              <a:buNone/>
            </a:pPr>
            <a:r>
              <a:rPr lang="en-GB" sz="2800" dirty="0" smtClean="0"/>
              <a:t>Body composition relates to the percentage of body weight which is fat and that which is fat free. The two main elements which can alter body weight are fat and muscle. Body composition is also described as metabolically active and metabolically inactive tissue. </a:t>
            </a:r>
          </a:p>
          <a:p>
            <a:pPr algn="ctr">
              <a:buNone/>
            </a:pPr>
            <a:r>
              <a:rPr lang="en-GB" sz="2800" dirty="0" smtClean="0"/>
              <a:t>Too much or too little body fat can markedly affect performance and injury rates, while body weight is influenced by the balance between calorie intake and calorie expenditure.</a:t>
            </a:r>
          </a:p>
          <a:p>
            <a:pPr algn="ctr">
              <a:buNone/>
            </a:pPr>
            <a:endParaRPr lang="en-GB" dirty="0" smtClean="0"/>
          </a:p>
          <a:p>
            <a:pPr algn="ctr">
              <a:buNone/>
            </a:pPr>
            <a:endParaRPr lang="en-GB" dirty="0"/>
          </a:p>
        </p:txBody>
      </p:sp>
    </p:spTree>
    <p:extLst>
      <p:ext uri="{BB962C8B-B14F-4D97-AF65-F5344CB8AC3E}">
        <p14:creationId xmlns:p14="http://schemas.microsoft.com/office/powerpoint/2010/main" val="539692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66944902"/>
              </p:ext>
            </p:extLst>
          </p:nvPr>
        </p:nvGraphicFramePr>
        <p:xfrm>
          <a:off x="838199" y="914400"/>
          <a:ext cx="10668000" cy="5791204"/>
        </p:xfrm>
        <a:graphic>
          <a:graphicData uri="http://schemas.openxmlformats.org/drawingml/2006/table">
            <a:tbl>
              <a:tblPr firstRow="1" bandRow="1">
                <a:tableStyleId>{5C22544A-7EE6-4342-B048-85BDC9FD1C3A}</a:tableStyleId>
              </a:tblPr>
              <a:tblGrid>
                <a:gridCol w="2133600"/>
                <a:gridCol w="2133600"/>
                <a:gridCol w="2133600"/>
                <a:gridCol w="2133600"/>
                <a:gridCol w="2133600"/>
              </a:tblGrid>
              <a:tr h="648402">
                <a:tc>
                  <a:txBody>
                    <a:bodyPr/>
                    <a:lstStyle/>
                    <a:p>
                      <a:pPr algn="ctr"/>
                      <a:r>
                        <a:rPr lang="en-GB" dirty="0" smtClean="0"/>
                        <a:t>Sport</a:t>
                      </a:r>
                      <a:endParaRPr lang="en-GB" dirty="0"/>
                    </a:p>
                  </a:txBody>
                  <a:tcPr/>
                </a:tc>
                <a:tc>
                  <a:txBody>
                    <a:bodyPr/>
                    <a:lstStyle/>
                    <a:p>
                      <a:pPr algn="ctr"/>
                      <a:r>
                        <a:rPr lang="en-GB" dirty="0" smtClean="0"/>
                        <a:t>Sex</a:t>
                      </a:r>
                      <a:endParaRPr lang="en-GB" dirty="0"/>
                    </a:p>
                  </a:txBody>
                  <a:tcPr/>
                </a:tc>
                <a:tc>
                  <a:txBody>
                    <a:bodyPr/>
                    <a:lstStyle/>
                    <a:p>
                      <a:pPr algn="ctr"/>
                      <a:r>
                        <a:rPr lang="en-GB" dirty="0" smtClean="0"/>
                        <a:t>Age (yrs)</a:t>
                      </a:r>
                      <a:endParaRPr lang="en-GB" dirty="0"/>
                    </a:p>
                  </a:txBody>
                  <a:tcPr/>
                </a:tc>
                <a:tc>
                  <a:txBody>
                    <a:bodyPr/>
                    <a:lstStyle/>
                    <a:p>
                      <a:pPr algn="ctr"/>
                      <a:r>
                        <a:rPr lang="en-GB" dirty="0" smtClean="0"/>
                        <a:t>Weight (kg)</a:t>
                      </a:r>
                      <a:endParaRPr lang="en-GB" dirty="0"/>
                    </a:p>
                  </a:txBody>
                  <a:tcPr/>
                </a:tc>
                <a:tc>
                  <a:txBody>
                    <a:bodyPr/>
                    <a:lstStyle/>
                    <a:p>
                      <a:pPr algn="ctr"/>
                      <a:r>
                        <a:rPr lang="en-GB" dirty="0" smtClean="0"/>
                        <a:t>Body Fat (%)</a:t>
                      </a:r>
                      <a:endParaRPr lang="en-GB" dirty="0"/>
                    </a:p>
                  </a:txBody>
                  <a:tcPr/>
                </a:tc>
              </a:tr>
              <a:tr h="648402">
                <a:tc>
                  <a:txBody>
                    <a:bodyPr/>
                    <a:lstStyle/>
                    <a:p>
                      <a:pPr algn="ctr"/>
                      <a:r>
                        <a:rPr lang="en-GB" dirty="0" smtClean="0"/>
                        <a:t>Dancers (Ballet)</a:t>
                      </a:r>
                      <a:endParaRPr lang="en-GB" dirty="0"/>
                    </a:p>
                  </a:txBody>
                  <a:tcPr/>
                </a:tc>
                <a:tc>
                  <a:txBody>
                    <a:bodyPr/>
                    <a:lstStyle/>
                    <a:p>
                      <a:pPr algn="ctr"/>
                      <a:r>
                        <a:rPr lang="en-GB" dirty="0" smtClean="0"/>
                        <a:t>Male</a:t>
                      </a:r>
                      <a:endParaRPr lang="en-GB" dirty="0"/>
                    </a:p>
                  </a:txBody>
                  <a:tcPr/>
                </a:tc>
                <a:tc>
                  <a:txBody>
                    <a:bodyPr/>
                    <a:lstStyle/>
                    <a:p>
                      <a:pPr algn="ctr"/>
                      <a:r>
                        <a:rPr lang="en-GB" dirty="0" smtClean="0"/>
                        <a:t>26</a:t>
                      </a:r>
                      <a:endParaRPr lang="en-GB" dirty="0"/>
                    </a:p>
                  </a:txBody>
                  <a:tcPr/>
                </a:tc>
                <a:tc>
                  <a:txBody>
                    <a:bodyPr/>
                    <a:lstStyle/>
                    <a:p>
                      <a:pPr algn="ctr"/>
                      <a:r>
                        <a:rPr lang="en-GB" dirty="0" smtClean="0"/>
                        <a:t>64</a:t>
                      </a:r>
                      <a:endParaRPr lang="en-GB" dirty="0"/>
                    </a:p>
                  </a:txBody>
                  <a:tcPr/>
                </a:tc>
                <a:tc>
                  <a:txBody>
                    <a:bodyPr/>
                    <a:lstStyle/>
                    <a:p>
                      <a:pPr algn="ctr"/>
                      <a:r>
                        <a:rPr lang="en-GB" dirty="0" smtClean="0"/>
                        <a:t>10</a:t>
                      </a:r>
                      <a:endParaRPr lang="en-GB" dirty="0"/>
                    </a:p>
                  </a:txBody>
                  <a:tcPr/>
                </a:tc>
              </a:tr>
              <a:tr h="648402">
                <a:tc>
                  <a:txBody>
                    <a:bodyPr/>
                    <a:lstStyle/>
                    <a:p>
                      <a:pPr algn="ctr"/>
                      <a:r>
                        <a:rPr lang="en-GB" dirty="0" smtClean="0"/>
                        <a:t>Dancers (Ballet)</a:t>
                      </a:r>
                      <a:endParaRPr lang="en-GB" dirty="0"/>
                    </a:p>
                  </a:txBody>
                  <a:tcPr/>
                </a:tc>
                <a:tc>
                  <a:txBody>
                    <a:bodyPr/>
                    <a:lstStyle/>
                    <a:p>
                      <a:pPr algn="ctr"/>
                      <a:r>
                        <a:rPr lang="en-GB" dirty="0" smtClean="0"/>
                        <a:t>Female</a:t>
                      </a:r>
                      <a:endParaRPr lang="en-GB" dirty="0"/>
                    </a:p>
                  </a:txBody>
                  <a:tcPr/>
                </a:tc>
                <a:tc>
                  <a:txBody>
                    <a:bodyPr/>
                    <a:lstStyle/>
                    <a:p>
                      <a:pPr algn="ctr"/>
                      <a:r>
                        <a:rPr lang="en-GB" dirty="0" smtClean="0"/>
                        <a:t>25</a:t>
                      </a:r>
                      <a:endParaRPr lang="en-GB" dirty="0"/>
                    </a:p>
                  </a:txBody>
                  <a:tcPr/>
                </a:tc>
                <a:tc>
                  <a:txBody>
                    <a:bodyPr/>
                    <a:lstStyle/>
                    <a:p>
                      <a:pPr algn="ctr"/>
                      <a:r>
                        <a:rPr lang="en-GB" dirty="0" smtClean="0"/>
                        <a:t>52</a:t>
                      </a:r>
                      <a:endParaRPr lang="en-GB" dirty="0"/>
                    </a:p>
                  </a:txBody>
                  <a:tcPr/>
                </a:tc>
                <a:tc>
                  <a:txBody>
                    <a:bodyPr/>
                    <a:lstStyle/>
                    <a:p>
                      <a:pPr algn="ctr"/>
                      <a:r>
                        <a:rPr lang="en-GB" dirty="0" smtClean="0"/>
                        <a:t>17</a:t>
                      </a:r>
                      <a:endParaRPr lang="en-GB" dirty="0"/>
                    </a:p>
                  </a:txBody>
                  <a:tcPr/>
                </a:tc>
              </a:tr>
              <a:tr h="1598798">
                <a:tc>
                  <a:txBody>
                    <a:bodyPr/>
                    <a:lstStyle/>
                    <a:p>
                      <a:pPr algn="ctr"/>
                      <a:r>
                        <a:rPr lang="en-GB" dirty="0" smtClean="0"/>
                        <a:t>Dancers (Contemporary)</a:t>
                      </a:r>
                      <a:endParaRPr lang="en-GB" dirty="0"/>
                    </a:p>
                  </a:txBody>
                  <a:tcPr/>
                </a:tc>
                <a:tc>
                  <a:txBody>
                    <a:bodyPr/>
                    <a:lstStyle/>
                    <a:p>
                      <a:pPr algn="ctr"/>
                      <a:r>
                        <a:rPr lang="en-GB" dirty="0" smtClean="0"/>
                        <a:t>Male</a:t>
                      </a:r>
                      <a:endParaRPr lang="en-GB" dirty="0"/>
                    </a:p>
                  </a:txBody>
                  <a:tcPr/>
                </a:tc>
                <a:tc>
                  <a:txBody>
                    <a:bodyPr/>
                    <a:lstStyle/>
                    <a:p>
                      <a:pPr algn="ctr"/>
                      <a:r>
                        <a:rPr lang="en-GB" dirty="0" smtClean="0"/>
                        <a:t>27</a:t>
                      </a:r>
                      <a:endParaRPr lang="en-GB" dirty="0"/>
                    </a:p>
                  </a:txBody>
                  <a:tcPr/>
                </a:tc>
                <a:tc>
                  <a:txBody>
                    <a:bodyPr/>
                    <a:lstStyle/>
                    <a:p>
                      <a:pPr algn="ctr"/>
                      <a:r>
                        <a:rPr lang="en-GB" dirty="0" smtClean="0"/>
                        <a:t>72</a:t>
                      </a:r>
                      <a:endParaRPr lang="en-GB" dirty="0"/>
                    </a:p>
                  </a:txBody>
                  <a:tcPr/>
                </a:tc>
                <a:tc>
                  <a:txBody>
                    <a:bodyPr/>
                    <a:lstStyle/>
                    <a:p>
                      <a:pPr algn="ctr"/>
                      <a:r>
                        <a:rPr lang="en-GB" dirty="0" smtClean="0"/>
                        <a:t>12</a:t>
                      </a:r>
                      <a:endParaRPr lang="en-GB" dirty="0"/>
                    </a:p>
                  </a:txBody>
                  <a:tcPr/>
                </a:tc>
              </a:tr>
              <a:tr h="1598798">
                <a:tc>
                  <a:txBody>
                    <a:bodyPr/>
                    <a:lstStyle/>
                    <a:p>
                      <a:pPr algn="ctr"/>
                      <a:r>
                        <a:rPr lang="en-GB" dirty="0" smtClean="0"/>
                        <a:t>Dancers (Contemporary)</a:t>
                      </a:r>
                      <a:endParaRPr lang="en-GB" dirty="0"/>
                    </a:p>
                  </a:txBody>
                  <a:tcPr/>
                </a:tc>
                <a:tc>
                  <a:txBody>
                    <a:bodyPr/>
                    <a:lstStyle/>
                    <a:p>
                      <a:pPr algn="ctr"/>
                      <a:r>
                        <a:rPr lang="en-GB" dirty="0" smtClean="0"/>
                        <a:t>Female</a:t>
                      </a:r>
                      <a:endParaRPr lang="en-GB" dirty="0"/>
                    </a:p>
                  </a:txBody>
                  <a:tcPr/>
                </a:tc>
                <a:tc>
                  <a:txBody>
                    <a:bodyPr/>
                    <a:lstStyle/>
                    <a:p>
                      <a:pPr algn="ctr"/>
                      <a:r>
                        <a:rPr lang="en-GB" dirty="0" smtClean="0"/>
                        <a:t>26</a:t>
                      </a:r>
                      <a:endParaRPr lang="en-GB" dirty="0"/>
                    </a:p>
                  </a:txBody>
                  <a:tcPr/>
                </a:tc>
                <a:tc>
                  <a:txBody>
                    <a:bodyPr/>
                    <a:lstStyle/>
                    <a:p>
                      <a:pPr algn="ctr"/>
                      <a:r>
                        <a:rPr lang="en-GB" dirty="0" smtClean="0"/>
                        <a:t>59</a:t>
                      </a:r>
                      <a:endParaRPr lang="en-GB" dirty="0"/>
                    </a:p>
                  </a:txBody>
                  <a:tcPr/>
                </a:tc>
                <a:tc>
                  <a:txBody>
                    <a:bodyPr/>
                    <a:lstStyle/>
                    <a:p>
                      <a:pPr algn="ctr"/>
                      <a:r>
                        <a:rPr lang="en-GB" dirty="0" smtClean="0"/>
                        <a:t>20</a:t>
                      </a:r>
                      <a:endParaRPr lang="en-GB" dirty="0"/>
                    </a:p>
                  </a:txBody>
                  <a:tcPr/>
                </a:tc>
              </a:tr>
              <a:tr h="648402">
                <a:tc>
                  <a:txBody>
                    <a:bodyPr/>
                    <a:lstStyle/>
                    <a:p>
                      <a:pPr algn="ctr"/>
                      <a:r>
                        <a:rPr lang="en-GB" dirty="0" smtClean="0"/>
                        <a:t>Gymnasts</a:t>
                      </a:r>
                      <a:endParaRPr lang="en-GB" dirty="0"/>
                    </a:p>
                  </a:txBody>
                  <a:tcPr/>
                </a:tc>
                <a:tc>
                  <a:txBody>
                    <a:bodyPr/>
                    <a:lstStyle/>
                    <a:p>
                      <a:pPr algn="ctr"/>
                      <a:r>
                        <a:rPr lang="en-GB" dirty="0" smtClean="0"/>
                        <a:t>Female</a:t>
                      </a:r>
                      <a:endParaRPr lang="en-GB" dirty="0"/>
                    </a:p>
                  </a:txBody>
                  <a:tcPr/>
                </a:tc>
                <a:tc>
                  <a:txBody>
                    <a:bodyPr/>
                    <a:lstStyle/>
                    <a:p>
                      <a:pPr algn="ctr"/>
                      <a:r>
                        <a:rPr lang="en-GB" dirty="0" smtClean="0"/>
                        <a:t>15</a:t>
                      </a:r>
                      <a:endParaRPr lang="en-GB" dirty="0"/>
                    </a:p>
                  </a:txBody>
                  <a:tcPr/>
                </a:tc>
                <a:tc>
                  <a:txBody>
                    <a:bodyPr/>
                    <a:lstStyle/>
                    <a:p>
                      <a:pPr algn="ctr"/>
                      <a:r>
                        <a:rPr lang="en-GB" dirty="0" smtClean="0"/>
                        <a:t>45.3</a:t>
                      </a:r>
                      <a:endParaRPr lang="en-GB" dirty="0"/>
                    </a:p>
                  </a:txBody>
                  <a:tcPr/>
                </a:tc>
                <a:tc>
                  <a:txBody>
                    <a:bodyPr/>
                    <a:lstStyle/>
                    <a:p>
                      <a:pPr algn="ctr"/>
                      <a:r>
                        <a:rPr lang="en-GB" dirty="0" smtClean="0"/>
                        <a:t>13.4</a:t>
                      </a:r>
                      <a:endParaRPr lang="en-GB" dirty="0"/>
                    </a:p>
                  </a:txBody>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500227-fx24.jpg"/>
          <p:cNvPicPr>
            <a:picLocks noGrp="1" noChangeAspect="1"/>
          </p:cNvPicPr>
          <p:nvPr>
            <p:ph idx="1"/>
          </p:nvPr>
        </p:nvPicPr>
        <p:blipFill>
          <a:blip r:embed="rId2"/>
          <a:stretch>
            <a:fillRect/>
          </a:stretch>
        </p:blipFill>
        <p:spPr>
          <a:xfrm>
            <a:off x="3505200" y="1143000"/>
            <a:ext cx="5334000" cy="5248658"/>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2362200"/>
            <a:ext cx="10896599" cy="5105400"/>
          </a:xfrm>
        </p:spPr>
        <p:txBody>
          <a:bodyPr/>
          <a:lstStyle/>
          <a:p>
            <a:pPr algn="ctr">
              <a:buNone/>
            </a:pPr>
            <a:r>
              <a:rPr lang="en-GB" sz="2800" dirty="0" smtClean="0"/>
              <a:t>Certain aspects of physical fitness are often neglected by the dance profession and conventional dance exercises alone are not sufficient to promote fitness. </a:t>
            </a:r>
          </a:p>
          <a:p>
            <a:pPr algn="ctr">
              <a:buNone/>
            </a:pPr>
            <a:endParaRPr lang="en-GB" sz="2800" dirty="0" smtClean="0"/>
          </a:p>
          <a:p>
            <a:pPr algn="ctr">
              <a:buNone/>
            </a:pPr>
            <a:r>
              <a:rPr lang="en-GB" sz="2800" dirty="0" smtClean="0"/>
              <a:t>Training to elevate standards of fitness may help to reduce musculoskeletal injuries. </a:t>
            </a:r>
          </a:p>
          <a:p>
            <a:pPr>
              <a:buNone/>
            </a:pPr>
            <a:endParaRPr lang="en-GB" dirty="0" smtClean="0"/>
          </a:p>
          <a:p>
            <a:pPr>
              <a:buNone/>
            </a:pPr>
            <a:endParaRPr lang="en-GB" dirty="0"/>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378</TotalTime>
  <Words>1195</Words>
  <Application>Microsoft Office PowerPoint</Application>
  <PresentationFormat>Widescreen</PresentationFormat>
  <Paragraphs>206</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Century Gothic</vt:lpstr>
      <vt:lpstr>Vapor Trail</vt:lpstr>
      <vt:lpstr>An Introduction to the main fitness components in dance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Christy Anson-Harries</dc:creator>
  <cp:lastModifiedBy>Christy Anson-Harries</cp:lastModifiedBy>
  <cp:revision>78</cp:revision>
  <dcterms:created xsi:type="dcterms:W3CDTF">2014-10-07T10:42:29Z</dcterms:created>
  <dcterms:modified xsi:type="dcterms:W3CDTF">2017-11-13T17:08:08Z</dcterms:modified>
</cp:coreProperties>
</file>