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6"/>
  </p:notesMasterIdLst>
  <p:sldIdLst>
    <p:sldId id="256" r:id="rId2"/>
    <p:sldId id="257" r:id="rId3"/>
    <p:sldId id="258" r:id="rId4"/>
    <p:sldId id="268" r:id="rId5"/>
    <p:sldId id="267" r:id="rId6"/>
    <p:sldId id="266" r:id="rId7"/>
    <p:sldId id="265" r:id="rId8"/>
    <p:sldId id="264" r:id="rId9"/>
    <p:sldId id="263" r:id="rId10"/>
    <p:sldId id="262" r:id="rId11"/>
    <p:sldId id="261" r:id="rId12"/>
    <p:sldId id="260" r:id="rId13"/>
    <p:sldId id="259"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DED3FF-3CF0-5008-F102-24FB1C21954A}" v="71" dt="2023-07-27T20:27:45.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950" autoAdjust="0"/>
  </p:normalViewPr>
  <p:slideViewPr>
    <p:cSldViewPr>
      <p:cViewPr varScale="1">
        <p:scale>
          <a:sx n="47" d="100"/>
          <a:sy n="47" d="100"/>
        </p:scale>
        <p:origin x="-204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247781-F26F-4B3E-89BF-F0E080658853}" type="datetimeFigureOut">
              <a:rPr lang="en-US" smtClean="0"/>
              <a:pPr/>
              <a:t>7/27/2023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42D0E8-0BE5-4F03-9E25-2526CE3153E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achievement of casual as well as upscale restaurants in the cutthroat restaurant sector is greatly dependent on attracting skilled workers. The entice potential employees to find employment in casual and gourmet eateries, this part examines six hiring strategies three for temporary and six for future acquisition as well as four inducement methods two financial and two non-financial.</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recruitment procedure can be sped up by using internal applicant pools because these people are already aware of the organization’s values, procedures, and standards. Additionally, internal promotions can increase employee enthusiasm and satisfaction since this shows that the business loves and appreciates its present staff members. As these tactics concentrate on meeting urgent demands</a:t>
            </a:r>
            <a:r>
              <a:rPr lang="en-US" sz="1200" kern="1200">
                <a:solidFill>
                  <a:schemeClr val="tx1"/>
                </a:solidFill>
                <a:latin typeface="+mn-lt"/>
                <a:ea typeface="+mn-ea"/>
                <a:cs typeface="+mn-cs"/>
              </a:rPr>
              <a:t>, organizations </a:t>
            </a:r>
            <a:r>
              <a:rPr lang="en-US" sz="1200" kern="1200" dirty="0">
                <a:solidFill>
                  <a:schemeClr val="tx1"/>
                </a:solidFill>
                <a:latin typeface="+mn-lt"/>
                <a:ea typeface="+mn-ea"/>
                <a:cs typeface="+mn-cs"/>
              </a:rPr>
              <a:t>need to strike a balance between quick hires and an overarching talent acquisition strategy to maintain performance in the cutthroat job market.</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Organizations may increase the likelihood of quickly finding and employing the best individuals by giving internal talent pools priority, hosting virtual recruitment markets and speedy conversations, and providing signing incentives and contracts with flexibility. Speed screenings as well as virtual employment marketplaces can both greatly speed up the hiring processes in organizations. The time-effective conversations enable employers to assess several prospects quickly, shortening the procedure for hiring and facilitating quicker choice-making.</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restaurant can differentiate itself as a place of employment that values the health of its staff and promotes a pleasant place to work by offering a robust advantages store that improves the whole compensation the entire package. For businesses looking to fill vacancies swiftly and effectively, short-term talent acquisition techniques are crucial. Candidates interested in immediate employment or wishing to obtain expertise in a particular field may be drawn to flexible shrinks, such as quick or job projects. These adaptable agreements may result in quicker hiring and beginning, taking care of urgent personnel demands.</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Long-term talent acquisition methods priorities putting effort into staff training and succession preparation, sustaining an employment pipeline, and developing an effective company image and EVP. The EVP includes all of the distinctive perks and advantages that workers receive in return for their abilities and services. The organization may draw people who share its values, particularly its long-term vision by expressing a distinct and alluring employer image and EVP using multiple channels such as career portals, social media, and employee recommendations.</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Establish and uphold a network of talent to foster interactions with active and passive prospects. Although there cannot be any available positions right now, this involves interacting with people who might be interested in becoming employees for the firm in the future. </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 steady supply of internal applications for managerial roles is ensured by identifying high-potential individuals and developing those for leadership positions. This strategy not only saves time and money on external hiring but also boosts employee morale because they can see their route to professional growth within the company.</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Through implementing these strategies, businesses can cultivate a talented and committed staff, draw in and keep the best workers, and establish themselves as businesses' choice in the cutthroat labor market.</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 Monetary methods</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increase pay may persuade competent and seasoned applicants to choose the company over rivals. Monetary methods inspire staff and entice qualified prospects, think about creating incentive programs alongside reasonable base pay. In hotels and restaurants, waiters and sales workers may benefit from incentive pay or commission plans. Monetary methods encourage a harmonious work-life balance and satisfaction among staff members and provide a robust Sabbatical plan which covers holidays, sick days, and personal days.</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Monetary methods assist staff members in overcoming personal obstacles and make counseling services, budgeting guidance, as well as additional support programs available. In addition to being useful, this enables personnel to sample and understand the dining establishment's culinary offerings. Monetary methods show the dedication to the permanent financial stability of the staff members and contemplate providing savings opportunities for retirement like the 401(k) or Individual Stock Participation Plans (ESOP).</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Employees can express views, worries, and suggestions through periodic team conferences and feedback sessions. Recognize and value the efforts and contributions of staff. Delivering verbal appreciation and publicly hailing great work can increase enthusiasm and drive. on- monetary methods</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organize teams encourage staff bonding and the development of solid professional connections, and plan collaborative activities, trips, or social gatherings. Provide possibilities for career progression and avenues for professional growth. Candidates may be more likely to consider a dining establishment to be an appealing location to work because it invests in staff development and provides chances at career advancement.</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Employees interested in food preparation may find this to be a compelling perk. Implement gratitude initiatives that honor exceptional work and accomplishments. Provide various scheduling alternatives to satisfy the individual requirements and preferences of the staff. Offering a combination of work and personal life can be a big lure for applicants who seek a flexible workplace.</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conclusion, acquiring competent and motivated applicants for employment in fine dining and fast food establishments necessitates a comprehensive talent acquisition plan and alluring benefits. Financial strategies, such as setting fair salaries and establishing a range of benefit plans, give workers financial security and job happiness. Non-monetary strategies, such as promoting a pleasant workplace culture as well as a team atmosphere and highlighting special perks and advantages, develop staff allegiance and an overwhelming feeling of connection.</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kern="1200" dirty="0" err="1">
                <a:solidFill>
                  <a:schemeClr val="tx1"/>
                </a:solidFill>
                <a:latin typeface="+mn-lt"/>
                <a:ea typeface="+mn-ea"/>
                <a:cs typeface="+mn-cs"/>
              </a:rPr>
              <a:t>Arasanmi</a:t>
            </a:r>
            <a:r>
              <a:rPr lang="en-US" sz="1200" kern="1200" dirty="0">
                <a:solidFill>
                  <a:schemeClr val="tx1"/>
                </a:solidFill>
                <a:latin typeface="+mn-lt"/>
                <a:ea typeface="+mn-ea"/>
                <a:cs typeface="+mn-cs"/>
              </a:rPr>
              <a:t>, C.N. and Krishna, A., 2019. Linking the employee value proposition (EVP) to employee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outcomes. </a:t>
            </a:r>
            <a:r>
              <a:rPr lang="en-US" sz="1200" i="1" kern="1200" dirty="0">
                <a:solidFill>
                  <a:schemeClr val="tx1"/>
                </a:solidFill>
                <a:latin typeface="+mn-lt"/>
                <a:ea typeface="+mn-ea"/>
                <a:cs typeface="+mn-cs"/>
              </a:rPr>
              <a:t>Industrial and Commercial Training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51</a:t>
            </a:r>
            <a:r>
              <a:rPr lang="en-US" sz="1200" kern="1200" dirty="0">
                <a:solidFill>
                  <a:schemeClr val="tx1"/>
                </a:solidFill>
                <a:latin typeface="+mn-lt"/>
                <a:ea typeface="+mn-ea"/>
                <a:cs typeface="+mn-cs"/>
              </a:rPr>
              <a:t>(7/8), pp.387-395.</a:t>
            </a:r>
          </a:p>
          <a:p>
            <a:r>
              <a:rPr lang="en-US" sz="1200" kern="1200" dirty="0">
                <a:solidFill>
                  <a:schemeClr val="tx1"/>
                </a:solidFill>
                <a:latin typeface="+mn-lt"/>
                <a:ea typeface="+mn-ea"/>
                <a:cs typeface="+mn-cs"/>
              </a:rPr>
              <a:t>Cheng, X., Van </a:t>
            </a:r>
            <a:r>
              <a:rPr lang="en-US" sz="1200" kern="1200" dirty="0" err="1">
                <a:solidFill>
                  <a:schemeClr val="tx1"/>
                </a:solidFill>
                <a:latin typeface="+mn-lt"/>
                <a:ea typeface="+mn-ea"/>
                <a:cs typeface="+mn-cs"/>
              </a:rPr>
              <a:t>Damme</a:t>
            </a:r>
            <a:r>
              <a:rPr lang="en-US" sz="1200" kern="1200" dirty="0">
                <a:solidFill>
                  <a:schemeClr val="tx1"/>
                </a:solidFill>
                <a:latin typeface="+mn-lt"/>
                <a:ea typeface="+mn-ea"/>
                <a:cs typeface="+mn-cs"/>
              </a:rPr>
              <a:t>, S., Li, L. and </a:t>
            </a:r>
            <a:r>
              <a:rPr lang="en-US" sz="1200" kern="1200" dirty="0" err="1">
                <a:solidFill>
                  <a:schemeClr val="tx1"/>
                </a:solidFill>
                <a:latin typeface="+mn-lt"/>
                <a:ea typeface="+mn-ea"/>
                <a:cs typeface="+mn-cs"/>
              </a:rPr>
              <a:t>Uyttenhove</a:t>
            </a:r>
            <a:r>
              <a:rPr lang="en-US" sz="1200" kern="1200" dirty="0">
                <a:solidFill>
                  <a:schemeClr val="tx1"/>
                </a:solidFill>
                <a:latin typeface="+mn-lt"/>
                <a:ea typeface="+mn-ea"/>
                <a:cs typeface="+mn-cs"/>
              </a:rPr>
              <a:t>, P., 2019. Evaluation of cultural ecosystem services: A review of methods. </a:t>
            </a:r>
            <a:r>
              <a:rPr lang="en-US" sz="1200" i="1" kern="1200" dirty="0">
                <a:solidFill>
                  <a:schemeClr val="tx1"/>
                </a:solidFill>
                <a:latin typeface="+mn-lt"/>
                <a:ea typeface="+mn-ea"/>
                <a:cs typeface="+mn-cs"/>
              </a:rPr>
              <a:t>Ecosystem services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37</a:t>
            </a:r>
            <a:r>
              <a:rPr lang="en-US" sz="1200" kern="1200" dirty="0">
                <a:solidFill>
                  <a:schemeClr val="tx1"/>
                </a:solidFill>
                <a:latin typeface="+mn-lt"/>
                <a:ea typeface="+mn-ea"/>
                <a:cs typeface="+mn-cs"/>
              </a:rPr>
              <a:t>, p.100925.</a:t>
            </a:r>
          </a:p>
          <a:p>
            <a:r>
              <a:rPr lang="en-US" sz="1200" kern="1200" dirty="0" err="1">
                <a:solidFill>
                  <a:schemeClr val="tx1"/>
                </a:solidFill>
                <a:latin typeface="+mn-lt"/>
                <a:ea typeface="+mn-ea"/>
                <a:cs typeface="+mn-cs"/>
              </a:rPr>
              <a:t>Fayoumi</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Loucopoulos</a:t>
            </a:r>
            <a:r>
              <a:rPr lang="en-US" sz="1200" kern="1200" dirty="0">
                <a:solidFill>
                  <a:schemeClr val="tx1"/>
                </a:solidFill>
                <a:latin typeface="+mn-lt"/>
                <a:ea typeface="+mn-ea"/>
                <a:cs typeface="+mn-cs"/>
              </a:rPr>
              <a:t>, P., 2023. Bridging the Strategy Execution Gap of Designing Intelligent Talent Acquisition Systems Using Enterprise </a:t>
            </a:r>
            <a:r>
              <a:rPr lang="en-US" sz="1200" kern="1200" dirty="0" err="1">
                <a:solidFill>
                  <a:schemeClr val="tx1"/>
                </a:solidFill>
                <a:latin typeface="+mn-lt"/>
                <a:ea typeface="+mn-ea"/>
                <a:cs typeface="+mn-cs"/>
              </a:rPr>
              <a:t>Modelling</a:t>
            </a:r>
            <a:r>
              <a:rPr lang="en-US" sz="1200" kern="1200" dirty="0">
                <a:solidFill>
                  <a:schemeClr val="tx1"/>
                </a:solidFill>
                <a:latin typeface="+mn-lt"/>
                <a:ea typeface="+mn-ea"/>
                <a:cs typeface="+mn-cs"/>
              </a:rPr>
              <a:t> and Simulation. </a:t>
            </a:r>
            <a:r>
              <a:rPr lang="en-US" sz="1200" i="1" kern="1200" dirty="0">
                <a:solidFill>
                  <a:schemeClr val="tx1"/>
                </a:solidFill>
                <a:latin typeface="+mn-lt"/>
                <a:ea typeface="+mn-ea"/>
                <a:cs typeface="+mn-cs"/>
              </a:rPr>
              <a:t>Enterprise Information Systems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17</a:t>
            </a:r>
            <a:r>
              <a:rPr lang="en-US" sz="1200" kern="1200" dirty="0">
                <a:solidFill>
                  <a:schemeClr val="tx1"/>
                </a:solidFill>
                <a:latin typeface="+mn-lt"/>
                <a:ea typeface="+mn-ea"/>
                <a:cs typeface="+mn-cs"/>
              </a:rPr>
              <a:t>(6), p.2005149.</a:t>
            </a:r>
          </a:p>
          <a:p>
            <a:r>
              <a:rPr lang="en-US" sz="1200" kern="1200" dirty="0" err="1">
                <a:solidFill>
                  <a:schemeClr val="tx1"/>
                </a:solidFill>
                <a:latin typeface="+mn-lt"/>
                <a:ea typeface="+mn-ea"/>
                <a:cs typeface="+mn-cs"/>
              </a:rPr>
              <a:t>Grebstad</a:t>
            </a:r>
            <a:r>
              <a:rPr lang="en-US" sz="1200" kern="1200" dirty="0">
                <a:solidFill>
                  <a:schemeClr val="tx1"/>
                </a:solidFill>
                <a:latin typeface="+mn-lt"/>
                <a:ea typeface="+mn-ea"/>
                <a:cs typeface="+mn-cs"/>
              </a:rPr>
              <a:t>, M.C., 2022. Talent acquisition: becoming an employer of choice for gen Z. </a:t>
            </a:r>
            <a:r>
              <a:rPr lang="en-US" sz="1200" i="1" kern="1200" dirty="0">
                <a:solidFill>
                  <a:schemeClr val="tx1"/>
                </a:solidFill>
                <a:latin typeface="+mn-lt"/>
                <a:ea typeface="+mn-ea"/>
                <a:cs typeface="+mn-cs"/>
              </a:rPr>
              <a:t>Toronto: Canadian Forces College, Minister of National </a:t>
            </a:r>
            <a:r>
              <a:rPr lang="en-US" sz="1200" i="1" kern="1200" dirty="0" err="1">
                <a:solidFill>
                  <a:schemeClr val="tx1"/>
                </a:solidFill>
                <a:latin typeface="+mn-lt"/>
                <a:ea typeface="+mn-ea"/>
                <a:cs typeface="+mn-cs"/>
              </a:rPr>
              <a:t>Defence</a:t>
            </a:r>
            <a:r>
              <a:rPr lang="en-US" sz="1200" kern="1200" dirty="0">
                <a:solidFill>
                  <a:schemeClr val="tx1"/>
                </a:solidFill>
                <a:latin typeface="+mn-lt"/>
                <a:ea typeface="+mn-ea"/>
                <a:cs typeface="+mn-cs"/>
              </a:rPr>
              <a:t>.</a:t>
            </a:r>
          </a:p>
          <a:p>
            <a:r>
              <a:rPr lang="en-US" sz="1200" kern="1200" dirty="0">
                <a:solidFill>
                  <a:schemeClr val="tx1"/>
                </a:solidFill>
                <a:latin typeface="+mn-lt"/>
                <a:ea typeface="+mn-ea"/>
                <a:cs typeface="+mn-cs"/>
              </a:rPr>
              <a:t>Hagan, M., 2019. </a:t>
            </a:r>
            <a:r>
              <a:rPr lang="en-US" sz="1200" i="1" kern="1200" dirty="0">
                <a:solidFill>
                  <a:schemeClr val="tx1"/>
                </a:solidFill>
                <a:latin typeface="+mn-lt"/>
                <a:ea typeface="+mn-ea"/>
                <a:cs typeface="+mn-cs"/>
              </a:rPr>
              <a:t>Exploding the fine print: Designing visual, interactive, consumer-centric contracts and disclosures</a:t>
            </a:r>
            <a:r>
              <a:rPr lang="en-US" sz="1200" kern="1200" dirty="0">
                <a:solidFill>
                  <a:schemeClr val="tx1"/>
                </a:solidFill>
                <a:latin typeface="+mn-lt"/>
                <a:ea typeface="+mn-ea"/>
                <a:cs typeface="+mn-cs"/>
              </a:rPr>
              <a:t> (pp. 93-122). Springer Singapore.</a:t>
            </a:r>
          </a:p>
          <a:p>
            <a:r>
              <a:rPr lang="en-US" sz="1200" kern="1200" dirty="0" err="1">
                <a:solidFill>
                  <a:schemeClr val="tx1"/>
                </a:solidFill>
                <a:latin typeface="+mn-lt"/>
                <a:ea typeface="+mn-ea"/>
                <a:cs typeface="+mn-cs"/>
              </a:rPr>
              <a:t>Koivunen</a:t>
            </a:r>
            <a:r>
              <a:rPr lang="en-US" sz="1200" kern="1200" dirty="0">
                <a:solidFill>
                  <a:schemeClr val="tx1"/>
                </a:solidFill>
                <a:latin typeface="+mn-lt"/>
                <a:ea typeface="+mn-ea"/>
                <a:cs typeface="+mn-cs"/>
              </a:rPr>
              <a:t>, S., </a:t>
            </a:r>
            <a:r>
              <a:rPr lang="en-US" sz="1200" kern="1200" dirty="0" err="1">
                <a:solidFill>
                  <a:schemeClr val="tx1"/>
                </a:solidFill>
                <a:latin typeface="+mn-lt"/>
                <a:ea typeface="+mn-ea"/>
                <a:cs typeface="+mn-cs"/>
              </a:rPr>
              <a:t>Sahlgren</a:t>
            </a:r>
            <a:r>
              <a:rPr lang="en-US" sz="1200" kern="1200" dirty="0">
                <a:solidFill>
                  <a:schemeClr val="tx1"/>
                </a:solidFill>
                <a:latin typeface="+mn-lt"/>
                <a:ea typeface="+mn-ea"/>
                <a:cs typeface="+mn-cs"/>
              </a:rPr>
              <a:t>, O., Ala-</a:t>
            </a:r>
            <a:r>
              <a:rPr lang="en-US" sz="1200" kern="1200" dirty="0" err="1">
                <a:solidFill>
                  <a:schemeClr val="tx1"/>
                </a:solidFill>
                <a:latin typeface="+mn-lt"/>
                <a:ea typeface="+mn-ea"/>
                <a:cs typeface="+mn-cs"/>
              </a:rPr>
              <a:t>Luopa</a:t>
            </a:r>
            <a:r>
              <a:rPr lang="en-US" sz="1200" kern="1200" dirty="0">
                <a:solidFill>
                  <a:schemeClr val="tx1"/>
                </a:solidFill>
                <a:latin typeface="+mn-lt"/>
                <a:ea typeface="+mn-ea"/>
                <a:cs typeface="+mn-cs"/>
              </a:rPr>
              <a:t>, S. and Olsson, T., 2023. Pitfalls and Tensions in Digitalizing Talent Acquisition: An Analysis of HRM Professionals’ Considerations Related to Digital Ethics. </a:t>
            </a:r>
            <a:r>
              <a:rPr lang="en-US" sz="1200" i="1" kern="1200" dirty="0">
                <a:solidFill>
                  <a:schemeClr val="tx1"/>
                </a:solidFill>
                <a:latin typeface="+mn-lt"/>
                <a:ea typeface="+mn-ea"/>
                <a:cs typeface="+mn-cs"/>
              </a:rPr>
              <a:t>Interacting with Computers</a:t>
            </a:r>
            <a:r>
              <a:rPr lang="en-US" sz="1200" kern="1200" dirty="0">
                <a:solidFill>
                  <a:schemeClr val="tx1"/>
                </a:solidFill>
                <a:latin typeface="+mn-lt"/>
                <a:ea typeface="+mn-ea"/>
                <a:cs typeface="+mn-cs"/>
              </a:rPr>
              <a:t>, p.iwad018.</a:t>
            </a:r>
          </a:p>
          <a:p>
            <a:r>
              <a:rPr lang="en-US" sz="1200" kern="1200" dirty="0" err="1">
                <a:solidFill>
                  <a:schemeClr val="tx1"/>
                </a:solidFill>
                <a:latin typeface="+mn-lt"/>
                <a:ea typeface="+mn-ea"/>
                <a:cs typeface="+mn-cs"/>
              </a:rPr>
              <a:t>Mehreen</a:t>
            </a:r>
            <a:r>
              <a:rPr lang="en-US" sz="1200" kern="1200" dirty="0">
                <a:solidFill>
                  <a:schemeClr val="tx1"/>
                </a:solidFill>
                <a:latin typeface="+mn-lt"/>
                <a:ea typeface="+mn-ea"/>
                <a:cs typeface="+mn-cs"/>
              </a:rPr>
              <a:t>, A. and Ali, Z., 2022. The interplay between employee development factors and succession planning in predicting employee performance: evidence from retail banks. </a:t>
            </a:r>
            <a:r>
              <a:rPr lang="en-US" sz="1200" i="1" kern="1200" dirty="0">
                <a:solidFill>
                  <a:schemeClr val="tx1"/>
                </a:solidFill>
                <a:latin typeface="+mn-lt"/>
                <a:ea typeface="+mn-ea"/>
                <a:cs typeface="+mn-cs"/>
              </a:rPr>
              <a:t>Industrial and Commercial Training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54</a:t>
            </a:r>
            <a:r>
              <a:rPr lang="en-US" sz="1200" kern="1200" dirty="0">
                <a:solidFill>
                  <a:schemeClr val="tx1"/>
                </a:solidFill>
                <a:latin typeface="+mn-lt"/>
                <a:ea typeface="+mn-ea"/>
                <a:cs typeface="+mn-cs"/>
              </a:rPr>
              <a:t>(3), pp.528-543.</a:t>
            </a:r>
          </a:p>
          <a:p>
            <a:r>
              <a:rPr lang="en-US" sz="1200" kern="1200" dirty="0" err="1">
                <a:solidFill>
                  <a:schemeClr val="tx1"/>
                </a:solidFill>
                <a:latin typeface="+mn-lt"/>
                <a:ea typeface="+mn-ea"/>
                <a:cs typeface="+mn-cs"/>
              </a:rPr>
              <a:t>Saleki</a:t>
            </a:r>
            <a:r>
              <a:rPr lang="en-US" sz="1200" kern="1200" dirty="0">
                <a:solidFill>
                  <a:schemeClr val="tx1"/>
                </a:solidFill>
                <a:latin typeface="+mn-lt"/>
                <a:ea typeface="+mn-ea"/>
                <a:cs typeface="+mn-cs"/>
              </a:rPr>
              <a:t>, M., </a:t>
            </a:r>
            <a:r>
              <a:rPr lang="en-US" sz="1200" kern="1200" dirty="0" err="1">
                <a:solidFill>
                  <a:schemeClr val="tx1"/>
                </a:solidFill>
                <a:latin typeface="+mn-lt"/>
                <a:ea typeface="+mn-ea"/>
                <a:cs typeface="+mn-cs"/>
              </a:rPr>
              <a:t>Khalo</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Kakaei</a:t>
            </a:r>
            <a:r>
              <a:rPr lang="en-US" sz="1200" kern="1200" dirty="0">
                <a:solidFill>
                  <a:schemeClr val="tx1"/>
                </a:solidFill>
                <a:latin typeface="+mn-lt"/>
                <a:ea typeface="+mn-ea"/>
                <a:cs typeface="+mn-cs"/>
              </a:rPr>
              <a:t>, R. and </a:t>
            </a:r>
            <a:r>
              <a:rPr lang="en-US" sz="1200" kern="1200" dirty="0" err="1">
                <a:solidFill>
                  <a:schemeClr val="tx1"/>
                </a:solidFill>
                <a:latin typeface="+mn-lt"/>
                <a:ea typeface="+mn-ea"/>
                <a:cs typeface="+mn-cs"/>
              </a:rPr>
              <a:t>Ataei</a:t>
            </a:r>
            <a:r>
              <a:rPr lang="en-US" sz="1200" kern="1200" dirty="0">
                <a:solidFill>
                  <a:schemeClr val="tx1"/>
                </a:solidFill>
                <a:latin typeface="+mn-lt"/>
                <a:ea typeface="+mn-ea"/>
                <a:cs typeface="+mn-cs"/>
              </a:rPr>
              <a:t>, M., 2020. A non-monetary valuation system for open-pit mine design. </a:t>
            </a:r>
            <a:r>
              <a:rPr lang="en-US" sz="1200" i="1" kern="1200" dirty="0">
                <a:solidFill>
                  <a:schemeClr val="tx1"/>
                </a:solidFill>
                <a:latin typeface="+mn-lt"/>
                <a:ea typeface="+mn-ea"/>
                <a:cs typeface="+mn-cs"/>
              </a:rPr>
              <a:t>International Journal of Mining and Geo-Engineering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54</a:t>
            </a:r>
            <a:r>
              <a:rPr lang="en-US" sz="1200" kern="1200" dirty="0">
                <a:solidFill>
                  <a:schemeClr val="tx1"/>
                </a:solidFill>
                <a:latin typeface="+mn-lt"/>
                <a:ea typeface="+mn-ea"/>
                <a:cs typeface="+mn-cs"/>
              </a:rPr>
              <a:t>(2), pp.135-145.</a:t>
            </a:r>
          </a:p>
          <a:p>
            <a:r>
              <a:rPr lang="en-US" sz="1200" kern="1200" dirty="0" err="1">
                <a:solidFill>
                  <a:schemeClr val="tx1"/>
                </a:solidFill>
                <a:latin typeface="+mn-lt"/>
                <a:ea typeface="+mn-ea"/>
                <a:cs typeface="+mn-cs"/>
              </a:rPr>
              <a:t>Selivanov</a:t>
            </a:r>
            <a:r>
              <a:rPr lang="en-US" sz="1200" kern="1200" dirty="0">
                <a:solidFill>
                  <a:schemeClr val="tx1"/>
                </a:solidFill>
                <a:latin typeface="+mn-lt"/>
                <a:ea typeface="+mn-ea"/>
                <a:cs typeface="+mn-cs"/>
              </a:rPr>
              <a:t>, E. and </a:t>
            </a:r>
            <a:r>
              <a:rPr lang="en-US" sz="1200" kern="1200" dirty="0" err="1">
                <a:solidFill>
                  <a:schemeClr val="tx1"/>
                </a:solidFill>
                <a:latin typeface="+mn-lt"/>
                <a:ea typeface="+mn-ea"/>
                <a:cs typeface="+mn-cs"/>
              </a:rPr>
              <a:t>Hlaváčková</a:t>
            </a:r>
            <a:r>
              <a:rPr lang="en-US" sz="1200" kern="1200" dirty="0">
                <a:solidFill>
                  <a:schemeClr val="tx1"/>
                </a:solidFill>
                <a:latin typeface="+mn-lt"/>
                <a:ea typeface="+mn-ea"/>
                <a:cs typeface="+mn-cs"/>
              </a:rPr>
              <a:t>, P., 2021. Methods for monetary valuation of ecosystem services: A scoping review. </a:t>
            </a:r>
            <a:r>
              <a:rPr lang="en-US" sz="1200" i="1" kern="1200" dirty="0">
                <a:solidFill>
                  <a:schemeClr val="tx1"/>
                </a:solidFill>
                <a:latin typeface="+mn-lt"/>
                <a:ea typeface="+mn-ea"/>
                <a:cs typeface="+mn-cs"/>
              </a:rPr>
              <a:t>Journal of Forest Science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67</a:t>
            </a:r>
            <a:r>
              <a:rPr lang="en-US" sz="1200" kern="1200" dirty="0">
                <a:solidFill>
                  <a:schemeClr val="tx1"/>
                </a:solidFill>
                <a:latin typeface="+mn-lt"/>
                <a:ea typeface="+mn-ea"/>
                <a:cs typeface="+mn-cs"/>
              </a:rPr>
              <a:t>(11), pp.499-511.</a:t>
            </a:r>
          </a:p>
          <a:p>
            <a:r>
              <a:rPr lang="en-US" sz="1200" kern="1200" dirty="0" err="1">
                <a:solidFill>
                  <a:schemeClr val="tx1"/>
                </a:solidFill>
                <a:latin typeface="+mn-lt"/>
                <a:ea typeface="+mn-ea"/>
                <a:cs typeface="+mn-cs"/>
              </a:rPr>
              <a:t>Thakur</a:t>
            </a:r>
            <a:r>
              <a:rPr lang="en-US" sz="1200" kern="1200" dirty="0">
                <a:solidFill>
                  <a:schemeClr val="tx1"/>
                </a:solidFill>
                <a:latin typeface="+mn-lt"/>
                <a:ea typeface="+mn-ea"/>
                <a:cs typeface="+mn-cs"/>
              </a:rPr>
              <a:t>, A., 2022. Employee branding for marketing brand: A brand positioning strategy through aligning culture and HRM practices. </a:t>
            </a:r>
            <a:r>
              <a:rPr lang="en-US" sz="1200" i="1" kern="1200" dirty="0">
                <a:solidFill>
                  <a:schemeClr val="tx1"/>
                </a:solidFill>
                <a:latin typeface="+mn-lt"/>
                <a:ea typeface="+mn-ea"/>
                <a:cs typeface="+mn-cs"/>
              </a:rPr>
              <a:t>Academy of Marketing Studies Journal</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26</a:t>
            </a:r>
            <a:r>
              <a:rPr lang="en-US" sz="1200" kern="1200" dirty="0">
                <a:solidFill>
                  <a:schemeClr val="tx1"/>
                </a:solidFill>
                <a:latin typeface="+mn-lt"/>
                <a:ea typeface="+mn-ea"/>
                <a:cs typeface="+mn-cs"/>
              </a:rPr>
              <a:t>(5).</a:t>
            </a:r>
          </a:p>
          <a:p>
            <a:endParaRPr lang="en-US" dirty="0"/>
          </a:p>
        </p:txBody>
      </p:sp>
      <p:sp>
        <p:nvSpPr>
          <p:cNvPr id="4" name="Slide Number Placeholder 3"/>
          <p:cNvSpPr>
            <a:spLocks noGrp="1"/>
          </p:cNvSpPr>
          <p:nvPr>
            <p:ph type="sldNum" sz="quarter" idx="10"/>
          </p:nvPr>
        </p:nvSpPr>
        <p:spPr/>
        <p:txBody>
          <a:bodyPr/>
          <a:lstStyle/>
          <a:p>
            <a:fld id="{4642D0E8-0BE5-4F03-9E25-2526CE3153E6}"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2216CA3B-2A1A-485A-9B33-178F197F0424}" type="datetimeFigureOut">
              <a:rPr lang="en-US" smtClean="0"/>
              <a:pPr/>
              <a:t>7/27/2023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77A328F-AE21-4FEE-B27B-CF8045B55D2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216CA3B-2A1A-485A-9B33-178F197F0424}" type="datetimeFigureOut">
              <a:rPr lang="en-US" smtClean="0"/>
              <a:pPr/>
              <a:t>7/27/2023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216CA3B-2A1A-485A-9B33-178F197F0424}" type="datetimeFigureOut">
              <a:rPr lang="en-US" smtClean="0"/>
              <a:pPr/>
              <a:t>7/27/2023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7A328F-AE21-4FEE-B27B-CF8045B55D2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216CA3B-2A1A-485A-9B33-178F197F0424}" type="datetimeFigureOut">
              <a:rPr lang="en-US" smtClean="0"/>
              <a:pPr/>
              <a:t>7/27/2023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216CA3B-2A1A-485A-9B33-178F197F0424}" type="datetimeFigureOut">
              <a:rPr lang="en-US" smtClean="0"/>
              <a:pPr/>
              <a:t>7/27/2023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2216CA3B-2A1A-485A-9B33-178F197F0424}" type="datetimeFigureOut">
              <a:rPr lang="en-US" smtClean="0"/>
              <a:pPr/>
              <a:t>7/27/2023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16CA3B-2A1A-485A-9B33-178F197F0424}" type="datetimeFigureOut">
              <a:rPr lang="en-US" smtClean="0"/>
              <a:pPr/>
              <a:t>7/27/2023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216CA3B-2A1A-485A-9B33-178F197F0424}" type="datetimeFigureOut">
              <a:rPr lang="en-US" smtClean="0"/>
              <a:pPr/>
              <a:t>7/27/2023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2216CA3B-2A1A-485A-9B33-178F197F0424}" type="datetimeFigureOut">
              <a:rPr lang="en-US" smtClean="0"/>
              <a:pPr/>
              <a:t>7/27/2023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C77A328F-AE21-4FEE-B27B-CF8045B55D26}"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216CA3B-2A1A-485A-9B33-178F197F0424}" type="datetimeFigureOut">
              <a:rPr lang="en-US" smtClean="0"/>
              <a:pPr/>
              <a:t>7/27/2023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216CA3B-2A1A-485A-9B33-178F197F0424}" type="datetimeFigureOut">
              <a:rPr lang="en-US" smtClean="0"/>
              <a:pPr/>
              <a:t>7/27/2023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7A328F-AE21-4FEE-B27B-CF8045B55D2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216CA3B-2A1A-485A-9B33-178F197F0424}" type="datetimeFigureOut">
              <a:rPr lang="en-US" smtClean="0"/>
              <a:pPr/>
              <a:t>7/27/2023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77A328F-AE21-4FEE-B27B-CF8045B55D26}"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5288340"/>
            <a:ext cx="9144000" cy="1200329"/>
          </a:xfrm>
          <a:prstGeom prst="rect">
            <a:avLst/>
          </a:prstGeom>
          <a:noFill/>
        </p:spPr>
        <p:txBody>
          <a:bodyPr wrap="square" lIns="91440" tIns="45720" rIns="91440" bIns="45720" rtlCol="0" anchor="t">
            <a:spAutoFit/>
          </a:bodyPr>
          <a:lstStyle/>
          <a:p>
            <a:pPr algn="ctr"/>
            <a:r>
              <a:rPr lang="en-US" sz="2400" b="1" dirty="0">
                <a:solidFill>
                  <a:srgbClr val="FFFF00"/>
                </a:solidFill>
                <a:latin typeface="Times New Roman"/>
                <a:cs typeface="Times New Roman"/>
              </a:rPr>
              <a:t>Name: Daniel Istrati</a:t>
            </a:r>
          </a:p>
          <a:p>
            <a:pPr algn="ctr"/>
            <a:r>
              <a:rPr lang="en-US" sz="2400" b="1">
                <a:solidFill>
                  <a:srgbClr val="FFFF00"/>
                </a:solidFill>
                <a:latin typeface="Times New Roman"/>
                <a:cs typeface="Times New Roman"/>
              </a:rPr>
              <a:t>ID number:1917711</a:t>
            </a:r>
          </a:p>
          <a:p>
            <a:pPr algn="ctr"/>
            <a:endParaRPr lang="en-US" sz="2400" b="1" dirty="0">
              <a:solidFill>
                <a:srgbClr val="FFFF00"/>
              </a:solidFill>
              <a:latin typeface="Times New Roman"/>
              <a:cs typeface="Times New Roman"/>
            </a:endParaRPr>
          </a:p>
        </p:txBody>
      </p:sp>
      <p:pic>
        <p:nvPicPr>
          <p:cNvPr id="27651" name="Picture 3"/>
          <p:cNvPicPr>
            <a:picLocks noChangeAspect="1" noChangeArrowheads="1"/>
          </p:cNvPicPr>
          <p:nvPr/>
        </p:nvPicPr>
        <p:blipFill>
          <a:blip r:embed="rId2"/>
          <a:srcRect/>
          <a:stretch>
            <a:fillRect/>
          </a:stretch>
        </p:blipFill>
        <p:spPr bwMode="auto">
          <a:xfrm>
            <a:off x="0" y="0"/>
            <a:ext cx="9144000" cy="52578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itchFamily="18" charset="0"/>
                <a:cs typeface="Times New Roman" pitchFamily="18" charset="0"/>
              </a:rPr>
              <a:t>Introduction </a:t>
            </a:r>
            <a:br>
              <a:rPr lang="en-US" dirty="0"/>
            </a:br>
            <a:endParaRPr lang="en-US" dirty="0"/>
          </a:p>
        </p:txBody>
      </p:sp>
      <p:sp>
        <p:nvSpPr>
          <p:cNvPr id="3" name="Content Placeholder 2"/>
          <p:cNvSpPr>
            <a:spLocks noGrp="1"/>
          </p:cNvSpPr>
          <p:nvPr>
            <p:ph idx="1"/>
          </p:nvPr>
        </p:nvSpPr>
        <p:spPr>
          <a:xfrm>
            <a:off x="457200" y="1600200"/>
            <a:ext cx="4267200" cy="4525963"/>
          </a:xfrm>
        </p:spPr>
        <p:txBody>
          <a:bodyPr>
            <a:normAutofit fontScale="70000" lnSpcReduction="20000"/>
          </a:bodyPr>
          <a:lstStyle/>
          <a:p>
            <a:pPr lvl="0" algn="just">
              <a:lnSpc>
                <a:spcPct val="150000"/>
              </a:lnSpc>
            </a:pPr>
            <a:r>
              <a:rPr lang="en-US" dirty="0">
                <a:latin typeface="Times New Roman" pitchFamily="18" charset="0"/>
                <a:cs typeface="Times New Roman" pitchFamily="18" charset="0"/>
              </a:rPr>
              <a:t>Restaurant managers and proprietors must use a variety of talent acquisition tactics and incentives to fulfill both short-term employment needs and long-term labor stability.</a:t>
            </a:r>
          </a:p>
          <a:p>
            <a:pPr lvl="0" algn="just">
              <a:lnSpc>
                <a:spcPct val="150000"/>
              </a:lnSpc>
            </a:pPr>
            <a:r>
              <a:rPr lang="en-US" dirty="0">
                <a:latin typeface="Times New Roman" pitchFamily="18" charset="0"/>
                <a:cs typeface="Times New Roman" pitchFamily="18" charset="0"/>
              </a:rPr>
              <a:t>Restaurant managers delivering excellent experiences for customers and upholding a good reputation depends on attracting qualified and driven employees who want to participate in these departments (</a:t>
            </a:r>
            <a:r>
              <a:rPr lang="en-US" dirty="0" err="1">
                <a:latin typeface="Times New Roman" pitchFamily="18" charset="0"/>
                <a:cs typeface="Times New Roman" pitchFamily="18" charset="0"/>
              </a:rPr>
              <a:t>Thakur</a:t>
            </a:r>
            <a:r>
              <a:rPr lang="en-US" dirty="0">
                <a:latin typeface="Times New Roman" pitchFamily="18" charset="0"/>
                <a:cs typeface="Times New Roman" pitchFamily="18" charset="0"/>
              </a:rPr>
              <a:t>, 2022). </a:t>
            </a:r>
          </a:p>
          <a:p>
            <a:endParaRPr lang="en-US" dirty="0"/>
          </a:p>
        </p:txBody>
      </p:sp>
      <p:pic>
        <p:nvPicPr>
          <p:cNvPr id="26628" name="Picture 4" descr="Prioritizing spending"/>
          <p:cNvPicPr>
            <a:picLocks noChangeAspect="1" noChangeArrowheads="1"/>
          </p:cNvPicPr>
          <p:nvPr/>
        </p:nvPicPr>
        <p:blipFill>
          <a:blip r:embed="rId3"/>
          <a:srcRect/>
          <a:stretch>
            <a:fillRect/>
          </a:stretch>
        </p:blipFill>
        <p:spPr bwMode="auto">
          <a:xfrm>
            <a:off x="4876800" y="1752600"/>
            <a:ext cx="4038600" cy="3656853"/>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90600"/>
            <a:ext cx="8229600" cy="1143000"/>
          </a:xfrm>
        </p:spPr>
        <p:txBody>
          <a:bodyPr>
            <a:normAutofit fontScale="90000"/>
          </a:bodyPr>
          <a:lstStyle/>
          <a:p>
            <a:r>
              <a:rPr lang="en-US" sz="2700" b="1" dirty="0">
                <a:latin typeface="Times New Roman" pitchFamily="18" charset="0"/>
                <a:cs typeface="Times New Roman" pitchFamily="18" charset="0"/>
              </a:rPr>
              <a:t>Giving internal talent pools top priority strategy  for short</a:t>
            </a:r>
            <a:br>
              <a:rPr lang="en-US" sz="2700" dirty="0">
                <a:latin typeface="Times New Roman" pitchFamily="18" charset="0"/>
                <a:cs typeface="Times New Roman" pitchFamily="18" charset="0"/>
              </a:rPr>
            </a:br>
            <a:r>
              <a:rPr lang="en-US" sz="2700" b="1" dirty="0">
                <a:latin typeface="Times New Roman" pitchFamily="18" charset="0"/>
                <a:cs typeface="Times New Roman" pitchFamily="18" charset="0"/>
              </a:rPr>
              <a:t>Term talent acquisition</a:t>
            </a:r>
            <a:br>
              <a:rPr lang="en-US" dirty="0"/>
            </a:br>
            <a:endParaRPr lang="en-US" dirty="0"/>
          </a:p>
        </p:txBody>
      </p:sp>
      <p:sp>
        <p:nvSpPr>
          <p:cNvPr id="3" name="Content Placeholder 2"/>
          <p:cNvSpPr>
            <a:spLocks noGrp="1"/>
          </p:cNvSpPr>
          <p:nvPr>
            <p:ph idx="1"/>
          </p:nvPr>
        </p:nvSpPr>
        <p:spPr>
          <a:xfrm>
            <a:off x="4038600" y="1600200"/>
            <a:ext cx="4648200" cy="4525963"/>
          </a:xfrm>
        </p:spPr>
        <p:txBody>
          <a:bodyPr>
            <a:normAutofit fontScale="77500" lnSpcReduction="20000"/>
          </a:bodyPr>
          <a:lstStyle/>
          <a:p>
            <a:pPr lvl="0" algn="just">
              <a:lnSpc>
                <a:spcPct val="160000"/>
              </a:lnSpc>
            </a:pPr>
            <a:r>
              <a:rPr lang="en-US" dirty="0">
                <a:latin typeface="Times New Roman" pitchFamily="18" charset="0"/>
                <a:cs typeface="Times New Roman" pitchFamily="18" charset="0"/>
              </a:rPr>
              <a:t>Restaurant operation utilizing the talent sources already in place represents a short-term talent acquisition technique that works well. </a:t>
            </a:r>
          </a:p>
          <a:p>
            <a:pPr lvl="0" algn="just">
              <a:lnSpc>
                <a:spcPct val="160000"/>
              </a:lnSpc>
            </a:pPr>
            <a:r>
              <a:rPr lang="en-US" dirty="0">
                <a:latin typeface="Times New Roman" pitchFamily="18" charset="0"/>
                <a:cs typeface="Times New Roman" pitchFamily="18" charset="0"/>
              </a:rPr>
              <a:t>Employers may recognize workers who have the qualifications and ability to succeed in the open post, and this might offer the advancement possibilities or short-term lateral shifts (</a:t>
            </a:r>
            <a:r>
              <a:rPr lang="en-US" dirty="0" err="1">
                <a:latin typeface="Times New Roman" pitchFamily="18" charset="0"/>
                <a:cs typeface="Times New Roman" pitchFamily="18" charset="0"/>
              </a:rPr>
              <a:t>Grebstad</a:t>
            </a:r>
            <a:r>
              <a:rPr lang="en-US" dirty="0">
                <a:latin typeface="Times New Roman" pitchFamily="18" charset="0"/>
                <a:cs typeface="Times New Roman" pitchFamily="18" charset="0"/>
              </a:rPr>
              <a:t>, 2022).</a:t>
            </a:r>
          </a:p>
          <a:p>
            <a:endParaRPr lang="en-US" dirty="0"/>
          </a:p>
        </p:txBody>
      </p:sp>
      <p:pic>
        <p:nvPicPr>
          <p:cNvPr id="24578" name="Picture 2" descr="How HR Can Create a Comprehensive Talent Strategy - AIHR"/>
          <p:cNvPicPr>
            <a:picLocks noChangeAspect="1" noChangeArrowheads="1"/>
          </p:cNvPicPr>
          <p:nvPr/>
        </p:nvPicPr>
        <p:blipFill>
          <a:blip r:embed="rId3" cstate="print"/>
          <a:srcRect/>
          <a:stretch>
            <a:fillRect/>
          </a:stretch>
        </p:blipFill>
        <p:spPr bwMode="auto">
          <a:xfrm>
            <a:off x="0" y="2667000"/>
            <a:ext cx="4156074" cy="217279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838200"/>
            <a:ext cx="8229600" cy="1143000"/>
          </a:xfrm>
        </p:spPr>
        <p:txBody>
          <a:bodyPr>
            <a:normAutofit fontScale="90000"/>
          </a:bodyPr>
          <a:lstStyle/>
          <a:p>
            <a:r>
              <a:rPr lang="en-US" sz="2200" b="1" dirty="0">
                <a:latin typeface="Times New Roman" pitchFamily="18" charset="0"/>
                <a:cs typeface="Times New Roman" pitchFamily="18" charset="0"/>
              </a:rPr>
              <a:t>Conduct speed interviews and online career fairs strategy in short</a:t>
            </a:r>
            <a:br>
              <a:rPr lang="en-US" sz="2200" dirty="0">
                <a:latin typeface="Times New Roman" pitchFamily="18" charset="0"/>
                <a:cs typeface="Times New Roman" pitchFamily="18" charset="0"/>
              </a:rPr>
            </a:br>
            <a:r>
              <a:rPr lang="en-US" sz="2200" b="1" dirty="0">
                <a:latin typeface="Times New Roman" pitchFamily="18" charset="0"/>
                <a:cs typeface="Times New Roman" pitchFamily="18" charset="0"/>
              </a:rPr>
              <a:t>Term talent acquisition</a:t>
            </a:r>
            <a:br>
              <a:rPr lang="en-US" dirty="0"/>
            </a:br>
            <a:endParaRPr lang="en-US" dirty="0"/>
          </a:p>
        </p:txBody>
      </p:sp>
      <p:sp>
        <p:nvSpPr>
          <p:cNvPr id="3" name="Content Placeholder 2"/>
          <p:cNvSpPr>
            <a:spLocks noGrp="1"/>
          </p:cNvSpPr>
          <p:nvPr>
            <p:ph idx="1"/>
          </p:nvPr>
        </p:nvSpPr>
        <p:spPr>
          <a:xfrm>
            <a:off x="457200" y="1600200"/>
            <a:ext cx="4648200" cy="4525963"/>
          </a:xfrm>
        </p:spPr>
        <p:txBody>
          <a:bodyPr>
            <a:normAutofit fontScale="55000" lnSpcReduction="20000"/>
          </a:bodyPr>
          <a:lstStyle/>
          <a:p>
            <a:pPr lvl="0" algn="just">
              <a:lnSpc>
                <a:spcPct val="170000"/>
              </a:lnSpc>
            </a:pPr>
            <a:r>
              <a:rPr lang="en-US" sz="3300" dirty="0">
                <a:latin typeface="Times New Roman" pitchFamily="18" charset="0"/>
                <a:cs typeface="Times New Roman" pitchFamily="18" charset="0"/>
              </a:rPr>
              <a:t>Organizations can hold electronic employment fairs in partnership with colleges, business organizations, or associations for professionals to instantly interact with a wide range of prospects (</a:t>
            </a:r>
            <a:r>
              <a:rPr lang="en-US" sz="3300" dirty="0" err="1">
                <a:latin typeface="Times New Roman" pitchFamily="18" charset="0"/>
                <a:cs typeface="Times New Roman" pitchFamily="18" charset="0"/>
              </a:rPr>
              <a:t>Koivunen</a:t>
            </a:r>
            <a:r>
              <a:rPr lang="en-US" sz="3300" i="1" dirty="0">
                <a:latin typeface="Times New Roman" pitchFamily="18" charset="0"/>
                <a:cs typeface="Times New Roman" pitchFamily="18" charset="0"/>
              </a:rPr>
              <a:t> et al.</a:t>
            </a:r>
            <a:r>
              <a:rPr lang="en-US" sz="3300" dirty="0">
                <a:latin typeface="Times New Roman" pitchFamily="18" charset="0"/>
                <a:cs typeface="Times New Roman" pitchFamily="18" charset="0"/>
              </a:rPr>
              <a:t>, 2023).</a:t>
            </a:r>
          </a:p>
          <a:p>
            <a:pPr lvl="0" algn="just">
              <a:lnSpc>
                <a:spcPct val="170000"/>
              </a:lnSpc>
            </a:pPr>
            <a:r>
              <a:rPr lang="en-US" sz="3300" dirty="0">
                <a:latin typeface="Times New Roman" pitchFamily="18" charset="0"/>
                <a:cs typeface="Times New Roman" pitchFamily="18" charset="0"/>
              </a:rPr>
              <a:t> Organizations encounters with prospects during speed interviewing are implemented to gauge each one's eligibility for the position.</a:t>
            </a:r>
          </a:p>
          <a:p>
            <a:endParaRPr lang="en-US" dirty="0"/>
          </a:p>
        </p:txBody>
      </p:sp>
      <p:pic>
        <p:nvPicPr>
          <p:cNvPr id="22530" name="Picture 2" descr="Talent Acquisition: The Ultimate Guide - AIHR"/>
          <p:cNvPicPr>
            <a:picLocks noChangeAspect="1" noChangeArrowheads="1"/>
          </p:cNvPicPr>
          <p:nvPr/>
        </p:nvPicPr>
        <p:blipFill>
          <a:blip r:embed="rId3"/>
          <a:srcRect/>
          <a:stretch>
            <a:fillRect/>
          </a:stretch>
        </p:blipFill>
        <p:spPr bwMode="auto">
          <a:xfrm>
            <a:off x="5334000" y="1828800"/>
            <a:ext cx="3581400" cy="35052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066800"/>
            <a:ext cx="8229600" cy="1143000"/>
          </a:xfrm>
        </p:spPr>
        <p:txBody>
          <a:bodyPr>
            <a:normAutofit fontScale="90000"/>
          </a:bodyPr>
          <a:lstStyle/>
          <a:p>
            <a:r>
              <a:rPr lang="en-US" sz="2200" b="1" dirty="0">
                <a:latin typeface="Times New Roman" pitchFamily="18" charset="0"/>
                <a:cs typeface="Times New Roman" pitchFamily="18" charset="0"/>
              </a:rPr>
              <a:t>Offer Sign-On Bonuses and Modular Contracts strategy in short</a:t>
            </a:r>
            <a:br>
              <a:rPr lang="en-US" sz="2200" dirty="0">
                <a:latin typeface="Times New Roman" pitchFamily="18" charset="0"/>
                <a:cs typeface="Times New Roman" pitchFamily="18" charset="0"/>
              </a:rPr>
            </a:br>
            <a:r>
              <a:rPr lang="en-US" sz="2200" b="1" dirty="0">
                <a:latin typeface="Times New Roman" pitchFamily="18" charset="0"/>
                <a:cs typeface="Times New Roman" pitchFamily="18" charset="0"/>
              </a:rPr>
              <a:t>Term talent acquisition</a:t>
            </a:r>
            <a:br>
              <a:rPr lang="en-US" dirty="0"/>
            </a:br>
            <a:endParaRPr lang="en-US" dirty="0"/>
          </a:p>
        </p:txBody>
      </p:sp>
      <p:sp>
        <p:nvSpPr>
          <p:cNvPr id="3" name="Content Placeholder 2"/>
          <p:cNvSpPr>
            <a:spLocks noGrp="1"/>
          </p:cNvSpPr>
          <p:nvPr>
            <p:ph idx="1"/>
          </p:nvPr>
        </p:nvSpPr>
        <p:spPr>
          <a:xfrm>
            <a:off x="3886200" y="1752600"/>
            <a:ext cx="4953000" cy="4525963"/>
          </a:xfrm>
        </p:spPr>
        <p:txBody>
          <a:bodyPr>
            <a:normAutofit fontScale="77500" lnSpcReduction="20000"/>
          </a:bodyPr>
          <a:lstStyle/>
          <a:p>
            <a:pPr lvl="0" algn="just">
              <a:lnSpc>
                <a:spcPct val="170000"/>
              </a:lnSpc>
            </a:pPr>
            <a:r>
              <a:rPr lang="en-US" dirty="0">
                <a:latin typeface="Times New Roman" pitchFamily="18" charset="0"/>
                <a:cs typeface="Times New Roman" pitchFamily="18" charset="0"/>
              </a:rPr>
              <a:t>Companies might provide signing rewards and flexibility agreement options to entice the best workers in a tight labor market. </a:t>
            </a:r>
          </a:p>
          <a:p>
            <a:pPr lvl="0" algn="just">
              <a:lnSpc>
                <a:spcPct val="170000"/>
              </a:lnSpc>
            </a:pPr>
            <a:r>
              <a:rPr lang="en-US" dirty="0">
                <a:latin typeface="Times New Roman" pitchFamily="18" charset="0"/>
                <a:cs typeface="Times New Roman" pitchFamily="18" charset="0"/>
              </a:rPr>
              <a:t>Applicants who may have many job offers may find signing fees to be especially alluring because they offer immediate motivation for agreeing to positions (Hagan, 2019).</a:t>
            </a:r>
          </a:p>
          <a:p>
            <a:endParaRPr lang="en-US" dirty="0"/>
          </a:p>
        </p:txBody>
      </p:sp>
      <p:pic>
        <p:nvPicPr>
          <p:cNvPr id="20482" name="Picture 2" descr="11 Talent Acquisition Strategies to Find the Best Employees"/>
          <p:cNvPicPr>
            <a:picLocks noChangeAspect="1" noChangeArrowheads="1"/>
          </p:cNvPicPr>
          <p:nvPr/>
        </p:nvPicPr>
        <p:blipFill>
          <a:blip r:embed="rId3"/>
          <a:srcRect/>
          <a:stretch>
            <a:fillRect/>
          </a:stretch>
        </p:blipFill>
        <p:spPr bwMode="auto">
          <a:xfrm>
            <a:off x="381000" y="1981200"/>
            <a:ext cx="3293715" cy="351472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0"/>
            <a:ext cx="8229600" cy="1143000"/>
          </a:xfrm>
        </p:spPr>
        <p:txBody>
          <a:bodyPr>
            <a:normAutofit fontScale="90000"/>
          </a:bodyPr>
          <a:lstStyle/>
          <a:p>
            <a:r>
              <a:rPr lang="en-US" sz="2200" b="1" dirty="0">
                <a:latin typeface="Times New Roman" pitchFamily="18" charset="0"/>
                <a:cs typeface="Times New Roman" pitchFamily="18" charset="0"/>
              </a:rPr>
              <a:t>Employee Value Propositions and employer branding strategy in long term talent acquisition</a:t>
            </a:r>
            <a:br>
              <a:rPr lang="en-US" dirty="0"/>
            </a:br>
            <a:endParaRPr lang="en-US" dirty="0"/>
          </a:p>
        </p:txBody>
      </p:sp>
      <p:sp>
        <p:nvSpPr>
          <p:cNvPr id="3" name="Content Placeholder 2"/>
          <p:cNvSpPr>
            <a:spLocks noGrp="1"/>
          </p:cNvSpPr>
          <p:nvPr>
            <p:ph idx="1"/>
          </p:nvPr>
        </p:nvSpPr>
        <p:spPr>
          <a:xfrm>
            <a:off x="457200" y="1600200"/>
            <a:ext cx="4267200" cy="4525963"/>
          </a:xfrm>
        </p:spPr>
        <p:txBody>
          <a:bodyPr>
            <a:normAutofit fontScale="70000" lnSpcReduction="20000"/>
          </a:bodyPr>
          <a:lstStyle/>
          <a:p>
            <a:pPr lvl="0" algn="just">
              <a:lnSpc>
                <a:spcPct val="170000"/>
              </a:lnSpc>
            </a:pPr>
            <a:r>
              <a:rPr lang="en-US" dirty="0">
                <a:latin typeface="Times New Roman" pitchFamily="18" charset="0"/>
                <a:cs typeface="Times New Roman" pitchFamily="18" charset="0"/>
              </a:rPr>
              <a:t>Employee values draw top applicants and keep hold of current employees, establish an effective company identity, and appeal to the Worker Value Proposition (EVP) (</a:t>
            </a:r>
            <a:r>
              <a:rPr lang="en-US" dirty="0" err="1">
                <a:latin typeface="Times New Roman" pitchFamily="18" charset="0"/>
                <a:cs typeface="Times New Roman" pitchFamily="18" charset="0"/>
              </a:rPr>
              <a:t>Arasanmi</a:t>
            </a:r>
            <a:r>
              <a:rPr lang="en-US" dirty="0">
                <a:latin typeface="Times New Roman" pitchFamily="18" charset="0"/>
                <a:cs typeface="Times New Roman" pitchFamily="18" charset="0"/>
              </a:rPr>
              <a:t> and Krishna, 2019). </a:t>
            </a:r>
          </a:p>
          <a:p>
            <a:pPr lvl="0" algn="just">
              <a:lnSpc>
                <a:spcPct val="170000"/>
              </a:lnSpc>
            </a:pPr>
            <a:r>
              <a:rPr lang="en-US" dirty="0">
                <a:latin typeface="Times New Roman" pitchFamily="18" charset="0"/>
                <a:cs typeface="Times New Roman" pitchFamily="18" charset="0"/>
              </a:rPr>
              <a:t>Employer branding entails building an established track record as an appealing place of employment by highlighting the organization’s traditions, principles, and growth possibilities.</a:t>
            </a:r>
          </a:p>
          <a:p>
            <a:endParaRPr lang="en-US" dirty="0"/>
          </a:p>
        </p:txBody>
      </p:sp>
      <p:pic>
        <p:nvPicPr>
          <p:cNvPr id="18434" name="Picture 2" descr="Employee Value Proposition: All You Need to Know"/>
          <p:cNvPicPr>
            <a:picLocks noChangeAspect="1" noChangeArrowheads="1"/>
          </p:cNvPicPr>
          <p:nvPr/>
        </p:nvPicPr>
        <p:blipFill>
          <a:blip r:embed="rId3" cstate="print"/>
          <a:srcRect/>
          <a:stretch>
            <a:fillRect/>
          </a:stretch>
        </p:blipFill>
        <p:spPr bwMode="auto">
          <a:xfrm>
            <a:off x="4876800" y="1905000"/>
            <a:ext cx="3940493" cy="350864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1143000"/>
          </a:xfrm>
        </p:spPr>
        <p:txBody>
          <a:bodyPr>
            <a:normAutofit fontScale="90000"/>
          </a:bodyPr>
          <a:lstStyle/>
          <a:p>
            <a:r>
              <a:rPr lang="en-US" sz="2200" b="1" dirty="0">
                <a:latin typeface="Times New Roman" pitchFamily="18" charset="0"/>
                <a:cs typeface="Times New Roman" pitchFamily="18" charset="0"/>
              </a:rPr>
              <a:t>Building relationships and the talent pipeline strategy in long term talent acquisition</a:t>
            </a:r>
            <a:br>
              <a:rPr lang="en-US" dirty="0"/>
            </a:br>
            <a:endParaRPr lang="en-US" dirty="0"/>
          </a:p>
        </p:txBody>
      </p:sp>
      <p:sp>
        <p:nvSpPr>
          <p:cNvPr id="3" name="Content Placeholder 2"/>
          <p:cNvSpPr>
            <a:spLocks noGrp="1"/>
          </p:cNvSpPr>
          <p:nvPr>
            <p:ph idx="1"/>
          </p:nvPr>
        </p:nvSpPr>
        <p:spPr>
          <a:xfrm>
            <a:off x="3886200" y="1600200"/>
            <a:ext cx="4800600" cy="4525963"/>
          </a:xfrm>
        </p:spPr>
        <p:txBody>
          <a:bodyPr>
            <a:normAutofit fontScale="25000" lnSpcReduction="20000"/>
          </a:bodyPr>
          <a:lstStyle/>
          <a:p>
            <a:pPr lvl="0" algn="just">
              <a:lnSpc>
                <a:spcPct val="170000"/>
              </a:lnSpc>
            </a:pPr>
            <a:r>
              <a:rPr lang="en-US" sz="6200" dirty="0">
                <a:latin typeface="Times New Roman" pitchFamily="18" charset="0"/>
                <a:cs typeface="Times New Roman" pitchFamily="18" charset="0"/>
              </a:rPr>
              <a:t>The organization can stay in touch with possible hires by developing connections through professional gatherings, company meetings, and Internet groups.</a:t>
            </a:r>
          </a:p>
          <a:p>
            <a:pPr lvl="0" algn="just">
              <a:lnSpc>
                <a:spcPct val="170000"/>
              </a:lnSpc>
            </a:pPr>
            <a:r>
              <a:rPr lang="en-US" sz="6200" dirty="0">
                <a:latin typeface="Times New Roman" pitchFamily="18" charset="0"/>
                <a:cs typeface="Times New Roman" pitchFamily="18" charset="0"/>
              </a:rPr>
              <a:t> Organization maintaining contact with prospective employees, the business can speed up its recruitment process as suitable openings present themselves, lowering the time spent recruiting and assuring an ongoing availability of qualified applicants (</a:t>
            </a:r>
            <a:r>
              <a:rPr lang="en-US" sz="6200" dirty="0" err="1">
                <a:latin typeface="Times New Roman" pitchFamily="18" charset="0"/>
                <a:cs typeface="Times New Roman" pitchFamily="18" charset="0"/>
              </a:rPr>
              <a:t>Fayoumi</a:t>
            </a:r>
            <a:r>
              <a:rPr lang="en-US" sz="6200" dirty="0">
                <a:latin typeface="Times New Roman" pitchFamily="18" charset="0"/>
                <a:cs typeface="Times New Roman" pitchFamily="18" charset="0"/>
              </a:rPr>
              <a:t> and </a:t>
            </a:r>
            <a:r>
              <a:rPr lang="en-US" sz="6200" dirty="0" err="1">
                <a:latin typeface="Times New Roman" pitchFamily="18" charset="0"/>
                <a:cs typeface="Times New Roman" pitchFamily="18" charset="0"/>
              </a:rPr>
              <a:t>Loucopoulos</a:t>
            </a:r>
            <a:r>
              <a:rPr lang="en-US" sz="6200" dirty="0">
                <a:latin typeface="Times New Roman" pitchFamily="18" charset="0"/>
                <a:cs typeface="Times New Roman" pitchFamily="18" charset="0"/>
              </a:rPr>
              <a:t>, 2023).</a:t>
            </a:r>
          </a:p>
          <a:p>
            <a:endParaRPr lang="en-US" dirty="0"/>
          </a:p>
        </p:txBody>
      </p:sp>
      <p:pic>
        <p:nvPicPr>
          <p:cNvPr id="16386" name="Picture 2" descr="Building and Maintaining Positive Client Relationships"/>
          <p:cNvPicPr>
            <a:picLocks noChangeAspect="1" noChangeArrowheads="1"/>
          </p:cNvPicPr>
          <p:nvPr/>
        </p:nvPicPr>
        <p:blipFill>
          <a:blip r:embed="rId3"/>
          <a:srcRect/>
          <a:stretch>
            <a:fillRect/>
          </a:stretch>
        </p:blipFill>
        <p:spPr bwMode="auto">
          <a:xfrm>
            <a:off x="304800" y="1905000"/>
            <a:ext cx="3635828" cy="37338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838200"/>
            <a:ext cx="8229600" cy="1143000"/>
          </a:xfrm>
        </p:spPr>
        <p:txBody>
          <a:bodyPr>
            <a:normAutofit fontScale="90000"/>
          </a:bodyPr>
          <a:lstStyle/>
          <a:p>
            <a:r>
              <a:rPr lang="en-US" sz="2200" b="1" dirty="0">
                <a:latin typeface="Times New Roman" pitchFamily="18" charset="0"/>
                <a:cs typeface="Times New Roman" pitchFamily="18" charset="0"/>
              </a:rPr>
              <a:t>Planning for employee succession and development strategy in long term talent acquisition</a:t>
            </a:r>
            <a:br>
              <a:rPr lang="en-US" dirty="0"/>
            </a:br>
            <a:endParaRPr lang="en-US" dirty="0"/>
          </a:p>
        </p:txBody>
      </p:sp>
      <p:sp>
        <p:nvSpPr>
          <p:cNvPr id="3" name="Content Placeholder 2"/>
          <p:cNvSpPr>
            <a:spLocks noGrp="1"/>
          </p:cNvSpPr>
          <p:nvPr>
            <p:ph idx="1"/>
          </p:nvPr>
        </p:nvSpPr>
        <p:spPr>
          <a:xfrm>
            <a:off x="457200" y="1600200"/>
            <a:ext cx="4114800" cy="4525963"/>
          </a:xfrm>
        </p:spPr>
        <p:txBody>
          <a:bodyPr>
            <a:normAutofit fontScale="62500" lnSpcReduction="20000"/>
          </a:bodyPr>
          <a:lstStyle/>
          <a:p>
            <a:pPr lvl="0" algn="just">
              <a:lnSpc>
                <a:spcPct val="160000"/>
              </a:lnSpc>
            </a:pPr>
            <a:r>
              <a:rPr lang="en-US" dirty="0">
                <a:latin typeface="Times New Roman" pitchFamily="18" charset="0"/>
                <a:cs typeface="Times New Roman" pitchFamily="18" charset="0"/>
              </a:rPr>
              <a:t>Employee development promotes an environment that encourages growth and promotion, making investments in professional growth as well as succession strategies. </a:t>
            </a:r>
          </a:p>
          <a:p>
            <a:pPr lvl="0" algn="just">
              <a:lnSpc>
                <a:spcPct val="160000"/>
              </a:lnSpc>
            </a:pPr>
            <a:r>
              <a:rPr lang="en-US" dirty="0">
                <a:latin typeface="Times New Roman" pitchFamily="18" charset="0"/>
                <a:cs typeface="Times New Roman" pitchFamily="18" charset="0"/>
              </a:rPr>
              <a:t>Employee development  strategy provides employees opportunities for instruction, coaching, and career advancement not merely boosts abilities this additionally increases their commitment to the organization (</a:t>
            </a:r>
            <a:r>
              <a:rPr lang="en-US" dirty="0" err="1">
                <a:latin typeface="Times New Roman" pitchFamily="18" charset="0"/>
                <a:cs typeface="Times New Roman" pitchFamily="18" charset="0"/>
              </a:rPr>
              <a:t>Mehreen</a:t>
            </a:r>
            <a:r>
              <a:rPr lang="en-US" dirty="0">
                <a:latin typeface="Times New Roman" pitchFamily="18" charset="0"/>
                <a:cs typeface="Times New Roman" pitchFamily="18" charset="0"/>
              </a:rPr>
              <a:t> and Ali, 2022).</a:t>
            </a:r>
          </a:p>
          <a:p>
            <a:endParaRPr lang="en-US" dirty="0"/>
          </a:p>
        </p:txBody>
      </p:sp>
      <p:pic>
        <p:nvPicPr>
          <p:cNvPr id="14338" name="Picture 2" descr="The Art of Succession Planning: Plan Now To Succeed Tomorrow | SAP Blogs"/>
          <p:cNvPicPr>
            <a:picLocks noChangeAspect="1" noChangeArrowheads="1"/>
          </p:cNvPicPr>
          <p:nvPr/>
        </p:nvPicPr>
        <p:blipFill>
          <a:blip r:embed="rId3"/>
          <a:srcRect/>
          <a:stretch>
            <a:fillRect/>
          </a:stretch>
        </p:blipFill>
        <p:spPr bwMode="auto">
          <a:xfrm>
            <a:off x="4314825" y="2133600"/>
            <a:ext cx="4829175" cy="358111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200" b="1" dirty="0">
                <a:latin typeface="Times New Roman" pitchFamily="18" charset="0"/>
                <a:cs typeface="Times New Roman" pitchFamily="18" charset="0"/>
              </a:rPr>
              <a:t>Monetary methods on Reasonable wages and reward plans</a:t>
            </a:r>
            <a:br>
              <a:rPr lang="en-US" dirty="0"/>
            </a:br>
            <a:endParaRPr lang="en-US" dirty="0"/>
          </a:p>
        </p:txBody>
      </p:sp>
      <p:sp>
        <p:nvSpPr>
          <p:cNvPr id="3" name="Content Placeholder 2"/>
          <p:cNvSpPr>
            <a:spLocks noGrp="1"/>
          </p:cNvSpPr>
          <p:nvPr>
            <p:ph idx="1"/>
          </p:nvPr>
        </p:nvSpPr>
        <p:spPr>
          <a:xfrm>
            <a:off x="3733800" y="1600200"/>
            <a:ext cx="4953000" cy="4525963"/>
          </a:xfrm>
        </p:spPr>
        <p:txBody>
          <a:bodyPr>
            <a:normAutofit fontScale="70000" lnSpcReduction="20000"/>
          </a:bodyPr>
          <a:lstStyle/>
          <a:p>
            <a:pPr lvl="0" algn="just">
              <a:lnSpc>
                <a:spcPct val="170000"/>
              </a:lnSpc>
            </a:pPr>
            <a:r>
              <a:rPr lang="en-US" dirty="0">
                <a:latin typeface="Times New Roman" pitchFamily="18" charset="0"/>
                <a:cs typeface="Times New Roman" pitchFamily="18" charset="0"/>
              </a:rPr>
              <a:t>The monetary method offering satisfactory wages is an essential financial strategy to get applicants to work in simple and high-end dining operations. </a:t>
            </a:r>
          </a:p>
          <a:p>
            <a:pPr lvl="0" algn="just">
              <a:lnSpc>
                <a:spcPct val="170000"/>
              </a:lnSpc>
            </a:pPr>
            <a:r>
              <a:rPr lang="en-US" dirty="0">
                <a:latin typeface="Times New Roman" pitchFamily="18" charset="0"/>
                <a:cs typeface="Times New Roman" pitchFamily="18" charset="0"/>
              </a:rPr>
              <a:t>The monetary method also makes sure the restaurant's reward system is comparable to or greater than what competitors in the surrounding region are paying generally by conducting extensive market analysis (</a:t>
            </a:r>
            <a:r>
              <a:rPr lang="en-US" dirty="0" err="1">
                <a:latin typeface="Times New Roman" pitchFamily="18" charset="0"/>
                <a:cs typeface="Times New Roman" pitchFamily="18" charset="0"/>
              </a:rPr>
              <a:t>Selivanov</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Hlaváčková</a:t>
            </a:r>
            <a:r>
              <a:rPr lang="en-US" dirty="0">
                <a:latin typeface="Times New Roman" pitchFamily="18" charset="0"/>
                <a:cs typeface="Times New Roman" pitchFamily="18" charset="0"/>
              </a:rPr>
              <a:t>, 2021).</a:t>
            </a:r>
          </a:p>
          <a:p>
            <a:endParaRPr lang="en-US" dirty="0"/>
          </a:p>
        </p:txBody>
      </p:sp>
      <p:sp>
        <p:nvSpPr>
          <p:cNvPr id="12290" name="AutoShape 2" descr="Monetary Policy - Definition, Types, Examples, Too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2292" name="Picture 4" descr="MONETARY POLICY"/>
          <p:cNvPicPr>
            <a:picLocks noChangeAspect="1" noChangeArrowheads="1"/>
          </p:cNvPicPr>
          <p:nvPr/>
        </p:nvPicPr>
        <p:blipFill>
          <a:blip r:embed="rId3"/>
          <a:srcRect/>
          <a:stretch>
            <a:fillRect/>
          </a:stretch>
        </p:blipFill>
        <p:spPr bwMode="auto">
          <a:xfrm>
            <a:off x="304800" y="2057400"/>
            <a:ext cx="3429000" cy="3548743"/>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200" b="1" dirty="0">
                <a:latin typeface="Times New Roman" pitchFamily="18" charset="0"/>
                <a:cs typeface="Times New Roman" pitchFamily="18" charset="0"/>
              </a:rPr>
              <a:t>Monetary methods on Wide-ranging Benefits</a:t>
            </a:r>
            <a:br>
              <a:rPr lang="en-US" dirty="0"/>
            </a:br>
            <a:endParaRPr lang="en-US" dirty="0"/>
          </a:p>
        </p:txBody>
      </p:sp>
      <p:sp>
        <p:nvSpPr>
          <p:cNvPr id="3" name="Content Placeholder 2"/>
          <p:cNvSpPr>
            <a:spLocks noGrp="1"/>
          </p:cNvSpPr>
          <p:nvPr>
            <p:ph idx="1"/>
          </p:nvPr>
        </p:nvSpPr>
        <p:spPr>
          <a:xfrm>
            <a:off x="457200" y="1600200"/>
            <a:ext cx="4267200" cy="4525963"/>
          </a:xfrm>
        </p:spPr>
        <p:txBody>
          <a:bodyPr>
            <a:normAutofit fontScale="62500" lnSpcReduction="20000"/>
          </a:bodyPr>
          <a:lstStyle/>
          <a:p>
            <a:pPr lvl="0" algn="just">
              <a:lnSpc>
                <a:spcPct val="170000"/>
              </a:lnSpc>
            </a:pPr>
            <a:r>
              <a:rPr lang="en-US" dirty="0">
                <a:latin typeface="Times New Roman" pitchFamily="18" charset="0"/>
                <a:cs typeface="Times New Roman" pitchFamily="18" charset="0"/>
              </a:rPr>
              <a:t>Particularly when monetary methods</a:t>
            </a:r>
            <a:r>
              <a:rPr lang="en-US" b="1" dirty="0">
                <a:latin typeface="Times New Roman" pitchFamily="18" charset="0"/>
                <a:cs typeface="Times New Roman" pitchFamily="18" charset="0"/>
              </a:rPr>
              <a:t> </a:t>
            </a:r>
            <a:r>
              <a:rPr lang="en-US" dirty="0">
                <a:latin typeface="Times New Roman" pitchFamily="18" charset="0"/>
                <a:cs typeface="Times New Roman" pitchFamily="18" charset="0"/>
              </a:rPr>
              <a:t>relate to permanent hires as well as retention, robust benefits packages can be a big pull for applicants.  </a:t>
            </a:r>
          </a:p>
          <a:p>
            <a:pPr lvl="0" algn="just">
              <a:lnSpc>
                <a:spcPct val="170000"/>
              </a:lnSpc>
            </a:pPr>
            <a:r>
              <a:rPr lang="en-US" sz="2800" dirty="0">
                <a:latin typeface="Times New Roman" pitchFamily="18" charset="0"/>
                <a:cs typeface="Times New Roman" pitchFamily="18" charset="0"/>
              </a:rPr>
              <a:t>Monetary methods invest in possibilities for people's continued education and growth and think about offering allowances to pay for travel costs for attending workshops, meetings, or specialized courses</a:t>
            </a:r>
            <a:endParaRPr lang="en-US" dirty="0">
              <a:latin typeface="Times New Roman" pitchFamily="18" charset="0"/>
              <a:cs typeface="Times New Roman" pitchFamily="18" charset="0"/>
            </a:endParaRPr>
          </a:p>
          <a:p>
            <a:endParaRPr lang="en-US" dirty="0"/>
          </a:p>
        </p:txBody>
      </p:sp>
      <p:pic>
        <p:nvPicPr>
          <p:cNvPr id="10242" name="Picture 2" descr="Money Supply - Definition, Measures (M1, M2, M3, M4), Formula"/>
          <p:cNvPicPr>
            <a:picLocks noChangeAspect="1" noChangeArrowheads="1"/>
          </p:cNvPicPr>
          <p:nvPr/>
        </p:nvPicPr>
        <p:blipFill>
          <a:blip r:embed="rId3"/>
          <a:srcRect/>
          <a:stretch>
            <a:fillRect/>
          </a:stretch>
        </p:blipFill>
        <p:spPr bwMode="auto">
          <a:xfrm>
            <a:off x="4800600" y="1981200"/>
            <a:ext cx="4038600" cy="34671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14400"/>
            <a:ext cx="8229600" cy="1143000"/>
          </a:xfrm>
        </p:spPr>
        <p:txBody>
          <a:bodyPr>
            <a:normAutofit fontScale="90000"/>
          </a:bodyPr>
          <a:lstStyle/>
          <a:p>
            <a:r>
              <a:rPr lang="en-US" sz="2200" b="1" dirty="0">
                <a:latin typeface="Times New Roman" pitchFamily="18" charset="0"/>
                <a:cs typeface="Times New Roman" pitchFamily="18" charset="0"/>
              </a:rPr>
              <a:t>Non- monetary methods put a focus on a supportive workplace and environment for teams</a:t>
            </a:r>
            <a:br>
              <a:rPr lang="en-US" dirty="0"/>
            </a:br>
            <a:endParaRPr lang="en-US" dirty="0"/>
          </a:p>
        </p:txBody>
      </p:sp>
      <p:sp>
        <p:nvSpPr>
          <p:cNvPr id="3" name="Content Placeholder 2"/>
          <p:cNvSpPr>
            <a:spLocks noGrp="1"/>
          </p:cNvSpPr>
          <p:nvPr>
            <p:ph idx="1"/>
          </p:nvPr>
        </p:nvSpPr>
        <p:spPr>
          <a:xfrm>
            <a:off x="4038600" y="1600200"/>
            <a:ext cx="4648200" cy="4525963"/>
          </a:xfrm>
        </p:spPr>
        <p:txBody>
          <a:bodyPr>
            <a:normAutofit fontScale="77500" lnSpcReduction="20000"/>
          </a:bodyPr>
          <a:lstStyle/>
          <a:p>
            <a:pPr lvl="0" algn="just">
              <a:lnSpc>
                <a:spcPct val="160000"/>
              </a:lnSpc>
            </a:pPr>
            <a:r>
              <a:rPr lang="en-US" dirty="0">
                <a:latin typeface="Times New Roman" pitchFamily="18" charset="0"/>
                <a:cs typeface="Times New Roman" pitchFamily="18" charset="0"/>
              </a:rPr>
              <a:t>One effective non-cash recruiting strategy is to build a friendly team atmosphere and a great work culture. </a:t>
            </a:r>
          </a:p>
          <a:p>
            <a:pPr lvl="0" algn="just">
              <a:lnSpc>
                <a:spcPct val="160000"/>
              </a:lnSpc>
            </a:pPr>
            <a:r>
              <a:rPr lang="en-US" dirty="0">
                <a:latin typeface="Times New Roman" pitchFamily="18" charset="0"/>
                <a:cs typeface="Times New Roman" pitchFamily="18" charset="0"/>
              </a:rPr>
              <a:t>An environment that makes employees feel appreciated, valued, and a member of a cohesive unit is something that restaurant workers frequently encourage open dialogue amongst executives and staff members (</a:t>
            </a:r>
            <a:r>
              <a:rPr lang="en-US" dirty="0" err="1">
                <a:latin typeface="Times New Roman" pitchFamily="18" charset="0"/>
                <a:cs typeface="Times New Roman" pitchFamily="18" charset="0"/>
              </a:rPr>
              <a:t>Saleki</a:t>
            </a:r>
            <a:r>
              <a:rPr lang="en-US" i="1" dirty="0">
                <a:latin typeface="Times New Roman" pitchFamily="18" charset="0"/>
                <a:cs typeface="Times New Roman" pitchFamily="18" charset="0"/>
              </a:rPr>
              <a:t> et al.,</a:t>
            </a:r>
            <a:r>
              <a:rPr lang="en-US" dirty="0">
                <a:latin typeface="Times New Roman" pitchFamily="18" charset="0"/>
                <a:cs typeface="Times New Roman" pitchFamily="18" charset="0"/>
              </a:rPr>
              <a:t> 2020).</a:t>
            </a:r>
          </a:p>
          <a:p>
            <a:endParaRPr lang="en-US" dirty="0"/>
          </a:p>
        </p:txBody>
      </p:sp>
      <p:pic>
        <p:nvPicPr>
          <p:cNvPr id="8194" name="Picture 2" descr="10 Best Non-Monetary Awards for Employee Recognition"/>
          <p:cNvPicPr>
            <a:picLocks noChangeAspect="1" noChangeArrowheads="1"/>
          </p:cNvPicPr>
          <p:nvPr/>
        </p:nvPicPr>
        <p:blipFill>
          <a:blip r:embed="rId3"/>
          <a:srcRect/>
          <a:stretch>
            <a:fillRect/>
          </a:stretch>
        </p:blipFill>
        <p:spPr bwMode="auto">
          <a:xfrm>
            <a:off x="304800" y="1981200"/>
            <a:ext cx="3657600" cy="325079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229600" cy="1143000"/>
          </a:xfrm>
        </p:spPr>
        <p:txBody>
          <a:bodyPr>
            <a:normAutofit/>
          </a:bodyPr>
          <a:lstStyle/>
          <a:p>
            <a:r>
              <a:rPr lang="en-US" sz="2400" b="1" dirty="0">
                <a:latin typeface="Times New Roman" pitchFamily="18" charset="0"/>
                <a:cs typeface="Times New Roman" pitchFamily="18" charset="0"/>
              </a:rPr>
              <a:t>Non- monetary methods that display Special Perks &amp; Benefits</a:t>
            </a:r>
            <a:br>
              <a:rPr lang="en-US" sz="2000" dirty="0">
                <a:latin typeface="Times New Roman" pitchFamily="18" charset="0"/>
                <a:cs typeface="Times New Roman" pitchFamily="18" charset="0"/>
              </a:rPr>
            </a:br>
            <a:endParaRPr lang="en-US" sz="2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267200" cy="4525963"/>
          </a:xfrm>
        </p:spPr>
        <p:txBody>
          <a:bodyPr>
            <a:normAutofit fontScale="77500" lnSpcReduction="20000"/>
          </a:bodyPr>
          <a:lstStyle/>
          <a:p>
            <a:pPr lvl="0" algn="just">
              <a:lnSpc>
                <a:spcPct val="150000"/>
              </a:lnSpc>
            </a:pPr>
            <a:r>
              <a:rPr lang="en-US" dirty="0">
                <a:latin typeface="Times New Roman" pitchFamily="18" charset="0"/>
                <a:cs typeface="Times New Roman" pitchFamily="18" charset="0"/>
              </a:rPr>
              <a:t>Non- monetary methods include the financial rewards that are necessary; showing special extras and advantages can distinguish eateries and draw in applicants searching for a fulfilling job (Cheng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2019). </a:t>
            </a:r>
          </a:p>
          <a:p>
            <a:pPr lvl="0" algn="just">
              <a:lnSpc>
                <a:spcPct val="150000"/>
              </a:lnSpc>
            </a:pPr>
            <a:r>
              <a:rPr lang="en-US" dirty="0">
                <a:latin typeface="Times New Roman" pitchFamily="18" charset="0"/>
                <a:cs typeface="Times New Roman" pitchFamily="18" charset="0"/>
              </a:rPr>
              <a:t>The restaurant emphasizes the chance for staff to get gastronomic education and training from seasoned chefs.</a:t>
            </a:r>
          </a:p>
          <a:p>
            <a:endParaRPr lang="en-US" dirty="0"/>
          </a:p>
        </p:txBody>
      </p:sp>
      <p:pic>
        <p:nvPicPr>
          <p:cNvPr id="6146" name="Picture 2" descr="11 Top Non-Monetary Incentives to Reward Your Employees - AIHR"/>
          <p:cNvPicPr>
            <a:picLocks noChangeAspect="1" noChangeArrowheads="1"/>
          </p:cNvPicPr>
          <p:nvPr/>
        </p:nvPicPr>
        <p:blipFill>
          <a:blip r:embed="rId3"/>
          <a:srcRect/>
          <a:stretch>
            <a:fillRect/>
          </a:stretch>
        </p:blipFill>
        <p:spPr bwMode="auto">
          <a:xfrm>
            <a:off x="4800600" y="2057400"/>
            <a:ext cx="4038600" cy="2865438"/>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itchFamily="18" charset="0"/>
                <a:cs typeface="Times New Roman" pitchFamily="18" charset="0"/>
              </a:rPr>
              <a:t>Conclusion </a:t>
            </a:r>
            <a:br>
              <a:rPr lang="en-US" dirty="0"/>
            </a:br>
            <a:endParaRPr lang="en-US" dirty="0"/>
          </a:p>
        </p:txBody>
      </p:sp>
      <p:sp>
        <p:nvSpPr>
          <p:cNvPr id="3" name="Content Placeholder 2"/>
          <p:cNvSpPr>
            <a:spLocks noGrp="1"/>
          </p:cNvSpPr>
          <p:nvPr>
            <p:ph idx="1"/>
          </p:nvPr>
        </p:nvSpPr>
        <p:spPr>
          <a:xfrm>
            <a:off x="4191000" y="1676400"/>
            <a:ext cx="4572000" cy="4525963"/>
          </a:xfrm>
        </p:spPr>
        <p:txBody>
          <a:bodyPr>
            <a:normAutofit fontScale="62500" lnSpcReduction="20000"/>
          </a:bodyPr>
          <a:lstStyle/>
          <a:p>
            <a:pPr lvl="0" algn="just">
              <a:lnSpc>
                <a:spcPct val="170000"/>
              </a:lnSpc>
            </a:pPr>
            <a:r>
              <a:rPr lang="en-US" dirty="0">
                <a:latin typeface="Times New Roman" pitchFamily="18" charset="0"/>
                <a:cs typeface="Times New Roman" pitchFamily="18" charset="0"/>
              </a:rPr>
              <a:t>Fine dining prioritizing internal talent pools, holding speed interviewing and internet job postings, providing incentives for signing on and flexible deals, and other quick recruiter tactics can meet urgent staffing demands while guaranteeing an uninterrupted recruitment procedure.</a:t>
            </a:r>
          </a:p>
          <a:p>
            <a:pPr lvl="0" algn="just">
              <a:lnSpc>
                <a:spcPct val="170000"/>
              </a:lnSpc>
            </a:pPr>
            <a:r>
              <a:rPr lang="en-US" dirty="0">
                <a:latin typeface="Times New Roman" pitchFamily="18" charset="0"/>
                <a:cs typeface="Times New Roman" pitchFamily="18" charset="0"/>
              </a:rPr>
              <a:t>Organization developing connections and the source of talent, preparing for personnel exit and expansion, and company image are all long-term recruiting methods that guarantee a talented and resilient workforce throughout the future.</a:t>
            </a:r>
          </a:p>
          <a:p>
            <a:endParaRPr lang="en-US" dirty="0"/>
          </a:p>
        </p:txBody>
      </p:sp>
      <p:pic>
        <p:nvPicPr>
          <p:cNvPr id="4102" name="Picture 6"/>
          <p:cNvPicPr>
            <a:picLocks noChangeAspect="1" noChangeArrowheads="1"/>
          </p:cNvPicPr>
          <p:nvPr/>
        </p:nvPicPr>
        <p:blipFill>
          <a:blip r:embed="rId3"/>
          <a:srcRect/>
          <a:stretch>
            <a:fillRect/>
          </a:stretch>
        </p:blipFill>
        <p:spPr bwMode="auto">
          <a:xfrm>
            <a:off x="304800" y="1676400"/>
            <a:ext cx="3743325" cy="39624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400" b="1" dirty="0">
                <a:latin typeface="Times New Roman" pitchFamily="18" charset="0"/>
                <a:cs typeface="Times New Roman" pitchFamily="18" charset="0"/>
              </a:rPr>
              <a:t>References </a:t>
            </a:r>
            <a:br>
              <a:rPr lang="en-US" dirty="0"/>
            </a:br>
            <a:endParaRPr lang="en-US" dirty="0"/>
          </a:p>
        </p:txBody>
      </p:sp>
      <p:sp>
        <p:nvSpPr>
          <p:cNvPr id="3" name="Content Placeholder 2"/>
          <p:cNvSpPr>
            <a:spLocks noGrp="1"/>
          </p:cNvSpPr>
          <p:nvPr>
            <p:ph idx="1"/>
          </p:nvPr>
        </p:nvSpPr>
        <p:spPr>
          <a:xfrm>
            <a:off x="457200" y="1066800"/>
            <a:ext cx="8229600" cy="4525963"/>
          </a:xfrm>
        </p:spPr>
        <p:txBody>
          <a:bodyPr>
            <a:normAutofit fontScale="25000" lnSpcReduction="20000"/>
          </a:bodyPr>
          <a:lstStyle/>
          <a:p>
            <a:pPr algn="just">
              <a:lnSpc>
                <a:spcPct val="170000"/>
              </a:lnSpc>
            </a:pPr>
            <a:r>
              <a:rPr lang="en-US" sz="4000" dirty="0" err="1">
                <a:latin typeface="Times New Roman" pitchFamily="18" charset="0"/>
                <a:cs typeface="Times New Roman" pitchFamily="18" charset="0"/>
              </a:rPr>
              <a:t>Arasanmi</a:t>
            </a:r>
            <a:r>
              <a:rPr lang="en-US" sz="4000" dirty="0">
                <a:latin typeface="Times New Roman" pitchFamily="18" charset="0"/>
                <a:cs typeface="Times New Roman" pitchFamily="18" charset="0"/>
              </a:rPr>
              <a:t>, C.N. and Krishna, A., 2019. Linking the employee value proposition (EVP) to employee </a:t>
            </a:r>
            <a:r>
              <a:rPr lang="en-US" sz="4000" dirty="0" err="1">
                <a:latin typeface="Times New Roman" pitchFamily="18" charset="0"/>
                <a:cs typeface="Times New Roman" pitchFamily="18" charset="0"/>
              </a:rPr>
              <a:t>behavioural</a:t>
            </a:r>
            <a:r>
              <a:rPr lang="en-US" sz="4000" dirty="0">
                <a:latin typeface="Times New Roman" pitchFamily="18" charset="0"/>
                <a:cs typeface="Times New Roman" pitchFamily="18" charset="0"/>
              </a:rPr>
              <a:t> outcomes. </a:t>
            </a:r>
            <a:r>
              <a:rPr lang="en-US" sz="4000" i="1" dirty="0">
                <a:latin typeface="Times New Roman" pitchFamily="18" charset="0"/>
                <a:cs typeface="Times New Roman" pitchFamily="18" charset="0"/>
              </a:rPr>
              <a:t>Industrial and Commercial Training</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51</a:t>
            </a:r>
            <a:r>
              <a:rPr lang="en-US" sz="4000" dirty="0">
                <a:latin typeface="Times New Roman" pitchFamily="18" charset="0"/>
                <a:cs typeface="Times New Roman" pitchFamily="18" charset="0"/>
              </a:rPr>
              <a:t>(7/8), pp.387-395.</a:t>
            </a:r>
          </a:p>
          <a:p>
            <a:pPr algn="just">
              <a:lnSpc>
                <a:spcPct val="170000"/>
              </a:lnSpc>
            </a:pPr>
            <a:r>
              <a:rPr lang="en-US" sz="4000" dirty="0">
                <a:latin typeface="Times New Roman" pitchFamily="18" charset="0"/>
                <a:cs typeface="Times New Roman" pitchFamily="18" charset="0"/>
              </a:rPr>
              <a:t>Cheng, X., Van </a:t>
            </a:r>
            <a:r>
              <a:rPr lang="en-US" sz="4000" dirty="0" err="1">
                <a:latin typeface="Times New Roman" pitchFamily="18" charset="0"/>
                <a:cs typeface="Times New Roman" pitchFamily="18" charset="0"/>
              </a:rPr>
              <a:t>Damme</a:t>
            </a:r>
            <a:r>
              <a:rPr lang="en-US" sz="4000" dirty="0">
                <a:latin typeface="Times New Roman" pitchFamily="18" charset="0"/>
                <a:cs typeface="Times New Roman" pitchFamily="18" charset="0"/>
              </a:rPr>
              <a:t>, S., Li, L. and </a:t>
            </a:r>
            <a:r>
              <a:rPr lang="en-US" sz="4000" dirty="0" err="1">
                <a:latin typeface="Times New Roman" pitchFamily="18" charset="0"/>
                <a:cs typeface="Times New Roman" pitchFamily="18" charset="0"/>
              </a:rPr>
              <a:t>Uyttenhove</a:t>
            </a:r>
            <a:r>
              <a:rPr lang="en-US" sz="4000" dirty="0">
                <a:latin typeface="Times New Roman" pitchFamily="18" charset="0"/>
                <a:cs typeface="Times New Roman" pitchFamily="18" charset="0"/>
              </a:rPr>
              <a:t>, P., 2019. Evaluation of cultural ecosystem services: A review of methods. </a:t>
            </a:r>
            <a:r>
              <a:rPr lang="en-US" sz="4000" i="1" dirty="0">
                <a:latin typeface="Times New Roman" pitchFamily="18" charset="0"/>
                <a:cs typeface="Times New Roman" pitchFamily="18" charset="0"/>
              </a:rPr>
              <a:t>Ecosystem services</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37</a:t>
            </a:r>
            <a:r>
              <a:rPr lang="en-US" sz="4000" dirty="0">
                <a:latin typeface="Times New Roman" pitchFamily="18" charset="0"/>
                <a:cs typeface="Times New Roman" pitchFamily="18" charset="0"/>
              </a:rPr>
              <a:t>, p.100925.</a:t>
            </a:r>
          </a:p>
          <a:p>
            <a:pPr algn="just">
              <a:lnSpc>
                <a:spcPct val="170000"/>
              </a:lnSpc>
            </a:pPr>
            <a:r>
              <a:rPr lang="en-US" sz="4000" dirty="0" err="1">
                <a:latin typeface="Times New Roman" pitchFamily="18" charset="0"/>
                <a:cs typeface="Times New Roman" pitchFamily="18" charset="0"/>
              </a:rPr>
              <a:t>Fayoumi</a:t>
            </a:r>
            <a:r>
              <a:rPr lang="en-US" sz="4000" dirty="0">
                <a:latin typeface="Times New Roman" pitchFamily="18" charset="0"/>
                <a:cs typeface="Times New Roman" pitchFamily="18" charset="0"/>
              </a:rPr>
              <a:t>, A. and </a:t>
            </a:r>
            <a:r>
              <a:rPr lang="en-US" sz="4000" dirty="0" err="1">
                <a:latin typeface="Times New Roman" pitchFamily="18" charset="0"/>
                <a:cs typeface="Times New Roman" pitchFamily="18" charset="0"/>
              </a:rPr>
              <a:t>Loucopoulos</a:t>
            </a:r>
            <a:r>
              <a:rPr lang="en-US" sz="4000" dirty="0">
                <a:latin typeface="Times New Roman" pitchFamily="18" charset="0"/>
                <a:cs typeface="Times New Roman" pitchFamily="18" charset="0"/>
              </a:rPr>
              <a:t>, P., 2023. Bridging the Strategy Execution Gap of Designing Intelligent Talent Acquisition Systems Using Enterprise </a:t>
            </a:r>
            <a:r>
              <a:rPr lang="en-US" sz="4000" dirty="0" err="1">
                <a:latin typeface="Times New Roman" pitchFamily="18" charset="0"/>
                <a:cs typeface="Times New Roman" pitchFamily="18" charset="0"/>
              </a:rPr>
              <a:t>Modelling</a:t>
            </a:r>
            <a:r>
              <a:rPr lang="en-US" sz="4000" dirty="0">
                <a:latin typeface="Times New Roman" pitchFamily="18" charset="0"/>
                <a:cs typeface="Times New Roman" pitchFamily="18" charset="0"/>
              </a:rPr>
              <a:t> and Simulation. </a:t>
            </a:r>
            <a:r>
              <a:rPr lang="en-US" sz="4000" i="1" dirty="0">
                <a:latin typeface="Times New Roman" pitchFamily="18" charset="0"/>
                <a:cs typeface="Times New Roman" pitchFamily="18" charset="0"/>
              </a:rPr>
              <a:t>Enterprise Information Systems</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17</a:t>
            </a:r>
            <a:r>
              <a:rPr lang="en-US" sz="4000" dirty="0">
                <a:latin typeface="Times New Roman" pitchFamily="18" charset="0"/>
                <a:cs typeface="Times New Roman" pitchFamily="18" charset="0"/>
              </a:rPr>
              <a:t>(6), p.2005149.</a:t>
            </a:r>
          </a:p>
          <a:p>
            <a:pPr algn="just">
              <a:lnSpc>
                <a:spcPct val="170000"/>
              </a:lnSpc>
            </a:pPr>
            <a:r>
              <a:rPr lang="en-US" sz="4000" dirty="0" err="1">
                <a:latin typeface="Times New Roman" pitchFamily="18" charset="0"/>
                <a:cs typeface="Times New Roman" pitchFamily="18" charset="0"/>
              </a:rPr>
              <a:t>Grebstad</a:t>
            </a:r>
            <a:r>
              <a:rPr lang="en-US" sz="4000" dirty="0">
                <a:latin typeface="Times New Roman" pitchFamily="18" charset="0"/>
                <a:cs typeface="Times New Roman" pitchFamily="18" charset="0"/>
              </a:rPr>
              <a:t>, M.C., 2022. Talent acquisition: becoming an employer of choice for gen Z. </a:t>
            </a:r>
            <a:r>
              <a:rPr lang="en-US" sz="4000" i="1" dirty="0">
                <a:latin typeface="Times New Roman" pitchFamily="18" charset="0"/>
                <a:cs typeface="Times New Roman" pitchFamily="18" charset="0"/>
              </a:rPr>
              <a:t>Toronto: Canadian Forces College, Minister of National </a:t>
            </a:r>
            <a:r>
              <a:rPr lang="en-US" sz="4000" i="1" dirty="0" err="1">
                <a:latin typeface="Times New Roman" pitchFamily="18" charset="0"/>
                <a:cs typeface="Times New Roman" pitchFamily="18" charset="0"/>
              </a:rPr>
              <a:t>Defence</a:t>
            </a:r>
            <a:r>
              <a:rPr lang="en-US" sz="4000" dirty="0">
                <a:latin typeface="Times New Roman" pitchFamily="18" charset="0"/>
                <a:cs typeface="Times New Roman" pitchFamily="18" charset="0"/>
              </a:rPr>
              <a:t>.</a:t>
            </a:r>
          </a:p>
          <a:p>
            <a:pPr algn="just">
              <a:lnSpc>
                <a:spcPct val="170000"/>
              </a:lnSpc>
            </a:pPr>
            <a:r>
              <a:rPr lang="en-US" sz="4000" dirty="0">
                <a:latin typeface="Times New Roman" pitchFamily="18" charset="0"/>
                <a:cs typeface="Times New Roman" pitchFamily="18" charset="0"/>
              </a:rPr>
              <a:t>Hagan, M., 2019. </a:t>
            </a:r>
            <a:r>
              <a:rPr lang="en-US" sz="4000" i="1" dirty="0">
                <a:latin typeface="Times New Roman" pitchFamily="18" charset="0"/>
                <a:cs typeface="Times New Roman" pitchFamily="18" charset="0"/>
              </a:rPr>
              <a:t>Exploding the fine print: Designing visual, interactive, consumer-centric contracts and disclosures</a:t>
            </a:r>
            <a:r>
              <a:rPr lang="en-US" sz="4000" dirty="0">
                <a:latin typeface="Times New Roman" pitchFamily="18" charset="0"/>
                <a:cs typeface="Times New Roman" pitchFamily="18" charset="0"/>
              </a:rPr>
              <a:t> (pp. 93-122). Springer Singapore.</a:t>
            </a:r>
          </a:p>
          <a:p>
            <a:pPr algn="just">
              <a:lnSpc>
                <a:spcPct val="170000"/>
              </a:lnSpc>
            </a:pPr>
            <a:r>
              <a:rPr lang="en-US" sz="4000" dirty="0" err="1">
                <a:latin typeface="Times New Roman" pitchFamily="18" charset="0"/>
                <a:cs typeface="Times New Roman" pitchFamily="18" charset="0"/>
              </a:rPr>
              <a:t>Koivunen</a:t>
            </a:r>
            <a:r>
              <a:rPr lang="en-US" sz="4000" dirty="0">
                <a:latin typeface="Times New Roman" pitchFamily="18" charset="0"/>
                <a:cs typeface="Times New Roman" pitchFamily="18" charset="0"/>
              </a:rPr>
              <a:t>, S., </a:t>
            </a:r>
            <a:r>
              <a:rPr lang="en-US" sz="4000" dirty="0" err="1">
                <a:latin typeface="Times New Roman" pitchFamily="18" charset="0"/>
                <a:cs typeface="Times New Roman" pitchFamily="18" charset="0"/>
              </a:rPr>
              <a:t>Sahlgren</a:t>
            </a:r>
            <a:r>
              <a:rPr lang="en-US" sz="4000" dirty="0">
                <a:latin typeface="Times New Roman" pitchFamily="18" charset="0"/>
                <a:cs typeface="Times New Roman" pitchFamily="18" charset="0"/>
              </a:rPr>
              <a:t>, O., Ala-</a:t>
            </a:r>
            <a:r>
              <a:rPr lang="en-US" sz="4000" dirty="0" err="1">
                <a:latin typeface="Times New Roman" pitchFamily="18" charset="0"/>
                <a:cs typeface="Times New Roman" pitchFamily="18" charset="0"/>
              </a:rPr>
              <a:t>Luopa</a:t>
            </a:r>
            <a:r>
              <a:rPr lang="en-US" sz="4000" dirty="0">
                <a:latin typeface="Times New Roman" pitchFamily="18" charset="0"/>
                <a:cs typeface="Times New Roman" pitchFamily="18" charset="0"/>
              </a:rPr>
              <a:t>, S. and Olsson, T., 2023. Pitfalls and Tensions in Digitalizing Talent Acquisition: An Analysis of HRM Professionals’ Considerations Related to Digital Ethics. </a:t>
            </a:r>
            <a:r>
              <a:rPr lang="en-US" sz="4000" i="1" dirty="0">
                <a:latin typeface="Times New Roman" pitchFamily="18" charset="0"/>
                <a:cs typeface="Times New Roman" pitchFamily="18" charset="0"/>
              </a:rPr>
              <a:t>Interacting with Computers</a:t>
            </a:r>
            <a:r>
              <a:rPr lang="en-US" sz="4000" dirty="0">
                <a:latin typeface="Times New Roman" pitchFamily="18" charset="0"/>
                <a:cs typeface="Times New Roman" pitchFamily="18" charset="0"/>
              </a:rPr>
              <a:t>, p.iwad018.</a:t>
            </a:r>
          </a:p>
          <a:p>
            <a:pPr algn="just">
              <a:lnSpc>
                <a:spcPct val="170000"/>
              </a:lnSpc>
            </a:pPr>
            <a:r>
              <a:rPr lang="en-US" sz="4000" dirty="0" err="1">
                <a:latin typeface="Times New Roman" pitchFamily="18" charset="0"/>
                <a:cs typeface="Times New Roman" pitchFamily="18" charset="0"/>
              </a:rPr>
              <a:t>Mehreen</a:t>
            </a:r>
            <a:r>
              <a:rPr lang="en-US" sz="4000" dirty="0">
                <a:latin typeface="Times New Roman" pitchFamily="18" charset="0"/>
                <a:cs typeface="Times New Roman" pitchFamily="18" charset="0"/>
              </a:rPr>
              <a:t>, A. and Ali, Z., 2022. The interplay between employee development factors and succession planning in predicting employee performance: evidence from retail banks. </a:t>
            </a:r>
            <a:r>
              <a:rPr lang="en-US" sz="4000" i="1" dirty="0">
                <a:latin typeface="Times New Roman" pitchFamily="18" charset="0"/>
                <a:cs typeface="Times New Roman" pitchFamily="18" charset="0"/>
              </a:rPr>
              <a:t>Industrial and Commercial Training</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54</a:t>
            </a:r>
            <a:r>
              <a:rPr lang="en-US" sz="4000" dirty="0">
                <a:latin typeface="Times New Roman" pitchFamily="18" charset="0"/>
                <a:cs typeface="Times New Roman" pitchFamily="18" charset="0"/>
              </a:rPr>
              <a:t>(3), pp.528-543.</a:t>
            </a:r>
          </a:p>
          <a:p>
            <a:pPr algn="just">
              <a:lnSpc>
                <a:spcPct val="170000"/>
              </a:lnSpc>
            </a:pPr>
            <a:r>
              <a:rPr lang="en-US" sz="4000" dirty="0" err="1">
                <a:latin typeface="Times New Roman" pitchFamily="18" charset="0"/>
                <a:cs typeface="Times New Roman" pitchFamily="18" charset="0"/>
              </a:rPr>
              <a:t>Saleki</a:t>
            </a:r>
            <a:r>
              <a:rPr lang="en-US" sz="4000" dirty="0">
                <a:latin typeface="Times New Roman" pitchFamily="18" charset="0"/>
                <a:cs typeface="Times New Roman" pitchFamily="18" charset="0"/>
              </a:rPr>
              <a:t>, M., </a:t>
            </a:r>
            <a:r>
              <a:rPr lang="en-US" sz="4000" dirty="0" err="1">
                <a:latin typeface="Times New Roman" pitchFamily="18" charset="0"/>
                <a:cs typeface="Times New Roman" pitchFamily="18" charset="0"/>
              </a:rPr>
              <a:t>Khalo</a:t>
            </a:r>
            <a:r>
              <a:rPr lang="en-US" sz="4000" dirty="0">
                <a:latin typeface="Times New Roman" pitchFamily="18" charset="0"/>
                <a:cs typeface="Times New Roman" pitchFamily="18" charset="0"/>
              </a:rPr>
              <a:t> </a:t>
            </a:r>
            <a:r>
              <a:rPr lang="en-US" sz="4000" dirty="0" err="1">
                <a:latin typeface="Times New Roman" pitchFamily="18" charset="0"/>
                <a:cs typeface="Times New Roman" pitchFamily="18" charset="0"/>
              </a:rPr>
              <a:t>Kakaei</a:t>
            </a:r>
            <a:r>
              <a:rPr lang="en-US" sz="4000" dirty="0">
                <a:latin typeface="Times New Roman" pitchFamily="18" charset="0"/>
                <a:cs typeface="Times New Roman" pitchFamily="18" charset="0"/>
              </a:rPr>
              <a:t>, R. and </a:t>
            </a:r>
            <a:r>
              <a:rPr lang="en-US" sz="4000" dirty="0" err="1">
                <a:latin typeface="Times New Roman" pitchFamily="18" charset="0"/>
                <a:cs typeface="Times New Roman" pitchFamily="18" charset="0"/>
              </a:rPr>
              <a:t>Ataei</a:t>
            </a:r>
            <a:r>
              <a:rPr lang="en-US" sz="4000" dirty="0">
                <a:latin typeface="Times New Roman" pitchFamily="18" charset="0"/>
                <a:cs typeface="Times New Roman" pitchFamily="18" charset="0"/>
              </a:rPr>
              <a:t>, M., 2020. A non-monetary valuation system for open-pit mine design. </a:t>
            </a:r>
            <a:r>
              <a:rPr lang="en-US" sz="4000" i="1" dirty="0">
                <a:latin typeface="Times New Roman" pitchFamily="18" charset="0"/>
                <a:cs typeface="Times New Roman" pitchFamily="18" charset="0"/>
              </a:rPr>
              <a:t>International Journal of Mining and Geo-Engineering</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54</a:t>
            </a:r>
            <a:r>
              <a:rPr lang="en-US" sz="4000" dirty="0">
                <a:latin typeface="Times New Roman" pitchFamily="18" charset="0"/>
                <a:cs typeface="Times New Roman" pitchFamily="18" charset="0"/>
              </a:rPr>
              <a:t>(2), pp.135-145.</a:t>
            </a:r>
          </a:p>
          <a:p>
            <a:pPr algn="just">
              <a:lnSpc>
                <a:spcPct val="170000"/>
              </a:lnSpc>
            </a:pPr>
            <a:r>
              <a:rPr lang="en-US" sz="4000" dirty="0" err="1">
                <a:latin typeface="Times New Roman" pitchFamily="18" charset="0"/>
                <a:cs typeface="Times New Roman" pitchFamily="18" charset="0"/>
              </a:rPr>
              <a:t>Selivanov</a:t>
            </a:r>
            <a:r>
              <a:rPr lang="en-US" sz="4000" dirty="0">
                <a:latin typeface="Times New Roman" pitchFamily="18" charset="0"/>
                <a:cs typeface="Times New Roman" pitchFamily="18" charset="0"/>
              </a:rPr>
              <a:t>, E. and </a:t>
            </a:r>
            <a:r>
              <a:rPr lang="en-US" sz="4000" dirty="0" err="1">
                <a:latin typeface="Times New Roman" pitchFamily="18" charset="0"/>
                <a:cs typeface="Times New Roman" pitchFamily="18" charset="0"/>
              </a:rPr>
              <a:t>Hlaváčková</a:t>
            </a:r>
            <a:r>
              <a:rPr lang="en-US" sz="4000" dirty="0">
                <a:latin typeface="Times New Roman" pitchFamily="18" charset="0"/>
                <a:cs typeface="Times New Roman" pitchFamily="18" charset="0"/>
              </a:rPr>
              <a:t>, P., 2021. Methods for monetary valuation of ecosystem services: A scoping review. </a:t>
            </a:r>
            <a:r>
              <a:rPr lang="en-US" sz="4000" i="1" dirty="0">
                <a:latin typeface="Times New Roman" pitchFamily="18" charset="0"/>
                <a:cs typeface="Times New Roman" pitchFamily="18" charset="0"/>
              </a:rPr>
              <a:t>Journal of Forest Science</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67</a:t>
            </a:r>
            <a:r>
              <a:rPr lang="en-US" sz="4000" dirty="0">
                <a:latin typeface="Times New Roman" pitchFamily="18" charset="0"/>
                <a:cs typeface="Times New Roman" pitchFamily="18" charset="0"/>
              </a:rPr>
              <a:t>(11), pp.499-511.</a:t>
            </a:r>
          </a:p>
          <a:p>
            <a:pPr algn="just">
              <a:lnSpc>
                <a:spcPct val="170000"/>
              </a:lnSpc>
            </a:pPr>
            <a:r>
              <a:rPr lang="en-US" sz="4000" dirty="0" err="1">
                <a:latin typeface="Times New Roman" pitchFamily="18" charset="0"/>
                <a:cs typeface="Times New Roman" pitchFamily="18" charset="0"/>
              </a:rPr>
              <a:t>Thakur</a:t>
            </a:r>
            <a:r>
              <a:rPr lang="en-US" sz="4000" dirty="0">
                <a:latin typeface="Times New Roman" pitchFamily="18" charset="0"/>
                <a:cs typeface="Times New Roman" pitchFamily="18" charset="0"/>
              </a:rPr>
              <a:t>, A., 2022. Employee branding for marketing brand: A brand positioning strategy through aligning culture and HRM practices. </a:t>
            </a:r>
            <a:r>
              <a:rPr lang="en-US" sz="4000" i="1" dirty="0">
                <a:latin typeface="Times New Roman" pitchFamily="18" charset="0"/>
                <a:cs typeface="Times New Roman" pitchFamily="18" charset="0"/>
              </a:rPr>
              <a:t>Academy of Marketing Studies Journal</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26</a:t>
            </a:r>
            <a:r>
              <a:rPr lang="en-US" sz="4000" dirty="0">
                <a:latin typeface="Times New Roman" pitchFamily="18" charset="0"/>
                <a:cs typeface="Times New Roman" pitchFamily="18" charset="0"/>
              </a:rPr>
              <a:t>(5).</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55</TotalTime>
  <Words>2487</Words>
  <Application>Microsoft Office PowerPoint</Application>
  <PresentationFormat>Экран (4:3)</PresentationFormat>
  <Paragraphs>83</Paragraphs>
  <Slides>14</Slides>
  <Notes>13</Notes>
  <HiddenSlides>0</HiddenSlides>
  <MMClips>0</MMClips>
  <ScaleCrop>false</ScaleCrop>
  <HeadingPairs>
    <vt:vector size="4" baseType="variant">
      <vt:variant>
        <vt:lpstr>Тема</vt:lpstr>
      </vt:variant>
      <vt:variant>
        <vt:i4>1</vt:i4>
      </vt:variant>
      <vt:variant>
        <vt:lpstr>Заголовки слайдов</vt:lpstr>
      </vt:variant>
      <vt:variant>
        <vt:i4>14</vt:i4>
      </vt:variant>
    </vt:vector>
  </HeadingPairs>
  <TitlesOfParts>
    <vt:vector size="15" baseType="lpstr">
      <vt:lpstr>Flow</vt:lpstr>
      <vt:lpstr>Презентация PowerPoint</vt:lpstr>
      <vt:lpstr>Introduction  </vt:lpstr>
      <vt:lpstr>Giving internal talent pools top priority strategy  for short Term talent acquisition </vt:lpstr>
      <vt:lpstr>Conduct speed interviews and online career fairs strategy in short Term talent acquisition </vt:lpstr>
      <vt:lpstr>Offer Sign-On Bonuses and Modular Contracts strategy in short Term talent acquisition </vt:lpstr>
      <vt:lpstr>Employee Value Propositions and employer branding strategy in long term talent acquisition </vt:lpstr>
      <vt:lpstr>Building relationships and the talent pipeline strategy in long term talent acquisition </vt:lpstr>
      <vt:lpstr>Planning for employee succession and development strategy in long term talent acquisition </vt:lpstr>
      <vt:lpstr>Monetary methods on Reasonable wages and reward plans </vt:lpstr>
      <vt:lpstr>Monetary methods on Wide-ranging Benefits </vt:lpstr>
      <vt:lpstr>Non- monetary methods put a focus on a supportive workplace and environment for teams </vt:lpstr>
      <vt:lpstr>Non- monetary methods that display Special Perks &amp; Benefits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terms:created xsi:type="dcterms:W3CDTF">2023-07-22T07:42:46Z</dcterms:created>
  <dcterms:modified xsi:type="dcterms:W3CDTF">2023-07-27T20:30:43Z</dcterms:modified>
</cp:coreProperties>
</file>