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89" r:id="rId2"/>
    <p:sldId id="263" r:id="rId3"/>
    <p:sldId id="297" r:id="rId4"/>
    <p:sldId id="265" r:id="rId5"/>
    <p:sldId id="267" r:id="rId6"/>
    <p:sldId id="268" r:id="rId7"/>
    <p:sldId id="269" r:id="rId8"/>
    <p:sldId id="270" r:id="rId9"/>
    <p:sldId id="271" r:id="rId10"/>
    <p:sldId id="274" r:id="rId11"/>
    <p:sldId id="275" r:id="rId12"/>
    <p:sldId id="276" r:id="rId13"/>
    <p:sldId id="277" r:id="rId14"/>
    <p:sldId id="278" r:id="rId15"/>
    <p:sldId id="281" r:id="rId16"/>
    <p:sldId id="292" r:id="rId17"/>
    <p:sldId id="296" r:id="rId18"/>
    <p:sldId id="293" r:id="rId19"/>
    <p:sldId id="294" r:id="rId20"/>
    <p:sldId id="295" r:id="rId21"/>
    <p:sldId id="257" r:id="rId22"/>
    <p:sldId id="298" r:id="rId23"/>
    <p:sldId id="299" r:id="rId24"/>
    <p:sldId id="258" r:id="rId25"/>
    <p:sldId id="259" r:id="rId26"/>
    <p:sldId id="266" r:id="rId27"/>
    <p:sldId id="261" r:id="rId28"/>
    <p:sldId id="29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447" autoAdjust="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4DE2D6-6ACD-42BC-BB88-AAC870FF7A3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588EC1F-B585-4F34-B5DD-FD7B2868AD4B}">
      <dgm:prSet/>
      <dgm:spPr/>
      <dgm:t>
        <a:bodyPr/>
        <a:lstStyle/>
        <a:p>
          <a:r>
            <a:rPr lang="en-GB" b="1" u="sng" dirty="0"/>
            <a:t>Bruce Wayne Tuckman.</a:t>
          </a:r>
          <a:endParaRPr lang="en-US" dirty="0"/>
        </a:p>
      </dgm:t>
    </dgm:pt>
    <dgm:pt modelId="{684A7C1D-B548-48D9-83D7-67A4EA51A83D}" type="parTrans" cxnId="{CADBA4B6-D827-4FF4-9B00-C3E2C1BF5870}">
      <dgm:prSet/>
      <dgm:spPr/>
      <dgm:t>
        <a:bodyPr/>
        <a:lstStyle/>
        <a:p>
          <a:endParaRPr lang="en-US"/>
        </a:p>
      </dgm:t>
    </dgm:pt>
    <dgm:pt modelId="{CE6E6E55-2C99-4C5F-AD6A-17A4538C1CD1}" type="sibTrans" cxnId="{CADBA4B6-D827-4FF4-9B00-C3E2C1BF5870}">
      <dgm:prSet/>
      <dgm:spPr/>
      <dgm:t>
        <a:bodyPr/>
        <a:lstStyle/>
        <a:p>
          <a:endParaRPr lang="en-US"/>
        </a:p>
      </dgm:t>
    </dgm:pt>
    <dgm:pt modelId="{0EEA53E7-B987-47FC-BCEC-FDD0D92505BB}">
      <dgm:prSet custT="1"/>
      <dgm:spPr/>
      <dgm:t>
        <a:bodyPr/>
        <a:lstStyle/>
        <a:p>
          <a:r>
            <a:rPr lang="en-GB" sz="2400" b="1" dirty="0"/>
            <a:t>American psychological researcher.</a:t>
          </a:r>
          <a:endParaRPr lang="en-US" sz="2400" dirty="0"/>
        </a:p>
      </dgm:t>
    </dgm:pt>
    <dgm:pt modelId="{E5EB53CE-9A79-4567-ABEE-990DDFF1FB67}" type="parTrans" cxnId="{67DC8DB4-E59F-49AF-910D-C00EE8E93B8F}">
      <dgm:prSet/>
      <dgm:spPr/>
      <dgm:t>
        <a:bodyPr/>
        <a:lstStyle/>
        <a:p>
          <a:endParaRPr lang="en-US"/>
        </a:p>
      </dgm:t>
    </dgm:pt>
    <dgm:pt modelId="{E1D2FA8E-DCD2-4F2F-BB29-D78F12E4D301}" type="sibTrans" cxnId="{67DC8DB4-E59F-49AF-910D-C00EE8E93B8F}">
      <dgm:prSet/>
      <dgm:spPr/>
      <dgm:t>
        <a:bodyPr/>
        <a:lstStyle/>
        <a:p>
          <a:endParaRPr lang="en-US"/>
        </a:p>
      </dgm:t>
    </dgm:pt>
    <dgm:pt modelId="{204CE37F-18E2-4B11-9F08-B055D7A4E9D9}">
      <dgm:prSet custT="1"/>
      <dgm:spPr/>
      <dgm:t>
        <a:bodyPr/>
        <a:lstStyle/>
        <a:p>
          <a:r>
            <a:rPr lang="en-GB" sz="2400" b="1" dirty="0"/>
            <a:t>Developed ‘Tuckman’s stages of development’ in 1965.</a:t>
          </a:r>
          <a:endParaRPr lang="en-US" sz="2400" dirty="0"/>
        </a:p>
      </dgm:t>
    </dgm:pt>
    <dgm:pt modelId="{DE9B47B9-1A1A-49F9-BD72-B946A6D444B9}" type="parTrans" cxnId="{26BAD7DD-CADD-46BF-AE5C-ED45B53AB3F5}">
      <dgm:prSet/>
      <dgm:spPr/>
      <dgm:t>
        <a:bodyPr/>
        <a:lstStyle/>
        <a:p>
          <a:endParaRPr lang="en-US"/>
        </a:p>
      </dgm:t>
    </dgm:pt>
    <dgm:pt modelId="{BA153C03-98AC-457E-BD86-541AE5188B7B}" type="sibTrans" cxnId="{26BAD7DD-CADD-46BF-AE5C-ED45B53AB3F5}">
      <dgm:prSet/>
      <dgm:spPr/>
      <dgm:t>
        <a:bodyPr/>
        <a:lstStyle/>
        <a:p>
          <a:endParaRPr lang="en-US"/>
        </a:p>
      </dgm:t>
    </dgm:pt>
    <dgm:pt modelId="{63458ADC-AC4F-4A3E-8DC9-A867F2FD7DD9}">
      <dgm:prSet custT="1"/>
      <dgm:spPr/>
      <dgm:t>
        <a:bodyPr/>
        <a:lstStyle/>
        <a:p>
          <a:r>
            <a:rPr lang="en-GB" sz="2400" b="1" dirty="0"/>
            <a:t>Added a 5</a:t>
          </a:r>
          <a:r>
            <a:rPr lang="en-GB" sz="2400" b="1" baseline="30000" dirty="0"/>
            <a:t>th</a:t>
          </a:r>
          <a:r>
            <a:rPr lang="en-GB" sz="2400" b="1" dirty="0"/>
            <a:t> step (adjourning) in 1977 (Karanjgaokar. N.D)</a:t>
          </a:r>
          <a:endParaRPr lang="en-US" sz="2400" dirty="0"/>
        </a:p>
      </dgm:t>
    </dgm:pt>
    <dgm:pt modelId="{0033DA48-3290-4DA0-ABC2-482CED35191D}" type="parTrans" cxnId="{C6A78022-315F-4175-8E38-79905744363F}">
      <dgm:prSet/>
      <dgm:spPr/>
      <dgm:t>
        <a:bodyPr/>
        <a:lstStyle/>
        <a:p>
          <a:endParaRPr lang="en-US"/>
        </a:p>
      </dgm:t>
    </dgm:pt>
    <dgm:pt modelId="{E22DB895-6DF7-4292-AA5B-5862E524501E}" type="sibTrans" cxnId="{C6A78022-315F-4175-8E38-79905744363F}">
      <dgm:prSet/>
      <dgm:spPr/>
      <dgm:t>
        <a:bodyPr/>
        <a:lstStyle/>
        <a:p>
          <a:endParaRPr lang="en-US"/>
        </a:p>
      </dgm:t>
    </dgm:pt>
    <dgm:pt modelId="{104DB9D9-7B57-4D26-985B-45DF50975F7B}">
      <dgm:prSet custT="1"/>
      <dgm:spPr/>
      <dgm:t>
        <a:bodyPr/>
        <a:lstStyle/>
        <a:p>
          <a:endParaRPr lang="en-US" sz="2400" dirty="0"/>
        </a:p>
      </dgm:t>
    </dgm:pt>
    <dgm:pt modelId="{43BE1DF2-EB76-4B43-9602-BBD6491580B6}" type="parTrans" cxnId="{D2FDEF28-1EAE-49DA-95C2-2DA619B7A8E0}">
      <dgm:prSet/>
      <dgm:spPr/>
      <dgm:t>
        <a:bodyPr/>
        <a:lstStyle/>
        <a:p>
          <a:endParaRPr lang="en-GB"/>
        </a:p>
      </dgm:t>
    </dgm:pt>
    <dgm:pt modelId="{4971A8C7-E29E-40DE-BD60-34D62B6D9CC5}" type="sibTrans" cxnId="{D2FDEF28-1EAE-49DA-95C2-2DA619B7A8E0}">
      <dgm:prSet/>
      <dgm:spPr/>
      <dgm:t>
        <a:bodyPr/>
        <a:lstStyle/>
        <a:p>
          <a:endParaRPr lang="en-GB"/>
        </a:p>
      </dgm:t>
    </dgm:pt>
    <dgm:pt modelId="{F6CD587A-F391-4501-B7CA-6B84DA1CD0FE}">
      <dgm:prSet custT="1"/>
      <dgm:spPr/>
      <dgm:t>
        <a:bodyPr/>
        <a:lstStyle/>
        <a:p>
          <a:endParaRPr lang="en-US" sz="2400" dirty="0"/>
        </a:p>
      </dgm:t>
    </dgm:pt>
    <dgm:pt modelId="{9C9D97EB-B73C-4A6A-AEEA-C5C18EAB3BC8}" type="parTrans" cxnId="{3BF02CEC-E34D-44C9-B51F-F4A400EE5D0D}">
      <dgm:prSet/>
      <dgm:spPr/>
      <dgm:t>
        <a:bodyPr/>
        <a:lstStyle/>
        <a:p>
          <a:endParaRPr lang="en-GB"/>
        </a:p>
      </dgm:t>
    </dgm:pt>
    <dgm:pt modelId="{7E09CDB8-63C6-4781-AF72-8D009CE130A6}" type="sibTrans" cxnId="{3BF02CEC-E34D-44C9-B51F-F4A400EE5D0D}">
      <dgm:prSet/>
      <dgm:spPr/>
      <dgm:t>
        <a:bodyPr/>
        <a:lstStyle/>
        <a:p>
          <a:endParaRPr lang="en-GB"/>
        </a:p>
      </dgm:t>
    </dgm:pt>
    <dgm:pt modelId="{05DF5618-2BBF-4028-AC7F-331D484EE091}">
      <dgm:prSet custT="1"/>
      <dgm:spPr/>
      <dgm:t>
        <a:bodyPr/>
        <a:lstStyle/>
        <a:p>
          <a:endParaRPr lang="en-US" sz="2400" dirty="0"/>
        </a:p>
      </dgm:t>
    </dgm:pt>
    <dgm:pt modelId="{AB0AB251-35F9-4292-B2B9-704395CC5BDF}" type="parTrans" cxnId="{5AD586C0-52C2-4C53-9ED7-FCC00A06A0DA}">
      <dgm:prSet/>
      <dgm:spPr/>
      <dgm:t>
        <a:bodyPr/>
        <a:lstStyle/>
        <a:p>
          <a:endParaRPr lang="en-GB"/>
        </a:p>
      </dgm:t>
    </dgm:pt>
    <dgm:pt modelId="{833D67B9-D2AC-46E4-9568-1EBFC170B6CC}" type="sibTrans" cxnId="{5AD586C0-52C2-4C53-9ED7-FCC00A06A0DA}">
      <dgm:prSet/>
      <dgm:spPr/>
      <dgm:t>
        <a:bodyPr/>
        <a:lstStyle/>
        <a:p>
          <a:endParaRPr lang="en-GB"/>
        </a:p>
      </dgm:t>
    </dgm:pt>
    <dgm:pt modelId="{26531EF3-1DC8-4D95-90AE-2A64F7860868}" type="pres">
      <dgm:prSet presAssocID="{E34DE2D6-6ACD-42BC-BB88-AAC870FF7A38}" presName="linear" presStyleCnt="0">
        <dgm:presLayoutVars>
          <dgm:animLvl val="lvl"/>
          <dgm:resizeHandles val="exact"/>
        </dgm:presLayoutVars>
      </dgm:prSet>
      <dgm:spPr/>
    </dgm:pt>
    <dgm:pt modelId="{16A97DB4-D7D3-44CC-967A-3B2BDC912B40}" type="pres">
      <dgm:prSet presAssocID="{E588EC1F-B585-4F34-B5DD-FD7B2868AD4B}" presName="parentText" presStyleLbl="node1" presStyleIdx="0" presStyleCnt="1">
        <dgm:presLayoutVars>
          <dgm:chMax val="0"/>
          <dgm:bulletEnabled val="1"/>
        </dgm:presLayoutVars>
      </dgm:prSet>
      <dgm:spPr/>
    </dgm:pt>
    <dgm:pt modelId="{AD66A945-768A-470F-A078-868368AD34EA}" type="pres">
      <dgm:prSet presAssocID="{E588EC1F-B585-4F34-B5DD-FD7B2868AD4B}" presName="childText" presStyleLbl="revTx" presStyleIdx="0" presStyleCnt="1">
        <dgm:presLayoutVars>
          <dgm:bulletEnabled val="1"/>
        </dgm:presLayoutVars>
      </dgm:prSet>
      <dgm:spPr/>
    </dgm:pt>
  </dgm:ptLst>
  <dgm:cxnLst>
    <dgm:cxn modelId="{C6A78022-315F-4175-8E38-79905744363F}" srcId="{E588EC1F-B585-4F34-B5DD-FD7B2868AD4B}" destId="{63458ADC-AC4F-4A3E-8DC9-A867F2FD7DD9}" srcOrd="5" destOrd="0" parTransId="{0033DA48-3290-4DA0-ABC2-482CED35191D}" sibTransId="{E22DB895-6DF7-4292-AA5B-5862E524501E}"/>
    <dgm:cxn modelId="{D2FDEF28-1EAE-49DA-95C2-2DA619B7A8E0}" srcId="{E588EC1F-B585-4F34-B5DD-FD7B2868AD4B}" destId="{104DB9D9-7B57-4D26-985B-45DF50975F7B}" srcOrd="2" destOrd="0" parTransId="{43BE1DF2-EB76-4B43-9602-BBD6491580B6}" sibTransId="{4971A8C7-E29E-40DE-BD60-34D62B6D9CC5}"/>
    <dgm:cxn modelId="{306BF829-A92F-4AF0-9F11-910CD6930930}" type="presOf" srcId="{104DB9D9-7B57-4D26-985B-45DF50975F7B}" destId="{AD66A945-768A-470F-A078-868368AD34EA}" srcOrd="0" destOrd="2" presId="urn:microsoft.com/office/officeart/2005/8/layout/vList2"/>
    <dgm:cxn modelId="{EF512E35-5A38-457A-BA5E-7F20FC5A3FA7}" type="presOf" srcId="{F6CD587A-F391-4501-B7CA-6B84DA1CD0FE}" destId="{AD66A945-768A-470F-A078-868368AD34EA}" srcOrd="0" destOrd="4" presId="urn:microsoft.com/office/officeart/2005/8/layout/vList2"/>
    <dgm:cxn modelId="{370AAF37-AFD4-4770-8E37-419431FC07D0}" type="presOf" srcId="{05DF5618-2BBF-4028-AC7F-331D484EE091}" destId="{AD66A945-768A-470F-A078-868368AD34EA}" srcOrd="0" destOrd="0" presId="urn:microsoft.com/office/officeart/2005/8/layout/vList2"/>
    <dgm:cxn modelId="{C245FD3E-C221-4F70-BE47-7DA6716F558F}" type="presOf" srcId="{E34DE2D6-6ACD-42BC-BB88-AAC870FF7A38}" destId="{26531EF3-1DC8-4D95-90AE-2A64F7860868}" srcOrd="0" destOrd="0" presId="urn:microsoft.com/office/officeart/2005/8/layout/vList2"/>
    <dgm:cxn modelId="{2E9C3053-AF4B-4EF4-BE52-0EC9BE4084CE}" type="presOf" srcId="{E588EC1F-B585-4F34-B5DD-FD7B2868AD4B}" destId="{16A97DB4-D7D3-44CC-967A-3B2BDC912B40}" srcOrd="0" destOrd="0" presId="urn:microsoft.com/office/officeart/2005/8/layout/vList2"/>
    <dgm:cxn modelId="{4875AF78-FB3B-4265-8E5B-B5723F71EE90}" type="presOf" srcId="{204CE37F-18E2-4B11-9F08-B055D7A4E9D9}" destId="{AD66A945-768A-470F-A078-868368AD34EA}" srcOrd="0" destOrd="3" presId="urn:microsoft.com/office/officeart/2005/8/layout/vList2"/>
    <dgm:cxn modelId="{4BCD438A-24DB-4706-8509-22EB627446F9}" type="presOf" srcId="{0EEA53E7-B987-47FC-BCEC-FDD0D92505BB}" destId="{AD66A945-768A-470F-A078-868368AD34EA}" srcOrd="0" destOrd="1" presId="urn:microsoft.com/office/officeart/2005/8/layout/vList2"/>
    <dgm:cxn modelId="{67DC8DB4-E59F-49AF-910D-C00EE8E93B8F}" srcId="{E588EC1F-B585-4F34-B5DD-FD7B2868AD4B}" destId="{0EEA53E7-B987-47FC-BCEC-FDD0D92505BB}" srcOrd="1" destOrd="0" parTransId="{E5EB53CE-9A79-4567-ABEE-990DDFF1FB67}" sibTransId="{E1D2FA8E-DCD2-4F2F-BB29-D78F12E4D301}"/>
    <dgm:cxn modelId="{CADBA4B6-D827-4FF4-9B00-C3E2C1BF5870}" srcId="{E34DE2D6-6ACD-42BC-BB88-AAC870FF7A38}" destId="{E588EC1F-B585-4F34-B5DD-FD7B2868AD4B}" srcOrd="0" destOrd="0" parTransId="{684A7C1D-B548-48D9-83D7-67A4EA51A83D}" sibTransId="{CE6E6E55-2C99-4C5F-AD6A-17A4538C1CD1}"/>
    <dgm:cxn modelId="{5AD586C0-52C2-4C53-9ED7-FCC00A06A0DA}" srcId="{E588EC1F-B585-4F34-B5DD-FD7B2868AD4B}" destId="{05DF5618-2BBF-4028-AC7F-331D484EE091}" srcOrd="0" destOrd="0" parTransId="{AB0AB251-35F9-4292-B2B9-704395CC5BDF}" sibTransId="{833D67B9-D2AC-46E4-9568-1EBFC170B6CC}"/>
    <dgm:cxn modelId="{26BAD7DD-CADD-46BF-AE5C-ED45B53AB3F5}" srcId="{E588EC1F-B585-4F34-B5DD-FD7B2868AD4B}" destId="{204CE37F-18E2-4B11-9F08-B055D7A4E9D9}" srcOrd="3" destOrd="0" parTransId="{DE9B47B9-1A1A-49F9-BD72-B946A6D444B9}" sibTransId="{BA153C03-98AC-457E-BD86-541AE5188B7B}"/>
    <dgm:cxn modelId="{3BF02CEC-E34D-44C9-B51F-F4A400EE5D0D}" srcId="{E588EC1F-B585-4F34-B5DD-FD7B2868AD4B}" destId="{F6CD587A-F391-4501-B7CA-6B84DA1CD0FE}" srcOrd="4" destOrd="0" parTransId="{9C9D97EB-B73C-4A6A-AEEA-C5C18EAB3BC8}" sibTransId="{7E09CDB8-63C6-4781-AF72-8D009CE130A6}"/>
    <dgm:cxn modelId="{FC59D2F7-1D49-41C6-8B85-EBE970B5F999}" type="presOf" srcId="{63458ADC-AC4F-4A3E-8DC9-A867F2FD7DD9}" destId="{AD66A945-768A-470F-A078-868368AD34EA}" srcOrd="0" destOrd="5" presId="urn:microsoft.com/office/officeart/2005/8/layout/vList2"/>
    <dgm:cxn modelId="{895B4985-0E06-4F92-A575-E129E098E9CC}" type="presParOf" srcId="{26531EF3-1DC8-4D95-90AE-2A64F7860868}" destId="{16A97DB4-D7D3-44CC-967A-3B2BDC912B40}" srcOrd="0" destOrd="0" presId="urn:microsoft.com/office/officeart/2005/8/layout/vList2"/>
    <dgm:cxn modelId="{330694AE-956F-4978-B119-E846084684E8}" type="presParOf" srcId="{26531EF3-1DC8-4D95-90AE-2A64F7860868}" destId="{AD66A945-768A-470F-A078-868368AD34E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537988-1295-436A-9860-17C8967231D2}"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4EA9883D-12F9-4434-A4B8-F2904D09CD9E}">
      <dgm:prSet/>
      <dgm:spPr/>
      <dgm:t>
        <a:bodyPr/>
        <a:lstStyle/>
        <a:p>
          <a:r>
            <a:rPr lang="en-GB" dirty="0"/>
            <a:t>Communication</a:t>
          </a:r>
          <a:endParaRPr lang="en-US" dirty="0"/>
        </a:p>
      </dgm:t>
    </dgm:pt>
    <dgm:pt modelId="{B57572D1-8456-48AB-ABD0-9FB52E059333}" type="parTrans" cxnId="{8F08F95B-6330-4E77-9CE2-39E928349482}">
      <dgm:prSet/>
      <dgm:spPr/>
      <dgm:t>
        <a:bodyPr/>
        <a:lstStyle/>
        <a:p>
          <a:endParaRPr lang="en-US"/>
        </a:p>
      </dgm:t>
    </dgm:pt>
    <dgm:pt modelId="{5A99F763-782C-454B-B45F-613FBAC75F77}" type="sibTrans" cxnId="{8F08F95B-6330-4E77-9CE2-39E928349482}">
      <dgm:prSet/>
      <dgm:spPr/>
      <dgm:t>
        <a:bodyPr/>
        <a:lstStyle/>
        <a:p>
          <a:endParaRPr lang="en-US"/>
        </a:p>
      </dgm:t>
    </dgm:pt>
    <dgm:pt modelId="{A0660B9A-D6D9-4C00-B5A3-DFC0DB004C00}">
      <dgm:prSet/>
      <dgm:spPr/>
      <dgm:t>
        <a:bodyPr/>
        <a:lstStyle/>
        <a:p>
          <a:r>
            <a:rPr lang="en-GB" dirty="0"/>
            <a:t>Structural</a:t>
          </a:r>
          <a:endParaRPr lang="en-US" dirty="0"/>
        </a:p>
      </dgm:t>
    </dgm:pt>
    <dgm:pt modelId="{D9CFF2CD-5641-4531-BA81-A7442AA85D29}" type="parTrans" cxnId="{7C384F89-EE55-4CA4-B651-7B266CDDAC73}">
      <dgm:prSet/>
      <dgm:spPr/>
      <dgm:t>
        <a:bodyPr/>
        <a:lstStyle/>
        <a:p>
          <a:endParaRPr lang="en-US"/>
        </a:p>
      </dgm:t>
    </dgm:pt>
    <dgm:pt modelId="{D316CFF1-48AE-43C5-BFFD-B84B10D38F61}" type="sibTrans" cxnId="{7C384F89-EE55-4CA4-B651-7B266CDDAC73}">
      <dgm:prSet/>
      <dgm:spPr/>
      <dgm:t>
        <a:bodyPr/>
        <a:lstStyle/>
        <a:p>
          <a:endParaRPr lang="en-US"/>
        </a:p>
      </dgm:t>
    </dgm:pt>
    <dgm:pt modelId="{7459C1F9-2F63-415C-91EE-A461C59D87E7}">
      <dgm:prSet/>
      <dgm:spPr/>
      <dgm:t>
        <a:bodyPr/>
        <a:lstStyle/>
        <a:p>
          <a:r>
            <a:rPr lang="en-GB" dirty="0"/>
            <a:t>Personal</a:t>
          </a:r>
          <a:endParaRPr lang="en-US" dirty="0"/>
        </a:p>
      </dgm:t>
    </dgm:pt>
    <dgm:pt modelId="{24EA53C0-BA0F-47C0-B00F-3BE39544604D}" type="parTrans" cxnId="{F34BE080-E4EB-48D3-A3CE-94314673697E}">
      <dgm:prSet/>
      <dgm:spPr/>
      <dgm:t>
        <a:bodyPr/>
        <a:lstStyle/>
        <a:p>
          <a:endParaRPr lang="en-US"/>
        </a:p>
      </dgm:t>
    </dgm:pt>
    <dgm:pt modelId="{8276DAD7-C161-4675-AC42-31D5C69144D7}" type="sibTrans" cxnId="{F34BE080-E4EB-48D3-A3CE-94314673697E}">
      <dgm:prSet/>
      <dgm:spPr/>
      <dgm:t>
        <a:bodyPr/>
        <a:lstStyle/>
        <a:p>
          <a:endParaRPr lang="en-US"/>
        </a:p>
      </dgm:t>
    </dgm:pt>
    <dgm:pt modelId="{3D26F454-BB8A-4FB3-9F3E-82F6AF0897C8}" type="pres">
      <dgm:prSet presAssocID="{6A537988-1295-436A-9860-17C8967231D2}" presName="linear" presStyleCnt="0">
        <dgm:presLayoutVars>
          <dgm:dir/>
          <dgm:animLvl val="lvl"/>
          <dgm:resizeHandles val="exact"/>
        </dgm:presLayoutVars>
      </dgm:prSet>
      <dgm:spPr/>
    </dgm:pt>
    <dgm:pt modelId="{97F1F866-ECBF-487B-B620-AF18602F5FFE}" type="pres">
      <dgm:prSet presAssocID="{4EA9883D-12F9-4434-A4B8-F2904D09CD9E}" presName="parentLin" presStyleCnt="0"/>
      <dgm:spPr/>
    </dgm:pt>
    <dgm:pt modelId="{EDC3E732-E56D-4DBF-8D29-204978F9E08F}" type="pres">
      <dgm:prSet presAssocID="{4EA9883D-12F9-4434-A4B8-F2904D09CD9E}" presName="parentLeftMargin" presStyleLbl="node1" presStyleIdx="0" presStyleCnt="3"/>
      <dgm:spPr/>
    </dgm:pt>
    <dgm:pt modelId="{98C7D30B-3143-4666-A2B8-7B09802911E1}" type="pres">
      <dgm:prSet presAssocID="{4EA9883D-12F9-4434-A4B8-F2904D09CD9E}" presName="parentText" presStyleLbl="node1" presStyleIdx="0" presStyleCnt="3">
        <dgm:presLayoutVars>
          <dgm:chMax val="0"/>
          <dgm:bulletEnabled val="1"/>
        </dgm:presLayoutVars>
      </dgm:prSet>
      <dgm:spPr/>
    </dgm:pt>
    <dgm:pt modelId="{B8191BC3-C333-42D7-9D9D-6477E70C333D}" type="pres">
      <dgm:prSet presAssocID="{4EA9883D-12F9-4434-A4B8-F2904D09CD9E}" presName="negativeSpace" presStyleCnt="0"/>
      <dgm:spPr/>
    </dgm:pt>
    <dgm:pt modelId="{7352638D-D051-48BF-80A3-14B1E102BD44}" type="pres">
      <dgm:prSet presAssocID="{4EA9883D-12F9-4434-A4B8-F2904D09CD9E}" presName="childText" presStyleLbl="conFgAcc1" presStyleIdx="0" presStyleCnt="3">
        <dgm:presLayoutVars>
          <dgm:bulletEnabled val="1"/>
        </dgm:presLayoutVars>
      </dgm:prSet>
      <dgm:spPr/>
    </dgm:pt>
    <dgm:pt modelId="{BF23F5F1-811B-4ADE-BE3B-3DA7B48345D4}" type="pres">
      <dgm:prSet presAssocID="{5A99F763-782C-454B-B45F-613FBAC75F77}" presName="spaceBetweenRectangles" presStyleCnt="0"/>
      <dgm:spPr/>
    </dgm:pt>
    <dgm:pt modelId="{F0C59950-E6CE-4D43-92FD-578F4AD894EA}" type="pres">
      <dgm:prSet presAssocID="{A0660B9A-D6D9-4C00-B5A3-DFC0DB004C00}" presName="parentLin" presStyleCnt="0"/>
      <dgm:spPr/>
    </dgm:pt>
    <dgm:pt modelId="{C445343A-90BF-47F2-A651-7C37ABD1C757}" type="pres">
      <dgm:prSet presAssocID="{A0660B9A-D6D9-4C00-B5A3-DFC0DB004C00}" presName="parentLeftMargin" presStyleLbl="node1" presStyleIdx="0" presStyleCnt="3"/>
      <dgm:spPr/>
    </dgm:pt>
    <dgm:pt modelId="{2EEE0412-C1D1-4A7F-8557-D8508D6AAFF9}" type="pres">
      <dgm:prSet presAssocID="{A0660B9A-D6D9-4C00-B5A3-DFC0DB004C00}" presName="parentText" presStyleLbl="node1" presStyleIdx="1" presStyleCnt="3">
        <dgm:presLayoutVars>
          <dgm:chMax val="0"/>
          <dgm:bulletEnabled val="1"/>
        </dgm:presLayoutVars>
      </dgm:prSet>
      <dgm:spPr/>
    </dgm:pt>
    <dgm:pt modelId="{BB6CBD91-7FA0-4496-AA35-75E96ABAF8B9}" type="pres">
      <dgm:prSet presAssocID="{A0660B9A-D6D9-4C00-B5A3-DFC0DB004C00}" presName="negativeSpace" presStyleCnt="0"/>
      <dgm:spPr/>
    </dgm:pt>
    <dgm:pt modelId="{01496C10-913B-4049-87A8-0A4DB9D6A69B}" type="pres">
      <dgm:prSet presAssocID="{A0660B9A-D6D9-4C00-B5A3-DFC0DB004C00}" presName="childText" presStyleLbl="conFgAcc1" presStyleIdx="1" presStyleCnt="3">
        <dgm:presLayoutVars>
          <dgm:bulletEnabled val="1"/>
        </dgm:presLayoutVars>
      </dgm:prSet>
      <dgm:spPr/>
    </dgm:pt>
    <dgm:pt modelId="{AEAAA279-5625-440C-AD8B-DF7AA54B715E}" type="pres">
      <dgm:prSet presAssocID="{D316CFF1-48AE-43C5-BFFD-B84B10D38F61}" presName="spaceBetweenRectangles" presStyleCnt="0"/>
      <dgm:spPr/>
    </dgm:pt>
    <dgm:pt modelId="{1E06A1E6-2E1C-4A89-927A-5733F7FE663F}" type="pres">
      <dgm:prSet presAssocID="{7459C1F9-2F63-415C-91EE-A461C59D87E7}" presName="parentLin" presStyleCnt="0"/>
      <dgm:spPr/>
    </dgm:pt>
    <dgm:pt modelId="{FDDCA6A4-29A4-4864-8938-849052DB075F}" type="pres">
      <dgm:prSet presAssocID="{7459C1F9-2F63-415C-91EE-A461C59D87E7}" presName="parentLeftMargin" presStyleLbl="node1" presStyleIdx="1" presStyleCnt="3"/>
      <dgm:spPr/>
    </dgm:pt>
    <dgm:pt modelId="{2C49EE6F-2D68-4931-9F83-811C2F4F1C9B}" type="pres">
      <dgm:prSet presAssocID="{7459C1F9-2F63-415C-91EE-A461C59D87E7}" presName="parentText" presStyleLbl="node1" presStyleIdx="2" presStyleCnt="3">
        <dgm:presLayoutVars>
          <dgm:chMax val="0"/>
          <dgm:bulletEnabled val="1"/>
        </dgm:presLayoutVars>
      </dgm:prSet>
      <dgm:spPr/>
    </dgm:pt>
    <dgm:pt modelId="{306E0B3D-458C-432C-A4B6-D7ECD88C21A5}" type="pres">
      <dgm:prSet presAssocID="{7459C1F9-2F63-415C-91EE-A461C59D87E7}" presName="negativeSpace" presStyleCnt="0"/>
      <dgm:spPr/>
    </dgm:pt>
    <dgm:pt modelId="{043A2A50-384F-4343-A4A9-34E3ABD0C25D}" type="pres">
      <dgm:prSet presAssocID="{7459C1F9-2F63-415C-91EE-A461C59D87E7}" presName="childText" presStyleLbl="conFgAcc1" presStyleIdx="2" presStyleCnt="3">
        <dgm:presLayoutVars>
          <dgm:bulletEnabled val="1"/>
        </dgm:presLayoutVars>
      </dgm:prSet>
      <dgm:spPr/>
    </dgm:pt>
  </dgm:ptLst>
  <dgm:cxnLst>
    <dgm:cxn modelId="{86D48D05-06B5-49FE-B4FC-93022471863A}" type="presOf" srcId="{7459C1F9-2F63-415C-91EE-A461C59D87E7}" destId="{2C49EE6F-2D68-4931-9F83-811C2F4F1C9B}" srcOrd="1" destOrd="0" presId="urn:microsoft.com/office/officeart/2005/8/layout/list1"/>
    <dgm:cxn modelId="{1CA47C06-3591-43F1-A859-1D58A8501AE8}" type="presOf" srcId="{4EA9883D-12F9-4434-A4B8-F2904D09CD9E}" destId="{98C7D30B-3143-4666-A2B8-7B09802911E1}" srcOrd="1" destOrd="0" presId="urn:microsoft.com/office/officeart/2005/8/layout/list1"/>
    <dgm:cxn modelId="{8F08F95B-6330-4E77-9CE2-39E928349482}" srcId="{6A537988-1295-436A-9860-17C8967231D2}" destId="{4EA9883D-12F9-4434-A4B8-F2904D09CD9E}" srcOrd="0" destOrd="0" parTransId="{B57572D1-8456-48AB-ABD0-9FB52E059333}" sibTransId="{5A99F763-782C-454B-B45F-613FBAC75F77}"/>
    <dgm:cxn modelId="{F4DB9362-9BC6-4664-AEF5-8586B70876F1}" type="presOf" srcId="{4EA9883D-12F9-4434-A4B8-F2904D09CD9E}" destId="{EDC3E732-E56D-4DBF-8D29-204978F9E08F}" srcOrd="0" destOrd="0" presId="urn:microsoft.com/office/officeart/2005/8/layout/list1"/>
    <dgm:cxn modelId="{03C92051-31DE-40FF-ADF6-AF331B662C9E}" type="presOf" srcId="{7459C1F9-2F63-415C-91EE-A461C59D87E7}" destId="{FDDCA6A4-29A4-4864-8938-849052DB075F}" srcOrd="0" destOrd="0" presId="urn:microsoft.com/office/officeart/2005/8/layout/list1"/>
    <dgm:cxn modelId="{F34BE080-E4EB-48D3-A3CE-94314673697E}" srcId="{6A537988-1295-436A-9860-17C8967231D2}" destId="{7459C1F9-2F63-415C-91EE-A461C59D87E7}" srcOrd="2" destOrd="0" parTransId="{24EA53C0-BA0F-47C0-B00F-3BE39544604D}" sibTransId="{8276DAD7-C161-4675-AC42-31D5C69144D7}"/>
    <dgm:cxn modelId="{7C384F89-EE55-4CA4-B651-7B266CDDAC73}" srcId="{6A537988-1295-436A-9860-17C8967231D2}" destId="{A0660B9A-D6D9-4C00-B5A3-DFC0DB004C00}" srcOrd="1" destOrd="0" parTransId="{D9CFF2CD-5641-4531-BA81-A7442AA85D29}" sibTransId="{D316CFF1-48AE-43C5-BFFD-B84B10D38F61}"/>
    <dgm:cxn modelId="{727026AB-D8BF-485B-B5F3-A664CD66B875}" type="presOf" srcId="{6A537988-1295-436A-9860-17C8967231D2}" destId="{3D26F454-BB8A-4FB3-9F3E-82F6AF0897C8}" srcOrd="0" destOrd="0" presId="urn:microsoft.com/office/officeart/2005/8/layout/list1"/>
    <dgm:cxn modelId="{BF7F03B6-D2DF-4357-8073-7D02B765F6E5}" type="presOf" srcId="{A0660B9A-D6D9-4C00-B5A3-DFC0DB004C00}" destId="{C445343A-90BF-47F2-A651-7C37ABD1C757}" srcOrd="0" destOrd="0" presId="urn:microsoft.com/office/officeart/2005/8/layout/list1"/>
    <dgm:cxn modelId="{04A3F3E1-D8D3-4B4A-8C7E-0577DF663695}" type="presOf" srcId="{A0660B9A-D6D9-4C00-B5A3-DFC0DB004C00}" destId="{2EEE0412-C1D1-4A7F-8557-D8508D6AAFF9}" srcOrd="1" destOrd="0" presId="urn:microsoft.com/office/officeart/2005/8/layout/list1"/>
    <dgm:cxn modelId="{536CFF2F-0B7D-4CC7-BFA8-6B5878454789}" type="presParOf" srcId="{3D26F454-BB8A-4FB3-9F3E-82F6AF0897C8}" destId="{97F1F866-ECBF-487B-B620-AF18602F5FFE}" srcOrd="0" destOrd="0" presId="urn:microsoft.com/office/officeart/2005/8/layout/list1"/>
    <dgm:cxn modelId="{67234D4B-5167-4B79-8711-B6439106E86A}" type="presParOf" srcId="{97F1F866-ECBF-487B-B620-AF18602F5FFE}" destId="{EDC3E732-E56D-4DBF-8D29-204978F9E08F}" srcOrd="0" destOrd="0" presId="urn:microsoft.com/office/officeart/2005/8/layout/list1"/>
    <dgm:cxn modelId="{22ECE1A9-9E1E-43F7-A014-C7A3F2C2996B}" type="presParOf" srcId="{97F1F866-ECBF-487B-B620-AF18602F5FFE}" destId="{98C7D30B-3143-4666-A2B8-7B09802911E1}" srcOrd="1" destOrd="0" presId="urn:microsoft.com/office/officeart/2005/8/layout/list1"/>
    <dgm:cxn modelId="{13EFA0B1-A03D-4A37-BC47-3A30C0514F5E}" type="presParOf" srcId="{3D26F454-BB8A-4FB3-9F3E-82F6AF0897C8}" destId="{B8191BC3-C333-42D7-9D9D-6477E70C333D}" srcOrd="1" destOrd="0" presId="urn:microsoft.com/office/officeart/2005/8/layout/list1"/>
    <dgm:cxn modelId="{75C220F5-DE12-428C-A6AC-78DBD4244468}" type="presParOf" srcId="{3D26F454-BB8A-4FB3-9F3E-82F6AF0897C8}" destId="{7352638D-D051-48BF-80A3-14B1E102BD44}" srcOrd="2" destOrd="0" presId="urn:microsoft.com/office/officeart/2005/8/layout/list1"/>
    <dgm:cxn modelId="{674B6B88-179F-417E-8D21-8650D49CCA3B}" type="presParOf" srcId="{3D26F454-BB8A-4FB3-9F3E-82F6AF0897C8}" destId="{BF23F5F1-811B-4ADE-BE3B-3DA7B48345D4}" srcOrd="3" destOrd="0" presId="urn:microsoft.com/office/officeart/2005/8/layout/list1"/>
    <dgm:cxn modelId="{EF84B9A0-0771-46AC-A72E-10B45F72E241}" type="presParOf" srcId="{3D26F454-BB8A-4FB3-9F3E-82F6AF0897C8}" destId="{F0C59950-E6CE-4D43-92FD-578F4AD894EA}" srcOrd="4" destOrd="0" presId="urn:microsoft.com/office/officeart/2005/8/layout/list1"/>
    <dgm:cxn modelId="{7154AEA6-B4C5-441C-998B-8E363BA74351}" type="presParOf" srcId="{F0C59950-E6CE-4D43-92FD-578F4AD894EA}" destId="{C445343A-90BF-47F2-A651-7C37ABD1C757}" srcOrd="0" destOrd="0" presId="urn:microsoft.com/office/officeart/2005/8/layout/list1"/>
    <dgm:cxn modelId="{1A045049-E25F-4922-974B-F2F74B38F54C}" type="presParOf" srcId="{F0C59950-E6CE-4D43-92FD-578F4AD894EA}" destId="{2EEE0412-C1D1-4A7F-8557-D8508D6AAFF9}" srcOrd="1" destOrd="0" presId="urn:microsoft.com/office/officeart/2005/8/layout/list1"/>
    <dgm:cxn modelId="{03D65AAF-3E84-4945-8A9C-E03B32A3E929}" type="presParOf" srcId="{3D26F454-BB8A-4FB3-9F3E-82F6AF0897C8}" destId="{BB6CBD91-7FA0-4496-AA35-75E96ABAF8B9}" srcOrd="5" destOrd="0" presId="urn:microsoft.com/office/officeart/2005/8/layout/list1"/>
    <dgm:cxn modelId="{FD354729-4628-48D3-8061-DA689534E3DB}" type="presParOf" srcId="{3D26F454-BB8A-4FB3-9F3E-82F6AF0897C8}" destId="{01496C10-913B-4049-87A8-0A4DB9D6A69B}" srcOrd="6" destOrd="0" presId="urn:microsoft.com/office/officeart/2005/8/layout/list1"/>
    <dgm:cxn modelId="{710D5303-0F8A-4C21-B6CB-39A28AA67160}" type="presParOf" srcId="{3D26F454-BB8A-4FB3-9F3E-82F6AF0897C8}" destId="{AEAAA279-5625-440C-AD8B-DF7AA54B715E}" srcOrd="7" destOrd="0" presId="urn:microsoft.com/office/officeart/2005/8/layout/list1"/>
    <dgm:cxn modelId="{4A30F493-1599-4280-9FE1-FEACD3D2B3E8}" type="presParOf" srcId="{3D26F454-BB8A-4FB3-9F3E-82F6AF0897C8}" destId="{1E06A1E6-2E1C-4A89-927A-5733F7FE663F}" srcOrd="8" destOrd="0" presId="urn:microsoft.com/office/officeart/2005/8/layout/list1"/>
    <dgm:cxn modelId="{3E550188-7EF6-48B2-A31A-2F235C50BF25}" type="presParOf" srcId="{1E06A1E6-2E1C-4A89-927A-5733F7FE663F}" destId="{FDDCA6A4-29A4-4864-8938-849052DB075F}" srcOrd="0" destOrd="0" presId="urn:microsoft.com/office/officeart/2005/8/layout/list1"/>
    <dgm:cxn modelId="{A8F8B6C5-18F5-46F5-A20A-2F51CCCCEEE0}" type="presParOf" srcId="{1E06A1E6-2E1C-4A89-927A-5733F7FE663F}" destId="{2C49EE6F-2D68-4931-9F83-811C2F4F1C9B}" srcOrd="1" destOrd="0" presId="urn:microsoft.com/office/officeart/2005/8/layout/list1"/>
    <dgm:cxn modelId="{FBC19C46-707C-4C3A-8546-0E9EF8E2B93A}" type="presParOf" srcId="{3D26F454-BB8A-4FB3-9F3E-82F6AF0897C8}" destId="{306E0B3D-458C-432C-A4B6-D7ECD88C21A5}" srcOrd="9" destOrd="0" presId="urn:microsoft.com/office/officeart/2005/8/layout/list1"/>
    <dgm:cxn modelId="{A567FA8C-227C-4647-A680-3CEADD947CF7}" type="presParOf" srcId="{3D26F454-BB8A-4FB3-9F3E-82F6AF0897C8}" destId="{043A2A50-384F-4343-A4A9-34E3ABD0C25D}"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430D3E-EDEC-473F-83C0-150DE01FF18A}" type="doc">
      <dgm:prSet loTypeId="urn:microsoft.com/office/officeart/2018/5/layout/IconCircle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16D51B95-D04C-43A8-867B-38F3D06B55EF}">
      <dgm:prSet/>
      <dgm:spPr/>
      <dgm:t>
        <a:bodyPr/>
        <a:lstStyle/>
        <a:p>
          <a:pPr>
            <a:defRPr cap="all"/>
          </a:pPr>
          <a:r>
            <a:rPr lang="en-GB"/>
            <a:t>Assertiveness</a:t>
          </a:r>
          <a:endParaRPr lang="en-US"/>
        </a:p>
      </dgm:t>
    </dgm:pt>
    <dgm:pt modelId="{742F1D72-075F-4595-B9D6-B3D5DBB3F463}" type="parTrans" cxnId="{DE390F4D-78C8-42DE-B75F-8DC57A46DA38}">
      <dgm:prSet/>
      <dgm:spPr/>
      <dgm:t>
        <a:bodyPr/>
        <a:lstStyle/>
        <a:p>
          <a:endParaRPr lang="en-US"/>
        </a:p>
      </dgm:t>
    </dgm:pt>
    <dgm:pt modelId="{1B4205B9-A661-4724-81D4-91423C2F1CF7}" type="sibTrans" cxnId="{DE390F4D-78C8-42DE-B75F-8DC57A46DA38}">
      <dgm:prSet/>
      <dgm:spPr/>
      <dgm:t>
        <a:bodyPr/>
        <a:lstStyle/>
        <a:p>
          <a:endParaRPr lang="en-US"/>
        </a:p>
      </dgm:t>
    </dgm:pt>
    <dgm:pt modelId="{6D6FDF6F-0D54-4BB1-B4CB-41AF6210CCD1}">
      <dgm:prSet/>
      <dgm:spPr/>
      <dgm:t>
        <a:bodyPr/>
        <a:lstStyle/>
        <a:p>
          <a:pPr>
            <a:defRPr cap="all"/>
          </a:pPr>
          <a:r>
            <a:rPr lang="en-GB"/>
            <a:t>Empathy</a:t>
          </a:r>
          <a:endParaRPr lang="en-US"/>
        </a:p>
      </dgm:t>
    </dgm:pt>
    <dgm:pt modelId="{65B315D6-63B7-4F09-ACBF-9E88A49DE57F}" type="parTrans" cxnId="{F2226AD1-F249-4599-959A-50DED77D3813}">
      <dgm:prSet/>
      <dgm:spPr/>
      <dgm:t>
        <a:bodyPr/>
        <a:lstStyle/>
        <a:p>
          <a:endParaRPr lang="en-US"/>
        </a:p>
      </dgm:t>
    </dgm:pt>
    <dgm:pt modelId="{ED8DC69A-B6F5-43B7-8404-7E27744D9A29}" type="sibTrans" cxnId="{F2226AD1-F249-4599-959A-50DED77D3813}">
      <dgm:prSet/>
      <dgm:spPr/>
      <dgm:t>
        <a:bodyPr/>
        <a:lstStyle/>
        <a:p>
          <a:endParaRPr lang="en-US"/>
        </a:p>
      </dgm:t>
    </dgm:pt>
    <dgm:pt modelId="{D69990BB-A4DD-4F52-A8BB-A0B422A44BDA}" type="pres">
      <dgm:prSet presAssocID="{99430D3E-EDEC-473F-83C0-150DE01FF18A}" presName="root" presStyleCnt="0">
        <dgm:presLayoutVars>
          <dgm:dir/>
          <dgm:resizeHandles val="exact"/>
        </dgm:presLayoutVars>
      </dgm:prSet>
      <dgm:spPr/>
    </dgm:pt>
    <dgm:pt modelId="{793BA0E9-470D-434A-A75C-F9720F50E274}" type="pres">
      <dgm:prSet presAssocID="{16D51B95-D04C-43A8-867B-38F3D06B55EF}" presName="compNode" presStyleCnt="0"/>
      <dgm:spPr/>
    </dgm:pt>
    <dgm:pt modelId="{0886F99C-F8C2-4B73-B07E-8CE791CE331B}" type="pres">
      <dgm:prSet presAssocID="{16D51B95-D04C-43A8-867B-38F3D06B55EF}" presName="iconBgRect" presStyleLbl="bgShp" presStyleIdx="0" presStyleCnt="2"/>
      <dgm:spPr/>
    </dgm:pt>
    <dgm:pt modelId="{86827CAC-41B2-4C0E-9DA4-8D8F79FF204D}" type="pres">
      <dgm:prSet presAssocID="{16D51B95-D04C-43A8-867B-38F3D06B55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883FEDC8-8B79-471E-B89E-6717A8085FAD}" type="pres">
      <dgm:prSet presAssocID="{16D51B95-D04C-43A8-867B-38F3D06B55EF}" presName="spaceRect" presStyleCnt="0"/>
      <dgm:spPr/>
    </dgm:pt>
    <dgm:pt modelId="{6B2D6991-DA3A-453F-8649-D40A32555536}" type="pres">
      <dgm:prSet presAssocID="{16D51B95-D04C-43A8-867B-38F3D06B55EF}" presName="textRect" presStyleLbl="revTx" presStyleIdx="0" presStyleCnt="2">
        <dgm:presLayoutVars>
          <dgm:chMax val="1"/>
          <dgm:chPref val="1"/>
        </dgm:presLayoutVars>
      </dgm:prSet>
      <dgm:spPr/>
    </dgm:pt>
    <dgm:pt modelId="{7E9EAAD3-BA4D-48DD-A1DC-DE281FF77938}" type="pres">
      <dgm:prSet presAssocID="{1B4205B9-A661-4724-81D4-91423C2F1CF7}" presName="sibTrans" presStyleCnt="0"/>
      <dgm:spPr/>
    </dgm:pt>
    <dgm:pt modelId="{EFF58A3D-ACD5-44F4-B295-526D5EA207FC}" type="pres">
      <dgm:prSet presAssocID="{6D6FDF6F-0D54-4BB1-B4CB-41AF6210CCD1}" presName="compNode" presStyleCnt="0"/>
      <dgm:spPr/>
    </dgm:pt>
    <dgm:pt modelId="{9D80E280-E11A-4157-88CF-591423837E3C}" type="pres">
      <dgm:prSet presAssocID="{6D6FDF6F-0D54-4BB1-B4CB-41AF6210CCD1}" presName="iconBgRect" presStyleLbl="bgShp" presStyleIdx="1" presStyleCnt="2"/>
      <dgm:spPr/>
    </dgm:pt>
    <dgm:pt modelId="{547E843C-0F96-4D0B-843F-B22FFABCEE5D}" type="pres">
      <dgm:prSet presAssocID="{6D6FDF6F-0D54-4BB1-B4CB-41AF6210CCD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2C1FF99F-C196-4785-B215-D26931183805}" type="pres">
      <dgm:prSet presAssocID="{6D6FDF6F-0D54-4BB1-B4CB-41AF6210CCD1}" presName="spaceRect" presStyleCnt="0"/>
      <dgm:spPr/>
    </dgm:pt>
    <dgm:pt modelId="{A6D0AA89-C71D-4A2E-9DF9-7FFFB1768064}" type="pres">
      <dgm:prSet presAssocID="{6D6FDF6F-0D54-4BB1-B4CB-41AF6210CCD1}" presName="textRect" presStyleLbl="revTx" presStyleIdx="1" presStyleCnt="2">
        <dgm:presLayoutVars>
          <dgm:chMax val="1"/>
          <dgm:chPref val="1"/>
        </dgm:presLayoutVars>
      </dgm:prSet>
      <dgm:spPr/>
    </dgm:pt>
  </dgm:ptLst>
  <dgm:cxnLst>
    <dgm:cxn modelId="{EC298D06-0134-4152-AE7A-0E207D0DB7D0}" type="presOf" srcId="{99430D3E-EDEC-473F-83C0-150DE01FF18A}" destId="{D69990BB-A4DD-4F52-A8BB-A0B422A44BDA}" srcOrd="0" destOrd="0" presId="urn:microsoft.com/office/officeart/2018/5/layout/IconCircleLabelList"/>
    <dgm:cxn modelId="{DE390F4D-78C8-42DE-B75F-8DC57A46DA38}" srcId="{99430D3E-EDEC-473F-83C0-150DE01FF18A}" destId="{16D51B95-D04C-43A8-867B-38F3D06B55EF}" srcOrd="0" destOrd="0" parTransId="{742F1D72-075F-4595-B9D6-B3D5DBB3F463}" sibTransId="{1B4205B9-A661-4724-81D4-91423C2F1CF7}"/>
    <dgm:cxn modelId="{F2226AD1-F249-4599-959A-50DED77D3813}" srcId="{99430D3E-EDEC-473F-83C0-150DE01FF18A}" destId="{6D6FDF6F-0D54-4BB1-B4CB-41AF6210CCD1}" srcOrd="1" destOrd="0" parTransId="{65B315D6-63B7-4F09-ACBF-9E88A49DE57F}" sibTransId="{ED8DC69A-B6F5-43B7-8404-7E27744D9A29}"/>
    <dgm:cxn modelId="{F4FA6BEB-5680-4B1E-9378-725A4AFEDAF3}" type="presOf" srcId="{6D6FDF6F-0D54-4BB1-B4CB-41AF6210CCD1}" destId="{A6D0AA89-C71D-4A2E-9DF9-7FFFB1768064}" srcOrd="0" destOrd="0" presId="urn:microsoft.com/office/officeart/2018/5/layout/IconCircleLabelList"/>
    <dgm:cxn modelId="{F97460F5-9D7D-4C2A-B80E-AC490BA0F51A}" type="presOf" srcId="{16D51B95-D04C-43A8-867B-38F3D06B55EF}" destId="{6B2D6991-DA3A-453F-8649-D40A32555536}" srcOrd="0" destOrd="0" presId="urn:microsoft.com/office/officeart/2018/5/layout/IconCircleLabelList"/>
    <dgm:cxn modelId="{31D3E461-3FD1-45FB-A9E1-9DB33910759C}" type="presParOf" srcId="{D69990BB-A4DD-4F52-A8BB-A0B422A44BDA}" destId="{793BA0E9-470D-434A-A75C-F9720F50E274}" srcOrd="0" destOrd="0" presId="urn:microsoft.com/office/officeart/2018/5/layout/IconCircleLabelList"/>
    <dgm:cxn modelId="{9EAC69B7-771D-489E-89F1-EB7F0BB71C2D}" type="presParOf" srcId="{793BA0E9-470D-434A-A75C-F9720F50E274}" destId="{0886F99C-F8C2-4B73-B07E-8CE791CE331B}" srcOrd="0" destOrd="0" presId="urn:microsoft.com/office/officeart/2018/5/layout/IconCircleLabelList"/>
    <dgm:cxn modelId="{DAB4A930-2D87-4787-9E16-B1C174B502C1}" type="presParOf" srcId="{793BA0E9-470D-434A-A75C-F9720F50E274}" destId="{86827CAC-41B2-4C0E-9DA4-8D8F79FF204D}" srcOrd="1" destOrd="0" presId="urn:microsoft.com/office/officeart/2018/5/layout/IconCircleLabelList"/>
    <dgm:cxn modelId="{BEF158E4-A78A-470A-8B30-B933E2A692C0}" type="presParOf" srcId="{793BA0E9-470D-434A-A75C-F9720F50E274}" destId="{883FEDC8-8B79-471E-B89E-6717A8085FAD}" srcOrd="2" destOrd="0" presId="urn:microsoft.com/office/officeart/2018/5/layout/IconCircleLabelList"/>
    <dgm:cxn modelId="{2697811E-9791-44A4-8B2C-AE8EDA83B496}" type="presParOf" srcId="{793BA0E9-470D-434A-A75C-F9720F50E274}" destId="{6B2D6991-DA3A-453F-8649-D40A32555536}" srcOrd="3" destOrd="0" presId="urn:microsoft.com/office/officeart/2018/5/layout/IconCircleLabelList"/>
    <dgm:cxn modelId="{827F30CC-4FC3-47A9-8454-49CE9EF3613E}" type="presParOf" srcId="{D69990BB-A4DD-4F52-A8BB-A0B422A44BDA}" destId="{7E9EAAD3-BA4D-48DD-A1DC-DE281FF77938}" srcOrd="1" destOrd="0" presId="urn:microsoft.com/office/officeart/2018/5/layout/IconCircleLabelList"/>
    <dgm:cxn modelId="{12BCBFD4-422A-458B-AEC4-8A5E3063BA6C}" type="presParOf" srcId="{D69990BB-A4DD-4F52-A8BB-A0B422A44BDA}" destId="{EFF58A3D-ACD5-44F4-B295-526D5EA207FC}" srcOrd="2" destOrd="0" presId="urn:microsoft.com/office/officeart/2018/5/layout/IconCircleLabelList"/>
    <dgm:cxn modelId="{437E21F6-969B-46D9-A0CA-82524BABD74E}" type="presParOf" srcId="{EFF58A3D-ACD5-44F4-B295-526D5EA207FC}" destId="{9D80E280-E11A-4157-88CF-591423837E3C}" srcOrd="0" destOrd="0" presId="urn:microsoft.com/office/officeart/2018/5/layout/IconCircleLabelList"/>
    <dgm:cxn modelId="{5E1A9F68-506D-449A-B1EC-1EA2BA354565}" type="presParOf" srcId="{EFF58A3D-ACD5-44F4-B295-526D5EA207FC}" destId="{547E843C-0F96-4D0B-843F-B22FFABCEE5D}" srcOrd="1" destOrd="0" presId="urn:microsoft.com/office/officeart/2018/5/layout/IconCircleLabelList"/>
    <dgm:cxn modelId="{302D8514-1604-4E51-AD1D-E1AEC4D040B3}" type="presParOf" srcId="{EFF58A3D-ACD5-44F4-B295-526D5EA207FC}" destId="{2C1FF99F-C196-4785-B215-D26931183805}" srcOrd="2" destOrd="0" presId="urn:microsoft.com/office/officeart/2018/5/layout/IconCircleLabelList"/>
    <dgm:cxn modelId="{2D9A6597-F145-4E93-A844-5BF21AB837FB}" type="presParOf" srcId="{EFF58A3D-ACD5-44F4-B295-526D5EA207FC}" destId="{A6D0AA89-C71D-4A2E-9DF9-7FFFB176806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71BB04-DBA0-4DB2-BAAD-0F03302587E3}" type="doc">
      <dgm:prSet loTypeId="urn:microsoft.com/office/officeart/2018/layout/CircleProcess" loCatId="simpleprocesssa" qsTypeId="urn:microsoft.com/office/officeart/2005/8/quickstyle/simple1" qsCatId="simple" csTypeId="urn:microsoft.com/office/officeart/2005/8/colors/colorful5" csCatId="colorful"/>
      <dgm:spPr/>
      <dgm:t>
        <a:bodyPr/>
        <a:lstStyle/>
        <a:p>
          <a:endParaRPr lang="en-US"/>
        </a:p>
      </dgm:t>
    </dgm:pt>
    <dgm:pt modelId="{6F106FD8-3790-46B6-89FC-9157AD28B624}">
      <dgm:prSet/>
      <dgm:spPr/>
      <dgm:t>
        <a:bodyPr/>
        <a:lstStyle/>
        <a:p>
          <a:r>
            <a:rPr lang="en-GB" dirty="0"/>
            <a:t>1.Competiting</a:t>
          </a:r>
          <a:endParaRPr lang="en-US" dirty="0"/>
        </a:p>
      </dgm:t>
    </dgm:pt>
    <dgm:pt modelId="{3898E770-102F-48BD-8939-86A86064B7B2}" type="parTrans" cxnId="{64C8DF1F-BC4A-4BE1-A17C-92EC7C337CFD}">
      <dgm:prSet/>
      <dgm:spPr/>
      <dgm:t>
        <a:bodyPr/>
        <a:lstStyle/>
        <a:p>
          <a:endParaRPr lang="en-US"/>
        </a:p>
      </dgm:t>
    </dgm:pt>
    <dgm:pt modelId="{97A73988-D6CC-45A0-A1B3-FC7F03BA6B27}" type="sibTrans" cxnId="{64C8DF1F-BC4A-4BE1-A17C-92EC7C337CFD}">
      <dgm:prSet/>
      <dgm:spPr/>
      <dgm:t>
        <a:bodyPr/>
        <a:lstStyle/>
        <a:p>
          <a:endParaRPr lang="en-US"/>
        </a:p>
      </dgm:t>
    </dgm:pt>
    <dgm:pt modelId="{FCC3EF6F-667C-4843-98C4-4DC43C0A58B0}">
      <dgm:prSet/>
      <dgm:spPr/>
      <dgm:t>
        <a:bodyPr/>
        <a:lstStyle/>
        <a:p>
          <a:r>
            <a:rPr lang="en-GB"/>
            <a:t>2.Compromising</a:t>
          </a:r>
          <a:endParaRPr lang="en-US"/>
        </a:p>
      </dgm:t>
    </dgm:pt>
    <dgm:pt modelId="{5AFF8D08-81F1-430C-A639-292B0D9B8273}" type="parTrans" cxnId="{4C6A1D63-8468-411D-ABE5-5B05DAA20332}">
      <dgm:prSet/>
      <dgm:spPr/>
      <dgm:t>
        <a:bodyPr/>
        <a:lstStyle/>
        <a:p>
          <a:endParaRPr lang="en-US"/>
        </a:p>
      </dgm:t>
    </dgm:pt>
    <dgm:pt modelId="{7B63F768-7446-4A76-A775-DAAE5C4A3026}" type="sibTrans" cxnId="{4C6A1D63-8468-411D-ABE5-5B05DAA20332}">
      <dgm:prSet/>
      <dgm:spPr/>
      <dgm:t>
        <a:bodyPr/>
        <a:lstStyle/>
        <a:p>
          <a:endParaRPr lang="en-US"/>
        </a:p>
      </dgm:t>
    </dgm:pt>
    <dgm:pt modelId="{C742F7F8-D579-4E1F-B603-FAF7B8900FDD}">
      <dgm:prSet/>
      <dgm:spPr/>
      <dgm:t>
        <a:bodyPr/>
        <a:lstStyle/>
        <a:p>
          <a:r>
            <a:rPr lang="en-GB"/>
            <a:t>3.Collaborating</a:t>
          </a:r>
          <a:endParaRPr lang="en-US"/>
        </a:p>
      </dgm:t>
    </dgm:pt>
    <dgm:pt modelId="{F287981D-6D59-4CDA-91AF-DAC7779AE16F}" type="parTrans" cxnId="{E0AC506E-7D9C-4FAB-A5E9-081CCD534CD5}">
      <dgm:prSet/>
      <dgm:spPr/>
      <dgm:t>
        <a:bodyPr/>
        <a:lstStyle/>
        <a:p>
          <a:endParaRPr lang="en-US"/>
        </a:p>
      </dgm:t>
    </dgm:pt>
    <dgm:pt modelId="{D8445C05-937D-431F-9F59-9DA8D9724682}" type="sibTrans" cxnId="{E0AC506E-7D9C-4FAB-A5E9-081CCD534CD5}">
      <dgm:prSet/>
      <dgm:spPr/>
      <dgm:t>
        <a:bodyPr/>
        <a:lstStyle/>
        <a:p>
          <a:endParaRPr lang="en-US"/>
        </a:p>
      </dgm:t>
    </dgm:pt>
    <dgm:pt modelId="{7D480F9F-644B-491C-ADD8-1BAE2F8A0FE4}">
      <dgm:prSet/>
      <dgm:spPr/>
      <dgm:t>
        <a:bodyPr/>
        <a:lstStyle/>
        <a:p>
          <a:r>
            <a:rPr lang="en-GB"/>
            <a:t>4.Avoiding</a:t>
          </a:r>
          <a:endParaRPr lang="en-US"/>
        </a:p>
      </dgm:t>
    </dgm:pt>
    <dgm:pt modelId="{4449847D-2AF8-4B7F-8FEE-1326A23C30CF}" type="parTrans" cxnId="{717C0884-EF64-4748-BC94-180F586BB01F}">
      <dgm:prSet/>
      <dgm:spPr/>
      <dgm:t>
        <a:bodyPr/>
        <a:lstStyle/>
        <a:p>
          <a:endParaRPr lang="en-US"/>
        </a:p>
      </dgm:t>
    </dgm:pt>
    <dgm:pt modelId="{DB4D8844-E6C4-4AA7-9EA7-2AF540DD91E7}" type="sibTrans" cxnId="{717C0884-EF64-4748-BC94-180F586BB01F}">
      <dgm:prSet/>
      <dgm:spPr/>
      <dgm:t>
        <a:bodyPr/>
        <a:lstStyle/>
        <a:p>
          <a:endParaRPr lang="en-US"/>
        </a:p>
      </dgm:t>
    </dgm:pt>
    <dgm:pt modelId="{1F996AD6-5B14-44CE-9942-CE665FBB787D}">
      <dgm:prSet/>
      <dgm:spPr/>
      <dgm:t>
        <a:bodyPr/>
        <a:lstStyle/>
        <a:p>
          <a:r>
            <a:rPr lang="en-GB"/>
            <a:t>5.Acomodating</a:t>
          </a:r>
          <a:endParaRPr lang="en-US"/>
        </a:p>
      </dgm:t>
    </dgm:pt>
    <dgm:pt modelId="{7DA1F586-3854-4DC3-BA46-83040254AD7E}" type="parTrans" cxnId="{29D6DCCD-6C76-4D4D-AF29-721BEE7B153C}">
      <dgm:prSet/>
      <dgm:spPr/>
      <dgm:t>
        <a:bodyPr/>
        <a:lstStyle/>
        <a:p>
          <a:endParaRPr lang="en-US"/>
        </a:p>
      </dgm:t>
    </dgm:pt>
    <dgm:pt modelId="{F0692285-9823-4A2A-9FFD-A3F292177490}" type="sibTrans" cxnId="{29D6DCCD-6C76-4D4D-AF29-721BEE7B153C}">
      <dgm:prSet/>
      <dgm:spPr/>
      <dgm:t>
        <a:bodyPr/>
        <a:lstStyle/>
        <a:p>
          <a:endParaRPr lang="en-US"/>
        </a:p>
      </dgm:t>
    </dgm:pt>
    <dgm:pt modelId="{D67D178B-E48E-4BBC-B9D2-56DBABDF792B}" type="pres">
      <dgm:prSet presAssocID="{E971BB04-DBA0-4DB2-BAAD-0F03302587E3}" presName="Name0" presStyleCnt="0">
        <dgm:presLayoutVars>
          <dgm:chMax val="11"/>
          <dgm:chPref val="11"/>
          <dgm:dir/>
          <dgm:resizeHandles/>
        </dgm:presLayoutVars>
      </dgm:prSet>
      <dgm:spPr/>
    </dgm:pt>
    <dgm:pt modelId="{5390B5B8-37D1-4757-A06E-D72617BF7CB0}" type="pres">
      <dgm:prSet presAssocID="{1F996AD6-5B14-44CE-9942-CE665FBB787D}" presName="Accent5" presStyleCnt="0"/>
      <dgm:spPr/>
    </dgm:pt>
    <dgm:pt modelId="{70FF4CAC-A835-4968-B6BE-70DB7B6D8830}" type="pres">
      <dgm:prSet presAssocID="{1F996AD6-5B14-44CE-9942-CE665FBB787D}" presName="Accent" presStyleLbl="node1" presStyleIdx="0" presStyleCnt="10"/>
      <dgm:spPr/>
    </dgm:pt>
    <dgm:pt modelId="{19381B27-2B3B-423F-8DBD-40A747A0FDDE}" type="pres">
      <dgm:prSet presAssocID="{1F996AD6-5B14-44CE-9942-CE665FBB787D}" presName="ParentBackground5" presStyleCnt="0"/>
      <dgm:spPr/>
    </dgm:pt>
    <dgm:pt modelId="{19A6944B-7F7E-42A9-ABFA-A1001ED66D9B}" type="pres">
      <dgm:prSet presAssocID="{1F996AD6-5B14-44CE-9942-CE665FBB787D}" presName="ParentBackground" presStyleLbl="node1" presStyleIdx="1" presStyleCnt="10"/>
      <dgm:spPr/>
    </dgm:pt>
    <dgm:pt modelId="{58E6EA38-EBB5-4FFA-BC6A-73F7A1F81F83}" type="pres">
      <dgm:prSet presAssocID="{1F996AD6-5B14-44CE-9942-CE665FBB787D}" presName="Parent5" presStyleLbl="fgAcc0" presStyleIdx="0" presStyleCnt="0">
        <dgm:presLayoutVars>
          <dgm:chMax val="1"/>
          <dgm:chPref val="1"/>
          <dgm:bulletEnabled val="1"/>
        </dgm:presLayoutVars>
      </dgm:prSet>
      <dgm:spPr/>
    </dgm:pt>
    <dgm:pt modelId="{3009ED64-4738-4C99-B829-F89B5C19F0DB}" type="pres">
      <dgm:prSet presAssocID="{7D480F9F-644B-491C-ADD8-1BAE2F8A0FE4}" presName="Accent4" presStyleCnt="0"/>
      <dgm:spPr/>
    </dgm:pt>
    <dgm:pt modelId="{95D3A885-37C0-4B87-B21A-F341934556F4}" type="pres">
      <dgm:prSet presAssocID="{7D480F9F-644B-491C-ADD8-1BAE2F8A0FE4}" presName="Accent" presStyleLbl="node1" presStyleIdx="2" presStyleCnt="10"/>
      <dgm:spPr/>
    </dgm:pt>
    <dgm:pt modelId="{6162F710-1E17-41F1-B177-562EEDEFB1D3}" type="pres">
      <dgm:prSet presAssocID="{7D480F9F-644B-491C-ADD8-1BAE2F8A0FE4}" presName="ParentBackground4" presStyleCnt="0"/>
      <dgm:spPr/>
    </dgm:pt>
    <dgm:pt modelId="{F66A36F9-1376-4069-9C90-A50819B9820B}" type="pres">
      <dgm:prSet presAssocID="{7D480F9F-644B-491C-ADD8-1BAE2F8A0FE4}" presName="ParentBackground" presStyleLbl="node1" presStyleIdx="3" presStyleCnt="10" custLinFactNeighborX="-1131"/>
      <dgm:spPr/>
    </dgm:pt>
    <dgm:pt modelId="{ADA0572A-7EA1-4754-854C-95F0CA472C96}" type="pres">
      <dgm:prSet presAssocID="{7D480F9F-644B-491C-ADD8-1BAE2F8A0FE4}" presName="Parent4" presStyleLbl="fgAcc0" presStyleIdx="0" presStyleCnt="0">
        <dgm:presLayoutVars>
          <dgm:chMax val="1"/>
          <dgm:chPref val="1"/>
          <dgm:bulletEnabled val="1"/>
        </dgm:presLayoutVars>
      </dgm:prSet>
      <dgm:spPr/>
    </dgm:pt>
    <dgm:pt modelId="{69C87CE1-CB18-421E-9226-20AEFBB7FA7D}" type="pres">
      <dgm:prSet presAssocID="{C742F7F8-D579-4E1F-B603-FAF7B8900FDD}" presName="Accent3" presStyleCnt="0"/>
      <dgm:spPr/>
    </dgm:pt>
    <dgm:pt modelId="{8721B31D-E6B2-4B0D-9C23-79E239B4CDF6}" type="pres">
      <dgm:prSet presAssocID="{C742F7F8-D579-4E1F-B603-FAF7B8900FDD}" presName="Accent" presStyleLbl="node1" presStyleIdx="4" presStyleCnt="10"/>
      <dgm:spPr/>
    </dgm:pt>
    <dgm:pt modelId="{F265C04B-9633-45A0-BFAF-5755DBC392E9}" type="pres">
      <dgm:prSet presAssocID="{C742F7F8-D579-4E1F-B603-FAF7B8900FDD}" presName="ParentBackground3" presStyleCnt="0"/>
      <dgm:spPr/>
    </dgm:pt>
    <dgm:pt modelId="{DB95CC8A-56B9-4C30-AF23-9E7CF01DE6CC}" type="pres">
      <dgm:prSet presAssocID="{C742F7F8-D579-4E1F-B603-FAF7B8900FDD}" presName="ParentBackground" presStyleLbl="node1" presStyleIdx="5" presStyleCnt="10"/>
      <dgm:spPr/>
    </dgm:pt>
    <dgm:pt modelId="{96F20B7F-9F4D-4CD6-923F-647DD4F9F63E}" type="pres">
      <dgm:prSet presAssocID="{C742F7F8-D579-4E1F-B603-FAF7B8900FDD}" presName="Parent3" presStyleLbl="fgAcc0" presStyleIdx="0" presStyleCnt="0">
        <dgm:presLayoutVars>
          <dgm:chMax val="1"/>
          <dgm:chPref val="1"/>
          <dgm:bulletEnabled val="1"/>
        </dgm:presLayoutVars>
      </dgm:prSet>
      <dgm:spPr/>
    </dgm:pt>
    <dgm:pt modelId="{C8F331B3-8314-49AB-8A3E-09C6B1F60FA0}" type="pres">
      <dgm:prSet presAssocID="{FCC3EF6F-667C-4843-98C4-4DC43C0A58B0}" presName="Accent2" presStyleCnt="0"/>
      <dgm:spPr/>
    </dgm:pt>
    <dgm:pt modelId="{F6BCA50B-C317-44E0-B8F0-D68DBB2F4477}" type="pres">
      <dgm:prSet presAssocID="{FCC3EF6F-667C-4843-98C4-4DC43C0A58B0}" presName="Accent" presStyleLbl="node1" presStyleIdx="6" presStyleCnt="10"/>
      <dgm:spPr/>
    </dgm:pt>
    <dgm:pt modelId="{6FBB5088-3172-412B-B412-F49690D1F533}" type="pres">
      <dgm:prSet presAssocID="{FCC3EF6F-667C-4843-98C4-4DC43C0A58B0}" presName="ParentBackground2" presStyleCnt="0"/>
      <dgm:spPr/>
    </dgm:pt>
    <dgm:pt modelId="{DD8A2EB4-8EF3-4009-8CBF-EF55355E71CB}" type="pres">
      <dgm:prSet presAssocID="{FCC3EF6F-667C-4843-98C4-4DC43C0A58B0}" presName="ParentBackground" presStyleLbl="node1" presStyleIdx="7" presStyleCnt="10"/>
      <dgm:spPr/>
    </dgm:pt>
    <dgm:pt modelId="{7A744F5D-8279-4BDF-B3CB-8DEE26B455DB}" type="pres">
      <dgm:prSet presAssocID="{FCC3EF6F-667C-4843-98C4-4DC43C0A58B0}" presName="Parent2" presStyleLbl="fgAcc0" presStyleIdx="0" presStyleCnt="0">
        <dgm:presLayoutVars>
          <dgm:chMax val="1"/>
          <dgm:chPref val="1"/>
          <dgm:bulletEnabled val="1"/>
        </dgm:presLayoutVars>
      </dgm:prSet>
      <dgm:spPr/>
    </dgm:pt>
    <dgm:pt modelId="{F7B1A3E1-572B-45F5-BA53-BCA695A19933}" type="pres">
      <dgm:prSet presAssocID="{6F106FD8-3790-46B6-89FC-9157AD28B624}" presName="Accent1" presStyleCnt="0"/>
      <dgm:spPr/>
    </dgm:pt>
    <dgm:pt modelId="{B1C041AB-CA48-4E7E-A3CB-DF6B0694818C}" type="pres">
      <dgm:prSet presAssocID="{6F106FD8-3790-46B6-89FC-9157AD28B624}" presName="Accent" presStyleLbl="node1" presStyleIdx="8" presStyleCnt="10" custLinFactNeighborX="0" custLinFactNeighborY="0"/>
      <dgm:spPr/>
    </dgm:pt>
    <dgm:pt modelId="{BA78B531-889C-4DD1-A8C1-64538E6195C0}" type="pres">
      <dgm:prSet presAssocID="{6F106FD8-3790-46B6-89FC-9157AD28B624}" presName="ParentBackground1" presStyleCnt="0"/>
      <dgm:spPr/>
    </dgm:pt>
    <dgm:pt modelId="{3C618F0E-0A01-4C1D-BB64-07840DF889D3}" type="pres">
      <dgm:prSet presAssocID="{6F106FD8-3790-46B6-89FC-9157AD28B624}" presName="ParentBackground" presStyleLbl="node1" presStyleIdx="9" presStyleCnt="10"/>
      <dgm:spPr/>
    </dgm:pt>
    <dgm:pt modelId="{45C2FBC1-DD13-4DCB-9D91-540E8349DA93}" type="pres">
      <dgm:prSet presAssocID="{6F106FD8-3790-46B6-89FC-9157AD28B624}" presName="Parent1" presStyleLbl="fgAcc0" presStyleIdx="0" presStyleCnt="0">
        <dgm:presLayoutVars>
          <dgm:chMax val="1"/>
          <dgm:chPref val="1"/>
          <dgm:bulletEnabled val="1"/>
        </dgm:presLayoutVars>
      </dgm:prSet>
      <dgm:spPr/>
    </dgm:pt>
  </dgm:ptLst>
  <dgm:cxnLst>
    <dgm:cxn modelId="{4AF41116-4191-4B4E-A957-2DCDC1BC442B}" type="presOf" srcId="{1F996AD6-5B14-44CE-9942-CE665FBB787D}" destId="{19A6944B-7F7E-42A9-ABFA-A1001ED66D9B}" srcOrd="0" destOrd="0" presId="urn:microsoft.com/office/officeart/2018/layout/CircleProcess"/>
    <dgm:cxn modelId="{AD90421D-92D1-41A6-AB81-96444A312D96}" type="presOf" srcId="{C742F7F8-D579-4E1F-B603-FAF7B8900FDD}" destId="{96F20B7F-9F4D-4CD6-923F-647DD4F9F63E}" srcOrd="1" destOrd="0" presId="urn:microsoft.com/office/officeart/2018/layout/CircleProcess"/>
    <dgm:cxn modelId="{64C8DF1F-BC4A-4BE1-A17C-92EC7C337CFD}" srcId="{E971BB04-DBA0-4DB2-BAAD-0F03302587E3}" destId="{6F106FD8-3790-46B6-89FC-9157AD28B624}" srcOrd="0" destOrd="0" parTransId="{3898E770-102F-48BD-8939-86A86064B7B2}" sibTransId="{97A73988-D6CC-45A0-A1B3-FC7F03BA6B27}"/>
    <dgm:cxn modelId="{2990C860-0261-4709-B9DB-F882EA94A6D6}" type="presOf" srcId="{7D480F9F-644B-491C-ADD8-1BAE2F8A0FE4}" destId="{F66A36F9-1376-4069-9C90-A50819B9820B}" srcOrd="0" destOrd="0" presId="urn:microsoft.com/office/officeart/2018/layout/CircleProcess"/>
    <dgm:cxn modelId="{4C6A1D63-8468-411D-ABE5-5B05DAA20332}" srcId="{E971BB04-DBA0-4DB2-BAAD-0F03302587E3}" destId="{FCC3EF6F-667C-4843-98C4-4DC43C0A58B0}" srcOrd="1" destOrd="0" parTransId="{5AFF8D08-81F1-430C-A639-292B0D9B8273}" sibTransId="{7B63F768-7446-4A76-A775-DAAE5C4A3026}"/>
    <dgm:cxn modelId="{74F19744-0BC4-49FB-B620-A99705604CFD}" type="presOf" srcId="{7D480F9F-644B-491C-ADD8-1BAE2F8A0FE4}" destId="{ADA0572A-7EA1-4754-854C-95F0CA472C96}" srcOrd="1" destOrd="0" presId="urn:microsoft.com/office/officeart/2018/layout/CircleProcess"/>
    <dgm:cxn modelId="{C0063248-08A7-4BE4-9F29-B32BA5C4572E}" type="presOf" srcId="{1F996AD6-5B14-44CE-9942-CE665FBB787D}" destId="{58E6EA38-EBB5-4FFA-BC6A-73F7A1F81F83}" srcOrd="1" destOrd="0" presId="urn:microsoft.com/office/officeart/2018/layout/CircleProcess"/>
    <dgm:cxn modelId="{E0AC506E-7D9C-4FAB-A5E9-081CCD534CD5}" srcId="{E971BB04-DBA0-4DB2-BAAD-0F03302587E3}" destId="{C742F7F8-D579-4E1F-B603-FAF7B8900FDD}" srcOrd="2" destOrd="0" parTransId="{F287981D-6D59-4CDA-91AF-DAC7779AE16F}" sibTransId="{D8445C05-937D-431F-9F59-9DA8D9724682}"/>
    <dgm:cxn modelId="{717C0884-EF64-4748-BC94-180F586BB01F}" srcId="{E971BB04-DBA0-4DB2-BAAD-0F03302587E3}" destId="{7D480F9F-644B-491C-ADD8-1BAE2F8A0FE4}" srcOrd="3" destOrd="0" parTransId="{4449847D-2AF8-4B7F-8FEE-1326A23C30CF}" sibTransId="{DB4D8844-E6C4-4AA7-9EA7-2AF540DD91E7}"/>
    <dgm:cxn modelId="{1D7CAF92-B4D3-474D-9BA7-ABC08B4EC665}" type="presOf" srcId="{6F106FD8-3790-46B6-89FC-9157AD28B624}" destId="{3C618F0E-0A01-4C1D-BB64-07840DF889D3}" srcOrd="0" destOrd="0" presId="urn:microsoft.com/office/officeart/2018/layout/CircleProcess"/>
    <dgm:cxn modelId="{CF3ECFA0-20C7-4F53-88BD-769E390675BA}" type="presOf" srcId="{6F106FD8-3790-46B6-89FC-9157AD28B624}" destId="{45C2FBC1-DD13-4DCB-9D91-540E8349DA93}" srcOrd="1" destOrd="0" presId="urn:microsoft.com/office/officeart/2018/layout/CircleProcess"/>
    <dgm:cxn modelId="{29D6DCCD-6C76-4D4D-AF29-721BEE7B153C}" srcId="{E971BB04-DBA0-4DB2-BAAD-0F03302587E3}" destId="{1F996AD6-5B14-44CE-9942-CE665FBB787D}" srcOrd="4" destOrd="0" parTransId="{7DA1F586-3854-4DC3-BA46-83040254AD7E}" sibTransId="{F0692285-9823-4A2A-9FFD-A3F292177490}"/>
    <dgm:cxn modelId="{B48686D0-DFBA-4DF2-983B-AA360561E8ED}" type="presOf" srcId="{E971BB04-DBA0-4DB2-BAAD-0F03302587E3}" destId="{D67D178B-E48E-4BBC-B9D2-56DBABDF792B}" srcOrd="0" destOrd="0" presId="urn:microsoft.com/office/officeart/2018/layout/CircleProcess"/>
    <dgm:cxn modelId="{C476ACF4-F609-43EC-A236-18064CF50A9A}" type="presOf" srcId="{C742F7F8-D579-4E1F-B603-FAF7B8900FDD}" destId="{DB95CC8A-56B9-4C30-AF23-9E7CF01DE6CC}" srcOrd="0" destOrd="0" presId="urn:microsoft.com/office/officeart/2018/layout/CircleProcess"/>
    <dgm:cxn modelId="{9D354EFA-E1B9-4FED-9AE1-AE7322B716EA}" type="presOf" srcId="{FCC3EF6F-667C-4843-98C4-4DC43C0A58B0}" destId="{DD8A2EB4-8EF3-4009-8CBF-EF55355E71CB}" srcOrd="0" destOrd="0" presId="urn:microsoft.com/office/officeart/2018/layout/CircleProcess"/>
    <dgm:cxn modelId="{301772FA-B364-4409-AC93-E7E1E5878DA6}" type="presOf" srcId="{FCC3EF6F-667C-4843-98C4-4DC43C0A58B0}" destId="{7A744F5D-8279-4BDF-B3CB-8DEE26B455DB}" srcOrd="1" destOrd="0" presId="urn:microsoft.com/office/officeart/2018/layout/CircleProcess"/>
    <dgm:cxn modelId="{D1815DB7-02B8-437C-B11B-0B624C94C6B1}" type="presParOf" srcId="{D67D178B-E48E-4BBC-B9D2-56DBABDF792B}" destId="{5390B5B8-37D1-4757-A06E-D72617BF7CB0}" srcOrd="0" destOrd="0" presId="urn:microsoft.com/office/officeart/2018/layout/CircleProcess"/>
    <dgm:cxn modelId="{CD302C15-597B-46E0-8600-9B8AC81CF398}" type="presParOf" srcId="{5390B5B8-37D1-4757-A06E-D72617BF7CB0}" destId="{70FF4CAC-A835-4968-B6BE-70DB7B6D8830}" srcOrd="0" destOrd="0" presId="urn:microsoft.com/office/officeart/2018/layout/CircleProcess"/>
    <dgm:cxn modelId="{D075D288-C3E0-4196-9CB0-29A02C359086}" type="presParOf" srcId="{D67D178B-E48E-4BBC-B9D2-56DBABDF792B}" destId="{19381B27-2B3B-423F-8DBD-40A747A0FDDE}" srcOrd="1" destOrd="0" presId="urn:microsoft.com/office/officeart/2018/layout/CircleProcess"/>
    <dgm:cxn modelId="{13A0814E-9EB5-4A3F-9999-EE5F8262F4E1}" type="presParOf" srcId="{19381B27-2B3B-423F-8DBD-40A747A0FDDE}" destId="{19A6944B-7F7E-42A9-ABFA-A1001ED66D9B}" srcOrd="0" destOrd="0" presId="urn:microsoft.com/office/officeart/2018/layout/CircleProcess"/>
    <dgm:cxn modelId="{0E56FF5F-9890-47DA-9938-279C5615F3D8}" type="presParOf" srcId="{D67D178B-E48E-4BBC-B9D2-56DBABDF792B}" destId="{58E6EA38-EBB5-4FFA-BC6A-73F7A1F81F83}" srcOrd="2" destOrd="0" presId="urn:microsoft.com/office/officeart/2018/layout/CircleProcess"/>
    <dgm:cxn modelId="{89361F1D-6F78-453D-9881-F1A3197F977E}" type="presParOf" srcId="{D67D178B-E48E-4BBC-B9D2-56DBABDF792B}" destId="{3009ED64-4738-4C99-B829-F89B5C19F0DB}" srcOrd="3" destOrd="0" presId="urn:microsoft.com/office/officeart/2018/layout/CircleProcess"/>
    <dgm:cxn modelId="{C81FFB2B-CA46-4FED-A88A-FCE83106B215}" type="presParOf" srcId="{3009ED64-4738-4C99-B829-F89B5C19F0DB}" destId="{95D3A885-37C0-4B87-B21A-F341934556F4}" srcOrd="0" destOrd="0" presId="urn:microsoft.com/office/officeart/2018/layout/CircleProcess"/>
    <dgm:cxn modelId="{0C886018-B363-48A8-8B88-00F79909FB26}" type="presParOf" srcId="{D67D178B-E48E-4BBC-B9D2-56DBABDF792B}" destId="{6162F710-1E17-41F1-B177-562EEDEFB1D3}" srcOrd="4" destOrd="0" presId="urn:microsoft.com/office/officeart/2018/layout/CircleProcess"/>
    <dgm:cxn modelId="{9EEA1CB4-9AE0-46F0-B426-6CEA685172D5}" type="presParOf" srcId="{6162F710-1E17-41F1-B177-562EEDEFB1D3}" destId="{F66A36F9-1376-4069-9C90-A50819B9820B}" srcOrd="0" destOrd="0" presId="urn:microsoft.com/office/officeart/2018/layout/CircleProcess"/>
    <dgm:cxn modelId="{E9840D77-57CE-476E-AB63-14AB1D62ECE9}" type="presParOf" srcId="{D67D178B-E48E-4BBC-B9D2-56DBABDF792B}" destId="{ADA0572A-7EA1-4754-854C-95F0CA472C96}" srcOrd="5" destOrd="0" presId="urn:microsoft.com/office/officeart/2018/layout/CircleProcess"/>
    <dgm:cxn modelId="{31024409-D7CE-4F8C-96EE-953999FB9988}" type="presParOf" srcId="{D67D178B-E48E-4BBC-B9D2-56DBABDF792B}" destId="{69C87CE1-CB18-421E-9226-20AEFBB7FA7D}" srcOrd="6" destOrd="0" presId="urn:microsoft.com/office/officeart/2018/layout/CircleProcess"/>
    <dgm:cxn modelId="{4E52917B-9B8B-43B1-817D-B4D87E5CBA2C}" type="presParOf" srcId="{69C87CE1-CB18-421E-9226-20AEFBB7FA7D}" destId="{8721B31D-E6B2-4B0D-9C23-79E239B4CDF6}" srcOrd="0" destOrd="0" presId="urn:microsoft.com/office/officeart/2018/layout/CircleProcess"/>
    <dgm:cxn modelId="{0F75D09B-A918-429E-B35D-CB55083DA47F}" type="presParOf" srcId="{D67D178B-E48E-4BBC-B9D2-56DBABDF792B}" destId="{F265C04B-9633-45A0-BFAF-5755DBC392E9}" srcOrd="7" destOrd="0" presId="urn:microsoft.com/office/officeart/2018/layout/CircleProcess"/>
    <dgm:cxn modelId="{8DC32FF4-FE2E-4061-A451-D0EEFEEF95F8}" type="presParOf" srcId="{F265C04B-9633-45A0-BFAF-5755DBC392E9}" destId="{DB95CC8A-56B9-4C30-AF23-9E7CF01DE6CC}" srcOrd="0" destOrd="0" presId="urn:microsoft.com/office/officeart/2018/layout/CircleProcess"/>
    <dgm:cxn modelId="{33A389E7-F84A-489D-B9C2-0BED3701EC40}" type="presParOf" srcId="{D67D178B-E48E-4BBC-B9D2-56DBABDF792B}" destId="{96F20B7F-9F4D-4CD6-923F-647DD4F9F63E}" srcOrd="8" destOrd="0" presId="urn:microsoft.com/office/officeart/2018/layout/CircleProcess"/>
    <dgm:cxn modelId="{46EF09C2-F2DC-4F18-B680-B9F3F27BE0AD}" type="presParOf" srcId="{D67D178B-E48E-4BBC-B9D2-56DBABDF792B}" destId="{C8F331B3-8314-49AB-8A3E-09C6B1F60FA0}" srcOrd="9" destOrd="0" presId="urn:microsoft.com/office/officeart/2018/layout/CircleProcess"/>
    <dgm:cxn modelId="{C1180E9F-B246-4914-A2B4-D5ACE206A0F7}" type="presParOf" srcId="{C8F331B3-8314-49AB-8A3E-09C6B1F60FA0}" destId="{F6BCA50B-C317-44E0-B8F0-D68DBB2F4477}" srcOrd="0" destOrd="0" presId="urn:microsoft.com/office/officeart/2018/layout/CircleProcess"/>
    <dgm:cxn modelId="{AAA2DF06-5ADC-4315-8F31-818D63E351B2}" type="presParOf" srcId="{D67D178B-E48E-4BBC-B9D2-56DBABDF792B}" destId="{6FBB5088-3172-412B-B412-F49690D1F533}" srcOrd="10" destOrd="0" presId="urn:microsoft.com/office/officeart/2018/layout/CircleProcess"/>
    <dgm:cxn modelId="{DE745281-23D2-4C19-ADEC-E16F0D2F506B}" type="presParOf" srcId="{6FBB5088-3172-412B-B412-F49690D1F533}" destId="{DD8A2EB4-8EF3-4009-8CBF-EF55355E71CB}" srcOrd="0" destOrd="0" presId="urn:microsoft.com/office/officeart/2018/layout/CircleProcess"/>
    <dgm:cxn modelId="{4F4BE6CE-0836-41AE-A866-0542AA47ADD4}" type="presParOf" srcId="{D67D178B-E48E-4BBC-B9D2-56DBABDF792B}" destId="{7A744F5D-8279-4BDF-B3CB-8DEE26B455DB}" srcOrd="11" destOrd="0" presId="urn:microsoft.com/office/officeart/2018/layout/CircleProcess"/>
    <dgm:cxn modelId="{D6868E21-AAD5-415E-BD3A-2696C9C8D9E3}" type="presParOf" srcId="{D67D178B-E48E-4BBC-B9D2-56DBABDF792B}" destId="{F7B1A3E1-572B-45F5-BA53-BCA695A19933}" srcOrd="12" destOrd="0" presId="urn:microsoft.com/office/officeart/2018/layout/CircleProcess"/>
    <dgm:cxn modelId="{C23B0C33-19CD-4CCE-B473-F45CE1BCFDFC}" type="presParOf" srcId="{F7B1A3E1-572B-45F5-BA53-BCA695A19933}" destId="{B1C041AB-CA48-4E7E-A3CB-DF6B0694818C}" srcOrd="0" destOrd="0" presId="urn:microsoft.com/office/officeart/2018/layout/CircleProcess"/>
    <dgm:cxn modelId="{0062D88D-A79B-412C-AECC-38E9F561BBE7}" type="presParOf" srcId="{D67D178B-E48E-4BBC-B9D2-56DBABDF792B}" destId="{BA78B531-889C-4DD1-A8C1-64538E6195C0}" srcOrd="13" destOrd="0" presId="urn:microsoft.com/office/officeart/2018/layout/CircleProcess"/>
    <dgm:cxn modelId="{E61AFB1C-EDB8-42DC-8EAE-3619ED2B7650}" type="presParOf" srcId="{BA78B531-889C-4DD1-A8C1-64538E6195C0}" destId="{3C618F0E-0A01-4C1D-BB64-07840DF889D3}" srcOrd="0" destOrd="0" presId="urn:microsoft.com/office/officeart/2018/layout/CircleProcess"/>
    <dgm:cxn modelId="{50C7566C-4436-4952-845D-2FAC7DC8F302}" type="presParOf" srcId="{D67D178B-E48E-4BBC-B9D2-56DBABDF792B}" destId="{45C2FBC1-DD13-4DCB-9D91-540E8349DA93}" srcOrd="14"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97DB4-D7D3-44CC-967A-3B2BDC912B40}">
      <dsp:nvSpPr>
        <dsp:cNvPr id="0" name=""/>
        <dsp:cNvSpPr/>
      </dsp:nvSpPr>
      <dsp:spPr>
        <a:xfrm>
          <a:off x="0" y="151569"/>
          <a:ext cx="10515600" cy="15590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u="sng" kern="1200" dirty="0"/>
            <a:t>Bruce Wayne Tuckman.</a:t>
          </a:r>
          <a:endParaRPr lang="en-US" sz="6500" kern="1200" dirty="0"/>
        </a:p>
      </dsp:txBody>
      <dsp:txXfrm>
        <a:off x="76105" y="227674"/>
        <a:ext cx="10363390" cy="1406815"/>
      </dsp:txXfrm>
    </dsp:sp>
    <dsp:sp modelId="{AD66A945-768A-470F-A078-868368AD34EA}">
      <dsp:nvSpPr>
        <dsp:cNvPr id="0" name=""/>
        <dsp:cNvSpPr/>
      </dsp:nvSpPr>
      <dsp:spPr>
        <a:xfrm>
          <a:off x="0" y="1710594"/>
          <a:ext cx="10515600" cy="2489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0480" rIns="170688" bIns="30480" numCol="1" spcCol="1270" anchor="t" anchorCtr="0">
          <a:noAutofit/>
        </a:bodyPr>
        <a:lstStyle/>
        <a:p>
          <a:pPr marL="228600" lvl="1" indent="-228600" algn="l" defTabSz="1066800">
            <a:lnSpc>
              <a:spcPct val="90000"/>
            </a:lnSpc>
            <a:spcBef>
              <a:spcPct val="0"/>
            </a:spcBef>
            <a:spcAft>
              <a:spcPct val="20000"/>
            </a:spcAft>
            <a:buChar char="•"/>
          </a:pPr>
          <a:endParaRPr lang="en-US" sz="2400" kern="1200" dirty="0"/>
        </a:p>
        <a:p>
          <a:pPr marL="228600" lvl="1" indent="-228600" algn="l" defTabSz="1066800">
            <a:lnSpc>
              <a:spcPct val="90000"/>
            </a:lnSpc>
            <a:spcBef>
              <a:spcPct val="0"/>
            </a:spcBef>
            <a:spcAft>
              <a:spcPct val="20000"/>
            </a:spcAft>
            <a:buChar char="•"/>
          </a:pPr>
          <a:r>
            <a:rPr lang="en-GB" sz="2400" b="1" kern="1200" dirty="0"/>
            <a:t>American psychological researcher.</a:t>
          </a:r>
          <a:endParaRPr lang="en-US" sz="2400" kern="1200" dirty="0"/>
        </a:p>
        <a:p>
          <a:pPr marL="228600" lvl="1" indent="-228600" algn="l" defTabSz="1066800">
            <a:lnSpc>
              <a:spcPct val="90000"/>
            </a:lnSpc>
            <a:spcBef>
              <a:spcPct val="0"/>
            </a:spcBef>
            <a:spcAft>
              <a:spcPct val="20000"/>
            </a:spcAft>
            <a:buChar char="•"/>
          </a:pPr>
          <a:endParaRPr lang="en-US" sz="2400" kern="1200" dirty="0"/>
        </a:p>
        <a:p>
          <a:pPr marL="228600" lvl="1" indent="-228600" algn="l" defTabSz="1066800">
            <a:lnSpc>
              <a:spcPct val="90000"/>
            </a:lnSpc>
            <a:spcBef>
              <a:spcPct val="0"/>
            </a:spcBef>
            <a:spcAft>
              <a:spcPct val="20000"/>
            </a:spcAft>
            <a:buChar char="•"/>
          </a:pPr>
          <a:r>
            <a:rPr lang="en-GB" sz="2400" b="1" kern="1200" dirty="0"/>
            <a:t>Developed ‘Tuckman’s stages of development’ in 1965.</a:t>
          </a:r>
          <a:endParaRPr lang="en-US" sz="2400" kern="1200" dirty="0"/>
        </a:p>
        <a:p>
          <a:pPr marL="228600" lvl="1" indent="-228600" algn="l" defTabSz="1066800">
            <a:lnSpc>
              <a:spcPct val="90000"/>
            </a:lnSpc>
            <a:spcBef>
              <a:spcPct val="0"/>
            </a:spcBef>
            <a:spcAft>
              <a:spcPct val="20000"/>
            </a:spcAft>
            <a:buChar char="•"/>
          </a:pPr>
          <a:endParaRPr lang="en-US" sz="2400" kern="1200" dirty="0"/>
        </a:p>
        <a:p>
          <a:pPr marL="228600" lvl="1" indent="-228600" algn="l" defTabSz="1066800">
            <a:lnSpc>
              <a:spcPct val="90000"/>
            </a:lnSpc>
            <a:spcBef>
              <a:spcPct val="0"/>
            </a:spcBef>
            <a:spcAft>
              <a:spcPct val="20000"/>
            </a:spcAft>
            <a:buChar char="•"/>
          </a:pPr>
          <a:r>
            <a:rPr lang="en-GB" sz="2400" b="1" kern="1200" dirty="0"/>
            <a:t>Added a 5</a:t>
          </a:r>
          <a:r>
            <a:rPr lang="en-GB" sz="2400" b="1" kern="1200" baseline="30000" dirty="0"/>
            <a:t>th</a:t>
          </a:r>
          <a:r>
            <a:rPr lang="en-GB" sz="2400" b="1" kern="1200" dirty="0"/>
            <a:t> step (adjourning) in 1977 (Karanjgaokar. N.D)</a:t>
          </a:r>
          <a:endParaRPr lang="en-US" sz="2400" kern="1200" dirty="0"/>
        </a:p>
      </dsp:txBody>
      <dsp:txXfrm>
        <a:off x="0" y="1710594"/>
        <a:ext cx="10515600" cy="24891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2638D-D051-48BF-80A3-14B1E102BD44}">
      <dsp:nvSpPr>
        <dsp:cNvPr id="0" name=""/>
        <dsp:cNvSpPr/>
      </dsp:nvSpPr>
      <dsp:spPr>
        <a:xfrm>
          <a:off x="0" y="653180"/>
          <a:ext cx="6666833" cy="103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8C7D30B-3143-4666-A2B8-7B09802911E1}">
      <dsp:nvSpPr>
        <dsp:cNvPr id="0" name=""/>
        <dsp:cNvSpPr/>
      </dsp:nvSpPr>
      <dsp:spPr>
        <a:xfrm>
          <a:off x="333341" y="48020"/>
          <a:ext cx="4666783" cy="1210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dirty="0"/>
            <a:t>Communication</a:t>
          </a:r>
          <a:endParaRPr lang="en-US" sz="4100" kern="1200" dirty="0"/>
        </a:p>
      </dsp:txBody>
      <dsp:txXfrm>
        <a:off x="392424" y="107103"/>
        <a:ext cx="4548617" cy="1092154"/>
      </dsp:txXfrm>
    </dsp:sp>
    <dsp:sp modelId="{01496C10-913B-4049-87A8-0A4DB9D6A69B}">
      <dsp:nvSpPr>
        <dsp:cNvPr id="0" name=""/>
        <dsp:cNvSpPr/>
      </dsp:nvSpPr>
      <dsp:spPr>
        <a:xfrm>
          <a:off x="0" y="2512940"/>
          <a:ext cx="6666833" cy="1033200"/>
        </a:xfrm>
        <a:prstGeom prst="rect">
          <a:avLst/>
        </a:prstGeom>
        <a:solidFill>
          <a:schemeClr val="lt1">
            <a:alpha val="90000"/>
            <a:hueOff val="0"/>
            <a:satOff val="0"/>
            <a:lumOff val="0"/>
            <a:alphaOff val="0"/>
          </a:schemeClr>
        </a:solidFill>
        <a:ln w="6350" cap="flat" cmpd="sng" algn="ctr">
          <a:solidFill>
            <a:schemeClr val="accent2">
              <a:hueOff val="-727682"/>
              <a:satOff val="-41964"/>
              <a:lumOff val="4314"/>
              <a:alphaOff val="0"/>
            </a:schemeClr>
          </a:solidFill>
          <a:prstDash val="solid"/>
          <a:miter lim="800000"/>
        </a:ln>
        <a:effectLst/>
      </dsp:spPr>
      <dsp:style>
        <a:lnRef idx="1">
          <a:scrgbClr r="0" g="0" b="0"/>
        </a:lnRef>
        <a:fillRef idx="1">
          <a:scrgbClr r="0" g="0" b="0"/>
        </a:fillRef>
        <a:effectRef idx="0">
          <a:scrgbClr r="0" g="0" b="0"/>
        </a:effectRef>
        <a:fontRef idx="minor"/>
      </dsp:style>
    </dsp:sp>
    <dsp:sp modelId="{2EEE0412-C1D1-4A7F-8557-D8508D6AAFF9}">
      <dsp:nvSpPr>
        <dsp:cNvPr id="0" name=""/>
        <dsp:cNvSpPr/>
      </dsp:nvSpPr>
      <dsp:spPr>
        <a:xfrm>
          <a:off x="333341" y="1907780"/>
          <a:ext cx="4666783" cy="121032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dirty="0"/>
            <a:t>Structural</a:t>
          </a:r>
          <a:endParaRPr lang="en-US" sz="4100" kern="1200" dirty="0"/>
        </a:p>
      </dsp:txBody>
      <dsp:txXfrm>
        <a:off x="392424" y="1966863"/>
        <a:ext cx="4548617" cy="1092154"/>
      </dsp:txXfrm>
    </dsp:sp>
    <dsp:sp modelId="{043A2A50-384F-4343-A4A9-34E3ABD0C25D}">
      <dsp:nvSpPr>
        <dsp:cNvPr id="0" name=""/>
        <dsp:cNvSpPr/>
      </dsp:nvSpPr>
      <dsp:spPr>
        <a:xfrm>
          <a:off x="0" y="4372700"/>
          <a:ext cx="6666833" cy="103320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sp>
    <dsp:sp modelId="{2C49EE6F-2D68-4931-9F83-811C2F4F1C9B}">
      <dsp:nvSpPr>
        <dsp:cNvPr id="0" name=""/>
        <dsp:cNvSpPr/>
      </dsp:nvSpPr>
      <dsp:spPr>
        <a:xfrm>
          <a:off x="333341" y="3767540"/>
          <a:ext cx="4666783" cy="121032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dirty="0"/>
            <a:t>Personal</a:t>
          </a:r>
          <a:endParaRPr lang="en-US" sz="4100" kern="1200" dirty="0"/>
        </a:p>
      </dsp:txBody>
      <dsp:txXfrm>
        <a:off x="392424" y="3826623"/>
        <a:ext cx="4548617" cy="10921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6F99C-F8C2-4B73-B07E-8CE791CE331B}">
      <dsp:nvSpPr>
        <dsp:cNvPr id="0" name=""/>
        <dsp:cNvSpPr/>
      </dsp:nvSpPr>
      <dsp:spPr>
        <a:xfrm>
          <a:off x="2250914" y="296402"/>
          <a:ext cx="2196000" cy="2196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827CAC-41B2-4C0E-9DA4-8D8F79FF204D}">
      <dsp:nvSpPr>
        <dsp:cNvPr id="0" name=""/>
        <dsp:cNvSpPr/>
      </dsp:nvSpPr>
      <dsp:spPr>
        <a:xfrm>
          <a:off x="2718914" y="76440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2D6991-DA3A-453F-8649-D40A32555536}">
      <dsp:nvSpPr>
        <dsp:cNvPr id="0" name=""/>
        <dsp:cNvSpPr/>
      </dsp:nvSpPr>
      <dsp:spPr>
        <a:xfrm>
          <a:off x="154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a:t>Assertiveness</a:t>
          </a:r>
          <a:endParaRPr lang="en-US" sz="4400" kern="1200"/>
        </a:p>
      </dsp:txBody>
      <dsp:txXfrm>
        <a:off x="1548914" y="3176402"/>
        <a:ext cx="3600000" cy="720000"/>
      </dsp:txXfrm>
    </dsp:sp>
    <dsp:sp modelId="{9D80E280-E11A-4157-88CF-591423837E3C}">
      <dsp:nvSpPr>
        <dsp:cNvPr id="0" name=""/>
        <dsp:cNvSpPr/>
      </dsp:nvSpPr>
      <dsp:spPr>
        <a:xfrm>
          <a:off x="6480914" y="296402"/>
          <a:ext cx="2196000" cy="2196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E843C-0F96-4D0B-843F-B22FFABCEE5D}">
      <dsp:nvSpPr>
        <dsp:cNvPr id="0" name=""/>
        <dsp:cNvSpPr/>
      </dsp:nvSpPr>
      <dsp:spPr>
        <a:xfrm>
          <a:off x="6948914" y="76440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D0AA89-C71D-4A2E-9DF9-7FFFB1768064}">
      <dsp:nvSpPr>
        <dsp:cNvPr id="0" name=""/>
        <dsp:cNvSpPr/>
      </dsp:nvSpPr>
      <dsp:spPr>
        <a:xfrm>
          <a:off x="577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90000"/>
            </a:lnSpc>
            <a:spcBef>
              <a:spcPct val="0"/>
            </a:spcBef>
            <a:spcAft>
              <a:spcPct val="35000"/>
            </a:spcAft>
            <a:buNone/>
            <a:defRPr cap="all"/>
          </a:pPr>
          <a:r>
            <a:rPr lang="en-GB" sz="4400" kern="1200"/>
            <a:t>Empathy</a:t>
          </a:r>
          <a:endParaRPr lang="en-US" sz="4400" kern="1200"/>
        </a:p>
      </dsp:txBody>
      <dsp:txXfrm>
        <a:off x="5778914" y="3176402"/>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F4CAC-A835-4968-B6BE-70DB7B6D8830}">
      <dsp:nvSpPr>
        <dsp:cNvPr id="0" name=""/>
        <dsp:cNvSpPr/>
      </dsp:nvSpPr>
      <dsp:spPr>
        <a:xfrm>
          <a:off x="8825818" y="1090199"/>
          <a:ext cx="2012429" cy="2012759"/>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A6944B-7F7E-42A9-ABFA-A1001ED66D9B}">
      <dsp:nvSpPr>
        <dsp:cNvPr id="0" name=""/>
        <dsp:cNvSpPr/>
      </dsp:nvSpPr>
      <dsp:spPr>
        <a:xfrm>
          <a:off x="8892221" y="1157303"/>
          <a:ext cx="1878553" cy="1878551"/>
        </a:xfrm>
        <a:prstGeom prst="ellipse">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5.Acomodating</a:t>
          </a:r>
          <a:endParaRPr lang="en-US" sz="1500" kern="1200"/>
        </a:p>
      </dsp:txBody>
      <dsp:txXfrm>
        <a:off x="9161044" y="1425718"/>
        <a:ext cx="1341976" cy="1341721"/>
      </dsp:txXfrm>
    </dsp:sp>
    <dsp:sp modelId="{95D3A885-37C0-4B87-B21A-F341934556F4}">
      <dsp:nvSpPr>
        <dsp:cNvPr id="0" name=""/>
        <dsp:cNvSpPr/>
      </dsp:nvSpPr>
      <dsp:spPr>
        <a:xfrm rot="2700000">
          <a:off x="6744960" y="1090303"/>
          <a:ext cx="2012197" cy="2012197"/>
        </a:xfrm>
        <a:prstGeom prst="teardrop">
          <a:avLst>
            <a:gd name="adj" fmla="val 100000"/>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6A36F9-1376-4069-9C90-A50819B9820B}">
      <dsp:nvSpPr>
        <dsp:cNvPr id="0" name=""/>
        <dsp:cNvSpPr/>
      </dsp:nvSpPr>
      <dsp:spPr>
        <a:xfrm>
          <a:off x="6792142" y="1157303"/>
          <a:ext cx="1878553" cy="1878551"/>
        </a:xfrm>
        <a:prstGeom prst="ellips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4.Avoiding</a:t>
          </a:r>
          <a:endParaRPr lang="en-US" sz="1500" kern="1200"/>
        </a:p>
      </dsp:txBody>
      <dsp:txXfrm>
        <a:off x="7059894" y="1425718"/>
        <a:ext cx="1341976" cy="1341721"/>
      </dsp:txXfrm>
    </dsp:sp>
    <dsp:sp modelId="{8721B31D-E6B2-4B0D-9C23-79E239B4CDF6}">
      <dsp:nvSpPr>
        <dsp:cNvPr id="0" name=""/>
        <dsp:cNvSpPr/>
      </dsp:nvSpPr>
      <dsp:spPr>
        <a:xfrm rot="2700000">
          <a:off x="4666127" y="1090303"/>
          <a:ext cx="2012197" cy="2012197"/>
        </a:xfrm>
        <a:prstGeom prst="teardrop">
          <a:avLst>
            <a:gd name="adj" fmla="val 100000"/>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95CC8A-56B9-4C30-AF23-9E7CF01DE6CC}">
      <dsp:nvSpPr>
        <dsp:cNvPr id="0" name=""/>
        <dsp:cNvSpPr/>
      </dsp:nvSpPr>
      <dsp:spPr>
        <a:xfrm>
          <a:off x="4733484" y="1157303"/>
          <a:ext cx="1878553" cy="1878551"/>
        </a:xfrm>
        <a:prstGeom prst="ellipse">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3.Collaborating</a:t>
          </a:r>
          <a:endParaRPr lang="en-US" sz="1500" kern="1200"/>
        </a:p>
      </dsp:txBody>
      <dsp:txXfrm>
        <a:off x="5001237" y="1425718"/>
        <a:ext cx="1341976" cy="1341721"/>
      </dsp:txXfrm>
    </dsp:sp>
    <dsp:sp modelId="{F6BCA50B-C317-44E0-B8F0-D68DBB2F4477}">
      <dsp:nvSpPr>
        <dsp:cNvPr id="0" name=""/>
        <dsp:cNvSpPr/>
      </dsp:nvSpPr>
      <dsp:spPr>
        <a:xfrm rot="2700000">
          <a:off x="2586223" y="1090303"/>
          <a:ext cx="2012197" cy="2012197"/>
        </a:xfrm>
        <a:prstGeom prst="teardrop">
          <a:avLst>
            <a:gd name="adj" fmla="val 10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8A2EB4-8EF3-4009-8CBF-EF55355E71CB}">
      <dsp:nvSpPr>
        <dsp:cNvPr id="0" name=""/>
        <dsp:cNvSpPr/>
      </dsp:nvSpPr>
      <dsp:spPr>
        <a:xfrm>
          <a:off x="2653581" y="1157303"/>
          <a:ext cx="1878553" cy="1878551"/>
        </a:xfrm>
        <a:prstGeom prst="ellipse">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2.Compromising</a:t>
          </a:r>
          <a:endParaRPr lang="en-US" sz="1500" kern="1200"/>
        </a:p>
      </dsp:txBody>
      <dsp:txXfrm>
        <a:off x="2922405" y="1425718"/>
        <a:ext cx="1341976" cy="1341721"/>
      </dsp:txXfrm>
    </dsp:sp>
    <dsp:sp modelId="{B1C041AB-CA48-4E7E-A3CB-DF6B0694818C}">
      <dsp:nvSpPr>
        <dsp:cNvPr id="0" name=""/>
        <dsp:cNvSpPr/>
      </dsp:nvSpPr>
      <dsp:spPr>
        <a:xfrm rot="2700000">
          <a:off x="506320" y="1090303"/>
          <a:ext cx="2012197" cy="2012197"/>
        </a:xfrm>
        <a:prstGeom prst="teardrop">
          <a:avLst>
            <a:gd name="adj" fmla="val 100000"/>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618F0E-0A01-4C1D-BB64-07840DF889D3}">
      <dsp:nvSpPr>
        <dsp:cNvPr id="0" name=""/>
        <dsp:cNvSpPr/>
      </dsp:nvSpPr>
      <dsp:spPr>
        <a:xfrm>
          <a:off x="573677" y="1157303"/>
          <a:ext cx="1878553" cy="1878551"/>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1.Competiting</a:t>
          </a:r>
          <a:endParaRPr lang="en-US" sz="1500" kern="1200" dirty="0"/>
        </a:p>
      </dsp:txBody>
      <dsp:txXfrm>
        <a:off x="842501" y="1425718"/>
        <a:ext cx="1341976" cy="134172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252693-DECF-4EAC-B8F5-E0CBF229F269}" type="datetimeFigureOut">
              <a:rPr lang="en-GB" smtClean="0"/>
              <a:t>14/12/2022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642BEB-C07F-4D5C-B9F3-FFAD5F453D1B}" type="slidenum">
              <a:rPr lang="en-GB" smtClean="0"/>
              <a:t>‹#›</a:t>
            </a:fld>
            <a:endParaRPr lang="en-GB"/>
          </a:p>
        </p:txBody>
      </p:sp>
    </p:spTree>
    <p:extLst>
      <p:ext uri="{BB962C8B-B14F-4D97-AF65-F5344CB8AC3E}">
        <p14:creationId xmlns:p14="http://schemas.microsoft.com/office/powerpoint/2010/main" val="2494323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545454"/>
                </a:solidFill>
                <a:effectLst/>
                <a:latin typeface="Meta W01 Light"/>
              </a:rPr>
              <a:t>What is a Team Roles?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545454"/>
                </a:solidFill>
                <a:effectLst/>
                <a:latin typeface="Meta W01 Light"/>
              </a:rPr>
              <a:t>	"The types of behaviour in which people engage are infinite. But the range of useful behaviours, which make an effective contribution to team performance, is finite. 	These behaviours are grouped into a set number of related clusters, to which the term 'Team Role' is applied."</a:t>
            </a:r>
          </a:p>
          <a:p>
            <a:endParaRPr lang="en-GB" dirty="0"/>
          </a:p>
        </p:txBody>
      </p:sp>
      <p:sp>
        <p:nvSpPr>
          <p:cNvPr id="4" name="Slide Number Placeholder 3"/>
          <p:cNvSpPr>
            <a:spLocks noGrp="1"/>
          </p:cNvSpPr>
          <p:nvPr>
            <p:ph type="sldNum" sz="quarter" idx="5"/>
          </p:nvPr>
        </p:nvSpPr>
        <p:spPr/>
        <p:txBody>
          <a:bodyPr/>
          <a:lstStyle/>
          <a:p>
            <a:fld id="{172B3D12-5A6B-464A-A585-6D193A47AC74}" type="slidenum">
              <a:rPr lang="en-GB" smtClean="0"/>
              <a:t>10</a:t>
            </a:fld>
            <a:endParaRPr lang="en-GB"/>
          </a:p>
        </p:txBody>
      </p:sp>
    </p:spTree>
    <p:extLst>
      <p:ext uri="{BB962C8B-B14F-4D97-AF65-F5344CB8AC3E}">
        <p14:creationId xmlns:p14="http://schemas.microsoft.com/office/powerpoint/2010/main" val="942944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 and disadvantages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-As the name implies, they exert a directive influence and can shape group discussion or activities into objectives and targets.</a:t>
            </a:r>
            <a:endParaRPr lang="en-GB" dirty="0"/>
          </a:p>
          <a:p>
            <a:r>
              <a:rPr lang="en-GB" dirty="0"/>
              <a:t>-Because they are deeply invested in the team’s success, they also tend to show a strong emotional response to disappointment or frustration, which may need to be managed by the team.</a:t>
            </a:r>
          </a:p>
          <a:p>
            <a:endParaRPr lang="en-GB" dirty="0"/>
          </a:p>
          <a:p>
            <a:r>
              <a:rPr lang="en-GB" dirty="0"/>
              <a:t>(make it simple every sentence)</a:t>
            </a:r>
          </a:p>
        </p:txBody>
      </p:sp>
      <p:sp>
        <p:nvSpPr>
          <p:cNvPr id="4" name="Slide Number Placeholder 3"/>
          <p:cNvSpPr>
            <a:spLocks noGrp="1"/>
          </p:cNvSpPr>
          <p:nvPr>
            <p:ph type="sldNum" sz="quarter" idx="5"/>
          </p:nvPr>
        </p:nvSpPr>
        <p:spPr/>
        <p:txBody>
          <a:bodyPr/>
          <a:lstStyle/>
          <a:p>
            <a:fld id="{172B3D12-5A6B-464A-A585-6D193A47AC74}" type="slidenum">
              <a:rPr lang="en-GB" smtClean="0"/>
              <a:t>11</a:t>
            </a:fld>
            <a:endParaRPr lang="en-GB"/>
          </a:p>
        </p:txBody>
      </p:sp>
    </p:spTree>
    <p:extLst>
      <p:ext uri="{BB962C8B-B14F-4D97-AF65-F5344CB8AC3E}">
        <p14:creationId xmlns:p14="http://schemas.microsoft.com/office/powerpoint/2010/main" val="4235087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 and Disadvantages</a:t>
            </a:r>
          </a:p>
          <a:p>
            <a:r>
              <a:rPr lang="en-GB" dirty="0"/>
              <a:t>-Versatile and willing, they do whatever is needed to support others.</a:t>
            </a:r>
          </a:p>
          <a:p>
            <a:r>
              <a:rPr lang="en-GB" dirty="0"/>
              <a:t>-This can be a valuable attribute, but sometimes heated debate is healthy, and necessary for the team to move forward.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(make it simple every sentence)</a:t>
            </a:r>
          </a:p>
          <a:p>
            <a:endParaRPr lang="en-GB" dirty="0"/>
          </a:p>
        </p:txBody>
      </p:sp>
      <p:sp>
        <p:nvSpPr>
          <p:cNvPr id="4" name="Slide Number Placeholder 3"/>
          <p:cNvSpPr>
            <a:spLocks noGrp="1"/>
          </p:cNvSpPr>
          <p:nvPr>
            <p:ph type="sldNum" sz="quarter" idx="5"/>
          </p:nvPr>
        </p:nvSpPr>
        <p:spPr/>
        <p:txBody>
          <a:bodyPr/>
          <a:lstStyle/>
          <a:p>
            <a:fld id="{172B3D12-5A6B-464A-A585-6D193A47AC74}" type="slidenum">
              <a:rPr lang="en-GB" smtClean="0"/>
              <a:t>12</a:t>
            </a:fld>
            <a:endParaRPr lang="en-GB"/>
          </a:p>
        </p:txBody>
      </p:sp>
    </p:spTree>
    <p:extLst>
      <p:ext uri="{BB962C8B-B14F-4D97-AF65-F5344CB8AC3E}">
        <p14:creationId xmlns:p14="http://schemas.microsoft.com/office/powerpoint/2010/main" val="1634886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T</a:t>
            </a:r>
            <a:r>
              <a:rPr lang="en-GB" b="0" i="0" dirty="0">
                <a:effectLst/>
                <a:latin typeface="Arial" panose="020B0604020202020204" pitchFamily="34" charset="0"/>
                <a:cs typeface="Arial" panose="020B0604020202020204" pitchFamily="34" charset="0"/>
              </a:rPr>
              <a:t>o offer advice on a certain subject or suggest specific approaches and concepts.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Advantages and Disadvantages</a:t>
            </a:r>
          </a:p>
          <a:p>
            <a:r>
              <a:rPr lang="en-GB" dirty="0"/>
              <a:t>-They are likely to be keen to attend training in their subject area, not just because of a sense of obligation, but out of love for their subject. For some Specialists, work is just like a hobby, because they derive such enjoyment from what they do.</a:t>
            </a:r>
          </a:p>
          <a:p>
            <a:r>
              <a:rPr lang="en-GB" dirty="0"/>
              <a:t>-Colleagues may find that they tend to focus on the technicalities of a new idea, before the wider issues and viability has been addressed.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(make it simple every sentence)</a:t>
            </a:r>
          </a:p>
          <a:p>
            <a:endParaRPr lang="en-GB" dirty="0"/>
          </a:p>
        </p:txBody>
      </p:sp>
      <p:sp>
        <p:nvSpPr>
          <p:cNvPr id="4" name="Slide Number Placeholder 3"/>
          <p:cNvSpPr>
            <a:spLocks noGrp="1"/>
          </p:cNvSpPr>
          <p:nvPr>
            <p:ph type="sldNum" sz="quarter" idx="5"/>
          </p:nvPr>
        </p:nvSpPr>
        <p:spPr/>
        <p:txBody>
          <a:bodyPr/>
          <a:lstStyle/>
          <a:p>
            <a:fld id="{172B3D12-5A6B-464A-A585-6D193A47AC74}" type="slidenum">
              <a:rPr lang="en-GB" smtClean="0"/>
              <a:t>13</a:t>
            </a:fld>
            <a:endParaRPr lang="en-GB"/>
          </a:p>
        </p:txBody>
      </p:sp>
    </p:spTree>
    <p:extLst>
      <p:ext uri="{BB962C8B-B14F-4D97-AF65-F5344CB8AC3E}">
        <p14:creationId xmlns:p14="http://schemas.microsoft.com/office/powerpoint/2010/main" val="1133150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(make it simple every sentence)</a:t>
            </a:r>
          </a:p>
          <a:p>
            <a:endParaRPr lang="en-GB"/>
          </a:p>
        </p:txBody>
      </p:sp>
      <p:sp>
        <p:nvSpPr>
          <p:cNvPr id="4" name="Slide Number Placeholder 3"/>
          <p:cNvSpPr>
            <a:spLocks noGrp="1"/>
          </p:cNvSpPr>
          <p:nvPr>
            <p:ph type="sldNum" sz="quarter" idx="5"/>
          </p:nvPr>
        </p:nvSpPr>
        <p:spPr/>
        <p:txBody>
          <a:bodyPr/>
          <a:lstStyle/>
          <a:p>
            <a:fld id="{172B3D12-5A6B-464A-A585-6D193A47AC74}" type="slidenum">
              <a:rPr lang="en-GB" smtClean="0"/>
              <a:t>14</a:t>
            </a:fld>
            <a:endParaRPr lang="en-GB"/>
          </a:p>
        </p:txBody>
      </p:sp>
    </p:spTree>
    <p:extLst>
      <p:ext uri="{BB962C8B-B14F-4D97-AF65-F5344CB8AC3E}">
        <p14:creationId xmlns:p14="http://schemas.microsoft.com/office/powerpoint/2010/main" val="3994519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6974D-0DB8-B4C9-1F8E-441D3674E6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D78FD42-1507-5FC0-2194-CC4B9A7135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BCF5294-F8FC-F5CF-50E4-56AF9BBF2654}"/>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5" name="Footer Placeholder 4">
            <a:extLst>
              <a:ext uri="{FF2B5EF4-FFF2-40B4-BE49-F238E27FC236}">
                <a16:creationId xmlns:a16="http://schemas.microsoft.com/office/drawing/2014/main" id="{3DCCBCE1-27D0-44FB-2E3C-613D6D02E8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79A34-3C00-2E2E-A731-7398F0E499E1}"/>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3302180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96161-C08A-1287-13CF-B4DC5863F9A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7115136-5D0A-DAE7-E1EC-479ADFC65C5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F32FF3-4465-B82A-EA91-8BF8CCBF6FF0}"/>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5" name="Footer Placeholder 4">
            <a:extLst>
              <a:ext uri="{FF2B5EF4-FFF2-40B4-BE49-F238E27FC236}">
                <a16:creationId xmlns:a16="http://schemas.microsoft.com/office/drawing/2014/main" id="{6B02058B-4309-6B4C-6060-06432C4CFC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DA771A-9B33-DAC3-2150-5E8F81AEC6A1}"/>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439727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8770E-02D6-EC15-574A-7EDDF5EBFCD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2999E30-C836-5241-CB28-C71954890D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A43C7B-2CDA-3F1E-8614-3606ADF2EA23}"/>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5" name="Footer Placeholder 4">
            <a:extLst>
              <a:ext uri="{FF2B5EF4-FFF2-40B4-BE49-F238E27FC236}">
                <a16:creationId xmlns:a16="http://schemas.microsoft.com/office/drawing/2014/main" id="{E2C43CF4-3E25-527E-ABDC-C3BAD8DC58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660A07-0298-018E-1FE3-CF117A0BBA01}"/>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122459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03A8B-5AEA-DEE1-1B3C-2AD3B008B3B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4D1BADC-2CB3-AEBF-5DBD-212F87318D8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8961E06-2F03-86C1-2C85-638C2507768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27FBFE5-3EC6-C4AA-42BB-F8E8C6498CA2}"/>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6" name="Footer Placeholder 5">
            <a:extLst>
              <a:ext uri="{FF2B5EF4-FFF2-40B4-BE49-F238E27FC236}">
                <a16:creationId xmlns:a16="http://schemas.microsoft.com/office/drawing/2014/main" id="{E16CD907-58F5-4892-AF97-C88081B54B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74D837-3C07-7BF6-7A38-A6C221AF874C}"/>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4287263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86651-034C-2028-F4D1-5072CBCF88E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19B851C-E98E-1738-090F-600073EB8A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EDDF59D-25FB-3813-7D7B-93BAAF14627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1D2228F-4D84-55CF-B2BB-0F2F02AF8F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C3BEA9-E699-7C97-63AF-A1CB3E9A96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CE6D1F1-E734-BE4D-FF31-2C57963A3FC9}"/>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8" name="Footer Placeholder 7">
            <a:extLst>
              <a:ext uri="{FF2B5EF4-FFF2-40B4-BE49-F238E27FC236}">
                <a16:creationId xmlns:a16="http://schemas.microsoft.com/office/drawing/2014/main" id="{084B1240-94FC-E98C-54AB-4E907D1BE9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7CDBC9-3C60-81E3-FDE8-D0E9CCDE7D9C}"/>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226173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51968-7485-D37E-29A6-8203ECED99B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F9628E-BBF7-565C-E1AF-1BA1C16841E8}"/>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4" name="Footer Placeholder 3">
            <a:extLst>
              <a:ext uri="{FF2B5EF4-FFF2-40B4-BE49-F238E27FC236}">
                <a16:creationId xmlns:a16="http://schemas.microsoft.com/office/drawing/2014/main" id="{935033AE-1974-1E39-0D4C-9BCE1D37EF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F7F522-BCC7-B714-561B-EE27C75EE9B0}"/>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288079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E913B6-92E7-EAEA-FD3C-F0E3B46FDD14}"/>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3" name="Footer Placeholder 2">
            <a:extLst>
              <a:ext uri="{FF2B5EF4-FFF2-40B4-BE49-F238E27FC236}">
                <a16:creationId xmlns:a16="http://schemas.microsoft.com/office/drawing/2014/main" id="{E01A9C4D-06CD-C01C-CC61-0F4B771CC6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45CDBB-21F8-BB58-FCC1-1B394873FD40}"/>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2832356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3CA12-40BF-F41A-0CC4-C1A4BD77C3C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B4F978E-9422-295A-7D88-488A3A978A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3B9B83D-695A-BD3C-60FB-025EE92F6A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A2EF15-699B-C7FA-5659-901DBF55753A}"/>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6" name="Footer Placeholder 5">
            <a:extLst>
              <a:ext uri="{FF2B5EF4-FFF2-40B4-BE49-F238E27FC236}">
                <a16:creationId xmlns:a16="http://schemas.microsoft.com/office/drawing/2014/main" id="{E67CBE61-308C-755E-0587-88A385929F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39CBE9-D7FA-75B0-3CD1-4BAD15F8B885}"/>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131659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83B80-78B9-277F-A033-81FE5375DC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63FCCCE-156A-3CF4-560A-B5C362EDFB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6108A6-DC56-BBCE-78DD-F49C5D145A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F8A2A8-63F9-E264-8336-2198B03A4289}"/>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6" name="Footer Placeholder 5">
            <a:extLst>
              <a:ext uri="{FF2B5EF4-FFF2-40B4-BE49-F238E27FC236}">
                <a16:creationId xmlns:a16="http://schemas.microsoft.com/office/drawing/2014/main" id="{D5586B4C-56AA-3EB0-5C89-FA68563379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71597C-0F6F-8ED6-9E1F-8F0DC50D02D0}"/>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4128090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1A79E-CAF4-443B-484A-C090964EE9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5C9CE92-B30B-A628-9DEE-5C81735C61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77FC2E-CCB9-BAFB-2987-A364C98F1436}"/>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5" name="Footer Placeholder 4">
            <a:extLst>
              <a:ext uri="{FF2B5EF4-FFF2-40B4-BE49-F238E27FC236}">
                <a16:creationId xmlns:a16="http://schemas.microsoft.com/office/drawing/2014/main" id="{658B72C0-2339-6ABC-32EC-0808099B0A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3036DE-CCC4-5B23-9C0C-99923B81BECD}"/>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3409948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6E41B4-A8E4-5625-5646-87490DB84FA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A644031-6EEE-C229-BF58-5CCB332171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7EBF9A-6FCC-387E-4BD0-417F363BA908}"/>
              </a:ext>
            </a:extLst>
          </p:cNvPr>
          <p:cNvSpPr>
            <a:spLocks noGrp="1"/>
          </p:cNvSpPr>
          <p:nvPr>
            <p:ph type="dt" sz="half" idx="10"/>
          </p:nvPr>
        </p:nvSpPr>
        <p:spPr/>
        <p:txBody>
          <a:bodyPr/>
          <a:lstStyle/>
          <a:p>
            <a:fld id="{32D9C949-344D-45C1-90E1-9040FD6FFE13}" type="datetimeFigureOut">
              <a:rPr lang="en-GB" smtClean="0"/>
              <a:t>14/12/2022</a:t>
            </a:fld>
            <a:endParaRPr lang="en-GB"/>
          </a:p>
        </p:txBody>
      </p:sp>
      <p:sp>
        <p:nvSpPr>
          <p:cNvPr id="5" name="Footer Placeholder 4">
            <a:extLst>
              <a:ext uri="{FF2B5EF4-FFF2-40B4-BE49-F238E27FC236}">
                <a16:creationId xmlns:a16="http://schemas.microsoft.com/office/drawing/2014/main" id="{90FCF02B-B2D7-4718-DED3-6571A3876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4DD912-E95D-2A38-3CCE-5D794CCB4F3B}"/>
              </a:ext>
            </a:extLst>
          </p:cNvPr>
          <p:cNvSpPr>
            <a:spLocks noGrp="1"/>
          </p:cNvSpPr>
          <p:nvPr>
            <p:ph type="sldNum" sz="quarter" idx="12"/>
          </p:nvPr>
        </p:nvSpPr>
        <p:spPr/>
        <p:txBody>
          <a:bodyPr/>
          <a:lstStyle/>
          <a:p>
            <a:fld id="{19258E59-8CD9-45FB-9FA3-DEFB765B33B5}" type="slidenum">
              <a:rPr lang="en-GB" smtClean="0"/>
              <a:t>‹#›</a:t>
            </a:fld>
            <a:endParaRPr lang="en-GB"/>
          </a:p>
        </p:txBody>
      </p:sp>
    </p:spTree>
    <p:extLst>
      <p:ext uri="{BB962C8B-B14F-4D97-AF65-F5344CB8AC3E}">
        <p14:creationId xmlns:p14="http://schemas.microsoft.com/office/powerpoint/2010/main" val="1676961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59626A-FD8C-8611-BBC7-CE631839E5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0B6884-6139-0F20-369E-9C19FAEC41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43E0D2-40A0-12B8-AABA-E545715B5A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D9C949-344D-45C1-90E1-9040FD6FFE13}" type="datetimeFigureOut">
              <a:rPr lang="en-GB" smtClean="0"/>
              <a:t>14/12/2022</a:t>
            </a:fld>
            <a:endParaRPr lang="en-GB"/>
          </a:p>
        </p:txBody>
      </p:sp>
      <p:sp>
        <p:nvSpPr>
          <p:cNvPr id="5" name="Footer Placeholder 4">
            <a:extLst>
              <a:ext uri="{FF2B5EF4-FFF2-40B4-BE49-F238E27FC236}">
                <a16:creationId xmlns:a16="http://schemas.microsoft.com/office/drawing/2014/main" id="{19A2848E-90CE-47C6-4084-BCEFF0678B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B29EF5-70E9-7C76-1B83-5EA176FBC2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258E59-8CD9-45FB-9FA3-DEFB765B33B5}" type="slidenum">
              <a:rPr lang="en-GB" smtClean="0"/>
              <a:t>‹#›</a:t>
            </a:fld>
            <a:endParaRPr lang="en-GB"/>
          </a:p>
        </p:txBody>
      </p:sp>
    </p:spTree>
    <p:extLst>
      <p:ext uri="{BB962C8B-B14F-4D97-AF65-F5344CB8AC3E}">
        <p14:creationId xmlns:p14="http://schemas.microsoft.com/office/powerpoint/2010/main" val="889775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careercliff.com/advantages-and-disadvantages-of-teamwork/" TargetMode="External"/><Relationship Id="rId2" Type="http://schemas.openxmlformats.org/officeDocument/2006/relationships/hyperlink" Target="https://www.careercliff.com/author/shamim1410/"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nibusinessinfo.co.uk/content/causes-conflict-workplace" TargetMode="External"/><Relationship Id="rId3" Type="http://schemas.openxmlformats.org/officeDocument/2006/relationships/hyperlink" Target="https://firsttee.org/2017/03/13/resolving-conflict-4-steps/" TargetMode="External"/><Relationship Id="rId7" Type="http://schemas.openxmlformats.org/officeDocument/2006/relationships/hyperlink" Target="https://www.atlassian.com/blog/teamwork/the-importance-of-teamwork" TargetMode="External"/><Relationship Id="rId2" Type="http://schemas.openxmlformats.org/officeDocument/2006/relationships/hyperlink" Target="https://www.clarke.edu/campus-life/health-wellness/counseling/articles-advice/tips-for-managing-conflict/" TargetMode="External"/><Relationship Id="rId1" Type="http://schemas.openxmlformats.org/officeDocument/2006/relationships/slideLayout" Target="../slideLayouts/slideLayout2.xml"/><Relationship Id="rId6" Type="http://schemas.openxmlformats.org/officeDocument/2006/relationships/hyperlink" Target="https://infed.org/mobi/bruce-w-tuckman-forming-storming-norming-and-performing-in-groups/" TargetMode="External"/><Relationship Id="rId11" Type="http://schemas.openxmlformats.org/officeDocument/2006/relationships/hyperlink" Target="https://agileken.com/tuckman-model-of-team-development/" TargetMode="External"/><Relationship Id="rId5" Type="http://schemas.openxmlformats.org/officeDocument/2006/relationships/hyperlink" Target="https://www.managementstudyguide.com/understanding-conflict.html" TargetMode="External"/><Relationship Id="rId10" Type="http://schemas.openxmlformats.org/officeDocument/2006/relationships/hyperlink" Target="https://www.qualitygurus.com/conflict-resolution-thomas-kilmann-model/#:~:text=The%20Thomas-Kilmann%20Model%20is,one%20according%20to%20the%20situation" TargetMode="External"/><Relationship Id="rId4" Type="http://schemas.openxmlformats.org/officeDocument/2006/relationships/hyperlink" Target="https://www.upwork.com/resources/how-to-build-a-successful-team" TargetMode="External"/><Relationship Id="rId9" Type="http://schemas.openxmlformats.org/officeDocument/2006/relationships/hyperlink" Target="https://pollackpeacebuilding.com/blog/targeting-conflict-management-techniques-in-the-work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09C4E0-82A1-C86B-E09F-EABAFBB7BB5C}"/>
              </a:ext>
            </a:extLst>
          </p:cNvPr>
          <p:cNvSpPr>
            <a:spLocks noGrp="1"/>
          </p:cNvSpPr>
          <p:nvPr>
            <p:ph type="title"/>
          </p:nvPr>
        </p:nvSpPr>
        <p:spPr>
          <a:xfrm>
            <a:off x="826396" y="586855"/>
            <a:ext cx="4230100" cy="3387497"/>
          </a:xfrm>
        </p:spPr>
        <p:txBody>
          <a:bodyPr anchor="b">
            <a:normAutofit/>
          </a:bodyPr>
          <a:lstStyle/>
          <a:p>
            <a:pPr algn="r"/>
            <a:r>
              <a:rPr lang="en-GB" sz="3700" b="1" dirty="0">
                <a:solidFill>
                  <a:srgbClr val="FFFFFF"/>
                </a:solidFill>
              </a:rPr>
              <a:t>EFFECTIVE TEAMWORKING AND COMMUNICATION </a:t>
            </a:r>
            <a:br>
              <a:rPr lang="en-GB" sz="3700" b="1" dirty="0">
                <a:solidFill>
                  <a:srgbClr val="FFFFFF"/>
                </a:solidFill>
              </a:rPr>
            </a:br>
            <a:r>
              <a:rPr lang="en-GB" sz="3700" b="1" dirty="0">
                <a:solidFill>
                  <a:srgbClr val="FFFFFF"/>
                </a:solidFill>
              </a:rPr>
              <a:t>GROUP 4</a:t>
            </a:r>
            <a:br>
              <a:rPr lang="en-GB" sz="3700" b="1" dirty="0">
                <a:solidFill>
                  <a:srgbClr val="FFFFFF"/>
                </a:solidFill>
              </a:rPr>
            </a:br>
            <a:r>
              <a:rPr lang="en-GB" sz="3700" b="1" dirty="0">
                <a:solidFill>
                  <a:srgbClr val="FFFFFF"/>
                </a:solidFill>
              </a:rPr>
              <a:t>ANITA NAN (BMSW4002-LON)</a:t>
            </a:r>
          </a:p>
        </p:txBody>
      </p:sp>
      <p:sp>
        <p:nvSpPr>
          <p:cNvPr id="3" name="Content Placeholder 2">
            <a:extLst>
              <a:ext uri="{FF2B5EF4-FFF2-40B4-BE49-F238E27FC236}">
                <a16:creationId xmlns:a16="http://schemas.microsoft.com/office/drawing/2014/main" id="{76554F89-53A5-A3D5-CFC8-3F9ED408CBC7}"/>
              </a:ext>
            </a:extLst>
          </p:cNvPr>
          <p:cNvSpPr>
            <a:spLocks noGrp="1"/>
          </p:cNvSpPr>
          <p:nvPr>
            <p:ph idx="1"/>
          </p:nvPr>
        </p:nvSpPr>
        <p:spPr>
          <a:xfrm>
            <a:off x="6503158" y="649480"/>
            <a:ext cx="4862447" cy="5546047"/>
          </a:xfrm>
        </p:spPr>
        <p:txBody>
          <a:bodyPr anchor="ctr">
            <a:normAutofit/>
          </a:bodyPr>
          <a:lstStyle/>
          <a:p>
            <a:endParaRPr lang="en-GB" sz="1700" b="1" dirty="0"/>
          </a:p>
          <a:p>
            <a:r>
              <a:rPr lang="en-GB" sz="1700" b="1" dirty="0"/>
              <a:t>Gracia Kayindo (2133666) </a:t>
            </a:r>
          </a:p>
          <a:p>
            <a:pPr marL="0" indent="0">
              <a:buNone/>
            </a:pPr>
            <a:r>
              <a:rPr lang="en-GB" sz="1700" dirty="0"/>
              <a:t>Advantages and Disadvantages of Teamwork</a:t>
            </a:r>
          </a:p>
          <a:p>
            <a:pPr marL="0" indent="0">
              <a:buNone/>
            </a:pPr>
            <a:endParaRPr lang="en-GB" sz="1700" b="1" dirty="0"/>
          </a:p>
          <a:p>
            <a:r>
              <a:rPr lang="en-GB" sz="1700" b="1" dirty="0"/>
              <a:t>Maxine Graham (21233637)</a:t>
            </a:r>
          </a:p>
          <a:p>
            <a:pPr marL="0" indent="0">
              <a:buNone/>
            </a:pPr>
            <a:r>
              <a:rPr lang="en-GB" sz="1700" dirty="0"/>
              <a:t>Stages of Team Development</a:t>
            </a:r>
          </a:p>
          <a:p>
            <a:pPr marL="0" indent="0">
              <a:buNone/>
            </a:pPr>
            <a:endParaRPr lang="en-GB" sz="1700" b="1" dirty="0"/>
          </a:p>
          <a:p>
            <a:r>
              <a:rPr lang="en-GB" sz="1700" b="1" dirty="0"/>
              <a:t>Jericho Mapoy (2132597)</a:t>
            </a:r>
          </a:p>
          <a:p>
            <a:pPr marL="0" indent="0">
              <a:buNone/>
            </a:pPr>
            <a:r>
              <a:rPr lang="en-GB" sz="1700" dirty="0"/>
              <a:t>Team Roles incl. Leadership Role</a:t>
            </a:r>
          </a:p>
          <a:p>
            <a:pPr marL="0" indent="0">
              <a:buNone/>
            </a:pPr>
            <a:endParaRPr lang="en-GB" sz="1700" b="1" dirty="0"/>
          </a:p>
          <a:p>
            <a:r>
              <a:rPr lang="en-GB" sz="1700" b="1" dirty="0"/>
              <a:t>Alexandru Valentin Venin (2129205)</a:t>
            </a:r>
          </a:p>
          <a:p>
            <a:pPr marL="0" indent="0">
              <a:buNone/>
            </a:pPr>
            <a:r>
              <a:rPr lang="en-GB" sz="1700" dirty="0"/>
              <a:t>Managing Conflict</a:t>
            </a:r>
          </a:p>
          <a:p>
            <a:pPr marL="0" indent="0">
              <a:buNone/>
            </a:pPr>
            <a:endParaRPr lang="en-GB" sz="1700" b="1" dirty="0"/>
          </a:p>
          <a:p>
            <a:r>
              <a:rPr lang="en-GB" sz="1700" b="1" dirty="0"/>
              <a:t>Marilena Loredana Mihai (2129859)</a:t>
            </a:r>
          </a:p>
          <a:p>
            <a:pPr marL="0" indent="0">
              <a:buNone/>
            </a:pPr>
            <a:r>
              <a:rPr lang="en-GB" sz="1700" dirty="0"/>
              <a:t>Successful Team Development</a:t>
            </a:r>
          </a:p>
          <a:p>
            <a:endParaRPr lang="en-GB" sz="1700" b="1" dirty="0"/>
          </a:p>
        </p:txBody>
      </p:sp>
    </p:spTree>
    <p:extLst>
      <p:ext uri="{BB962C8B-B14F-4D97-AF65-F5344CB8AC3E}">
        <p14:creationId xmlns:p14="http://schemas.microsoft.com/office/powerpoint/2010/main" val="57824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anim calcmode="lin" valueType="num">
                                      <p:cBhvr>
                                        <p:cTn id="3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1000"/>
                                        <p:tgtEl>
                                          <p:spTgt spid="3">
                                            <p:txEl>
                                              <p:pRg st="7" end="7"/>
                                            </p:txEl>
                                          </p:spTgt>
                                        </p:tgtEl>
                                      </p:cBhvr>
                                    </p:animEffect>
                                    <p:anim calcmode="lin" valueType="num">
                                      <p:cBhvr>
                                        <p:cTn id="4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1000"/>
                                        <p:tgtEl>
                                          <p:spTgt spid="3">
                                            <p:txEl>
                                              <p:pRg st="8" end="8"/>
                                            </p:txEl>
                                          </p:spTgt>
                                        </p:tgtEl>
                                      </p:cBhvr>
                                    </p:animEffect>
                                    <p:anim calcmode="lin" valueType="num">
                                      <p:cBhvr>
                                        <p:cTn id="4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anim calcmode="lin" valueType="num">
                                      <p:cBhvr>
                                        <p:cTn id="5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3">
                                            <p:txEl>
                                              <p:pRg st="11" end="11"/>
                                            </p:txEl>
                                          </p:spTgt>
                                        </p:tgtEl>
                                        <p:attrNameLst>
                                          <p:attrName>style.visibility</p:attrName>
                                        </p:attrNameLst>
                                      </p:cBhvr>
                                      <p:to>
                                        <p:strVal val="visible"/>
                                      </p:to>
                                    </p:set>
                                    <p:animEffect transition="in" filter="fade">
                                      <p:cBhvr>
                                        <p:cTn id="61" dur="1000"/>
                                        <p:tgtEl>
                                          <p:spTgt spid="3">
                                            <p:txEl>
                                              <p:pRg st="11" end="11"/>
                                            </p:txEl>
                                          </p:spTgt>
                                        </p:tgtEl>
                                      </p:cBhvr>
                                    </p:animEffect>
                                    <p:anim calcmode="lin" valueType="num">
                                      <p:cBhvr>
                                        <p:cTn id="6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3">
                                            <p:txEl>
                                              <p:pRg st="13" end="13"/>
                                            </p:txEl>
                                          </p:spTgt>
                                        </p:tgtEl>
                                        <p:attrNameLst>
                                          <p:attrName>style.visibility</p:attrName>
                                        </p:attrNameLst>
                                      </p:cBhvr>
                                      <p:to>
                                        <p:strVal val="visible"/>
                                      </p:to>
                                    </p:set>
                                    <p:animEffect transition="in" filter="fade">
                                      <p:cBhvr>
                                        <p:cTn id="68" dur="1000"/>
                                        <p:tgtEl>
                                          <p:spTgt spid="3">
                                            <p:txEl>
                                              <p:pRg st="13" end="13"/>
                                            </p:txEl>
                                          </p:spTgt>
                                        </p:tgtEl>
                                      </p:cBhvr>
                                    </p:animEffect>
                                    <p:anim calcmode="lin" valueType="num">
                                      <p:cBhvr>
                                        <p:cTn id="69"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3">
                                            <p:txEl>
                                              <p:pRg st="14" end="14"/>
                                            </p:txEl>
                                          </p:spTgt>
                                        </p:tgtEl>
                                        <p:attrNameLst>
                                          <p:attrName>style.visibility</p:attrName>
                                        </p:attrNameLst>
                                      </p:cBhvr>
                                      <p:to>
                                        <p:strVal val="visible"/>
                                      </p:to>
                                    </p:set>
                                    <p:animEffect transition="in" filter="fade">
                                      <p:cBhvr>
                                        <p:cTn id="75" dur="1000"/>
                                        <p:tgtEl>
                                          <p:spTgt spid="3">
                                            <p:txEl>
                                              <p:pRg st="14" end="14"/>
                                            </p:txEl>
                                          </p:spTgt>
                                        </p:tgtEl>
                                      </p:cBhvr>
                                    </p:animEffect>
                                    <p:anim calcmode="lin" valueType="num">
                                      <p:cBhvr>
                                        <p:cTn id="76"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77"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E0A779-A0D5-175F-BA21-C9CDBCEBCF74}"/>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rPr>
              <a:t>Advantages and Disadvantages of Teamwork	</a:t>
            </a:r>
          </a:p>
        </p:txBody>
      </p:sp>
      <p:sp>
        <p:nvSpPr>
          <p:cNvPr id="3" name="Content Placeholder 2">
            <a:extLst>
              <a:ext uri="{FF2B5EF4-FFF2-40B4-BE49-F238E27FC236}">
                <a16:creationId xmlns:a16="http://schemas.microsoft.com/office/drawing/2014/main" id="{A0B6EC8A-5CFB-9FEA-FE89-F5847FFA3E3A}"/>
              </a:ext>
            </a:extLst>
          </p:cNvPr>
          <p:cNvSpPr>
            <a:spLocks noGrp="1"/>
          </p:cNvSpPr>
          <p:nvPr>
            <p:ph idx="1"/>
          </p:nvPr>
        </p:nvSpPr>
        <p:spPr>
          <a:xfrm>
            <a:off x="6503158" y="649480"/>
            <a:ext cx="4862447" cy="5546047"/>
          </a:xfrm>
        </p:spPr>
        <p:txBody>
          <a:bodyPr anchor="ctr">
            <a:normAutofit/>
          </a:bodyPr>
          <a:lstStyle/>
          <a:p>
            <a:r>
              <a:rPr lang="en-GB" sz="1900" b="0" i="0" dirty="0">
                <a:effectLst/>
                <a:latin typeface="Work Sans" pitchFamily="2" charset="0"/>
              </a:rPr>
              <a:t>Teamwork is the process of having two or more people working together and collaboratively on a specific task in school or at a workplace </a:t>
            </a:r>
          </a:p>
          <a:p>
            <a:endParaRPr lang="en-GB" sz="1900" dirty="0">
              <a:latin typeface="Work Sans" pitchFamily="2" charset="0"/>
            </a:endParaRPr>
          </a:p>
          <a:p>
            <a:r>
              <a:rPr lang="en-GB" sz="1900" dirty="0">
                <a:latin typeface="Work Sans" pitchFamily="2" charset="0"/>
              </a:rPr>
              <a:t>S</a:t>
            </a:r>
            <a:r>
              <a:rPr lang="en-GB" sz="1900" b="0" i="0" dirty="0">
                <a:effectLst/>
                <a:latin typeface="Work Sans" pitchFamily="2" charset="0"/>
              </a:rPr>
              <a:t>haring the knowledge, opinions and experience to help themselves and others succeed. </a:t>
            </a:r>
          </a:p>
          <a:p>
            <a:pPr marL="0" indent="0">
              <a:buNone/>
            </a:pPr>
            <a:endParaRPr lang="en-GB" sz="1900" dirty="0"/>
          </a:p>
          <a:p>
            <a:r>
              <a:rPr lang="en-GB" sz="1900" dirty="0"/>
              <a:t>Working in a team its carry a risk of complex, poor communication, long lasting decision and getting work not done on time.</a:t>
            </a:r>
          </a:p>
          <a:p>
            <a:endParaRPr lang="en-GB" sz="1900" dirty="0"/>
          </a:p>
          <a:p>
            <a:r>
              <a:rPr lang="en-GB" sz="1900" dirty="0"/>
              <a:t> Imbalance can arise because some team members can take on all the work and others are left with nothing to do.</a:t>
            </a:r>
          </a:p>
        </p:txBody>
      </p:sp>
    </p:spTree>
    <p:extLst>
      <p:ext uri="{BB962C8B-B14F-4D97-AF65-F5344CB8AC3E}">
        <p14:creationId xmlns:p14="http://schemas.microsoft.com/office/powerpoint/2010/main" val="2784596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down)">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1EA073-0CA2-C74C-903A-E320A9E59C4D}"/>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rPr>
              <a:t>Advantages of Teamwork</a:t>
            </a:r>
          </a:p>
        </p:txBody>
      </p:sp>
      <p:sp>
        <p:nvSpPr>
          <p:cNvPr id="3" name="Content Placeholder 2">
            <a:extLst>
              <a:ext uri="{FF2B5EF4-FFF2-40B4-BE49-F238E27FC236}">
                <a16:creationId xmlns:a16="http://schemas.microsoft.com/office/drawing/2014/main" id="{57AEF72A-EC60-3437-585E-92BDC75F3E16}"/>
              </a:ext>
            </a:extLst>
          </p:cNvPr>
          <p:cNvSpPr>
            <a:spLocks noGrp="1"/>
          </p:cNvSpPr>
          <p:nvPr>
            <p:ph idx="1"/>
          </p:nvPr>
        </p:nvSpPr>
        <p:spPr>
          <a:xfrm>
            <a:off x="6503158" y="649480"/>
            <a:ext cx="4862447" cy="5546047"/>
          </a:xfrm>
        </p:spPr>
        <p:txBody>
          <a:bodyPr anchor="ctr">
            <a:normAutofit/>
          </a:bodyPr>
          <a:lstStyle/>
          <a:p>
            <a:pPr marL="0" indent="0">
              <a:buNone/>
            </a:pPr>
            <a:endParaRPr lang="en-GB" sz="2000" b="1" dirty="0">
              <a:latin typeface="Work Sans" pitchFamily="2" charset="0"/>
            </a:endParaRPr>
          </a:p>
          <a:p>
            <a:pPr marL="171450" indent="-171450">
              <a:buFont typeface="Arial" panose="020B0604020202020204" pitchFamily="34" charset="0"/>
              <a:buChar char="•"/>
            </a:pPr>
            <a:r>
              <a:rPr lang="en-GB" sz="2000" b="1" i="0" dirty="0">
                <a:effectLst/>
                <a:latin typeface="+mj-lt"/>
              </a:rPr>
              <a:t> Teams can divide a large project into smaller tasks</a:t>
            </a:r>
          </a:p>
          <a:p>
            <a:pPr marL="171450" indent="-171450">
              <a:buFont typeface="Arial" panose="020B0604020202020204" pitchFamily="34" charset="0"/>
              <a:buChar char="•"/>
            </a:pPr>
            <a:endParaRPr lang="en-GB" sz="2000" b="1" i="0" dirty="0">
              <a:effectLst/>
              <a:latin typeface="+mj-lt"/>
            </a:endParaRPr>
          </a:p>
          <a:p>
            <a:pPr marL="285750" indent="-285750">
              <a:buFont typeface="Arial" panose="020B0604020202020204" pitchFamily="34" charset="0"/>
              <a:buChar char="•"/>
            </a:pPr>
            <a:r>
              <a:rPr lang="en-GB" sz="2000" b="1" i="0" dirty="0">
                <a:effectLst/>
                <a:latin typeface="Calibri Light" panose="020F0302020204030204" pitchFamily="34" charset="0"/>
                <a:cs typeface="Calibri Light" panose="020F0302020204030204" pitchFamily="34" charset="0"/>
              </a:rPr>
              <a:t>It creates a structure where mentorship gets encouraged</a:t>
            </a:r>
          </a:p>
          <a:p>
            <a:pPr marL="285750" indent="-285750">
              <a:buFont typeface="Arial" panose="020B0604020202020204" pitchFamily="34" charset="0"/>
              <a:buChar char="•"/>
            </a:pPr>
            <a:endParaRPr lang="en-GB" sz="2000" b="1" i="0" dirty="0">
              <a:effectLst/>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Productivity boost in less time</a:t>
            </a:r>
          </a:p>
          <a:p>
            <a:pPr marL="285750" indent="-285750">
              <a:buFont typeface="Arial" panose="020B0604020202020204" pitchFamily="34" charset="0"/>
              <a:buChar char="•"/>
            </a:pPr>
            <a:endParaRPr lang="en-GB" sz="2000" b="1"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Boost in Morale- getting improvement and well being</a:t>
            </a:r>
          </a:p>
          <a:p>
            <a:pPr marL="285750" indent="-285750">
              <a:buFont typeface="Arial" panose="020B0604020202020204" pitchFamily="34" charset="0"/>
              <a:buChar char="•"/>
            </a:pPr>
            <a:endParaRPr lang="en-GB" sz="2000" b="1"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New experiences and knowledge</a:t>
            </a:r>
          </a:p>
          <a:p>
            <a:endParaRPr lang="en-GB" sz="2000" b="1" dirty="0"/>
          </a:p>
          <a:p>
            <a:endParaRPr lang="en-GB" sz="2000" dirty="0"/>
          </a:p>
        </p:txBody>
      </p:sp>
    </p:spTree>
    <p:extLst>
      <p:ext uri="{BB962C8B-B14F-4D97-AF65-F5344CB8AC3E}">
        <p14:creationId xmlns:p14="http://schemas.microsoft.com/office/powerpoint/2010/main" val="3577868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 calcmode="lin" valueType="num">
                                      <p:cBhvr additive="base">
                                        <p:cTn id="2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 calcmode="lin" valueType="num">
                                      <p:cBhvr additive="base">
                                        <p:cTn id="3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B4288D-C0C2-17DB-19C5-6220089F5C10}"/>
              </a:ext>
            </a:extLst>
          </p:cNvPr>
          <p:cNvSpPr>
            <a:spLocks noGrp="1"/>
          </p:cNvSpPr>
          <p:nvPr>
            <p:ph type="title"/>
          </p:nvPr>
        </p:nvSpPr>
        <p:spPr>
          <a:xfrm>
            <a:off x="826396" y="586855"/>
            <a:ext cx="4230100" cy="3387497"/>
          </a:xfrm>
        </p:spPr>
        <p:txBody>
          <a:bodyPr anchor="b">
            <a:normAutofit/>
          </a:bodyPr>
          <a:lstStyle/>
          <a:p>
            <a:pPr algn="r"/>
            <a:r>
              <a:rPr lang="en-GB" sz="4000" b="1" i="0" dirty="0">
                <a:solidFill>
                  <a:srgbClr val="FFFFFF"/>
                </a:solidFill>
                <a:effectLst/>
              </a:rPr>
              <a:t>Disadvantages of Teamwork</a:t>
            </a:r>
            <a:br>
              <a:rPr lang="en-GB" sz="4000" b="1" i="0" dirty="0">
                <a:solidFill>
                  <a:srgbClr val="FFFFFF"/>
                </a:solidFill>
                <a:effectLst/>
                <a:latin typeface="Work Sans" pitchFamily="2" charset="0"/>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83C5D9CB-01AE-DBF1-7778-42D202C3EFE4}"/>
              </a:ext>
            </a:extLst>
          </p:cNvPr>
          <p:cNvSpPr>
            <a:spLocks noGrp="1"/>
          </p:cNvSpPr>
          <p:nvPr>
            <p:ph idx="1"/>
          </p:nvPr>
        </p:nvSpPr>
        <p:spPr>
          <a:xfrm>
            <a:off x="6503158" y="649480"/>
            <a:ext cx="4862447" cy="5546047"/>
          </a:xfrm>
        </p:spPr>
        <p:txBody>
          <a:bodyPr anchor="ctr">
            <a:normAutofit/>
          </a:bodyPr>
          <a:lstStyle/>
          <a:p>
            <a:r>
              <a:rPr lang="en-GB" sz="2000" i="0" dirty="0">
                <a:effectLst/>
                <a:latin typeface="+mj-lt"/>
              </a:rPr>
              <a:t>Teams can divide labour unequally in some situations</a:t>
            </a:r>
          </a:p>
          <a:p>
            <a:endParaRPr lang="en-GB" sz="2000" i="0" dirty="0">
              <a:effectLst/>
              <a:latin typeface="+mj-lt"/>
            </a:endParaRPr>
          </a:p>
          <a:p>
            <a:r>
              <a:rPr lang="en-GB" sz="2000" i="0" dirty="0">
                <a:effectLst/>
                <a:latin typeface="+mj-lt"/>
              </a:rPr>
              <a:t>Some people may feel like they’re contributions are unwanted</a:t>
            </a:r>
          </a:p>
          <a:p>
            <a:endParaRPr lang="en-GB" sz="2000" i="0" dirty="0">
              <a:effectLst/>
              <a:latin typeface="+mj-lt"/>
            </a:endParaRPr>
          </a:p>
          <a:p>
            <a:r>
              <a:rPr lang="en-GB" sz="2000" i="0" dirty="0">
                <a:effectLst/>
                <a:latin typeface="+mj-lt"/>
              </a:rPr>
              <a:t> It </a:t>
            </a:r>
            <a:r>
              <a:rPr lang="en-GB" sz="2000" dirty="0">
                <a:latin typeface="+mj-lt"/>
              </a:rPr>
              <a:t>can </a:t>
            </a:r>
            <a:r>
              <a:rPr lang="en-GB" sz="2000" i="0" dirty="0">
                <a:effectLst/>
                <a:latin typeface="+mj-lt"/>
              </a:rPr>
              <a:t>creates competition within the workplace</a:t>
            </a:r>
          </a:p>
          <a:p>
            <a:endParaRPr lang="en-GB" sz="2000" i="0" dirty="0">
              <a:effectLst/>
              <a:latin typeface="+mj-lt"/>
            </a:endParaRPr>
          </a:p>
          <a:p>
            <a:r>
              <a:rPr lang="en-GB" sz="2000" i="0" dirty="0">
                <a:effectLst/>
                <a:latin typeface="+mj-lt"/>
              </a:rPr>
              <a:t>You may not get the desired feedback from some individuals</a:t>
            </a:r>
          </a:p>
          <a:p>
            <a:endParaRPr lang="en-GB" sz="2000" i="0" dirty="0">
              <a:effectLst/>
              <a:latin typeface="+mj-lt"/>
            </a:endParaRPr>
          </a:p>
          <a:p>
            <a:r>
              <a:rPr lang="en-GB" sz="2000" dirty="0">
                <a:latin typeface="+mj-lt"/>
              </a:rPr>
              <a:t>Never ending meeting</a:t>
            </a:r>
          </a:p>
          <a:p>
            <a:endParaRPr lang="en-GB" sz="2000" dirty="0">
              <a:latin typeface="+mj-lt"/>
            </a:endParaRPr>
          </a:p>
        </p:txBody>
      </p:sp>
    </p:spTree>
    <p:extLst>
      <p:ext uri="{BB962C8B-B14F-4D97-AF65-F5344CB8AC3E}">
        <p14:creationId xmlns:p14="http://schemas.microsoft.com/office/powerpoint/2010/main" val="1267516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down)">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wipe(down)">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88536-E388-97C3-17EF-17850E52F5B9}"/>
              </a:ext>
            </a:extLst>
          </p:cNvPr>
          <p:cNvSpPr txBox="1">
            <a:spLocks noGrp="1"/>
          </p:cNvSpPr>
          <p:nvPr>
            <p:ph type="title"/>
          </p:nvPr>
        </p:nvSpPr>
        <p:spPr>
          <a:xfrm>
            <a:off x="838200" y="797232"/>
            <a:ext cx="10515600" cy="1325559"/>
          </a:xfrm>
        </p:spPr>
        <p:txBody>
          <a:bodyPr anchorCtr="1"/>
          <a:lstStyle/>
          <a:p>
            <a:pPr lvl="0" algn="ctr"/>
            <a:r>
              <a:rPr lang="en-GB" b="1" i="1" u="sng" dirty="0">
                <a:latin typeface="Britannic Bold" pitchFamily="34"/>
              </a:rPr>
              <a:t>Stages of Development </a:t>
            </a:r>
            <a:br>
              <a:rPr lang="en-GB" b="1" i="1" u="sng" dirty="0">
                <a:latin typeface="Britannic Bold" pitchFamily="34"/>
              </a:rPr>
            </a:br>
            <a:r>
              <a:rPr lang="en-GB" b="1" i="1" u="sng" dirty="0">
                <a:solidFill>
                  <a:srgbClr val="FF0000"/>
                </a:solidFill>
                <a:latin typeface="Britannic Bold" pitchFamily="34"/>
              </a:rPr>
              <a:t>(Tuckman’s theory)</a:t>
            </a:r>
          </a:p>
        </p:txBody>
      </p:sp>
      <p:graphicFrame>
        <p:nvGraphicFramePr>
          <p:cNvPr id="7" name="Content Placeholder 2">
            <a:extLst>
              <a:ext uri="{FF2B5EF4-FFF2-40B4-BE49-F238E27FC236}">
                <a16:creationId xmlns:a16="http://schemas.microsoft.com/office/drawing/2014/main" id="{49F9D6B7-3DD1-2935-CB8E-E8F29ED4F232}"/>
              </a:ext>
            </a:extLst>
          </p:cNvPr>
          <p:cNvGraphicFramePr>
            <a:graphicFrameLocks noGrp="1"/>
          </p:cNvGraphicFramePr>
          <p:nvPr>
            <p:ph idx="1"/>
            <p:extLst>
              <p:ext uri="{D42A27DB-BD31-4B8C-83A1-F6EECF244321}">
                <p14:modId xmlns:p14="http://schemas.microsoft.com/office/powerpoint/2010/main" val="1563930808"/>
              </p:ext>
            </p:extLst>
          </p:nvPr>
        </p:nvGraphicFramePr>
        <p:xfrm>
          <a:off x="838200" y="234884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4">
            <a:extLst>
              <a:ext uri="{FF2B5EF4-FFF2-40B4-BE49-F238E27FC236}">
                <a16:creationId xmlns:a16="http://schemas.microsoft.com/office/drawing/2014/main" id="{93C311A6-843D-A9C9-23A6-ECB1EF5E6DBF}"/>
              </a:ext>
            </a:extLst>
          </p:cNvPr>
          <p:cNvSpPr txBox="1"/>
          <p:nvPr/>
        </p:nvSpPr>
        <p:spPr>
          <a:xfrm>
            <a:off x="11149443" y="6176964"/>
            <a:ext cx="904012"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Maxine 2133637</a:t>
            </a:r>
          </a:p>
        </p:txBody>
      </p:sp>
      <p:pic>
        <p:nvPicPr>
          <p:cNvPr id="5" name="Picture 3">
            <a:extLst>
              <a:ext uri="{FF2B5EF4-FFF2-40B4-BE49-F238E27FC236}">
                <a16:creationId xmlns:a16="http://schemas.microsoft.com/office/drawing/2014/main" id="{19529F93-B9A9-D566-85E3-27200F02B966}"/>
              </a:ext>
            </a:extLst>
          </p:cNvPr>
          <p:cNvPicPr>
            <a:picLocks noChangeAspect="1"/>
          </p:cNvPicPr>
          <p:nvPr/>
        </p:nvPicPr>
        <p:blipFill>
          <a:blip r:embed="rId7"/>
          <a:stretch>
            <a:fillRect/>
          </a:stretch>
        </p:blipFill>
        <p:spPr>
          <a:xfrm>
            <a:off x="935648" y="238904"/>
            <a:ext cx="1904996" cy="238125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FF9174AE-34A0-DD59-264A-BB94E118AB4B}"/>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sketch line">
            <a:extLst>
              <a:ext uri="{FF2B5EF4-FFF2-40B4-BE49-F238E27FC236}">
                <a16:creationId xmlns:a16="http://schemas.microsoft.com/office/drawing/2014/main" id="{A55EC93A-9C87-CA23-48AB-352619AE53C8}"/>
              </a:ext>
            </a:extLst>
          </p:cNvPr>
          <p:cNvSpPr>
            <a:spLocks noMove="1" noResize="1"/>
          </p:cNvSpPr>
          <p:nvPr/>
        </p:nvSpPr>
        <p:spPr>
          <a:xfrm>
            <a:off x="838203" y="1865311"/>
            <a:ext cx="10424160" cy="18288"/>
          </a:xfrm>
          <a:prstGeom prst="rect">
            <a:avLst/>
          </a:prstGeom>
          <a:solidFill>
            <a:srgbClr val="ED7D31"/>
          </a:solidFill>
          <a:ln w="41276" cap="rnd">
            <a:solidFill>
              <a:srgbClr val="ED7D31"/>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4" name="Content Placeholder 6">
            <a:extLst>
              <a:ext uri="{FF2B5EF4-FFF2-40B4-BE49-F238E27FC236}">
                <a16:creationId xmlns:a16="http://schemas.microsoft.com/office/drawing/2014/main" id="{86C1B0B6-CDC3-E896-5A4C-330C8F3A9CA8}"/>
              </a:ext>
            </a:extLst>
          </p:cNvPr>
          <p:cNvGrpSpPr/>
          <p:nvPr/>
        </p:nvGrpSpPr>
        <p:grpSpPr>
          <a:xfrm>
            <a:off x="1406873" y="2228795"/>
            <a:ext cx="9375205" cy="3947455"/>
            <a:chOff x="1408395" y="2228795"/>
            <a:chExt cx="9375205" cy="3947455"/>
          </a:xfr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r="100000" b="100000"/>
            </a:path>
            <a:tileRect l="-100000" t="-100000"/>
          </a:gradFill>
        </p:grpSpPr>
        <p:sp>
          <p:nvSpPr>
            <p:cNvPr id="5" name="Freeform: Shape 4">
              <a:extLst>
                <a:ext uri="{FF2B5EF4-FFF2-40B4-BE49-F238E27FC236}">
                  <a16:creationId xmlns:a16="http://schemas.microsoft.com/office/drawing/2014/main" id="{FF97FBC6-8EE1-E953-72AF-DA40C1B36928}"/>
                </a:ext>
              </a:extLst>
            </p:cNvPr>
            <p:cNvSpPr/>
            <p:nvPr/>
          </p:nvSpPr>
          <p:spPr>
            <a:xfrm>
              <a:off x="1408395" y="2228795"/>
              <a:ext cx="2467160" cy="1480294"/>
            </a:xfrm>
            <a:custGeom>
              <a:avLst/>
              <a:gdLst>
                <a:gd name="f0" fmla="val 10800000"/>
                <a:gd name="f1" fmla="val 5400000"/>
                <a:gd name="f2" fmla="val 180"/>
                <a:gd name="f3" fmla="val w"/>
                <a:gd name="f4" fmla="val h"/>
                <a:gd name="f5" fmla="val 0"/>
                <a:gd name="f6" fmla="val 2467161"/>
                <a:gd name="f7" fmla="val 1480296"/>
                <a:gd name="f8" fmla="val 148030"/>
                <a:gd name="f9" fmla="val 66275"/>
                <a:gd name="f10" fmla="val 2319131"/>
                <a:gd name="f11" fmla="val 2400886"/>
                <a:gd name="f12" fmla="val 1332266"/>
                <a:gd name="f13" fmla="val 1414021"/>
                <a:gd name="f14" fmla="+- 0 0 -90"/>
                <a:gd name="f15" fmla="*/ f3 1 2467161"/>
                <a:gd name="f16" fmla="*/ f4 1 1480296"/>
                <a:gd name="f17" fmla="+- f7 0 f5"/>
                <a:gd name="f18" fmla="+- f6 0 f5"/>
                <a:gd name="f19" fmla="*/ f14 f0 1"/>
                <a:gd name="f20" fmla="*/ f18 1 2467161"/>
                <a:gd name="f21" fmla="*/ f17 1 1480296"/>
                <a:gd name="f22" fmla="*/ 0 f18 1"/>
                <a:gd name="f23" fmla="*/ 148030 f17 1"/>
                <a:gd name="f24" fmla="*/ 148030 f18 1"/>
                <a:gd name="f25" fmla="*/ 0 f17 1"/>
                <a:gd name="f26" fmla="*/ 2319131 f18 1"/>
                <a:gd name="f27" fmla="*/ 2467161 f18 1"/>
                <a:gd name="f28" fmla="*/ 1332266 f17 1"/>
                <a:gd name="f29" fmla="*/ 1480296 f17 1"/>
                <a:gd name="f30" fmla="*/ f19 1 f2"/>
                <a:gd name="f31" fmla="*/ f22 1 2467161"/>
                <a:gd name="f32" fmla="*/ f23 1 1480296"/>
                <a:gd name="f33" fmla="*/ f24 1 2467161"/>
                <a:gd name="f34" fmla="*/ f25 1 1480296"/>
                <a:gd name="f35" fmla="*/ f26 1 2467161"/>
                <a:gd name="f36" fmla="*/ f27 1 2467161"/>
                <a:gd name="f37" fmla="*/ f28 1 1480296"/>
                <a:gd name="f38" fmla="*/ f29 1 1480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467161" h="1480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pFill/>
            <a:ln w="12701" cap="flat">
              <a:solidFill>
                <a:srgbClr val="FFFFFF"/>
              </a:solidFill>
              <a:prstDash val="solid"/>
              <a:miter/>
            </a:ln>
          </p:spPr>
          <p:txBody>
            <a:bodyPr vert="horz" wrap="square" lIns="150034" tIns="150034" rIns="150034" bIns="1500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1" i="0" u="none" strike="noStrike" kern="1200" cap="none" spc="0" baseline="0" dirty="0">
                  <a:solidFill>
                    <a:srgbClr val="FFFFFF"/>
                  </a:solidFill>
                  <a:uFillTx/>
                  <a:latin typeface="Calibri"/>
                </a:rPr>
                <a:t>There </a:t>
              </a:r>
              <a:r>
                <a:rPr lang="en-GB" sz="2800" b="1" dirty="0">
                  <a:solidFill>
                    <a:srgbClr val="FFFFFF"/>
                  </a:solidFill>
                  <a:latin typeface="Calibri"/>
                </a:rPr>
                <a:t>are</a:t>
              </a:r>
              <a:r>
                <a:rPr lang="en-GB" sz="2800" b="1" i="0" u="none" strike="noStrike" kern="1200" cap="none" spc="0" baseline="0" dirty="0">
                  <a:solidFill>
                    <a:srgbClr val="FFFFFF"/>
                  </a:solidFill>
                  <a:uFillTx/>
                  <a:latin typeface="Calibri"/>
                </a:rPr>
                <a:t> 5 stages to team development. </a:t>
              </a:r>
              <a:endParaRPr lang="en-US" sz="2800" b="0" i="0" u="none" strike="noStrike" kern="1200" cap="none" spc="0" baseline="0" dirty="0">
                <a:solidFill>
                  <a:srgbClr val="FFFFFF"/>
                </a:solidFill>
                <a:uFillTx/>
                <a:latin typeface="Calibri"/>
              </a:endParaRPr>
            </a:p>
          </p:txBody>
        </p:sp>
        <p:sp>
          <p:nvSpPr>
            <p:cNvPr id="6" name="Freeform: Shape 5">
              <a:extLst>
                <a:ext uri="{FF2B5EF4-FFF2-40B4-BE49-F238E27FC236}">
                  <a16:creationId xmlns:a16="http://schemas.microsoft.com/office/drawing/2014/main" id="{6F2125C5-63DB-893E-EDD7-8F7E767C8BF5}"/>
                </a:ext>
              </a:extLst>
            </p:cNvPr>
            <p:cNvSpPr/>
            <p:nvPr/>
          </p:nvSpPr>
          <p:spPr>
            <a:xfrm>
              <a:off x="4092662" y="2663016"/>
              <a:ext cx="523036" cy="611852"/>
            </a:xfrm>
            <a:custGeom>
              <a:avLst/>
              <a:gdLst>
                <a:gd name="f0" fmla="val 10800000"/>
                <a:gd name="f1" fmla="val 5400000"/>
                <a:gd name="f2" fmla="val 180"/>
                <a:gd name="f3" fmla="val w"/>
                <a:gd name="f4" fmla="val h"/>
                <a:gd name="f5" fmla="val 0"/>
                <a:gd name="f6" fmla="val 523038"/>
                <a:gd name="f7" fmla="val 611855"/>
                <a:gd name="f8" fmla="val 122371"/>
                <a:gd name="f9" fmla="val 261519"/>
                <a:gd name="f10" fmla="val 305928"/>
                <a:gd name="f11" fmla="val 489484"/>
                <a:gd name="f12" fmla="+- 0 0 -90"/>
                <a:gd name="f13" fmla="*/ f3 1 523038"/>
                <a:gd name="f14" fmla="*/ f4 1 611855"/>
                <a:gd name="f15" fmla="+- f7 0 f5"/>
                <a:gd name="f16" fmla="+- f6 0 f5"/>
                <a:gd name="f17" fmla="*/ f12 f0 1"/>
                <a:gd name="f18" fmla="*/ f16 1 523038"/>
                <a:gd name="f19" fmla="*/ f15 1 611855"/>
                <a:gd name="f20" fmla="*/ 0 f16 1"/>
                <a:gd name="f21" fmla="*/ 122371 f15 1"/>
                <a:gd name="f22" fmla="*/ 261519 f16 1"/>
                <a:gd name="f23" fmla="*/ 0 f15 1"/>
                <a:gd name="f24" fmla="*/ 523038 f16 1"/>
                <a:gd name="f25" fmla="*/ 305928 f15 1"/>
                <a:gd name="f26" fmla="*/ 611855 f15 1"/>
                <a:gd name="f27" fmla="*/ 489484 f15 1"/>
                <a:gd name="f28" fmla="*/ f17 1 f2"/>
                <a:gd name="f29" fmla="*/ f20 1 523038"/>
                <a:gd name="f30" fmla="*/ f21 1 611855"/>
                <a:gd name="f31" fmla="*/ f22 1 523038"/>
                <a:gd name="f32" fmla="*/ f23 1 611855"/>
                <a:gd name="f33" fmla="*/ f24 1 523038"/>
                <a:gd name="f34" fmla="*/ f25 1 611855"/>
                <a:gd name="f35" fmla="*/ f26 1 611855"/>
                <a:gd name="f36" fmla="*/ f27 1 611855"/>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23038" h="611855">
                  <a:moveTo>
                    <a:pt x="f5" y="f8"/>
                  </a:moveTo>
                  <a:lnTo>
                    <a:pt x="f9" y="f8"/>
                  </a:lnTo>
                  <a:lnTo>
                    <a:pt x="f9" y="f5"/>
                  </a:lnTo>
                  <a:lnTo>
                    <a:pt x="f6" y="f10"/>
                  </a:lnTo>
                  <a:lnTo>
                    <a:pt x="f9" y="f7"/>
                  </a:lnTo>
                  <a:lnTo>
                    <a:pt x="f9" y="f11"/>
                  </a:lnTo>
                  <a:lnTo>
                    <a:pt x="f5" y="f11"/>
                  </a:lnTo>
                  <a:lnTo>
                    <a:pt x="f5" y="f8"/>
                  </a:lnTo>
                  <a:close/>
                </a:path>
              </a:pathLst>
            </a:custGeom>
            <a:grpFill/>
            <a:ln cap="flat">
              <a:noFill/>
              <a:prstDash val="solid"/>
            </a:ln>
          </p:spPr>
          <p:txBody>
            <a:bodyPr vert="horz" wrap="square" lIns="0" tIns="122374" rIns="156911" bIns="122374"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US" sz="2300" b="0" i="0" u="none" strike="noStrike" kern="1200" cap="none" spc="0" baseline="0">
                <a:solidFill>
                  <a:srgbClr val="FFFFFF"/>
                </a:solidFill>
                <a:uFillTx/>
                <a:latin typeface="Calibri"/>
              </a:endParaRPr>
            </a:p>
          </p:txBody>
        </p:sp>
        <p:sp>
          <p:nvSpPr>
            <p:cNvPr id="7" name="Freeform: Shape 6">
              <a:extLst>
                <a:ext uri="{FF2B5EF4-FFF2-40B4-BE49-F238E27FC236}">
                  <a16:creationId xmlns:a16="http://schemas.microsoft.com/office/drawing/2014/main" id="{0F18FA28-F822-FC48-DDB8-9C865A7D3250}"/>
                </a:ext>
              </a:extLst>
            </p:cNvPr>
            <p:cNvSpPr/>
            <p:nvPr/>
          </p:nvSpPr>
          <p:spPr>
            <a:xfrm>
              <a:off x="4862422" y="2228795"/>
              <a:ext cx="2467160" cy="1480294"/>
            </a:xfrm>
            <a:custGeom>
              <a:avLst/>
              <a:gdLst>
                <a:gd name="f0" fmla="val 10800000"/>
                <a:gd name="f1" fmla="val 5400000"/>
                <a:gd name="f2" fmla="val 180"/>
                <a:gd name="f3" fmla="val w"/>
                <a:gd name="f4" fmla="val h"/>
                <a:gd name="f5" fmla="val 0"/>
                <a:gd name="f6" fmla="val 2467161"/>
                <a:gd name="f7" fmla="val 1480296"/>
                <a:gd name="f8" fmla="val 148030"/>
                <a:gd name="f9" fmla="val 66275"/>
                <a:gd name="f10" fmla="val 2319131"/>
                <a:gd name="f11" fmla="val 2400886"/>
                <a:gd name="f12" fmla="val 1332266"/>
                <a:gd name="f13" fmla="val 1414021"/>
                <a:gd name="f14" fmla="+- 0 0 -90"/>
                <a:gd name="f15" fmla="*/ f3 1 2467161"/>
                <a:gd name="f16" fmla="*/ f4 1 1480296"/>
                <a:gd name="f17" fmla="+- f7 0 f5"/>
                <a:gd name="f18" fmla="+- f6 0 f5"/>
                <a:gd name="f19" fmla="*/ f14 f0 1"/>
                <a:gd name="f20" fmla="*/ f18 1 2467161"/>
                <a:gd name="f21" fmla="*/ f17 1 1480296"/>
                <a:gd name="f22" fmla="*/ 0 f18 1"/>
                <a:gd name="f23" fmla="*/ 148030 f17 1"/>
                <a:gd name="f24" fmla="*/ 148030 f18 1"/>
                <a:gd name="f25" fmla="*/ 0 f17 1"/>
                <a:gd name="f26" fmla="*/ 2319131 f18 1"/>
                <a:gd name="f27" fmla="*/ 2467161 f18 1"/>
                <a:gd name="f28" fmla="*/ 1332266 f17 1"/>
                <a:gd name="f29" fmla="*/ 1480296 f17 1"/>
                <a:gd name="f30" fmla="*/ f19 1 f2"/>
                <a:gd name="f31" fmla="*/ f22 1 2467161"/>
                <a:gd name="f32" fmla="*/ f23 1 1480296"/>
                <a:gd name="f33" fmla="*/ f24 1 2467161"/>
                <a:gd name="f34" fmla="*/ f25 1 1480296"/>
                <a:gd name="f35" fmla="*/ f26 1 2467161"/>
                <a:gd name="f36" fmla="*/ f27 1 2467161"/>
                <a:gd name="f37" fmla="*/ f28 1 1480296"/>
                <a:gd name="f38" fmla="*/ f29 1 1480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467161" h="1480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pFill/>
            <a:ln w="12701" cap="flat">
              <a:solidFill>
                <a:srgbClr val="FFFFFF"/>
              </a:solidFill>
              <a:prstDash val="solid"/>
              <a:miter/>
            </a:ln>
          </p:spPr>
          <p:txBody>
            <a:bodyPr vert="horz" wrap="square" lIns="150034" tIns="150034" rIns="150034" bIns="1500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Forming </a:t>
              </a:r>
              <a:endParaRPr lang="en-US" sz="2800" b="0" i="0" u="none" strike="noStrike" kern="1200" cap="none" spc="0" baseline="0">
                <a:solidFill>
                  <a:srgbClr val="FFFFFF"/>
                </a:solidFill>
                <a:uFillTx/>
                <a:latin typeface="Calibri"/>
              </a:endParaRPr>
            </a:p>
          </p:txBody>
        </p:sp>
        <p:sp>
          <p:nvSpPr>
            <p:cNvPr id="8" name="Freeform: Shape 7">
              <a:extLst>
                <a:ext uri="{FF2B5EF4-FFF2-40B4-BE49-F238E27FC236}">
                  <a16:creationId xmlns:a16="http://schemas.microsoft.com/office/drawing/2014/main" id="{9A702740-2D95-DC77-3815-122BA0B3B263}"/>
                </a:ext>
              </a:extLst>
            </p:cNvPr>
            <p:cNvSpPr/>
            <p:nvPr/>
          </p:nvSpPr>
          <p:spPr>
            <a:xfrm>
              <a:off x="7546689" y="2663016"/>
              <a:ext cx="523036" cy="611852"/>
            </a:xfrm>
            <a:custGeom>
              <a:avLst/>
              <a:gdLst>
                <a:gd name="f0" fmla="val 10800000"/>
                <a:gd name="f1" fmla="val 5400000"/>
                <a:gd name="f2" fmla="val 180"/>
                <a:gd name="f3" fmla="val w"/>
                <a:gd name="f4" fmla="val h"/>
                <a:gd name="f5" fmla="val 0"/>
                <a:gd name="f6" fmla="val 523038"/>
                <a:gd name="f7" fmla="val 611855"/>
                <a:gd name="f8" fmla="val 122371"/>
                <a:gd name="f9" fmla="val 261519"/>
                <a:gd name="f10" fmla="val 305928"/>
                <a:gd name="f11" fmla="val 489484"/>
                <a:gd name="f12" fmla="+- 0 0 -90"/>
                <a:gd name="f13" fmla="*/ f3 1 523038"/>
                <a:gd name="f14" fmla="*/ f4 1 611855"/>
                <a:gd name="f15" fmla="+- f7 0 f5"/>
                <a:gd name="f16" fmla="+- f6 0 f5"/>
                <a:gd name="f17" fmla="*/ f12 f0 1"/>
                <a:gd name="f18" fmla="*/ f16 1 523038"/>
                <a:gd name="f19" fmla="*/ f15 1 611855"/>
                <a:gd name="f20" fmla="*/ 0 f16 1"/>
                <a:gd name="f21" fmla="*/ 122371 f15 1"/>
                <a:gd name="f22" fmla="*/ 261519 f16 1"/>
                <a:gd name="f23" fmla="*/ 0 f15 1"/>
                <a:gd name="f24" fmla="*/ 523038 f16 1"/>
                <a:gd name="f25" fmla="*/ 305928 f15 1"/>
                <a:gd name="f26" fmla="*/ 611855 f15 1"/>
                <a:gd name="f27" fmla="*/ 489484 f15 1"/>
                <a:gd name="f28" fmla="*/ f17 1 f2"/>
                <a:gd name="f29" fmla="*/ f20 1 523038"/>
                <a:gd name="f30" fmla="*/ f21 1 611855"/>
                <a:gd name="f31" fmla="*/ f22 1 523038"/>
                <a:gd name="f32" fmla="*/ f23 1 611855"/>
                <a:gd name="f33" fmla="*/ f24 1 523038"/>
                <a:gd name="f34" fmla="*/ f25 1 611855"/>
                <a:gd name="f35" fmla="*/ f26 1 611855"/>
                <a:gd name="f36" fmla="*/ f27 1 611855"/>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23038" h="611855">
                  <a:moveTo>
                    <a:pt x="f5" y="f8"/>
                  </a:moveTo>
                  <a:lnTo>
                    <a:pt x="f9" y="f8"/>
                  </a:lnTo>
                  <a:lnTo>
                    <a:pt x="f9" y="f5"/>
                  </a:lnTo>
                  <a:lnTo>
                    <a:pt x="f6" y="f10"/>
                  </a:lnTo>
                  <a:lnTo>
                    <a:pt x="f9" y="f7"/>
                  </a:lnTo>
                  <a:lnTo>
                    <a:pt x="f9" y="f11"/>
                  </a:lnTo>
                  <a:lnTo>
                    <a:pt x="f5" y="f11"/>
                  </a:lnTo>
                  <a:lnTo>
                    <a:pt x="f5" y="f8"/>
                  </a:lnTo>
                  <a:close/>
                </a:path>
              </a:pathLst>
            </a:custGeom>
            <a:grpFill/>
            <a:ln cap="flat">
              <a:noFill/>
              <a:prstDash val="solid"/>
            </a:ln>
          </p:spPr>
          <p:txBody>
            <a:bodyPr vert="horz" wrap="square" lIns="0" tIns="122374" rIns="156911" bIns="122374"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US" sz="2300" b="0" i="0" u="none" strike="noStrike" kern="1200" cap="none" spc="0" baseline="0">
                <a:solidFill>
                  <a:srgbClr val="FFFFFF"/>
                </a:solidFill>
                <a:uFillTx/>
                <a:latin typeface="Calibri"/>
              </a:endParaRPr>
            </a:p>
          </p:txBody>
        </p:sp>
        <p:sp>
          <p:nvSpPr>
            <p:cNvPr id="9" name="Freeform: Shape 8">
              <a:extLst>
                <a:ext uri="{FF2B5EF4-FFF2-40B4-BE49-F238E27FC236}">
                  <a16:creationId xmlns:a16="http://schemas.microsoft.com/office/drawing/2014/main" id="{FC126A23-E104-CD59-6261-88DCB4D99BA8}"/>
                </a:ext>
              </a:extLst>
            </p:cNvPr>
            <p:cNvSpPr/>
            <p:nvPr/>
          </p:nvSpPr>
          <p:spPr>
            <a:xfrm>
              <a:off x="8316440" y="2228795"/>
              <a:ext cx="2467160" cy="1480294"/>
            </a:xfrm>
            <a:custGeom>
              <a:avLst/>
              <a:gdLst>
                <a:gd name="f0" fmla="val 10800000"/>
                <a:gd name="f1" fmla="val 5400000"/>
                <a:gd name="f2" fmla="val 180"/>
                <a:gd name="f3" fmla="val w"/>
                <a:gd name="f4" fmla="val h"/>
                <a:gd name="f5" fmla="val 0"/>
                <a:gd name="f6" fmla="val 2467161"/>
                <a:gd name="f7" fmla="val 1480296"/>
                <a:gd name="f8" fmla="val 148030"/>
                <a:gd name="f9" fmla="val 66275"/>
                <a:gd name="f10" fmla="val 2319131"/>
                <a:gd name="f11" fmla="val 2400886"/>
                <a:gd name="f12" fmla="val 1332266"/>
                <a:gd name="f13" fmla="val 1414021"/>
                <a:gd name="f14" fmla="+- 0 0 -90"/>
                <a:gd name="f15" fmla="*/ f3 1 2467161"/>
                <a:gd name="f16" fmla="*/ f4 1 1480296"/>
                <a:gd name="f17" fmla="+- f7 0 f5"/>
                <a:gd name="f18" fmla="+- f6 0 f5"/>
                <a:gd name="f19" fmla="*/ f14 f0 1"/>
                <a:gd name="f20" fmla="*/ f18 1 2467161"/>
                <a:gd name="f21" fmla="*/ f17 1 1480296"/>
                <a:gd name="f22" fmla="*/ 0 f18 1"/>
                <a:gd name="f23" fmla="*/ 148030 f17 1"/>
                <a:gd name="f24" fmla="*/ 148030 f18 1"/>
                <a:gd name="f25" fmla="*/ 0 f17 1"/>
                <a:gd name="f26" fmla="*/ 2319131 f18 1"/>
                <a:gd name="f27" fmla="*/ 2467161 f18 1"/>
                <a:gd name="f28" fmla="*/ 1332266 f17 1"/>
                <a:gd name="f29" fmla="*/ 1480296 f17 1"/>
                <a:gd name="f30" fmla="*/ f19 1 f2"/>
                <a:gd name="f31" fmla="*/ f22 1 2467161"/>
                <a:gd name="f32" fmla="*/ f23 1 1480296"/>
                <a:gd name="f33" fmla="*/ f24 1 2467161"/>
                <a:gd name="f34" fmla="*/ f25 1 1480296"/>
                <a:gd name="f35" fmla="*/ f26 1 2467161"/>
                <a:gd name="f36" fmla="*/ f27 1 2467161"/>
                <a:gd name="f37" fmla="*/ f28 1 1480296"/>
                <a:gd name="f38" fmla="*/ f29 1 1480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467161" h="1480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pFill/>
            <a:ln w="12701" cap="flat">
              <a:solidFill>
                <a:srgbClr val="FFFFFF"/>
              </a:solidFill>
              <a:prstDash val="solid"/>
              <a:miter/>
            </a:ln>
          </p:spPr>
          <p:txBody>
            <a:bodyPr vert="horz" wrap="square" lIns="150034" tIns="150034" rIns="150034" bIns="1500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Storming</a:t>
              </a:r>
              <a:endParaRPr lang="en-US" sz="2800" b="0" i="0" u="none" strike="noStrike" kern="1200" cap="none" spc="0" baseline="0">
                <a:solidFill>
                  <a:srgbClr val="FFFFFF"/>
                </a:solidFill>
                <a:uFillTx/>
                <a:latin typeface="Calibri"/>
              </a:endParaRPr>
            </a:p>
          </p:txBody>
        </p:sp>
        <p:sp>
          <p:nvSpPr>
            <p:cNvPr id="10" name="Freeform: Shape 9">
              <a:extLst>
                <a:ext uri="{FF2B5EF4-FFF2-40B4-BE49-F238E27FC236}">
                  <a16:creationId xmlns:a16="http://schemas.microsoft.com/office/drawing/2014/main" id="{9C5D61FF-2511-1BD2-4ABD-C930A3776630}"/>
                </a:ext>
              </a:extLst>
            </p:cNvPr>
            <p:cNvSpPr/>
            <p:nvPr/>
          </p:nvSpPr>
          <p:spPr>
            <a:xfrm>
              <a:off x="9244099" y="3926205"/>
              <a:ext cx="611852" cy="523036"/>
            </a:xfrm>
            <a:custGeom>
              <a:avLst/>
              <a:gdLst>
                <a:gd name="f0" fmla="val 10800000"/>
                <a:gd name="f1" fmla="val 5400000"/>
                <a:gd name="f2" fmla="val 180"/>
                <a:gd name="f3" fmla="val w"/>
                <a:gd name="f4" fmla="val h"/>
                <a:gd name="f5" fmla="val 0"/>
                <a:gd name="f6" fmla="val 523038"/>
                <a:gd name="f7" fmla="val 611855"/>
                <a:gd name="f8" fmla="val 418430"/>
                <a:gd name="f9" fmla="val 1"/>
                <a:gd name="f10" fmla="val 305928"/>
                <a:gd name="f11" fmla="val 261519"/>
                <a:gd name="f12" fmla="val 611854"/>
                <a:gd name="f13" fmla="val 104608"/>
                <a:gd name="f14" fmla="+- 0 0 -90"/>
                <a:gd name="f15" fmla="*/ f3 1 523038"/>
                <a:gd name="f16" fmla="*/ f4 1 611855"/>
                <a:gd name="f17" fmla="+- f7 0 f5"/>
                <a:gd name="f18" fmla="+- f6 0 f5"/>
                <a:gd name="f19" fmla="*/ f14 f0 1"/>
                <a:gd name="f20" fmla="*/ f18 1 523038"/>
                <a:gd name="f21" fmla="*/ f17 1 611855"/>
                <a:gd name="f22" fmla="*/ 0 f18 1"/>
                <a:gd name="f23" fmla="*/ 122371 f17 1"/>
                <a:gd name="f24" fmla="*/ 261519 f18 1"/>
                <a:gd name="f25" fmla="*/ 0 f17 1"/>
                <a:gd name="f26" fmla="*/ 523038 f18 1"/>
                <a:gd name="f27" fmla="*/ 305928 f17 1"/>
                <a:gd name="f28" fmla="*/ 611855 f17 1"/>
                <a:gd name="f29" fmla="*/ 489484 f17 1"/>
                <a:gd name="f30" fmla="*/ f19 1 f2"/>
                <a:gd name="f31" fmla="*/ f22 1 523038"/>
                <a:gd name="f32" fmla="*/ f23 1 611855"/>
                <a:gd name="f33" fmla="*/ f24 1 523038"/>
                <a:gd name="f34" fmla="*/ f25 1 611855"/>
                <a:gd name="f35" fmla="*/ f26 1 523038"/>
                <a:gd name="f36" fmla="*/ f27 1 611855"/>
                <a:gd name="f37" fmla="*/ f28 1 611855"/>
                <a:gd name="f38" fmla="*/ f29 1 61185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6 1"/>
                <a:gd name="f63" fmla="*/ f51 f16 1"/>
              </a:gdLst>
              <a:ahLst/>
              <a:cxnLst>
                <a:cxn ang="3cd4">
                  <a:pos x="hc" y="t"/>
                </a:cxn>
                <a:cxn ang="0">
                  <a:pos x="r" y="vc"/>
                </a:cxn>
                <a:cxn ang="cd4">
                  <a:pos x="hc" y="b"/>
                </a:cxn>
                <a:cxn ang="cd2">
                  <a:pos x="l" y="vc"/>
                </a:cxn>
                <a:cxn ang="f43">
                  <a:pos x="f56" y="f57"/>
                </a:cxn>
                <a:cxn ang="f43">
                  <a:pos x="f58" y="f57"/>
                </a:cxn>
                <a:cxn ang="f43">
                  <a:pos x="f58" y="f59"/>
                </a:cxn>
                <a:cxn ang="f43">
                  <a:pos x="f60" y="f61"/>
                </a:cxn>
                <a:cxn ang="f43">
                  <a:pos x="f58" y="f62"/>
                </a:cxn>
                <a:cxn ang="f43">
                  <a:pos x="f58" y="f63"/>
                </a:cxn>
                <a:cxn ang="f43">
                  <a:pos x="f56" y="f63"/>
                </a:cxn>
                <a:cxn ang="f43">
                  <a:pos x="f56" y="f57"/>
                </a:cxn>
              </a:cxnLst>
              <a:rect l="f52" t="f55" r="f53" b="f54"/>
              <a:pathLst>
                <a:path w="523038" h="611855">
                  <a:moveTo>
                    <a:pt x="f8" y="f9"/>
                  </a:moveTo>
                  <a:lnTo>
                    <a:pt x="f8" y="f10"/>
                  </a:lnTo>
                  <a:lnTo>
                    <a:pt x="f6" y="f10"/>
                  </a:lnTo>
                  <a:lnTo>
                    <a:pt x="f11" y="f12"/>
                  </a:lnTo>
                  <a:lnTo>
                    <a:pt x="f5" y="f10"/>
                  </a:lnTo>
                  <a:lnTo>
                    <a:pt x="f13" y="f10"/>
                  </a:lnTo>
                  <a:lnTo>
                    <a:pt x="f13" y="f9"/>
                  </a:lnTo>
                  <a:lnTo>
                    <a:pt x="f8" y="f9"/>
                  </a:lnTo>
                  <a:close/>
                </a:path>
              </a:pathLst>
            </a:custGeom>
            <a:grpFill/>
            <a:ln cap="flat">
              <a:noFill/>
              <a:prstDash val="solid"/>
            </a:ln>
          </p:spPr>
          <p:txBody>
            <a:bodyPr vert="horz" wrap="square" lIns="122374" tIns="0" rIns="122374" bIns="156911"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US" sz="2300" b="0" i="0" u="none" strike="noStrike" kern="1200" cap="none" spc="0" baseline="0">
                <a:solidFill>
                  <a:srgbClr val="FFFFFF"/>
                </a:solidFill>
                <a:uFillTx/>
                <a:latin typeface="Calibri"/>
              </a:endParaRPr>
            </a:p>
          </p:txBody>
        </p:sp>
        <p:sp>
          <p:nvSpPr>
            <p:cNvPr id="11" name="Freeform: Shape 10">
              <a:extLst>
                <a:ext uri="{FF2B5EF4-FFF2-40B4-BE49-F238E27FC236}">
                  <a16:creationId xmlns:a16="http://schemas.microsoft.com/office/drawing/2014/main" id="{8182ED96-DE8E-F768-BAE4-225C9C65171C}"/>
                </a:ext>
              </a:extLst>
            </p:cNvPr>
            <p:cNvSpPr/>
            <p:nvPr/>
          </p:nvSpPr>
          <p:spPr>
            <a:xfrm>
              <a:off x="8316440" y="4695956"/>
              <a:ext cx="2467160" cy="1480294"/>
            </a:xfrm>
            <a:custGeom>
              <a:avLst/>
              <a:gdLst>
                <a:gd name="f0" fmla="val 10800000"/>
                <a:gd name="f1" fmla="val 5400000"/>
                <a:gd name="f2" fmla="val 180"/>
                <a:gd name="f3" fmla="val w"/>
                <a:gd name="f4" fmla="val h"/>
                <a:gd name="f5" fmla="val 0"/>
                <a:gd name="f6" fmla="val 2467161"/>
                <a:gd name="f7" fmla="val 1480296"/>
                <a:gd name="f8" fmla="val 148030"/>
                <a:gd name="f9" fmla="val 66275"/>
                <a:gd name="f10" fmla="val 2319131"/>
                <a:gd name="f11" fmla="val 2400886"/>
                <a:gd name="f12" fmla="val 1332266"/>
                <a:gd name="f13" fmla="val 1414021"/>
                <a:gd name="f14" fmla="+- 0 0 -90"/>
                <a:gd name="f15" fmla="*/ f3 1 2467161"/>
                <a:gd name="f16" fmla="*/ f4 1 1480296"/>
                <a:gd name="f17" fmla="+- f7 0 f5"/>
                <a:gd name="f18" fmla="+- f6 0 f5"/>
                <a:gd name="f19" fmla="*/ f14 f0 1"/>
                <a:gd name="f20" fmla="*/ f18 1 2467161"/>
                <a:gd name="f21" fmla="*/ f17 1 1480296"/>
                <a:gd name="f22" fmla="*/ 0 f18 1"/>
                <a:gd name="f23" fmla="*/ 148030 f17 1"/>
                <a:gd name="f24" fmla="*/ 148030 f18 1"/>
                <a:gd name="f25" fmla="*/ 0 f17 1"/>
                <a:gd name="f26" fmla="*/ 2319131 f18 1"/>
                <a:gd name="f27" fmla="*/ 2467161 f18 1"/>
                <a:gd name="f28" fmla="*/ 1332266 f17 1"/>
                <a:gd name="f29" fmla="*/ 1480296 f17 1"/>
                <a:gd name="f30" fmla="*/ f19 1 f2"/>
                <a:gd name="f31" fmla="*/ f22 1 2467161"/>
                <a:gd name="f32" fmla="*/ f23 1 1480296"/>
                <a:gd name="f33" fmla="*/ f24 1 2467161"/>
                <a:gd name="f34" fmla="*/ f25 1 1480296"/>
                <a:gd name="f35" fmla="*/ f26 1 2467161"/>
                <a:gd name="f36" fmla="*/ f27 1 2467161"/>
                <a:gd name="f37" fmla="*/ f28 1 1480296"/>
                <a:gd name="f38" fmla="*/ f29 1 1480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467161" h="1480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pFill/>
            <a:ln w="12701" cap="flat">
              <a:solidFill>
                <a:srgbClr val="FFFFFF"/>
              </a:solidFill>
              <a:prstDash val="solid"/>
              <a:miter/>
            </a:ln>
          </p:spPr>
          <p:txBody>
            <a:bodyPr vert="horz" wrap="square" lIns="150034" tIns="150034" rIns="150034" bIns="1500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Norming</a:t>
              </a:r>
              <a:endParaRPr lang="en-US" sz="2800" b="0" i="0" u="none" strike="noStrike" kern="1200" cap="none" spc="0" baseline="0">
                <a:solidFill>
                  <a:srgbClr val="FFFFFF"/>
                </a:solidFill>
                <a:uFillTx/>
                <a:latin typeface="Calibri"/>
              </a:endParaRPr>
            </a:p>
          </p:txBody>
        </p:sp>
        <p:sp>
          <p:nvSpPr>
            <p:cNvPr id="12" name="Freeform: Shape 11">
              <a:extLst>
                <a:ext uri="{FF2B5EF4-FFF2-40B4-BE49-F238E27FC236}">
                  <a16:creationId xmlns:a16="http://schemas.microsoft.com/office/drawing/2014/main" id="{E38DD933-979E-34FA-689E-19AA3D15DDCA}"/>
                </a:ext>
              </a:extLst>
            </p:cNvPr>
            <p:cNvSpPr/>
            <p:nvPr/>
          </p:nvSpPr>
          <p:spPr>
            <a:xfrm>
              <a:off x="7576297" y="5130177"/>
              <a:ext cx="523036" cy="611852"/>
            </a:xfrm>
            <a:custGeom>
              <a:avLst/>
              <a:gdLst>
                <a:gd name="f0" fmla="val 10800000"/>
                <a:gd name="f1" fmla="val 5400000"/>
                <a:gd name="f2" fmla="val 180"/>
                <a:gd name="f3" fmla="val w"/>
                <a:gd name="f4" fmla="val h"/>
                <a:gd name="f5" fmla="val 0"/>
                <a:gd name="f6" fmla="val 523038"/>
                <a:gd name="f7" fmla="val 611855"/>
                <a:gd name="f8" fmla="val 489484"/>
                <a:gd name="f9" fmla="val 261519"/>
                <a:gd name="f10" fmla="val 305927"/>
                <a:gd name="f11" fmla="val 122371"/>
                <a:gd name="f12" fmla="+- 0 0 -90"/>
                <a:gd name="f13" fmla="*/ f3 1 523038"/>
                <a:gd name="f14" fmla="*/ f4 1 611855"/>
                <a:gd name="f15" fmla="+- f7 0 f5"/>
                <a:gd name="f16" fmla="+- f6 0 f5"/>
                <a:gd name="f17" fmla="*/ f12 f0 1"/>
                <a:gd name="f18" fmla="*/ f16 1 523038"/>
                <a:gd name="f19" fmla="*/ f15 1 611855"/>
                <a:gd name="f20" fmla="*/ 0 f16 1"/>
                <a:gd name="f21" fmla="*/ 122371 f15 1"/>
                <a:gd name="f22" fmla="*/ 261519 f16 1"/>
                <a:gd name="f23" fmla="*/ 0 f15 1"/>
                <a:gd name="f24" fmla="*/ 523038 f16 1"/>
                <a:gd name="f25" fmla="*/ 305928 f15 1"/>
                <a:gd name="f26" fmla="*/ 611855 f15 1"/>
                <a:gd name="f27" fmla="*/ 489484 f15 1"/>
                <a:gd name="f28" fmla="*/ f17 1 f2"/>
                <a:gd name="f29" fmla="*/ f20 1 523038"/>
                <a:gd name="f30" fmla="*/ f21 1 611855"/>
                <a:gd name="f31" fmla="*/ f22 1 523038"/>
                <a:gd name="f32" fmla="*/ f23 1 611855"/>
                <a:gd name="f33" fmla="*/ f24 1 523038"/>
                <a:gd name="f34" fmla="*/ f25 1 611855"/>
                <a:gd name="f35" fmla="*/ f26 1 611855"/>
                <a:gd name="f36" fmla="*/ f27 1 611855"/>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23038" h="611855">
                  <a:moveTo>
                    <a:pt x="f6" y="f8"/>
                  </a:moveTo>
                  <a:lnTo>
                    <a:pt x="f9" y="f8"/>
                  </a:lnTo>
                  <a:lnTo>
                    <a:pt x="f9" y="f7"/>
                  </a:lnTo>
                  <a:lnTo>
                    <a:pt x="f5" y="f10"/>
                  </a:lnTo>
                  <a:lnTo>
                    <a:pt x="f9" y="f5"/>
                  </a:lnTo>
                  <a:lnTo>
                    <a:pt x="f9" y="f11"/>
                  </a:lnTo>
                  <a:lnTo>
                    <a:pt x="f6" y="f11"/>
                  </a:lnTo>
                  <a:lnTo>
                    <a:pt x="f6" y="f8"/>
                  </a:lnTo>
                  <a:close/>
                </a:path>
              </a:pathLst>
            </a:custGeom>
            <a:grpFill/>
            <a:ln cap="flat">
              <a:noFill/>
              <a:prstDash val="solid"/>
            </a:ln>
          </p:spPr>
          <p:txBody>
            <a:bodyPr vert="horz" wrap="square" lIns="156911" tIns="122374" rIns="0" bIns="122374"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US" sz="2300" b="0" i="0" u="none" strike="noStrike" kern="1200" cap="none" spc="0" baseline="0">
                <a:solidFill>
                  <a:srgbClr val="FFFFFF"/>
                </a:solidFill>
                <a:uFillTx/>
                <a:latin typeface="Calibri"/>
              </a:endParaRPr>
            </a:p>
          </p:txBody>
        </p:sp>
        <p:sp>
          <p:nvSpPr>
            <p:cNvPr id="13" name="Freeform: Shape 12">
              <a:extLst>
                <a:ext uri="{FF2B5EF4-FFF2-40B4-BE49-F238E27FC236}">
                  <a16:creationId xmlns:a16="http://schemas.microsoft.com/office/drawing/2014/main" id="{9A3A7EA3-1F7A-FD68-5747-4EB5DD001741}"/>
                </a:ext>
              </a:extLst>
            </p:cNvPr>
            <p:cNvSpPr/>
            <p:nvPr/>
          </p:nvSpPr>
          <p:spPr>
            <a:xfrm>
              <a:off x="4862422" y="4695956"/>
              <a:ext cx="2467160" cy="1480294"/>
            </a:xfrm>
            <a:custGeom>
              <a:avLst/>
              <a:gdLst>
                <a:gd name="f0" fmla="val 10800000"/>
                <a:gd name="f1" fmla="val 5400000"/>
                <a:gd name="f2" fmla="val 180"/>
                <a:gd name="f3" fmla="val w"/>
                <a:gd name="f4" fmla="val h"/>
                <a:gd name="f5" fmla="val 0"/>
                <a:gd name="f6" fmla="val 2467161"/>
                <a:gd name="f7" fmla="val 1480296"/>
                <a:gd name="f8" fmla="val 148030"/>
                <a:gd name="f9" fmla="val 66275"/>
                <a:gd name="f10" fmla="val 2319131"/>
                <a:gd name="f11" fmla="val 2400886"/>
                <a:gd name="f12" fmla="val 1332266"/>
                <a:gd name="f13" fmla="val 1414021"/>
                <a:gd name="f14" fmla="+- 0 0 -90"/>
                <a:gd name="f15" fmla="*/ f3 1 2467161"/>
                <a:gd name="f16" fmla="*/ f4 1 1480296"/>
                <a:gd name="f17" fmla="+- f7 0 f5"/>
                <a:gd name="f18" fmla="+- f6 0 f5"/>
                <a:gd name="f19" fmla="*/ f14 f0 1"/>
                <a:gd name="f20" fmla="*/ f18 1 2467161"/>
                <a:gd name="f21" fmla="*/ f17 1 1480296"/>
                <a:gd name="f22" fmla="*/ 0 f18 1"/>
                <a:gd name="f23" fmla="*/ 148030 f17 1"/>
                <a:gd name="f24" fmla="*/ 148030 f18 1"/>
                <a:gd name="f25" fmla="*/ 0 f17 1"/>
                <a:gd name="f26" fmla="*/ 2319131 f18 1"/>
                <a:gd name="f27" fmla="*/ 2467161 f18 1"/>
                <a:gd name="f28" fmla="*/ 1332266 f17 1"/>
                <a:gd name="f29" fmla="*/ 1480296 f17 1"/>
                <a:gd name="f30" fmla="*/ f19 1 f2"/>
                <a:gd name="f31" fmla="*/ f22 1 2467161"/>
                <a:gd name="f32" fmla="*/ f23 1 1480296"/>
                <a:gd name="f33" fmla="*/ f24 1 2467161"/>
                <a:gd name="f34" fmla="*/ f25 1 1480296"/>
                <a:gd name="f35" fmla="*/ f26 1 2467161"/>
                <a:gd name="f36" fmla="*/ f27 1 2467161"/>
                <a:gd name="f37" fmla="*/ f28 1 1480296"/>
                <a:gd name="f38" fmla="*/ f29 1 1480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467161" h="1480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pFill/>
            <a:ln w="12701" cap="flat">
              <a:solidFill>
                <a:srgbClr val="FFFFFF"/>
              </a:solidFill>
              <a:prstDash val="solid"/>
              <a:miter/>
            </a:ln>
          </p:spPr>
          <p:txBody>
            <a:bodyPr vert="horz" wrap="square" lIns="150034" tIns="150034" rIns="150034" bIns="1500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Performing </a:t>
              </a:r>
              <a:endParaRPr lang="en-US" sz="2800" b="0" i="0" u="none" strike="noStrike" kern="1200" cap="none" spc="0" baseline="0">
                <a:solidFill>
                  <a:srgbClr val="FFFFFF"/>
                </a:solidFill>
                <a:uFillTx/>
                <a:latin typeface="Calibri"/>
              </a:endParaRPr>
            </a:p>
          </p:txBody>
        </p:sp>
        <p:sp>
          <p:nvSpPr>
            <p:cNvPr id="14" name="Freeform: Shape 13">
              <a:extLst>
                <a:ext uri="{FF2B5EF4-FFF2-40B4-BE49-F238E27FC236}">
                  <a16:creationId xmlns:a16="http://schemas.microsoft.com/office/drawing/2014/main" id="{EAAC0420-406D-AC75-4D1F-F2325A029781}"/>
                </a:ext>
              </a:extLst>
            </p:cNvPr>
            <p:cNvSpPr/>
            <p:nvPr/>
          </p:nvSpPr>
          <p:spPr>
            <a:xfrm>
              <a:off x="4122270" y="5130177"/>
              <a:ext cx="523036" cy="611852"/>
            </a:xfrm>
            <a:custGeom>
              <a:avLst/>
              <a:gdLst>
                <a:gd name="f0" fmla="val 10800000"/>
                <a:gd name="f1" fmla="val 5400000"/>
                <a:gd name="f2" fmla="val 180"/>
                <a:gd name="f3" fmla="val w"/>
                <a:gd name="f4" fmla="val h"/>
                <a:gd name="f5" fmla="val 0"/>
                <a:gd name="f6" fmla="val 523038"/>
                <a:gd name="f7" fmla="val 611855"/>
                <a:gd name="f8" fmla="val 489484"/>
                <a:gd name="f9" fmla="val 261519"/>
                <a:gd name="f10" fmla="val 305927"/>
                <a:gd name="f11" fmla="val 122371"/>
                <a:gd name="f12" fmla="+- 0 0 -90"/>
                <a:gd name="f13" fmla="*/ f3 1 523038"/>
                <a:gd name="f14" fmla="*/ f4 1 611855"/>
                <a:gd name="f15" fmla="+- f7 0 f5"/>
                <a:gd name="f16" fmla="+- f6 0 f5"/>
                <a:gd name="f17" fmla="*/ f12 f0 1"/>
                <a:gd name="f18" fmla="*/ f16 1 523038"/>
                <a:gd name="f19" fmla="*/ f15 1 611855"/>
                <a:gd name="f20" fmla="*/ 0 f16 1"/>
                <a:gd name="f21" fmla="*/ 122371 f15 1"/>
                <a:gd name="f22" fmla="*/ 261519 f16 1"/>
                <a:gd name="f23" fmla="*/ 0 f15 1"/>
                <a:gd name="f24" fmla="*/ 523038 f16 1"/>
                <a:gd name="f25" fmla="*/ 305928 f15 1"/>
                <a:gd name="f26" fmla="*/ 611855 f15 1"/>
                <a:gd name="f27" fmla="*/ 489484 f15 1"/>
                <a:gd name="f28" fmla="*/ f17 1 f2"/>
                <a:gd name="f29" fmla="*/ f20 1 523038"/>
                <a:gd name="f30" fmla="*/ f21 1 611855"/>
                <a:gd name="f31" fmla="*/ f22 1 523038"/>
                <a:gd name="f32" fmla="*/ f23 1 611855"/>
                <a:gd name="f33" fmla="*/ f24 1 523038"/>
                <a:gd name="f34" fmla="*/ f25 1 611855"/>
                <a:gd name="f35" fmla="*/ f26 1 611855"/>
                <a:gd name="f36" fmla="*/ f27 1 611855"/>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23038" h="611855">
                  <a:moveTo>
                    <a:pt x="f6" y="f8"/>
                  </a:moveTo>
                  <a:lnTo>
                    <a:pt x="f9" y="f8"/>
                  </a:lnTo>
                  <a:lnTo>
                    <a:pt x="f9" y="f7"/>
                  </a:lnTo>
                  <a:lnTo>
                    <a:pt x="f5" y="f10"/>
                  </a:lnTo>
                  <a:lnTo>
                    <a:pt x="f9" y="f5"/>
                  </a:lnTo>
                  <a:lnTo>
                    <a:pt x="f9" y="f11"/>
                  </a:lnTo>
                  <a:lnTo>
                    <a:pt x="f6" y="f11"/>
                  </a:lnTo>
                  <a:lnTo>
                    <a:pt x="f6" y="f8"/>
                  </a:lnTo>
                  <a:close/>
                </a:path>
              </a:pathLst>
            </a:custGeom>
            <a:grpFill/>
            <a:ln cap="flat">
              <a:noFill/>
              <a:prstDash val="solid"/>
            </a:ln>
          </p:spPr>
          <p:txBody>
            <a:bodyPr vert="horz" wrap="square" lIns="156911" tIns="122374" rIns="0" bIns="122374"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US" sz="2300" b="0" i="0" u="none" strike="noStrike" kern="1200" cap="none" spc="0" baseline="0">
                <a:solidFill>
                  <a:srgbClr val="FFFFFF"/>
                </a:solidFill>
                <a:uFillTx/>
                <a:latin typeface="Calibri"/>
              </a:endParaRPr>
            </a:p>
          </p:txBody>
        </p:sp>
        <p:sp>
          <p:nvSpPr>
            <p:cNvPr id="15" name="Freeform: Shape 14">
              <a:extLst>
                <a:ext uri="{FF2B5EF4-FFF2-40B4-BE49-F238E27FC236}">
                  <a16:creationId xmlns:a16="http://schemas.microsoft.com/office/drawing/2014/main" id="{573B6F26-22C1-8AB6-3B45-B6257BBA035B}"/>
                </a:ext>
              </a:extLst>
            </p:cNvPr>
            <p:cNvSpPr/>
            <p:nvPr/>
          </p:nvSpPr>
          <p:spPr>
            <a:xfrm>
              <a:off x="1408395" y="4695956"/>
              <a:ext cx="2467160" cy="1480294"/>
            </a:xfrm>
            <a:custGeom>
              <a:avLst/>
              <a:gdLst>
                <a:gd name="f0" fmla="val 10800000"/>
                <a:gd name="f1" fmla="val 5400000"/>
                <a:gd name="f2" fmla="val 180"/>
                <a:gd name="f3" fmla="val w"/>
                <a:gd name="f4" fmla="val h"/>
                <a:gd name="f5" fmla="val 0"/>
                <a:gd name="f6" fmla="val 2467161"/>
                <a:gd name="f7" fmla="val 1480296"/>
                <a:gd name="f8" fmla="val 148030"/>
                <a:gd name="f9" fmla="val 66275"/>
                <a:gd name="f10" fmla="val 2319131"/>
                <a:gd name="f11" fmla="val 2400886"/>
                <a:gd name="f12" fmla="val 1332266"/>
                <a:gd name="f13" fmla="val 1414021"/>
                <a:gd name="f14" fmla="+- 0 0 -90"/>
                <a:gd name="f15" fmla="*/ f3 1 2467161"/>
                <a:gd name="f16" fmla="*/ f4 1 1480296"/>
                <a:gd name="f17" fmla="+- f7 0 f5"/>
                <a:gd name="f18" fmla="+- f6 0 f5"/>
                <a:gd name="f19" fmla="*/ f14 f0 1"/>
                <a:gd name="f20" fmla="*/ f18 1 2467161"/>
                <a:gd name="f21" fmla="*/ f17 1 1480296"/>
                <a:gd name="f22" fmla="*/ 0 f18 1"/>
                <a:gd name="f23" fmla="*/ 148030 f17 1"/>
                <a:gd name="f24" fmla="*/ 148030 f18 1"/>
                <a:gd name="f25" fmla="*/ 0 f17 1"/>
                <a:gd name="f26" fmla="*/ 2319131 f18 1"/>
                <a:gd name="f27" fmla="*/ 2467161 f18 1"/>
                <a:gd name="f28" fmla="*/ 1332266 f17 1"/>
                <a:gd name="f29" fmla="*/ 1480296 f17 1"/>
                <a:gd name="f30" fmla="*/ f19 1 f2"/>
                <a:gd name="f31" fmla="*/ f22 1 2467161"/>
                <a:gd name="f32" fmla="*/ f23 1 1480296"/>
                <a:gd name="f33" fmla="*/ f24 1 2467161"/>
                <a:gd name="f34" fmla="*/ f25 1 1480296"/>
                <a:gd name="f35" fmla="*/ f26 1 2467161"/>
                <a:gd name="f36" fmla="*/ f27 1 2467161"/>
                <a:gd name="f37" fmla="*/ f28 1 1480296"/>
                <a:gd name="f38" fmla="*/ f29 1 1480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467161" h="1480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pFill/>
            <a:ln w="12701" cap="flat">
              <a:solidFill>
                <a:srgbClr val="FFFFFF"/>
              </a:solidFill>
              <a:prstDash val="solid"/>
              <a:miter/>
            </a:ln>
          </p:spPr>
          <p:txBody>
            <a:bodyPr vert="horz" wrap="square" lIns="150034" tIns="150034" rIns="150034" bIns="1500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Adjourning </a:t>
              </a:r>
              <a:endParaRPr lang="en-US" sz="2800" b="0" i="0" u="none" strike="noStrike" kern="1200" cap="none" spc="0" baseline="0">
                <a:solidFill>
                  <a:srgbClr val="FFFFFF"/>
                </a:solidFill>
                <a:uFillTx/>
                <a:latin typeface="Calibri"/>
              </a:endParaRPr>
            </a:p>
          </p:txBody>
        </p:sp>
      </p:grpSp>
      <p:sp>
        <p:nvSpPr>
          <p:cNvPr id="16" name="TextBox 15">
            <a:extLst>
              <a:ext uri="{FF2B5EF4-FFF2-40B4-BE49-F238E27FC236}">
                <a16:creationId xmlns:a16="http://schemas.microsoft.com/office/drawing/2014/main" id="{87CAF7D5-8ECB-5E4A-D95A-6526FB699CD6}"/>
              </a:ext>
            </a:extLst>
          </p:cNvPr>
          <p:cNvSpPr txBox="1"/>
          <p:nvPr/>
        </p:nvSpPr>
        <p:spPr>
          <a:xfrm>
            <a:off x="11395591" y="6334780"/>
            <a:ext cx="875071"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Maxine 2133637</a:t>
            </a:r>
            <a:r>
              <a:rPr lang="en-GB" sz="1000" b="0" i="0" u="none" strike="noStrike" kern="1200" cap="none" spc="0" baseline="0">
                <a:solidFill>
                  <a:srgbClr val="000000"/>
                </a:solidFill>
                <a:uFillTx/>
                <a:latin typeface="Calibri"/>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53EC616-94C5-72C1-E386-82257311467A}"/>
              </a:ext>
            </a:extLst>
          </p:cNvPr>
          <p:cNvSpPr txBox="1">
            <a:spLocks noGrp="1"/>
          </p:cNvSpPr>
          <p:nvPr>
            <p:ph idx="1"/>
          </p:nvPr>
        </p:nvSpPr>
        <p:spPr>
          <a:xfrm>
            <a:off x="838203" y="580104"/>
            <a:ext cx="10515600" cy="5596859"/>
          </a:xfrm>
        </p:spPr>
        <p:txBody>
          <a:bodyPr>
            <a:normAutofit fontScale="92500" lnSpcReduction="20000"/>
          </a:bodyPr>
          <a:lstStyle/>
          <a:p>
            <a:pPr marL="0" lvl="0" indent="0">
              <a:buNone/>
            </a:pPr>
            <a:r>
              <a:rPr lang="en-GB" sz="4000" b="1" i="1" u="sng" dirty="0">
                <a:solidFill>
                  <a:schemeClr val="accent1">
                    <a:lumMod val="75000"/>
                  </a:schemeClr>
                </a:solidFill>
              </a:rPr>
              <a:t>1. Forming:</a:t>
            </a:r>
          </a:p>
          <a:p>
            <a:pPr lvl="0"/>
            <a:r>
              <a:rPr lang="en-GB" b="1" dirty="0"/>
              <a:t>Getting to know each other.</a:t>
            </a:r>
          </a:p>
          <a:p>
            <a:pPr lvl="0"/>
            <a:endParaRPr lang="en-GB" b="1" dirty="0"/>
          </a:p>
          <a:p>
            <a:pPr lvl="0"/>
            <a:r>
              <a:rPr lang="en-GB" b="1" dirty="0"/>
              <a:t>Setting rules.</a:t>
            </a:r>
          </a:p>
          <a:p>
            <a:pPr lvl="0"/>
            <a:endParaRPr lang="en-GB" b="1" dirty="0"/>
          </a:p>
          <a:p>
            <a:pPr lvl="0"/>
            <a:r>
              <a:rPr lang="en-GB" b="1" dirty="0"/>
              <a:t>Everyone is treated like strangers.</a:t>
            </a:r>
          </a:p>
          <a:p>
            <a:pPr lvl="0"/>
            <a:endParaRPr lang="en-GB" b="1" dirty="0"/>
          </a:p>
          <a:p>
            <a:pPr marL="0" lvl="0" indent="0">
              <a:buNone/>
            </a:pPr>
            <a:r>
              <a:rPr lang="en-GB" sz="4000" b="1" i="1" u="sng" dirty="0">
                <a:solidFill>
                  <a:schemeClr val="accent1">
                    <a:lumMod val="75000"/>
                  </a:schemeClr>
                </a:solidFill>
              </a:rPr>
              <a:t>2. Storming:</a:t>
            </a:r>
          </a:p>
          <a:p>
            <a:pPr lvl="0"/>
            <a:r>
              <a:rPr lang="en-GB" b="1" dirty="0"/>
              <a:t>Everyone communicating.</a:t>
            </a:r>
          </a:p>
          <a:p>
            <a:pPr lvl="0"/>
            <a:endParaRPr lang="en-GB" b="1" dirty="0"/>
          </a:p>
          <a:p>
            <a:pPr lvl="0"/>
            <a:r>
              <a:rPr lang="en-GB" b="1" dirty="0"/>
              <a:t>Discussing ideas but still feeling as an individual.</a:t>
            </a:r>
          </a:p>
          <a:p>
            <a:pPr lvl="0"/>
            <a:endParaRPr lang="en-GB" b="1" dirty="0"/>
          </a:p>
          <a:p>
            <a:pPr lvl="0"/>
            <a:r>
              <a:rPr lang="en-GB" b="1" dirty="0"/>
              <a:t>Disagreements often occur at this point. (Smith, 2005)</a:t>
            </a:r>
          </a:p>
          <a:p>
            <a:pPr lvl="0"/>
            <a:endParaRPr lang="en-GB" dirty="0"/>
          </a:p>
          <a:p>
            <a:pPr lvl="0"/>
            <a:endParaRPr lang="en-GB" dirty="0"/>
          </a:p>
          <a:p>
            <a:pPr lvl="0"/>
            <a:endParaRPr lang="en-GB" dirty="0"/>
          </a:p>
          <a:p>
            <a:pPr lvl="0"/>
            <a:endParaRPr lang="en-GB" dirty="0"/>
          </a:p>
          <a:p>
            <a:pPr lvl="0"/>
            <a:endParaRPr lang="en-GB" dirty="0"/>
          </a:p>
          <a:p>
            <a:pPr lvl="0"/>
            <a:endParaRPr lang="en-GB" dirty="0"/>
          </a:p>
        </p:txBody>
      </p:sp>
      <p:sp>
        <p:nvSpPr>
          <p:cNvPr id="3" name="TextBox 3">
            <a:extLst>
              <a:ext uri="{FF2B5EF4-FFF2-40B4-BE49-F238E27FC236}">
                <a16:creationId xmlns:a16="http://schemas.microsoft.com/office/drawing/2014/main" id="{09A00259-CBB2-3625-E909-64148A0ED8BB}"/>
              </a:ext>
            </a:extLst>
          </p:cNvPr>
          <p:cNvSpPr txBox="1"/>
          <p:nvPr/>
        </p:nvSpPr>
        <p:spPr>
          <a:xfrm>
            <a:off x="11118271" y="6127824"/>
            <a:ext cx="125730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Maxine 2133637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fade">
                                      <p:cBhvr>
                                        <p:cTn id="28" dur="1000"/>
                                        <p:tgtEl>
                                          <p:spTgt spid="2">
                                            <p:txEl>
                                              <p:pRg st="5" end="5"/>
                                            </p:txEl>
                                          </p:spTgt>
                                        </p:tgtEl>
                                      </p:cBhvr>
                                    </p:animEffect>
                                    <p:anim calcmode="lin" valueType="num">
                                      <p:cBhvr>
                                        <p:cTn id="29"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fade">
                                      <p:cBhvr>
                                        <p:cTn id="35" dur="1000"/>
                                        <p:tgtEl>
                                          <p:spTgt spid="2">
                                            <p:txEl>
                                              <p:pRg st="7" end="7"/>
                                            </p:txEl>
                                          </p:spTgt>
                                        </p:tgtEl>
                                      </p:cBhvr>
                                    </p:animEffect>
                                    <p:anim calcmode="lin" valueType="num">
                                      <p:cBhvr>
                                        <p:cTn id="36"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fade">
                                      <p:cBhvr>
                                        <p:cTn id="42" dur="1000"/>
                                        <p:tgtEl>
                                          <p:spTgt spid="2">
                                            <p:txEl>
                                              <p:pRg st="8" end="8"/>
                                            </p:txEl>
                                          </p:spTgt>
                                        </p:tgtEl>
                                      </p:cBhvr>
                                    </p:animEffect>
                                    <p:anim calcmode="lin" valueType="num">
                                      <p:cBhvr>
                                        <p:cTn id="43"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
                                            <p:txEl>
                                              <p:pRg st="10" end="10"/>
                                            </p:txEl>
                                          </p:spTgt>
                                        </p:tgtEl>
                                        <p:attrNameLst>
                                          <p:attrName>style.visibility</p:attrName>
                                        </p:attrNameLst>
                                      </p:cBhvr>
                                      <p:to>
                                        <p:strVal val="visible"/>
                                      </p:to>
                                    </p:set>
                                    <p:animEffect transition="in" filter="fade">
                                      <p:cBhvr>
                                        <p:cTn id="49" dur="1000"/>
                                        <p:tgtEl>
                                          <p:spTgt spid="2">
                                            <p:txEl>
                                              <p:pRg st="10" end="10"/>
                                            </p:txEl>
                                          </p:spTgt>
                                        </p:tgtEl>
                                      </p:cBhvr>
                                    </p:animEffect>
                                    <p:anim calcmode="lin" valueType="num">
                                      <p:cBhvr>
                                        <p:cTn id="50"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
                                            <p:txEl>
                                              <p:pRg st="12" end="12"/>
                                            </p:txEl>
                                          </p:spTgt>
                                        </p:tgtEl>
                                        <p:attrNameLst>
                                          <p:attrName>style.visibility</p:attrName>
                                        </p:attrNameLst>
                                      </p:cBhvr>
                                      <p:to>
                                        <p:strVal val="visible"/>
                                      </p:to>
                                    </p:set>
                                    <p:animEffect transition="in" filter="fade">
                                      <p:cBhvr>
                                        <p:cTn id="56" dur="1000"/>
                                        <p:tgtEl>
                                          <p:spTgt spid="2">
                                            <p:txEl>
                                              <p:pRg st="12" end="12"/>
                                            </p:txEl>
                                          </p:spTgt>
                                        </p:tgtEl>
                                      </p:cBhvr>
                                    </p:animEffect>
                                    <p:anim calcmode="lin" valueType="num">
                                      <p:cBhvr>
                                        <p:cTn id="57" dur="1000" fill="hold"/>
                                        <p:tgtEl>
                                          <p:spTgt spid="2">
                                            <p:txEl>
                                              <p:pRg st="12" end="12"/>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EEA1007-97A4-C927-4EF4-0A231B514C4E}"/>
              </a:ext>
            </a:extLst>
          </p:cNvPr>
          <p:cNvSpPr txBox="1">
            <a:spLocks noGrp="1"/>
          </p:cNvSpPr>
          <p:nvPr>
            <p:ph idx="1"/>
          </p:nvPr>
        </p:nvSpPr>
        <p:spPr>
          <a:xfrm>
            <a:off x="838203" y="568171"/>
            <a:ext cx="10515600" cy="5608792"/>
          </a:xfrm>
        </p:spPr>
        <p:txBody>
          <a:bodyPr>
            <a:normAutofit lnSpcReduction="10000"/>
          </a:bodyPr>
          <a:lstStyle/>
          <a:p>
            <a:pPr marL="0" lvl="0" indent="0">
              <a:buNone/>
            </a:pPr>
            <a:r>
              <a:rPr lang="en-GB" sz="4000" b="1" i="1" u="sng" dirty="0">
                <a:solidFill>
                  <a:schemeClr val="accent1">
                    <a:lumMod val="75000"/>
                  </a:schemeClr>
                </a:solidFill>
              </a:rPr>
              <a:t>3. Norming:</a:t>
            </a:r>
          </a:p>
          <a:p>
            <a:pPr lvl="0"/>
            <a:r>
              <a:rPr lang="en-GB" b="1" dirty="0"/>
              <a:t>Start to feel part of the team.</a:t>
            </a:r>
          </a:p>
          <a:p>
            <a:pPr lvl="0"/>
            <a:endParaRPr lang="en-GB" b="1" dirty="0"/>
          </a:p>
          <a:p>
            <a:pPr lvl="0"/>
            <a:r>
              <a:rPr lang="en-GB" b="1" dirty="0"/>
              <a:t>Share and accept everyone's views.</a:t>
            </a:r>
          </a:p>
          <a:p>
            <a:pPr lvl="0"/>
            <a:endParaRPr lang="en-GB" b="1" dirty="0"/>
          </a:p>
          <a:p>
            <a:pPr lvl="0"/>
            <a:r>
              <a:rPr lang="en-GB" b="1" dirty="0"/>
              <a:t>Everyone knows their roles.</a:t>
            </a:r>
          </a:p>
          <a:p>
            <a:pPr lvl="0"/>
            <a:endParaRPr lang="en-GB" b="1" dirty="0"/>
          </a:p>
          <a:p>
            <a:pPr marL="0" lvl="0" indent="0">
              <a:buNone/>
            </a:pPr>
            <a:r>
              <a:rPr lang="en-GB" sz="4000" b="1" i="1" u="sng" dirty="0">
                <a:solidFill>
                  <a:schemeClr val="accent1">
                    <a:lumMod val="75000"/>
                  </a:schemeClr>
                </a:solidFill>
              </a:rPr>
              <a:t>4. Performing:</a:t>
            </a:r>
          </a:p>
          <a:p>
            <a:pPr lvl="0"/>
            <a:r>
              <a:rPr lang="en-GB" b="1" dirty="0"/>
              <a:t>More relaxed atmosphere with everyone trusting one another.</a:t>
            </a:r>
          </a:p>
          <a:p>
            <a:pPr lvl="0"/>
            <a:endParaRPr lang="en-GB" b="1" dirty="0"/>
          </a:p>
          <a:p>
            <a:pPr lvl="0"/>
            <a:r>
              <a:rPr lang="en-GB" b="1" dirty="0"/>
              <a:t>Respect and become flexible with all the ideas.</a:t>
            </a:r>
          </a:p>
          <a:p>
            <a:pPr marL="0" lvl="0" indent="0">
              <a:buNone/>
            </a:pPr>
            <a:endParaRPr lang="en-GB" dirty="0"/>
          </a:p>
          <a:p>
            <a:pPr marL="0" lvl="0" indent="0">
              <a:buNone/>
            </a:pPr>
            <a:endParaRPr lang="en-GB" dirty="0"/>
          </a:p>
          <a:p>
            <a:pPr lvl="0"/>
            <a:endParaRPr lang="en-GB" dirty="0"/>
          </a:p>
          <a:p>
            <a:pPr marL="0" lvl="0" indent="0">
              <a:buNone/>
            </a:pPr>
            <a:endParaRPr lang="en-GB" dirty="0"/>
          </a:p>
          <a:p>
            <a:pPr lvl="0"/>
            <a:endParaRPr lang="en-GB" dirty="0"/>
          </a:p>
          <a:p>
            <a:pPr lvl="0"/>
            <a:endParaRPr lang="en-GB" dirty="0"/>
          </a:p>
          <a:p>
            <a:pPr lvl="0"/>
            <a:endParaRPr lang="en-GB" dirty="0"/>
          </a:p>
          <a:p>
            <a:pPr lvl="0"/>
            <a:endParaRPr lang="en-GB" dirty="0"/>
          </a:p>
        </p:txBody>
      </p:sp>
      <p:sp>
        <p:nvSpPr>
          <p:cNvPr id="3" name="TextBox 2">
            <a:extLst>
              <a:ext uri="{FF2B5EF4-FFF2-40B4-BE49-F238E27FC236}">
                <a16:creationId xmlns:a16="http://schemas.microsoft.com/office/drawing/2014/main" id="{38AAA89C-0C49-EC78-21E5-124CFFDEB677}"/>
              </a:ext>
            </a:extLst>
          </p:cNvPr>
          <p:cNvSpPr txBox="1"/>
          <p:nvPr/>
        </p:nvSpPr>
        <p:spPr>
          <a:xfrm>
            <a:off x="11170228" y="6176964"/>
            <a:ext cx="883228"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Maxine 2133637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fade">
                                      <p:cBhvr>
                                        <p:cTn id="28" dur="1000"/>
                                        <p:tgtEl>
                                          <p:spTgt spid="2">
                                            <p:txEl>
                                              <p:pRg st="5" end="5"/>
                                            </p:txEl>
                                          </p:spTgt>
                                        </p:tgtEl>
                                      </p:cBhvr>
                                    </p:animEffect>
                                    <p:anim calcmode="lin" valueType="num">
                                      <p:cBhvr>
                                        <p:cTn id="29"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fade">
                                      <p:cBhvr>
                                        <p:cTn id="35" dur="1000"/>
                                        <p:tgtEl>
                                          <p:spTgt spid="2">
                                            <p:txEl>
                                              <p:pRg st="7" end="7"/>
                                            </p:txEl>
                                          </p:spTgt>
                                        </p:tgtEl>
                                      </p:cBhvr>
                                    </p:animEffect>
                                    <p:anim calcmode="lin" valueType="num">
                                      <p:cBhvr>
                                        <p:cTn id="36"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fade">
                                      <p:cBhvr>
                                        <p:cTn id="42" dur="1000"/>
                                        <p:tgtEl>
                                          <p:spTgt spid="2">
                                            <p:txEl>
                                              <p:pRg st="8" end="8"/>
                                            </p:txEl>
                                          </p:spTgt>
                                        </p:tgtEl>
                                      </p:cBhvr>
                                    </p:animEffect>
                                    <p:anim calcmode="lin" valueType="num">
                                      <p:cBhvr>
                                        <p:cTn id="43"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
                                            <p:txEl>
                                              <p:pRg st="10" end="10"/>
                                            </p:txEl>
                                          </p:spTgt>
                                        </p:tgtEl>
                                        <p:attrNameLst>
                                          <p:attrName>style.visibility</p:attrName>
                                        </p:attrNameLst>
                                      </p:cBhvr>
                                      <p:to>
                                        <p:strVal val="visible"/>
                                      </p:to>
                                    </p:set>
                                    <p:animEffect transition="in" filter="fade">
                                      <p:cBhvr>
                                        <p:cTn id="49" dur="1000"/>
                                        <p:tgtEl>
                                          <p:spTgt spid="2">
                                            <p:txEl>
                                              <p:pRg st="10" end="10"/>
                                            </p:txEl>
                                          </p:spTgt>
                                        </p:tgtEl>
                                      </p:cBhvr>
                                    </p:animEffect>
                                    <p:anim calcmode="lin" valueType="num">
                                      <p:cBhvr>
                                        <p:cTn id="50"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CBD7258-978A-79AE-20DC-8E5C5F0DF3E1}"/>
              </a:ext>
            </a:extLst>
          </p:cNvPr>
          <p:cNvSpPr txBox="1">
            <a:spLocks noGrp="1"/>
          </p:cNvSpPr>
          <p:nvPr>
            <p:ph idx="1"/>
          </p:nvPr>
        </p:nvSpPr>
        <p:spPr>
          <a:xfrm>
            <a:off x="838203" y="737756"/>
            <a:ext cx="10515600" cy="5439207"/>
          </a:xfrm>
        </p:spPr>
        <p:txBody>
          <a:bodyPr/>
          <a:lstStyle/>
          <a:p>
            <a:pPr marL="0" lvl="0" indent="0">
              <a:buNone/>
            </a:pPr>
            <a:r>
              <a:rPr lang="en-GB" sz="4000" b="1" i="1" u="sng" dirty="0">
                <a:solidFill>
                  <a:schemeClr val="accent1">
                    <a:lumMod val="75000"/>
                  </a:schemeClr>
                </a:solidFill>
              </a:rPr>
              <a:t>5. Adjourning:</a:t>
            </a:r>
          </a:p>
          <a:p>
            <a:pPr marL="0" lvl="0" indent="0">
              <a:buNone/>
            </a:pPr>
            <a:endParaRPr lang="en-GB" sz="4000" b="1" i="1" u="sng" dirty="0">
              <a:solidFill>
                <a:srgbClr val="FF0000"/>
              </a:solidFill>
            </a:endParaRPr>
          </a:p>
          <a:p>
            <a:pPr lvl="0"/>
            <a:r>
              <a:rPr lang="en-GB" b="1" dirty="0"/>
              <a:t>Planning comes into action.</a:t>
            </a:r>
          </a:p>
          <a:p>
            <a:pPr lvl="0"/>
            <a:endParaRPr lang="en-GB" b="1" dirty="0"/>
          </a:p>
          <a:p>
            <a:pPr lvl="0"/>
            <a:r>
              <a:rPr lang="en-GB" b="1" dirty="0"/>
              <a:t>Everyone is familiar with their roles.</a:t>
            </a:r>
          </a:p>
          <a:p>
            <a:pPr lvl="0"/>
            <a:endParaRPr lang="en-GB" b="1" dirty="0"/>
          </a:p>
          <a:p>
            <a:pPr lvl="0"/>
            <a:r>
              <a:rPr lang="en-GB" b="1" dirty="0"/>
              <a:t>All ideas are complementing each other.</a:t>
            </a:r>
          </a:p>
          <a:p>
            <a:pPr lvl="0"/>
            <a:endParaRPr lang="en-GB" b="1" dirty="0"/>
          </a:p>
          <a:p>
            <a:pPr lvl="0"/>
            <a:r>
              <a:rPr lang="en-GB" b="1" dirty="0"/>
              <a:t>Leader will know what the finished piece will look like.  </a:t>
            </a:r>
          </a:p>
          <a:p>
            <a:pPr lvl="0"/>
            <a:endParaRPr lang="en-GB" dirty="0"/>
          </a:p>
          <a:p>
            <a:pPr marL="0" lvl="0" indent="0">
              <a:buNone/>
            </a:pPr>
            <a:endParaRPr lang="en-GB" dirty="0"/>
          </a:p>
          <a:p>
            <a:pPr marL="0" lvl="0" indent="0">
              <a:buNone/>
            </a:pPr>
            <a:endParaRPr lang="en-GB" dirty="0"/>
          </a:p>
          <a:p>
            <a:pPr lvl="0"/>
            <a:endParaRPr lang="en-GB" dirty="0"/>
          </a:p>
        </p:txBody>
      </p:sp>
      <p:sp>
        <p:nvSpPr>
          <p:cNvPr id="3" name="TextBox 3">
            <a:extLst>
              <a:ext uri="{FF2B5EF4-FFF2-40B4-BE49-F238E27FC236}">
                <a16:creationId xmlns:a16="http://schemas.microsoft.com/office/drawing/2014/main" id="{ACA31C01-5973-C002-B5A8-2DBE5C141515}"/>
              </a:ext>
            </a:extLst>
          </p:cNvPr>
          <p:cNvSpPr txBox="1"/>
          <p:nvPr/>
        </p:nvSpPr>
        <p:spPr>
          <a:xfrm>
            <a:off x="11215253" y="6176964"/>
            <a:ext cx="976743"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rPr>
              <a:t>Maxine 2133637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fade">
                                      <p:cBhvr>
                                        <p:cTn id="21" dur="1000"/>
                                        <p:tgtEl>
                                          <p:spTgt spid="2">
                                            <p:txEl>
                                              <p:pRg st="4" end="4"/>
                                            </p:txEl>
                                          </p:spTgt>
                                        </p:tgtEl>
                                      </p:cBhvr>
                                    </p:animEffect>
                                    <p:anim calcmode="lin" valueType="num">
                                      <p:cBhvr>
                                        <p:cTn id="2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6" end="6"/>
                                            </p:txEl>
                                          </p:spTgt>
                                        </p:tgtEl>
                                        <p:attrNameLst>
                                          <p:attrName>style.visibility</p:attrName>
                                        </p:attrNameLst>
                                      </p:cBhvr>
                                      <p:to>
                                        <p:strVal val="visible"/>
                                      </p:to>
                                    </p:set>
                                    <p:animEffect transition="in" filter="fade">
                                      <p:cBhvr>
                                        <p:cTn id="28" dur="1000"/>
                                        <p:tgtEl>
                                          <p:spTgt spid="2">
                                            <p:txEl>
                                              <p:pRg st="6" end="6"/>
                                            </p:txEl>
                                          </p:spTgt>
                                        </p:tgtEl>
                                      </p:cBhvr>
                                    </p:animEffect>
                                    <p:anim calcmode="lin" valueType="num">
                                      <p:cBhvr>
                                        <p:cTn id="29"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Effect transition="in" filter="fade">
                                      <p:cBhvr>
                                        <p:cTn id="35" dur="1000"/>
                                        <p:tgtEl>
                                          <p:spTgt spid="2">
                                            <p:txEl>
                                              <p:pRg st="8" end="8"/>
                                            </p:txEl>
                                          </p:spTgt>
                                        </p:tgtEl>
                                      </p:cBhvr>
                                    </p:animEffect>
                                    <p:anim calcmode="lin" valueType="num">
                                      <p:cBhvr>
                                        <p:cTn id="36"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Rectangle 307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3A5549C-72F3-18FD-255F-A4628BC8C24F}"/>
              </a:ext>
            </a:extLst>
          </p:cNvPr>
          <p:cNvSpPr>
            <a:spLocks noGrp="1"/>
          </p:cNvSpPr>
          <p:nvPr>
            <p:ph type="title"/>
          </p:nvPr>
        </p:nvSpPr>
        <p:spPr>
          <a:xfrm>
            <a:off x="838200" y="365125"/>
            <a:ext cx="5393361" cy="1325563"/>
          </a:xfrm>
        </p:spPr>
        <p:txBody>
          <a:bodyPr>
            <a:normAutofit/>
          </a:bodyPr>
          <a:lstStyle/>
          <a:p>
            <a:r>
              <a:rPr lang="en-GB" b="1" dirty="0">
                <a:latin typeface="Arial" panose="020B0604020202020204" pitchFamily="34" charset="0"/>
                <a:cs typeface="Arial" panose="020B0604020202020204" pitchFamily="34" charset="0"/>
              </a:rPr>
              <a:t>Team Roles incl. Leadership Role</a:t>
            </a:r>
          </a:p>
        </p:txBody>
      </p:sp>
      <p:sp>
        <p:nvSpPr>
          <p:cNvPr id="3" name="Content Placeholder 2">
            <a:extLst>
              <a:ext uri="{FF2B5EF4-FFF2-40B4-BE49-F238E27FC236}">
                <a16:creationId xmlns:a16="http://schemas.microsoft.com/office/drawing/2014/main" id="{7F4D9454-375A-BDC6-BE27-7DF476BCF1F6}"/>
              </a:ext>
            </a:extLst>
          </p:cNvPr>
          <p:cNvSpPr>
            <a:spLocks noGrp="1"/>
          </p:cNvSpPr>
          <p:nvPr>
            <p:ph idx="1"/>
          </p:nvPr>
        </p:nvSpPr>
        <p:spPr>
          <a:xfrm>
            <a:off x="838200" y="1825625"/>
            <a:ext cx="5393361" cy="4351338"/>
          </a:xfrm>
        </p:spPr>
        <p:txBody>
          <a:bodyPr>
            <a:normAutofit/>
          </a:bodyPr>
          <a:lstStyle/>
          <a:p>
            <a:pPr fontAlgn="base"/>
            <a:r>
              <a:rPr lang="en-GB" sz="1500" b="1" i="0" dirty="0">
                <a:effectLst/>
                <a:latin typeface="Arial" panose="020B0604020202020204" pitchFamily="34" charset="0"/>
                <a:cs typeface="Arial" panose="020B0604020202020204" pitchFamily="34" charset="0"/>
              </a:rPr>
              <a:t>Meredith Belbin </a:t>
            </a:r>
            <a:r>
              <a:rPr lang="en-GB" sz="1500" i="0" dirty="0">
                <a:effectLst/>
                <a:latin typeface="Arial" panose="020B0604020202020204" pitchFamily="34" charset="0"/>
                <a:cs typeface="Arial" panose="020B0604020202020204" pitchFamily="34" charset="0"/>
              </a:rPr>
              <a:t>- British researcher Meredith Belbin, born in 1926, is best recognised for his ground breaking work in the area of team efficiency.</a:t>
            </a:r>
          </a:p>
          <a:p>
            <a:pPr fontAlgn="base"/>
            <a:endParaRPr lang="en-GB" sz="1500" i="0" dirty="0">
              <a:effectLst/>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Belbin’s theory has 9 Roles.</a:t>
            </a:r>
          </a:p>
          <a:p>
            <a:endParaRPr lang="en-GB" sz="15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a:p>
            <a:pPr marL="0" indent="0">
              <a:buNone/>
            </a:pPr>
            <a:r>
              <a:rPr lang="en-GB" sz="1500" b="1" dirty="0">
                <a:latin typeface="Arial" panose="020B0604020202020204" pitchFamily="34" charset="0"/>
                <a:cs typeface="Arial" panose="020B0604020202020204" pitchFamily="34" charset="0"/>
              </a:rPr>
              <a:t>Action Oriented </a:t>
            </a:r>
            <a:r>
              <a:rPr lang="en-GB" sz="1500" dirty="0">
                <a:latin typeface="Arial" panose="020B0604020202020204" pitchFamily="34" charset="0"/>
                <a:cs typeface="Arial" panose="020B0604020202020204" pitchFamily="34" charset="0"/>
              </a:rPr>
              <a:t>– Shaper, Implementer, Complete Finisher.</a:t>
            </a: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b="1" dirty="0">
                <a:latin typeface="Arial" panose="020B0604020202020204" pitchFamily="34" charset="0"/>
                <a:cs typeface="Arial" panose="020B0604020202020204" pitchFamily="34" charset="0"/>
              </a:rPr>
              <a:t>People Oriented </a:t>
            </a:r>
            <a:r>
              <a:rPr lang="en-GB" sz="1500" dirty="0">
                <a:latin typeface="Arial" panose="020B0604020202020204" pitchFamily="34" charset="0"/>
                <a:cs typeface="Arial" panose="020B0604020202020204" pitchFamily="34" charset="0"/>
              </a:rPr>
              <a:t>– Coordinator, Team worker, Resource Investigator.</a:t>
            </a: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b="1" dirty="0">
                <a:latin typeface="Arial" panose="020B0604020202020204" pitchFamily="34" charset="0"/>
                <a:cs typeface="Arial" panose="020B0604020202020204" pitchFamily="34" charset="0"/>
              </a:rPr>
              <a:t>Thought Oriented </a:t>
            </a:r>
            <a:r>
              <a:rPr lang="en-GB" sz="1500" dirty="0">
                <a:latin typeface="Arial" panose="020B0604020202020204" pitchFamily="34" charset="0"/>
                <a:cs typeface="Arial" panose="020B0604020202020204" pitchFamily="34" charset="0"/>
              </a:rPr>
              <a:t>– Plant, Monitor Evaluator, Specialist.</a:t>
            </a:r>
          </a:p>
          <a:p>
            <a:pPr marL="0" indent="0">
              <a:buNone/>
            </a:pPr>
            <a:r>
              <a:rPr lang="en-GB" sz="1500" dirty="0">
                <a:effectLst/>
                <a:latin typeface="Arial" panose="020B0604020202020204" pitchFamily="34" charset="0"/>
                <a:ea typeface="Calibri" panose="020F0502020204030204" pitchFamily="34" charset="0"/>
                <a:cs typeface="Arial" panose="020B0604020202020204" pitchFamily="34" charset="0"/>
              </a:rPr>
              <a:t>(Anon., n.d.)</a:t>
            </a:r>
          </a:p>
          <a:p>
            <a:pPr marL="0" indent="0">
              <a:buNone/>
            </a:pPr>
            <a:endParaRPr lang="en-GB" sz="15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p:txBody>
      </p:sp>
      <p:pic>
        <p:nvPicPr>
          <p:cNvPr id="3074" name="Picture 2" descr="Meredith Belbin - Toolshero">
            <a:extLst>
              <a:ext uri="{FF2B5EF4-FFF2-40B4-BE49-F238E27FC236}">
                <a16:creationId xmlns:a16="http://schemas.microsoft.com/office/drawing/2014/main" id="{89B5F5D3-991B-97C1-0801-4D2CCAA11A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125" r="20874"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309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9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3417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74"/>
                                        </p:tgtEl>
                                        <p:attrNameLst>
                                          <p:attrName>style.visibility</p:attrName>
                                        </p:attrNameLst>
                                      </p:cBhvr>
                                      <p:to>
                                        <p:strVal val="visible"/>
                                      </p:to>
                                    </p:set>
                                    <p:animEffect transition="in" filter="fade">
                                      <p:cBhvr>
                                        <p:cTn id="12" dur="500"/>
                                        <p:tgtEl>
                                          <p:spTgt spid="307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barn(inVertic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arn(inVertic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barn(inVertical)">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barn(inVertical)">
                                      <p:cBhvr>
                                        <p:cTn id="4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02D941-3E68-81F3-7F54-6348ABD142BF}"/>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latin typeface="Arial" panose="020B0604020202020204" pitchFamily="34" charset="0"/>
                <a:cs typeface="Arial" panose="020B0604020202020204" pitchFamily="34" charset="0"/>
              </a:rPr>
              <a:t>Action Oriented</a:t>
            </a:r>
          </a:p>
        </p:txBody>
      </p:sp>
      <p:sp>
        <p:nvSpPr>
          <p:cNvPr id="3" name="Content Placeholder 2">
            <a:extLst>
              <a:ext uri="{FF2B5EF4-FFF2-40B4-BE49-F238E27FC236}">
                <a16:creationId xmlns:a16="http://schemas.microsoft.com/office/drawing/2014/main" id="{556B4E08-C7C3-D231-8559-1566F24B6B0C}"/>
              </a:ext>
            </a:extLst>
          </p:cNvPr>
          <p:cNvSpPr>
            <a:spLocks noGrp="1"/>
          </p:cNvSpPr>
          <p:nvPr>
            <p:ph idx="1"/>
          </p:nvPr>
        </p:nvSpPr>
        <p:spPr>
          <a:xfrm>
            <a:off x="6503158" y="649480"/>
            <a:ext cx="4862447" cy="5546047"/>
          </a:xfrm>
        </p:spPr>
        <p:txBody>
          <a:bodyPr anchor="ctr">
            <a:normAutofit/>
          </a:bodyPr>
          <a:lstStyle/>
          <a:p>
            <a:pPr marL="0" indent="0">
              <a:buNone/>
            </a:pPr>
            <a:r>
              <a:rPr lang="en-GB" sz="2000" b="1" dirty="0">
                <a:latin typeface="Arial" panose="020B0604020202020204" pitchFamily="34" charset="0"/>
                <a:cs typeface="Arial" panose="020B0604020202020204" pitchFamily="34" charset="0"/>
              </a:rPr>
              <a:t>Shaper (SH)</a:t>
            </a:r>
          </a:p>
          <a:p>
            <a:r>
              <a:rPr lang="en-GB" sz="2000" b="0" i="0" dirty="0">
                <a:effectLst/>
                <a:latin typeface="Arial" panose="020B0604020202020204" pitchFamily="34" charset="0"/>
                <a:cs typeface="Arial" panose="020B0604020202020204" pitchFamily="34" charset="0"/>
              </a:rPr>
              <a:t>The team member that propels everyone onward.</a:t>
            </a:r>
          </a:p>
          <a:p>
            <a:r>
              <a:rPr lang="en-GB" sz="2000" dirty="0">
                <a:latin typeface="Arial" panose="020B0604020202020204" pitchFamily="34" charset="0"/>
                <a:cs typeface="Arial" panose="020B0604020202020204" pitchFamily="34" charset="0"/>
              </a:rPr>
              <a:t>Takes everyone ideas and put them in action.</a:t>
            </a:r>
          </a:p>
          <a:p>
            <a:r>
              <a:rPr lang="en-GB" sz="2000" b="0" i="0" dirty="0">
                <a:effectLst/>
                <a:latin typeface="Arial" panose="020B0604020202020204" pitchFamily="34" charset="0"/>
                <a:cs typeface="Arial" panose="020B0604020202020204" pitchFamily="34" charset="0"/>
              </a:rPr>
              <a:t>A task leader</a:t>
            </a:r>
          </a:p>
          <a:p>
            <a:r>
              <a:rPr lang="en-GB" sz="2000" b="0" i="0" dirty="0">
                <a:effectLst/>
                <a:latin typeface="Arial" panose="020B0604020202020204" pitchFamily="34" charset="0"/>
                <a:cs typeface="Arial" panose="020B0604020202020204" pitchFamily="34" charset="0"/>
              </a:rPr>
              <a:t>Can become bossy.</a:t>
            </a:r>
          </a:p>
          <a:p>
            <a:pPr marL="0" indent="0">
              <a:buNone/>
            </a:pPr>
            <a:r>
              <a:rPr lang="en-GB" sz="2000" b="1" i="0" dirty="0">
                <a:effectLst/>
                <a:latin typeface="Arial" panose="020B0604020202020204" pitchFamily="34" charset="0"/>
                <a:cs typeface="Arial" panose="020B0604020202020204" pitchFamily="34" charset="0"/>
              </a:rPr>
              <a:t>Advantages and Disadvantages</a:t>
            </a:r>
          </a:p>
          <a:p>
            <a:r>
              <a:rPr lang="en-GB" sz="2000" dirty="0">
                <a:latin typeface="Arial" panose="020B0604020202020204" pitchFamily="34" charset="0"/>
                <a:cs typeface="Arial" panose="020B0604020202020204" pitchFamily="34" charset="0"/>
              </a:rPr>
              <a:t>They thrive under pressure and are well suited to managing change.</a:t>
            </a:r>
          </a:p>
          <a:p>
            <a:r>
              <a:rPr lang="en-GB" sz="2000" dirty="0">
                <a:latin typeface="Arial" panose="020B0604020202020204" pitchFamily="34" charset="0"/>
                <a:cs typeface="Arial" panose="020B0604020202020204" pitchFamily="34" charset="0"/>
              </a:rPr>
              <a:t>Shapers can neglect other people’s feelings and ruffle a few feathers.</a:t>
            </a:r>
          </a:p>
          <a:p>
            <a:r>
              <a:rPr lang="en-GB" sz="2000" dirty="0">
                <a:latin typeface="Arial" panose="020B0604020202020204" pitchFamily="34" charset="0"/>
                <a:cs typeface="Arial" panose="020B0604020202020204" pitchFamily="34" charset="0"/>
              </a:rPr>
              <a:t>They can be argumentative and are often to be found in the centre of a team conflict. </a:t>
            </a:r>
            <a:r>
              <a:rPr lang="en-GB" sz="2000" dirty="0">
                <a:effectLst/>
                <a:latin typeface="Arial" panose="020B0604020202020204" pitchFamily="34" charset="0"/>
                <a:ea typeface="Calibri" panose="020F0502020204030204" pitchFamily="34" charset="0"/>
                <a:cs typeface="Arial" panose="020B0604020202020204" pitchFamily="34" charset="0"/>
              </a:rPr>
              <a:t>(Anon., 2022)</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015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arn(inVertic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arn(inVertical)">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250D89-EEB8-8AAD-87B7-AC68D7E9BCBE}"/>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latin typeface="Arial" panose="020B0604020202020204" pitchFamily="34" charset="0"/>
                <a:cs typeface="Arial" panose="020B0604020202020204" pitchFamily="34" charset="0"/>
              </a:rPr>
              <a:t>People oriented</a:t>
            </a:r>
          </a:p>
        </p:txBody>
      </p:sp>
      <p:sp>
        <p:nvSpPr>
          <p:cNvPr id="3" name="Content Placeholder 2">
            <a:extLst>
              <a:ext uri="{FF2B5EF4-FFF2-40B4-BE49-F238E27FC236}">
                <a16:creationId xmlns:a16="http://schemas.microsoft.com/office/drawing/2014/main" id="{DBE942D1-9F98-0DE1-C0CC-B54F61F4BE80}"/>
              </a:ext>
            </a:extLst>
          </p:cNvPr>
          <p:cNvSpPr>
            <a:spLocks noGrp="1"/>
          </p:cNvSpPr>
          <p:nvPr>
            <p:ph idx="1"/>
          </p:nvPr>
        </p:nvSpPr>
        <p:spPr>
          <a:xfrm>
            <a:off x="6503158" y="649480"/>
            <a:ext cx="4862447" cy="5546047"/>
          </a:xfrm>
        </p:spPr>
        <p:txBody>
          <a:bodyPr anchor="ctr">
            <a:normAutofit/>
          </a:bodyPr>
          <a:lstStyle/>
          <a:p>
            <a:pPr marL="0" indent="0">
              <a:buNone/>
            </a:pPr>
            <a:r>
              <a:rPr lang="en-GB" sz="2000" b="1" dirty="0">
                <a:latin typeface="Arial" panose="020B0604020202020204" pitchFamily="34" charset="0"/>
                <a:cs typeface="Arial" panose="020B0604020202020204" pitchFamily="34" charset="0"/>
              </a:rPr>
              <a:t>Team worker</a:t>
            </a:r>
          </a:p>
          <a:p>
            <a:r>
              <a:rPr lang="en-GB" sz="2000" b="0" i="0" dirty="0">
                <a:effectLst/>
                <a:latin typeface="Arial" panose="020B0604020202020204" pitchFamily="34" charset="0"/>
                <a:cs typeface="Arial" panose="020B0604020202020204" pitchFamily="34" charset="0"/>
              </a:rPr>
              <a:t>The team worker makes sure that everyone in a group gets along well.</a:t>
            </a:r>
          </a:p>
          <a:p>
            <a:r>
              <a:rPr lang="en-GB" sz="2000" dirty="0">
                <a:latin typeface="Arial" panose="020B0604020202020204" pitchFamily="34" charset="0"/>
                <a:cs typeface="Arial" panose="020B0604020202020204" pitchFamily="34" charset="0"/>
              </a:rPr>
              <a:t>T</a:t>
            </a:r>
            <a:r>
              <a:rPr lang="en-GB" sz="2000" b="0" i="0" dirty="0">
                <a:effectLst/>
                <a:latin typeface="Arial" panose="020B0604020202020204" pitchFamily="34" charset="0"/>
                <a:cs typeface="Arial" panose="020B0604020202020204" pitchFamily="34" charset="0"/>
              </a:rPr>
              <a:t>hey serve as a diplomatic mediator and may stand out for team members who lack confidence.</a:t>
            </a:r>
          </a:p>
          <a:p>
            <a:pPr marL="0" indent="0">
              <a:buNone/>
            </a:pPr>
            <a:r>
              <a:rPr lang="en-GB" sz="2000" b="1" dirty="0">
                <a:latin typeface="Arial" panose="020B0604020202020204" pitchFamily="34" charset="0"/>
                <a:cs typeface="Arial" panose="020B0604020202020204" pitchFamily="34" charset="0"/>
              </a:rPr>
              <a:t>Advantages and Disadvantages</a:t>
            </a:r>
          </a:p>
          <a:p>
            <a:r>
              <a:rPr lang="en-GB" sz="2000" dirty="0">
                <a:latin typeface="Arial" panose="020B0604020202020204" pitchFamily="34" charset="0"/>
                <a:cs typeface="Arial" panose="020B0604020202020204" pitchFamily="34" charset="0"/>
              </a:rPr>
              <a:t>They have a crucial part to play in resolving disputes, maintaining order, and enabling each team member to properly contribute.</a:t>
            </a:r>
          </a:p>
          <a:p>
            <a:r>
              <a:rPr lang="en-GB" sz="2000" dirty="0">
                <a:latin typeface="Arial" panose="020B0604020202020204" pitchFamily="34" charset="0"/>
                <a:cs typeface="Arial" panose="020B0604020202020204" pitchFamily="34" charset="0"/>
              </a:rPr>
              <a:t>Team members will make an effort to prevent interpersonal conflict because they find it to be unpleasant. </a:t>
            </a:r>
            <a:r>
              <a:rPr lang="en-GB" sz="2000" dirty="0">
                <a:effectLst/>
                <a:latin typeface="Arial" panose="020B0604020202020204" pitchFamily="34" charset="0"/>
                <a:ea typeface="Calibri" panose="020F0502020204030204" pitchFamily="34" charset="0"/>
                <a:cs typeface="Arial" panose="020B0604020202020204" pitchFamily="34" charset="0"/>
              </a:rPr>
              <a:t>(Anon., 2022)</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640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330D19-DE40-776E-9CEE-1870A6169723}"/>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latin typeface="Arial" panose="020B0604020202020204" pitchFamily="34" charset="0"/>
                <a:cs typeface="Arial" panose="020B0604020202020204" pitchFamily="34" charset="0"/>
              </a:rPr>
              <a:t>Thought Oriented</a:t>
            </a:r>
          </a:p>
        </p:txBody>
      </p:sp>
      <p:sp>
        <p:nvSpPr>
          <p:cNvPr id="3" name="Content Placeholder 2">
            <a:extLst>
              <a:ext uri="{FF2B5EF4-FFF2-40B4-BE49-F238E27FC236}">
                <a16:creationId xmlns:a16="http://schemas.microsoft.com/office/drawing/2014/main" id="{8AD67531-0468-49A6-F0A5-0B43F99A28B1}"/>
              </a:ext>
            </a:extLst>
          </p:cNvPr>
          <p:cNvSpPr>
            <a:spLocks noGrp="1"/>
          </p:cNvSpPr>
          <p:nvPr>
            <p:ph idx="1"/>
          </p:nvPr>
        </p:nvSpPr>
        <p:spPr>
          <a:xfrm>
            <a:off x="6503158" y="649480"/>
            <a:ext cx="4862447" cy="5546047"/>
          </a:xfrm>
        </p:spPr>
        <p:txBody>
          <a:bodyPr anchor="ctr">
            <a:normAutofit/>
          </a:bodyPr>
          <a:lstStyle/>
          <a:p>
            <a:pPr marL="0" indent="0">
              <a:buNone/>
            </a:pPr>
            <a:r>
              <a:rPr lang="en-GB" sz="2000" b="1" dirty="0">
                <a:latin typeface="Arial" panose="020B0604020202020204" pitchFamily="34" charset="0"/>
                <a:cs typeface="Arial" panose="020B0604020202020204" pitchFamily="34" charset="0"/>
              </a:rPr>
              <a:t>Specialist</a:t>
            </a:r>
          </a:p>
          <a:p>
            <a:r>
              <a:rPr lang="en-GB" sz="2000" b="0" i="0" dirty="0">
                <a:effectLst/>
                <a:latin typeface="Arial" panose="020B0604020202020204" pitchFamily="34" charset="0"/>
                <a:cs typeface="Arial" panose="020B0604020202020204" pitchFamily="34" charset="0"/>
              </a:rPr>
              <a:t>The specialist contributes a high degree of competence on a particular subject in a project.</a:t>
            </a:r>
          </a:p>
          <a:p>
            <a:r>
              <a:rPr lang="en-GB" sz="2000" b="0" i="0" dirty="0">
                <a:effectLst/>
                <a:latin typeface="Arial" panose="020B0604020202020204" pitchFamily="34" charset="0"/>
                <a:cs typeface="Arial" panose="020B0604020202020204" pitchFamily="34" charset="0"/>
              </a:rPr>
              <a:t>They could be hired as a consultant or merely serve as a team's adviser. </a:t>
            </a:r>
          </a:p>
          <a:p>
            <a:pPr marL="0" indent="0">
              <a:buNone/>
            </a:pPr>
            <a:r>
              <a:rPr lang="en-GB" sz="2000" b="1" dirty="0">
                <a:latin typeface="Arial" panose="020B0604020202020204" pitchFamily="34" charset="0"/>
                <a:cs typeface="Arial" panose="020B0604020202020204" pitchFamily="34" charset="0"/>
              </a:rPr>
              <a:t>Advantages and Disadvantages</a:t>
            </a:r>
          </a:p>
          <a:p>
            <a:r>
              <a:rPr lang="en-GB" sz="2000" dirty="0">
                <a:latin typeface="Arial" panose="020B0604020202020204" pitchFamily="34" charset="0"/>
                <a:cs typeface="Arial" panose="020B0604020202020204" pitchFamily="34" charset="0"/>
              </a:rPr>
              <a:t>Specialists frequently like discussing their field with others, especially those who have similar interests.</a:t>
            </a:r>
          </a:p>
          <a:p>
            <a:r>
              <a:rPr lang="en-GB" sz="2000" dirty="0">
                <a:latin typeface="Arial" panose="020B0604020202020204" pitchFamily="34" charset="0"/>
                <a:cs typeface="Arial" panose="020B0604020202020204" pitchFamily="34" charset="0"/>
              </a:rPr>
              <a:t>Specialists may find it difficult to adopt a wider perspective due to their specialised emphasis. </a:t>
            </a:r>
            <a:r>
              <a:rPr lang="en-GB" sz="2000" dirty="0">
                <a:effectLst/>
                <a:latin typeface="Arial" panose="020B0604020202020204" pitchFamily="34" charset="0"/>
                <a:ea typeface="Calibri" panose="020F0502020204030204" pitchFamily="34" charset="0"/>
                <a:cs typeface="Arial" panose="020B0604020202020204" pitchFamily="34" charset="0"/>
              </a:rPr>
              <a:t>(Anon., 2022)</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855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DE547-307D-C50E-AD3F-7543CB110059}"/>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latin typeface="Arial" panose="020B0604020202020204" pitchFamily="34" charset="0"/>
                <a:cs typeface="Arial" panose="020B0604020202020204" pitchFamily="34" charset="0"/>
              </a:rPr>
              <a:t>Situational Leadership</a:t>
            </a:r>
          </a:p>
        </p:txBody>
      </p:sp>
      <p:sp>
        <p:nvSpPr>
          <p:cNvPr id="3" name="Content Placeholder 2">
            <a:extLst>
              <a:ext uri="{FF2B5EF4-FFF2-40B4-BE49-F238E27FC236}">
                <a16:creationId xmlns:a16="http://schemas.microsoft.com/office/drawing/2014/main" id="{796A6797-DB18-F6D5-55BC-DEACC3CC27CC}"/>
              </a:ext>
            </a:extLst>
          </p:cNvPr>
          <p:cNvSpPr>
            <a:spLocks noGrp="1"/>
          </p:cNvSpPr>
          <p:nvPr>
            <p:ph idx="1"/>
          </p:nvPr>
        </p:nvSpPr>
        <p:spPr>
          <a:xfrm>
            <a:off x="4581727" y="649480"/>
            <a:ext cx="3025303" cy="5546047"/>
          </a:xfrm>
        </p:spPr>
        <p:txBody>
          <a:bodyPr anchor="ctr">
            <a:normAutofit/>
          </a:bodyPr>
          <a:lstStyle/>
          <a:p>
            <a:r>
              <a:rPr lang="en-GB" sz="1400" dirty="0">
                <a:latin typeface="Arial" panose="020B0604020202020204" pitchFamily="34" charset="0"/>
                <a:cs typeface="Arial" panose="020B0604020202020204" pitchFamily="34" charset="0"/>
              </a:rPr>
              <a:t>Paul Hersey and Ken Blanshard combined their respective theories to develop the situational leadership paradigm.</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Based on the idea that are leadership philosophies that are suitable for tasks and people, rather than single effective style.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Successful leaders are able to modify their leadership style to fit the needs of the team members.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learner growth stage and the leadership style of the leaders are the two components of the paradigm. </a:t>
            </a:r>
            <a:r>
              <a:rPr lang="en-GB" sz="1400" dirty="0">
                <a:effectLst/>
                <a:latin typeface="Arial" panose="020B0604020202020204" pitchFamily="34" charset="0"/>
                <a:ea typeface="Calibri" panose="020F0502020204030204" pitchFamily="34" charset="0"/>
                <a:cs typeface="Arial" panose="020B0604020202020204" pitchFamily="34" charset="0"/>
              </a:rPr>
              <a:t>(Anon., n.d.)</a:t>
            </a:r>
          </a:p>
          <a:p>
            <a:pPr marL="0" indent="0">
              <a:buNone/>
            </a:pPr>
            <a:endParaRPr lang="en-GB" sz="1400" dirty="0">
              <a:latin typeface="Arial" panose="020B0604020202020204" pitchFamily="34" charset="0"/>
              <a:cs typeface="Arial" panose="020B0604020202020204" pitchFamily="34" charset="0"/>
            </a:endParaRPr>
          </a:p>
        </p:txBody>
      </p:sp>
      <p:pic>
        <p:nvPicPr>
          <p:cNvPr id="8" name="Picture 10" descr="Situational Leadership in the Classroom">
            <a:extLst>
              <a:ext uri="{FF2B5EF4-FFF2-40B4-BE49-F238E27FC236}">
                <a16:creationId xmlns:a16="http://schemas.microsoft.com/office/drawing/2014/main" id="{A2478592-6142-27CF-5336-577561CEDB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09502" y="941301"/>
            <a:ext cx="3615776" cy="4987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5249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anim calcmode="lin" valueType="num">
                                      <p:cBhvr>
                                        <p:cTn id="3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C2FB7-532C-7142-2D1F-C9066CC91E67}"/>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Managing Conflict</a:t>
            </a:r>
          </a:p>
        </p:txBody>
      </p:sp>
      <p:sp>
        <p:nvSpPr>
          <p:cNvPr id="3" name="Content Placeholder 2">
            <a:extLst>
              <a:ext uri="{FF2B5EF4-FFF2-40B4-BE49-F238E27FC236}">
                <a16:creationId xmlns:a16="http://schemas.microsoft.com/office/drawing/2014/main" id="{B3B43777-441F-E24C-6EF9-9B27E7A51892}"/>
              </a:ext>
            </a:extLst>
          </p:cNvPr>
          <p:cNvSpPr>
            <a:spLocks noGrp="1"/>
          </p:cNvSpPr>
          <p:nvPr>
            <p:ph idx="1"/>
          </p:nvPr>
        </p:nvSpPr>
        <p:spPr>
          <a:xfrm>
            <a:off x="4581727" y="649480"/>
            <a:ext cx="3025303" cy="5546047"/>
          </a:xfrm>
        </p:spPr>
        <p:txBody>
          <a:bodyPr anchor="ctr">
            <a:normAutofit/>
          </a:bodyPr>
          <a:lstStyle/>
          <a:p>
            <a:r>
              <a:rPr lang="en-GB" sz="2000" dirty="0"/>
              <a:t>Conflict is when people clash because of differences, alternative beliefs or ideas.</a:t>
            </a:r>
          </a:p>
          <a:p>
            <a:endParaRPr lang="en-GB" sz="2000" dirty="0"/>
          </a:p>
          <a:p>
            <a:r>
              <a:rPr lang="en-GB" sz="2000" dirty="0"/>
              <a:t>Once conflict takes place, future predicaments may appear and many things can change either at work or outside of work.</a:t>
            </a:r>
          </a:p>
          <a:p>
            <a:endParaRPr lang="en-GB" sz="2000" dirty="0"/>
          </a:p>
          <a:p>
            <a:r>
              <a:rPr lang="en-GB" sz="2000" dirty="0"/>
              <a:t>Why does conflict occur? Conflict can happen for a variety of reasons between people. </a:t>
            </a:r>
          </a:p>
        </p:txBody>
      </p:sp>
      <p:pic>
        <p:nvPicPr>
          <p:cNvPr id="14" name="Picture 4" descr="Push pins laying down with one standing up">
            <a:extLst>
              <a:ext uri="{FF2B5EF4-FFF2-40B4-BE49-F238E27FC236}">
                <a16:creationId xmlns:a16="http://schemas.microsoft.com/office/drawing/2014/main" id="{BF9742B5-2379-67DE-9C51-BEEB0699A131}"/>
              </a:ext>
            </a:extLst>
          </p:cNvPr>
          <p:cNvPicPr>
            <a:picLocks noChangeAspect="1"/>
          </p:cNvPicPr>
          <p:nvPr/>
        </p:nvPicPr>
        <p:blipFill rotWithShape="1">
          <a:blip r:embed="rId2"/>
          <a:srcRect l="28794" r="35489"/>
          <a:stretch/>
        </p:blipFill>
        <p:spPr>
          <a:xfrm>
            <a:off x="8109502" y="10"/>
            <a:ext cx="4082498" cy="6857990"/>
          </a:xfrm>
          <a:prstGeom prst="rect">
            <a:avLst/>
          </a:prstGeom>
        </p:spPr>
      </p:pic>
      <p:sp>
        <p:nvSpPr>
          <p:cNvPr id="4" name="TextBox 3">
            <a:extLst>
              <a:ext uri="{FF2B5EF4-FFF2-40B4-BE49-F238E27FC236}">
                <a16:creationId xmlns:a16="http://schemas.microsoft.com/office/drawing/2014/main" id="{307A91F1-2292-6DA7-72AA-0882EE2A7350}"/>
              </a:ext>
            </a:extLst>
          </p:cNvPr>
          <p:cNvSpPr txBox="1"/>
          <p:nvPr/>
        </p:nvSpPr>
        <p:spPr>
          <a:xfrm>
            <a:off x="4815407" y="5972765"/>
            <a:ext cx="3180080" cy="369332"/>
          </a:xfrm>
          <a:prstGeom prst="rect">
            <a:avLst/>
          </a:prstGeom>
          <a:noFill/>
        </p:spPr>
        <p:txBody>
          <a:bodyPr wrap="square" rtlCol="0">
            <a:spAutoFit/>
          </a:bodyPr>
          <a:lstStyle/>
          <a:p>
            <a:r>
              <a:rPr lang="en-GB" sz="1800" dirty="0"/>
              <a:t>(Nibusinessinfo N.D.)</a:t>
            </a:r>
            <a:endParaRPr lang="en-GB" dirty="0"/>
          </a:p>
        </p:txBody>
      </p:sp>
    </p:spTree>
    <p:extLst>
      <p:ext uri="{BB962C8B-B14F-4D97-AF65-F5344CB8AC3E}">
        <p14:creationId xmlns:p14="http://schemas.microsoft.com/office/powerpoint/2010/main" val="2474364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DB409-A22A-AC02-6083-9E8859A89E5E}"/>
              </a:ext>
            </a:extLst>
          </p:cNvPr>
          <p:cNvSpPr>
            <a:spLocks noGrp="1"/>
          </p:cNvSpPr>
          <p:nvPr>
            <p:ph type="title"/>
          </p:nvPr>
        </p:nvSpPr>
        <p:spPr>
          <a:xfrm>
            <a:off x="586478" y="1683756"/>
            <a:ext cx="3115265" cy="2396359"/>
          </a:xfrm>
        </p:spPr>
        <p:txBody>
          <a:bodyPr anchor="b">
            <a:normAutofit/>
          </a:bodyPr>
          <a:lstStyle/>
          <a:p>
            <a:pPr algn="r"/>
            <a:r>
              <a:rPr lang="en-GB" sz="4000" b="1" dirty="0">
                <a:solidFill>
                  <a:srgbClr val="FFFFFF"/>
                </a:solidFill>
              </a:rPr>
              <a:t>Factors of Conflict</a:t>
            </a:r>
          </a:p>
        </p:txBody>
      </p:sp>
      <p:graphicFrame>
        <p:nvGraphicFramePr>
          <p:cNvPr id="5" name="Content Placeholder 2">
            <a:extLst>
              <a:ext uri="{FF2B5EF4-FFF2-40B4-BE49-F238E27FC236}">
                <a16:creationId xmlns:a16="http://schemas.microsoft.com/office/drawing/2014/main" id="{B249FEE3-38C7-694B-BB5A-8D2AC77126E5}"/>
              </a:ext>
            </a:extLst>
          </p:cNvPr>
          <p:cNvGraphicFramePr>
            <a:graphicFrameLocks noGrp="1"/>
          </p:cNvGraphicFramePr>
          <p:nvPr>
            <p:ph idx="1"/>
            <p:extLst>
              <p:ext uri="{D42A27DB-BD31-4B8C-83A1-F6EECF244321}">
                <p14:modId xmlns:p14="http://schemas.microsoft.com/office/powerpoint/2010/main" val="106922729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21FE906-5850-CE6A-9C3C-ABBC090D2687}"/>
              </a:ext>
            </a:extLst>
          </p:cNvPr>
          <p:cNvSpPr txBox="1"/>
          <p:nvPr/>
        </p:nvSpPr>
        <p:spPr>
          <a:xfrm>
            <a:off x="4905052" y="6346612"/>
            <a:ext cx="4716468" cy="369332"/>
          </a:xfrm>
          <a:prstGeom prst="rect">
            <a:avLst/>
          </a:prstGeom>
          <a:noFill/>
        </p:spPr>
        <p:txBody>
          <a:bodyPr wrap="square" rtlCol="0">
            <a:spAutoFit/>
          </a:bodyPr>
          <a:lstStyle/>
          <a:p>
            <a:r>
              <a:rPr lang="en-GB" dirty="0"/>
              <a:t>(Rose 2022)</a:t>
            </a:r>
          </a:p>
        </p:txBody>
      </p:sp>
    </p:spTree>
    <p:extLst>
      <p:ext uri="{BB962C8B-B14F-4D97-AF65-F5344CB8AC3E}">
        <p14:creationId xmlns:p14="http://schemas.microsoft.com/office/powerpoint/2010/main" val="2920280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64BDB0-0921-800C-1BFC-F123AD5BE7EE}"/>
              </a:ext>
            </a:extLst>
          </p:cNvPr>
          <p:cNvSpPr>
            <a:spLocks noGrp="1"/>
          </p:cNvSpPr>
          <p:nvPr>
            <p:ph type="title"/>
          </p:nvPr>
        </p:nvSpPr>
        <p:spPr>
          <a:xfrm>
            <a:off x="1371597" y="348865"/>
            <a:ext cx="10044023" cy="877729"/>
          </a:xfrm>
        </p:spPr>
        <p:txBody>
          <a:bodyPr anchor="ctr">
            <a:normAutofit/>
          </a:bodyPr>
          <a:lstStyle/>
          <a:p>
            <a:r>
              <a:rPr lang="en-GB" sz="2800" b="1" dirty="0">
                <a:solidFill>
                  <a:srgbClr val="FFFFFF"/>
                </a:solidFill>
              </a:rPr>
              <a:t>Thomas, K.W., Z </a:t>
            </a:r>
            <a:r>
              <a:rPr lang="en-GB" sz="2800" b="1" dirty="0" err="1">
                <a:solidFill>
                  <a:srgbClr val="FFFFFF"/>
                </a:solidFill>
              </a:rPr>
              <a:t>Kilman</a:t>
            </a:r>
            <a:r>
              <a:rPr lang="en-GB" sz="2800" b="1" dirty="0">
                <a:solidFill>
                  <a:srgbClr val="FFFFFF"/>
                </a:solidFill>
              </a:rPr>
              <a:t> Model</a:t>
            </a:r>
            <a:br>
              <a:rPr lang="en-GB" sz="2800" b="1" dirty="0">
                <a:solidFill>
                  <a:srgbClr val="FFFFFF"/>
                </a:solidFill>
              </a:rPr>
            </a:br>
            <a:r>
              <a:rPr lang="en-GB" sz="2800" b="1" dirty="0">
                <a:solidFill>
                  <a:srgbClr val="FFFFFF"/>
                </a:solidFill>
              </a:rPr>
              <a:t>Two Dimensions of Conflict</a:t>
            </a:r>
            <a:endParaRPr lang="en-GB" sz="2800" dirty="0">
              <a:solidFill>
                <a:srgbClr val="FFFFFF"/>
              </a:solidFill>
            </a:endParaRPr>
          </a:p>
        </p:txBody>
      </p:sp>
      <p:graphicFrame>
        <p:nvGraphicFramePr>
          <p:cNvPr id="25" name="Content Placeholder 2">
            <a:extLst>
              <a:ext uri="{FF2B5EF4-FFF2-40B4-BE49-F238E27FC236}">
                <a16:creationId xmlns:a16="http://schemas.microsoft.com/office/drawing/2014/main" id="{BDA43812-B024-6240-2CCF-BA23116AED75}"/>
              </a:ext>
            </a:extLst>
          </p:cNvPr>
          <p:cNvGraphicFramePr>
            <a:graphicFrameLocks noGrp="1"/>
          </p:cNvGraphicFramePr>
          <p:nvPr>
            <p:ph idx="1"/>
            <p:extLst>
              <p:ext uri="{D42A27DB-BD31-4B8C-83A1-F6EECF244321}">
                <p14:modId xmlns:p14="http://schemas.microsoft.com/office/powerpoint/2010/main" val="225327922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BD7BFB4-DDA0-51B1-D097-CBE52867AB04}"/>
              </a:ext>
            </a:extLst>
          </p:cNvPr>
          <p:cNvSpPr txBox="1"/>
          <p:nvPr/>
        </p:nvSpPr>
        <p:spPr>
          <a:xfrm>
            <a:off x="9849765" y="6258527"/>
            <a:ext cx="3444240" cy="646331"/>
          </a:xfrm>
          <a:prstGeom prst="rect">
            <a:avLst/>
          </a:prstGeom>
          <a:noFill/>
        </p:spPr>
        <p:txBody>
          <a:bodyPr wrap="square" rtlCol="0">
            <a:spAutoFit/>
          </a:bodyPr>
          <a:lstStyle/>
          <a:p>
            <a:r>
              <a:rPr lang="en-GB" dirty="0"/>
              <a:t>(QualityGurus N.D.)</a:t>
            </a:r>
          </a:p>
          <a:p>
            <a:endParaRPr lang="en-GB" dirty="0"/>
          </a:p>
        </p:txBody>
      </p:sp>
    </p:spTree>
    <p:extLst>
      <p:ext uri="{BB962C8B-B14F-4D97-AF65-F5344CB8AC3E}">
        <p14:creationId xmlns:p14="http://schemas.microsoft.com/office/powerpoint/2010/main" val="1646153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5"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F319EE-0504-19FF-1BD3-519F4F8D9A93}"/>
              </a:ext>
            </a:extLst>
          </p:cNvPr>
          <p:cNvSpPr>
            <a:spLocks noGrp="1"/>
          </p:cNvSpPr>
          <p:nvPr>
            <p:ph type="title"/>
          </p:nvPr>
        </p:nvSpPr>
        <p:spPr>
          <a:xfrm>
            <a:off x="1371597" y="348865"/>
            <a:ext cx="10044023" cy="877729"/>
          </a:xfrm>
        </p:spPr>
        <p:txBody>
          <a:bodyPr anchor="ctr">
            <a:normAutofit/>
          </a:bodyPr>
          <a:lstStyle/>
          <a:p>
            <a:pPr algn="ctr"/>
            <a:r>
              <a:rPr lang="en-GB" sz="4000" b="1" dirty="0">
                <a:solidFill>
                  <a:srgbClr val="FFFFFF"/>
                </a:solidFill>
              </a:rPr>
              <a:t>Techniques for Managing Conflict</a:t>
            </a:r>
          </a:p>
        </p:txBody>
      </p:sp>
      <p:graphicFrame>
        <p:nvGraphicFramePr>
          <p:cNvPr id="5" name="Content Placeholder 2">
            <a:extLst>
              <a:ext uri="{FF2B5EF4-FFF2-40B4-BE49-F238E27FC236}">
                <a16:creationId xmlns:a16="http://schemas.microsoft.com/office/drawing/2014/main" id="{8984CB5A-771E-C367-9CC6-700EC79B7946}"/>
              </a:ext>
            </a:extLst>
          </p:cNvPr>
          <p:cNvGraphicFramePr>
            <a:graphicFrameLocks noGrp="1"/>
          </p:cNvGraphicFramePr>
          <p:nvPr>
            <p:ph idx="1"/>
            <p:extLst>
              <p:ext uri="{D42A27DB-BD31-4B8C-83A1-F6EECF244321}">
                <p14:modId xmlns:p14="http://schemas.microsoft.com/office/powerpoint/2010/main" val="218682622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0B7C049-10D6-DF29-518E-DB8C76B82665}"/>
              </a:ext>
            </a:extLst>
          </p:cNvPr>
          <p:cNvSpPr txBox="1"/>
          <p:nvPr/>
        </p:nvSpPr>
        <p:spPr>
          <a:xfrm>
            <a:off x="9885680" y="6305384"/>
            <a:ext cx="3722536" cy="646331"/>
          </a:xfrm>
          <a:prstGeom prst="rect">
            <a:avLst/>
          </a:prstGeom>
          <a:noFill/>
        </p:spPr>
        <p:txBody>
          <a:bodyPr wrap="square" rtlCol="0">
            <a:spAutoFit/>
          </a:bodyPr>
          <a:lstStyle/>
          <a:p>
            <a:r>
              <a:rPr lang="en-GB" dirty="0"/>
              <a:t>(QualityGurus N.D.)</a:t>
            </a:r>
          </a:p>
          <a:p>
            <a:endParaRPr lang="en-GB" dirty="0"/>
          </a:p>
        </p:txBody>
      </p:sp>
    </p:spTree>
    <p:extLst>
      <p:ext uri="{BB962C8B-B14F-4D97-AF65-F5344CB8AC3E}">
        <p14:creationId xmlns:p14="http://schemas.microsoft.com/office/powerpoint/2010/main" val="2019413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eckmate move on chessboard">
            <a:extLst>
              <a:ext uri="{FF2B5EF4-FFF2-40B4-BE49-F238E27FC236}">
                <a16:creationId xmlns:a16="http://schemas.microsoft.com/office/drawing/2014/main" id="{795C5290-70C9-3B21-D1E2-B64C39D610D6}"/>
              </a:ext>
            </a:extLst>
          </p:cNvPr>
          <p:cNvPicPr>
            <a:picLocks noChangeAspect="1"/>
          </p:cNvPicPr>
          <p:nvPr/>
        </p:nvPicPr>
        <p:blipFill rotWithShape="1">
          <a:blip r:embed="rId2"/>
          <a:srcRect r="21080"/>
          <a:stretch/>
        </p:blipFill>
        <p:spPr>
          <a:xfrm>
            <a:off x="4038599" y="10"/>
            <a:ext cx="8160026" cy="6875809"/>
          </a:xfrm>
          <a:prstGeom prst="rect">
            <a:avLst/>
          </a:prstGeom>
        </p:spPr>
      </p:pic>
      <p:sp>
        <p:nvSpPr>
          <p:cNvPr id="14" name="Freeform: Shape 13">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CE998E2-FF54-094D-848C-495D7B8FE352}"/>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b="1" dirty="0">
                <a:solidFill>
                  <a:srgbClr val="FFFFFF"/>
                </a:solidFill>
              </a:rPr>
              <a:t>Does Conflict Come Only with Negatives?</a:t>
            </a:r>
          </a:p>
        </p:txBody>
      </p:sp>
    </p:spTree>
    <p:extLst>
      <p:ext uri="{BB962C8B-B14F-4D97-AF65-F5344CB8AC3E}">
        <p14:creationId xmlns:p14="http://schemas.microsoft.com/office/powerpoint/2010/main" val="142812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C3D53B-DB26-F94B-4E22-BB278B9DC420}"/>
              </a:ext>
            </a:extLst>
          </p:cNvPr>
          <p:cNvSpPr>
            <a:spLocks noGrp="1"/>
          </p:cNvSpPr>
          <p:nvPr>
            <p:ph type="title"/>
          </p:nvPr>
        </p:nvSpPr>
        <p:spPr>
          <a:xfrm>
            <a:off x="466722" y="546215"/>
            <a:ext cx="3201366" cy="3387497"/>
          </a:xfrm>
        </p:spPr>
        <p:txBody>
          <a:bodyPr anchor="b">
            <a:normAutofit/>
          </a:bodyPr>
          <a:lstStyle/>
          <a:p>
            <a:pPr algn="r"/>
            <a:r>
              <a:rPr lang="en-GB" sz="4000" b="1">
                <a:solidFill>
                  <a:srgbClr val="FFFFFF"/>
                </a:solidFill>
              </a:rPr>
              <a:t>Techniques to Resolve Conflict</a:t>
            </a:r>
          </a:p>
        </p:txBody>
      </p:sp>
      <p:sp>
        <p:nvSpPr>
          <p:cNvPr id="3" name="Content Placeholder 2">
            <a:extLst>
              <a:ext uri="{FF2B5EF4-FFF2-40B4-BE49-F238E27FC236}">
                <a16:creationId xmlns:a16="http://schemas.microsoft.com/office/drawing/2014/main" id="{B3432B4C-272A-523B-F2F8-36222E32B4B9}"/>
              </a:ext>
            </a:extLst>
          </p:cNvPr>
          <p:cNvSpPr>
            <a:spLocks noGrp="1"/>
          </p:cNvSpPr>
          <p:nvPr>
            <p:ph idx="1"/>
          </p:nvPr>
        </p:nvSpPr>
        <p:spPr>
          <a:xfrm>
            <a:off x="4581727" y="649480"/>
            <a:ext cx="3025303" cy="5546047"/>
          </a:xfrm>
        </p:spPr>
        <p:txBody>
          <a:bodyPr anchor="ctr">
            <a:normAutofit/>
          </a:bodyPr>
          <a:lstStyle/>
          <a:p>
            <a:r>
              <a:rPr lang="en-GB" sz="2000" dirty="0"/>
              <a:t>Communicate</a:t>
            </a:r>
          </a:p>
          <a:p>
            <a:endParaRPr lang="en-GB" sz="2000" dirty="0"/>
          </a:p>
          <a:p>
            <a:endParaRPr lang="en-GB" sz="2000" dirty="0"/>
          </a:p>
          <a:p>
            <a:r>
              <a:rPr lang="en-GB" sz="2000" dirty="0"/>
              <a:t>Active Listening</a:t>
            </a:r>
          </a:p>
          <a:p>
            <a:endParaRPr lang="en-GB" sz="2000" dirty="0"/>
          </a:p>
          <a:p>
            <a:endParaRPr lang="en-GB" sz="2000" dirty="0"/>
          </a:p>
          <a:p>
            <a:r>
              <a:rPr lang="en-GB" sz="2000" dirty="0"/>
              <a:t>Reviewing Options</a:t>
            </a:r>
          </a:p>
          <a:p>
            <a:endParaRPr lang="en-GB" sz="2000" dirty="0"/>
          </a:p>
          <a:p>
            <a:endParaRPr lang="en-GB" sz="2000" dirty="0"/>
          </a:p>
          <a:p>
            <a:r>
              <a:rPr lang="en-GB" sz="2000" dirty="0"/>
              <a:t>Resolve Differences</a:t>
            </a:r>
          </a:p>
        </p:txBody>
      </p:sp>
      <p:pic>
        <p:nvPicPr>
          <p:cNvPr id="5" name="Picture 4" descr="Person holding a puzzle piece">
            <a:extLst>
              <a:ext uri="{FF2B5EF4-FFF2-40B4-BE49-F238E27FC236}">
                <a16:creationId xmlns:a16="http://schemas.microsoft.com/office/drawing/2014/main" id="{905221A6-0302-80AC-0609-00FCF2225AF2}"/>
              </a:ext>
            </a:extLst>
          </p:cNvPr>
          <p:cNvPicPr>
            <a:picLocks noChangeAspect="1"/>
          </p:cNvPicPr>
          <p:nvPr/>
        </p:nvPicPr>
        <p:blipFill rotWithShape="1">
          <a:blip r:embed="rId2"/>
          <a:srcRect l="29997" r="29672" b="-1"/>
          <a:stretch/>
        </p:blipFill>
        <p:spPr>
          <a:xfrm>
            <a:off x="8109502" y="10"/>
            <a:ext cx="4082498" cy="6857990"/>
          </a:xfrm>
          <a:prstGeom prst="rect">
            <a:avLst/>
          </a:prstGeom>
        </p:spPr>
      </p:pic>
    </p:spTree>
    <p:extLst>
      <p:ext uri="{BB962C8B-B14F-4D97-AF65-F5344CB8AC3E}">
        <p14:creationId xmlns:p14="http://schemas.microsoft.com/office/powerpoint/2010/main" val="1144081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anim calcmode="lin" valueType="num">
                                      <p:cBhvr>
                                        <p:cTn id="2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1000"/>
                                        <p:tgtEl>
                                          <p:spTgt spid="3">
                                            <p:txEl>
                                              <p:pRg st="6" end="6"/>
                                            </p:txEl>
                                          </p:spTgt>
                                        </p:tgtEl>
                                      </p:cBhvr>
                                    </p:animEffect>
                                    <p:anim calcmode="lin" valueType="num">
                                      <p:cBhvr>
                                        <p:cTn id="2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1000"/>
                                        <p:tgtEl>
                                          <p:spTgt spid="3">
                                            <p:txEl>
                                              <p:pRg st="9" end="9"/>
                                            </p:txEl>
                                          </p:spTgt>
                                        </p:tgtEl>
                                      </p:cBhvr>
                                    </p:animEffect>
                                    <p:anim calcmode="lin" valueType="num">
                                      <p:cBhvr>
                                        <p:cTn id="3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B19D0-524F-A2C7-1F07-20EC2ADCAB8C}"/>
              </a:ext>
            </a:extLst>
          </p:cNvPr>
          <p:cNvSpPr>
            <a:spLocks noGrp="1"/>
          </p:cNvSpPr>
          <p:nvPr>
            <p:ph type="title"/>
          </p:nvPr>
        </p:nvSpPr>
        <p:spPr>
          <a:xfrm>
            <a:off x="707136" y="0"/>
            <a:ext cx="8075436" cy="1389888"/>
          </a:xfrm>
        </p:spPr>
        <p:txBody>
          <a:bodyPr>
            <a:normAutofit/>
          </a:bodyPr>
          <a:lstStyle/>
          <a:p>
            <a:br>
              <a:rPr lang="en-US" sz="2200" b="1" dirty="0"/>
            </a:br>
            <a:endParaRPr lang="en-US" sz="2200" b="1" dirty="0"/>
          </a:p>
        </p:txBody>
      </p:sp>
      <p:sp>
        <p:nvSpPr>
          <p:cNvPr id="7" name="Content Placeholder 6">
            <a:extLst>
              <a:ext uri="{FF2B5EF4-FFF2-40B4-BE49-F238E27FC236}">
                <a16:creationId xmlns:a16="http://schemas.microsoft.com/office/drawing/2014/main" id="{355F61DE-AEBF-20BC-6380-C8100B7569BC}"/>
              </a:ext>
            </a:extLst>
          </p:cNvPr>
          <p:cNvSpPr>
            <a:spLocks noGrp="1"/>
          </p:cNvSpPr>
          <p:nvPr>
            <p:ph idx="1"/>
          </p:nvPr>
        </p:nvSpPr>
        <p:spPr>
          <a:xfrm>
            <a:off x="121920" y="2353056"/>
            <a:ext cx="8485632" cy="4291584"/>
          </a:xfrm>
        </p:spPr>
        <p:txBody>
          <a:bodyPr>
            <a:noAutofit/>
          </a:bodyPr>
          <a:lstStyle/>
          <a:p>
            <a:pPr marL="0" indent="0">
              <a:buNone/>
            </a:pP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According to Tuckman’s ‘relationship form as a team matures and gains competence’;</a:t>
            </a:r>
          </a:p>
          <a:p>
            <a:r>
              <a:rPr lang="en-US" sz="2000" dirty="0">
                <a:latin typeface="Arial" panose="020B0604020202020204" pitchFamily="34" charset="0"/>
                <a:cs typeface="Arial" panose="020B0604020202020204" pitchFamily="34" charset="0"/>
              </a:rPr>
              <a:t>     ‘Tuckman’s model these phases are sometimes referred to as “shaping”, “storming”,”normalising”,”performing”, and ”adjourning” ’ which is the phases to the successful team development . (2022)                                                                             </a:t>
            </a:r>
          </a:p>
          <a:p>
            <a:pPr marL="0" indent="0">
              <a:buNone/>
            </a:pPr>
            <a:r>
              <a:rPr lang="en-US" sz="2000" dirty="0">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    TEAM DEVELOPMENT - Successful and productive team is the one that is work well together, communicate to archive smart goals, deal with challenges and effectively complete the task.</a:t>
            </a:r>
            <a:endParaRPr lang="en-US" sz="2000" dirty="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        </a:t>
            </a: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      </a:t>
            </a:r>
          </a:p>
          <a:p>
            <a:pPr marL="0" indent="0">
              <a:buNone/>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1800" dirty="0">
                <a:latin typeface="Arial" panose="020B0604020202020204" pitchFamily="34" charset="0"/>
                <a:cs typeface="Arial" panose="020B0604020202020204" pitchFamily="34" charset="0"/>
              </a:rPr>
              <a:t>                                             </a:t>
            </a:r>
          </a:p>
          <a:p>
            <a:pPr marL="0" indent="0">
              <a:buNone/>
            </a:pPr>
            <a:r>
              <a:rPr lang="en-US" sz="1800" dirty="0">
                <a:latin typeface="Arial" panose="020B0604020202020204" pitchFamily="34" charset="0"/>
                <a:cs typeface="Arial" panose="020B0604020202020204" pitchFamily="34" charset="0"/>
              </a:rPr>
              <a:t>                                                             </a:t>
            </a:r>
          </a:p>
          <a:p>
            <a:pPr marL="0" indent="0">
              <a:buNone/>
            </a:pPr>
            <a:r>
              <a:rPr lang="en-US" sz="1800" dirty="0">
                <a:latin typeface="Arial" panose="020B0604020202020204" pitchFamily="34" charset="0"/>
                <a:cs typeface="Arial" panose="020B0604020202020204" pitchFamily="34" charset="0"/>
              </a:rPr>
              <a:t>  </a:t>
            </a:r>
          </a:p>
        </p:txBody>
      </p:sp>
      <p:pic>
        <p:nvPicPr>
          <p:cNvPr id="2050" name="Picture 2" descr="Successful Teamwork - The strength of each member is the team - BSS">
            <a:extLst>
              <a:ext uri="{FF2B5EF4-FFF2-40B4-BE49-F238E27FC236}">
                <a16:creationId xmlns:a16="http://schemas.microsoft.com/office/drawing/2014/main" id="{515CB3B4-BCB2-8A4B-A9F3-BBC35B828C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58250" y="0"/>
            <a:ext cx="3228975" cy="32289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AACEAFC-8A5A-8BDF-2081-F751CFBFC7D8}"/>
              </a:ext>
            </a:extLst>
          </p:cNvPr>
          <p:cNvSpPr txBox="1"/>
          <p:nvPr/>
        </p:nvSpPr>
        <p:spPr>
          <a:xfrm>
            <a:off x="8843963" y="3315772"/>
            <a:ext cx="3348038" cy="646331"/>
          </a:xfrm>
          <a:prstGeom prst="rect">
            <a:avLst/>
          </a:prstGeom>
          <a:noFill/>
        </p:spPr>
        <p:txBody>
          <a:bodyPr wrap="square">
            <a:spAutoFit/>
          </a:bodyPr>
          <a:lstStyle/>
          <a:p>
            <a:r>
              <a:rPr lang="en-US" dirty="0"/>
              <a:t>https://www.bangaloresecretary.com/successful-teamwork/(1)</a:t>
            </a:r>
          </a:p>
        </p:txBody>
      </p:sp>
      <p:sp>
        <p:nvSpPr>
          <p:cNvPr id="8" name="Content Placeholder 6">
            <a:extLst>
              <a:ext uri="{FF2B5EF4-FFF2-40B4-BE49-F238E27FC236}">
                <a16:creationId xmlns:a16="http://schemas.microsoft.com/office/drawing/2014/main" id="{376DB75E-F5E9-6421-56EB-75C702D789F6}"/>
              </a:ext>
            </a:extLst>
          </p:cNvPr>
          <p:cNvSpPr txBox="1">
            <a:spLocks/>
          </p:cNvSpPr>
          <p:nvPr/>
        </p:nvSpPr>
        <p:spPr>
          <a:xfrm>
            <a:off x="865632" y="2450592"/>
            <a:ext cx="8221420" cy="42428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2000" dirty="0">
              <a:cs typeface="Arial" panose="020B0604020202020204" pitchFamily="34" charset="0"/>
            </a:endParaRP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endParaRPr 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endParaRPr 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20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18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1800" dirty="0">
                <a:latin typeface="Arial" panose="020B0604020202020204" pitchFamily="34" charset="0"/>
                <a:cs typeface="Arial" panose="020B0604020202020204" pitchFamily="34" charset="0"/>
              </a:rPr>
              <a:t>                                                             </a:t>
            </a:r>
          </a:p>
          <a:p>
            <a:pPr marL="0" indent="0">
              <a:buFont typeface="Arial" panose="020B0604020202020204" pitchFamily="34" charset="0"/>
              <a:buNone/>
            </a:pPr>
            <a:r>
              <a:rPr lang="en-US" sz="1800" dirty="0">
                <a:latin typeface="Arial" panose="020B06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F18FA44C-E566-01C5-3F05-F5D7341B8CA5}"/>
              </a:ext>
            </a:extLst>
          </p:cNvPr>
          <p:cNvSpPr txBox="1"/>
          <p:nvPr/>
        </p:nvSpPr>
        <p:spPr>
          <a:xfrm>
            <a:off x="743712" y="414528"/>
            <a:ext cx="8180832" cy="707886"/>
          </a:xfrm>
          <a:prstGeom prst="rect">
            <a:avLst/>
          </a:prstGeom>
          <a:noFill/>
        </p:spPr>
        <p:txBody>
          <a:bodyPr wrap="square" rtlCol="0">
            <a:spAutoFit/>
          </a:bodyPr>
          <a:lstStyle/>
          <a:p>
            <a:r>
              <a:rPr lang="en-US" sz="4000" dirty="0"/>
              <a:t>SUCCESSFUL TEAM DEVELOPMENT</a:t>
            </a:r>
          </a:p>
        </p:txBody>
      </p:sp>
      <p:pic>
        <p:nvPicPr>
          <p:cNvPr id="10" name="Picture 2" descr="Image result for tuckman model">
            <a:extLst>
              <a:ext uri="{FF2B5EF4-FFF2-40B4-BE49-F238E27FC236}">
                <a16:creationId xmlns:a16="http://schemas.microsoft.com/office/drawing/2014/main" id="{675FACE2-5F6B-27C1-A68E-34AAEE817A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8384" y="4035552"/>
            <a:ext cx="2511552" cy="231648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FB09D929-0C45-F134-8BB3-73ED69ECAF77}"/>
              </a:ext>
            </a:extLst>
          </p:cNvPr>
          <p:cNvSpPr txBox="1"/>
          <p:nvPr/>
        </p:nvSpPr>
        <p:spPr>
          <a:xfrm>
            <a:off x="8314944" y="6291072"/>
            <a:ext cx="3877056" cy="523220"/>
          </a:xfrm>
          <a:prstGeom prst="rect">
            <a:avLst/>
          </a:prstGeom>
          <a:noFill/>
        </p:spPr>
        <p:txBody>
          <a:bodyPr wrap="square" rtlCol="0">
            <a:spAutoFit/>
          </a:bodyPr>
          <a:lstStyle/>
          <a:p>
            <a:r>
              <a:rPr lang="en-US" sz="1400" dirty="0"/>
              <a:t>https://en.wikipedia.org/wiki/Tuckman%27s_stages_of_group_development(2)</a:t>
            </a:r>
          </a:p>
        </p:txBody>
      </p:sp>
    </p:spTree>
    <p:extLst>
      <p:ext uri="{BB962C8B-B14F-4D97-AF65-F5344CB8AC3E}">
        <p14:creationId xmlns:p14="http://schemas.microsoft.com/office/powerpoint/2010/main" val="42690351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B19D0-524F-A2C7-1F07-20EC2ADCAB8C}"/>
              </a:ext>
            </a:extLst>
          </p:cNvPr>
          <p:cNvSpPr>
            <a:spLocks noGrp="1"/>
          </p:cNvSpPr>
          <p:nvPr>
            <p:ph type="title"/>
          </p:nvPr>
        </p:nvSpPr>
        <p:spPr>
          <a:xfrm>
            <a:off x="1125002" y="453990"/>
            <a:ext cx="4683321" cy="2148841"/>
          </a:xfrm>
        </p:spPr>
        <p:txBody>
          <a:bodyPr anchor="t">
            <a:normAutofit/>
          </a:bodyPr>
          <a:lstStyle/>
          <a:p>
            <a:r>
              <a:rPr lang="en-US" sz="3700" b="1" i="1" dirty="0">
                <a:solidFill>
                  <a:schemeClr val="accent1">
                    <a:lumMod val="75000"/>
                  </a:schemeClr>
                </a:solidFill>
                <a:latin typeface="Amasis MT Pro Black" panose="02040A04050005020304" pitchFamily="18" charset="77"/>
                <a:cs typeface="Angsana New" panose="02020603050405020304" pitchFamily="18" charset="-34"/>
              </a:rPr>
              <a:t>HOW A LEADER OR MANAGER MAKE A TEAM                                                  SUCCESSFUL</a:t>
            </a:r>
          </a:p>
        </p:txBody>
      </p:sp>
      <p:pic>
        <p:nvPicPr>
          <p:cNvPr id="1028" name="Picture 4" descr="Communication. Two-way process of reaching mutual… | by zahra zafar | Medium">
            <a:extLst>
              <a:ext uri="{FF2B5EF4-FFF2-40B4-BE49-F238E27FC236}">
                <a16:creationId xmlns:a16="http://schemas.microsoft.com/office/drawing/2014/main" id="{5E9B6E06-958A-F74D-31C6-FED42248E8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896" r="6191" b="1"/>
          <a:stretch/>
        </p:blipFill>
        <p:spPr bwMode="auto">
          <a:xfrm>
            <a:off x="2" y="3105152"/>
            <a:ext cx="6208293" cy="2885225"/>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355F61DE-AEBF-20BC-6380-C8100B7569BC}"/>
              </a:ext>
            </a:extLst>
          </p:cNvPr>
          <p:cNvSpPr>
            <a:spLocks noGrp="1"/>
          </p:cNvSpPr>
          <p:nvPr>
            <p:ph idx="1"/>
          </p:nvPr>
        </p:nvSpPr>
        <p:spPr>
          <a:xfrm>
            <a:off x="6156960" y="0"/>
            <a:ext cx="5791200" cy="6571488"/>
          </a:xfrm>
        </p:spPr>
        <p:txBody>
          <a:bodyPr anchor="t">
            <a:normAutofit fontScale="25000" lnSpcReduction="20000"/>
          </a:bodyPr>
          <a:lstStyle/>
          <a:p>
            <a:pPr marL="0" indent="0">
              <a:buNone/>
            </a:pPr>
            <a:endParaRPr lang="en-US" sz="1000" dirty="0">
              <a:latin typeface="Arial" panose="020B0604020202020204" pitchFamily="34" charset="0"/>
              <a:cs typeface="Arial" panose="020B0604020202020204" pitchFamily="34" charset="0"/>
            </a:endParaRPr>
          </a:p>
          <a:p>
            <a:pPr marL="0" indent="0">
              <a:buNone/>
            </a:pPr>
            <a:endParaRPr lang="en-US" sz="1000" b="1" dirty="0">
              <a:cs typeface="Arial" panose="020B0604020202020204" pitchFamily="34" charset="0"/>
            </a:endParaRPr>
          </a:p>
          <a:p>
            <a:pPr marL="0" indent="0">
              <a:buNone/>
            </a:pPr>
            <a:r>
              <a:rPr lang="en-US" sz="1000" dirty="0">
                <a:latin typeface="Arial" panose="020B0604020202020204" pitchFamily="34" charset="0"/>
                <a:cs typeface="Arial" panose="020B0604020202020204" pitchFamily="34" charset="0"/>
              </a:rPr>
              <a:t>                                                                                                            </a:t>
            </a:r>
          </a:p>
          <a:p>
            <a:pPr marL="0" indent="0">
              <a:buNone/>
            </a:pPr>
            <a:r>
              <a:rPr lang="en-US" sz="1000" dirty="0">
                <a:latin typeface="Arial" panose="020B0604020202020204" pitchFamily="34" charset="0"/>
                <a:cs typeface="Arial" panose="020B0604020202020204" pitchFamily="34" charset="0"/>
              </a:rPr>
              <a:t>                                                                                                        </a:t>
            </a:r>
          </a:p>
          <a:p>
            <a:pPr marL="0" indent="0">
              <a:buNone/>
            </a:pPr>
            <a:r>
              <a:rPr lang="en-US" sz="1000" dirty="0">
                <a:latin typeface="Arial" panose="020B0604020202020204" pitchFamily="34" charset="0"/>
                <a:cs typeface="Arial" panose="020B0604020202020204" pitchFamily="34" charset="0"/>
              </a:rPr>
              <a:t>                                           </a:t>
            </a:r>
          </a:p>
          <a:p>
            <a:pPr marL="0" indent="0">
              <a:buNone/>
            </a:pP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                       </a:t>
            </a:r>
          </a:p>
          <a:p>
            <a:pPr marL="0" indent="0">
              <a:buNone/>
            </a:pPr>
            <a:r>
              <a:rPr lang="en-US" sz="1000" dirty="0">
                <a:latin typeface="Arial" panose="020B0604020202020204" pitchFamily="34" charset="0"/>
                <a:cs typeface="Arial" panose="020B0604020202020204" pitchFamily="34" charset="0"/>
              </a:rPr>
              <a:t>                                                                                                                                                                                                 </a:t>
            </a:r>
          </a:p>
          <a:p>
            <a:pPr marL="0" indent="0">
              <a:buNone/>
            </a:pPr>
            <a:r>
              <a:rPr lang="en-US" sz="1000" dirty="0">
                <a:latin typeface="Arial" panose="020B0604020202020204" pitchFamily="34" charset="0"/>
                <a:cs typeface="Arial" panose="020B0604020202020204" pitchFamily="34" charset="0"/>
              </a:rPr>
              <a:t>                    </a:t>
            </a:r>
            <a:endParaRPr lang="en-US" sz="9600" dirty="0">
              <a:cs typeface="Arial" panose="020B0604020202020204" pitchFamily="34" charset="0"/>
            </a:endParaRPr>
          </a:p>
          <a:p>
            <a:pPr marL="0" indent="0">
              <a:buNone/>
            </a:pPr>
            <a:endParaRPr lang="en-US" sz="9600" dirty="0">
              <a:cs typeface="Arial" panose="020B0604020202020204" pitchFamily="34" charset="0"/>
            </a:endParaRPr>
          </a:p>
          <a:p>
            <a:r>
              <a:rPr lang="en-US" sz="9600" dirty="0">
                <a:cs typeface="Arial" panose="020B0604020202020204" pitchFamily="34" charset="0"/>
              </a:rPr>
              <a:t>  Leader for build a successful team need to have: </a:t>
            </a:r>
          </a:p>
          <a:p>
            <a:pPr marL="0" indent="0">
              <a:buNone/>
            </a:pPr>
            <a:r>
              <a:rPr lang="en-US" sz="9600" dirty="0">
                <a:cs typeface="Arial" panose="020B0604020202020204" pitchFamily="34" charset="0"/>
              </a:rPr>
              <a:t> 1.profesional quality’s,</a:t>
            </a:r>
          </a:p>
          <a:p>
            <a:pPr marL="0" indent="0">
              <a:buNone/>
            </a:pPr>
            <a:r>
              <a:rPr lang="en-US" sz="9600" dirty="0">
                <a:cs typeface="Arial" panose="020B0604020202020204" pitchFamily="34" charset="0"/>
              </a:rPr>
              <a:t> 2. knowledge,</a:t>
            </a:r>
          </a:p>
          <a:p>
            <a:pPr marL="0" indent="0">
              <a:buNone/>
            </a:pPr>
            <a:r>
              <a:rPr lang="en-US" sz="9600" dirty="0">
                <a:cs typeface="Arial" panose="020B0604020202020204" pitchFamily="34" charset="0"/>
              </a:rPr>
              <a:t> 3. understanding.(Adair 2009)</a:t>
            </a:r>
          </a:p>
          <a:p>
            <a:pPr marL="0" indent="0">
              <a:buNone/>
            </a:pPr>
            <a:r>
              <a:rPr lang="en-US" sz="9600" dirty="0">
                <a:latin typeface="Arial" panose="020B0604020202020204" pitchFamily="34" charset="0"/>
                <a:cs typeface="Arial" panose="020B0604020202020204" pitchFamily="34" charset="0"/>
              </a:rPr>
              <a:t>                                                                                                                                                                                                 </a:t>
            </a:r>
          </a:p>
          <a:p>
            <a:r>
              <a:rPr lang="en-US" sz="9600" dirty="0">
                <a:cs typeface="Arial" panose="020B0604020202020204" pitchFamily="34" charset="0"/>
              </a:rPr>
              <a:t> Good knowledge and understanding of:</a:t>
            </a:r>
          </a:p>
          <a:p>
            <a:pPr marL="0" indent="0">
              <a:buNone/>
            </a:pPr>
            <a:r>
              <a:rPr lang="en-US" sz="9600" dirty="0">
                <a:cs typeface="Arial" panose="020B0604020202020204" pitchFamily="34" charset="0"/>
              </a:rPr>
              <a:t>     -planning </a:t>
            </a:r>
          </a:p>
          <a:p>
            <a:pPr marL="0" indent="0">
              <a:buNone/>
            </a:pPr>
            <a:r>
              <a:rPr lang="en-US" sz="9600" dirty="0">
                <a:cs typeface="Arial" panose="020B0604020202020204" pitchFamily="34" charset="0"/>
              </a:rPr>
              <a:t>     -organization</a:t>
            </a:r>
          </a:p>
          <a:p>
            <a:pPr marL="0" indent="0">
              <a:buNone/>
            </a:pPr>
            <a:r>
              <a:rPr lang="en-US" sz="9600" dirty="0">
                <a:cs typeface="Arial" panose="020B0604020202020204" pitchFamily="34" charset="0"/>
              </a:rPr>
              <a:t>     -administration</a:t>
            </a:r>
          </a:p>
          <a:p>
            <a:pPr marL="0" indent="0">
              <a:buNone/>
            </a:pPr>
            <a:r>
              <a:rPr lang="en-US" sz="9600" dirty="0">
                <a:cs typeface="Arial" panose="020B0604020202020204" pitchFamily="34" charset="0"/>
              </a:rPr>
              <a:t>     -vision </a:t>
            </a:r>
          </a:p>
          <a:p>
            <a:pPr marL="0" indent="0">
              <a:buNone/>
            </a:pPr>
            <a:r>
              <a:rPr lang="en-US" sz="9600" dirty="0">
                <a:cs typeface="Arial" panose="020B0604020202020204" pitchFamily="34" charset="0"/>
              </a:rPr>
              <a:t>     -understanding about the  business.      (Adair2009) </a:t>
            </a:r>
          </a:p>
          <a:p>
            <a:pPr marL="0" indent="0">
              <a:buNone/>
            </a:pPr>
            <a:endParaRPr lang="en-US" sz="9600" dirty="0">
              <a:cs typeface="Arial" panose="020B0604020202020204" pitchFamily="34" charset="0"/>
            </a:endParaRPr>
          </a:p>
          <a:p>
            <a:pPr marL="0" indent="0">
              <a:buNone/>
            </a:pPr>
            <a:endParaRPr lang="en-US" sz="7400" dirty="0">
              <a:cs typeface="Arial" panose="020B0604020202020204" pitchFamily="34" charset="0"/>
            </a:endParaRPr>
          </a:p>
          <a:p>
            <a:pPr marL="0" indent="0">
              <a:buNone/>
            </a:pPr>
            <a:endParaRPr lang="en-US" sz="7400" dirty="0">
              <a:cs typeface="Arial" panose="020B0604020202020204" pitchFamily="34" charset="0"/>
            </a:endParaRPr>
          </a:p>
          <a:p>
            <a:pPr marL="0" indent="0">
              <a:buNone/>
            </a:pPr>
            <a:endParaRPr lang="en-US" sz="7400" dirty="0">
              <a:cs typeface="Arial" panose="020B0604020202020204" pitchFamily="34" charset="0"/>
            </a:endParaRPr>
          </a:p>
          <a:p>
            <a:pPr marL="0" indent="0">
              <a:buNone/>
            </a:pPr>
            <a:endParaRPr lang="en-US" sz="7400" dirty="0">
              <a:cs typeface="Arial" panose="020B0604020202020204" pitchFamily="34" charset="0"/>
            </a:endParaRPr>
          </a:p>
          <a:p>
            <a:pPr marL="0" indent="0">
              <a:buNone/>
            </a:pPr>
            <a:r>
              <a:rPr lang="en-US" sz="7400" dirty="0">
                <a:cs typeface="Arial" panose="020B0604020202020204" pitchFamily="34" charset="0"/>
              </a:rPr>
              <a:t>                                     </a:t>
            </a:r>
          </a:p>
          <a:p>
            <a:pPr marL="0" indent="0">
              <a:buNone/>
            </a:pPr>
            <a:r>
              <a:rPr lang="en-US" sz="7400" dirty="0">
                <a:cs typeface="Arial" panose="020B0604020202020204" pitchFamily="34" charset="0"/>
              </a:rPr>
              <a:t>                                          </a:t>
            </a:r>
          </a:p>
          <a:p>
            <a:pPr marL="0" indent="0">
              <a:buNone/>
            </a:pPr>
            <a:r>
              <a:rPr lang="en-US" sz="7400" dirty="0">
                <a:cs typeface="Arial" panose="020B0604020202020204" pitchFamily="34" charset="0"/>
              </a:rPr>
              <a:t>                                                             </a:t>
            </a:r>
          </a:p>
          <a:p>
            <a:pPr marL="0" indent="0">
              <a:buNone/>
            </a:pPr>
            <a:r>
              <a:rPr lang="en-US" sz="7400" dirty="0">
                <a:cs typeface="Arial" panose="020B0604020202020204" pitchFamily="34" charset="0"/>
              </a:rPr>
              <a:t>  </a:t>
            </a:r>
          </a:p>
        </p:txBody>
      </p:sp>
      <p:sp>
        <p:nvSpPr>
          <p:cNvPr id="4" name="TextBox 3">
            <a:extLst>
              <a:ext uri="{FF2B5EF4-FFF2-40B4-BE49-F238E27FC236}">
                <a16:creationId xmlns:a16="http://schemas.microsoft.com/office/drawing/2014/main" id="{9F5D8CDC-F69B-1597-E5FF-4D81C608957D}"/>
              </a:ext>
            </a:extLst>
          </p:cNvPr>
          <p:cNvSpPr txBox="1"/>
          <p:nvPr/>
        </p:nvSpPr>
        <p:spPr>
          <a:xfrm>
            <a:off x="324854" y="5993414"/>
            <a:ext cx="5775158" cy="646331"/>
          </a:xfrm>
          <a:prstGeom prst="rect">
            <a:avLst/>
          </a:prstGeom>
          <a:noFill/>
        </p:spPr>
        <p:txBody>
          <a:bodyPr wrap="square">
            <a:spAutoFit/>
          </a:bodyPr>
          <a:lstStyle/>
          <a:p>
            <a:r>
              <a:rPr lang="en-US" sz="1800" dirty="0">
                <a:cs typeface="Arial" panose="020B0604020202020204" pitchFamily="34" charset="0"/>
              </a:rPr>
              <a:t>https://medium.com/@zahrazafarullah786/communication-3d612d633daf (3)</a:t>
            </a:r>
            <a:endParaRPr lang="en-US" dirty="0"/>
          </a:p>
        </p:txBody>
      </p:sp>
    </p:spTree>
    <p:extLst>
      <p:ext uri="{BB962C8B-B14F-4D97-AF65-F5344CB8AC3E}">
        <p14:creationId xmlns:p14="http://schemas.microsoft.com/office/powerpoint/2010/main" val="3638831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B19D0-524F-A2C7-1F07-20EC2ADCAB8C}"/>
              </a:ext>
            </a:extLst>
          </p:cNvPr>
          <p:cNvSpPr>
            <a:spLocks noGrp="1"/>
          </p:cNvSpPr>
          <p:nvPr>
            <p:ph type="title"/>
          </p:nvPr>
        </p:nvSpPr>
        <p:spPr>
          <a:xfrm>
            <a:off x="1125002" y="453990"/>
            <a:ext cx="4683321" cy="2148841"/>
          </a:xfrm>
        </p:spPr>
        <p:txBody>
          <a:bodyPr anchor="t">
            <a:normAutofit/>
          </a:bodyPr>
          <a:lstStyle/>
          <a:p>
            <a:r>
              <a:rPr lang="en-US" sz="3700" b="1" i="1" dirty="0">
                <a:solidFill>
                  <a:schemeClr val="accent1">
                    <a:lumMod val="75000"/>
                  </a:schemeClr>
                </a:solidFill>
                <a:latin typeface="Amasis MT Pro Black" panose="02040A04050005020304" pitchFamily="18" charset="77"/>
              </a:rPr>
              <a:t>HOW A LEADER OR MANAGER MAKE A TEAM                                                  SUCCESSFUL</a:t>
            </a:r>
          </a:p>
        </p:txBody>
      </p:sp>
      <p:pic>
        <p:nvPicPr>
          <p:cNvPr id="1028" name="Picture 4" descr="Communication. Two-way process of reaching mutual… | by zahra zafar | Medium">
            <a:extLst>
              <a:ext uri="{FF2B5EF4-FFF2-40B4-BE49-F238E27FC236}">
                <a16:creationId xmlns:a16="http://schemas.microsoft.com/office/drawing/2014/main" id="{5E9B6E06-958A-F74D-31C6-FED42248E8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896" r="6191" b="1"/>
          <a:stretch/>
        </p:blipFill>
        <p:spPr bwMode="auto">
          <a:xfrm>
            <a:off x="2" y="3105152"/>
            <a:ext cx="6208293" cy="2885225"/>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355F61DE-AEBF-20BC-6380-C8100B7569BC}"/>
              </a:ext>
            </a:extLst>
          </p:cNvPr>
          <p:cNvSpPr>
            <a:spLocks noGrp="1"/>
          </p:cNvSpPr>
          <p:nvPr>
            <p:ph idx="1"/>
          </p:nvPr>
        </p:nvSpPr>
        <p:spPr>
          <a:xfrm>
            <a:off x="6256421" y="100014"/>
            <a:ext cx="5935579" cy="6036091"/>
          </a:xfrm>
        </p:spPr>
        <p:txBody>
          <a:bodyPr anchor="t">
            <a:normAutofit fontScale="25000" lnSpcReduction="20000"/>
          </a:bodyPr>
          <a:lstStyle/>
          <a:p>
            <a:pPr marL="0" indent="0">
              <a:buNone/>
            </a:pPr>
            <a:endParaRPr lang="en-US" sz="1000" dirty="0">
              <a:latin typeface="Arial" panose="020B0604020202020204" pitchFamily="34" charset="0"/>
              <a:cs typeface="Arial" panose="020B0604020202020204" pitchFamily="34" charset="0"/>
            </a:endParaRPr>
          </a:p>
          <a:p>
            <a:pPr marL="0" indent="0">
              <a:buNone/>
            </a:pPr>
            <a:endParaRPr lang="en-US" sz="1000" b="1" dirty="0">
              <a:cs typeface="Arial" panose="020B0604020202020204" pitchFamily="34" charset="0"/>
            </a:endParaRPr>
          </a:p>
          <a:p>
            <a:pPr marL="0" indent="0">
              <a:buNone/>
            </a:pPr>
            <a:r>
              <a:rPr lang="en-US" sz="1000" dirty="0">
                <a:latin typeface="Arial" panose="020B0604020202020204" pitchFamily="34" charset="0"/>
                <a:cs typeface="Arial" panose="020B0604020202020204" pitchFamily="34" charset="0"/>
              </a:rPr>
              <a:t>                                                                                                            </a:t>
            </a:r>
          </a:p>
          <a:p>
            <a:pPr marL="0" indent="0">
              <a:buNone/>
            </a:pPr>
            <a:r>
              <a:rPr lang="en-US" sz="1000" dirty="0">
                <a:latin typeface="Arial" panose="020B0604020202020204" pitchFamily="34" charset="0"/>
                <a:cs typeface="Arial" panose="020B0604020202020204" pitchFamily="34" charset="0"/>
              </a:rPr>
              <a:t>                                                                                                        </a:t>
            </a:r>
          </a:p>
          <a:p>
            <a:r>
              <a:rPr lang="en-US" sz="1000" dirty="0">
                <a:latin typeface="Arial" panose="020B0604020202020204" pitchFamily="34" charset="0"/>
                <a:cs typeface="Arial" panose="020B0604020202020204" pitchFamily="34" charset="0"/>
              </a:rPr>
              <a:t>                                           </a:t>
            </a:r>
          </a:p>
          <a:p>
            <a:pPr marL="0" indent="0">
              <a:buNone/>
            </a:pP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                       </a:t>
            </a:r>
          </a:p>
          <a:p>
            <a:pPr marL="0" indent="0">
              <a:buNone/>
            </a:pPr>
            <a:r>
              <a:rPr lang="en-US" sz="1000" dirty="0">
                <a:latin typeface="Arial" panose="020B0604020202020204" pitchFamily="34" charset="0"/>
                <a:cs typeface="Arial" panose="020B0604020202020204" pitchFamily="34" charset="0"/>
              </a:rPr>
              <a:t>                                                                                                                                                                                                 </a:t>
            </a:r>
          </a:p>
          <a:p>
            <a:pPr marL="0" indent="0">
              <a:buNone/>
            </a:pPr>
            <a:r>
              <a:rPr lang="en-US" sz="1000" dirty="0">
                <a:latin typeface="Arial" panose="020B0604020202020204" pitchFamily="34" charset="0"/>
                <a:cs typeface="Arial" panose="020B0604020202020204" pitchFamily="34" charset="0"/>
              </a:rPr>
              <a:t>                      </a:t>
            </a:r>
          </a:p>
          <a:p>
            <a:r>
              <a:rPr lang="en-US" sz="9600" dirty="0">
                <a:cs typeface="Arial" panose="020B0604020202020204" pitchFamily="34" charset="0"/>
              </a:rPr>
              <a:t>  Following actions to understand how to create a successful team, setting goals, making critical decision.</a:t>
            </a:r>
          </a:p>
          <a:p>
            <a:pPr marL="0" indent="0">
              <a:buNone/>
            </a:pPr>
            <a:endParaRPr lang="en-US" sz="9600" dirty="0">
              <a:cs typeface="Arial" panose="020B0604020202020204" pitchFamily="34" charset="0"/>
            </a:endParaRPr>
          </a:p>
          <a:p>
            <a:r>
              <a:rPr lang="en-US" sz="9600" dirty="0">
                <a:cs typeface="Arial" panose="020B0604020202020204" pitchFamily="34" charset="0"/>
              </a:rPr>
              <a:t>   Communicating it is verry important because an effective communication is the key for getting a good work done.</a:t>
            </a:r>
          </a:p>
          <a:p>
            <a:pPr marL="0" indent="0">
              <a:buNone/>
            </a:pPr>
            <a:endParaRPr lang="en-US" sz="9600" dirty="0">
              <a:latin typeface="Arial" panose="020B0604020202020204" pitchFamily="34" charset="0"/>
              <a:cs typeface="Arial" panose="020B0604020202020204" pitchFamily="34" charset="0"/>
            </a:endParaRPr>
          </a:p>
          <a:p>
            <a:r>
              <a:rPr lang="en-US" sz="9600" dirty="0">
                <a:cs typeface="Arial" panose="020B0604020202020204" pitchFamily="34" charset="0"/>
              </a:rPr>
              <a:t>  Spend quality time with the team and offer them support is necessary to progress, to achieve by the desired performance.</a:t>
            </a:r>
          </a:p>
          <a:p>
            <a:pPr marL="0" indent="0">
              <a:buNone/>
            </a:pPr>
            <a:endParaRPr lang="en-US" sz="9600" dirty="0">
              <a:latin typeface="Arial" panose="020B0604020202020204" pitchFamily="34" charset="0"/>
              <a:cs typeface="Arial" panose="020B0604020202020204" pitchFamily="34" charset="0"/>
            </a:endParaRPr>
          </a:p>
          <a:p>
            <a:pPr marL="0" indent="0">
              <a:buNone/>
            </a:pPr>
            <a:endParaRPr lang="en-US" sz="9600" dirty="0">
              <a:latin typeface="Arial" panose="020B0604020202020204" pitchFamily="34" charset="0"/>
              <a:cs typeface="Arial" panose="020B0604020202020204" pitchFamily="34" charset="0"/>
            </a:endParaRPr>
          </a:p>
          <a:p>
            <a:pPr marL="0" indent="0">
              <a:buNone/>
            </a:pPr>
            <a:r>
              <a:rPr lang="en-US" sz="9600" dirty="0">
                <a:latin typeface="Arial" panose="020B0604020202020204" pitchFamily="34" charset="0"/>
                <a:cs typeface="Arial" panose="020B0604020202020204" pitchFamily="34" charset="0"/>
              </a:rPr>
              <a:t>                                                                                                                                                                                                 </a:t>
            </a:r>
          </a:p>
          <a:p>
            <a:pPr marL="0" indent="0">
              <a:buNone/>
            </a:pPr>
            <a:r>
              <a:rPr lang="en-US" sz="9600" dirty="0">
                <a:cs typeface="Arial" panose="020B0604020202020204" pitchFamily="34" charset="0"/>
              </a:rPr>
              <a:t>                    </a:t>
            </a:r>
          </a:p>
          <a:p>
            <a:pPr marL="0" indent="0">
              <a:buNone/>
            </a:pPr>
            <a:r>
              <a:rPr lang="en-US" sz="9600" dirty="0">
                <a:cs typeface="Arial" panose="020B0604020202020204" pitchFamily="34" charset="0"/>
              </a:rPr>
              <a:t>    </a:t>
            </a:r>
          </a:p>
          <a:p>
            <a:pPr marL="0" indent="0">
              <a:buNone/>
            </a:pPr>
            <a:endParaRPr lang="en-US" sz="9600" dirty="0">
              <a:cs typeface="Arial" panose="020B0604020202020204" pitchFamily="34" charset="0"/>
            </a:endParaRPr>
          </a:p>
          <a:p>
            <a:pPr marL="0" indent="0">
              <a:buNone/>
            </a:pPr>
            <a:r>
              <a:rPr lang="en-US" sz="9600" dirty="0">
                <a:cs typeface="Arial" panose="020B0604020202020204" pitchFamily="34" charset="0"/>
              </a:rPr>
              <a:t>   </a:t>
            </a:r>
          </a:p>
          <a:p>
            <a:pPr marL="0" indent="0">
              <a:buNone/>
            </a:pPr>
            <a:r>
              <a:rPr lang="en-US" sz="9600" dirty="0">
                <a:cs typeface="Arial" panose="020B0604020202020204" pitchFamily="34" charset="0"/>
              </a:rPr>
              <a:t>   </a:t>
            </a:r>
          </a:p>
          <a:p>
            <a:pPr marL="0" indent="0">
              <a:buNone/>
            </a:pPr>
            <a:r>
              <a:rPr lang="en-US" sz="9600" dirty="0">
                <a:cs typeface="Arial" panose="020B0604020202020204" pitchFamily="34" charset="0"/>
              </a:rPr>
              <a:t>  </a:t>
            </a:r>
          </a:p>
          <a:p>
            <a:pPr marL="0" indent="0">
              <a:buNone/>
            </a:pPr>
            <a:endParaRPr lang="en-US" sz="9600" dirty="0">
              <a:cs typeface="Arial" panose="020B0604020202020204" pitchFamily="34" charset="0"/>
            </a:endParaRPr>
          </a:p>
          <a:p>
            <a:pPr marL="0" indent="0">
              <a:buNone/>
            </a:pPr>
            <a:endParaRPr lang="en-US" sz="7400" dirty="0">
              <a:cs typeface="Arial" panose="020B0604020202020204" pitchFamily="34" charset="0"/>
            </a:endParaRPr>
          </a:p>
          <a:p>
            <a:pPr marL="0" indent="0">
              <a:buNone/>
            </a:pPr>
            <a:endParaRPr lang="en-US" sz="7400" dirty="0">
              <a:cs typeface="Arial" panose="020B0604020202020204" pitchFamily="34" charset="0"/>
            </a:endParaRPr>
          </a:p>
          <a:p>
            <a:pPr marL="0" indent="0">
              <a:buNone/>
            </a:pPr>
            <a:endParaRPr lang="en-US" sz="7400" dirty="0">
              <a:cs typeface="Arial" panose="020B0604020202020204" pitchFamily="34" charset="0"/>
            </a:endParaRPr>
          </a:p>
          <a:p>
            <a:pPr marL="0" indent="0">
              <a:buNone/>
            </a:pPr>
            <a:endParaRPr lang="en-US" sz="7400" dirty="0">
              <a:cs typeface="Arial" panose="020B0604020202020204" pitchFamily="34" charset="0"/>
            </a:endParaRPr>
          </a:p>
          <a:p>
            <a:pPr marL="0" indent="0">
              <a:buNone/>
            </a:pPr>
            <a:r>
              <a:rPr lang="en-US" sz="7400" dirty="0">
                <a:cs typeface="Arial" panose="020B0604020202020204" pitchFamily="34" charset="0"/>
              </a:rPr>
              <a:t>                                     </a:t>
            </a:r>
          </a:p>
          <a:p>
            <a:pPr marL="0" indent="0">
              <a:buNone/>
            </a:pPr>
            <a:r>
              <a:rPr lang="en-US" sz="7400" dirty="0">
                <a:cs typeface="Arial" panose="020B0604020202020204" pitchFamily="34" charset="0"/>
              </a:rPr>
              <a:t>                                          </a:t>
            </a:r>
          </a:p>
          <a:p>
            <a:pPr marL="0" indent="0">
              <a:buNone/>
            </a:pPr>
            <a:r>
              <a:rPr lang="en-US" sz="7400" dirty="0">
                <a:cs typeface="Arial" panose="020B0604020202020204" pitchFamily="34" charset="0"/>
              </a:rPr>
              <a:t>                                                             </a:t>
            </a:r>
          </a:p>
          <a:p>
            <a:pPr marL="0" indent="0">
              <a:buNone/>
            </a:pPr>
            <a:r>
              <a:rPr lang="en-US" sz="7400" dirty="0">
                <a:cs typeface="Arial" panose="020B0604020202020204" pitchFamily="34" charset="0"/>
              </a:rPr>
              <a:t>  </a:t>
            </a:r>
          </a:p>
        </p:txBody>
      </p:sp>
      <p:sp>
        <p:nvSpPr>
          <p:cNvPr id="4" name="TextBox 3">
            <a:extLst>
              <a:ext uri="{FF2B5EF4-FFF2-40B4-BE49-F238E27FC236}">
                <a16:creationId xmlns:a16="http://schemas.microsoft.com/office/drawing/2014/main" id="{9F5D8CDC-F69B-1597-E5FF-4D81C608957D}"/>
              </a:ext>
            </a:extLst>
          </p:cNvPr>
          <p:cNvSpPr txBox="1"/>
          <p:nvPr/>
        </p:nvSpPr>
        <p:spPr>
          <a:xfrm>
            <a:off x="324854" y="5993414"/>
            <a:ext cx="5775158" cy="646331"/>
          </a:xfrm>
          <a:prstGeom prst="rect">
            <a:avLst/>
          </a:prstGeom>
          <a:noFill/>
        </p:spPr>
        <p:txBody>
          <a:bodyPr wrap="square">
            <a:spAutoFit/>
          </a:bodyPr>
          <a:lstStyle/>
          <a:p>
            <a:r>
              <a:rPr lang="en-US" sz="1800" dirty="0">
                <a:cs typeface="Arial" panose="020B0604020202020204" pitchFamily="34" charset="0"/>
              </a:rPr>
              <a:t>https://medium.com/@zahrazafarullah786/communication-3d612d633daf (3)</a:t>
            </a:r>
            <a:endParaRPr lang="en-US" dirty="0"/>
          </a:p>
        </p:txBody>
      </p:sp>
    </p:spTree>
    <p:extLst>
      <p:ext uri="{BB962C8B-B14F-4D97-AF65-F5344CB8AC3E}">
        <p14:creationId xmlns:p14="http://schemas.microsoft.com/office/powerpoint/2010/main" val="21323930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232B3-2B4C-B709-6250-BEEB725BAD16}"/>
              </a:ext>
            </a:extLst>
          </p:cNvPr>
          <p:cNvSpPr>
            <a:spLocks noGrp="1"/>
          </p:cNvSpPr>
          <p:nvPr>
            <p:ph type="title"/>
          </p:nvPr>
        </p:nvSpPr>
        <p:spPr>
          <a:xfrm>
            <a:off x="841248" y="284988"/>
            <a:ext cx="10185464" cy="1042988"/>
          </a:xfrm>
        </p:spPr>
        <p:txBody>
          <a:bodyPr>
            <a:normAutofit fontScale="90000"/>
          </a:bodyPr>
          <a:lstStyle/>
          <a:p>
            <a:r>
              <a:rPr lang="en-US" b="1" i="1">
                <a:solidFill>
                  <a:srgbClr val="C00000"/>
                </a:solidFill>
                <a:latin typeface="Amasis MT Pro Black" panose="02040A04050005020304" pitchFamily="18" charset="77"/>
              </a:rPr>
              <a:t>WAYS TO MAKE A TEAM SUCCESSFUL</a:t>
            </a:r>
            <a:endParaRPr lang="en-US" b="1" i="1" dirty="0">
              <a:solidFill>
                <a:srgbClr val="C00000"/>
              </a:solidFill>
              <a:latin typeface="Amasis MT Pro Black" panose="02040A04050005020304" pitchFamily="18" charset="77"/>
            </a:endParaRPr>
          </a:p>
        </p:txBody>
      </p:sp>
      <p:sp>
        <p:nvSpPr>
          <p:cNvPr id="3" name="Content Placeholder 2">
            <a:extLst>
              <a:ext uri="{FF2B5EF4-FFF2-40B4-BE49-F238E27FC236}">
                <a16:creationId xmlns:a16="http://schemas.microsoft.com/office/drawing/2014/main" id="{9ABBFC91-5B8E-108D-5A68-42AC9E272D46}"/>
              </a:ext>
            </a:extLst>
          </p:cNvPr>
          <p:cNvSpPr>
            <a:spLocks noGrp="1"/>
          </p:cNvSpPr>
          <p:nvPr>
            <p:ph idx="1"/>
          </p:nvPr>
        </p:nvSpPr>
        <p:spPr>
          <a:xfrm>
            <a:off x="457200" y="996949"/>
            <a:ext cx="11082337" cy="5189539"/>
          </a:xfrm>
        </p:spPr>
        <p:txBody>
          <a:bodyPr>
            <a:normAutofit fontScale="92500" lnSpcReduction="10000"/>
          </a:bodyPr>
          <a:lstStyle/>
          <a:p>
            <a:endParaRPr lang="en-US" dirty="0"/>
          </a:p>
          <a:p>
            <a:pPr marL="0" indent="0">
              <a:buNone/>
            </a:pPr>
            <a:r>
              <a:rPr lang="en-US" dirty="0"/>
              <a:t> </a:t>
            </a:r>
            <a:endParaRPr lang="en-US" dirty="0">
              <a:highlight>
                <a:srgbClr val="C0C0C0"/>
              </a:highlight>
            </a:endParaRPr>
          </a:p>
          <a:p>
            <a:pPr>
              <a:buFont typeface="Wingdings" pitchFamily="2" charset="2"/>
              <a:buChar char="Ø"/>
            </a:pPr>
            <a:r>
              <a:rPr lang="en-US" dirty="0"/>
              <a:t>    Give the </a:t>
            </a:r>
            <a:r>
              <a:rPr lang="en-US" dirty="0">
                <a:cs typeface="Dreaming Outloud Pro" panose="03050502040302030504" pitchFamily="66" charset="77"/>
              </a:rPr>
              <a:t>courage</a:t>
            </a:r>
            <a:r>
              <a:rPr lang="en-US" dirty="0"/>
              <a:t>, spirit and determination the leader will build operational and successful team.</a:t>
            </a:r>
          </a:p>
          <a:p>
            <a:pPr marL="0" indent="0">
              <a:buNone/>
            </a:pPr>
            <a:endParaRPr lang="en-US" dirty="0"/>
          </a:p>
          <a:p>
            <a:pPr>
              <a:buFont typeface="Wingdings" pitchFamily="2" charset="2"/>
              <a:buChar char="Ø"/>
            </a:pPr>
            <a:r>
              <a:rPr lang="en-US" dirty="0"/>
              <a:t>    Managers and leaders can grow a successful team by:</a:t>
            </a:r>
          </a:p>
          <a:p>
            <a:pPr marL="514350" indent="-514350">
              <a:buFont typeface="+mj-lt"/>
              <a:buAutoNum type="arabicPeriod"/>
            </a:pPr>
            <a:r>
              <a:rPr lang="en-US" dirty="0"/>
              <a:t>  Working close with their team ,</a:t>
            </a:r>
          </a:p>
          <a:p>
            <a:pPr marL="514350" indent="-514350">
              <a:buFont typeface="+mj-lt"/>
              <a:buAutoNum type="arabicPeriod"/>
            </a:pPr>
            <a:r>
              <a:rPr lang="en-US" dirty="0"/>
              <a:t>  Giving them good vibes and energy                                                                                                                                  </a:t>
            </a:r>
          </a:p>
          <a:p>
            <a:pPr marL="514350" indent="-514350">
              <a:buFont typeface="+mj-lt"/>
              <a:buAutoNum type="arabicPeriod"/>
            </a:pPr>
            <a:r>
              <a:rPr lang="en-US" dirty="0"/>
              <a:t>  Confidence and Leadership                                                                                                                                                                                                                                                                                                                                                                                                                                                                        </a:t>
            </a:r>
          </a:p>
          <a:p>
            <a:pPr marL="514350" indent="-514350">
              <a:buFont typeface="+mj-lt"/>
              <a:buAutoNum type="arabicPeriod"/>
            </a:pPr>
            <a:r>
              <a:rPr lang="en-US" dirty="0"/>
              <a:t>  Teamwork Spirit</a:t>
            </a:r>
          </a:p>
          <a:p>
            <a:pPr marL="0" indent="0">
              <a:buNone/>
            </a:pPr>
            <a:r>
              <a:rPr lang="en-US" dirty="0"/>
              <a:t>               </a:t>
            </a:r>
          </a:p>
          <a:p>
            <a:pPr marL="0" indent="0">
              <a:buNone/>
            </a:pPr>
            <a:r>
              <a:rPr lang="en-US" dirty="0"/>
              <a:t>Adair(2009).</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2296326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uccessful team building techniques | The Guardian Nigeria News - Nigeria  and World News — Features — The Guardian Nigeria News – Nigeria and World  News">
            <a:extLst>
              <a:ext uri="{FF2B5EF4-FFF2-40B4-BE49-F238E27FC236}">
                <a16:creationId xmlns:a16="http://schemas.microsoft.com/office/drawing/2014/main" id="{702F45F4-98A9-D407-8C29-976A1E490B3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799" b="19095"/>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5A3FFA3-D97D-9692-E246-7219825DC160}"/>
              </a:ext>
            </a:extLst>
          </p:cNvPr>
          <p:cNvSpPr>
            <a:spLocks noGrp="1"/>
          </p:cNvSpPr>
          <p:nvPr>
            <p:ph idx="1"/>
          </p:nvPr>
        </p:nvSpPr>
        <p:spPr>
          <a:xfrm>
            <a:off x="1450848" y="3011424"/>
            <a:ext cx="10265664" cy="3846576"/>
          </a:xfrm>
        </p:spPr>
        <p:txBody>
          <a:bodyPr anchor="ctr">
            <a:noAutofit/>
          </a:bodyPr>
          <a:lstStyle/>
          <a:p>
            <a:endParaRPr lang="en-US" sz="2400" dirty="0"/>
          </a:p>
          <a:p>
            <a:endParaRPr lang="en-US" sz="2400" dirty="0"/>
          </a:p>
          <a:p>
            <a:endParaRPr lang="en-US" sz="2400" dirty="0"/>
          </a:p>
          <a:p>
            <a:r>
              <a:rPr lang="en-US" sz="2400" dirty="0"/>
              <a:t>Understand responsibility  –  let everyone know exactly his roll.                                                              </a:t>
            </a:r>
          </a:p>
          <a:p>
            <a:r>
              <a:rPr lang="en-US" sz="2400" dirty="0"/>
              <a:t>Cover the Belbin roles – be sure the team use the nine rules.</a:t>
            </a:r>
          </a:p>
          <a:p>
            <a:r>
              <a:rPr lang="en-US" sz="2400" dirty="0"/>
              <a:t>Have common goals  –  work for the same project.</a:t>
            </a:r>
          </a:p>
          <a:p>
            <a:r>
              <a:rPr lang="en-US" sz="2400" dirty="0"/>
              <a:t>Deal with change  – have a second plan for improvise</a:t>
            </a:r>
          </a:p>
          <a:p>
            <a:pPr marL="0" indent="0">
              <a:buNone/>
            </a:pPr>
            <a:r>
              <a:rPr lang="en-US" sz="2400" dirty="0"/>
              <a:t> situation.</a:t>
            </a:r>
          </a:p>
          <a:p>
            <a:r>
              <a:rPr lang="en-US" sz="2400" dirty="0"/>
              <a:t> Deal with conflict – make the team work happily</a:t>
            </a:r>
          </a:p>
          <a:p>
            <a:pPr marL="0" indent="0">
              <a:buNone/>
            </a:pPr>
            <a:r>
              <a:rPr lang="en-US" sz="1600" dirty="0">
                <a:cs typeface="Arial" panose="020B0604020202020204" pitchFamily="34" charset="0"/>
              </a:rPr>
              <a:t>(online,picture4)</a:t>
            </a:r>
            <a:endParaRPr lang="en-US" sz="2400" dirty="0"/>
          </a:p>
          <a:p>
            <a:pPr marL="0" indent="0">
              <a:buNone/>
            </a:pPr>
            <a:endParaRPr lang="en-US" sz="2400" dirty="0"/>
          </a:p>
          <a:p>
            <a:endParaRPr lang="en-US" sz="2400" dirty="0"/>
          </a:p>
        </p:txBody>
      </p:sp>
    </p:spTree>
    <p:extLst>
      <p:ext uri="{BB962C8B-B14F-4D97-AF65-F5344CB8AC3E}">
        <p14:creationId xmlns:p14="http://schemas.microsoft.com/office/powerpoint/2010/main" val="1534955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39622-A984-E765-2B3A-8C73A2AB37F2}"/>
              </a:ext>
            </a:extLst>
          </p:cNvPr>
          <p:cNvSpPr>
            <a:spLocks noGrp="1"/>
          </p:cNvSpPr>
          <p:nvPr>
            <p:ph type="title"/>
          </p:nvPr>
        </p:nvSpPr>
        <p:spPr>
          <a:xfrm>
            <a:off x="640080" y="325369"/>
            <a:ext cx="4368602" cy="1956841"/>
          </a:xfrm>
        </p:spPr>
        <p:txBody>
          <a:bodyPr anchor="b">
            <a:normAutofit/>
          </a:bodyPr>
          <a:lstStyle/>
          <a:p>
            <a:r>
              <a:rPr lang="en-US" sz="4000" dirty="0"/>
              <a:t>WAY</a:t>
            </a:r>
            <a:r>
              <a:rPr lang="en-US" sz="4200" dirty="0"/>
              <a:t> TO MAKE A TEAM SUCCESSFUL</a:t>
            </a:r>
          </a:p>
        </p:txBody>
      </p:sp>
      <p:sp>
        <p:nvSpPr>
          <p:cNvPr id="3" name="Content Placeholder 2">
            <a:extLst>
              <a:ext uri="{FF2B5EF4-FFF2-40B4-BE49-F238E27FC236}">
                <a16:creationId xmlns:a16="http://schemas.microsoft.com/office/drawing/2014/main" id="{F5A3FFA3-D97D-9692-E246-7219825DC160}"/>
              </a:ext>
            </a:extLst>
          </p:cNvPr>
          <p:cNvSpPr>
            <a:spLocks noGrp="1"/>
          </p:cNvSpPr>
          <p:nvPr>
            <p:ph idx="1"/>
          </p:nvPr>
        </p:nvSpPr>
        <p:spPr>
          <a:xfrm>
            <a:off x="185738" y="1158240"/>
            <a:ext cx="6056565" cy="5699760"/>
          </a:xfrm>
        </p:spPr>
        <p:txBody>
          <a:bodyPr>
            <a:noAutofit/>
          </a:bodyPr>
          <a:lstStyle/>
          <a:p>
            <a:pPr marL="0" indent="0">
              <a:buNone/>
            </a:pPr>
            <a:endParaRPr lang="en-US" sz="1700" dirty="0"/>
          </a:p>
          <a:p>
            <a:pPr marL="0" indent="0">
              <a:buNone/>
            </a:pPr>
            <a:endParaRPr lang="en-US" sz="1700" dirty="0"/>
          </a:p>
          <a:p>
            <a:pPr marL="0" indent="0">
              <a:buNone/>
            </a:pPr>
            <a:endParaRPr lang="en-US" sz="1700" dirty="0"/>
          </a:p>
          <a:p>
            <a:endParaRPr lang="en-US" sz="1700" dirty="0"/>
          </a:p>
          <a:p>
            <a:r>
              <a:rPr lang="en-US" sz="2400" dirty="0"/>
              <a:t>Share information  - exchange data between the team.</a:t>
            </a:r>
          </a:p>
          <a:p>
            <a:r>
              <a:rPr lang="en-US" sz="2400" dirty="0"/>
              <a:t>Share ideas –say what you think and be open to the new.</a:t>
            </a:r>
          </a:p>
          <a:p>
            <a:r>
              <a:rPr lang="en-US" sz="2400" dirty="0"/>
              <a:t>Develop trust –give the good vibe and confidence.</a:t>
            </a:r>
          </a:p>
          <a:p>
            <a:r>
              <a:rPr lang="en-US" sz="2400" dirty="0"/>
              <a:t>Adapt – be ready for any situation.</a:t>
            </a:r>
          </a:p>
          <a:p>
            <a:r>
              <a:rPr lang="en-US" sz="2400" dirty="0"/>
              <a:t>Socialize- be friendly .</a:t>
            </a:r>
          </a:p>
          <a:p>
            <a:pPr marL="0" indent="0">
              <a:buNone/>
            </a:pPr>
            <a:endParaRPr lang="en-US" sz="2000" dirty="0"/>
          </a:p>
          <a:p>
            <a:pPr marL="0" indent="0">
              <a:buNone/>
            </a:pPr>
            <a:endParaRPr lang="en-US" sz="1700" dirty="0"/>
          </a:p>
          <a:p>
            <a:endParaRPr lang="en-US" sz="1700" dirty="0"/>
          </a:p>
        </p:txBody>
      </p:sp>
      <p:pic>
        <p:nvPicPr>
          <p:cNvPr id="1026" name="Picture 2" descr="Successful team building techniques | The Guardian Nigeria News - Nigeria  and World News — Features — The Guardian Nigeria News – Nigeria and World  News">
            <a:extLst>
              <a:ext uri="{FF2B5EF4-FFF2-40B4-BE49-F238E27FC236}">
                <a16:creationId xmlns:a16="http://schemas.microsoft.com/office/drawing/2014/main" id="{58DBA3E9-CD26-2A70-6AA0-7EF4F3B046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311" r="26269"/>
          <a:stretch/>
        </p:blipFill>
        <p:spPr bwMode="auto">
          <a:xfrm>
            <a:off x="6472238" y="10"/>
            <a:ext cx="5718239" cy="570096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8BCF4BE-B4F5-2777-FC83-12782148A04D}"/>
              </a:ext>
            </a:extLst>
          </p:cNvPr>
          <p:cNvSpPr txBox="1"/>
          <p:nvPr/>
        </p:nvSpPr>
        <p:spPr>
          <a:xfrm>
            <a:off x="6586538" y="6211669"/>
            <a:ext cx="5605461" cy="646331"/>
          </a:xfrm>
          <a:prstGeom prst="rect">
            <a:avLst/>
          </a:prstGeom>
          <a:noFill/>
        </p:spPr>
        <p:txBody>
          <a:bodyPr wrap="square">
            <a:spAutoFit/>
          </a:bodyPr>
          <a:lstStyle/>
          <a:p>
            <a:r>
              <a:rPr lang="en-US" dirty="0"/>
              <a:t>  https://guardian. Ng/features/successful-team-building-techniques/ (4)</a:t>
            </a:r>
          </a:p>
        </p:txBody>
      </p:sp>
    </p:spTree>
    <p:extLst>
      <p:ext uri="{BB962C8B-B14F-4D97-AF65-F5344CB8AC3E}">
        <p14:creationId xmlns:p14="http://schemas.microsoft.com/office/powerpoint/2010/main" val="5744410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ED618-CC7E-E291-ACE4-3C5D81128D86}"/>
              </a:ext>
            </a:extLst>
          </p:cNvPr>
          <p:cNvSpPr>
            <a:spLocks noGrp="1"/>
          </p:cNvSpPr>
          <p:nvPr>
            <p:ph type="title"/>
          </p:nvPr>
        </p:nvSpPr>
        <p:spPr/>
        <p:txBody>
          <a:bodyPr/>
          <a:lstStyle/>
          <a:p>
            <a:pPr algn="ctr"/>
            <a:r>
              <a:rPr lang="en-US" b="1" dirty="0"/>
              <a:t>References</a:t>
            </a:r>
          </a:p>
        </p:txBody>
      </p:sp>
      <p:sp>
        <p:nvSpPr>
          <p:cNvPr id="5" name="Content Placeholder 4">
            <a:extLst>
              <a:ext uri="{FF2B5EF4-FFF2-40B4-BE49-F238E27FC236}">
                <a16:creationId xmlns:a16="http://schemas.microsoft.com/office/drawing/2014/main" id="{0B5F0896-7BB9-EA05-F765-6CDADCCE36B2}"/>
              </a:ext>
            </a:extLst>
          </p:cNvPr>
          <p:cNvSpPr>
            <a:spLocks noGrp="1"/>
          </p:cNvSpPr>
          <p:nvPr>
            <p:ph idx="1"/>
          </p:nvPr>
        </p:nvSpPr>
        <p:spPr/>
        <p:txBody>
          <a:bodyPr>
            <a:normAutofit fontScale="47500" lnSpcReduction="20000"/>
          </a:bodyPr>
          <a:lstStyle/>
          <a:p>
            <a:pPr marL="0" indent="0">
              <a:buNone/>
            </a:pPr>
            <a:r>
              <a:rPr lang="en-GB" b="0" i="0" dirty="0">
                <a:effectLst/>
                <a:latin typeface="work sans" pitchFamily="2" charset="0"/>
                <a:hlinkClick r:id="rId2" tooltip="Posts by Ahemed Shamim Ansary">
                  <a:extLst>
                    <a:ext uri="{A12FA001-AC4F-418D-AE19-62706E023703}">
                      <ahyp:hlinkClr xmlns:ahyp="http://schemas.microsoft.com/office/drawing/2018/hyperlinkcolor" val="tx"/>
                    </a:ext>
                  </a:extLst>
                </a:hlinkClick>
              </a:rPr>
              <a:t>Ansary</a:t>
            </a:r>
            <a:r>
              <a:rPr lang="en-GB" b="0" i="0" dirty="0">
                <a:solidFill>
                  <a:srgbClr val="000000"/>
                </a:solidFill>
                <a:effectLst/>
                <a:latin typeface="work sans" pitchFamily="2" charset="0"/>
              </a:rPr>
              <a:t>, A.S. (2022) </a:t>
            </a:r>
            <a:r>
              <a:rPr lang="en-GB" b="0" i="1" dirty="0">
                <a:solidFill>
                  <a:srgbClr val="000000"/>
                </a:solidFill>
                <a:effectLst/>
                <a:latin typeface="work sans" pitchFamily="2" charset="0"/>
              </a:rPr>
              <a:t>Advantages and disadvantages of teamwork </a:t>
            </a:r>
            <a:r>
              <a:rPr lang="en-GB" b="0" i="0" dirty="0">
                <a:solidFill>
                  <a:srgbClr val="000000"/>
                </a:solidFill>
                <a:effectLst/>
                <a:latin typeface="work sans" pitchFamily="2" charset="0"/>
              </a:rPr>
              <a:t>[Online] </a:t>
            </a:r>
            <a:r>
              <a:rPr lang="en-GB" dirty="0">
                <a:hlinkClick r:id="rId3"/>
              </a:rPr>
              <a:t>20 Advantages and Disadvantages of Teamwork - Career Cliff</a:t>
            </a:r>
            <a:r>
              <a:rPr lang="en-GB" dirty="0"/>
              <a:t> ( Accessed: 24 November 2022)</a:t>
            </a:r>
          </a:p>
          <a:p>
            <a:pPr marL="0" indent="0">
              <a:buNone/>
            </a:pPr>
            <a:endParaRPr lang="en-GB" dirty="0"/>
          </a:p>
          <a:p>
            <a:pPr marL="0" indent="0">
              <a:buNone/>
            </a:pPr>
            <a: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Anon., (n.d.). </a:t>
            </a:r>
            <a:r>
              <a:rPr kumimoji="0" lang="en-US" altLang="en-US" sz="28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belbin.com. </a:t>
            </a:r>
            <a: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28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https://www.belbin.com/about/belbin-team-roles</a:t>
            </a:r>
            <a:b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24 November 2022).</a:t>
            </a:r>
            <a:endParaRPr lang="en-GB" dirty="0"/>
          </a:p>
          <a:p>
            <a:pPr marL="0" indent="0">
              <a:buNone/>
            </a:pPr>
            <a:endParaRPr lang="en-GB" dirty="0"/>
          </a:p>
          <a:p>
            <a:pPr marL="0" marR="0" lvl="0" indent="0" algn="l" defTabSz="914400" rtl="0" eaLnBrk="0" fontAlgn="base" latinLnBrk="0" hangingPunct="0">
              <a:lnSpc>
                <a:spcPct val="100000"/>
              </a:lnSpc>
              <a:spcBef>
                <a:spcPct val="0"/>
              </a:spcBef>
              <a:spcAft>
                <a:spcPct val="0"/>
              </a:spcAft>
              <a:buClrTx/>
              <a:buSzTx/>
              <a:buFontTx/>
              <a:buNone/>
              <a:tabLst/>
            </a:pPr>
            <a:r>
              <a:rPr lang="en-US" sz="2800" dirty="0">
                <a:effectLst/>
                <a:latin typeface="Arial" panose="020B0604020202020204" pitchFamily="34" charset="0"/>
                <a:ea typeface="Calibri" panose="020F0502020204030204" pitchFamily="34" charset="0"/>
                <a:cs typeface="Arial" panose="020B0604020202020204" pitchFamily="34" charset="0"/>
              </a:rPr>
              <a:t>Anon., (n.d.). </a:t>
            </a:r>
            <a:r>
              <a:rPr lang="en-US" sz="2800" i="1" dirty="0">
                <a:effectLst/>
                <a:latin typeface="Arial" panose="020B0604020202020204" pitchFamily="34" charset="0"/>
                <a:ea typeface="Calibri" panose="020F0502020204030204" pitchFamily="34" charset="0"/>
                <a:cs typeface="Arial" panose="020B0604020202020204" pitchFamily="34" charset="0"/>
              </a:rPr>
              <a:t>imperial.ac.uk. </a:t>
            </a:r>
            <a:r>
              <a:rPr lang="en-US" sz="2800" dirty="0">
                <a:effectLst/>
                <a:latin typeface="Arial" panose="020B0604020202020204" pitchFamily="34" charset="0"/>
                <a:ea typeface="Calibri" panose="020F0502020204030204" pitchFamily="34" charset="0"/>
                <a:cs typeface="Arial" panose="020B0604020202020204" pitchFamily="34" charset="0"/>
              </a:rPr>
              <a:t>[Online]</a:t>
            </a:r>
          </a:p>
          <a:p>
            <a:pPr marL="0" marR="0" lvl="0" indent="0" algn="l" defTabSz="914400" rtl="0" eaLnBrk="0" fontAlgn="base" latinLnBrk="0" hangingPunct="0">
              <a:lnSpc>
                <a:spcPct val="100000"/>
              </a:lnSpc>
              <a:spcBef>
                <a:spcPct val="0"/>
              </a:spcBef>
              <a:spcAft>
                <a:spcPct val="0"/>
              </a:spcAft>
              <a:buClrTx/>
              <a:buSzTx/>
              <a:buFontTx/>
              <a:buNone/>
              <a:tabLst/>
            </a:pPr>
            <a:r>
              <a:rPr lang="en-US" sz="2800" dirty="0">
                <a:effectLst/>
                <a:latin typeface="Arial" panose="020B0604020202020204" pitchFamily="34" charset="0"/>
                <a:ea typeface="Calibri" panose="020F0502020204030204" pitchFamily="34" charset="0"/>
                <a:cs typeface="Arial" panose="020B0604020202020204" pitchFamily="34" charset="0"/>
              </a:rPr>
              <a:t>Available at: </a:t>
            </a:r>
            <a:r>
              <a:rPr lang="en-US" sz="2800" u="sng" dirty="0">
                <a:effectLst/>
                <a:latin typeface="Arial" panose="020B0604020202020204" pitchFamily="34" charset="0"/>
                <a:ea typeface="Calibri" panose="020F0502020204030204" pitchFamily="34" charset="0"/>
                <a:cs typeface="Arial" panose="020B0604020202020204" pitchFamily="34" charset="0"/>
              </a:rPr>
              <a:t>https://www.imperial.ac.uk/media/imperial-college/administration-and-support-services/staff-development/public/impex/Situational-Leadership.pdf</a:t>
            </a:r>
            <a:br>
              <a:rPr lang="en-US" sz="2800" dirty="0">
                <a:effectLst/>
                <a:latin typeface="Arial" panose="020B0604020202020204" pitchFamily="34" charset="0"/>
                <a:ea typeface="Calibri" panose="020F0502020204030204" pitchFamily="34" charset="0"/>
                <a:cs typeface="Arial" panose="020B0604020202020204" pitchFamily="34" charset="0"/>
              </a:rPr>
            </a:br>
            <a:r>
              <a:rPr lang="en-US" sz="2800" dirty="0">
                <a:effectLst/>
                <a:latin typeface="Arial" panose="020B0604020202020204" pitchFamily="34" charset="0"/>
                <a:ea typeface="Calibri" panose="020F0502020204030204" pitchFamily="34" charset="0"/>
                <a:cs typeface="Arial" panose="020B0604020202020204" pitchFamily="34" charset="0"/>
              </a:rPr>
              <a:t>(Accessed: 30 11 2022).</a:t>
            </a:r>
            <a:endParaRPr lang="en-GB" sz="2800" dirty="0">
              <a:latin typeface="Arial" panose="020B0604020202020204" pitchFamily="34" charset="0"/>
              <a:cs typeface="Arial" panose="020B0604020202020204" pitchFamily="34" charset="0"/>
            </a:endParaRPr>
          </a:p>
          <a:p>
            <a:endParaRPr lang="en-GB" dirty="0"/>
          </a:p>
          <a:p>
            <a:pPr marL="0" indent="0">
              <a:buNone/>
            </a:pPr>
            <a:r>
              <a:rPr lang="en-GB" b="0" i="0" u="none" strike="noStrike" dirty="0">
                <a:solidFill>
                  <a:srgbClr val="5759A5"/>
                </a:solidFill>
                <a:effectLst/>
                <a:latin typeface="robotolight"/>
              </a:rPr>
              <a:t>Adair, J. (2009) </a:t>
            </a:r>
            <a:r>
              <a:rPr lang="en-GB" b="0" i="1" u="none" strike="noStrike" dirty="0">
                <a:solidFill>
                  <a:srgbClr val="5759A5"/>
                </a:solidFill>
                <a:effectLst/>
                <a:latin typeface="robotolight"/>
              </a:rPr>
              <a:t>How to Grow Leaders : The Seven Key Principles of Effective Leadership Development</a:t>
            </a:r>
            <a:r>
              <a:rPr lang="en-GB" b="0" u="none" strike="noStrike" dirty="0">
                <a:solidFill>
                  <a:srgbClr val="5759A5"/>
                </a:solidFill>
                <a:effectLst/>
                <a:latin typeface="robotolight"/>
              </a:rPr>
              <a:t>, UK: </a:t>
            </a:r>
            <a:r>
              <a:rPr lang="en-GB" dirty="0">
                <a:solidFill>
                  <a:srgbClr val="333333"/>
                </a:solidFill>
                <a:latin typeface="robotoregular"/>
              </a:rPr>
              <a:t>Kogan Page Limited</a:t>
            </a:r>
          </a:p>
          <a:p>
            <a:pPr marL="0" indent="0">
              <a:buNone/>
            </a:pPr>
            <a:endParaRPr lang="en-GB"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Anon., (2022). </a:t>
            </a:r>
            <a:r>
              <a:rPr lang="en-GB" altLang="en-US" sz="2800" dirty="0">
                <a:latin typeface="Arial" panose="020B0604020202020204" pitchFamily="34" charset="0"/>
                <a:ea typeface="Calibri" panose="020F0502020204030204" pitchFamily="34" charset="0"/>
                <a:cs typeface="Arial" panose="020B0604020202020204" pitchFamily="34" charset="0"/>
              </a:rPr>
              <a:t>T</a:t>
            </a:r>
            <a:r>
              <a:rPr kumimoji="0" lang="en-GB"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oolshero. [Online]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https://www.toolshero.com/toolsheroes/meredith-belbin/</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800" dirty="0">
                <a:latin typeface="Arial" panose="020B0604020202020204" pitchFamily="34" charset="0"/>
                <a:ea typeface="Calibri" panose="020F0502020204030204" pitchFamily="34" charset="0"/>
                <a:cs typeface="Arial" panose="020B0604020202020204" pitchFamily="34" charset="0"/>
              </a:rPr>
              <a:t>(</a:t>
            </a:r>
            <a:r>
              <a:rPr kumimoji="0" lang="en-GB"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7 December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Anon., (2022). </a:t>
            </a:r>
            <a:r>
              <a:rPr lang="en-US" altLang="en-US" sz="2800" i="1" dirty="0">
                <a:latin typeface="Arial" panose="020B0604020202020204" pitchFamily="34" charset="0"/>
                <a:ea typeface="Calibri" panose="020F0502020204030204" pitchFamily="34" charset="0"/>
                <a:cs typeface="Arial" panose="020B0604020202020204" pitchFamily="34" charset="0"/>
              </a:rPr>
              <a:t>V</a:t>
            </a:r>
            <a:r>
              <a:rPr kumimoji="0" lang="en-US" altLang="en-US" sz="28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irtual-college. </a:t>
            </a:r>
            <a: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28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https://www.virtual-college.co.uk/resources/what-are-the-nine-belbin-team-roles</a:t>
            </a:r>
            <a:b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24 November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8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1302104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Effect transition="in" filter="fade">
                                      <p:cBhvr>
                                        <p:cTn id="26" dur="1000"/>
                                        <p:tgtEl>
                                          <p:spTgt spid="5">
                                            <p:txEl>
                                              <p:pRg st="4" end="4"/>
                                            </p:txEl>
                                          </p:spTgt>
                                        </p:tgtEl>
                                      </p:cBhvr>
                                    </p:animEffect>
                                    <p:anim calcmode="lin" valueType="num">
                                      <p:cBhvr>
                                        <p:cTn id="27"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animEffect transition="in" filter="fade">
                                      <p:cBhvr>
                                        <p:cTn id="33" dur="1000"/>
                                        <p:tgtEl>
                                          <p:spTgt spid="5">
                                            <p:txEl>
                                              <p:pRg st="5" end="5"/>
                                            </p:txEl>
                                          </p:spTgt>
                                        </p:tgtEl>
                                      </p:cBhvr>
                                    </p:animEffect>
                                    <p:anim calcmode="lin" valueType="num">
                                      <p:cBhvr>
                                        <p:cTn id="34"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5">
                                            <p:txEl>
                                              <p:pRg st="7" end="7"/>
                                            </p:txEl>
                                          </p:spTgt>
                                        </p:tgtEl>
                                        <p:attrNameLst>
                                          <p:attrName>style.visibility</p:attrName>
                                        </p:attrNameLst>
                                      </p:cBhvr>
                                      <p:to>
                                        <p:strVal val="visible"/>
                                      </p:to>
                                    </p:set>
                                    <p:animEffect transition="in" filter="fade">
                                      <p:cBhvr>
                                        <p:cTn id="40" dur="1000"/>
                                        <p:tgtEl>
                                          <p:spTgt spid="5">
                                            <p:txEl>
                                              <p:pRg st="7" end="7"/>
                                            </p:txEl>
                                          </p:spTgt>
                                        </p:tgtEl>
                                      </p:cBhvr>
                                    </p:animEffect>
                                    <p:anim calcmode="lin" valueType="num">
                                      <p:cBhvr>
                                        <p:cTn id="41"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2"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5">
                                            <p:txEl>
                                              <p:pRg st="9" end="9"/>
                                            </p:txEl>
                                          </p:spTgt>
                                        </p:tgtEl>
                                        <p:attrNameLst>
                                          <p:attrName>style.visibility</p:attrName>
                                        </p:attrNameLst>
                                      </p:cBhvr>
                                      <p:to>
                                        <p:strVal val="visible"/>
                                      </p:to>
                                    </p:set>
                                    <p:animEffect transition="in" filter="fade">
                                      <p:cBhvr>
                                        <p:cTn id="47" dur="1000"/>
                                        <p:tgtEl>
                                          <p:spTgt spid="5">
                                            <p:txEl>
                                              <p:pRg st="9" end="9"/>
                                            </p:txEl>
                                          </p:spTgt>
                                        </p:tgtEl>
                                      </p:cBhvr>
                                    </p:animEffect>
                                    <p:anim calcmode="lin" valueType="num">
                                      <p:cBhvr>
                                        <p:cTn id="48"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49"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5">
                                            <p:txEl>
                                              <p:pRg st="10" end="10"/>
                                            </p:txEl>
                                          </p:spTgt>
                                        </p:tgtEl>
                                        <p:attrNameLst>
                                          <p:attrName>style.visibility</p:attrName>
                                        </p:attrNameLst>
                                      </p:cBhvr>
                                      <p:to>
                                        <p:strVal val="visible"/>
                                      </p:to>
                                    </p:set>
                                    <p:animEffect transition="in" filter="fade">
                                      <p:cBhvr>
                                        <p:cTn id="54" dur="1000"/>
                                        <p:tgtEl>
                                          <p:spTgt spid="5">
                                            <p:txEl>
                                              <p:pRg st="10" end="10"/>
                                            </p:txEl>
                                          </p:spTgt>
                                        </p:tgtEl>
                                      </p:cBhvr>
                                    </p:animEffect>
                                    <p:anim calcmode="lin" valueType="num">
                                      <p:cBhvr>
                                        <p:cTn id="55"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5">
                                            <p:txEl>
                                              <p:pRg st="11" end="11"/>
                                            </p:txEl>
                                          </p:spTgt>
                                        </p:tgtEl>
                                        <p:attrNameLst>
                                          <p:attrName>style.visibility</p:attrName>
                                        </p:attrNameLst>
                                      </p:cBhvr>
                                      <p:to>
                                        <p:strVal val="visible"/>
                                      </p:to>
                                    </p:set>
                                    <p:animEffect transition="in" filter="fade">
                                      <p:cBhvr>
                                        <p:cTn id="61" dur="1000"/>
                                        <p:tgtEl>
                                          <p:spTgt spid="5">
                                            <p:txEl>
                                              <p:pRg st="11" end="11"/>
                                            </p:txEl>
                                          </p:spTgt>
                                        </p:tgtEl>
                                      </p:cBhvr>
                                    </p:animEffect>
                                    <p:anim calcmode="lin" valueType="num">
                                      <p:cBhvr>
                                        <p:cTn id="62" dur="1000" fill="hold"/>
                                        <p:tgtEl>
                                          <p:spTgt spid="5">
                                            <p:txEl>
                                              <p:pRg st="11" end="11"/>
                                            </p:txEl>
                                          </p:spTgt>
                                        </p:tgtEl>
                                        <p:attrNameLst>
                                          <p:attrName>ppt_x</p:attrName>
                                        </p:attrNameLst>
                                      </p:cBhvr>
                                      <p:tavLst>
                                        <p:tav tm="0">
                                          <p:val>
                                            <p:strVal val="#ppt_x"/>
                                          </p:val>
                                        </p:tav>
                                        <p:tav tm="100000">
                                          <p:val>
                                            <p:strVal val="#ppt_x"/>
                                          </p:val>
                                        </p:tav>
                                      </p:tavLst>
                                    </p:anim>
                                    <p:anim calcmode="lin" valueType="num">
                                      <p:cBhvr>
                                        <p:cTn id="63" dur="1000" fill="hold"/>
                                        <p:tgtEl>
                                          <p:spTgt spid="5">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5">
                                            <p:txEl>
                                              <p:pRg st="13" end="13"/>
                                            </p:txEl>
                                          </p:spTgt>
                                        </p:tgtEl>
                                        <p:attrNameLst>
                                          <p:attrName>style.visibility</p:attrName>
                                        </p:attrNameLst>
                                      </p:cBhvr>
                                      <p:to>
                                        <p:strVal val="visible"/>
                                      </p:to>
                                    </p:set>
                                    <p:animEffect transition="in" filter="fade">
                                      <p:cBhvr>
                                        <p:cTn id="68" dur="1000"/>
                                        <p:tgtEl>
                                          <p:spTgt spid="5">
                                            <p:txEl>
                                              <p:pRg st="13" end="13"/>
                                            </p:txEl>
                                          </p:spTgt>
                                        </p:tgtEl>
                                      </p:cBhvr>
                                    </p:animEffect>
                                    <p:anim calcmode="lin" valueType="num">
                                      <p:cBhvr>
                                        <p:cTn id="69" dur="1000" fill="hold"/>
                                        <p:tgtEl>
                                          <p:spTgt spid="5">
                                            <p:txEl>
                                              <p:pRg st="13" end="13"/>
                                            </p:txEl>
                                          </p:spTgt>
                                        </p:tgtEl>
                                        <p:attrNameLst>
                                          <p:attrName>ppt_x</p:attrName>
                                        </p:attrNameLst>
                                      </p:cBhvr>
                                      <p:tavLst>
                                        <p:tav tm="0">
                                          <p:val>
                                            <p:strVal val="#ppt_x"/>
                                          </p:val>
                                        </p:tav>
                                        <p:tav tm="100000">
                                          <p:val>
                                            <p:strVal val="#ppt_x"/>
                                          </p:val>
                                        </p:tav>
                                      </p:tavLst>
                                    </p:anim>
                                    <p:anim calcmode="lin" valueType="num">
                                      <p:cBhvr>
                                        <p:cTn id="70" dur="1000" fill="hold"/>
                                        <p:tgtEl>
                                          <p:spTgt spid="5">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807F6E-E889-089C-C407-56DDE08C2F09}"/>
              </a:ext>
            </a:extLst>
          </p:cNvPr>
          <p:cNvSpPr>
            <a:spLocks noGrp="1"/>
          </p:cNvSpPr>
          <p:nvPr>
            <p:ph idx="1"/>
          </p:nvPr>
        </p:nvSpPr>
        <p:spPr>
          <a:xfrm>
            <a:off x="767080" y="76200"/>
            <a:ext cx="10515600" cy="8031480"/>
          </a:xfrm>
        </p:spPr>
        <p:txBody>
          <a:bodyPr>
            <a:normAutofit fontScale="47500" lnSpcReduction="20000"/>
          </a:bodyPr>
          <a:lstStyle/>
          <a:p>
            <a:pPr marL="0" indent="0">
              <a:buNone/>
            </a:pPr>
            <a:r>
              <a:rPr lang="en-GB" i="1" dirty="0" err="1"/>
              <a:t>Brodie,D</a:t>
            </a:r>
            <a:r>
              <a:rPr lang="en-GB" i="1" dirty="0"/>
              <a:t>.(2016) The Guardian Nigeria NEWS, Available at: </a:t>
            </a:r>
            <a:r>
              <a:rPr lang="en-GB" i="1" dirty="0">
                <a:solidFill>
                  <a:srgbClr val="5759A5"/>
                </a:solidFill>
                <a:latin typeface="robotolight"/>
              </a:rPr>
              <a:t>https://guardian.ng/features/successful-team-building-techniques</a:t>
            </a:r>
            <a:r>
              <a:rPr lang="en-GB" i="1" dirty="0">
                <a:latin typeface="robotolight"/>
              </a:rPr>
              <a:t>(</a:t>
            </a:r>
            <a:r>
              <a:rPr lang="en-GB" i="1" dirty="0"/>
              <a:t>accessed on 1December2022</a:t>
            </a:r>
            <a:r>
              <a:rPr lang="en-GB" i="1" dirty="0">
                <a:latin typeface="robotolight"/>
              </a:rPr>
              <a:t>)</a:t>
            </a:r>
            <a:endParaRPr lang="en-GB" dirty="0">
              <a:hlinkClick r:id="rId2"/>
            </a:endParaRPr>
          </a:p>
          <a:p>
            <a:pPr marL="0" indent="0">
              <a:buNone/>
            </a:pPr>
            <a:endParaRPr lang="en-GB" dirty="0">
              <a:hlinkClick r:id="rId2"/>
            </a:endParaRPr>
          </a:p>
          <a:p>
            <a:pPr marL="0" indent="0">
              <a:buNone/>
            </a:pPr>
            <a:r>
              <a:rPr lang="en-GB" dirty="0"/>
              <a:t>ClarkeUniversity (.N.D) </a:t>
            </a:r>
            <a:r>
              <a:rPr lang="en-GB" i="1" dirty="0"/>
              <a:t>Tips for Managing Conflict </a:t>
            </a:r>
            <a:r>
              <a:rPr lang="en-GB" dirty="0"/>
              <a:t>[Online] </a:t>
            </a:r>
          </a:p>
          <a:p>
            <a:pPr marL="0" indent="0">
              <a:buNone/>
            </a:pPr>
            <a:r>
              <a:rPr lang="en-GB" dirty="0"/>
              <a:t>Available at: </a:t>
            </a:r>
            <a:r>
              <a:rPr lang="en-GB" dirty="0">
                <a:hlinkClick r:id="rId2"/>
              </a:rPr>
              <a:t>https://www.clarke.edu/campus-life/health-wellness/counseling/articles-advice/tips-for-managing-conflict/</a:t>
            </a:r>
            <a:r>
              <a:rPr lang="en-GB" dirty="0"/>
              <a:t> </a:t>
            </a:r>
          </a:p>
          <a:p>
            <a:pPr marL="0" indent="0">
              <a:buNone/>
            </a:pPr>
            <a:r>
              <a:rPr lang="en-GB" dirty="0"/>
              <a:t>(Accessed: 5 December 2022).</a:t>
            </a:r>
          </a:p>
          <a:p>
            <a:pPr marL="0" indent="0">
              <a:buNone/>
            </a:pPr>
            <a:r>
              <a:rPr lang="en-GB" i="0" u="none" strike="noStrike" dirty="0">
                <a:solidFill>
                  <a:srgbClr val="5759A5"/>
                </a:solidFill>
                <a:effectLst/>
                <a:latin typeface="robotolight"/>
              </a:rPr>
              <a:t> </a:t>
            </a:r>
          </a:p>
          <a:p>
            <a:pPr marL="0" indent="0">
              <a:buNone/>
            </a:pPr>
            <a:r>
              <a:rPr lang="en-GB" dirty="0"/>
              <a:t>Firsttee (.N.D) </a:t>
            </a:r>
            <a:r>
              <a:rPr lang="en-GB" i="1" dirty="0"/>
              <a:t>Resolving Conflict 4 Steps [Online] Available at: </a:t>
            </a:r>
            <a:r>
              <a:rPr lang="en-GB" i="0" u="none" strike="noStrike" dirty="0">
                <a:solidFill>
                  <a:srgbClr val="5759A5"/>
                </a:solidFill>
                <a:effectLst/>
                <a:latin typeface="robotolight"/>
                <a:hlinkClick r:id="rId3"/>
              </a:rPr>
              <a:t>https://firsttee.org/2017/03/13/resolving-conflict-4-steps/</a:t>
            </a:r>
            <a:r>
              <a:rPr lang="en-GB" dirty="0">
                <a:solidFill>
                  <a:srgbClr val="5759A5"/>
                </a:solidFill>
                <a:latin typeface="robotolight"/>
              </a:rPr>
              <a:t> </a:t>
            </a:r>
            <a:r>
              <a:rPr lang="en-GB" dirty="0">
                <a:latin typeface="robotolight"/>
              </a:rPr>
              <a:t>(Accessed: 5 December 2022)</a:t>
            </a:r>
            <a:endParaRPr lang="en-GB" i="0" u="none" strike="noStrike" dirty="0">
              <a:effectLst/>
              <a:latin typeface="robotolight"/>
            </a:endParaRPr>
          </a:p>
          <a:p>
            <a:pPr marL="0" lvl="0" indent="0">
              <a:buNone/>
            </a:pPr>
            <a:endParaRPr lang="en-GB" dirty="0"/>
          </a:p>
          <a:p>
            <a:pPr marL="0" indent="0">
              <a:buNone/>
            </a:pPr>
            <a:r>
              <a:rPr lang="en-GB" dirty="0">
                <a:solidFill>
                  <a:srgbClr val="001E00"/>
                </a:solidFill>
                <a:effectLst/>
              </a:rPr>
              <a:t>Geoffrey,W.(2021)</a:t>
            </a:r>
            <a:r>
              <a:rPr lang="en-GB" b="0" i="0" u="none" strike="noStrike" dirty="0">
                <a:solidFill>
                  <a:srgbClr val="001E00"/>
                </a:solidFill>
                <a:effectLst/>
                <a:latin typeface="Upworkrza"/>
              </a:rPr>
              <a:t> </a:t>
            </a:r>
            <a:r>
              <a:rPr lang="en-GB" b="0" i="1" u="none" strike="noStrike" dirty="0">
                <a:solidFill>
                  <a:srgbClr val="001E00"/>
                </a:solidFill>
                <a:effectLst/>
                <a:latin typeface="Upworkrza"/>
              </a:rPr>
              <a:t>How to Build a Successful Team: A Manager's Step-By-Step Guide to Get Started, Available at: </a:t>
            </a:r>
            <a:r>
              <a:rPr lang="en-GB" b="0" i="1" u="none" strike="noStrike" dirty="0">
                <a:solidFill>
                  <a:srgbClr val="001E00"/>
                </a:solidFill>
                <a:effectLst/>
                <a:latin typeface="Upworkrza"/>
                <a:hlinkClick r:id="rId4"/>
              </a:rPr>
              <a:t>https://www.upwork.com/resources/how-to-build-a-successful-team</a:t>
            </a:r>
            <a:r>
              <a:rPr lang="en-GB" i="1" dirty="0">
                <a:solidFill>
                  <a:srgbClr val="001E00"/>
                </a:solidFill>
                <a:latin typeface="Upworkrza"/>
              </a:rPr>
              <a:t> </a:t>
            </a:r>
            <a:r>
              <a:rPr lang="en-GB" b="0" i="1" u="none" strike="noStrike" dirty="0">
                <a:solidFill>
                  <a:srgbClr val="001E00"/>
                </a:solidFill>
                <a:effectLst/>
                <a:latin typeface="Upworkrza"/>
              </a:rPr>
              <a:t>(accessed on 8 December 2022),</a:t>
            </a:r>
          </a:p>
          <a:p>
            <a:pPr marL="0" lvl="0" indent="0">
              <a:buNone/>
            </a:pPr>
            <a:r>
              <a:rPr lang="en-GB" dirty="0"/>
              <a:t>ManagementStudyGuide (.N.D) </a:t>
            </a:r>
            <a:r>
              <a:rPr lang="en-GB" i="1" dirty="0"/>
              <a:t>Understanding Conflict – Meaning and Phases of Conflict, [Online] Available at: </a:t>
            </a:r>
            <a:r>
              <a:rPr lang="en-GB" dirty="0">
                <a:hlinkClick r:id="rId5"/>
              </a:rPr>
              <a:t>https://www.managementstudyguide.com/understanding-conflict.html</a:t>
            </a:r>
            <a:r>
              <a:rPr lang="en-GB" dirty="0"/>
              <a:t> </a:t>
            </a:r>
          </a:p>
          <a:p>
            <a:pPr marL="0" lvl="0" indent="0">
              <a:buNone/>
            </a:pPr>
            <a:r>
              <a:rPr lang="en-GB" dirty="0"/>
              <a:t>(Accessed 28 November 2022)</a:t>
            </a:r>
          </a:p>
          <a:p>
            <a:pPr marL="0" lvl="0" indent="0">
              <a:buNone/>
            </a:pPr>
            <a:r>
              <a:rPr lang="en-GB" dirty="0"/>
              <a:t>Mark K. Smith. (2005) </a:t>
            </a:r>
            <a:r>
              <a:rPr lang="en-GB" i="1" dirty="0">
                <a:solidFill>
                  <a:srgbClr val="FF0000"/>
                </a:solidFill>
              </a:rPr>
              <a:t>‘Bruce W. Tuckman – Forming, storming, norming and performing in groups’ </a:t>
            </a:r>
            <a:r>
              <a:rPr lang="en-GB" dirty="0">
                <a:hlinkClick r:id="rId6"/>
              </a:rPr>
              <a:t>Bruce W. Tuckman – forming, storming norming and performing in groups – infed.org:</a:t>
            </a:r>
            <a:r>
              <a:rPr lang="en-GB" dirty="0"/>
              <a:t> (accessed 2</a:t>
            </a:r>
            <a:r>
              <a:rPr lang="en-GB" baseline="30000" dirty="0"/>
              <a:t>nd</a:t>
            </a:r>
            <a:r>
              <a:rPr lang="en-GB" dirty="0"/>
              <a:t> November 2022)</a:t>
            </a:r>
          </a:p>
          <a:p>
            <a:pPr marL="0" lvl="0" indent="0">
              <a:buNone/>
            </a:pPr>
            <a:endParaRPr lang="en-GB" dirty="0"/>
          </a:p>
          <a:p>
            <a:pPr marL="0" indent="0">
              <a:buNone/>
            </a:pPr>
            <a:r>
              <a:rPr lang="en-GB" dirty="0"/>
              <a:t>Middleton, T. (2022) Teamwork [Online] Available at: </a:t>
            </a:r>
            <a:r>
              <a:rPr lang="en-GB" dirty="0">
                <a:hlinkClick r:id="rId7"/>
              </a:rPr>
              <a:t>https://www.atlassian.com/blog/teamwork/the-importance-of-teamwork</a:t>
            </a:r>
            <a:r>
              <a:rPr lang="en-GB" dirty="0"/>
              <a:t> (Accessed: 28 November 2022)</a:t>
            </a:r>
            <a:endParaRPr lang="en-GB" b="0" i="0" u="none" strike="noStrike" dirty="0">
              <a:solidFill>
                <a:srgbClr val="5759A5"/>
              </a:solidFill>
              <a:effectLst/>
              <a:latin typeface="robotolight"/>
            </a:endParaRPr>
          </a:p>
          <a:p>
            <a:pPr marL="0" indent="0">
              <a:buNone/>
            </a:pPr>
            <a:endParaRPr lang="en-GB" dirty="0">
              <a:hlinkClick r:id="rId8"/>
            </a:endParaRPr>
          </a:p>
          <a:p>
            <a:pPr marL="0" indent="0">
              <a:buNone/>
            </a:pPr>
            <a:r>
              <a:rPr lang="en-GB" dirty="0"/>
              <a:t>Nibusinessinfo (.N.D) </a:t>
            </a:r>
            <a:r>
              <a:rPr lang="en-GB" i="1" dirty="0"/>
              <a:t>Managing Conflict </a:t>
            </a:r>
            <a:r>
              <a:rPr lang="en-GB" dirty="0"/>
              <a:t>[</a:t>
            </a:r>
            <a:r>
              <a:rPr lang="en-GB" dirty="0" err="1"/>
              <a:t>Onine</a:t>
            </a:r>
            <a:r>
              <a:rPr lang="en-GB" dirty="0"/>
              <a:t>] Available at: </a:t>
            </a:r>
            <a:r>
              <a:rPr lang="en-GB" dirty="0">
                <a:hlinkClick r:id="rId8"/>
              </a:rPr>
              <a:t>https://www.nibusinessinfo.co.uk/content/causes-conflict-workplace</a:t>
            </a:r>
            <a:r>
              <a:rPr lang="en-GB" dirty="0"/>
              <a:t> (Accessed: 29 November 2022)</a:t>
            </a:r>
          </a:p>
          <a:p>
            <a:pPr marL="0" indent="0">
              <a:buNone/>
            </a:pPr>
            <a:r>
              <a:rPr lang="en-GB" dirty="0"/>
              <a:t>Rose, V. (.N.D) ‘Targeting Conflict Management Techniques in the Workplace – Pollack Peacebuilding </a:t>
            </a:r>
            <a:r>
              <a:rPr lang="en-GB" dirty="0" err="1"/>
              <a:t>Systems’,</a:t>
            </a:r>
            <a:r>
              <a:rPr lang="en-GB" i="1" dirty="0" err="1"/>
              <a:t>Structural</a:t>
            </a:r>
            <a:r>
              <a:rPr lang="en-GB" i="1" dirty="0"/>
              <a:t> Conflict Management Techniques in the Workplace. </a:t>
            </a:r>
            <a:r>
              <a:rPr lang="en-GB" dirty="0"/>
              <a:t>Available at: </a:t>
            </a:r>
            <a:r>
              <a:rPr lang="en-GB" dirty="0">
                <a:hlinkClick r:id="rId9"/>
              </a:rPr>
              <a:t>https://pollackpeacebuilding.com/blog/targeting-conflict-management-techniques-in-the-workplace/</a:t>
            </a:r>
            <a:r>
              <a:rPr lang="en-GB" dirty="0"/>
              <a:t> (Accessed: 29 November 2022)</a:t>
            </a:r>
          </a:p>
          <a:p>
            <a:pPr marL="0" indent="0">
              <a:buNone/>
            </a:pPr>
            <a:r>
              <a:rPr lang="en-GB" dirty="0"/>
              <a:t>QualityGurus (.N.D) </a:t>
            </a:r>
            <a:r>
              <a:rPr lang="en-GB" i="1" dirty="0"/>
              <a:t>Conflict Resolution (Thomas-Kilmann Model) </a:t>
            </a:r>
            <a:r>
              <a:rPr lang="en-GB" dirty="0"/>
              <a:t>[Online] Available at: </a:t>
            </a:r>
            <a:r>
              <a:rPr lang="en-GB" dirty="0">
                <a:hlinkClick r:id="rId10"/>
              </a:rPr>
              <a:t>https://www.qualitygurus.com/conflict-resolution-thomas-kilmann-model/#:~:text=The%20Thomas-Kilmann%20Model%20is,one%20according%20to%20the%20situation</a:t>
            </a:r>
            <a:r>
              <a:rPr lang="en-GB" dirty="0"/>
              <a:t> (Accessed 2 December 2022)</a:t>
            </a:r>
          </a:p>
          <a:p>
            <a:pPr marL="0" indent="0">
              <a:buNone/>
            </a:pPr>
            <a:endParaRPr lang="en-GB" dirty="0"/>
          </a:p>
          <a:p>
            <a:pPr marL="0" lvl="0" indent="0">
              <a:buNone/>
            </a:pPr>
            <a:r>
              <a:rPr lang="en-GB" dirty="0"/>
              <a:t>Richard Karanjgaokar. (N.D) </a:t>
            </a:r>
            <a:r>
              <a:rPr lang="en-GB" i="1" dirty="0">
                <a:solidFill>
                  <a:srgbClr val="FF0000"/>
                </a:solidFill>
              </a:rPr>
              <a:t>‘Tuckman model of team development: A detailed blueprint to build awesome teams’ </a:t>
            </a:r>
            <a:r>
              <a:rPr lang="en-GB" dirty="0">
                <a:hlinkClick r:id="rId11"/>
              </a:rPr>
              <a:t>Tuckman Model of Team Development: A Detailed Blueprint to Build Awesome Teams - AGILE KEN</a:t>
            </a:r>
            <a:r>
              <a:rPr lang="en-GB" dirty="0"/>
              <a:t> (Accessed 3</a:t>
            </a:r>
            <a:r>
              <a:rPr lang="en-GB" baseline="30000" dirty="0"/>
              <a:t>rd</a:t>
            </a:r>
            <a:r>
              <a:rPr lang="en-GB" dirty="0"/>
              <a:t> November 2022)</a:t>
            </a:r>
          </a:p>
          <a:p>
            <a:pPr marL="0" indent="0">
              <a:buNone/>
            </a:pPr>
            <a:br>
              <a:rPr lang="en-GB" dirty="0"/>
            </a:br>
            <a:endParaRPr lang="en-US" dirty="0"/>
          </a:p>
          <a:p>
            <a:endParaRPr lang="en-GB" dirty="0"/>
          </a:p>
          <a:p>
            <a:endParaRPr lang="en-GB" dirty="0"/>
          </a:p>
          <a:p>
            <a:endParaRPr lang="en-GB" dirty="0"/>
          </a:p>
          <a:p>
            <a:pPr lvl="0"/>
            <a:endParaRPr lang="en-GB" dirty="0"/>
          </a:p>
          <a:p>
            <a:pPr lvl="0"/>
            <a:endParaRPr lang="en-GB" dirty="0"/>
          </a:p>
          <a:p>
            <a:endParaRPr lang="en-GB" dirty="0"/>
          </a:p>
        </p:txBody>
      </p:sp>
    </p:spTree>
    <p:extLst>
      <p:ext uri="{BB962C8B-B14F-4D97-AF65-F5344CB8AC3E}">
        <p14:creationId xmlns:p14="http://schemas.microsoft.com/office/powerpoint/2010/main" val="70659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wipe(down)">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wipe(down)">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wipe(down)">
                                      <p:cBhvr>
                                        <p:cTn id="42" dur="5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wipe(down)">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wipe(down)">
                                      <p:cBhvr>
                                        <p:cTn id="52" dur="500"/>
                                        <p:tgtEl>
                                          <p:spTgt spid="3">
                                            <p:txEl>
                                              <p:pRg st="11" end="1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3">
                                            <p:txEl>
                                              <p:pRg st="13" end="13"/>
                                            </p:txEl>
                                          </p:spTgt>
                                        </p:tgtEl>
                                        <p:attrNameLst>
                                          <p:attrName>style.visibility</p:attrName>
                                        </p:attrNameLst>
                                      </p:cBhvr>
                                      <p:to>
                                        <p:strVal val="visible"/>
                                      </p:to>
                                    </p:set>
                                    <p:animEffect transition="in" filter="wipe(down)">
                                      <p:cBhvr>
                                        <p:cTn id="57" dur="500"/>
                                        <p:tgtEl>
                                          <p:spTgt spid="3">
                                            <p:txEl>
                                              <p:pRg st="13" end="1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3">
                                            <p:txEl>
                                              <p:pRg st="15" end="15"/>
                                            </p:txEl>
                                          </p:spTgt>
                                        </p:tgtEl>
                                        <p:attrNameLst>
                                          <p:attrName>style.visibility</p:attrName>
                                        </p:attrNameLst>
                                      </p:cBhvr>
                                      <p:to>
                                        <p:strVal val="visible"/>
                                      </p:to>
                                    </p:set>
                                    <p:animEffect transition="in" filter="wipe(down)">
                                      <p:cBhvr>
                                        <p:cTn id="62" dur="500"/>
                                        <p:tgtEl>
                                          <p:spTgt spid="3">
                                            <p:txEl>
                                              <p:pRg st="15" end="1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3">
                                            <p:txEl>
                                              <p:pRg st="16" end="16"/>
                                            </p:txEl>
                                          </p:spTgt>
                                        </p:tgtEl>
                                        <p:attrNameLst>
                                          <p:attrName>style.visibility</p:attrName>
                                        </p:attrNameLst>
                                      </p:cBhvr>
                                      <p:to>
                                        <p:strVal val="visible"/>
                                      </p:to>
                                    </p:set>
                                    <p:animEffect transition="in" filter="wipe(down)">
                                      <p:cBhvr>
                                        <p:cTn id="67" dur="500"/>
                                        <p:tgtEl>
                                          <p:spTgt spid="3">
                                            <p:txEl>
                                              <p:pRg st="16" end="16"/>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grpId="0" nodeType="clickEffect">
                                  <p:stCondLst>
                                    <p:cond delay="0"/>
                                  </p:stCondLst>
                                  <p:childTnLst>
                                    <p:set>
                                      <p:cBhvr>
                                        <p:cTn id="71" dur="1" fill="hold">
                                          <p:stCondLst>
                                            <p:cond delay="0"/>
                                          </p:stCondLst>
                                        </p:cTn>
                                        <p:tgtEl>
                                          <p:spTgt spid="3">
                                            <p:txEl>
                                              <p:pRg st="17" end="17"/>
                                            </p:txEl>
                                          </p:spTgt>
                                        </p:tgtEl>
                                        <p:attrNameLst>
                                          <p:attrName>style.visibility</p:attrName>
                                        </p:attrNameLst>
                                      </p:cBhvr>
                                      <p:to>
                                        <p:strVal val="visible"/>
                                      </p:to>
                                    </p:set>
                                    <p:animEffect transition="in" filter="wipe(down)">
                                      <p:cBhvr>
                                        <p:cTn id="72" dur="500"/>
                                        <p:tgtEl>
                                          <p:spTgt spid="3">
                                            <p:txEl>
                                              <p:pRg st="17" end="17"/>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grpId="0" nodeType="clickEffect">
                                  <p:stCondLst>
                                    <p:cond delay="0"/>
                                  </p:stCondLst>
                                  <p:childTnLst>
                                    <p:set>
                                      <p:cBhvr>
                                        <p:cTn id="76" dur="1" fill="hold">
                                          <p:stCondLst>
                                            <p:cond delay="0"/>
                                          </p:stCondLst>
                                        </p:cTn>
                                        <p:tgtEl>
                                          <p:spTgt spid="3">
                                            <p:txEl>
                                              <p:pRg st="19" end="19"/>
                                            </p:txEl>
                                          </p:spTgt>
                                        </p:tgtEl>
                                        <p:attrNameLst>
                                          <p:attrName>style.visibility</p:attrName>
                                        </p:attrNameLst>
                                      </p:cBhvr>
                                      <p:to>
                                        <p:strVal val="visible"/>
                                      </p:to>
                                    </p:set>
                                    <p:animEffect transition="in" filter="wipe(down)">
                                      <p:cBhvr>
                                        <p:cTn id="77" dur="500"/>
                                        <p:tgtEl>
                                          <p:spTgt spid="3">
                                            <p:txEl>
                                              <p:pRg st="19" end="19"/>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4" fill="hold" grpId="0" nodeType="clickEffect">
                                  <p:stCondLst>
                                    <p:cond delay="0"/>
                                  </p:stCondLst>
                                  <p:childTnLst>
                                    <p:set>
                                      <p:cBhvr>
                                        <p:cTn id="81" dur="1" fill="hold">
                                          <p:stCondLst>
                                            <p:cond delay="0"/>
                                          </p:stCondLst>
                                        </p:cTn>
                                        <p:tgtEl>
                                          <p:spTgt spid="3">
                                            <p:txEl>
                                              <p:pRg st="20" end="20"/>
                                            </p:txEl>
                                          </p:spTgt>
                                        </p:tgtEl>
                                        <p:attrNameLst>
                                          <p:attrName>style.visibility</p:attrName>
                                        </p:attrNameLst>
                                      </p:cBhvr>
                                      <p:to>
                                        <p:strVal val="visible"/>
                                      </p:to>
                                    </p:set>
                                    <p:animEffect transition="in" filter="wipe(down)">
                                      <p:cBhvr>
                                        <p:cTn id="82" dur="500"/>
                                        <p:tgtEl>
                                          <p:spTgt spid="3">
                                            <p:txEl>
                                              <p:pRg st="20" end="2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3312</TotalTime>
  <Words>2449</Words>
  <Application>Microsoft Office PowerPoint</Application>
  <PresentationFormat>Widescreen</PresentationFormat>
  <Paragraphs>400</Paragraphs>
  <Slides>28</Slides>
  <Notes>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28</vt:i4>
      </vt:variant>
    </vt:vector>
  </HeadingPairs>
  <TitlesOfParts>
    <vt:vector size="41" baseType="lpstr">
      <vt:lpstr>Amasis MT Pro Black</vt:lpstr>
      <vt:lpstr>Arial</vt:lpstr>
      <vt:lpstr>Britannic Bold</vt:lpstr>
      <vt:lpstr>Calibri</vt:lpstr>
      <vt:lpstr>Calibri Light</vt:lpstr>
      <vt:lpstr>Meta W01 Light</vt:lpstr>
      <vt:lpstr>robotolight</vt:lpstr>
      <vt:lpstr>robotoregular</vt:lpstr>
      <vt:lpstr>Upworkrza</vt:lpstr>
      <vt:lpstr>Wingdings</vt:lpstr>
      <vt:lpstr>work sans</vt:lpstr>
      <vt:lpstr>work sans</vt:lpstr>
      <vt:lpstr>Office Theme</vt:lpstr>
      <vt:lpstr>EFFECTIVE TEAMWORKING AND COMMUNICATION  GROUP 4 ANITA NAN (BMSW4002-LON)</vt:lpstr>
      <vt:lpstr>Advantages and Disadvantages of Teamwork </vt:lpstr>
      <vt:lpstr>Advantages of Teamwork</vt:lpstr>
      <vt:lpstr>Disadvantages of Teamwork </vt:lpstr>
      <vt:lpstr>Stages of Development  (Tuckman’s theory)</vt:lpstr>
      <vt:lpstr>PowerPoint Presentation</vt:lpstr>
      <vt:lpstr>PowerPoint Presentation</vt:lpstr>
      <vt:lpstr>PowerPoint Presentation</vt:lpstr>
      <vt:lpstr>PowerPoint Presentation</vt:lpstr>
      <vt:lpstr>Team Roles incl. Leadership Role</vt:lpstr>
      <vt:lpstr>Action Oriented</vt:lpstr>
      <vt:lpstr>People oriented</vt:lpstr>
      <vt:lpstr>Thought Oriented</vt:lpstr>
      <vt:lpstr>Situational Leadership</vt:lpstr>
      <vt:lpstr>Managing Conflict</vt:lpstr>
      <vt:lpstr>Factors of Conflict</vt:lpstr>
      <vt:lpstr>Thomas, K.W., Z Kilman Model Two Dimensions of Conflict</vt:lpstr>
      <vt:lpstr>Techniques for Managing Conflict</vt:lpstr>
      <vt:lpstr>Does Conflict Come Only with Negatives?</vt:lpstr>
      <vt:lpstr>Techniques to Resolve Conflict</vt:lpstr>
      <vt:lpstr> </vt:lpstr>
      <vt:lpstr>HOW A LEADER OR MANAGER MAKE A TEAM                                                  SUCCESSFUL</vt:lpstr>
      <vt:lpstr>HOW A LEADER OR MANAGER MAKE A TEAM                                                  SUCCESSFUL</vt:lpstr>
      <vt:lpstr>WAYS TO MAKE A TEAM SUCCESSFUL</vt:lpstr>
      <vt:lpstr>PowerPoint Presentation</vt:lpstr>
      <vt:lpstr>WAY TO MAKE A TEAM SUCCESSFUL</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Conflict</dc:title>
  <dc:creator>Alexander Venin</dc:creator>
  <cp:lastModifiedBy>Alexander Venin</cp:lastModifiedBy>
  <cp:revision>509</cp:revision>
  <dcterms:created xsi:type="dcterms:W3CDTF">2022-12-08T13:23:21Z</dcterms:created>
  <dcterms:modified xsi:type="dcterms:W3CDTF">2022-12-14T21:49:52Z</dcterms:modified>
</cp:coreProperties>
</file>