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WAV" ContentType="audio/x-wav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notesMasterIdLst>
    <p:notesMasterId r:id="rId16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278E142-13DD-4C7A-B5F0-F270BA93DB08}" v="224" dt="2021-02-23T15:09:11.36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0555" autoAdjust="0"/>
    <p:restoredTop sz="94696"/>
  </p:normalViewPr>
  <p:slideViewPr>
    <p:cSldViewPr snapToGrid="0" snapToObjects="1">
      <p:cViewPr varScale="1">
        <p:scale>
          <a:sx n="87" d="100"/>
          <a:sy n="87" d="100"/>
        </p:scale>
        <p:origin x="114" y="10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6D64D65-71B9-45CD-AB74-3B044A465945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61BBF66-2F90-4FED-8E7C-42CA6524993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600" b="1" i="0" baseline="0" dirty="0">
              <a:latin typeface="Arial" panose="020B0604020202020204" pitchFamily="34" charset="0"/>
              <a:cs typeface="Arial" panose="020B0604020202020204" pitchFamily="34" charset="0"/>
            </a:rPr>
            <a:t>Implementer: </a:t>
          </a:r>
          <a:r>
            <a:rPr lang="en-US" sz="1600" b="0" i="0" baseline="0" dirty="0">
              <a:latin typeface="Arial" panose="020B0604020202020204" pitchFamily="34" charset="0"/>
              <a:cs typeface="Arial" panose="020B0604020202020204" pitchFamily="34" charset="0"/>
            </a:rPr>
            <a:t>Needed to plan a workable strategy and carry it out as efficiently as possible</a:t>
          </a:r>
          <a:r>
            <a:rPr lang="en-US" sz="1600" b="0" i="0" baseline="0" dirty="0"/>
            <a:t>.</a:t>
          </a:r>
          <a:endParaRPr lang="en-US" sz="1600" dirty="0"/>
        </a:p>
      </dgm:t>
    </dgm:pt>
    <dgm:pt modelId="{BCA92D68-1B01-4AC0-877F-18504AB0023A}" type="parTrans" cxnId="{6F342684-BD8A-471B-8E60-CDD3F984E761}">
      <dgm:prSet/>
      <dgm:spPr/>
      <dgm:t>
        <a:bodyPr/>
        <a:lstStyle/>
        <a:p>
          <a:endParaRPr lang="en-US"/>
        </a:p>
      </dgm:t>
    </dgm:pt>
    <dgm:pt modelId="{40CD115B-7273-4616-AA19-DD7F69A3ADF2}" type="sibTrans" cxnId="{6F342684-BD8A-471B-8E60-CDD3F984E761}">
      <dgm:prSet/>
      <dgm:spPr/>
      <dgm:t>
        <a:bodyPr/>
        <a:lstStyle/>
        <a:p>
          <a:endParaRPr lang="en-US"/>
        </a:p>
      </dgm:t>
    </dgm:pt>
    <dgm:pt modelId="{3AAEFFB7-EEF0-4CD6-A9A1-FC8AC3839E6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i="0" baseline="0" dirty="0">
              <a:latin typeface="Arial" panose="020B0604020202020204" pitchFamily="34" charset="0"/>
              <a:cs typeface="Arial" panose="020B0604020202020204" pitchFamily="34" charset="0"/>
            </a:rPr>
            <a:t>Strengths:</a:t>
          </a:r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 Practical, reliable, efficient. Turns ideas into actions and organises work that needs to be done.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86BD669-1B9C-407A-BA76-FA7EDFE26798}" type="parTrans" cxnId="{6A91582B-BA50-45D6-9751-81ACFD732BA0}">
      <dgm:prSet/>
      <dgm:spPr/>
      <dgm:t>
        <a:bodyPr/>
        <a:lstStyle/>
        <a:p>
          <a:endParaRPr lang="en-US"/>
        </a:p>
      </dgm:t>
    </dgm:pt>
    <dgm:pt modelId="{A463514D-A82F-4A72-B43F-CDC17E1A19B0}" type="sibTrans" cxnId="{6A91582B-BA50-45D6-9751-81ACFD732BA0}">
      <dgm:prSet/>
      <dgm:spPr/>
      <dgm:t>
        <a:bodyPr/>
        <a:lstStyle/>
        <a:p>
          <a:endParaRPr lang="en-US"/>
        </a:p>
      </dgm:t>
    </dgm:pt>
    <dgm:pt modelId="{47830B4F-B25A-481A-8DD6-C92D4D04861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i="0" baseline="0" dirty="0">
              <a:latin typeface="Arial" panose="020B0604020202020204" pitchFamily="34" charset="0"/>
              <a:cs typeface="Arial" panose="020B0604020202020204" pitchFamily="34" charset="0"/>
            </a:rPr>
            <a:t>Allowable weaknesses:</a:t>
          </a:r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 Can be a bit inflexible and slow to respond to new possibilities.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534C405-3300-4451-B4E1-E08F6649BAB3}" type="parTrans" cxnId="{572B82BC-1266-44FD-8CF3-1BC415BFE79A}">
      <dgm:prSet/>
      <dgm:spPr/>
      <dgm:t>
        <a:bodyPr/>
        <a:lstStyle/>
        <a:p>
          <a:endParaRPr lang="en-US"/>
        </a:p>
      </dgm:t>
    </dgm:pt>
    <dgm:pt modelId="{83AAEFFD-5C47-4A42-A152-0EBDBF073532}" type="sibTrans" cxnId="{572B82BC-1266-44FD-8CF3-1BC415BFE79A}">
      <dgm:prSet/>
      <dgm:spPr/>
      <dgm:t>
        <a:bodyPr/>
        <a:lstStyle/>
        <a:p>
          <a:endParaRPr lang="en-US"/>
        </a:p>
      </dgm:t>
    </dgm:pt>
    <dgm:pt modelId="{E5E719EA-8815-45A0-AA7E-FDB30047479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i="0" baseline="0" dirty="0">
              <a:latin typeface="Arial" panose="020B0604020202020204" pitchFamily="34" charset="0"/>
              <a:cs typeface="Arial" panose="020B0604020202020204" pitchFamily="34" charset="0"/>
            </a:rPr>
            <a:t>Don't be surprised to find that:</a:t>
          </a:r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 They might be slow to relinquish their plans in favour of positive changes.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C6B48F9-3030-45DE-A5BA-537BF9954626}" type="parTrans" cxnId="{DF1408F7-9353-4FDC-B5C1-58695AE30E41}">
      <dgm:prSet/>
      <dgm:spPr/>
      <dgm:t>
        <a:bodyPr/>
        <a:lstStyle/>
        <a:p>
          <a:endParaRPr lang="en-US"/>
        </a:p>
      </dgm:t>
    </dgm:pt>
    <dgm:pt modelId="{A26A5882-45EE-4029-940A-B0D6686DCD8E}" type="sibTrans" cxnId="{DF1408F7-9353-4FDC-B5C1-58695AE30E41}">
      <dgm:prSet/>
      <dgm:spPr/>
      <dgm:t>
        <a:bodyPr/>
        <a:lstStyle/>
        <a:p>
          <a:endParaRPr lang="en-US"/>
        </a:p>
      </dgm:t>
    </dgm:pt>
    <dgm:pt modelId="{4F597D4B-919D-4DF1-A0AA-89F4805C3845}" type="pres">
      <dgm:prSet presAssocID="{A6D64D65-71B9-45CD-AB74-3B044A465945}" presName="root" presStyleCnt="0">
        <dgm:presLayoutVars>
          <dgm:dir/>
          <dgm:resizeHandles val="exact"/>
        </dgm:presLayoutVars>
      </dgm:prSet>
      <dgm:spPr/>
    </dgm:pt>
    <dgm:pt modelId="{EA6714C4-B973-484E-8217-18AE7E6036E1}" type="pres">
      <dgm:prSet presAssocID="{661BBF66-2F90-4FED-8E7C-42CA65249939}" presName="compNode" presStyleCnt="0"/>
      <dgm:spPr/>
    </dgm:pt>
    <dgm:pt modelId="{75192A16-BA91-43F8-8961-42E23F9A125E}" type="pres">
      <dgm:prSet presAssocID="{661BBF66-2F90-4FED-8E7C-42CA6524993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laybook"/>
        </a:ext>
      </dgm:extLst>
    </dgm:pt>
    <dgm:pt modelId="{69790208-D858-4E31-A1CB-3B4FCEA9440E}" type="pres">
      <dgm:prSet presAssocID="{661BBF66-2F90-4FED-8E7C-42CA65249939}" presName="spaceRect" presStyleCnt="0"/>
      <dgm:spPr/>
    </dgm:pt>
    <dgm:pt modelId="{87805299-666D-4667-AB04-2D9AE6651D16}" type="pres">
      <dgm:prSet presAssocID="{661BBF66-2F90-4FED-8E7C-42CA65249939}" presName="textRect" presStyleLbl="revTx" presStyleIdx="0" presStyleCnt="4">
        <dgm:presLayoutVars>
          <dgm:chMax val="1"/>
          <dgm:chPref val="1"/>
        </dgm:presLayoutVars>
      </dgm:prSet>
      <dgm:spPr/>
    </dgm:pt>
    <dgm:pt modelId="{DC139A8F-8DD4-4768-AD52-E6A22A9E42E2}" type="pres">
      <dgm:prSet presAssocID="{40CD115B-7273-4616-AA19-DD7F69A3ADF2}" presName="sibTrans" presStyleCnt="0"/>
      <dgm:spPr/>
    </dgm:pt>
    <dgm:pt modelId="{75D7D506-2E9F-482D-B717-21EBF504FEC2}" type="pres">
      <dgm:prSet presAssocID="{3AAEFFB7-EEF0-4CD6-A9A1-FC8AC3839E6E}" presName="compNode" presStyleCnt="0"/>
      <dgm:spPr/>
    </dgm:pt>
    <dgm:pt modelId="{261609DC-C5C1-4B6E-B273-4EA88FC3515C}" type="pres">
      <dgm:prSet presAssocID="{3AAEFFB7-EEF0-4CD6-A9A1-FC8AC3839E6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9628D972-25FA-47D8-95E5-DDA23E890EA4}" type="pres">
      <dgm:prSet presAssocID="{3AAEFFB7-EEF0-4CD6-A9A1-FC8AC3839E6E}" presName="spaceRect" presStyleCnt="0"/>
      <dgm:spPr/>
    </dgm:pt>
    <dgm:pt modelId="{93567BEB-02A3-4CEF-8B86-3FCFB576E26C}" type="pres">
      <dgm:prSet presAssocID="{3AAEFFB7-EEF0-4CD6-A9A1-FC8AC3839E6E}" presName="textRect" presStyleLbl="revTx" presStyleIdx="1" presStyleCnt="4">
        <dgm:presLayoutVars>
          <dgm:chMax val="1"/>
          <dgm:chPref val="1"/>
        </dgm:presLayoutVars>
      </dgm:prSet>
      <dgm:spPr/>
    </dgm:pt>
    <dgm:pt modelId="{33A5E951-1D75-4940-B91C-7E258427A069}" type="pres">
      <dgm:prSet presAssocID="{A463514D-A82F-4A72-B43F-CDC17E1A19B0}" presName="sibTrans" presStyleCnt="0"/>
      <dgm:spPr/>
    </dgm:pt>
    <dgm:pt modelId="{EF9C4EDC-5A6C-4A76-B657-60219C5DDF15}" type="pres">
      <dgm:prSet presAssocID="{47830B4F-B25A-481A-8DD6-C92D4D048615}" presName="compNode" presStyleCnt="0"/>
      <dgm:spPr/>
    </dgm:pt>
    <dgm:pt modelId="{9F95ED33-4221-4F77-97F0-AC9800B54FE4}" type="pres">
      <dgm:prSet presAssocID="{47830B4F-B25A-481A-8DD6-C92D4D04861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ze"/>
        </a:ext>
      </dgm:extLst>
    </dgm:pt>
    <dgm:pt modelId="{772F0D7B-BF2A-4781-BA4A-9A6446D8233E}" type="pres">
      <dgm:prSet presAssocID="{47830B4F-B25A-481A-8DD6-C92D4D048615}" presName="spaceRect" presStyleCnt="0"/>
      <dgm:spPr/>
    </dgm:pt>
    <dgm:pt modelId="{1949C2E4-6971-4DA4-8DCC-C6FE71B33B78}" type="pres">
      <dgm:prSet presAssocID="{47830B4F-B25A-481A-8DD6-C92D4D048615}" presName="textRect" presStyleLbl="revTx" presStyleIdx="2" presStyleCnt="4">
        <dgm:presLayoutVars>
          <dgm:chMax val="1"/>
          <dgm:chPref val="1"/>
        </dgm:presLayoutVars>
      </dgm:prSet>
      <dgm:spPr/>
    </dgm:pt>
    <dgm:pt modelId="{8FF74305-BA55-442F-A62F-3881C2B3D69D}" type="pres">
      <dgm:prSet presAssocID="{83AAEFFD-5C47-4A42-A152-0EBDBF073532}" presName="sibTrans" presStyleCnt="0"/>
      <dgm:spPr/>
    </dgm:pt>
    <dgm:pt modelId="{6B85EFD5-0240-4E5B-919D-0AA564369CCD}" type="pres">
      <dgm:prSet presAssocID="{E5E719EA-8815-45A0-AA7E-FDB300474798}" presName="compNode" presStyleCnt="0"/>
      <dgm:spPr/>
    </dgm:pt>
    <dgm:pt modelId="{1DB94FC7-F685-49FC-99D5-E32A85F69D08}" type="pres">
      <dgm:prSet presAssocID="{E5E719EA-8815-45A0-AA7E-FDB30047479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FE1BBFEE-3443-4AD9-91F2-893D25C4B57B}" type="pres">
      <dgm:prSet presAssocID="{E5E719EA-8815-45A0-AA7E-FDB300474798}" presName="spaceRect" presStyleCnt="0"/>
      <dgm:spPr/>
    </dgm:pt>
    <dgm:pt modelId="{9442CCD8-2EB0-49AC-BEDA-19580346D039}" type="pres">
      <dgm:prSet presAssocID="{E5E719EA-8815-45A0-AA7E-FDB300474798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B258B811-5659-9246-91E0-7D9E50746D28}" type="presOf" srcId="{47830B4F-B25A-481A-8DD6-C92D4D048615}" destId="{1949C2E4-6971-4DA4-8DCC-C6FE71B33B78}" srcOrd="0" destOrd="0" presId="urn:microsoft.com/office/officeart/2018/2/layout/IconLabelList"/>
    <dgm:cxn modelId="{6A91582B-BA50-45D6-9751-81ACFD732BA0}" srcId="{A6D64D65-71B9-45CD-AB74-3B044A465945}" destId="{3AAEFFB7-EEF0-4CD6-A9A1-FC8AC3839E6E}" srcOrd="1" destOrd="0" parTransId="{E86BD669-1B9C-407A-BA76-FA7EDFE26798}" sibTransId="{A463514D-A82F-4A72-B43F-CDC17E1A19B0}"/>
    <dgm:cxn modelId="{96317976-3A0A-DC4D-A728-E48F0FDDD00D}" type="presOf" srcId="{E5E719EA-8815-45A0-AA7E-FDB300474798}" destId="{9442CCD8-2EB0-49AC-BEDA-19580346D039}" srcOrd="0" destOrd="0" presId="urn:microsoft.com/office/officeart/2018/2/layout/IconLabelList"/>
    <dgm:cxn modelId="{6F342684-BD8A-471B-8E60-CDD3F984E761}" srcId="{A6D64D65-71B9-45CD-AB74-3B044A465945}" destId="{661BBF66-2F90-4FED-8E7C-42CA65249939}" srcOrd="0" destOrd="0" parTransId="{BCA92D68-1B01-4AC0-877F-18504AB0023A}" sibTransId="{40CD115B-7273-4616-AA19-DD7F69A3ADF2}"/>
    <dgm:cxn modelId="{572B82BC-1266-44FD-8CF3-1BC415BFE79A}" srcId="{A6D64D65-71B9-45CD-AB74-3B044A465945}" destId="{47830B4F-B25A-481A-8DD6-C92D4D048615}" srcOrd="2" destOrd="0" parTransId="{E534C405-3300-4451-B4E1-E08F6649BAB3}" sibTransId="{83AAEFFD-5C47-4A42-A152-0EBDBF073532}"/>
    <dgm:cxn modelId="{4A163FDB-AD7D-904B-8C4B-1780CAE1006C}" type="presOf" srcId="{A6D64D65-71B9-45CD-AB74-3B044A465945}" destId="{4F597D4B-919D-4DF1-A0AA-89F4805C3845}" srcOrd="0" destOrd="0" presId="urn:microsoft.com/office/officeart/2018/2/layout/IconLabelList"/>
    <dgm:cxn modelId="{D1D081E5-E0A5-8B4E-81A1-1A86F9CC94EA}" type="presOf" srcId="{661BBF66-2F90-4FED-8E7C-42CA65249939}" destId="{87805299-666D-4667-AB04-2D9AE6651D16}" srcOrd="0" destOrd="0" presId="urn:microsoft.com/office/officeart/2018/2/layout/IconLabelList"/>
    <dgm:cxn modelId="{DF1408F7-9353-4FDC-B5C1-58695AE30E41}" srcId="{A6D64D65-71B9-45CD-AB74-3B044A465945}" destId="{E5E719EA-8815-45A0-AA7E-FDB300474798}" srcOrd="3" destOrd="0" parTransId="{BC6B48F9-3030-45DE-A5BA-537BF9954626}" sibTransId="{A26A5882-45EE-4029-940A-B0D6686DCD8E}"/>
    <dgm:cxn modelId="{2C1D87FD-46D2-BA40-9A97-2EA9FF8409BC}" type="presOf" srcId="{3AAEFFB7-EEF0-4CD6-A9A1-FC8AC3839E6E}" destId="{93567BEB-02A3-4CEF-8B86-3FCFB576E26C}" srcOrd="0" destOrd="0" presId="urn:microsoft.com/office/officeart/2018/2/layout/IconLabelList"/>
    <dgm:cxn modelId="{92FD5596-87FB-6D4A-A67A-4B21907DF2AC}" type="presParOf" srcId="{4F597D4B-919D-4DF1-A0AA-89F4805C3845}" destId="{EA6714C4-B973-484E-8217-18AE7E6036E1}" srcOrd="0" destOrd="0" presId="urn:microsoft.com/office/officeart/2018/2/layout/IconLabelList"/>
    <dgm:cxn modelId="{3B3C5781-2861-6C40-9B64-A3E25010828C}" type="presParOf" srcId="{EA6714C4-B973-484E-8217-18AE7E6036E1}" destId="{75192A16-BA91-43F8-8961-42E23F9A125E}" srcOrd="0" destOrd="0" presId="urn:microsoft.com/office/officeart/2018/2/layout/IconLabelList"/>
    <dgm:cxn modelId="{CD798B9F-3431-0749-AE5F-9939D78456D4}" type="presParOf" srcId="{EA6714C4-B973-484E-8217-18AE7E6036E1}" destId="{69790208-D858-4E31-A1CB-3B4FCEA9440E}" srcOrd="1" destOrd="0" presId="urn:microsoft.com/office/officeart/2018/2/layout/IconLabelList"/>
    <dgm:cxn modelId="{6737AF03-DBA8-5D42-BE98-EE113F76FA36}" type="presParOf" srcId="{EA6714C4-B973-484E-8217-18AE7E6036E1}" destId="{87805299-666D-4667-AB04-2D9AE6651D16}" srcOrd="2" destOrd="0" presId="urn:microsoft.com/office/officeart/2018/2/layout/IconLabelList"/>
    <dgm:cxn modelId="{C8E36AAF-B4B3-DA48-B4A4-36D496041EDD}" type="presParOf" srcId="{4F597D4B-919D-4DF1-A0AA-89F4805C3845}" destId="{DC139A8F-8DD4-4768-AD52-E6A22A9E42E2}" srcOrd="1" destOrd="0" presId="urn:microsoft.com/office/officeart/2018/2/layout/IconLabelList"/>
    <dgm:cxn modelId="{71A4BB53-3AE7-524D-A421-B899F866D0C8}" type="presParOf" srcId="{4F597D4B-919D-4DF1-A0AA-89F4805C3845}" destId="{75D7D506-2E9F-482D-B717-21EBF504FEC2}" srcOrd="2" destOrd="0" presId="urn:microsoft.com/office/officeart/2018/2/layout/IconLabelList"/>
    <dgm:cxn modelId="{4864632D-FF74-AE4F-BBAA-181A7049DEE7}" type="presParOf" srcId="{75D7D506-2E9F-482D-B717-21EBF504FEC2}" destId="{261609DC-C5C1-4B6E-B273-4EA88FC3515C}" srcOrd="0" destOrd="0" presId="urn:microsoft.com/office/officeart/2018/2/layout/IconLabelList"/>
    <dgm:cxn modelId="{4B6E4879-37DE-1D40-A19F-FAC2DA97A7D9}" type="presParOf" srcId="{75D7D506-2E9F-482D-B717-21EBF504FEC2}" destId="{9628D972-25FA-47D8-95E5-DDA23E890EA4}" srcOrd="1" destOrd="0" presId="urn:microsoft.com/office/officeart/2018/2/layout/IconLabelList"/>
    <dgm:cxn modelId="{475B0E91-2C6C-1543-BDDB-4E2A409DF252}" type="presParOf" srcId="{75D7D506-2E9F-482D-B717-21EBF504FEC2}" destId="{93567BEB-02A3-4CEF-8B86-3FCFB576E26C}" srcOrd="2" destOrd="0" presId="urn:microsoft.com/office/officeart/2018/2/layout/IconLabelList"/>
    <dgm:cxn modelId="{B8DC0A43-4C3C-804B-AEF4-7C113E27715D}" type="presParOf" srcId="{4F597D4B-919D-4DF1-A0AA-89F4805C3845}" destId="{33A5E951-1D75-4940-B91C-7E258427A069}" srcOrd="3" destOrd="0" presId="urn:microsoft.com/office/officeart/2018/2/layout/IconLabelList"/>
    <dgm:cxn modelId="{DDCD2C24-EBA1-B449-A01E-A811B410BDCD}" type="presParOf" srcId="{4F597D4B-919D-4DF1-A0AA-89F4805C3845}" destId="{EF9C4EDC-5A6C-4A76-B657-60219C5DDF15}" srcOrd="4" destOrd="0" presId="urn:microsoft.com/office/officeart/2018/2/layout/IconLabelList"/>
    <dgm:cxn modelId="{E8175DC2-79B6-9D4A-A9FE-E7434E4656C6}" type="presParOf" srcId="{EF9C4EDC-5A6C-4A76-B657-60219C5DDF15}" destId="{9F95ED33-4221-4F77-97F0-AC9800B54FE4}" srcOrd="0" destOrd="0" presId="urn:microsoft.com/office/officeart/2018/2/layout/IconLabelList"/>
    <dgm:cxn modelId="{301EF71F-A94F-574D-B473-8A1C87CC8BA2}" type="presParOf" srcId="{EF9C4EDC-5A6C-4A76-B657-60219C5DDF15}" destId="{772F0D7B-BF2A-4781-BA4A-9A6446D8233E}" srcOrd="1" destOrd="0" presId="urn:microsoft.com/office/officeart/2018/2/layout/IconLabelList"/>
    <dgm:cxn modelId="{D542F5A3-2C96-F945-9068-8ADC32566A69}" type="presParOf" srcId="{EF9C4EDC-5A6C-4A76-B657-60219C5DDF15}" destId="{1949C2E4-6971-4DA4-8DCC-C6FE71B33B78}" srcOrd="2" destOrd="0" presId="urn:microsoft.com/office/officeart/2018/2/layout/IconLabelList"/>
    <dgm:cxn modelId="{7EAD95AE-9B3D-8D42-ACC1-098EE27DDF4A}" type="presParOf" srcId="{4F597D4B-919D-4DF1-A0AA-89F4805C3845}" destId="{8FF74305-BA55-442F-A62F-3881C2B3D69D}" srcOrd="5" destOrd="0" presId="urn:microsoft.com/office/officeart/2018/2/layout/IconLabelList"/>
    <dgm:cxn modelId="{112DEFF7-C94E-B146-93EE-6F397F2D0732}" type="presParOf" srcId="{4F597D4B-919D-4DF1-A0AA-89F4805C3845}" destId="{6B85EFD5-0240-4E5B-919D-0AA564369CCD}" srcOrd="6" destOrd="0" presId="urn:microsoft.com/office/officeart/2018/2/layout/IconLabelList"/>
    <dgm:cxn modelId="{E90FDFEF-931E-1C48-9133-608F13E19389}" type="presParOf" srcId="{6B85EFD5-0240-4E5B-919D-0AA564369CCD}" destId="{1DB94FC7-F685-49FC-99D5-E32A85F69D08}" srcOrd="0" destOrd="0" presId="urn:microsoft.com/office/officeart/2018/2/layout/IconLabelList"/>
    <dgm:cxn modelId="{8946044C-86CD-1049-B757-D0659A5E228B}" type="presParOf" srcId="{6B85EFD5-0240-4E5B-919D-0AA564369CCD}" destId="{FE1BBFEE-3443-4AD9-91F2-893D25C4B57B}" srcOrd="1" destOrd="0" presId="urn:microsoft.com/office/officeart/2018/2/layout/IconLabelList"/>
    <dgm:cxn modelId="{D800A304-D50D-8D40-A128-3ACCC41D85D4}" type="presParOf" srcId="{6B85EFD5-0240-4E5B-919D-0AA564369CCD}" destId="{9442CCD8-2EB0-49AC-BEDA-19580346D039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192A16-BA91-43F8-8961-42E23F9A125E}">
      <dsp:nvSpPr>
        <dsp:cNvPr id="0" name=""/>
        <dsp:cNvSpPr/>
      </dsp:nvSpPr>
      <dsp:spPr>
        <a:xfrm>
          <a:off x="851370" y="371153"/>
          <a:ext cx="1345782" cy="134578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805299-666D-4667-AB04-2D9AE6651D16}">
      <dsp:nvSpPr>
        <dsp:cNvPr id="0" name=""/>
        <dsp:cNvSpPr/>
      </dsp:nvSpPr>
      <dsp:spPr>
        <a:xfrm>
          <a:off x="28947" y="2100221"/>
          <a:ext cx="299062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Implementer: </a:t>
          </a:r>
          <a:r>
            <a:rPr lang="en-US" sz="16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Needed to plan a workable strategy and carry it out as efficiently as possible</a:t>
          </a:r>
          <a:r>
            <a:rPr lang="en-US" sz="1600" b="0" i="0" kern="1200" baseline="0" dirty="0"/>
            <a:t>.</a:t>
          </a:r>
          <a:endParaRPr lang="en-US" sz="1600" kern="1200" dirty="0"/>
        </a:p>
      </dsp:txBody>
      <dsp:txXfrm>
        <a:off x="28947" y="2100221"/>
        <a:ext cx="2990627" cy="720000"/>
      </dsp:txXfrm>
    </dsp:sp>
    <dsp:sp modelId="{261609DC-C5C1-4B6E-B273-4EA88FC3515C}">
      <dsp:nvSpPr>
        <dsp:cNvPr id="0" name=""/>
        <dsp:cNvSpPr/>
      </dsp:nvSpPr>
      <dsp:spPr>
        <a:xfrm>
          <a:off x="4365358" y="371153"/>
          <a:ext cx="1345782" cy="134578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567BEB-02A3-4CEF-8B86-3FCFB576E26C}">
      <dsp:nvSpPr>
        <dsp:cNvPr id="0" name=""/>
        <dsp:cNvSpPr/>
      </dsp:nvSpPr>
      <dsp:spPr>
        <a:xfrm>
          <a:off x="3542935" y="2100221"/>
          <a:ext cx="299062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Strengths:</a:t>
          </a:r>
          <a:r>
            <a:rPr lang="en-US" sz="13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 Practical, reliable, efficient. Turns ideas into actions and organises work that needs to be done.</a:t>
          </a:r>
          <a:endParaRPr lang="en-US" sz="1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542935" y="2100221"/>
        <a:ext cx="2990627" cy="720000"/>
      </dsp:txXfrm>
    </dsp:sp>
    <dsp:sp modelId="{9F95ED33-4221-4F77-97F0-AC9800B54FE4}">
      <dsp:nvSpPr>
        <dsp:cNvPr id="0" name=""/>
        <dsp:cNvSpPr/>
      </dsp:nvSpPr>
      <dsp:spPr>
        <a:xfrm>
          <a:off x="851370" y="3567878"/>
          <a:ext cx="1345782" cy="134578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49C2E4-6971-4DA4-8DCC-C6FE71B33B78}">
      <dsp:nvSpPr>
        <dsp:cNvPr id="0" name=""/>
        <dsp:cNvSpPr/>
      </dsp:nvSpPr>
      <dsp:spPr>
        <a:xfrm>
          <a:off x="28947" y="5296946"/>
          <a:ext cx="299062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Allowable weaknesses:</a:t>
          </a:r>
          <a:r>
            <a:rPr lang="en-US" sz="13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 Can be a bit inflexible and slow to respond to new possibilities.</a:t>
          </a:r>
          <a:endParaRPr lang="en-US" sz="1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947" y="5296946"/>
        <a:ext cx="2990627" cy="720000"/>
      </dsp:txXfrm>
    </dsp:sp>
    <dsp:sp modelId="{1DB94FC7-F685-49FC-99D5-E32A85F69D08}">
      <dsp:nvSpPr>
        <dsp:cNvPr id="0" name=""/>
        <dsp:cNvSpPr/>
      </dsp:nvSpPr>
      <dsp:spPr>
        <a:xfrm>
          <a:off x="4365358" y="3567878"/>
          <a:ext cx="1345782" cy="134578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42CCD8-2EB0-49AC-BEDA-19580346D039}">
      <dsp:nvSpPr>
        <dsp:cNvPr id="0" name=""/>
        <dsp:cNvSpPr/>
      </dsp:nvSpPr>
      <dsp:spPr>
        <a:xfrm>
          <a:off x="3542935" y="5296946"/>
          <a:ext cx="299062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Don't be surprised to find that:</a:t>
          </a:r>
          <a:r>
            <a:rPr lang="en-US" sz="13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 They might be slow to relinquish their plans in favour of positive changes.</a:t>
          </a:r>
          <a:endParaRPr lang="en-US" sz="1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542935" y="5296946"/>
        <a:ext cx="2990627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15DF9C-7B72-4367-9290-59D66AAD215B}" type="datetimeFigureOut">
              <a:rPr lang="en-US" smtClean="0"/>
              <a:pPr/>
              <a:t>3/2/2021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927917-601B-456C-84DA-1F2177EB4FF0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3/2/2021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pPr/>
              <a:t>3/2/2021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pPr/>
              <a:t>3/2/2021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3/2/2021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8.png"/><Relationship Id="rId5" Type="http://schemas.openxmlformats.org/officeDocument/2006/relationships/image" Target="../media/image9.jpeg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8.png"/><Relationship Id="rId5" Type="http://schemas.openxmlformats.org/officeDocument/2006/relationships/image" Target="../media/image10.jpeg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Layout" Target="../diagrams/layout1.xml"/><Relationship Id="rId11" Type="http://schemas.openxmlformats.org/officeDocument/2006/relationships/image" Target="../media/image8.png"/><Relationship Id="rId5" Type="http://schemas.openxmlformats.org/officeDocument/2006/relationships/diagramData" Target="../diagrams/data1.xml"/><Relationship Id="rId10" Type="http://schemas.openxmlformats.org/officeDocument/2006/relationships/image" Target="../media/image19.png"/><Relationship Id="rId4" Type="http://schemas.openxmlformats.org/officeDocument/2006/relationships/image" Target="../media/image2.jpeg"/><Relationship Id="rId9" Type="http://schemas.microsoft.com/office/2007/relationships/diagramDrawing" Target="../diagrams/drawing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0.jpe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Relationship Id="rId9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WAV"/><Relationship Id="rId1" Type="http://schemas.microsoft.com/office/2007/relationships/media" Target="../media/media6.WAV"/><Relationship Id="rId5" Type="http://schemas.openxmlformats.org/officeDocument/2006/relationships/image" Target="../media/image23.png"/><Relationship Id="rId4" Type="http://schemas.openxmlformats.org/officeDocument/2006/relationships/image" Target="../media/image2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WAV"/><Relationship Id="rId1" Type="http://schemas.microsoft.com/office/2007/relationships/media" Target="../media/media7.WAV"/><Relationship Id="rId5" Type="http://schemas.openxmlformats.org/officeDocument/2006/relationships/image" Target="../media/image23.png"/><Relationship Id="rId4" Type="http://schemas.openxmlformats.org/officeDocument/2006/relationships/image" Target="../media/image2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WAV"/><Relationship Id="rId1" Type="http://schemas.microsoft.com/office/2007/relationships/media" Target="../media/media8.WAV"/><Relationship Id="rId4" Type="http://schemas.openxmlformats.org/officeDocument/2006/relationships/image" Target="../media/image2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WAV"/><Relationship Id="rId1" Type="http://schemas.microsoft.com/office/2007/relationships/media" Target="../media/media9.WAV"/><Relationship Id="rId4" Type="http://schemas.openxmlformats.org/officeDocument/2006/relationships/image" Target="../media/image2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WAV"/><Relationship Id="rId1" Type="http://schemas.microsoft.com/office/2007/relationships/media" Target="../media/media10.WAV"/><Relationship Id="rId4" Type="http://schemas.openxmlformats.org/officeDocument/2006/relationships/image" Target="../media/image2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WAV"/><Relationship Id="rId1" Type="http://schemas.microsoft.com/office/2007/relationships/media" Target="../media/media11.WAV"/><Relationship Id="rId4" Type="http://schemas.openxmlformats.org/officeDocument/2006/relationships/image" Target="../media/image2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DF8837B-BAE2-489A-8F93-69216307D5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Skydivers make a formation above the clouds">
            <a:extLst>
              <a:ext uri="{FF2B5EF4-FFF2-40B4-BE49-F238E27FC236}">
                <a16:creationId xmlns:a16="http://schemas.microsoft.com/office/drawing/2014/main" id="{F3B126BE-4BBA-4192-870E-F6F6755A89C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50000"/>
          </a:blip>
          <a:srcRect b="15730"/>
          <a:stretch/>
        </p:blipFill>
        <p:spPr>
          <a:xfrm>
            <a:off x="-1512276" y="-697517"/>
            <a:ext cx="17912862" cy="755551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41C90CE-1F84-A841-B943-09D722788D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6493" y="1742939"/>
            <a:ext cx="4044460" cy="961281"/>
          </a:xfrm>
        </p:spPr>
        <p:txBody>
          <a:bodyPr>
            <a:noAutofit/>
          </a:bodyPr>
          <a:lstStyle/>
          <a:p>
            <a:r>
              <a:rPr lang="en-US" sz="6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Teamwork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868741-26CF-F444-A23F-E773F360D9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4829000"/>
            <a:ext cx="5931876" cy="222738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Group Presentation </a:t>
            </a: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</a:t>
            </a: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Gaynor Morgan and Zujaja Tabassum Kharal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48BEE9B-A2F4-4BF3-9EAD-16E1A7FC2D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699932" y="3510608"/>
            <a:ext cx="5120640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43888A04-8D91-46AD-A63F-135F4BAC599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93394" y="609973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19012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 advTm="46913">
        <p:fade/>
      </p:transition>
    </mc:Choice>
    <mc:Fallback xmlns="">
      <p:transition spd="med" advTm="4691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10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17FEAC-4F2C-EE48-ACD6-604757861A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br>
              <a:rPr lang="en-US" sz="2100" dirty="0">
                <a:solidFill>
                  <a:srgbClr val="262626"/>
                </a:solidFill>
              </a:rPr>
            </a:br>
            <a:r>
              <a:rPr lang="en-US" b="1" dirty="0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Components of Successful Teamwork</a:t>
            </a:r>
            <a:br>
              <a:rPr lang="en-US" sz="2100" dirty="0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100" i="1" dirty="0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”Effective teamwork begins and ends with communication” </a:t>
            </a:r>
            <a:r>
              <a:rPr lang="en-GB" sz="2100" i="1" dirty="0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Mike Krzyzewski (2006)</a:t>
            </a:r>
            <a:br>
              <a:rPr lang="en-US" sz="2100" dirty="0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100" dirty="0">
              <a:solidFill>
                <a:srgbClr val="26262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BA1237-8DC1-854F-94C7-E2136553CB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2" y="2556932"/>
            <a:ext cx="6256866" cy="3318936"/>
          </a:xfrm>
        </p:spPr>
        <p:txBody>
          <a:bodyPr>
            <a:normAutofit fontScale="92500"/>
          </a:bodyPr>
          <a:lstStyle/>
          <a:p>
            <a:pPr>
              <a:lnSpc>
                <a:spcPct val="90000"/>
              </a:lnSpc>
            </a:pPr>
            <a:r>
              <a:rPr lang="en-US" dirty="0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Allows everyone to feel important and valued</a:t>
            </a: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 of group motivation and satisfaction</a:t>
            </a: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 towards a joint objective</a:t>
            </a: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Poor communication can cause unnecessary tension and anxiety </a:t>
            </a: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Vital that all members of the team understand each other’s working behaviours </a:t>
            </a:r>
          </a:p>
          <a:p>
            <a:pPr>
              <a:lnSpc>
                <a:spcPct val="90000"/>
              </a:lnSpc>
            </a:pPr>
            <a:endParaRPr lang="en-US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</a:pPr>
            <a:endParaRPr lang="en-US" dirty="0">
              <a:solidFill>
                <a:srgbClr val="262626"/>
              </a:solidFill>
            </a:endParaRPr>
          </a:p>
        </p:txBody>
      </p:sp>
      <p:pic>
        <p:nvPicPr>
          <p:cNvPr id="4098" name="Picture 2" descr="Image result for communication">
            <a:extLst>
              <a:ext uri="{FF2B5EF4-FFF2-40B4-BE49-F238E27FC236}">
                <a16:creationId xmlns:a16="http://schemas.microsoft.com/office/drawing/2014/main" id="{9AEE7616-1B55-0B41-9989-E578E759A1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085026" y="3237088"/>
            <a:ext cx="2739728" cy="1780823"/>
          </a:xfrm>
          <a:prstGeom prst="rect">
            <a:avLst/>
          </a:prstGeom>
          <a:noFill/>
          <a:ln w="57150" cmpd="thickThin">
            <a:solidFill>
              <a:srgbClr val="7F7F7F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9F3CF46A-163D-4335-AA5E-15E1FEC75B6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5948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62610">
        <p:fade/>
      </p:transition>
    </mc:Choice>
    <mc:Fallback xmlns="">
      <p:transition spd="med" advTm="6261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A50ABC-E234-6040-BB14-5E3BA401F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3558" y="1568020"/>
            <a:ext cx="9601196" cy="1303867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4100" b="1" dirty="0">
                <a:latin typeface="Arial" panose="020B0604020202020204" pitchFamily="34" charset="0"/>
                <a:cs typeface="Arial" panose="020B0604020202020204" pitchFamily="34" charset="0"/>
              </a:rPr>
              <a:t>Belbin’s Theory</a:t>
            </a:r>
            <a:br>
              <a:rPr lang="en-US" sz="41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"A tendency to behave, contribute and interrelate with others in a particular way"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– Dr Meredith Belbin (2012)</a:t>
            </a:r>
            <a:b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4100" dirty="0"/>
            </a:br>
            <a:endParaRPr lang="en-US" sz="41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088F76-4A60-1C49-8383-BA8DBF2AFE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2" y="2556932"/>
            <a:ext cx="6256866" cy="331893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Nine patterns of behaviour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People assume different team roles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Can result in a greater understanding of a team dynamic 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Great teams can be put together, existing teams can be understood and improved 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Different roles allow the team to work successfully together 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US" sz="2000" dirty="0"/>
          </a:p>
        </p:txBody>
      </p:sp>
      <p:pic>
        <p:nvPicPr>
          <p:cNvPr id="1026" name="Picture 2" descr="Image result for IMPLEMENTER BELBIN'S THEORY">
            <a:extLst>
              <a:ext uri="{FF2B5EF4-FFF2-40B4-BE49-F238E27FC236}">
                <a16:creationId xmlns:a16="http://schemas.microsoft.com/office/drawing/2014/main" id="{3086438B-94AA-774B-8803-C39F5FB9AAA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5" r="6" b="6"/>
          <a:stretch/>
        </p:blipFill>
        <p:spPr bwMode="auto">
          <a:xfrm>
            <a:off x="8085026" y="2701180"/>
            <a:ext cx="2739728" cy="2852640"/>
          </a:xfrm>
          <a:prstGeom prst="rect">
            <a:avLst/>
          </a:prstGeom>
          <a:noFill/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C692FA6B-71DD-45DF-B89D-73A39ACB556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1286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74022">
        <p:fade/>
      </p:transition>
    </mc:Choice>
    <mc:Fallback xmlns="">
      <p:transition spd="med" advTm="7402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0" name="Rectangle 69">
            <a:extLst>
              <a:ext uri="{FF2B5EF4-FFF2-40B4-BE49-F238E27FC236}">
                <a16:creationId xmlns:a16="http://schemas.microsoft.com/office/drawing/2014/main" id="{DC878D9A-77BE-4701-AE3D-EEFC53CD5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F643BE08-0ED1-4B73-AC6D-B7E26A59CD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663" y="469900"/>
            <a:ext cx="3695002" cy="59182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956B2094-7FC0-45FC-BFED-3CB88CEE6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668" y="635508"/>
            <a:ext cx="3364992" cy="5586984"/>
          </a:xfrm>
          <a:prstGeom prst="rect">
            <a:avLst/>
          </a:prstGeom>
          <a:noFill/>
          <a:ln w="15875" cap="flat">
            <a:solidFill>
              <a:schemeClr val="accent1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17DF29-751A-0A4E-B5EA-E933D2226D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5623" y="252161"/>
            <a:ext cx="3329037" cy="2423396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The Implementer</a:t>
            </a: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07A4B640-BB7F-4272-A710-068DBA9F9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0"/>
            <a:ext cx="7537704" cy="6858000"/>
          </a:xfrm>
          <a:prstGeom prst="rect">
            <a:avLst/>
          </a:prstGeom>
          <a:gradFill>
            <a:gsLst>
              <a:gs pos="0">
                <a:schemeClr val="bg1"/>
              </a:gs>
              <a:gs pos="30000">
                <a:schemeClr val="bg1"/>
              </a:gs>
              <a:gs pos="61000">
                <a:schemeClr val="bg2">
                  <a:lumMod val="20000"/>
                  <a:lumOff val="80000"/>
                </a:schemeClr>
              </a:gs>
              <a:gs pos="97000">
                <a:schemeClr val="bg2">
                  <a:lumMod val="70000"/>
                  <a:lumOff val="3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  <a:effectLst>
            <a:innerShdw blurRad="63500" dist="50800" dir="10800000">
              <a:prstClr val="black">
                <a:alpha val="3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2051" name="Content Placeholder 2">
            <a:extLst>
              <a:ext uri="{FF2B5EF4-FFF2-40B4-BE49-F238E27FC236}">
                <a16:creationId xmlns:a16="http://schemas.microsoft.com/office/drawing/2014/main" id="{14D87527-480F-4508-9ADA-5876E3EC0E7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14346980"/>
              </p:ext>
            </p:extLst>
          </p:nvPr>
        </p:nvGraphicFramePr>
        <p:xfrm>
          <a:off x="5324689" y="469900"/>
          <a:ext cx="6562511" cy="63881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049" name="Picture 1">
            <a:extLst>
              <a:ext uri="{FF2B5EF4-FFF2-40B4-BE49-F238E27FC236}">
                <a16:creationId xmlns:a16="http://schemas.microsoft.com/office/drawing/2014/main" id="{4F6DD5B1-51C9-9247-98B9-2A444651ED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9651" y="2438574"/>
            <a:ext cx="2728664" cy="348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CBE82AF4-7D53-4C8F-A091-8D592F2DAA0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314248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81456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72963">
        <p:fade/>
      </p:transition>
    </mc:Choice>
    <mc:Fallback xmlns="">
      <p:transition spd="med" advTm="7296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82" name="Rectangle 140">
            <a:extLst>
              <a:ext uri="{FF2B5EF4-FFF2-40B4-BE49-F238E27FC236}">
                <a16:creationId xmlns:a16="http://schemas.microsoft.com/office/drawing/2014/main" id="{1D39ECD8-0E3E-43C1-9E56-3604E9A15E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43" name="Group 142">
            <a:extLst>
              <a:ext uri="{FF2B5EF4-FFF2-40B4-BE49-F238E27FC236}">
                <a16:creationId xmlns:a16="http://schemas.microsoft.com/office/drawing/2014/main" id="{1B592F0F-402B-4FF5-BC6B-00A024655A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44" name="Picture 143">
              <a:extLst>
                <a:ext uri="{FF2B5EF4-FFF2-40B4-BE49-F238E27FC236}">
                  <a16:creationId xmlns:a16="http://schemas.microsoft.com/office/drawing/2014/main" id="{8EF0DA20-3B85-45BF-BA3A-BFB1E8447C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45" name="Rectangle 144">
              <a:extLst>
                <a:ext uri="{FF2B5EF4-FFF2-40B4-BE49-F238E27FC236}">
                  <a16:creationId xmlns:a16="http://schemas.microsoft.com/office/drawing/2014/main" id="{8777C3F1-A465-43B3-85B0-DD54F9F152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46" name="Picture 145">
              <a:extLst>
                <a:ext uri="{FF2B5EF4-FFF2-40B4-BE49-F238E27FC236}">
                  <a16:creationId xmlns:a16="http://schemas.microsoft.com/office/drawing/2014/main" id="{1DB29FDA-E291-482E-AAF5-3E0C5C3214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47" name="Picture 146">
              <a:extLst>
                <a:ext uri="{FF2B5EF4-FFF2-40B4-BE49-F238E27FC236}">
                  <a16:creationId xmlns:a16="http://schemas.microsoft.com/office/drawing/2014/main" id="{00024A88-E45C-43D3-B94F-346AF518B1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F10A740-77D5-A347-B4C4-43C7B42742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0564" y="982132"/>
            <a:ext cx="5172260" cy="141672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100" b="1" dirty="0"/>
              <a:t>How communication can be improved at Amazon</a:t>
            </a:r>
          </a:p>
        </p:txBody>
      </p:sp>
      <p:cxnSp>
        <p:nvCxnSpPr>
          <p:cNvPr id="149" name="Straight Connector 148">
            <a:extLst>
              <a:ext uri="{FF2B5EF4-FFF2-40B4-BE49-F238E27FC236}">
                <a16:creationId xmlns:a16="http://schemas.microsoft.com/office/drawing/2014/main" id="{DFBD34B5-7777-4A8A-8ED2-97A4A3C27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39418" y="2400639"/>
            <a:ext cx="402336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83D9F5-0ABC-FD4D-83F5-19E457779B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385" y="2556932"/>
            <a:ext cx="5014704" cy="331893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7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Jeff Bezos values criticism over harmony</a:t>
            </a:r>
          </a:p>
          <a:p>
            <a:pPr>
              <a:lnSpc>
                <a:spcPct val="90000"/>
              </a:lnSpc>
            </a:pPr>
            <a:r>
              <a:rPr lang="en-US" sz="17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en-GB" sz="17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Amazon actively challenge their employees to disagree resulting in a culture of tearing into people’s ideas” </a:t>
            </a:r>
            <a:r>
              <a:rPr lang="en-GB" sz="17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– Spray (2016)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Employees are forced to work in an environment of open confrontation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 implementing Belbin’s theory, they could create more compatible teams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Insight into each other’s characteristics and improve how they communicate as a team eliminating confrontation </a:t>
            </a:r>
            <a:endParaRPr lang="en-US" sz="17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1" name="Rectangle 150">
            <a:extLst>
              <a:ext uri="{FF2B5EF4-FFF2-40B4-BE49-F238E27FC236}">
                <a16:creationId xmlns:a16="http://schemas.microsoft.com/office/drawing/2014/main" id="{018F8D27-BFDB-4BF9-A512-FF930275B4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55486" y="821175"/>
            <a:ext cx="2510350" cy="249453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7" name="Picture 2" descr="Image result for amazon">
            <a:extLst>
              <a:ext uri="{FF2B5EF4-FFF2-40B4-BE49-F238E27FC236}">
                <a16:creationId xmlns:a16="http://schemas.microsoft.com/office/drawing/2014/main" id="{4CB6679E-785C-974B-A033-00EB2FD3B3E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8" b="622"/>
          <a:stretch/>
        </p:blipFill>
        <p:spPr bwMode="auto">
          <a:xfrm>
            <a:off x="6798409" y="821175"/>
            <a:ext cx="4613303" cy="2721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Image result for arguments team meeting">
            <a:extLst>
              <a:ext uri="{FF2B5EF4-FFF2-40B4-BE49-F238E27FC236}">
                <a16:creationId xmlns:a16="http://schemas.microsoft.com/office/drawing/2014/main" id="{89198FD7-5115-2441-B295-7CD68ED705C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655" r="-2" b="16778"/>
          <a:stretch/>
        </p:blipFill>
        <p:spPr bwMode="auto">
          <a:xfrm>
            <a:off x="6342824" y="3453833"/>
            <a:ext cx="5014704" cy="2478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51F0709E-4A82-433F-AAAB-E7E573DE257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3803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76124">
        <p:fade/>
      </p:transition>
    </mc:Choice>
    <mc:Fallback xmlns="">
      <p:transition spd="med" advTm="7612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Shaper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Challenging</a:t>
            </a:r>
          </a:p>
          <a:p>
            <a:r>
              <a:rPr lang="en-GB" dirty="0"/>
              <a:t>Dynamic</a:t>
            </a:r>
          </a:p>
          <a:p>
            <a:r>
              <a:rPr lang="en-GB" dirty="0"/>
              <a:t>Thrives on Pressure</a:t>
            </a:r>
          </a:p>
          <a:p>
            <a:r>
              <a:rPr lang="en-GB" dirty="0"/>
              <a:t>The drive to courage to overcome obstacles</a:t>
            </a:r>
          </a:p>
          <a:p>
            <a:r>
              <a:rPr lang="en-GB" dirty="0"/>
              <a:t>Prone to provocation</a:t>
            </a:r>
          </a:p>
          <a:p>
            <a:r>
              <a:rPr lang="en-GB" dirty="0"/>
              <a:t>Offends people’s feelings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8CAD69-0E90-4B8B-A08A-063C4C509E3A}" type="datetime1">
              <a:rPr lang="en-US" smtClean="0"/>
              <a:pPr/>
              <a:t>3/2/2021</a:t>
            </a:fld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Zujaja 1919419 </a:t>
            </a:r>
          </a:p>
        </p:txBody>
      </p:sp>
      <p:pic>
        <p:nvPicPr>
          <p:cNvPr id="12" name="Picture 11" descr="Shaper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74651" y="2757624"/>
            <a:ext cx="4095750" cy="2152650"/>
          </a:xfrm>
          <a:prstGeom prst="rect">
            <a:avLst/>
          </a:prstGeom>
        </p:spPr>
      </p:pic>
      <p:pic>
        <p:nvPicPr>
          <p:cNvPr id="10" name="the Shaper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065601" y="5571068"/>
            <a:ext cx="304800" cy="304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318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Dynamic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Effective Communication</a:t>
            </a:r>
          </a:p>
          <a:p>
            <a:r>
              <a:rPr lang="en-GB" dirty="0"/>
              <a:t>Productive team member </a:t>
            </a:r>
          </a:p>
          <a:p>
            <a:r>
              <a:rPr lang="en-GB" dirty="0"/>
              <a:t>Influential leader </a:t>
            </a:r>
          </a:p>
          <a:p>
            <a:r>
              <a:rPr lang="en-GB" dirty="0"/>
              <a:t>Adjourning Situation </a:t>
            </a:r>
          </a:p>
          <a:p>
            <a:endParaRPr lang="en-GB" dirty="0"/>
          </a:p>
        </p:txBody>
      </p:sp>
      <p:pic>
        <p:nvPicPr>
          <p:cNvPr id="4" name="Picture 3" descr="Adjourning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29304" y="2556932"/>
            <a:ext cx="4834936" cy="3597946"/>
          </a:xfrm>
          <a:prstGeom prst="rect">
            <a:avLst/>
          </a:prstGeom>
        </p:spPr>
      </p:pic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5F0C7-5CBE-4588-B36C-C5599DD5B8E0}" type="datetime1">
              <a:rPr lang="en-US" smtClean="0"/>
              <a:pPr/>
              <a:t>3/2/2021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Zujaja 1919419</a:t>
            </a:r>
            <a:endParaRPr lang="en-US" dirty="0"/>
          </a:p>
        </p:txBody>
      </p:sp>
      <p:pic>
        <p:nvPicPr>
          <p:cNvPr id="8" name="Group Dynamic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064240" y="5850078"/>
            <a:ext cx="304800" cy="304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918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Norming stage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Accepting and acting </a:t>
            </a:r>
          </a:p>
          <a:p>
            <a:r>
              <a:rPr lang="en-GB" dirty="0"/>
              <a:t>Different but alike</a:t>
            </a:r>
          </a:p>
          <a:p>
            <a:r>
              <a:rPr lang="en-GB" dirty="0"/>
              <a:t>Open exchange of views using different mediums </a:t>
            </a:r>
          </a:p>
          <a:p>
            <a:r>
              <a:rPr lang="en-GB" dirty="0"/>
              <a:t>Quick start after careful considerations</a:t>
            </a:r>
          </a:p>
          <a:p>
            <a:r>
              <a:rPr lang="en-GB" dirty="0"/>
              <a:t>Shared Work  Load </a:t>
            </a:r>
          </a:p>
          <a:p>
            <a:r>
              <a:rPr lang="en-GB" dirty="0"/>
              <a:t>Performing successfully 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C6AB8-0C46-40D8-96E0-6FD6C6698758}" type="datetime1">
              <a:rPr lang="en-US" smtClean="0"/>
              <a:pPr/>
              <a:t>3/2/2021</a:t>
            </a:fld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Zujaja 1919419</a:t>
            </a:r>
            <a:endParaRPr lang="en-US" dirty="0"/>
          </a:p>
        </p:txBody>
      </p:sp>
      <p:pic>
        <p:nvPicPr>
          <p:cNvPr id="7" name="Group Dynamic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896598" y="5571068"/>
            <a:ext cx="304800" cy="304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84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 on Amazon 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Post-bureaucratic or Agile management</a:t>
            </a:r>
          </a:p>
          <a:p>
            <a:r>
              <a:rPr lang="en-GB" dirty="0"/>
              <a:t>Small units or teams, which are often self-organizing and doing work in an iterative fashion.</a:t>
            </a:r>
          </a:p>
          <a:p>
            <a:r>
              <a:rPr lang="en-GB" dirty="0"/>
              <a:t>Team At Amazon think long term, take pride in their work and never say its “not my job”</a:t>
            </a:r>
          </a:p>
          <a:p>
            <a:r>
              <a:rPr lang="en-GB" dirty="0"/>
              <a:t>Employees with various cultural backgrounds (Golo.J, 2015) 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D0A0B-50AD-468F-B1A3-3136FCEF7509}" type="datetime1">
              <a:rPr lang="en-US" smtClean="0"/>
              <a:pPr/>
              <a:t>3/2/2021</a:t>
            </a:fld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Zujaja 1919419</a:t>
            </a:r>
            <a:endParaRPr lang="en-US" dirty="0"/>
          </a:p>
        </p:txBody>
      </p:sp>
      <p:pic>
        <p:nvPicPr>
          <p:cNvPr id="7" name="Amazon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353901" y="5325291"/>
            <a:ext cx="304800" cy="304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831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 C </a:t>
            </a:r>
            <a:r>
              <a:rPr lang="en-GB" dirty="0"/>
              <a:t>For Conclusion not Ceased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 one person can do every thing </a:t>
            </a:r>
          </a:p>
          <a:p>
            <a:r>
              <a:rPr lang="en-GB" dirty="0"/>
              <a:t>Teamwork is obligatory but working well in a team is optional</a:t>
            </a:r>
          </a:p>
          <a:p>
            <a:r>
              <a:rPr lang="en-GB" dirty="0"/>
              <a:t>Skills are important but the number are not</a:t>
            </a:r>
          </a:p>
          <a:p>
            <a:r>
              <a:rPr lang="en-GB" dirty="0"/>
              <a:t>End result is important then the process  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9A0AAA-329B-4E4E-9497-9B87F4CC788F}" type="datetime1">
              <a:rPr lang="en-US" smtClean="0"/>
              <a:pPr/>
              <a:t>3/2/2021</a:t>
            </a:fld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Zujaja 1919419</a:t>
            </a:r>
            <a:endParaRPr lang="en-US" dirty="0"/>
          </a:p>
        </p:txBody>
      </p:sp>
      <p:pic>
        <p:nvPicPr>
          <p:cNvPr id="7" name="Conclusion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591798" y="5155474"/>
            <a:ext cx="304800" cy="304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84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</a:t>
            </a:r>
            <a:r>
              <a:rPr lang="en-GB"/>
              <a:t>little Extra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Thank you Helen </a:t>
            </a:r>
          </a:p>
          <a:p>
            <a:r>
              <a:rPr lang="en-GB" dirty="0"/>
              <a:t>Thank you Gaynor </a:t>
            </a:r>
          </a:p>
          <a:p>
            <a:r>
              <a:rPr lang="en-GB" dirty="0"/>
              <a:t>Thank you a wonderful Audience </a:t>
            </a:r>
          </a:p>
          <a:p>
            <a:r>
              <a:rPr lang="en-GB" dirty="0"/>
              <a:t>Thanks to the internet for the verity of information </a:t>
            </a:r>
          </a:p>
          <a:p>
            <a:r>
              <a:rPr lang="en-GB" dirty="0"/>
              <a:t>Thanks to my family who back me up in my studies </a:t>
            </a:r>
          </a:p>
          <a:p>
            <a:r>
              <a:rPr lang="en-GB" dirty="0"/>
              <a:t>Last but not least Thank Allah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2EE51-B6A7-4B46-9642-9BA988D763AE}" type="datetime1">
              <a:rPr lang="en-US" smtClean="0"/>
              <a:pPr/>
              <a:t>3/2/2021</a:t>
            </a:fld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Zujaja 1919419</a:t>
            </a:r>
            <a:endParaRPr lang="en-US" dirty="0"/>
          </a:p>
        </p:txBody>
      </p:sp>
      <p:pic>
        <p:nvPicPr>
          <p:cNvPr id="7" name="Xtra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353901" y="5316583"/>
            <a:ext cx="304800" cy="304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24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033FA223336B44AB78A5EBBE6527CC3" ma:contentTypeVersion="7" ma:contentTypeDescription="Create a new document." ma:contentTypeScope="" ma:versionID="67899e27d6a30a1b0680042708aad820">
  <xsd:schema xmlns:xsd="http://www.w3.org/2001/XMLSchema" xmlns:xs="http://www.w3.org/2001/XMLSchema" xmlns:p="http://schemas.microsoft.com/office/2006/metadata/properties" xmlns:ns3="7b23fa32-4003-4364-bee1-595462966394" xmlns:ns4="f54e4810-f1f5-4bce-aa8e-e4722dc561be" targetNamespace="http://schemas.microsoft.com/office/2006/metadata/properties" ma:root="true" ma:fieldsID="868ebffb0b35b0d1c6b48b017c9dca7c" ns3:_="" ns4:_="">
    <xsd:import namespace="7b23fa32-4003-4364-bee1-595462966394"/>
    <xsd:import namespace="f54e4810-f1f5-4bce-aa8e-e4722dc561b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b23fa32-4003-4364-bee1-59546296639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54e4810-f1f5-4bce-aa8e-e4722dc561be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2653CF5-7BF5-4DB8-A82B-552401DE693D}">
  <ds:schemaRefs>
    <ds:schemaRef ds:uri="http://schemas.microsoft.com/office/infopath/2007/PartnerControls"/>
    <ds:schemaRef ds:uri="http://schemas.microsoft.com/office/2006/metadata/properties"/>
    <ds:schemaRef ds:uri="http://purl.org/dc/elements/1.1/"/>
    <ds:schemaRef ds:uri="http://purl.org/dc/dcmitype/"/>
    <ds:schemaRef ds:uri="http://schemas.openxmlformats.org/package/2006/metadata/core-properties"/>
    <ds:schemaRef ds:uri="http://purl.org/dc/terms/"/>
    <ds:schemaRef ds:uri="http://schemas.microsoft.com/office/2006/documentManagement/types"/>
    <ds:schemaRef ds:uri="f54e4810-f1f5-4bce-aa8e-e4722dc561be"/>
    <ds:schemaRef ds:uri="7b23fa32-4003-4364-bee1-595462966394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654FA4E8-0F88-4E0D-A119-41B8C50E551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b23fa32-4003-4364-bee1-595462966394"/>
    <ds:schemaRef ds:uri="f54e4810-f1f5-4bce-aa8e-e4722dc561b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CB2664FB-FDF7-4B31-A76A-3B8EB6BBE09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0</TotalTime>
  <Words>507</Words>
  <Application>Microsoft Office PowerPoint</Application>
  <PresentationFormat>Widescreen</PresentationFormat>
  <Paragraphs>81</Paragraphs>
  <Slides>11</Slides>
  <Notes>0</Notes>
  <HiddenSlides>0</HiddenSlides>
  <MMClips>11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Garamond</vt:lpstr>
      <vt:lpstr>Organic</vt:lpstr>
      <vt:lpstr>Teamwork</vt:lpstr>
      <vt:lpstr> Components of Successful Teamwork ”Effective teamwork begins and ends with communication” Mike Krzyzewski (2006) </vt:lpstr>
      <vt:lpstr>Belbin’s Theory "A tendency to behave, contribute and interrelate with others in a particular way" – Dr Meredith Belbin (2012)  </vt:lpstr>
      <vt:lpstr>The Implementer</vt:lpstr>
      <vt:lpstr>How communication can be improved at Amazon</vt:lpstr>
      <vt:lpstr>The Shaper </vt:lpstr>
      <vt:lpstr>Group Dynamic</vt:lpstr>
      <vt:lpstr>Norming stage  </vt:lpstr>
      <vt:lpstr>Us on Amazon !</vt:lpstr>
      <vt:lpstr> C For Conclusion not Ceased</vt:lpstr>
      <vt:lpstr>A little Extra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Teamwork</dc:title>
  <dc:creator>Keely Morgan</dc:creator>
  <cp:lastModifiedBy>gaynor morgan</cp:lastModifiedBy>
  <cp:revision>69</cp:revision>
  <dcterms:created xsi:type="dcterms:W3CDTF">2021-02-21T12:25:00Z</dcterms:created>
  <dcterms:modified xsi:type="dcterms:W3CDTF">2021-03-02T14:56:02Z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0x0101000033FA223336B44AB78A5EBBE6527CC3</vt:lpwstr>
  </property>
</Properties>
</file>