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9" r:id="rId3"/>
    <p:sldId id="286" r:id="rId4"/>
    <p:sldId id="270" r:id="rId5"/>
    <p:sldId id="271" r:id="rId6"/>
    <p:sldId id="287" r:id="rId7"/>
    <p:sldId id="273" r:id="rId8"/>
    <p:sldId id="274" r:id="rId9"/>
    <p:sldId id="275" r:id="rId10"/>
    <p:sldId id="276" r:id="rId11"/>
    <p:sldId id="277" r:id="rId12"/>
    <p:sldId id="256" r:id="rId13"/>
    <p:sldId id="257" r:id="rId14"/>
    <p:sldId id="266" r:id="rId15"/>
    <p:sldId id="267" r:id="rId16"/>
    <p:sldId id="268" r:id="rId17"/>
    <p:sldId id="272" r:id="rId18"/>
    <p:sldId id="27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55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zh-CN" altLang="en-US"/>
              <a:t>单击此处编辑母版标题样式</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7"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Date Placeholder 4"/>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7" name="Date Placeholder 6"/>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7" name="Date Placeholder 2"/>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3"/>
          <p:cNvSpPr>
            <a:spLocks noGrp="1"/>
          </p:cNvSpPr>
          <p:nvPr>
            <p:ph type="ftr" sz="quarter" idx="11"/>
          </p:nvPr>
        </p:nvSpPr>
        <p:spPr/>
        <p:txBody>
          <a:bodyPr/>
          <a:lstStyle/>
          <a:p>
            <a:endParaRPr lang="zh-CN" altLang="en-US"/>
          </a:p>
        </p:txBody>
      </p:sp>
      <p:sp>
        <p:nvSpPr>
          <p:cNvPr id="6" name="Slide Number Placeholder 4"/>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2"/>
          <p:cNvSpPr>
            <a:spLocks noGrp="1"/>
          </p:cNvSpPr>
          <p:nvPr>
            <p:ph type="ftr" sz="quarter" idx="11"/>
          </p:nvPr>
        </p:nvSpPr>
        <p:spPr/>
        <p:txBody>
          <a:bodyPr/>
          <a:lstStyle/>
          <a:p>
            <a:endParaRPr lang="zh-CN" altLang="en-US"/>
          </a:p>
        </p:txBody>
      </p:sp>
      <p:sp>
        <p:nvSpPr>
          <p:cNvPr id="6" name="Slide Number Placeholder 3"/>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7" name="Date Placeholder 4"/>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5"/>
          <p:cNvSpPr>
            <a:spLocks noGrp="1"/>
          </p:cNvSpPr>
          <p:nvPr>
            <p:ph type="ftr" sz="quarter" idx="11"/>
          </p:nvPr>
        </p:nvSpPr>
        <p:spPr/>
        <p:txBody>
          <a:bodyPr/>
          <a:lstStyle/>
          <a:p>
            <a:endParaRPr lang="zh-CN" altLang="en-US"/>
          </a:p>
        </p:txBody>
      </p:sp>
      <p:sp>
        <p:nvSpPr>
          <p:cNvPr id="6" name="Slide Number Placeholder 6"/>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Date Placeholder 4"/>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zh-CN" altLang="en-US"/>
              <a:t>单击此处编辑母版标题样式</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zh-CN" altLang="en-US"/>
              <a:t>单击此处编辑母版文本样式</a:t>
            </a:r>
            <a:endParaRPr lang="zh-CN" altLang="en-US"/>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CN" altLang="en-US"/>
              <a:t>单击此处编辑母版标题样式</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4"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zh-CN" altLang="en-US"/>
              <a:t>单击此处编辑母版标题样式</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4"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nchorCtr="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10"/>
          </p:nvPr>
        </p:nvSpPr>
        <p:spPr/>
        <p:txBody>
          <a:body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409D4C53-70EB-4092-9EB9-0F4B863E29C9}"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image" Target="../media/image5.png"/><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jpe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duotone>
              <a:schemeClr val="bg2">
                <a:shade val="69000"/>
                <a:hueMod val="108000"/>
                <a:satMod val="164000"/>
                <a:lumMod val="74000"/>
              </a:schemeClr>
              <a:schemeClr val="bg2">
                <a:tint val="96000"/>
                <a:hueMod val="88000"/>
                <a:satMod val="140000"/>
                <a:lumMod val="132000"/>
              </a:schemeClr>
            </a:duotone>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A8E0CF7-E93F-443B-89C8-27DE23022645}" type="datetimeFigureOut">
              <a:rPr lang="zh-CN" altLang="en-US" smtClean="0"/>
            </a:fld>
            <a:endParaRPr lang="zh-CN" alt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zh-CN" alt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09D4C53-70EB-4092-9EB9-0F4B863E29C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7.jpeg"/><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7.jpeg"/><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8" Type="http://schemas.openxmlformats.org/officeDocument/2006/relationships/slideLayout" Target="../slideLayouts/slideLayout2.xml"/><Relationship Id="rId7" Type="http://schemas.openxmlformats.org/officeDocument/2006/relationships/tags" Target="../tags/tag8.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 Type="http://schemas.openxmlformats.org/officeDocument/2006/relationships/image" Target="../media/image13.png"/><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4.png"/><Relationship Id="rId1" Type="http://schemas.openxmlformats.org/officeDocument/2006/relationships/tags" Target="../tags/tag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5.jpeg"/><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8.jpeg"/><Relationship Id="rId1"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9.jpeg"/><Relationship Id="rId1"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0.jpeg"/><Relationship Id="rId1"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3.png"/><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文本框 8"/>
          <p:cNvSpPr txBox="1"/>
          <p:nvPr/>
        </p:nvSpPr>
        <p:spPr>
          <a:xfrm>
            <a:off x="286140" y="1219399"/>
            <a:ext cx="10077834" cy="1938992"/>
          </a:xfrm>
          <a:prstGeom prst="rect">
            <a:avLst/>
          </a:prstGeom>
          <a:noFill/>
        </p:spPr>
        <p:txBody>
          <a:bodyPr wrap="square">
            <a:spAutoFit/>
          </a:bodyPr>
          <a:lstStyle/>
          <a:p>
            <a:r>
              <a:rPr lang="en-US" altLang="zh-CN" sz="6000" dirty="0">
                <a:solidFill>
                  <a:schemeClr val="bg2"/>
                </a:solidFill>
                <a:latin typeface="Segoe UI Light" panose="020B0502040204020203" pitchFamily="34" charset="0"/>
                <a:ea typeface="微软雅黑 Light" panose="020B0502040204020203" pitchFamily="34" charset="-122"/>
              </a:rPr>
              <a:t>International Business Communication</a:t>
            </a:r>
            <a:endParaRPr lang="zh-CN" altLang="en-US" sz="6000" dirty="0">
              <a:solidFill>
                <a:schemeClr val="bg2"/>
              </a:solidFill>
              <a:latin typeface="Segoe UI Light" panose="020B0502040204020203" pitchFamily="34" charset="0"/>
              <a:ea typeface="微软雅黑 Light" panose="020B0502040204020203" pitchFamily="34" charset="-122"/>
            </a:endParaRPr>
          </a:p>
        </p:txBody>
      </p:sp>
      <p:sp>
        <p:nvSpPr>
          <p:cNvPr id="11" name="文本框 10"/>
          <p:cNvSpPr txBox="1"/>
          <p:nvPr/>
        </p:nvSpPr>
        <p:spPr>
          <a:xfrm>
            <a:off x="286140" y="4377790"/>
            <a:ext cx="6872046" cy="1569660"/>
          </a:xfrm>
          <a:prstGeom prst="rect">
            <a:avLst/>
          </a:prstGeom>
          <a:noFill/>
        </p:spPr>
        <p:txBody>
          <a:bodyPr wrap="square">
            <a:spAutoFit/>
          </a:bodyPr>
          <a:lstStyle/>
          <a:p>
            <a:r>
              <a:rPr lang="en-US" altLang="zh-CN" sz="3200" dirty="0">
                <a:solidFill>
                  <a:schemeClr val="bg2"/>
                </a:solidFill>
                <a:latin typeface="Segoe UI Light" panose="020B0502040204020203" pitchFamily="34" charset="0"/>
                <a:ea typeface="微软雅黑 Light" panose="020B0502040204020203" pitchFamily="34" charset="-122"/>
              </a:rPr>
              <a:t>Assignment 1</a:t>
            </a:r>
            <a:endParaRPr lang="en-US" altLang="zh-CN" sz="3200" dirty="0">
              <a:solidFill>
                <a:schemeClr val="bg2"/>
              </a:solidFill>
              <a:latin typeface="Segoe UI Light" panose="020B0502040204020203" pitchFamily="34" charset="0"/>
              <a:ea typeface="微软雅黑 Light" panose="020B0502040204020203" pitchFamily="34" charset="-122"/>
            </a:endParaRPr>
          </a:p>
          <a:p>
            <a:r>
              <a:rPr lang="en-US" altLang="zh-CN" sz="3200" dirty="0">
                <a:solidFill>
                  <a:schemeClr val="bg2"/>
                </a:solidFill>
                <a:latin typeface="Segoe UI Light" panose="020B0502040204020203" pitchFamily="34" charset="0"/>
                <a:ea typeface="微软雅黑 Light" panose="020B0502040204020203" pitchFamily="34" charset="-122"/>
              </a:rPr>
              <a:t>reporting person</a:t>
            </a:r>
            <a:r>
              <a:rPr lang="zh-CN" altLang="en-US" sz="3200" dirty="0">
                <a:solidFill>
                  <a:schemeClr val="bg2"/>
                </a:solidFill>
                <a:latin typeface="Segoe UI Light" panose="020B0502040204020203" pitchFamily="34" charset="0"/>
                <a:ea typeface="微软雅黑 Light" panose="020B0502040204020203" pitchFamily="34" charset="-122"/>
              </a:rPr>
              <a:t>：</a:t>
            </a:r>
            <a:r>
              <a:rPr lang="en-US" altLang="zh-CN" sz="3200" dirty="0">
                <a:solidFill>
                  <a:schemeClr val="bg2"/>
                </a:solidFill>
                <a:latin typeface="Segoe UI Light" panose="020B0502040204020203" pitchFamily="34" charset="0"/>
                <a:ea typeface="微软雅黑 Light" panose="020B0502040204020203" pitchFamily="34" charset="-122"/>
              </a:rPr>
              <a:t>Chen </a:t>
            </a:r>
            <a:r>
              <a:rPr lang="en-US" altLang="zh-CN" sz="3200" dirty="0" err="1">
                <a:solidFill>
                  <a:schemeClr val="bg2"/>
                </a:solidFill>
                <a:latin typeface="Segoe UI Light" panose="020B0502040204020203" pitchFamily="34" charset="0"/>
                <a:ea typeface="微软雅黑 Light" panose="020B0502040204020203" pitchFamily="34" charset="-122"/>
              </a:rPr>
              <a:t>Yuyang</a:t>
            </a:r>
            <a:r>
              <a:rPr lang="zh-CN" altLang="en-US" sz="3200" dirty="0">
                <a:solidFill>
                  <a:schemeClr val="bg2"/>
                </a:solidFill>
                <a:latin typeface="Segoe UI Light" panose="020B0502040204020203" pitchFamily="34" charset="0"/>
                <a:ea typeface="微软雅黑 Light" panose="020B0502040204020203" pitchFamily="34" charset="-122"/>
              </a:rPr>
              <a:t>、</a:t>
            </a:r>
            <a:r>
              <a:rPr lang="en-US" altLang="zh-CN" sz="3200" dirty="0">
                <a:solidFill>
                  <a:schemeClr val="bg2"/>
                </a:solidFill>
                <a:latin typeface="Segoe UI Light" panose="020B0502040204020203" pitchFamily="34" charset="0"/>
                <a:ea typeface="微软雅黑 Light" panose="020B0502040204020203" pitchFamily="34" charset="-122"/>
              </a:rPr>
              <a:t>Wang</a:t>
            </a:r>
            <a:r>
              <a:rPr lang="en-GB" altLang="zh-CN" sz="3200" dirty="0">
                <a:solidFill>
                  <a:schemeClr val="bg2"/>
                </a:solidFill>
                <a:latin typeface="Segoe UI Light" panose="020B0502040204020203" pitchFamily="34" charset="0"/>
                <a:ea typeface="微软雅黑 Light" panose="020B0502040204020203" pitchFamily="34" charset="-122"/>
              </a:rPr>
              <a:t> </a:t>
            </a:r>
            <a:r>
              <a:rPr lang="en-GB" altLang="zh-CN" sz="3200" dirty="0" err="1">
                <a:solidFill>
                  <a:schemeClr val="bg2"/>
                </a:solidFill>
                <a:latin typeface="Segoe UI Light" panose="020B0502040204020203" pitchFamily="34" charset="0"/>
                <a:ea typeface="微软雅黑 Light" panose="020B0502040204020203" pitchFamily="34" charset="-122"/>
              </a:rPr>
              <a:t>Shangyu</a:t>
            </a:r>
            <a:r>
              <a:rPr lang="zh-CN" altLang="en-GB" sz="3200" dirty="0">
                <a:solidFill>
                  <a:schemeClr val="bg2"/>
                </a:solidFill>
                <a:latin typeface="Segoe UI Light" panose="020B0502040204020203" pitchFamily="34" charset="0"/>
                <a:ea typeface="微软雅黑 Light" panose="020B0502040204020203" pitchFamily="34" charset="-122"/>
              </a:rPr>
              <a:t>、</a:t>
            </a:r>
            <a:r>
              <a:rPr lang="en-US" altLang="zh-CN" sz="3200" dirty="0">
                <a:solidFill>
                  <a:schemeClr val="bg2"/>
                </a:solidFill>
                <a:latin typeface="Segoe UI Light" panose="020B0502040204020203" pitchFamily="34" charset="0"/>
                <a:ea typeface="微软雅黑 Light" panose="020B0502040204020203" pitchFamily="34" charset="-122"/>
              </a:rPr>
              <a:t>Yang </a:t>
            </a:r>
            <a:r>
              <a:rPr lang="en-US" altLang="zh-CN" sz="3200" dirty="0" err="1">
                <a:solidFill>
                  <a:schemeClr val="bg2"/>
                </a:solidFill>
                <a:latin typeface="Segoe UI Light" panose="020B0502040204020203" pitchFamily="34" charset="0"/>
                <a:ea typeface="微软雅黑 Light" panose="020B0502040204020203" pitchFamily="34" charset="-122"/>
              </a:rPr>
              <a:t>yang</a:t>
            </a:r>
            <a:endParaRPr lang="en-US" altLang="zh-CN" sz="3200" dirty="0">
              <a:solidFill>
                <a:schemeClr val="bg2"/>
              </a:solidFill>
              <a:latin typeface="Segoe UI Light" panose="020B0502040204020203" pitchFamily="34" charset="0"/>
              <a:ea typeface="微软雅黑 Light" panose="020B0502040204020203" pitchFamily="34" charset="-122"/>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Summary</a:t>
            </a:r>
            <a:endParaRPr lang="en-US" altLang="zh-CN"/>
          </a:p>
        </p:txBody>
      </p:sp>
      <p:sp>
        <p:nvSpPr>
          <p:cNvPr id="3" name="内容占位符 2"/>
          <p:cNvSpPr>
            <a:spLocks noGrp="1"/>
          </p:cNvSpPr>
          <p:nvPr>
            <p:ph idx="1"/>
          </p:nvPr>
        </p:nvSpPr>
        <p:spPr>
          <a:xfrm>
            <a:off x="1104265" y="1331595"/>
            <a:ext cx="10119360" cy="5464175"/>
          </a:xfrm>
        </p:spPr>
        <p:txBody>
          <a:bodyPr>
            <a:normAutofit lnSpcReduction="20000"/>
          </a:bodyPr>
          <a:p>
            <a:pPr marL="0" indent="0">
              <a:buNone/>
            </a:pPr>
            <a:r>
              <a:rPr lang="en-US" altLang="zh-CN">
                <a:solidFill>
                  <a:schemeClr val="tx1"/>
                </a:solidFill>
              </a:rPr>
              <a:t> Part 1</a:t>
            </a:r>
            <a:endParaRPr lang="en-US" altLang="zh-CN">
              <a:solidFill>
                <a:schemeClr val="tx1"/>
              </a:solidFill>
            </a:endParaRPr>
          </a:p>
          <a:p>
            <a:r>
              <a:rPr lang="en-US" altLang="zh-CN" b="1" spc="300" dirty="0">
                <a:solidFill>
                  <a:schemeClr val="tx1"/>
                </a:solidFill>
                <a:latin typeface="Segoe UI Light" panose="020B0502040204020203" pitchFamily="34" charset="0"/>
                <a:ea typeface="微软雅黑 Light" panose="020B0502040204020203" pitchFamily="34" charset="-122"/>
                <a:sym typeface="+mn-ea"/>
              </a:rPr>
              <a:t>Background</a:t>
            </a:r>
            <a:endParaRPr lang="zh-CN" altLang="en-US" dirty="0">
              <a:solidFill>
                <a:schemeClr val="tx1"/>
              </a:solidFill>
              <a:latin typeface="Segoe UI Light" panose="020B0502040204020203" pitchFamily="34" charset="0"/>
              <a:ea typeface="微软雅黑 Light" panose="020B0502040204020203" pitchFamily="34" charset="-122"/>
            </a:endParaRPr>
          </a:p>
          <a:p>
            <a:r>
              <a:rPr lang="en-US" altLang="zh-CN" dirty="0">
                <a:solidFill>
                  <a:schemeClr val="tx1"/>
                </a:solidFill>
                <a:latin typeface="Segoe UI Light" panose="020B0502040204020203" pitchFamily="34" charset="0"/>
                <a:ea typeface="微软雅黑 Light" panose="020B0502040204020203" pitchFamily="34" charset="-122"/>
                <a:sym typeface="+mn-ea"/>
              </a:rPr>
              <a:t>What is International Business Communication</a:t>
            </a:r>
            <a:endParaRPr lang="en-US" altLang="zh-CN" dirty="0">
              <a:solidFill>
                <a:schemeClr val="tx1"/>
              </a:solidFill>
              <a:latin typeface="Segoe UI Light" panose="020B0502040204020203" pitchFamily="34" charset="0"/>
              <a:ea typeface="微软雅黑 Light" panose="020B0502040204020203" pitchFamily="34" charset="-122"/>
              <a:sym typeface="+mn-ea"/>
            </a:endParaRPr>
          </a:p>
          <a:p>
            <a:pPr marL="0" indent="0">
              <a:buNone/>
            </a:pPr>
            <a:endParaRPr lang="en-US" altLang="zh-CN" dirty="0">
              <a:solidFill>
                <a:schemeClr val="tx1"/>
              </a:solidFill>
              <a:latin typeface="Segoe UI Light" panose="020B0502040204020203" pitchFamily="34" charset="0"/>
              <a:ea typeface="微软雅黑 Light" panose="020B0502040204020203" pitchFamily="34" charset="-122"/>
              <a:sym typeface="+mn-ea"/>
            </a:endParaRPr>
          </a:p>
          <a:p>
            <a:pPr marL="0" indent="0">
              <a:buNone/>
            </a:pPr>
            <a:r>
              <a:rPr lang="en-US" altLang="zh-CN" dirty="0">
                <a:solidFill>
                  <a:schemeClr val="tx1"/>
                </a:solidFill>
                <a:latin typeface="Segoe UI Light" panose="020B0502040204020203" pitchFamily="34" charset="0"/>
                <a:ea typeface="微软雅黑 Light" panose="020B0502040204020203" pitchFamily="34" charset="-122"/>
                <a:sym typeface="+mn-ea"/>
              </a:rPr>
              <a:t>Part 2</a:t>
            </a:r>
            <a:endParaRPr lang="en-US" altLang="zh-CN" dirty="0">
              <a:solidFill>
                <a:schemeClr val="tx1"/>
              </a:solidFill>
              <a:latin typeface="Segoe UI Light" panose="020B0502040204020203" pitchFamily="34" charset="0"/>
              <a:ea typeface="微软雅黑 Light" panose="020B0502040204020203" pitchFamily="34" charset="-122"/>
              <a:sym typeface="+mn-ea"/>
            </a:endParaRPr>
          </a:p>
          <a:p>
            <a:r>
              <a:rPr lang="en-US" altLang="zh-CN" dirty="0">
                <a:solidFill>
                  <a:schemeClr val="tx1"/>
                </a:solidFill>
                <a:latin typeface="Segoe UI Light" panose="020B0502040204020203" pitchFamily="34" charset="0"/>
                <a:ea typeface="微软雅黑 Light" panose="020B0502040204020203" pitchFamily="34" charset="-122"/>
                <a:sym typeface="+mn-ea"/>
              </a:rPr>
              <a:t>What is International Business Communication</a:t>
            </a:r>
            <a:endParaRPr lang="en-US" altLang="zh-CN" dirty="0">
              <a:solidFill>
                <a:schemeClr val="tx1"/>
              </a:solidFill>
              <a:latin typeface="Segoe UI Light" panose="020B0502040204020203" pitchFamily="34" charset="0"/>
              <a:ea typeface="微软雅黑 Light" panose="020B0502040204020203" pitchFamily="34" charset="-122"/>
              <a:sym typeface="+mn-ea"/>
            </a:endParaRPr>
          </a:p>
          <a:p>
            <a:r>
              <a:rPr lang="zh-CN" altLang="en-US" dirty="0">
                <a:solidFill>
                  <a:schemeClr val="tx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sym typeface="+mn-ea"/>
              </a:rPr>
              <a:t>importance of relationship building</a:t>
            </a:r>
            <a:endParaRPr lang="zh-CN" altLang="en-US" dirty="0">
              <a:solidFill>
                <a:schemeClr val="tx1"/>
              </a:solidFill>
              <a:latin typeface="Segoe UI Light" panose="020B0502040204020203" pitchFamily="34" charset="0"/>
              <a:ea typeface="微软雅黑 Light" panose="020B0502040204020203" pitchFamily="34" charset="-122"/>
            </a:endParaRPr>
          </a:p>
          <a:p>
            <a:pPr marL="0" indent="0">
              <a:buNone/>
            </a:pPr>
            <a:r>
              <a:rPr lang="en-US" altLang="zh-CN" dirty="0">
                <a:solidFill>
                  <a:schemeClr val="tx1"/>
                </a:solidFill>
                <a:latin typeface="Segoe UI Light" panose="020B0502040204020203" pitchFamily="34" charset="0"/>
                <a:ea typeface="微软雅黑 Light" panose="020B0502040204020203" pitchFamily="34" charset="-122"/>
              </a:rPr>
              <a:t> </a:t>
            </a:r>
            <a:endParaRPr lang="zh-CN" altLang="en-US" dirty="0">
              <a:solidFill>
                <a:schemeClr val="tx1"/>
              </a:solidFill>
              <a:latin typeface="Segoe UI Light" panose="020B0502040204020203" pitchFamily="34" charset="0"/>
              <a:ea typeface="微软雅黑 Light" panose="020B0502040204020203" pitchFamily="34" charset="-122"/>
            </a:endParaRPr>
          </a:p>
          <a:p>
            <a:pPr marL="0" indent="0">
              <a:buNone/>
            </a:pPr>
            <a:r>
              <a:rPr lang="en-US" altLang="zh-CN" dirty="0">
                <a:solidFill>
                  <a:schemeClr val="tx1"/>
                </a:solidFill>
                <a:latin typeface="Segoe UI Light" panose="020B0502040204020203" pitchFamily="34" charset="0"/>
                <a:ea typeface="微软雅黑 Light" panose="020B0502040204020203" pitchFamily="34" charset="-122"/>
              </a:rPr>
              <a:t> Part 3</a:t>
            </a:r>
            <a:endParaRPr lang="en-US" altLang="zh-CN" dirty="0">
              <a:solidFill>
                <a:schemeClr val="tx1"/>
              </a:solidFill>
              <a:latin typeface="Segoe UI Light" panose="020B0502040204020203" pitchFamily="34" charset="0"/>
              <a:ea typeface="微软雅黑 Light" panose="020B0502040204020203" pitchFamily="34" charset="-122"/>
            </a:endParaRPr>
          </a:p>
          <a:p>
            <a:pPr marL="0" indent="0" algn="l">
              <a:lnSpc>
                <a:spcPct val="120000"/>
              </a:lnSpc>
              <a:spcBef>
                <a:spcPts val="1300"/>
              </a:spcBef>
              <a:spcAft>
                <a:spcPts val="1300"/>
              </a:spcAft>
              <a:buNone/>
            </a:pPr>
            <a:r>
              <a:rPr lang="en-US" altLang="en-GB" b="1" dirty="0">
                <a:effectLst/>
                <a:latin typeface="Segoe UI Light" panose="020B0502040204020203" pitchFamily="34" charset="0"/>
                <a:ea typeface="微软雅黑 Light" panose="020B0502040204020203" pitchFamily="34" charset="-122"/>
                <a:cs typeface="Times New Roman" panose="02020603050405020304" charset="0"/>
                <a:sym typeface="+mn-ea"/>
              </a:rPr>
              <a:t>      </a:t>
            </a:r>
            <a:r>
              <a:rPr lang="en-GB" altLang="zh-CN"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sym typeface="+mn-ea"/>
              </a:rPr>
              <a:t>Causes of Potential Failures in International Business </a:t>
            </a:r>
            <a:endParaRPr lang="en-GB" altLang="zh-CN"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sym typeface="+mn-ea"/>
            </a:endParaRPr>
          </a:p>
          <a:p>
            <a:pPr marL="0" indent="0" algn="l">
              <a:lnSpc>
                <a:spcPct val="120000"/>
              </a:lnSpc>
              <a:spcBef>
                <a:spcPts val="1300"/>
              </a:spcBef>
              <a:spcAft>
                <a:spcPts val="1300"/>
              </a:spcAft>
              <a:buNone/>
            </a:pPr>
            <a:r>
              <a:rPr lang="en-GB" altLang="zh-CN"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sym typeface="+mn-ea"/>
              </a:rPr>
              <a:t> </a:t>
            </a:r>
            <a:r>
              <a:rPr lang="en-US" altLang="en-GB"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sym typeface="+mn-ea"/>
              </a:rPr>
              <a:t>     </a:t>
            </a:r>
            <a:r>
              <a:rPr lang="en-GB" altLang="zh-CN"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sym typeface="+mn-ea"/>
              </a:rPr>
              <a:t>Communication and Relationship Building</a:t>
            </a:r>
            <a:endParaRPr lang="en-US" altLang="zh-CN" dirty="0">
              <a:solidFill>
                <a:schemeClr val="tx1"/>
              </a:solidFill>
              <a:latin typeface="Segoe UI Light" panose="020B0502040204020203" pitchFamily="34" charset="0"/>
              <a:ea typeface="微软雅黑 Light" panose="020B0502040204020203" pitchFamily="34" charset="-12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custDataLst>
              <p:tags r:id="rId1"/>
            </p:custDataLst>
          </p:nvPr>
        </p:nvPicPr>
        <p:blipFill>
          <a:blip r:embed="rId2"/>
          <a:srcRect l="12630" r="10924"/>
          <a:stretch>
            <a:fillRect/>
          </a:stretch>
        </p:blipFill>
        <p:spPr>
          <a:xfrm>
            <a:off x="8326573" y="0"/>
            <a:ext cx="3865427" cy="6858000"/>
          </a:xfrm>
          <a:custGeom>
            <a:avLst/>
            <a:gdLst>
              <a:gd name="connsiteX0" fmla="*/ 842291 w 3865427"/>
              <a:gd name="connsiteY0" fmla="*/ 0 h 6858000"/>
              <a:gd name="connsiteX1" fmla="*/ 3865427 w 3865427"/>
              <a:gd name="connsiteY1" fmla="*/ 0 h 6858000"/>
              <a:gd name="connsiteX2" fmla="*/ 3865427 w 3865427"/>
              <a:gd name="connsiteY2" fmla="*/ 6858000 h 6858000"/>
              <a:gd name="connsiteX3" fmla="*/ 3468900 w 3865427"/>
              <a:gd name="connsiteY3" fmla="*/ 6858000 h 6858000"/>
              <a:gd name="connsiteX4" fmla="*/ 3142970 w 3865427"/>
              <a:gd name="connsiteY4" fmla="*/ 6777914 h 6858000"/>
              <a:gd name="connsiteX5" fmla="*/ 0 w 3865427"/>
              <a:gd name="connsiteY5" fmla="*/ 2579532 h 6858000"/>
              <a:gd name="connsiteX6" fmla="*/ 747011 w 3865427"/>
              <a:gd name="connsiteY6" fmla="*/ 13398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65427" h="6858000">
                <a:moveTo>
                  <a:pt x="842291" y="0"/>
                </a:moveTo>
                <a:lnTo>
                  <a:pt x="3865427" y="0"/>
                </a:lnTo>
                <a:lnTo>
                  <a:pt x="3865427" y="6858000"/>
                </a:lnTo>
                <a:lnTo>
                  <a:pt x="3468900" y="6858000"/>
                </a:lnTo>
                <a:lnTo>
                  <a:pt x="3142970" y="6777914"/>
                </a:lnTo>
                <a:cubicBezTo>
                  <a:pt x="1326609" y="6246203"/>
                  <a:pt x="0" y="4567791"/>
                  <a:pt x="0" y="2579532"/>
                </a:cubicBezTo>
                <a:cubicBezTo>
                  <a:pt x="0" y="1673647"/>
                  <a:pt x="275387" y="832082"/>
                  <a:pt x="747011" y="133987"/>
                </a:cubicBezTo>
                <a:close/>
              </a:path>
            </a:pathLst>
          </a:custGeom>
          <a:ln w="9525" cap="flat" cmpd="sng" algn="ctr">
            <a:solidFill>
              <a:schemeClr val="dk1">
                <a:lumMod val="40000"/>
                <a:lumOff val="60000"/>
                <a:alpha val="50000"/>
              </a:schemeClr>
            </a:solidFill>
            <a:prstDash val="solid"/>
            <a:round/>
            <a:headEnd type="none" w="med" len="med"/>
            <a:tailEnd type="none" w="med" len="med"/>
          </a:ln>
        </p:spPr>
      </p:pic>
      <p:sp>
        <p:nvSpPr>
          <p:cNvPr id="2" name="标题 1"/>
          <p:cNvSpPr>
            <a:spLocks noGrp="1"/>
          </p:cNvSpPr>
          <p:nvPr>
            <p:ph type="title"/>
          </p:nvPr>
        </p:nvSpPr>
        <p:spPr/>
        <p:txBody>
          <a:bodyPr/>
          <a:lstStyle/>
          <a:p>
            <a:r>
              <a:rPr lang="en-US" altLang="zh-CN" dirty="0">
                <a:solidFill>
                  <a:schemeClr val="accent6"/>
                </a:solidFill>
                <a:latin typeface="Segoe UI Light" panose="020B0502040204020203" pitchFamily="34" charset="0"/>
                <a:ea typeface="微软雅黑 Light" panose="020B0502040204020203" pitchFamily="34" charset="-122"/>
                <a:sym typeface="+mn-ea"/>
              </a:rPr>
              <a:t>Introduction </a:t>
            </a:r>
            <a:r>
              <a:rPr lang="en-US" altLang="zh-CN" b="1" spc="300" dirty="0">
                <a:solidFill>
                  <a:schemeClr val="accent6"/>
                </a:solidFill>
                <a:latin typeface="Segoe UI Light" panose="020B0502040204020203" pitchFamily="34" charset="0"/>
                <a:ea typeface="微软雅黑 Light" panose="020B0502040204020203" pitchFamily="34" charset="-122"/>
                <a:sym typeface="+mn-ea"/>
              </a:rPr>
              <a:t>Background</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645795" y="1360170"/>
            <a:ext cx="7680960" cy="4824730"/>
          </a:xfrm>
        </p:spPr>
        <p:txBody>
          <a:bodyPr>
            <a:normAutofit/>
          </a:bodyPr>
          <a:lstStyle/>
          <a:p>
            <a:pPr algn="l">
              <a:lnSpc>
                <a:spcPct val="130000"/>
              </a:lnSpc>
            </a:pP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Managing Director of the </a:t>
            </a:r>
            <a:r>
              <a:rPr lang="en-US" altLang="zh-CN" sz="2800" b="1" spc="300" dirty="0" err="1">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organisation</a:t>
            </a:r>
            <a:endPar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endParaRPr>
          </a:p>
          <a:p>
            <a:pPr algn="l">
              <a:lnSpc>
                <a:spcPct val="130000"/>
              </a:lnSpc>
            </a:pPr>
            <a:endPar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endParaRPr>
          </a:p>
          <a:p>
            <a:pPr algn="l">
              <a:lnSpc>
                <a:spcPct val="130000"/>
              </a:lnSpc>
            </a:pP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Role</a:t>
            </a:r>
            <a:r>
              <a:rPr lang="zh-CN" altLang="en-US"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a:t>
            </a: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Always </a:t>
            </a:r>
            <a:r>
              <a:rPr lang="en-US" altLang="zh-CN"/>
              <a:t> </a:t>
            </a:r>
            <a:r>
              <a:rPr lang="en-US" altLang="zh-CN" sz="2800" b="1"/>
              <a:t>regularly helps other multinationals in Expansion of operations to provide guidance</a:t>
            </a:r>
            <a:endParaRPr lang="en-US" altLang="zh-CN" sz="2800" b="1"/>
          </a:p>
          <a:p>
            <a:pPr marL="0" indent="0">
              <a:buNone/>
            </a:pPr>
            <a:endPar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sym typeface="+mn-ea"/>
            </a:endParaRPr>
          </a:p>
          <a:p>
            <a:pPr marL="0" indent="0">
              <a:buNone/>
            </a:pP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sym typeface="+mn-ea"/>
              </a:rPr>
              <a:t>Events</a:t>
            </a:r>
            <a:r>
              <a:rPr lang="zh-CN" altLang="en-US"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sym typeface="+mn-ea"/>
              </a:rPr>
              <a:t>：</a:t>
            </a: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sym typeface="+mn-ea"/>
              </a:rPr>
              <a:t>UK clothing retail asked us to help them enter the Asian market.</a:t>
            </a:r>
            <a:endParaRPr lang="zh-CN" altLang="en-US" sz="2800" dirty="0">
              <a:latin typeface="Segoe UI Light" panose="020B0502040204020203" pitchFamily="34" charset="0"/>
              <a:ea typeface="微软雅黑 Light" panose="020B0502040204020203"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heel(1)">
                                      <p:cBhvr>
                                        <p:cTn id="2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dirty="0">
                <a:latin typeface="Segoe UI Light" panose="020B0502040204020203" pitchFamily="34" charset="0"/>
                <a:ea typeface="微软雅黑 Light" panose="020B0502040204020203" pitchFamily="34" charset="-122"/>
                <a:sym typeface="+mn-ea"/>
              </a:rPr>
              <a:t>PART 1 </a:t>
            </a:r>
            <a:r>
              <a:rPr lang="en-US" altLang="zh-CN" dirty="0">
                <a:latin typeface="Segoe UI Light" panose="020B0502040204020203" pitchFamily="34" charset="0"/>
                <a:ea typeface="微软雅黑 Light" panose="020B0502040204020203" pitchFamily="34" charset="-122"/>
                <a:sym typeface="+mn-ea"/>
              </a:rPr>
              <a:t>What is International Business Communication</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525145" y="2115185"/>
            <a:ext cx="9430385" cy="1233170"/>
          </a:xfrm>
        </p:spPr>
        <p:txBody>
          <a:bodyPr>
            <a:normAutofit/>
          </a:bodyPr>
          <a:lstStyle/>
          <a:p>
            <a:r>
              <a:rPr lang="en-US" altLang="zh-CN"/>
              <a:t>a form of transnational interaction often referred to as ‘globalisation’ and ‘cross-cultural communication’</a:t>
            </a:r>
            <a:endParaRPr lang="en-US" altLang="zh-CN"/>
          </a:p>
        </p:txBody>
      </p:sp>
      <p:sp>
        <p:nvSpPr>
          <p:cNvPr id="4" name="文本框 3"/>
          <p:cNvSpPr txBox="1"/>
          <p:nvPr/>
        </p:nvSpPr>
        <p:spPr>
          <a:xfrm>
            <a:off x="645795" y="3159125"/>
            <a:ext cx="10786745" cy="1383665"/>
          </a:xfrm>
          <a:prstGeom prst="rect">
            <a:avLst/>
          </a:prstGeom>
          <a:noFill/>
        </p:spPr>
        <p:txBody>
          <a:bodyPr wrap="square" rtlCol="0">
            <a:spAutoFit/>
          </a:bodyPr>
          <a:lstStyle/>
          <a:p>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Purpose</a:t>
            </a:r>
            <a:r>
              <a:rPr lang="zh-CN" altLang="en-US"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a:t>
            </a: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facilitate effective interaction between individuals, organizations, or companies</a:t>
            </a:r>
            <a:r>
              <a:rPr lang="en-US" altLang="zh-CN" sz="2800" b="1" dirty="0">
                <a:solidFill>
                  <a:schemeClr val="tx2"/>
                </a:solidFill>
                <a:latin typeface="Segoe UI Light" panose="020B0502040204020203" pitchFamily="34" charset="0"/>
                <a:ea typeface="微软雅黑 Light" panose="020B0502040204020203" pitchFamily="34" charset="-122"/>
              </a:rPr>
              <a:t>enabling them to meet the challenges posed by language and cultural differences</a:t>
            </a:r>
            <a:endParaRPr lang="en-US" altLang="zh-CN" sz="2800" b="1" dirty="0">
              <a:solidFill>
                <a:schemeClr val="tx2"/>
              </a:solidFill>
              <a:latin typeface="Segoe UI Light" panose="020B0502040204020203" pitchFamily="34" charset="0"/>
              <a:ea typeface="微软雅黑 Light" panose="020B0502040204020203" pitchFamily="34" charset="-122"/>
            </a:endParaRPr>
          </a:p>
        </p:txBody>
      </p:sp>
      <p:sp>
        <p:nvSpPr>
          <p:cNvPr id="5" name="文本框 4"/>
          <p:cNvSpPr txBox="1"/>
          <p:nvPr/>
        </p:nvSpPr>
        <p:spPr>
          <a:xfrm>
            <a:off x="645795" y="4978400"/>
            <a:ext cx="8128635" cy="1660525"/>
          </a:xfrm>
          <a:prstGeom prst="rect">
            <a:avLst/>
          </a:prstGeom>
          <a:noFill/>
        </p:spPr>
        <p:txBody>
          <a:bodyPr wrap="square" rtlCol="0">
            <a:spAutoFit/>
          </a:bodyPr>
          <a:lstStyle/>
          <a:p>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 various methods</a:t>
            </a:r>
            <a:r>
              <a:rPr lang="zh-CN" altLang="en-US"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a:t>
            </a:r>
            <a:r>
              <a:rPr lang="en-US" altLang="zh-CN"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rPr>
              <a:t>verbal expression, written correspondence, and non-verbal cues</a:t>
            </a:r>
            <a:endParaRPr lang="zh-CN" altLang="en-US" sz="2800" b="1" spc="300" dirty="0">
              <a:solidFill>
                <a:schemeClr val="tx1">
                  <a:lumMod val="85000"/>
                  <a:lumOff val="15000"/>
                </a:schemeClr>
              </a:solidFill>
              <a:latin typeface="Segoe UI Light" panose="020B0502040204020203" pitchFamily="34" charset="0"/>
              <a:ea typeface="微软雅黑 Light" panose="020B0502040204020203" pitchFamily="34" charset="-122"/>
              <a:cs typeface="汉仪楷体简" panose="02010600000101010101" charset="-128"/>
            </a:endParaRPr>
          </a:p>
          <a:p>
            <a:endParaRPr lang="zh-CN" altLang="en-US" dirty="0">
              <a:latin typeface="Segoe UI Light" panose="020B0502040204020203" pitchFamily="34" charset="0"/>
              <a:ea typeface="微软雅黑 Light" panose="020B0502040204020203" pitchFamily="34" charset="-122"/>
            </a:endParaRPr>
          </a:p>
        </p:txBody>
      </p:sp>
      <p:sp>
        <p:nvSpPr>
          <p:cNvPr id="6" name="文本框 5"/>
          <p:cNvSpPr txBox="1"/>
          <p:nvPr/>
        </p:nvSpPr>
        <p:spPr>
          <a:xfrm>
            <a:off x="1454150" y="1853565"/>
            <a:ext cx="10454005" cy="956945"/>
          </a:xfrm>
          <a:prstGeom prst="rect">
            <a:avLst/>
          </a:prstGeom>
          <a:noFill/>
        </p:spPr>
        <p:txBody>
          <a:bodyPr wrap="square" rtlCol="0">
            <a:noAutofit/>
          </a:bodyPr>
          <a:p>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 calcmode="lin" valueType="num">
                                      <p:cBhvr additive="base">
                                        <p:cTn id="18"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 calcmode="lin" valueType="num">
                                      <p:cBhvr additive="base">
                                        <p:cTn id="2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0" name="图片 9" descr="7a05223e28d46627bbbc30e272533b9"/>
          <p:cNvPicPr>
            <a:picLocks noChangeAspect="1"/>
          </p:cNvPicPr>
          <p:nvPr/>
        </p:nvPicPr>
        <p:blipFill>
          <a:blip r:embed="rId1"/>
          <a:srcRect l="185" t="5306" r="555" b="6963"/>
          <a:stretch>
            <a:fillRect/>
          </a:stretch>
        </p:blipFill>
        <p:spPr>
          <a:xfrm>
            <a:off x="10118090" y="1312545"/>
            <a:ext cx="2073910" cy="2444115"/>
          </a:xfrm>
          <a:prstGeom prst="rect">
            <a:avLst/>
          </a:prstGeom>
        </p:spPr>
      </p:pic>
      <p:pic>
        <p:nvPicPr>
          <p:cNvPr id="6" name="图片 5" descr="c3ef4f0ea52f99714cd820c0a733c5d"/>
          <p:cNvPicPr>
            <a:picLocks noChangeAspect="1"/>
          </p:cNvPicPr>
          <p:nvPr/>
        </p:nvPicPr>
        <p:blipFill>
          <a:blip r:embed="rId2"/>
          <a:srcRect l="6074" t="5630" r="1481" b="14352"/>
          <a:stretch>
            <a:fillRect/>
          </a:stretch>
        </p:blipFill>
        <p:spPr>
          <a:xfrm>
            <a:off x="1104265" y="4114165"/>
            <a:ext cx="3315970" cy="2607945"/>
          </a:xfrm>
          <a:prstGeom prst="rect">
            <a:avLst/>
          </a:prstGeom>
        </p:spPr>
      </p:pic>
      <p:sp>
        <p:nvSpPr>
          <p:cNvPr id="2" name="标题 1"/>
          <p:cNvSpPr>
            <a:spLocks noGrp="1"/>
          </p:cNvSpPr>
          <p:nvPr>
            <p:ph type="title"/>
          </p:nvPr>
        </p:nvSpPr>
        <p:spPr>
          <a:xfrm>
            <a:off x="645795" y="452755"/>
            <a:ext cx="10596245" cy="1400810"/>
          </a:xfrm>
        </p:spPr>
        <p:txBody>
          <a:bodyPr/>
          <a:p>
            <a:r>
              <a:rPr lang="en-US" altLang="zh-CN"/>
              <a:t>Simple case:Chinese and Finnish companies</a:t>
            </a:r>
            <a:endParaRPr lang="en-US" altLang="zh-CN"/>
          </a:p>
        </p:txBody>
      </p:sp>
      <p:sp>
        <p:nvSpPr>
          <p:cNvPr id="3" name="内容占位符 2"/>
          <p:cNvSpPr>
            <a:spLocks noGrp="1"/>
          </p:cNvSpPr>
          <p:nvPr>
            <p:ph idx="1"/>
          </p:nvPr>
        </p:nvSpPr>
        <p:spPr>
          <a:xfrm>
            <a:off x="560387" y="1853528"/>
            <a:ext cx="8946541" cy="4195481"/>
          </a:xfrm>
        </p:spPr>
        <p:txBody>
          <a:bodyPr/>
          <a:p>
            <a:r>
              <a:rPr lang="en-US" altLang="zh-CN" sz="3200">
                <a:solidFill>
                  <a:schemeClr val="accent1"/>
                </a:solidFill>
              </a:rPr>
              <a:t>Finland</a:t>
            </a:r>
            <a:endParaRPr lang="en-US" altLang="zh-CN" sz="3200">
              <a:solidFill>
                <a:schemeClr val="accent1"/>
              </a:solidFill>
            </a:endParaRPr>
          </a:p>
        </p:txBody>
      </p:sp>
      <p:pic>
        <p:nvPicPr>
          <p:cNvPr id="5" name="图片 4" descr="3453a3fbc1c18d629b8eaf2121acac0"/>
          <p:cNvPicPr>
            <a:picLocks noChangeAspect="1"/>
          </p:cNvPicPr>
          <p:nvPr/>
        </p:nvPicPr>
        <p:blipFill>
          <a:blip r:embed="rId3"/>
          <a:srcRect t="38352" r="506" b="8111"/>
          <a:stretch>
            <a:fillRect/>
          </a:stretch>
        </p:blipFill>
        <p:spPr>
          <a:xfrm>
            <a:off x="0" y="2553970"/>
            <a:ext cx="2685415" cy="1927225"/>
          </a:xfrm>
          <a:prstGeom prst="rect">
            <a:avLst/>
          </a:prstGeom>
        </p:spPr>
      </p:pic>
      <p:pic>
        <p:nvPicPr>
          <p:cNvPr id="9" name="图片 8" descr="8d7e6c2b7da748a05bb85826e771973"/>
          <p:cNvPicPr>
            <a:picLocks noChangeAspect="1"/>
          </p:cNvPicPr>
          <p:nvPr/>
        </p:nvPicPr>
        <p:blipFill>
          <a:blip r:embed="rId4"/>
          <a:stretch>
            <a:fillRect/>
          </a:stretch>
        </p:blipFill>
        <p:spPr>
          <a:xfrm>
            <a:off x="5701030" y="3048000"/>
            <a:ext cx="2183765" cy="2635885"/>
          </a:xfrm>
          <a:prstGeom prst="rect">
            <a:avLst/>
          </a:prstGeom>
        </p:spPr>
      </p:pic>
      <p:sp>
        <p:nvSpPr>
          <p:cNvPr id="11" name="文本框 10"/>
          <p:cNvSpPr txBox="1"/>
          <p:nvPr/>
        </p:nvSpPr>
        <p:spPr>
          <a:xfrm>
            <a:off x="8296910" y="1965325"/>
            <a:ext cx="1685925" cy="583565"/>
          </a:xfrm>
          <a:prstGeom prst="rect">
            <a:avLst/>
          </a:prstGeom>
          <a:noFill/>
        </p:spPr>
        <p:txBody>
          <a:bodyPr wrap="square" rtlCol="0">
            <a:spAutoFit/>
          </a:bodyPr>
          <a:p>
            <a:r>
              <a:rPr lang="en-US" altLang="zh-CN" sz="3200">
                <a:solidFill>
                  <a:srgbClr val="FF0000"/>
                </a:solidFill>
              </a:rPr>
              <a:t>China</a:t>
            </a:r>
            <a:endParaRPr lang="en-US" altLang="zh-CN" sz="3200">
              <a:solidFill>
                <a:srgbClr val="FF0000"/>
              </a:solidFill>
            </a:endParaRPr>
          </a:p>
        </p:txBody>
      </p:sp>
      <p:pic>
        <p:nvPicPr>
          <p:cNvPr id="8" name="图片 7" descr="e270545bb340f15d5ee2519fc214e39"/>
          <p:cNvPicPr>
            <a:picLocks noChangeAspect="1"/>
          </p:cNvPicPr>
          <p:nvPr/>
        </p:nvPicPr>
        <p:blipFill>
          <a:blip r:embed="rId5"/>
          <a:stretch>
            <a:fillRect/>
          </a:stretch>
        </p:blipFill>
        <p:spPr>
          <a:xfrm>
            <a:off x="7705725" y="3700780"/>
            <a:ext cx="2553970" cy="3021330"/>
          </a:xfrm>
          <a:prstGeom prst="rect">
            <a:avLst/>
          </a:prstGeom>
        </p:spPr>
      </p:pic>
      <p:sp>
        <p:nvSpPr>
          <p:cNvPr id="14" name="文本框 13"/>
          <p:cNvSpPr txBox="1"/>
          <p:nvPr/>
        </p:nvSpPr>
        <p:spPr>
          <a:xfrm>
            <a:off x="3766185" y="1849120"/>
            <a:ext cx="3449955" cy="1198880"/>
          </a:xfrm>
          <a:prstGeom prst="rect">
            <a:avLst/>
          </a:prstGeom>
          <a:noFill/>
        </p:spPr>
        <p:txBody>
          <a:bodyPr wrap="square" rtlCol="0">
            <a:spAutoFit/>
          </a:bodyPr>
          <a:p>
            <a:r>
              <a:rPr lang="en-US" altLang="zh-CN"/>
              <a:t>Chinese and Finnish companies send each other greeting cards to promote exchange and increase goodwill among companies</a:t>
            </a:r>
            <a:endParaRPr lang="en-US" altLang="zh-C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1"/>
            </p:custDataLst>
          </p:nvPr>
        </p:nvPicPr>
        <p:blipFill>
          <a:blip r:embed="rId2"/>
          <a:srcRect l="12630" r="10924"/>
          <a:stretch>
            <a:fillRect/>
          </a:stretch>
        </p:blipFill>
        <p:spPr>
          <a:xfrm>
            <a:off x="8326573" y="0"/>
            <a:ext cx="3865427" cy="6858000"/>
          </a:xfrm>
          <a:custGeom>
            <a:avLst/>
            <a:gdLst>
              <a:gd name="connsiteX0" fmla="*/ 842291 w 3865427"/>
              <a:gd name="connsiteY0" fmla="*/ 0 h 6858000"/>
              <a:gd name="connsiteX1" fmla="*/ 3865427 w 3865427"/>
              <a:gd name="connsiteY1" fmla="*/ 0 h 6858000"/>
              <a:gd name="connsiteX2" fmla="*/ 3865427 w 3865427"/>
              <a:gd name="connsiteY2" fmla="*/ 6858000 h 6858000"/>
              <a:gd name="connsiteX3" fmla="*/ 3468900 w 3865427"/>
              <a:gd name="connsiteY3" fmla="*/ 6858000 h 6858000"/>
              <a:gd name="connsiteX4" fmla="*/ 3142970 w 3865427"/>
              <a:gd name="connsiteY4" fmla="*/ 6777914 h 6858000"/>
              <a:gd name="connsiteX5" fmla="*/ 0 w 3865427"/>
              <a:gd name="connsiteY5" fmla="*/ 2579532 h 6858000"/>
              <a:gd name="connsiteX6" fmla="*/ 747011 w 3865427"/>
              <a:gd name="connsiteY6" fmla="*/ 13398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65427" h="6858000">
                <a:moveTo>
                  <a:pt x="842291" y="0"/>
                </a:moveTo>
                <a:lnTo>
                  <a:pt x="3865427" y="0"/>
                </a:lnTo>
                <a:lnTo>
                  <a:pt x="3865427" y="6858000"/>
                </a:lnTo>
                <a:lnTo>
                  <a:pt x="3468900" y="6858000"/>
                </a:lnTo>
                <a:lnTo>
                  <a:pt x="3142970" y="6777914"/>
                </a:lnTo>
                <a:cubicBezTo>
                  <a:pt x="1326609" y="6246203"/>
                  <a:pt x="0" y="4567791"/>
                  <a:pt x="0" y="2579532"/>
                </a:cubicBezTo>
                <a:cubicBezTo>
                  <a:pt x="0" y="1673647"/>
                  <a:pt x="275387" y="832082"/>
                  <a:pt x="747011" y="133987"/>
                </a:cubicBezTo>
                <a:close/>
              </a:path>
            </a:pathLst>
          </a:custGeom>
          <a:ln w="9525" cap="flat" cmpd="sng" algn="ctr">
            <a:solidFill>
              <a:schemeClr val="dk1">
                <a:lumMod val="40000"/>
                <a:lumOff val="60000"/>
                <a:alpha val="50000"/>
              </a:schemeClr>
            </a:solidFill>
            <a:prstDash val="solid"/>
            <a:round/>
            <a:headEnd type="none" w="med" len="med"/>
            <a:tailEnd type="none" w="med" len="med"/>
          </a:ln>
        </p:spPr>
      </p:pic>
      <p:sp>
        <p:nvSpPr>
          <p:cNvPr id="2" name="标题 1"/>
          <p:cNvSpPr>
            <a:spLocks noGrp="1"/>
          </p:cNvSpPr>
          <p:nvPr>
            <p:ph type="title"/>
          </p:nvPr>
        </p:nvSpPr>
        <p:spPr/>
        <p:txBody>
          <a:bodyPr/>
          <a:lstStyle/>
          <a:p>
            <a:r>
              <a:rPr lang="en-US" altLang="zh-CN" sz="4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sym typeface="+mn-ea"/>
              </a:rPr>
              <a:t>Skills needed for IBC</a:t>
            </a:r>
            <a:br>
              <a:rPr lang="zh-CN" altLang="en-US" sz="4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rPr>
            </a:b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248386" y="2075222"/>
            <a:ext cx="8873312" cy="3656506"/>
          </a:xfrm>
        </p:spPr>
        <p:txBody>
          <a:bodyPr/>
          <a:lstStyle/>
          <a:p>
            <a:r>
              <a:rPr lang="en-US" altLang="zh-CN" sz="2400" dirty="0">
                <a:solidFill>
                  <a:schemeClr val="tx1">
                    <a:lumMod val="85000"/>
                    <a:lumOff val="15000"/>
                  </a:schemeClr>
                </a:solidFill>
                <a:latin typeface="Segoe UI Light" panose="020B0502040204020203" pitchFamily="34" charset="0"/>
                <a:ea typeface="微软雅黑 Light" panose="020B0502040204020203" pitchFamily="34" charset="-122"/>
                <a:cs typeface="+mn-ea"/>
                <a:sym typeface="+mn-ea"/>
              </a:rPr>
              <a:t>What skills are needed for the overseas expansion of enterprises?</a:t>
            </a:r>
            <a:endParaRPr lang="en-US" altLang="zh-CN" sz="2400" dirty="0">
              <a:solidFill>
                <a:schemeClr val="tx1">
                  <a:lumMod val="85000"/>
                  <a:lumOff val="15000"/>
                </a:schemeClr>
              </a:solidFill>
              <a:latin typeface="Segoe UI Light" panose="020B0502040204020203" pitchFamily="34" charset="0"/>
              <a:ea typeface="微软雅黑 Light" panose="020B0502040204020203" pitchFamily="34" charset="-122"/>
              <a:cs typeface="+mn-ea"/>
              <a:sym typeface="+mn-ea"/>
            </a:endParaRPr>
          </a:p>
          <a:p>
            <a:endParaRPr lang="en-US" altLang="zh-CN" sz="2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sym typeface="+mn-ea"/>
            </a:endParaRPr>
          </a:p>
          <a:p>
            <a:endParaRPr lang="en-US" altLang="zh-CN" sz="2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sym typeface="+mn-ea"/>
            </a:endParaRPr>
          </a:p>
          <a:p>
            <a:endParaRPr lang="en-US" altLang="zh-CN" sz="2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sym typeface="+mn-ea"/>
            </a:endParaRPr>
          </a:p>
          <a:p>
            <a:r>
              <a:rPr lang="zh-CN" altLang="en-US" sz="2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sym typeface="+mn-ea"/>
              </a:rPr>
              <a:t>importance of relationship building</a:t>
            </a:r>
            <a:endParaRPr lang="zh-CN" altLang="en-US" sz="2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endParaRPr>
          </a:p>
          <a:p>
            <a:r>
              <a:rPr lang="en-US" altLang="zh-CN" sz="2400" dirty="0">
                <a:solidFill>
                  <a:schemeClr val="tx1">
                    <a:lumMod val="85000"/>
                    <a:lumOff val="15000"/>
                  </a:schemeClr>
                </a:solidFill>
                <a:latin typeface="Segoe UI Light" panose="020B0502040204020203" pitchFamily="34" charset="0"/>
                <a:ea typeface="微软雅黑 Light" panose="020B0502040204020203" pitchFamily="34" charset="-122"/>
                <a:cs typeface="+mn-ea"/>
                <a:sym typeface="+mn-ea"/>
              </a:rPr>
              <a:t>What methods can be used to build trust with relevant local enterprises?</a:t>
            </a:r>
            <a:endParaRPr lang="en-US" altLang="zh-CN" sz="2400" dirty="0">
              <a:solidFill>
                <a:schemeClr val="tx1">
                  <a:lumMod val="85000"/>
                  <a:lumOff val="15000"/>
                </a:schemeClr>
              </a:solidFill>
              <a:latin typeface="Segoe UI Light" panose="020B0502040204020203" pitchFamily="34" charset="0"/>
              <a:ea typeface="微软雅黑 Light" panose="020B0502040204020203" pitchFamily="34" charset="-122"/>
              <a:cs typeface="+mn-ea"/>
              <a:sym typeface="+mn-ea"/>
            </a:endParaRPr>
          </a:p>
          <a:p>
            <a:endParaRPr lang="zh-CN" altLang="en-US" dirty="0">
              <a:latin typeface="Segoe UI Light" panose="020B0502040204020203" pitchFamily="34" charset="0"/>
              <a:ea typeface="微软雅黑 Light" panose="020B0502040204020203"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建筑的摆设布局&#10;&#10;描述已自动生成"/>
          <p:cNvPicPr>
            <a:picLocks noChangeAspect="1"/>
          </p:cNvPicPr>
          <p:nvPr>
            <p:custDataLst>
              <p:tags r:id="rId1"/>
            </p:custDataLst>
          </p:nvPr>
        </p:nvPicPr>
        <p:blipFill rotWithShape="1">
          <a:blip r:embed="rId2"/>
          <a:srcRect/>
          <a:stretch>
            <a:fillRect/>
          </a:stretch>
        </p:blipFill>
        <p:spPr>
          <a:xfrm>
            <a:off x="4335461" y="479394"/>
            <a:ext cx="7856539" cy="6378606"/>
          </a:xfrm>
          <a:custGeom>
            <a:avLst/>
            <a:gdLst>
              <a:gd name="connsiteX0" fmla="*/ 3970953 w 6347193"/>
              <a:gd name="connsiteY0" fmla="*/ 0 h 6378606"/>
              <a:gd name="connsiteX1" fmla="*/ 6347193 w 6347193"/>
              <a:gd name="connsiteY1" fmla="*/ 3816994 h 6378606"/>
              <a:gd name="connsiteX2" fmla="*/ 6347193 w 6347193"/>
              <a:gd name="connsiteY2" fmla="*/ 6378606 h 6378606"/>
              <a:gd name="connsiteX3" fmla="*/ 0 w 6347193"/>
              <a:gd name="connsiteY3" fmla="*/ 6378606 h 6378606"/>
            </a:gdLst>
            <a:ahLst/>
            <a:cxnLst>
              <a:cxn ang="0">
                <a:pos x="connsiteX0" y="connsiteY0"/>
              </a:cxn>
              <a:cxn ang="0">
                <a:pos x="connsiteX1" y="connsiteY1"/>
              </a:cxn>
              <a:cxn ang="0">
                <a:pos x="connsiteX2" y="connsiteY2"/>
              </a:cxn>
              <a:cxn ang="0">
                <a:pos x="connsiteX3" y="connsiteY3"/>
              </a:cxn>
            </a:cxnLst>
            <a:rect l="l" t="t" r="r" b="b"/>
            <a:pathLst>
              <a:path w="6347193" h="6378606">
                <a:moveTo>
                  <a:pt x="3970953" y="0"/>
                </a:moveTo>
                <a:lnTo>
                  <a:pt x="6347193" y="3816994"/>
                </a:lnTo>
                <a:lnTo>
                  <a:pt x="6347193" y="6378606"/>
                </a:lnTo>
                <a:lnTo>
                  <a:pt x="0" y="6378606"/>
                </a:lnTo>
                <a:close/>
              </a:path>
            </a:pathLst>
          </a:custGeom>
          <a:solidFill>
            <a:schemeClr val="tx1">
              <a:lumMod val="50000"/>
              <a:lumOff val="50000"/>
              <a:alpha val="20000"/>
            </a:schemeClr>
          </a:solidFill>
          <a:ln w="6350" cap="flat" cmpd="sng" algn="ctr">
            <a:solidFill>
              <a:schemeClr val="dk1">
                <a:lumMod val="40000"/>
                <a:lumOff val="60000"/>
                <a:alpha val="50000"/>
              </a:schemeClr>
            </a:solidFill>
            <a:prstDash val="solid"/>
            <a:round/>
            <a:headEnd type="none" w="med" len="med"/>
            <a:tailEnd type="none" w="med" len="med"/>
          </a:ln>
        </p:spPr>
      </p:pic>
      <p:sp>
        <p:nvSpPr>
          <p:cNvPr id="2" name="标题 1"/>
          <p:cNvSpPr>
            <a:spLocks noGrp="1"/>
          </p:cNvSpPr>
          <p:nvPr>
            <p:ph type="title"/>
          </p:nvPr>
        </p:nvSpPr>
        <p:spPr/>
        <p:txBody>
          <a:bodyPr/>
          <a:lstStyle/>
          <a:p>
            <a:r>
              <a:rPr lang="en-US" altLang="zh-CN"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sym typeface="+mn-ea"/>
              </a:rPr>
              <a:t>Skills needed for IBC</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1241068" y="1873716"/>
            <a:ext cx="8946541" cy="4195481"/>
          </a:xfrm>
        </p:spPr>
        <p:txBody>
          <a:bodyPr>
            <a:normAutofit fontScale="92500"/>
          </a:bodyPr>
          <a:lstStyle/>
          <a:p>
            <a:r>
              <a:rPr lang="en-US" altLang="zh-CN" sz="2400" b="1" dirty="0">
                <a:solidFill>
                  <a:schemeClr val="accent1"/>
                </a:solidFill>
                <a:uFillTx/>
                <a:latin typeface="Segoe UI Light" panose="020B0502040204020203" pitchFamily="34" charset="0"/>
                <a:ea typeface="微软雅黑 Light" panose="020B0502040204020203" pitchFamily="34" charset="-122"/>
                <a:cs typeface="+mn-ea"/>
                <a:sym typeface="+mn-ea"/>
              </a:rPr>
              <a:t>Linguistic competence</a:t>
            </a:r>
            <a:endParaRPr lang="en-US" altLang="zh-CN" sz="2400" b="1" dirty="0">
              <a:solidFill>
                <a:schemeClr val="accent1"/>
              </a:solidFill>
              <a:uFillTx/>
              <a:latin typeface="Segoe UI Light" panose="020B0502040204020203" pitchFamily="34" charset="0"/>
              <a:ea typeface="微软雅黑 Light" panose="020B0502040204020203" pitchFamily="34" charset="-122"/>
              <a:cs typeface="+mn-ea"/>
              <a:sym typeface="+mn-ea"/>
            </a:endParaRPr>
          </a:p>
          <a:p>
            <a:r>
              <a:rPr lang="en-US" altLang="zh-CN" sz="2400" dirty="0">
                <a:ln>
                  <a:noFill/>
                  <a:prstDash val="sysDot"/>
                </a:ln>
                <a:solidFill>
                  <a:schemeClr val="bg2"/>
                </a:solidFill>
                <a:latin typeface="Segoe UI Light" panose="020B0502040204020203" pitchFamily="34" charset="0"/>
                <a:ea typeface="微软雅黑 Light" panose="020B0502040204020203" pitchFamily="34" charset="-122"/>
                <a:cs typeface="+mn-ea"/>
              </a:rPr>
              <a:t>What language skills do enterprises need to expand to Asia?</a:t>
            </a:r>
            <a:endParaRPr lang="en-US" altLang="zh-CN" sz="2400" dirty="0">
              <a:ln>
                <a:noFill/>
                <a:prstDash val="sysDot"/>
              </a:ln>
              <a:solidFill>
                <a:schemeClr val="bg2"/>
              </a:solidFill>
              <a:latin typeface="Segoe UI Light" panose="020B0502040204020203" pitchFamily="34" charset="0"/>
              <a:ea typeface="微软雅黑 Light" panose="020B0502040204020203" pitchFamily="34" charset="-122"/>
              <a:cs typeface="+mn-ea"/>
            </a:endParaRPr>
          </a:p>
          <a:p>
            <a:endParaRPr lang="en-US" altLang="zh-CN" sz="240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mn-ea"/>
            </a:endParaRPr>
          </a:p>
          <a:p>
            <a:r>
              <a:rPr lang="en-US" altLang="zh-CN" sz="2400" dirty="0">
                <a:solidFill>
                  <a:schemeClr val="accent1"/>
                </a:solidFill>
                <a:latin typeface="Segoe UI Light" panose="020B0502040204020203" pitchFamily="34" charset="0"/>
                <a:ea typeface="微软雅黑 Light" panose="020B0502040204020203" pitchFamily="34" charset="-122"/>
                <a:cs typeface="Times New Roman Regular" panose="02020503050405090304" charset="0"/>
                <a:sym typeface="+mn-ea"/>
              </a:rPr>
              <a:t>Cultural and legal adaptability</a:t>
            </a:r>
            <a:endParaRPr lang="en-US" altLang="zh-CN" sz="2400" dirty="0">
              <a:solidFill>
                <a:schemeClr val="accent1"/>
              </a:solidFill>
              <a:latin typeface="Segoe UI Light" panose="020B0502040204020203" pitchFamily="34" charset="0"/>
              <a:ea typeface="微软雅黑 Light" panose="020B0502040204020203" pitchFamily="34" charset="-122"/>
              <a:cs typeface="Times New Roman Regular" panose="02020503050405090304" charset="0"/>
              <a:sym typeface="+mn-ea"/>
            </a:endParaRPr>
          </a:p>
          <a:p>
            <a:r>
              <a:rPr lang="en-US" altLang="zh-CN" sz="2400" dirty="0">
                <a:ln>
                  <a:noFill/>
                  <a:prstDash val="sysDot"/>
                </a:ln>
                <a:solidFill>
                  <a:schemeClr val="bg1"/>
                </a:solidFill>
                <a:latin typeface="Segoe UI Light" panose="020B0502040204020203" pitchFamily="34" charset="0"/>
                <a:ea typeface="微软雅黑 Light" panose="020B0502040204020203" pitchFamily="34" charset="-122"/>
                <a:cs typeface="Times New Roman Regular" panose="02020503050405090304" charset="0"/>
              </a:rPr>
              <a:t>How to comply with local culture and laws in cross-regional expansion</a:t>
            </a:r>
            <a:endParaRPr lang="en-US" altLang="zh-CN" sz="2400" dirty="0">
              <a:ln>
                <a:noFill/>
                <a:prstDash val="sysDot"/>
              </a:ln>
              <a:solidFill>
                <a:schemeClr val="bg1"/>
              </a:solidFill>
              <a:latin typeface="Segoe UI Light" panose="020B0502040204020203" pitchFamily="34" charset="0"/>
              <a:ea typeface="微软雅黑 Light" panose="020B0502040204020203" pitchFamily="34" charset="-122"/>
              <a:cs typeface="Times New Roman Regular" panose="02020503050405090304" charset="0"/>
            </a:endParaRPr>
          </a:p>
          <a:p>
            <a:endParaRPr lang="en-US" altLang="zh-CN" sz="240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endParaRPr>
          </a:p>
          <a:p>
            <a:r>
              <a:rPr lang="en-US" altLang="zh-CN" sz="2400" dirty="0">
                <a:solidFill>
                  <a:schemeClr val="accent1"/>
                </a:solidFill>
                <a:latin typeface="Segoe UI Light" panose="020B0502040204020203" pitchFamily="34" charset="0"/>
                <a:ea typeface="微软雅黑 Light" panose="020B0502040204020203" pitchFamily="34" charset="-122"/>
                <a:cs typeface="Times New Roman Regular" panose="02020503050405090304" charset="0"/>
                <a:sym typeface="+mn-ea"/>
              </a:rPr>
              <a:t>Cross-regional management ability</a:t>
            </a:r>
            <a:endParaRPr lang="en-US" altLang="zh-CN" sz="2400" dirty="0">
              <a:solidFill>
                <a:schemeClr val="accent1"/>
              </a:solidFill>
              <a:latin typeface="Segoe UI Light" panose="020B0502040204020203" pitchFamily="34" charset="0"/>
              <a:ea typeface="微软雅黑 Light" panose="020B0502040204020203" pitchFamily="34" charset="-122"/>
              <a:cs typeface="Times New Roman Regular" panose="02020503050405090304" charset="0"/>
              <a:sym typeface="+mn-ea"/>
            </a:endParaRPr>
          </a:p>
          <a:p>
            <a:r>
              <a:rPr lang="en-US" altLang="zh-CN" sz="2400" dirty="0">
                <a:ln>
                  <a:noFill/>
                  <a:prstDash val="sysDot"/>
                </a:ln>
                <a:solidFill>
                  <a:schemeClr val="bg1"/>
                </a:solidFill>
                <a:latin typeface="Segoe UI Light" panose="020B0502040204020203" pitchFamily="34" charset="0"/>
                <a:ea typeface="微软雅黑 Light" panose="020B0502040204020203" pitchFamily="34" charset="-122"/>
                <a:cs typeface="+mn-ea"/>
              </a:rPr>
              <a:t>How to manage Asian branches across regions at the headquarters</a:t>
            </a:r>
            <a:endParaRPr lang="en-US" altLang="zh-CN" sz="2400" dirty="0">
              <a:ln>
                <a:noFill/>
                <a:prstDash val="sysDot"/>
              </a:ln>
              <a:solidFill>
                <a:schemeClr val="bg1"/>
              </a:solidFill>
              <a:latin typeface="Segoe UI Light" panose="020B0502040204020203" pitchFamily="34" charset="0"/>
              <a:ea typeface="微软雅黑 Light" panose="020B0502040204020203" pitchFamily="34" charset="-122"/>
              <a:cs typeface="+mn-ea"/>
            </a:endParaRPr>
          </a:p>
          <a:p>
            <a:endParaRPr lang="zh-CN" altLang="en-US" dirty="0">
              <a:latin typeface="Segoe UI Light" panose="020B0502040204020203" pitchFamily="34" charset="0"/>
              <a:ea typeface="微软雅黑 Light" panose="020B0502040204020203" pitchFamily="34" charset="-122"/>
            </a:endParaRPr>
          </a:p>
        </p:txBody>
      </p:sp>
      <p:sp>
        <p:nvSpPr>
          <p:cNvPr id="4" name="椭圆 3"/>
          <p:cNvSpPr/>
          <p:nvPr>
            <p:custDataLst>
              <p:tags r:id="rId3"/>
            </p:custDataLst>
          </p:nvPr>
        </p:nvSpPr>
        <p:spPr>
          <a:xfrm>
            <a:off x="705125" y="1833206"/>
            <a:ext cx="547104" cy="547104"/>
          </a:xfrm>
          <a:prstGeom prst="ellipse">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wrap="none" lIns="0" tIns="0" rIns="0" bIns="0" rtlCol="0" anchor="ctr">
            <a:noAutofit/>
          </a:bodyPr>
          <a:lstStyle/>
          <a:p>
            <a:pPr algn="ctr">
              <a:spcBef>
                <a:spcPct val="0"/>
              </a:spcBef>
              <a:spcAft>
                <a:spcPct val="0"/>
              </a:spcAft>
            </a:pPr>
            <a:r>
              <a:rPr lang="en-US" altLang="zh-CN" b="1">
                <a:solidFill>
                  <a:schemeClr val="lt1">
                    <a:lumMod val="100000"/>
                  </a:schemeClr>
                </a:solidFill>
                <a:latin typeface="Segoe UI Light" panose="020B0502040204020203" pitchFamily="34" charset="0"/>
                <a:ea typeface="微软雅黑 Light" panose="020B0502040204020203" pitchFamily="34" charset="-122"/>
                <a:cs typeface="+mn-ea"/>
                <a:sym typeface="+mn-ea"/>
              </a:rPr>
              <a:t>01</a:t>
            </a:r>
            <a:endParaRPr lang="en-US" altLang="zh-CN" b="1" dirty="0">
              <a:solidFill>
                <a:schemeClr val="lt1">
                  <a:lumMod val="100000"/>
                </a:schemeClr>
              </a:solidFill>
              <a:latin typeface="Segoe UI Light" panose="020B0502040204020203" pitchFamily="34" charset="0"/>
              <a:ea typeface="微软雅黑 Light" panose="020B0502040204020203" pitchFamily="34" charset="-122"/>
              <a:cs typeface="+mn-ea"/>
              <a:sym typeface="+mn-ea"/>
            </a:endParaRPr>
          </a:p>
        </p:txBody>
      </p:sp>
      <p:cxnSp>
        <p:nvCxnSpPr>
          <p:cNvPr id="5" name="直接连接符 4"/>
          <p:cNvCxnSpPr/>
          <p:nvPr>
            <p:custDataLst>
              <p:tags r:id="rId4"/>
            </p:custDataLst>
          </p:nvPr>
        </p:nvCxnSpPr>
        <p:spPr>
          <a:xfrm>
            <a:off x="978677" y="2504504"/>
            <a:ext cx="0" cy="795655"/>
          </a:xfrm>
          <a:prstGeom prst="line">
            <a:avLst/>
          </a:prstGeom>
          <a:solidFill>
            <a:srgbClr val="00993F"/>
          </a:solidFill>
          <a:ln w="12700">
            <a:solidFill>
              <a:schemeClr val="tx1">
                <a:alpha val="40000"/>
              </a:schemeClr>
            </a:solidFill>
            <a:prstDash val="sysDot"/>
          </a:ln>
        </p:spPr>
        <p:style>
          <a:lnRef idx="1">
            <a:srgbClr val="376FFF"/>
          </a:lnRef>
          <a:fillRef idx="0">
            <a:srgbClr val="376FFF"/>
          </a:fillRef>
          <a:effectRef idx="0">
            <a:srgbClr val="376FFF"/>
          </a:effectRef>
          <a:fontRef idx="minor">
            <a:srgbClr val="000000"/>
          </a:fontRef>
        </p:style>
      </p:cxnSp>
      <p:cxnSp>
        <p:nvCxnSpPr>
          <p:cNvPr id="7" name="直接连接符 6"/>
          <p:cNvCxnSpPr/>
          <p:nvPr>
            <p:custDataLst>
              <p:tags r:id="rId5"/>
            </p:custDataLst>
          </p:nvPr>
        </p:nvCxnSpPr>
        <p:spPr>
          <a:xfrm>
            <a:off x="978677" y="3971457"/>
            <a:ext cx="0" cy="795655"/>
          </a:xfrm>
          <a:prstGeom prst="line">
            <a:avLst/>
          </a:prstGeom>
          <a:solidFill>
            <a:srgbClr val="00993F"/>
          </a:solidFill>
          <a:ln w="12700">
            <a:solidFill>
              <a:schemeClr val="tx1">
                <a:alpha val="40000"/>
              </a:schemeClr>
            </a:solidFill>
            <a:prstDash val="sysDot"/>
          </a:ln>
        </p:spPr>
        <p:style>
          <a:lnRef idx="1">
            <a:srgbClr val="376FFF"/>
          </a:lnRef>
          <a:fillRef idx="0">
            <a:srgbClr val="376FFF"/>
          </a:fillRef>
          <a:effectRef idx="0">
            <a:srgbClr val="376FFF"/>
          </a:effectRef>
          <a:fontRef idx="minor">
            <a:srgbClr val="000000"/>
          </a:fontRef>
        </p:style>
      </p:cxnSp>
      <p:sp>
        <p:nvSpPr>
          <p:cNvPr id="8" name="椭圆 7"/>
          <p:cNvSpPr/>
          <p:nvPr>
            <p:custDataLst>
              <p:tags r:id="rId6"/>
            </p:custDataLst>
          </p:nvPr>
        </p:nvSpPr>
        <p:spPr>
          <a:xfrm>
            <a:off x="705125" y="3424353"/>
            <a:ext cx="547104" cy="547104"/>
          </a:xfrm>
          <a:prstGeom prst="ellipse">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wrap="none" lIns="0" tIns="0" rIns="0" bIns="0" rtlCol="0" anchor="ctr">
            <a:noAutofit/>
          </a:bodyPr>
          <a:lstStyle/>
          <a:p>
            <a:pPr algn="ctr">
              <a:spcBef>
                <a:spcPct val="0"/>
              </a:spcBef>
              <a:spcAft>
                <a:spcPct val="0"/>
              </a:spcAft>
            </a:pPr>
            <a:r>
              <a:rPr lang="en-US" altLang="zh-CN" b="1" dirty="0">
                <a:solidFill>
                  <a:schemeClr val="lt1">
                    <a:lumMod val="100000"/>
                  </a:schemeClr>
                </a:solidFill>
                <a:latin typeface="Segoe UI Light" panose="020B0502040204020203" pitchFamily="34" charset="0"/>
                <a:ea typeface="微软雅黑 Light" panose="020B0502040204020203" pitchFamily="34" charset="-122"/>
                <a:cs typeface="+mn-ea"/>
                <a:sym typeface="+mn-ea"/>
              </a:rPr>
              <a:t>02</a:t>
            </a:r>
            <a:endParaRPr lang="en-US" altLang="zh-CN" b="1" dirty="0">
              <a:solidFill>
                <a:schemeClr val="lt1">
                  <a:lumMod val="100000"/>
                </a:schemeClr>
              </a:solidFill>
              <a:latin typeface="Segoe UI Light" panose="020B0502040204020203" pitchFamily="34" charset="0"/>
              <a:ea typeface="微软雅黑 Light" panose="020B0502040204020203" pitchFamily="34" charset="-122"/>
              <a:cs typeface="+mn-ea"/>
              <a:sym typeface="+mn-ea"/>
            </a:endParaRPr>
          </a:p>
        </p:txBody>
      </p:sp>
      <p:sp>
        <p:nvSpPr>
          <p:cNvPr id="9" name="椭圆 8"/>
          <p:cNvSpPr/>
          <p:nvPr>
            <p:custDataLst>
              <p:tags r:id="rId7"/>
            </p:custDataLst>
          </p:nvPr>
        </p:nvSpPr>
        <p:spPr>
          <a:xfrm>
            <a:off x="646111" y="4767112"/>
            <a:ext cx="547104" cy="547104"/>
          </a:xfrm>
          <a:prstGeom prst="ellipse">
            <a:avLst/>
          </a:prstGeom>
          <a:solidFill>
            <a:schemeClr val="accent1"/>
          </a:solidFill>
          <a:ln>
            <a:noFill/>
          </a:ln>
        </p:spPr>
        <p:style>
          <a:lnRef idx="2">
            <a:srgbClr val="376FFF">
              <a:shade val="50000"/>
            </a:srgbClr>
          </a:lnRef>
          <a:fillRef idx="1">
            <a:srgbClr val="376FFF"/>
          </a:fillRef>
          <a:effectRef idx="0">
            <a:srgbClr val="376FFF"/>
          </a:effectRef>
          <a:fontRef idx="minor">
            <a:srgbClr val="FFFFFF"/>
          </a:fontRef>
        </p:style>
        <p:txBody>
          <a:bodyPr wrap="none" lIns="0" tIns="0" rIns="0" bIns="0" rtlCol="0" anchor="ctr">
            <a:noAutofit/>
          </a:bodyPr>
          <a:lstStyle/>
          <a:p>
            <a:pPr algn="ctr">
              <a:spcBef>
                <a:spcPct val="0"/>
              </a:spcBef>
              <a:spcAft>
                <a:spcPct val="0"/>
              </a:spcAft>
            </a:pPr>
            <a:r>
              <a:rPr lang="en-US" altLang="zh-CN" b="1">
                <a:solidFill>
                  <a:schemeClr val="lt1">
                    <a:lumMod val="100000"/>
                  </a:schemeClr>
                </a:solidFill>
                <a:latin typeface="Segoe UI Light" panose="020B0502040204020203" pitchFamily="34" charset="0"/>
                <a:ea typeface="微软雅黑 Light" panose="020B0502040204020203" pitchFamily="34" charset="-122"/>
                <a:cs typeface="+mn-ea"/>
                <a:sym typeface="+mn-ea"/>
              </a:rPr>
              <a:t>03</a:t>
            </a:r>
            <a:endParaRPr lang="en-US" altLang="zh-CN" b="1" dirty="0">
              <a:solidFill>
                <a:schemeClr val="lt1">
                  <a:lumMod val="100000"/>
                </a:schemeClr>
              </a:solidFill>
              <a:latin typeface="Segoe UI Light" panose="020B0502040204020203" pitchFamily="34" charset="0"/>
              <a:ea typeface="微软雅黑 Light" panose="020B0502040204020203" pitchFamily="34" charset="-122"/>
              <a:cs typeface="+mn-ea"/>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任意多边形: 形状 47"/>
          <p:cNvSpPr/>
          <p:nvPr>
            <p:custDataLst>
              <p:tags r:id="rId1"/>
            </p:custDataLst>
          </p:nvPr>
        </p:nvSpPr>
        <p:spPr>
          <a:xfrm>
            <a:off x="207877" y="1853248"/>
            <a:ext cx="6564630" cy="4722495"/>
          </a:xfrm>
          <a:custGeom>
            <a:avLst/>
            <a:gdLst>
              <a:gd name="connsiteX0" fmla="*/ 793625 w 910036"/>
              <a:gd name="connsiteY0" fmla="*/ 54959 h 655289"/>
              <a:gd name="connsiteX1" fmla="*/ 408150 w 910036"/>
              <a:gd name="connsiteY1" fmla="*/ 1108 h 655289"/>
              <a:gd name="connsiteX2" fmla="*/ 124766 w 910036"/>
              <a:gd name="connsiteY2" fmla="*/ 58356 h 655289"/>
              <a:gd name="connsiteX3" fmla="*/ 3133 w 910036"/>
              <a:gd name="connsiteY3" fmla="*/ 317423 h 655289"/>
              <a:gd name="connsiteX4" fmla="*/ 113690 w 910036"/>
              <a:gd name="connsiteY4" fmla="*/ 588944 h 655289"/>
              <a:gd name="connsiteX5" fmla="*/ 655157 w 910036"/>
              <a:gd name="connsiteY5" fmla="*/ 633787 h 655289"/>
              <a:gd name="connsiteX6" fmla="*/ 872679 w 910036"/>
              <a:gd name="connsiteY6" fmla="*/ 485130 h 655289"/>
              <a:gd name="connsiteX7" fmla="*/ 793920 w 910036"/>
              <a:gd name="connsiteY7" fmla="*/ 54959 h 655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0036" h="655289">
                <a:moveTo>
                  <a:pt x="793625" y="54959"/>
                </a:moveTo>
                <a:cubicBezTo>
                  <a:pt x="745041" y="22570"/>
                  <a:pt x="529291" y="-6374"/>
                  <a:pt x="408150" y="1108"/>
                </a:cubicBezTo>
                <a:cubicBezTo>
                  <a:pt x="357990" y="4111"/>
                  <a:pt x="166163" y="27295"/>
                  <a:pt x="124766" y="58356"/>
                </a:cubicBezTo>
                <a:cubicBezTo>
                  <a:pt x="29074" y="130125"/>
                  <a:pt x="25382" y="206028"/>
                  <a:pt x="3133" y="317423"/>
                </a:cubicBezTo>
                <a:cubicBezTo>
                  <a:pt x="-9026" y="378116"/>
                  <a:pt x="10467" y="543559"/>
                  <a:pt x="113690" y="588944"/>
                </a:cubicBezTo>
                <a:cubicBezTo>
                  <a:pt x="264858" y="655347"/>
                  <a:pt x="490896" y="674791"/>
                  <a:pt x="655157" y="633787"/>
                </a:cubicBezTo>
                <a:cubicBezTo>
                  <a:pt x="719789" y="617642"/>
                  <a:pt x="842209" y="546266"/>
                  <a:pt x="872679" y="485130"/>
                </a:cubicBezTo>
                <a:cubicBezTo>
                  <a:pt x="943119" y="344152"/>
                  <a:pt x="912059" y="133669"/>
                  <a:pt x="793920" y="54959"/>
                </a:cubicBezTo>
                <a:close/>
              </a:path>
            </a:pathLst>
          </a:custGeom>
          <a:solidFill>
            <a:srgbClr val="FFFFFF"/>
          </a:solidFill>
          <a:ln w="22225" cap="rnd">
            <a:solidFill>
              <a:schemeClr val="accent1">
                <a:alpha val="65000"/>
              </a:schemeClr>
            </a:solidFill>
            <a:prstDash val="lgDash"/>
          </a:ln>
          <a:effectLst/>
        </p:spPr>
        <p:style>
          <a:lnRef idx="2">
            <a:schemeClr val="accent1">
              <a:lumMod val="75000"/>
            </a:schemeClr>
          </a:lnRef>
          <a:fillRef idx="1">
            <a:schemeClr val="accent1"/>
          </a:fillRef>
          <a:effectRef idx="0">
            <a:srgbClr val="FFFFFF"/>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dirty="0">
              <a:solidFill>
                <a:schemeClr val="lt1"/>
              </a:solidFill>
              <a:latin typeface="汉仪粗圆简" panose="02010600000101010101" charset="-122"/>
              <a:ea typeface="汉仪粗圆简" panose="02010600000101010101" charset="-122"/>
              <a:sym typeface="汉仪粗圆简" panose="02010600000101010101" charset="-122"/>
            </a:endParaRPr>
          </a:p>
        </p:txBody>
      </p:sp>
      <p:sp>
        <p:nvSpPr>
          <p:cNvPr id="2" name="标题 1"/>
          <p:cNvSpPr>
            <a:spLocks noGrp="1"/>
          </p:cNvSpPr>
          <p:nvPr>
            <p:ph type="title"/>
          </p:nvPr>
        </p:nvSpPr>
        <p:spPr>
          <a:xfrm>
            <a:off x="743415" y="452718"/>
            <a:ext cx="9307419" cy="825955"/>
          </a:xfrm>
        </p:spPr>
        <p:txBody>
          <a:bodyPr/>
          <a:lstStyle/>
          <a:p>
            <a:r>
              <a:rPr lang="en-US" altLang="zh-CN"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rPr>
              <a:t>Skills needed for IBC</a:t>
            </a:r>
            <a:endParaRPr lang="zh-CN" altLang="en-US" dirty="0">
              <a:latin typeface="Segoe UI Light" panose="020B0502040204020203" pitchFamily="34" charset="0"/>
              <a:ea typeface="微软雅黑 Light" panose="020B0502040204020203" pitchFamily="34" charset="-122"/>
            </a:endParaRPr>
          </a:p>
        </p:txBody>
      </p:sp>
      <p:pic>
        <p:nvPicPr>
          <p:cNvPr id="4" name="内容占位符 3" descr="图片1"/>
          <p:cNvPicPr>
            <a:picLocks noGrp="1" noChangeAspect="1"/>
          </p:cNvPicPr>
          <p:nvPr>
            <p:ph idx="1"/>
          </p:nvPr>
        </p:nvPicPr>
        <p:blipFill>
          <a:blip r:embed="rId2"/>
          <a:stretch>
            <a:fillRect/>
          </a:stretch>
        </p:blipFill>
        <p:spPr>
          <a:xfrm>
            <a:off x="824529" y="2648537"/>
            <a:ext cx="5187877" cy="3131916"/>
          </a:xfrm>
          <a:prstGeom prst="rect">
            <a:avLst/>
          </a:prstGeom>
        </p:spPr>
      </p:pic>
      <p:sp>
        <p:nvSpPr>
          <p:cNvPr id="6" name="文本框 5"/>
          <p:cNvSpPr txBox="1"/>
          <p:nvPr/>
        </p:nvSpPr>
        <p:spPr>
          <a:xfrm>
            <a:off x="7136780" y="1947746"/>
            <a:ext cx="4386147" cy="646331"/>
          </a:xfrm>
          <a:prstGeom prst="rect">
            <a:avLst/>
          </a:prstGeom>
          <a:noFill/>
        </p:spPr>
        <p:txBody>
          <a:bodyPr wrap="square" rtlCol="0">
            <a:spAutoFit/>
          </a:bodyPr>
          <a:lstStyle/>
          <a:p>
            <a:r>
              <a:rPr lang="en-US" altLang="zh-CN" b="1" dirty="0">
                <a:solidFill>
                  <a:schemeClr val="accent1"/>
                </a:solidFill>
                <a:uFillTx/>
                <a:latin typeface="Segoe UI Light" panose="020B0502040204020203" pitchFamily="34" charset="0"/>
                <a:ea typeface="微软雅黑 Light" panose="020B0502040204020203" pitchFamily="34" charset="-122"/>
                <a:cs typeface="+mn-ea"/>
                <a:sym typeface="+mn-ea"/>
              </a:rPr>
              <a:t>Linguistic competence</a:t>
            </a:r>
            <a:endParaRPr lang="en-US" altLang="zh-CN" b="1" spc="300" dirty="0">
              <a:latin typeface="Segoe UI Light" panose="020B0502040204020203" pitchFamily="34" charset="0"/>
              <a:ea typeface="微软雅黑 Light" panose="020B0502040204020203" pitchFamily="34" charset="-122"/>
            </a:endParaRPr>
          </a:p>
          <a:p>
            <a:endParaRPr lang="zh-CN" altLang="en-US" dirty="0">
              <a:latin typeface="Segoe UI Light" panose="020B0502040204020203" pitchFamily="34" charset="0"/>
              <a:ea typeface="微软雅黑 Light" panose="020B0502040204020203" pitchFamily="34" charset="-122"/>
            </a:endParaRPr>
          </a:p>
        </p:txBody>
      </p:sp>
      <p:sp>
        <p:nvSpPr>
          <p:cNvPr id="7" name="文本框 6"/>
          <p:cNvSpPr txBox="1"/>
          <p:nvPr/>
        </p:nvSpPr>
        <p:spPr>
          <a:xfrm>
            <a:off x="6884020" y="2817541"/>
            <a:ext cx="4386147" cy="2935355"/>
          </a:xfrm>
          <a:prstGeom prst="rect">
            <a:avLst/>
          </a:prstGeom>
          <a:noFill/>
        </p:spPr>
        <p:txBody>
          <a:bodyPr wrap="square" rtlCol="0">
            <a:spAutoFit/>
          </a:bodyPr>
          <a:lstStyle/>
          <a:p>
            <a:pPr indent="0" algn="just" fontAlgn="auto">
              <a:lnSpc>
                <a:spcPct val="130000"/>
              </a:lnSpc>
            </a:pPr>
            <a:r>
              <a:rPr lang="zh-CN" altLang="en-US" sz="1800" spc="150" dirty="0">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rPr>
              <a:t>There are various languages on the African continent, about 2,300 languages. Among them, the main language family includes Chinese and Tibetan, such as Chinese, Tibetan, etc. These languages are divided into many languages and dialects.</a:t>
            </a:r>
            <a:endParaRPr lang="zh-CN" altLang="en-US" sz="1800" spc="150" dirty="0">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latin typeface="Segoe UI Light" panose="020B0502040204020203" pitchFamily="34" charset="0"/>
                <a:ea typeface="微软雅黑 Light" panose="020B0502040204020203" pitchFamily="34" charset="-122"/>
              </a:rPr>
              <a:t>Skills needed for IBC</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645130" y="1464528"/>
            <a:ext cx="9404723" cy="4783872"/>
          </a:xfrm>
        </p:spPr>
        <p:txBody>
          <a:bodyPr>
            <a:normAutofit lnSpcReduction="10000"/>
          </a:bodyPr>
          <a:lstStyle/>
          <a:p>
            <a:r>
              <a:rPr lang="en-US" altLang="zh-CN" sz="2000" b="1" dirty="0">
                <a:solidFill>
                  <a:schemeClr val="accent1"/>
                </a:solidFill>
                <a:latin typeface="Segoe UI Light" panose="020B0502040204020203" pitchFamily="34" charset="0"/>
                <a:ea typeface="微软雅黑 Light" panose="020B0502040204020203" pitchFamily="34" charset="-122"/>
              </a:rPr>
              <a:t>Cultural and legal adaptability</a:t>
            </a:r>
            <a:endParaRPr lang="en-US" altLang="zh-CN" sz="2000" b="1" dirty="0">
              <a:solidFill>
                <a:schemeClr val="accent1"/>
              </a:solidFill>
              <a:latin typeface="Segoe UI Light" panose="020B0502040204020203" pitchFamily="34" charset="0"/>
              <a:ea typeface="微软雅黑 Light" panose="020B0502040204020203" pitchFamily="34" charset="-122"/>
            </a:endParaRPr>
          </a:p>
          <a:p>
            <a:r>
              <a:rPr lang="zh-CN" altLang="en-US" sz="2000" kern="0" spc="0" dirty="0">
                <a:ln>
                  <a:noFill/>
                  <a:prstDash val="sysDot"/>
                </a:ln>
                <a:solidFill>
                  <a:schemeClr val="tx1">
                    <a:lumMod val="75000"/>
                    <a:lumOff val="25000"/>
                  </a:schemeClr>
                </a:solidFill>
                <a:latin typeface="Segoe UI Light" panose="020B0502040204020203" pitchFamily="34" charset="0"/>
                <a:ea typeface="微软雅黑 Light" panose="020B0502040204020203" pitchFamily="34" charset="-122"/>
                <a:cs typeface="Times New Roman Regular" panose="02020503050405090304" charset="0"/>
                <a:sym typeface="+mn-ea"/>
              </a:rPr>
              <a:t>In terms of religious beliefs, Buddhism, Islam, Hinduism, etc. are the main beliefs in Asia. For example, in Thailand, Buddhist culture is deeply rooted in people's hearts, and many temples are important places for religious activities. Europe is mainly Christian. The laws and regulations of Asian countries are different. Enterprises need to be familiar with and abide by local laws and regulations such as company registration, taxation, labor, environmental protection, etc. to ensure legal and compliant operation.</a:t>
            </a:r>
            <a:endParaRPr lang="zh-CN" altLang="en-US" sz="2000" kern="0" spc="0" dirty="0">
              <a:ln>
                <a:noFill/>
                <a:prstDash val="sysDot"/>
              </a:ln>
              <a:solidFill>
                <a:schemeClr val="tx1">
                  <a:lumMod val="75000"/>
                  <a:lumOff val="25000"/>
                </a:schemeClr>
              </a:solidFill>
              <a:latin typeface="Segoe UI Light" panose="020B0502040204020203" pitchFamily="34" charset="0"/>
              <a:ea typeface="微软雅黑 Light" panose="020B0502040204020203" pitchFamily="34" charset="-122"/>
              <a:cs typeface="Times New Roman Regular" panose="02020503050405090304" charset="0"/>
              <a:sym typeface="+mn-ea"/>
            </a:endParaRPr>
          </a:p>
          <a:p>
            <a:r>
              <a:rPr lang="en-US" altLang="zh-CN" sz="2000" b="1" dirty="0">
                <a:solidFill>
                  <a:schemeClr val="accent1"/>
                </a:solidFill>
                <a:latin typeface="Segoe UI Light" panose="020B0502040204020203" pitchFamily="34" charset="0"/>
                <a:ea typeface="微软雅黑 Light" panose="020B0502040204020203" pitchFamily="34" charset="-122"/>
              </a:rPr>
              <a:t>Cross-regional management ability</a:t>
            </a:r>
            <a:endParaRPr lang="en-US" altLang="zh-CN" sz="2000" b="1" dirty="0">
              <a:solidFill>
                <a:schemeClr val="accent1"/>
              </a:solidFill>
              <a:latin typeface="Segoe UI Light" panose="020B0502040204020203" pitchFamily="34" charset="0"/>
              <a:ea typeface="微软雅黑 Light" panose="020B0502040204020203" pitchFamily="34" charset="-122"/>
            </a:endParaRPr>
          </a:p>
          <a:p>
            <a:r>
              <a:rPr lang="zh-CN" altLang="en-US" sz="2000" kern="0" spc="0" dirty="0">
                <a:ln>
                  <a:noFill/>
                  <a:prstDash val="sysDot"/>
                </a:ln>
                <a:solidFill>
                  <a:schemeClr val="tx1">
                    <a:lumMod val="75000"/>
                    <a:lumOff val="25000"/>
                  </a:schemeClr>
                </a:solidFill>
                <a:latin typeface="Segoe UI Light" panose="020B0502040204020203" pitchFamily="34" charset="0"/>
                <a:ea typeface="微软雅黑 Light" panose="020B0502040204020203" pitchFamily="34" charset="-122"/>
                <a:cs typeface="Times New Roman Regular" panose="02020503050405090304" charset="0"/>
                <a:sym typeface="+mn-ea"/>
              </a:rPr>
              <a:t>The cross-regional management of British enterprises expanding in Asia needs to build a suitable organizational structure, such as matrix structure to promote communication and collaboration, cultivate cross-cultural teams to understand diverse differences; use digital tools and coordination teams to ensure information delivery and deal with transaction conflicts; form a diversified management team, etc.。</a:t>
            </a:r>
            <a:endParaRPr lang="zh-CN" altLang="en-US" sz="2000" kern="0" spc="0" dirty="0">
              <a:ln>
                <a:noFill/>
                <a:prstDash val="sysDot"/>
              </a:ln>
              <a:solidFill>
                <a:schemeClr val="tx1">
                  <a:lumMod val="75000"/>
                  <a:lumOff val="25000"/>
                </a:schemeClr>
              </a:solidFill>
              <a:latin typeface="Segoe UI Light" panose="020B0502040204020203" pitchFamily="34" charset="0"/>
              <a:ea typeface="微软雅黑 Light" panose="020B0502040204020203" pitchFamily="34" charset="-122"/>
              <a:cs typeface="Times New Roman Regular" panose="02020503050405090304" charset="0"/>
              <a:sym typeface="+mn-ea"/>
            </a:endParaRPr>
          </a:p>
          <a:p>
            <a:pPr marL="0" indent="0">
              <a:buNone/>
            </a:pPr>
            <a:endParaRPr lang="zh-CN" altLang="en-US" dirty="0">
              <a:latin typeface="Segoe UI Light" panose="020B0502040204020203" pitchFamily="34" charset="0"/>
              <a:ea typeface="微软雅黑 Light" panose="020B0502040204020203"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custDataLst>
              <p:tags r:id="rId1"/>
            </p:custDataLst>
          </p:nvPr>
        </p:nvPicPr>
        <p:blipFill>
          <a:blip r:embed="rId2" cstate="print">
            <a:extLst>
              <a:ext uri="{28A0092B-C50C-407E-A947-70E740481C1C}">
                <a14:useLocalDpi xmlns:a14="http://schemas.microsoft.com/office/drawing/2010/main" val="0"/>
              </a:ext>
            </a:extLst>
          </a:blip>
          <a:srcRect l="692" r="692"/>
          <a:stretch>
            <a:fillRect/>
          </a:stretch>
        </p:blipFill>
        <p:spPr>
          <a:xfrm>
            <a:off x="4458335" y="0"/>
            <a:ext cx="7733665" cy="5241290"/>
          </a:xfrm>
          <a:custGeom>
            <a:avLst/>
            <a:gdLst>
              <a:gd name="connsiteX0" fmla="*/ 443602 w 6539085"/>
              <a:gd name="connsiteY0" fmla="*/ 0 h 4431509"/>
              <a:gd name="connsiteX1" fmla="*/ 6539085 w 6539085"/>
              <a:gd name="connsiteY1" fmla="*/ 0 h 4431509"/>
              <a:gd name="connsiteX2" fmla="*/ 6539085 w 6539085"/>
              <a:gd name="connsiteY2" fmla="*/ 2330786 h 4431509"/>
              <a:gd name="connsiteX3" fmla="*/ 4455775 w 6539085"/>
              <a:gd name="connsiteY3" fmla="*/ 4431509 h 4431509"/>
              <a:gd name="connsiteX4" fmla="*/ 0 w 6539085"/>
              <a:gd name="connsiteY4" fmla="*/ 971 h 44315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9085" h="4431509">
                <a:moveTo>
                  <a:pt x="443602" y="0"/>
                </a:moveTo>
                <a:lnTo>
                  <a:pt x="6539085" y="0"/>
                </a:lnTo>
                <a:lnTo>
                  <a:pt x="6539085" y="2330786"/>
                </a:lnTo>
                <a:lnTo>
                  <a:pt x="4455775" y="4431509"/>
                </a:lnTo>
                <a:cubicBezTo>
                  <a:pt x="2970516" y="2954663"/>
                  <a:pt x="1485258" y="1477817"/>
                  <a:pt x="0" y="971"/>
                </a:cubicBezTo>
                <a:close/>
              </a:path>
            </a:pathLst>
          </a:custGeom>
        </p:spPr>
      </p:pic>
      <p:sp>
        <p:nvSpPr>
          <p:cNvPr id="2" name="标题 1"/>
          <p:cNvSpPr>
            <a:spLocks noGrp="1"/>
          </p:cNvSpPr>
          <p:nvPr>
            <p:ph type="title"/>
          </p:nvPr>
        </p:nvSpPr>
        <p:spPr>
          <a:xfrm>
            <a:off x="243499" y="341206"/>
            <a:ext cx="9404723" cy="1400530"/>
          </a:xfrm>
        </p:spPr>
        <p:txBody>
          <a:bodyPr/>
          <a:lstStyle/>
          <a:p>
            <a:r>
              <a:rPr lang="zh-CN" altLang="en-US" sz="4400" dirty="0">
                <a:solidFill>
                  <a:schemeClr val="accent1"/>
                </a:solidFill>
                <a:effectLst>
                  <a:outerShdw blurRad="38100" dist="25400" dir="5400000" algn="ctr" rotWithShape="0">
                    <a:srgbClr val="6E747A">
                      <a:alpha val="43000"/>
                      <a:alpha val="43000"/>
                    </a:srgbClr>
                  </a:outerShdw>
                </a:effectLst>
                <a:latin typeface="Segoe UI Light" panose="020B0502040204020203" pitchFamily="34" charset="0"/>
                <a:ea typeface="微软雅黑 Light" panose="020B0502040204020203" pitchFamily="34" charset="-122"/>
                <a:cs typeface="Times New Roman Regular" panose="02020503050405090304" charset="0"/>
              </a:rPr>
              <a:t>importance of relationship building</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243499" y="1741736"/>
            <a:ext cx="9404722" cy="4746701"/>
          </a:xfrm>
        </p:spPr>
        <p:txBody>
          <a:bodyPr>
            <a:normAutofit fontScale="92500" lnSpcReduction="20000"/>
          </a:bodyPr>
          <a:lstStyle/>
          <a:p>
            <a:pPr>
              <a:lnSpc>
                <a:spcPct val="150000"/>
              </a:lnSpc>
              <a:spcBef>
                <a:spcPct val="0"/>
              </a:spcBef>
              <a:spcAft>
                <a:spcPct val="0"/>
              </a:spcAft>
            </a:pPr>
            <a:r>
              <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rPr>
              <a:t>1）Adopt diversified localization strategies: adjust products according to local culture and market, consider local unique needs, preferences and competitive products, strive to gain local competitive advantages, and win trust through products.</a:t>
            </a:r>
            <a:endPar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endParaRPr>
          </a:p>
          <a:p>
            <a:pPr>
              <a:lnSpc>
                <a:spcPct val="150000"/>
              </a:lnSpc>
              <a:spcBef>
                <a:spcPct val="0"/>
              </a:spcBef>
              <a:spcAft>
                <a:spcPct val="0"/>
              </a:spcAft>
            </a:pPr>
            <a:endPar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mn-ea"/>
            </a:endParaRPr>
          </a:p>
          <a:p>
            <a:pPr>
              <a:lnSpc>
                <a:spcPct val="150000"/>
              </a:lnSpc>
              <a:spcBef>
                <a:spcPct val="0"/>
              </a:spcBef>
              <a:spcAft>
                <a:spcPct val="0"/>
              </a:spcAft>
            </a:pPr>
            <a:r>
              <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rPr>
              <a:t>2）Respect local cultural laws: understand and respect local laws and culture. In the process of expanding the international market and establishing relationships, despite cultural differences, correct treatment can have a positive impact on building trust.</a:t>
            </a:r>
            <a:endPar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endParaRPr>
          </a:p>
          <a:p>
            <a:pPr>
              <a:lnSpc>
                <a:spcPct val="150000"/>
              </a:lnSpc>
              <a:spcBef>
                <a:spcPct val="0"/>
              </a:spcBef>
              <a:spcAft>
                <a:spcPct val="0"/>
              </a:spcAft>
            </a:pPr>
            <a:endPar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mn-ea"/>
            </a:endParaRPr>
          </a:p>
          <a:p>
            <a:pPr>
              <a:lnSpc>
                <a:spcPct val="150000"/>
              </a:lnSpc>
              <a:spcBef>
                <a:spcPct val="0"/>
              </a:spcBef>
              <a:spcAft>
                <a:spcPct val="0"/>
              </a:spcAft>
            </a:pPr>
            <a:r>
              <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rPr>
              <a:t>3）Make full use of local resources: Using local employees can reduce the risk of unknown markets and help them access local business networks, which helps build trust. Establish factories in countries with developed clothing industry. And it can cooperate with the local retail and clothing industries.</a:t>
            </a:r>
            <a:endParaRPr lang="en-US" altLang="zh-CN" sz="2000" kern="0" dirty="0">
              <a:ln>
                <a:noFill/>
                <a:prstDash val="sysDot"/>
              </a:ln>
              <a:solidFill>
                <a:schemeClr val="tx1">
                  <a:lumMod val="85000"/>
                  <a:lumOff val="15000"/>
                </a:schemeClr>
              </a:solidFill>
              <a:latin typeface="Segoe UI Light" panose="020B0502040204020203" pitchFamily="34" charset="0"/>
              <a:ea typeface="微软雅黑 Light" panose="020B0502040204020203" pitchFamily="34" charset="-122"/>
              <a:cs typeface="Times New Roman Regular" panose="02020503050405090304" charset="0"/>
            </a:endParaRPr>
          </a:p>
          <a:p>
            <a:endParaRPr lang="zh-CN" altLang="en-US" dirty="0">
              <a:latin typeface="Segoe UI Light" panose="020B0502040204020203" pitchFamily="34" charset="0"/>
              <a:ea typeface="微软雅黑 Light" panose="020B0502040204020203"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文本框 5"/>
          <p:cNvSpPr txBox="1"/>
          <p:nvPr/>
        </p:nvSpPr>
        <p:spPr>
          <a:xfrm>
            <a:off x="-81775" y="2995767"/>
            <a:ext cx="9441366" cy="3862233"/>
          </a:xfrm>
          <a:prstGeom prst="rect">
            <a:avLst/>
          </a:prstGeom>
          <a:noFill/>
        </p:spPr>
        <p:txBody>
          <a:bodyPr wrap="square">
            <a:spAutoFit/>
          </a:bodyPr>
          <a:lstStyle/>
          <a:p>
            <a:r>
              <a:rPr lang="en-GB" altLang="zh-CN" sz="4800"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rPr>
              <a:t>Causes of </a:t>
            </a:r>
            <a:endParaRPr lang="en-GB" altLang="zh-CN" sz="4800"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endParaRPr>
          </a:p>
          <a:p>
            <a:r>
              <a:rPr lang="en-GB" altLang="zh-CN" sz="4800"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rPr>
              <a:t>Potential Failures in International Business </a:t>
            </a:r>
            <a:br>
              <a:rPr lang="en-GB" altLang="zh-CN" sz="4800"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rPr>
            </a:br>
            <a:r>
              <a:rPr lang="en-GB" altLang="zh-CN" sz="4800" b="1" kern="0" dirty="0">
                <a:solidFill>
                  <a:schemeClr val="tx2">
                    <a:lumMod val="50000"/>
                  </a:schemeClr>
                </a:solidFill>
                <a:effectLst/>
                <a:latin typeface="Segoe UI Light" panose="020B0502040204020203" pitchFamily="34" charset="0"/>
                <a:ea typeface="微软雅黑 Light" panose="020B0502040204020203" pitchFamily="34" charset="-122"/>
                <a:cs typeface="Times New Roman" panose="02020603050405020304" charset="0"/>
              </a:rPr>
              <a:t>Communication and Relationship Building</a:t>
            </a:r>
            <a:endParaRPr lang="zh-CN" altLang="en-US" sz="4800" dirty="0">
              <a:solidFill>
                <a:schemeClr val="tx2">
                  <a:lumMod val="50000"/>
                </a:schemeClr>
              </a:solidFill>
              <a:latin typeface="Segoe UI Light" panose="020B0502040204020203" pitchFamily="34" charset="0"/>
              <a:ea typeface="微软雅黑 Light" panose="020B0502040204020203" pitchFamily="34" charset="-122"/>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80">
                                          <p:stCondLst>
                                            <p:cond delay="0"/>
                                          </p:stCondLst>
                                        </p:cTn>
                                        <p:tgtEl>
                                          <p:spTgt spid="6"/>
                                        </p:tgtEl>
                                      </p:cBhvr>
                                    </p:animEffect>
                                    <p:anim calcmode="lin" valueType="num">
                                      <p:cBhvr>
                                        <p:cTn id="1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1" dur="26">
                                          <p:stCondLst>
                                            <p:cond delay="650"/>
                                          </p:stCondLst>
                                        </p:cTn>
                                        <p:tgtEl>
                                          <p:spTgt spid="6"/>
                                        </p:tgtEl>
                                      </p:cBhvr>
                                      <p:to x="100000" y="60000"/>
                                    </p:animScale>
                                    <p:animScale>
                                      <p:cBhvr>
                                        <p:cTn id="22" dur="166" decel="50000">
                                          <p:stCondLst>
                                            <p:cond delay="676"/>
                                          </p:stCondLst>
                                        </p:cTn>
                                        <p:tgtEl>
                                          <p:spTgt spid="6"/>
                                        </p:tgtEl>
                                      </p:cBhvr>
                                      <p:to x="100000" y="100000"/>
                                    </p:animScale>
                                    <p:animScale>
                                      <p:cBhvr>
                                        <p:cTn id="23" dur="26">
                                          <p:stCondLst>
                                            <p:cond delay="1312"/>
                                          </p:stCondLst>
                                        </p:cTn>
                                        <p:tgtEl>
                                          <p:spTgt spid="6"/>
                                        </p:tgtEl>
                                      </p:cBhvr>
                                      <p:to x="100000" y="80000"/>
                                    </p:animScale>
                                    <p:animScale>
                                      <p:cBhvr>
                                        <p:cTn id="24" dur="166" decel="50000">
                                          <p:stCondLst>
                                            <p:cond delay="1338"/>
                                          </p:stCondLst>
                                        </p:cTn>
                                        <p:tgtEl>
                                          <p:spTgt spid="6"/>
                                        </p:tgtEl>
                                      </p:cBhvr>
                                      <p:to x="100000" y="100000"/>
                                    </p:animScale>
                                    <p:animScale>
                                      <p:cBhvr>
                                        <p:cTn id="25" dur="26">
                                          <p:stCondLst>
                                            <p:cond delay="1642"/>
                                          </p:stCondLst>
                                        </p:cTn>
                                        <p:tgtEl>
                                          <p:spTgt spid="6"/>
                                        </p:tgtEl>
                                      </p:cBhvr>
                                      <p:to x="100000" y="90000"/>
                                    </p:animScale>
                                    <p:animScale>
                                      <p:cBhvr>
                                        <p:cTn id="26" dur="166" decel="50000">
                                          <p:stCondLst>
                                            <p:cond delay="1668"/>
                                          </p:stCondLst>
                                        </p:cTn>
                                        <p:tgtEl>
                                          <p:spTgt spid="6"/>
                                        </p:tgtEl>
                                      </p:cBhvr>
                                      <p:to x="100000" y="100000"/>
                                    </p:animScale>
                                    <p:animScale>
                                      <p:cBhvr>
                                        <p:cTn id="27" dur="26">
                                          <p:stCondLst>
                                            <p:cond delay="1808"/>
                                          </p:stCondLst>
                                        </p:cTn>
                                        <p:tgtEl>
                                          <p:spTgt spid="6"/>
                                        </p:tgtEl>
                                      </p:cBhvr>
                                      <p:to x="100000" y="95000"/>
                                    </p:animScale>
                                    <p:animScale>
                                      <p:cBhvr>
                                        <p:cTn id="28"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927410" y="2133599"/>
            <a:ext cx="10998819" cy="334131"/>
          </a:xfrm>
        </p:spPr>
        <p:txBody>
          <a:bodyPr>
            <a:normAutofit fontScale="90000"/>
          </a:bodyPr>
          <a:lstStyle/>
          <a:p>
            <a:br>
              <a:rPr lang="zh-CN" altLang="zh-CN" sz="4400" b="1" kern="0" dirty="0">
                <a:effectLst/>
                <a:latin typeface="Times New Roman" panose="02020603050405020304" charset="0"/>
                <a:ea typeface="等线 Light" panose="02010600030101010101" pitchFamily="2" charset="-122"/>
                <a:cs typeface="Times New Roman" panose="02020603050405020304" charset="0"/>
              </a:rPr>
            </a:br>
            <a:endParaRPr lang="zh-CN" altLang="en-US" dirty="0"/>
          </a:p>
        </p:txBody>
      </p:sp>
      <p:sp>
        <p:nvSpPr>
          <p:cNvPr id="3" name="内容占位符 2"/>
          <p:cNvSpPr>
            <a:spLocks noGrp="1"/>
          </p:cNvSpPr>
          <p:nvPr>
            <p:ph idx="1"/>
          </p:nvPr>
        </p:nvSpPr>
        <p:spPr>
          <a:xfrm>
            <a:off x="111511" y="3531218"/>
            <a:ext cx="5010615" cy="3048001"/>
          </a:xfrm>
        </p:spPr>
        <p:txBody>
          <a:bodyPr>
            <a:normAutofit fontScale="25000" lnSpcReduction="20000"/>
          </a:bodyPr>
          <a:lstStyle/>
          <a:p>
            <a:pPr marL="0" indent="0" algn="just">
              <a:lnSpc>
                <a:spcPct val="120000"/>
              </a:lnSpc>
              <a:spcBef>
                <a:spcPts val="1300"/>
              </a:spcBef>
              <a:spcAft>
                <a:spcPts val="1300"/>
              </a:spcAft>
              <a:buNone/>
            </a:pPr>
            <a:r>
              <a:rPr lang="en-GB" altLang="zh-CN" sz="17600" b="1" dirty="0">
                <a:effectLst/>
                <a:latin typeface="Segoe UI Light" panose="020B0502040204020203" pitchFamily="34" charset="0"/>
                <a:ea typeface="微软雅黑 Light" panose="020B0502040204020203" pitchFamily="34" charset="-122"/>
                <a:cs typeface="Times New Roman" panose="02020603050405020304" charset="0"/>
              </a:rPr>
              <a:t>high-context </a:t>
            </a:r>
            <a:endParaRPr lang="en-GB" altLang="zh-CN" sz="17600" b="1" dirty="0">
              <a:effectLst/>
              <a:latin typeface="Segoe UI Light" panose="020B0502040204020203" pitchFamily="34" charset="0"/>
              <a:ea typeface="微软雅黑 Light" panose="020B0502040204020203" pitchFamily="34" charset="-122"/>
              <a:cs typeface="Times New Roman" panose="02020603050405020304" charset="0"/>
            </a:endParaRPr>
          </a:p>
          <a:p>
            <a:pPr marL="0" indent="0" algn="just">
              <a:lnSpc>
                <a:spcPct val="120000"/>
              </a:lnSpc>
              <a:spcBef>
                <a:spcPts val="1300"/>
              </a:spcBef>
              <a:spcAft>
                <a:spcPts val="1300"/>
              </a:spcAft>
              <a:buNone/>
            </a:pPr>
            <a:r>
              <a:rPr lang="en-GB" altLang="zh-CN" sz="17600" b="1" dirty="0">
                <a:effectLst/>
                <a:latin typeface="Segoe UI Light" panose="020B0502040204020203" pitchFamily="34" charset="0"/>
                <a:ea typeface="微软雅黑 Light" panose="020B0502040204020203" pitchFamily="34" charset="-122"/>
                <a:cs typeface="Times New Roman" panose="02020603050405020304" charset="0"/>
              </a:rPr>
              <a:t>And</a:t>
            </a:r>
            <a:endParaRPr lang="en-GB" altLang="zh-CN" sz="17600" b="1" dirty="0">
              <a:effectLst/>
              <a:latin typeface="Segoe UI Light" panose="020B0502040204020203" pitchFamily="34" charset="0"/>
              <a:ea typeface="微软雅黑 Light" panose="020B0502040204020203" pitchFamily="34" charset="-122"/>
              <a:cs typeface="Times New Roman" panose="02020603050405020304" charset="0"/>
            </a:endParaRPr>
          </a:p>
          <a:p>
            <a:pPr marL="0" indent="0" algn="just">
              <a:lnSpc>
                <a:spcPct val="120000"/>
              </a:lnSpc>
              <a:spcBef>
                <a:spcPts val="1300"/>
              </a:spcBef>
              <a:spcAft>
                <a:spcPts val="1300"/>
              </a:spcAft>
              <a:buNone/>
            </a:pPr>
            <a:r>
              <a:rPr lang="en-GB" altLang="zh-CN" sz="17600" b="1" dirty="0">
                <a:effectLst/>
                <a:latin typeface="Segoe UI Light" panose="020B0502040204020203" pitchFamily="34" charset="0"/>
                <a:ea typeface="微软雅黑 Light" panose="020B0502040204020203" pitchFamily="34" charset="-122"/>
                <a:cs typeface="Times New Roman" panose="02020603050405020304" charset="0"/>
              </a:rPr>
              <a:t>low-context cultures</a:t>
            </a:r>
            <a:endParaRPr lang="zh-CN" altLang="zh-CN" sz="17600" b="1" dirty="0">
              <a:effectLst/>
              <a:latin typeface="Segoe UI Light" panose="020B0502040204020203" pitchFamily="34" charset="0"/>
              <a:ea typeface="微软雅黑 Light" panose="020B0502040204020203" pitchFamily="34" charset="-122"/>
              <a:cs typeface="Times New Roman" panose="02020603050405020304" charset="0"/>
            </a:endParaRPr>
          </a:p>
          <a:p>
            <a:endParaRPr lang="zh-CN" altLang="en-US" dirty="0">
              <a:latin typeface="Segoe UI Light" panose="020B0502040204020203" pitchFamily="34" charset="0"/>
              <a:ea typeface="微软雅黑 Light" panose="020B0502040204020203" pitchFamily="34" charset="-122"/>
            </a:endParaRPr>
          </a:p>
        </p:txBody>
      </p:sp>
      <p:pic>
        <p:nvPicPr>
          <p:cNvPr id="5" name="图片 4"/>
          <p:cNvPicPr/>
          <p:nvPr/>
        </p:nvPicPr>
        <p:blipFill>
          <a:blip r:embed="rId1">
            <a:extLst>
              <a:ext uri="{28A0092B-C50C-407E-A947-70E740481C1C}">
                <a14:useLocalDpi xmlns:a14="http://schemas.microsoft.com/office/drawing/2010/main" val="0"/>
              </a:ext>
            </a:extLst>
          </a:blip>
          <a:stretch>
            <a:fillRect/>
          </a:stretch>
        </p:blipFill>
        <p:spPr>
          <a:xfrm>
            <a:off x="6584795" y="3429000"/>
            <a:ext cx="5607205" cy="3429000"/>
          </a:xfrm>
          <a:prstGeom prst="rect">
            <a:avLst/>
          </a:prstGeom>
        </p:spPr>
      </p:pic>
      <p:sp>
        <p:nvSpPr>
          <p:cNvPr id="9" name="任意多边形: 形状 8"/>
          <p:cNvSpPr/>
          <p:nvPr/>
        </p:nvSpPr>
        <p:spPr>
          <a:xfrm>
            <a:off x="0" y="0"/>
            <a:ext cx="12192000" cy="1792351"/>
          </a:xfrm>
          <a:custGeom>
            <a:avLst/>
            <a:gdLst>
              <a:gd name="connsiteX0" fmla="*/ 0 w 12192000"/>
              <a:gd name="connsiteY0" fmla="*/ 0 h 2465619"/>
              <a:gd name="connsiteX1" fmla="*/ 12192000 w 12192000"/>
              <a:gd name="connsiteY1" fmla="*/ 0 h 2465619"/>
              <a:gd name="connsiteX2" fmla="*/ 12192000 w 12192000"/>
              <a:gd name="connsiteY2" fmla="*/ 2465619 h 2465619"/>
              <a:gd name="connsiteX3" fmla="*/ 0 w 12192000"/>
              <a:gd name="connsiteY3" fmla="*/ 2465619 h 2465619"/>
            </a:gdLst>
            <a:ahLst/>
            <a:cxnLst>
              <a:cxn ang="0">
                <a:pos x="connsiteX0" y="connsiteY0"/>
              </a:cxn>
              <a:cxn ang="0">
                <a:pos x="connsiteX1" y="connsiteY1"/>
              </a:cxn>
              <a:cxn ang="0">
                <a:pos x="connsiteX2" y="connsiteY2"/>
              </a:cxn>
              <a:cxn ang="0">
                <a:pos x="connsiteX3" y="connsiteY3"/>
              </a:cxn>
            </a:cxnLst>
            <a:rect l="l" t="t" r="r" b="b"/>
            <a:pathLst>
              <a:path w="12192000" h="2465619">
                <a:moveTo>
                  <a:pt x="0" y="0"/>
                </a:moveTo>
                <a:lnTo>
                  <a:pt x="12192000" y="0"/>
                </a:lnTo>
                <a:lnTo>
                  <a:pt x="12192000" y="2465619"/>
                </a:lnTo>
                <a:lnTo>
                  <a:pt x="0" y="2465619"/>
                </a:lnTo>
                <a:close/>
              </a:path>
            </a:pathLst>
          </a:custGeom>
          <a:blipFill>
            <a:blip r:embed="rId2"/>
            <a:stretch>
              <a:fillRect t="-110510" b="-109379"/>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ltLang="zh-CN" dirty="0"/>
          </a:p>
        </p:txBody>
      </p:sp>
      <p:sp>
        <p:nvSpPr>
          <p:cNvPr id="11" name="文本框 10"/>
          <p:cNvSpPr txBox="1"/>
          <p:nvPr/>
        </p:nvSpPr>
        <p:spPr>
          <a:xfrm>
            <a:off x="111512" y="1867565"/>
            <a:ext cx="6473283" cy="1200329"/>
          </a:xfrm>
          <a:prstGeom prst="rect">
            <a:avLst/>
          </a:prstGeom>
          <a:noFill/>
        </p:spPr>
        <p:txBody>
          <a:bodyPr wrap="square">
            <a:spAutoFit/>
          </a:bodyPr>
          <a:lstStyle/>
          <a:p>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Causes of Potential Failures in International Business </a:t>
            </a:r>
            <a:b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br>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Communication and Relationship Building</a:t>
            </a:r>
            <a:endParaRPr lang="zh-CN" altLang="en-US" sz="2400" dirty="0">
              <a:latin typeface="Segoe UI Light" panose="020B0502040204020203" pitchFamily="34" charset="0"/>
              <a:ea typeface="微软雅黑 Light" panose="020B0502040204020203" pitchFamily="34" charset="-122"/>
            </a:endParaRPr>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80">
                                          <p:stCondLst>
                                            <p:cond delay="0"/>
                                          </p:stCondLst>
                                        </p:cTn>
                                        <p:tgtEl>
                                          <p:spTgt spid="3">
                                            <p:txEl>
                                              <p:pRg st="2" end="2"/>
                                            </p:txEl>
                                          </p:spTgt>
                                        </p:tgtEl>
                                      </p:cBhvr>
                                    </p:animEffect>
                                    <p:anim calcmode="lin" valueType="num">
                                      <p:cBhvr>
                                        <p:cTn id="2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2" end="2"/>
                                            </p:txEl>
                                          </p:spTgt>
                                        </p:tgtEl>
                                      </p:cBhvr>
                                      <p:to x="100000" y="60000"/>
                                    </p:animScale>
                                    <p:animScale>
                                      <p:cBhvr>
                                        <p:cTn id="30" dur="166" decel="50000">
                                          <p:stCondLst>
                                            <p:cond delay="676"/>
                                          </p:stCondLst>
                                        </p:cTn>
                                        <p:tgtEl>
                                          <p:spTgt spid="3">
                                            <p:txEl>
                                              <p:pRg st="2" end="2"/>
                                            </p:txEl>
                                          </p:spTgt>
                                        </p:tgtEl>
                                      </p:cBhvr>
                                      <p:to x="100000" y="100000"/>
                                    </p:animScale>
                                    <p:animScale>
                                      <p:cBhvr>
                                        <p:cTn id="31" dur="26">
                                          <p:stCondLst>
                                            <p:cond delay="1312"/>
                                          </p:stCondLst>
                                        </p:cTn>
                                        <p:tgtEl>
                                          <p:spTgt spid="3">
                                            <p:txEl>
                                              <p:pRg st="2" end="2"/>
                                            </p:txEl>
                                          </p:spTgt>
                                        </p:tgtEl>
                                      </p:cBhvr>
                                      <p:to x="100000" y="80000"/>
                                    </p:animScale>
                                    <p:animScale>
                                      <p:cBhvr>
                                        <p:cTn id="32" dur="166" decel="50000">
                                          <p:stCondLst>
                                            <p:cond delay="1338"/>
                                          </p:stCondLst>
                                        </p:cTn>
                                        <p:tgtEl>
                                          <p:spTgt spid="3">
                                            <p:txEl>
                                              <p:pRg st="2" end="2"/>
                                            </p:txEl>
                                          </p:spTgt>
                                        </p:tgtEl>
                                      </p:cBhvr>
                                      <p:to x="100000" y="100000"/>
                                    </p:animScale>
                                    <p:animScale>
                                      <p:cBhvr>
                                        <p:cTn id="33" dur="26">
                                          <p:stCondLst>
                                            <p:cond delay="1642"/>
                                          </p:stCondLst>
                                        </p:cTn>
                                        <p:tgtEl>
                                          <p:spTgt spid="3">
                                            <p:txEl>
                                              <p:pRg st="2" end="2"/>
                                            </p:txEl>
                                          </p:spTgt>
                                        </p:tgtEl>
                                      </p:cBhvr>
                                      <p:to x="100000" y="90000"/>
                                    </p:animScale>
                                    <p:animScale>
                                      <p:cBhvr>
                                        <p:cTn id="34" dur="166" decel="50000">
                                          <p:stCondLst>
                                            <p:cond delay="1668"/>
                                          </p:stCondLst>
                                        </p:cTn>
                                        <p:tgtEl>
                                          <p:spTgt spid="3">
                                            <p:txEl>
                                              <p:pRg st="2" end="2"/>
                                            </p:txEl>
                                          </p:spTgt>
                                        </p:tgtEl>
                                      </p:cBhvr>
                                      <p:to x="100000" y="100000"/>
                                    </p:animScale>
                                    <p:animScale>
                                      <p:cBhvr>
                                        <p:cTn id="35" dur="26">
                                          <p:stCondLst>
                                            <p:cond delay="1808"/>
                                          </p:stCondLst>
                                        </p:cTn>
                                        <p:tgtEl>
                                          <p:spTgt spid="3">
                                            <p:txEl>
                                              <p:pRg st="2" end="2"/>
                                            </p:txEl>
                                          </p:spTgt>
                                        </p:tgtEl>
                                      </p:cBhvr>
                                      <p:to x="100000" y="95000"/>
                                    </p:animScale>
                                    <p:animScale>
                                      <p:cBhvr>
                                        <p:cTn id="36" dur="166" decel="50000">
                                          <p:stCondLst>
                                            <p:cond delay="1834"/>
                                          </p:stCondLst>
                                        </p:cTn>
                                        <p:tgtEl>
                                          <p:spTgt spid="3">
                                            <p:txEl>
                                              <p:pRg st="2" end="2"/>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1" end="1"/>
                                            </p:txEl>
                                          </p:spTgt>
                                        </p:tgtEl>
                                        <p:attrNameLst>
                                          <p:attrName>style.visibility</p:attrName>
                                        </p:attrNameLst>
                                      </p:cBhvr>
                                      <p:to>
                                        <p:strVal val="visible"/>
                                      </p:to>
                                    </p:set>
                                    <p:animEffect transition="in" filter="wipe(down)">
                                      <p:cBhvr>
                                        <p:cTn id="39" dur="580">
                                          <p:stCondLst>
                                            <p:cond delay="0"/>
                                          </p:stCondLst>
                                        </p:cTn>
                                        <p:tgtEl>
                                          <p:spTgt spid="3">
                                            <p:txEl>
                                              <p:pRg st="1" end="1"/>
                                            </p:txEl>
                                          </p:spTgt>
                                        </p:tgtEl>
                                      </p:cBhvr>
                                    </p:animEffect>
                                    <p:anim calcmode="lin" valueType="num">
                                      <p:cBhvr>
                                        <p:cTn id="40"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1" end="1"/>
                                            </p:txEl>
                                          </p:spTgt>
                                        </p:tgtEl>
                                      </p:cBhvr>
                                      <p:to x="100000" y="60000"/>
                                    </p:animScale>
                                    <p:animScale>
                                      <p:cBhvr>
                                        <p:cTn id="46" dur="166" decel="50000">
                                          <p:stCondLst>
                                            <p:cond delay="676"/>
                                          </p:stCondLst>
                                        </p:cTn>
                                        <p:tgtEl>
                                          <p:spTgt spid="3">
                                            <p:txEl>
                                              <p:pRg st="1" end="1"/>
                                            </p:txEl>
                                          </p:spTgt>
                                        </p:tgtEl>
                                      </p:cBhvr>
                                      <p:to x="100000" y="100000"/>
                                    </p:animScale>
                                    <p:animScale>
                                      <p:cBhvr>
                                        <p:cTn id="47" dur="26">
                                          <p:stCondLst>
                                            <p:cond delay="1312"/>
                                          </p:stCondLst>
                                        </p:cTn>
                                        <p:tgtEl>
                                          <p:spTgt spid="3">
                                            <p:txEl>
                                              <p:pRg st="1" end="1"/>
                                            </p:txEl>
                                          </p:spTgt>
                                        </p:tgtEl>
                                      </p:cBhvr>
                                      <p:to x="100000" y="80000"/>
                                    </p:animScale>
                                    <p:animScale>
                                      <p:cBhvr>
                                        <p:cTn id="48" dur="166" decel="50000">
                                          <p:stCondLst>
                                            <p:cond delay="1338"/>
                                          </p:stCondLst>
                                        </p:cTn>
                                        <p:tgtEl>
                                          <p:spTgt spid="3">
                                            <p:txEl>
                                              <p:pRg st="1" end="1"/>
                                            </p:txEl>
                                          </p:spTgt>
                                        </p:tgtEl>
                                      </p:cBhvr>
                                      <p:to x="100000" y="100000"/>
                                    </p:animScale>
                                    <p:animScale>
                                      <p:cBhvr>
                                        <p:cTn id="49" dur="26">
                                          <p:stCondLst>
                                            <p:cond delay="1642"/>
                                          </p:stCondLst>
                                        </p:cTn>
                                        <p:tgtEl>
                                          <p:spTgt spid="3">
                                            <p:txEl>
                                              <p:pRg st="1" end="1"/>
                                            </p:txEl>
                                          </p:spTgt>
                                        </p:tgtEl>
                                      </p:cBhvr>
                                      <p:to x="100000" y="90000"/>
                                    </p:animScale>
                                    <p:animScale>
                                      <p:cBhvr>
                                        <p:cTn id="50" dur="166" decel="50000">
                                          <p:stCondLst>
                                            <p:cond delay="1668"/>
                                          </p:stCondLst>
                                        </p:cTn>
                                        <p:tgtEl>
                                          <p:spTgt spid="3">
                                            <p:txEl>
                                              <p:pRg st="1" end="1"/>
                                            </p:txEl>
                                          </p:spTgt>
                                        </p:tgtEl>
                                      </p:cBhvr>
                                      <p:to x="100000" y="100000"/>
                                    </p:animScale>
                                    <p:animScale>
                                      <p:cBhvr>
                                        <p:cTn id="51" dur="26">
                                          <p:stCondLst>
                                            <p:cond delay="1808"/>
                                          </p:stCondLst>
                                        </p:cTn>
                                        <p:tgtEl>
                                          <p:spTgt spid="3">
                                            <p:txEl>
                                              <p:pRg st="1" end="1"/>
                                            </p:txEl>
                                          </p:spTgt>
                                        </p:tgtEl>
                                      </p:cBhvr>
                                      <p:to x="100000" y="95000"/>
                                    </p:animScale>
                                    <p:animScale>
                                      <p:cBhvr>
                                        <p:cTn id="52" dur="166" decel="50000">
                                          <p:stCondLst>
                                            <p:cond delay="1834"/>
                                          </p:stCondLst>
                                        </p:cTn>
                                        <p:tgtEl>
                                          <p:spTgt spid="3">
                                            <p:txEl>
                                              <p:pRg st="1" end="1"/>
                                            </p:txEl>
                                          </p:spTgt>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11">
                                            <p:txEl>
                                              <p:pRg st="0" end="0"/>
                                            </p:txEl>
                                          </p:spTgt>
                                        </p:tgtEl>
                                        <p:attrNameLst>
                                          <p:attrName>style.visibility</p:attrName>
                                        </p:attrNameLst>
                                      </p:cBhvr>
                                      <p:to>
                                        <p:strVal val="visible"/>
                                      </p:to>
                                    </p:set>
                                    <p:animEffect transition="in" filter="wipe(down)">
                                      <p:cBhvr>
                                        <p:cTn id="57" dur="580">
                                          <p:stCondLst>
                                            <p:cond delay="0"/>
                                          </p:stCondLst>
                                        </p:cTn>
                                        <p:tgtEl>
                                          <p:spTgt spid="11">
                                            <p:txEl>
                                              <p:pRg st="0" end="0"/>
                                            </p:txEl>
                                          </p:spTgt>
                                        </p:tgtEl>
                                      </p:cBhvr>
                                    </p:animEffect>
                                    <p:anim calcmode="lin" valueType="num">
                                      <p:cBhvr>
                                        <p:cTn id="58" dur="1822" tmFilter="0,0; 0.14,0.36; 0.43,0.73; 0.71,0.91; 1.0,1.0">
                                          <p:stCondLst>
                                            <p:cond delay="0"/>
                                          </p:stCondLst>
                                        </p:cTn>
                                        <p:tgtEl>
                                          <p:spTgt spid="11">
                                            <p:txEl>
                                              <p:pRg st="0" end="0"/>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1">
                                            <p:txEl>
                                              <p:pRg st="0" end="0"/>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11">
                                            <p:txEl>
                                              <p:pRg st="0" end="0"/>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11">
                                            <p:txEl>
                                              <p:pRg st="0" end="0"/>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11">
                                            <p:txEl>
                                              <p:pRg st="0" end="0"/>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11">
                                            <p:txEl>
                                              <p:pRg st="0" end="0"/>
                                            </p:txEl>
                                          </p:spTgt>
                                        </p:tgtEl>
                                      </p:cBhvr>
                                      <p:to x="100000" y="60000"/>
                                    </p:animScale>
                                    <p:animScale>
                                      <p:cBhvr>
                                        <p:cTn id="64" dur="166" decel="50000">
                                          <p:stCondLst>
                                            <p:cond delay="676"/>
                                          </p:stCondLst>
                                        </p:cTn>
                                        <p:tgtEl>
                                          <p:spTgt spid="11">
                                            <p:txEl>
                                              <p:pRg st="0" end="0"/>
                                            </p:txEl>
                                          </p:spTgt>
                                        </p:tgtEl>
                                      </p:cBhvr>
                                      <p:to x="100000" y="100000"/>
                                    </p:animScale>
                                    <p:animScale>
                                      <p:cBhvr>
                                        <p:cTn id="65" dur="26">
                                          <p:stCondLst>
                                            <p:cond delay="1312"/>
                                          </p:stCondLst>
                                        </p:cTn>
                                        <p:tgtEl>
                                          <p:spTgt spid="11">
                                            <p:txEl>
                                              <p:pRg st="0" end="0"/>
                                            </p:txEl>
                                          </p:spTgt>
                                        </p:tgtEl>
                                      </p:cBhvr>
                                      <p:to x="100000" y="80000"/>
                                    </p:animScale>
                                    <p:animScale>
                                      <p:cBhvr>
                                        <p:cTn id="66" dur="166" decel="50000">
                                          <p:stCondLst>
                                            <p:cond delay="1338"/>
                                          </p:stCondLst>
                                        </p:cTn>
                                        <p:tgtEl>
                                          <p:spTgt spid="11">
                                            <p:txEl>
                                              <p:pRg st="0" end="0"/>
                                            </p:txEl>
                                          </p:spTgt>
                                        </p:tgtEl>
                                      </p:cBhvr>
                                      <p:to x="100000" y="100000"/>
                                    </p:animScale>
                                    <p:animScale>
                                      <p:cBhvr>
                                        <p:cTn id="67" dur="26">
                                          <p:stCondLst>
                                            <p:cond delay="1642"/>
                                          </p:stCondLst>
                                        </p:cTn>
                                        <p:tgtEl>
                                          <p:spTgt spid="11">
                                            <p:txEl>
                                              <p:pRg st="0" end="0"/>
                                            </p:txEl>
                                          </p:spTgt>
                                        </p:tgtEl>
                                      </p:cBhvr>
                                      <p:to x="100000" y="90000"/>
                                    </p:animScale>
                                    <p:animScale>
                                      <p:cBhvr>
                                        <p:cTn id="68" dur="166" decel="50000">
                                          <p:stCondLst>
                                            <p:cond delay="1668"/>
                                          </p:stCondLst>
                                        </p:cTn>
                                        <p:tgtEl>
                                          <p:spTgt spid="11">
                                            <p:txEl>
                                              <p:pRg st="0" end="0"/>
                                            </p:txEl>
                                          </p:spTgt>
                                        </p:tgtEl>
                                      </p:cBhvr>
                                      <p:to x="100000" y="100000"/>
                                    </p:animScale>
                                    <p:animScale>
                                      <p:cBhvr>
                                        <p:cTn id="69" dur="26">
                                          <p:stCondLst>
                                            <p:cond delay="1808"/>
                                          </p:stCondLst>
                                        </p:cTn>
                                        <p:tgtEl>
                                          <p:spTgt spid="11">
                                            <p:txEl>
                                              <p:pRg st="0" end="0"/>
                                            </p:txEl>
                                          </p:spTgt>
                                        </p:tgtEl>
                                      </p:cBhvr>
                                      <p:to x="100000" y="95000"/>
                                    </p:animScale>
                                    <p:animScale>
                                      <p:cBhvr>
                                        <p:cTn id="70" dur="166" decel="50000">
                                          <p:stCondLst>
                                            <p:cond delay="1834"/>
                                          </p:stCondLst>
                                        </p:cTn>
                                        <p:tgtEl>
                                          <p:spTgt spid="11">
                                            <p:txEl>
                                              <p:pRg st="0" end="0"/>
                                            </p:txEl>
                                          </p:spTgt>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31" presetClass="entr" presetSubtype="0" fill="hold" nodeType="clickEffect">
                                  <p:stCondLst>
                                    <p:cond delay="0"/>
                                  </p:stCondLst>
                                  <p:childTnLst>
                                    <p:set>
                                      <p:cBhvr>
                                        <p:cTn id="74" dur="1" fill="hold">
                                          <p:stCondLst>
                                            <p:cond delay="0"/>
                                          </p:stCondLst>
                                        </p:cTn>
                                        <p:tgtEl>
                                          <p:spTgt spid="5"/>
                                        </p:tgtEl>
                                        <p:attrNameLst>
                                          <p:attrName>style.visibility</p:attrName>
                                        </p:attrNameLst>
                                      </p:cBhvr>
                                      <p:to>
                                        <p:strVal val="visible"/>
                                      </p:to>
                                    </p:set>
                                    <p:anim calcmode="lin" valueType="num">
                                      <p:cBhvr>
                                        <p:cTn id="75" dur="1000" fill="hold"/>
                                        <p:tgtEl>
                                          <p:spTgt spid="5"/>
                                        </p:tgtEl>
                                        <p:attrNameLst>
                                          <p:attrName>ppt_w</p:attrName>
                                        </p:attrNameLst>
                                      </p:cBhvr>
                                      <p:tavLst>
                                        <p:tav tm="0">
                                          <p:val>
                                            <p:fltVal val="0"/>
                                          </p:val>
                                        </p:tav>
                                        <p:tav tm="100000">
                                          <p:val>
                                            <p:strVal val="#ppt_w"/>
                                          </p:val>
                                        </p:tav>
                                      </p:tavLst>
                                    </p:anim>
                                    <p:anim calcmode="lin" valueType="num">
                                      <p:cBhvr>
                                        <p:cTn id="76" dur="1000" fill="hold"/>
                                        <p:tgtEl>
                                          <p:spTgt spid="5"/>
                                        </p:tgtEl>
                                        <p:attrNameLst>
                                          <p:attrName>ppt_h</p:attrName>
                                        </p:attrNameLst>
                                      </p:cBhvr>
                                      <p:tavLst>
                                        <p:tav tm="0">
                                          <p:val>
                                            <p:fltVal val="0"/>
                                          </p:val>
                                        </p:tav>
                                        <p:tav tm="100000">
                                          <p:val>
                                            <p:strVal val="#ppt_h"/>
                                          </p:val>
                                        </p:tav>
                                      </p:tavLst>
                                    </p:anim>
                                    <p:anim calcmode="lin" valueType="num">
                                      <p:cBhvr>
                                        <p:cTn id="77" dur="1000" fill="hold"/>
                                        <p:tgtEl>
                                          <p:spTgt spid="5"/>
                                        </p:tgtEl>
                                        <p:attrNameLst>
                                          <p:attrName>style.rotation</p:attrName>
                                        </p:attrNameLst>
                                      </p:cBhvr>
                                      <p:tavLst>
                                        <p:tav tm="0">
                                          <p:val>
                                            <p:fltVal val="90"/>
                                          </p:val>
                                        </p:tav>
                                        <p:tav tm="100000">
                                          <p:val>
                                            <p:fltVal val="0"/>
                                          </p:val>
                                        </p:tav>
                                      </p:tavLst>
                                    </p:anim>
                                    <p:animEffect transition="in" filter="fade">
                                      <p:cBhvr>
                                        <p:cTn id="78" dur="1000"/>
                                        <p:tgtEl>
                                          <p:spTgt spid="5"/>
                                        </p:tgtEl>
                                      </p:cBhvr>
                                    </p:animEffect>
                                  </p:childTnLst>
                                </p:cTn>
                              </p:par>
                            </p:childTnLst>
                          </p:cTn>
                        </p:par>
                      </p:childTnLst>
                    </p:cTn>
                  </p:par>
                  <p:par>
                    <p:cTn id="79" fill="hold">
                      <p:stCondLst>
                        <p:cond delay="indefinite"/>
                      </p:stCondLst>
                      <p:childTnLst>
                        <p:par>
                          <p:cTn id="80" fill="hold">
                            <p:stCondLst>
                              <p:cond delay="0"/>
                            </p:stCondLst>
                            <p:childTnLst>
                              <p:par>
                                <p:cTn id="81" presetID="21" presetClass="entr" presetSubtype="1" fill="hold" grpId="0" nodeType="clickEffect">
                                  <p:stCondLst>
                                    <p:cond delay="0"/>
                                  </p:stCondLst>
                                  <p:childTnLst>
                                    <p:set>
                                      <p:cBhvr>
                                        <p:cTn id="82" dur="1" fill="hold">
                                          <p:stCondLst>
                                            <p:cond delay="0"/>
                                          </p:stCondLst>
                                        </p:cTn>
                                        <p:tgtEl>
                                          <p:spTgt spid="9"/>
                                        </p:tgtEl>
                                        <p:attrNameLst>
                                          <p:attrName>style.visibility</p:attrName>
                                        </p:attrNameLst>
                                      </p:cBhvr>
                                      <p:to>
                                        <p:strVal val="visible"/>
                                      </p:to>
                                    </p:set>
                                    <p:animEffect transition="in" filter="wheel(1)">
                                      <p:cBhvr>
                                        <p:cTn id="83"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927410" y="2133599"/>
            <a:ext cx="10998819" cy="334131"/>
          </a:xfrm>
        </p:spPr>
        <p:txBody>
          <a:bodyPr>
            <a:normAutofit fontScale="90000"/>
          </a:bodyPr>
          <a:lstStyle/>
          <a:p>
            <a:br>
              <a:rPr lang="zh-CN" altLang="zh-CN" sz="4400" b="1" kern="0" dirty="0">
                <a:effectLst/>
                <a:latin typeface="Times New Roman" panose="02020603050405020304" charset="0"/>
                <a:ea typeface="等线 Light" panose="02010600030101010101" pitchFamily="2" charset="-122"/>
                <a:cs typeface="Times New Roman" panose="02020603050405020304" charset="0"/>
              </a:rPr>
            </a:br>
            <a:endParaRPr lang="zh-CN" altLang="en-US" dirty="0"/>
          </a:p>
        </p:txBody>
      </p:sp>
      <p:sp>
        <p:nvSpPr>
          <p:cNvPr id="3" name="内容占位符 2"/>
          <p:cNvSpPr>
            <a:spLocks noGrp="1"/>
          </p:cNvSpPr>
          <p:nvPr>
            <p:ph idx="1"/>
          </p:nvPr>
        </p:nvSpPr>
        <p:spPr>
          <a:xfrm>
            <a:off x="77128" y="4110608"/>
            <a:ext cx="2685366" cy="2045925"/>
          </a:xfrm>
        </p:spPr>
        <p:txBody>
          <a:bodyPr>
            <a:noAutofit/>
          </a:bodyPr>
          <a:lstStyle/>
          <a:p>
            <a:pPr marL="0" indent="0" algn="r">
              <a:lnSpc>
                <a:spcPct val="100000"/>
              </a:lnSpc>
              <a:spcBef>
                <a:spcPts val="1300"/>
              </a:spcBef>
              <a:spcAft>
                <a:spcPts val="1300"/>
              </a:spcAft>
              <a:buNone/>
            </a:pPr>
            <a:r>
              <a:rPr lang="en-GB" altLang="zh-CN" sz="4400" b="1" dirty="0">
                <a:latin typeface="Segoe UI Light" panose="020B0502040204020203" pitchFamily="34" charset="0"/>
                <a:ea typeface="微软雅黑 Light" panose="020B0502040204020203" pitchFamily="34" charset="-122"/>
                <a:cs typeface="Times New Roman" panose="02020603050405020304" charset="0"/>
              </a:rPr>
              <a:t>language</a:t>
            </a:r>
            <a:endParaRPr lang="en-GB" altLang="zh-CN" sz="4400" b="1" dirty="0">
              <a:latin typeface="Segoe UI Light" panose="020B0502040204020203" pitchFamily="34" charset="0"/>
              <a:ea typeface="微软雅黑 Light" panose="020B0502040204020203" pitchFamily="34" charset="-122"/>
              <a:cs typeface="Times New Roman" panose="02020603050405020304" charset="0"/>
            </a:endParaRPr>
          </a:p>
          <a:p>
            <a:pPr marL="0" indent="0" algn="r">
              <a:lnSpc>
                <a:spcPct val="100000"/>
              </a:lnSpc>
              <a:spcBef>
                <a:spcPts val="1300"/>
              </a:spcBef>
              <a:spcAft>
                <a:spcPts val="1300"/>
              </a:spcAft>
              <a:buNone/>
            </a:pPr>
            <a:r>
              <a:rPr lang="en-GB" altLang="zh-CN" sz="4400" b="1" dirty="0">
                <a:latin typeface="Segoe UI Light" panose="020B0502040204020203" pitchFamily="34" charset="0"/>
                <a:ea typeface="微软雅黑 Light" panose="020B0502040204020203" pitchFamily="34" charset="-122"/>
                <a:cs typeface="Times New Roman" panose="02020603050405020304" charset="0"/>
              </a:rPr>
              <a:t> barrier</a:t>
            </a:r>
            <a:endParaRPr lang="zh-CN" altLang="en-US" sz="4400" b="1" dirty="0">
              <a:latin typeface="Segoe UI Light" panose="020B0502040204020203" pitchFamily="34" charset="0"/>
              <a:ea typeface="微软雅黑 Light" panose="020B0502040204020203" pitchFamily="34" charset="-122"/>
              <a:cs typeface="Times New Roman" panose="02020603050405020304" charset="0"/>
            </a:endParaRPr>
          </a:p>
        </p:txBody>
      </p:sp>
      <p:sp>
        <p:nvSpPr>
          <p:cNvPr id="9" name="任意多边形: 形状 8"/>
          <p:cNvSpPr/>
          <p:nvPr/>
        </p:nvSpPr>
        <p:spPr>
          <a:xfrm>
            <a:off x="0" y="0"/>
            <a:ext cx="12192000" cy="1792351"/>
          </a:xfrm>
          <a:custGeom>
            <a:avLst/>
            <a:gdLst>
              <a:gd name="connsiteX0" fmla="*/ 0 w 12192000"/>
              <a:gd name="connsiteY0" fmla="*/ 0 h 2465619"/>
              <a:gd name="connsiteX1" fmla="*/ 12192000 w 12192000"/>
              <a:gd name="connsiteY1" fmla="*/ 0 h 2465619"/>
              <a:gd name="connsiteX2" fmla="*/ 12192000 w 12192000"/>
              <a:gd name="connsiteY2" fmla="*/ 2465619 h 2465619"/>
              <a:gd name="connsiteX3" fmla="*/ 0 w 12192000"/>
              <a:gd name="connsiteY3" fmla="*/ 2465619 h 2465619"/>
            </a:gdLst>
            <a:ahLst/>
            <a:cxnLst>
              <a:cxn ang="0">
                <a:pos x="connsiteX0" y="connsiteY0"/>
              </a:cxn>
              <a:cxn ang="0">
                <a:pos x="connsiteX1" y="connsiteY1"/>
              </a:cxn>
              <a:cxn ang="0">
                <a:pos x="connsiteX2" y="connsiteY2"/>
              </a:cxn>
              <a:cxn ang="0">
                <a:pos x="connsiteX3" y="connsiteY3"/>
              </a:cxn>
            </a:cxnLst>
            <a:rect l="l" t="t" r="r" b="b"/>
            <a:pathLst>
              <a:path w="12192000" h="2465619">
                <a:moveTo>
                  <a:pt x="0" y="0"/>
                </a:moveTo>
                <a:lnTo>
                  <a:pt x="12192000" y="0"/>
                </a:lnTo>
                <a:lnTo>
                  <a:pt x="12192000" y="2465619"/>
                </a:lnTo>
                <a:lnTo>
                  <a:pt x="0" y="2465619"/>
                </a:lnTo>
                <a:close/>
              </a:path>
            </a:pathLst>
          </a:custGeom>
          <a:blipFill>
            <a:blip r:embed="rId1"/>
            <a:stretch>
              <a:fillRect t="-110510" b="-109379"/>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ltLang="zh-CN" dirty="0"/>
          </a:p>
        </p:txBody>
      </p:sp>
      <p:sp>
        <p:nvSpPr>
          <p:cNvPr id="11" name="文本框 10"/>
          <p:cNvSpPr txBox="1"/>
          <p:nvPr/>
        </p:nvSpPr>
        <p:spPr>
          <a:xfrm>
            <a:off x="77128" y="2000582"/>
            <a:ext cx="6473283" cy="1200329"/>
          </a:xfrm>
          <a:prstGeom prst="rect">
            <a:avLst/>
          </a:prstGeom>
          <a:noFill/>
        </p:spPr>
        <p:txBody>
          <a:bodyPr wrap="square">
            <a:spAutoFit/>
          </a:bodyPr>
          <a:lstStyle/>
          <a:p>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Causes of Potential Failures in International Business </a:t>
            </a:r>
            <a:b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br>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Communication and Relationship Building</a:t>
            </a:r>
            <a:endParaRPr lang="zh-CN" altLang="en-US" sz="2400" dirty="0">
              <a:latin typeface="Segoe UI Light" panose="020B0502040204020203" pitchFamily="34" charset="0"/>
              <a:ea typeface="微软雅黑 Light" panose="020B0502040204020203" pitchFamily="34" charset="-122"/>
            </a:endParaRPr>
          </a:p>
        </p:txBody>
      </p:sp>
      <p:pic>
        <p:nvPicPr>
          <p:cNvPr id="6" name="图片 5"/>
          <p:cNvPicPr/>
          <p:nvPr/>
        </p:nvPicPr>
        <p:blipFill>
          <a:blip r:embed="rId2">
            <a:extLst>
              <a:ext uri="{28A0092B-C50C-407E-A947-70E740481C1C}">
                <a14:useLocalDpi xmlns:a14="http://schemas.microsoft.com/office/drawing/2010/main" val="0"/>
              </a:ext>
            </a:extLst>
          </a:blip>
          <a:stretch>
            <a:fillRect/>
          </a:stretch>
        </p:blipFill>
        <p:spPr>
          <a:xfrm>
            <a:off x="6584795" y="3409142"/>
            <a:ext cx="5607204" cy="344885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 calcmode="lin" valueType="num">
                                      <p:cBhvr>
                                        <p:cTn id="41" dur="1000" fill="hold"/>
                                        <p:tgtEl>
                                          <p:spTgt spid="6"/>
                                        </p:tgtEl>
                                        <p:attrNameLst>
                                          <p:attrName>ppt_w</p:attrName>
                                        </p:attrNameLst>
                                      </p:cBhvr>
                                      <p:tavLst>
                                        <p:tav tm="0">
                                          <p:val>
                                            <p:fltVal val="0"/>
                                          </p:val>
                                        </p:tav>
                                        <p:tav tm="100000">
                                          <p:val>
                                            <p:strVal val="#ppt_w"/>
                                          </p:val>
                                        </p:tav>
                                      </p:tavLst>
                                    </p:anim>
                                    <p:anim calcmode="lin" valueType="num">
                                      <p:cBhvr>
                                        <p:cTn id="42" dur="1000" fill="hold"/>
                                        <p:tgtEl>
                                          <p:spTgt spid="6"/>
                                        </p:tgtEl>
                                        <p:attrNameLst>
                                          <p:attrName>ppt_h</p:attrName>
                                        </p:attrNameLst>
                                      </p:cBhvr>
                                      <p:tavLst>
                                        <p:tav tm="0">
                                          <p:val>
                                            <p:fltVal val="0"/>
                                          </p:val>
                                        </p:tav>
                                        <p:tav tm="100000">
                                          <p:val>
                                            <p:strVal val="#ppt_h"/>
                                          </p:val>
                                        </p:tav>
                                      </p:tavLst>
                                    </p:anim>
                                    <p:anim calcmode="lin" valueType="num">
                                      <p:cBhvr>
                                        <p:cTn id="43" dur="1000" fill="hold"/>
                                        <p:tgtEl>
                                          <p:spTgt spid="6"/>
                                        </p:tgtEl>
                                        <p:attrNameLst>
                                          <p:attrName>style.rotation</p:attrName>
                                        </p:attrNameLst>
                                      </p:cBhvr>
                                      <p:tavLst>
                                        <p:tav tm="0">
                                          <p:val>
                                            <p:fltVal val="90"/>
                                          </p:val>
                                        </p:tav>
                                        <p:tav tm="100000">
                                          <p:val>
                                            <p:fltVal val="0"/>
                                          </p:val>
                                        </p:tav>
                                      </p:tavLst>
                                    </p:anim>
                                    <p:animEffect transition="in" filter="fade">
                                      <p:cBhvr>
                                        <p:cTn id="44" dur="10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wheel(1)">
                                      <p:cBhvr>
                                        <p:cTn id="49" dur="20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nodeType="clickEffect">
                                  <p:stCondLst>
                                    <p:cond delay="0"/>
                                  </p:stCondLst>
                                  <p:childTnLst>
                                    <p:set>
                                      <p:cBhvr>
                                        <p:cTn id="53" dur="1" fill="hold">
                                          <p:stCondLst>
                                            <p:cond delay="0"/>
                                          </p:stCondLst>
                                        </p:cTn>
                                        <p:tgtEl>
                                          <p:spTgt spid="11">
                                            <p:txEl>
                                              <p:pRg st="0" end="0"/>
                                            </p:txEl>
                                          </p:spTgt>
                                        </p:tgtEl>
                                        <p:attrNameLst>
                                          <p:attrName>style.visibility</p:attrName>
                                        </p:attrNameLst>
                                      </p:cBhvr>
                                      <p:to>
                                        <p:strVal val="visible"/>
                                      </p:to>
                                    </p:set>
                                    <p:animEffect transition="in" filter="wipe(down)">
                                      <p:cBhvr>
                                        <p:cTn id="54" dur="580">
                                          <p:stCondLst>
                                            <p:cond delay="0"/>
                                          </p:stCondLst>
                                        </p:cTn>
                                        <p:tgtEl>
                                          <p:spTgt spid="11">
                                            <p:txEl>
                                              <p:pRg st="0" end="0"/>
                                            </p:txEl>
                                          </p:spTgt>
                                        </p:tgtEl>
                                      </p:cBhvr>
                                    </p:animEffect>
                                    <p:anim calcmode="lin" valueType="num">
                                      <p:cBhvr>
                                        <p:cTn id="55" dur="1822" tmFilter="0,0; 0.14,0.36; 0.43,0.73; 0.71,0.91; 1.0,1.0">
                                          <p:stCondLst>
                                            <p:cond delay="0"/>
                                          </p:stCondLst>
                                        </p:cTn>
                                        <p:tgtEl>
                                          <p:spTgt spid="11">
                                            <p:txEl>
                                              <p:pRg st="0" end="0"/>
                                            </p:txEl>
                                          </p:spTgt>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11">
                                            <p:txEl>
                                              <p:pRg st="0" end="0"/>
                                            </p:txEl>
                                          </p:spTgt>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11">
                                            <p:txEl>
                                              <p:pRg st="0" end="0"/>
                                            </p:txEl>
                                          </p:spTgt>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11">
                                            <p:txEl>
                                              <p:pRg st="0" end="0"/>
                                            </p:txEl>
                                          </p:spTgt>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11">
                                            <p:txEl>
                                              <p:pRg st="0" end="0"/>
                                            </p:txEl>
                                          </p:spTgt>
                                        </p:tgtEl>
                                        <p:attrNameLst>
                                          <p:attrName>ppt_y</p:attrName>
                                        </p:attrNameLst>
                                      </p:cBhvr>
                                      <p:tavLst>
                                        <p:tav tm="0" fmla="#ppt_y-sin(pi*$)/81">
                                          <p:val>
                                            <p:fltVal val="0"/>
                                          </p:val>
                                        </p:tav>
                                        <p:tav tm="100000">
                                          <p:val>
                                            <p:fltVal val="1"/>
                                          </p:val>
                                        </p:tav>
                                      </p:tavLst>
                                    </p:anim>
                                    <p:animScale>
                                      <p:cBhvr>
                                        <p:cTn id="60" dur="26">
                                          <p:stCondLst>
                                            <p:cond delay="650"/>
                                          </p:stCondLst>
                                        </p:cTn>
                                        <p:tgtEl>
                                          <p:spTgt spid="11">
                                            <p:txEl>
                                              <p:pRg st="0" end="0"/>
                                            </p:txEl>
                                          </p:spTgt>
                                        </p:tgtEl>
                                      </p:cBhvr>
                                      <p:to x="100000" y="60000"/>
                                    </p:animScale>
                                    <p:animScale>
                                      <p:cBhvr>
                                        <p:cTn id="61" dur="166" decel="50000">
                                          <p:stCondLst>
                                            <p:cond delay="676"/>
                                          </p:stCondLst>
                                        </p:cTn>
                                        <p:tgtEl>
                                          <p:spTgt spid="11">
                                            <p:txEl>
                                              <p:pRg st="0" end="0"/>
                                            </p:txEl>
                                          </p:spTgt>
                                        </p:tgtEl>
                                      </p:cBhvr>
                                      <p:to x="100000" y="100000"/>
                                    </p:animScale>
                                    <p:animScale>
                                      <p:cBhvr>
                                        <p:cTn id="62" dur="26">
                                          <p:stCondLst>
                                            <p:cond delay="1312"/>
                                          </p:stCondLst>
                                        </p:cTn>
                                        <p:tgtEl>
                                          <p:spTgt spid="11">
                                            <p:txEl>
                                              <p:pRg st="0" end="0"/>
                                            </p:txEl>
                                          </p:spTgt>
                                        </p:tgtEl>
                                      </p:cBhvr>
                                      <p:to x="100000" y="80000"/>
                                    </p:animScale>
                                    <p:animScale>
                                      <p:cBhvr>
                                        <p:cTn id="63" dur="166" decel="50000">
                                          <p:stCondLst>
                                            <p:cond delay="1338"/>
                                          </p:stCondLst>
                                        </p:cTn>
                                        <p:tgtEl>
                                          <p:spTgt spid="11">
                                            <p:txEl>
                                              <p:pRg st="0" end="0"/>
                                            </p:txEl>
                                          </p:spTgt>
                                        </p:tgtEl>
                                      </p:cBhvr>
                                      <p:to x="100000" y="100000"/>
                                    </p:animScale>
                                    <p:animScale>
                                      <p:cBhvr>
                                        <p:cTn id="64" dur="26">
                                          <p:stCondLst>
                                            <p:cond delay="1642"/>
                                          </p:stCondLst>
                                        </p:cTn>
                                        <p:tgtEl>
                                          <p:spTgt spid="11">
                                            <p:txEl>
                                              <p:pRg st="0" end="0"/>
                                            </p:txEl>
                                          </p:spTgt>
                                        </p:tgtEl>
                                      </p:cBhvr>
                                      <p:to x="100000" y="90000"/>
                                    </p:animScale>
                                    <p:animScale>
                                      <p:cBhvr>
                                        <p:cTn id="65" dur="166" decel="50000">
                                          <p:stCondLst>
                                            <p:cond delay="1668"/>
                                          </p:stCondLst>
                                        </p:cTn>
                                        <p:tgtEl>
                                          <p:spTgt spid="11">
                                            <p:txEl>
                                              <p:pRg st="0" end="0"/>
                                            </p:txEl>
                                          </p:spTgt>
                                        </p:tgtEl>
                                      </p:cBhvr>
                                      <p:to x="100000" y="100000"/>
                                    </p:animScale>
                                    <p:animScale>
                                      <p:cBhvr>
                                        <p:cTn id="66" dur="26">
                                          <p:stCondLst>
                                            <p:cond delay="1808"/>
                                          </p:stCondLst>
                                        </p:cTn>
                                        <p:tgtEl>
                                          <p:spTgt spid="11">
                                            <p:txEl>
                                              <p:pRg st="0" end="0"/>
                                            </p:txEl>
                                          </p:spTgt>
                                        </p:tgtEl>
                                      </p:cBhvr>
                                      <p:to x="100000" y="95000"/>
                                    </p:animScale>
                                    <p:animScale>
                                      <p:cBhvr>
                                        <p:cTn id="67" dur="166" decel="50000">
                                          <p:stCondLst>
                                            <p:cond delay="1834"/>
                                          </p:stCondLst>
                                        </p:cTn>
                                        <p:tgtEl>
                                          <p:spTgt spid="11">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927410" y="2133599"/>
            <a:ext cx="10998819" cy="334131"/>
          </a:xfrm>
        </p:spPr>
        <p:txBody>
          <a:bodyPr>
            <a:normAutofit fontScale="90000"/>
          </a:bodyPr>
          <a:lstStyle/>
          <a:p>
            <a:br>
              <a:rPr lang="zh-CN" altLang="zh-CN" sz="4400" b="1" kern="0" dirty="0">
                <a:effectLst/>
                <a:latin typeface="Times New Roman" panose="02020603050405020304" charset="0"/>
                <a:ea typeface="等线 Light" panose="02010600030101010101" pitchFamily="2" charset="-122"/>
                <a:cs typeface="Times New Roman" panose="02020603050405020304" charset="0"/>
              </a:rPr>
            </a:br>
            <a:endParaRPr lang="zh-CN" altLang="en-US" dirty="0"/>
          </a:p>
        </p:txBody>
      </p:sp>
      <p:sp>
        <p:nvSpPr>
          <p:cNvPr id="3" name="内容占位符 2"/>
          <p:cNvSpPr>
            <a:spLocks noGrp="1"/>
          </p:cNvSpPr>
          <p:nvPr>
            <p:ph idx="1"/>
          </p:nvPr>
        </p:nvSpPr>
        <p:spPr>
          <a:xfrm>
            <a:off x="178419" y="3409142"/>
            <a:ext cx="3917796" cy="2918189"/>
          </a:xfrm>
        </p:spPr>
        <p:txBody>
          <a:bodyPr>
            <a:noAutofit/>
          </a:bodyPr>
          <a:lstStyle/>
          <a:p>
            <a:pPr marL="0" indent="0" algn="just">
              <a:lnSpc>
                <a:spcPct val="120000"/>
              </a:lnSpc>
              <a:spcBef>
                <a:spcPts val="1300"/>
              </a:spcBef>
              <a:spcAft>
                <a:spcPts val="1300"/>
              </a:spcAft>
              <a:buNone/>
            </a:pPr>
            <a:r>
              <a:rPr lang="en-GB" altLang="zh-CN" sz="4400" b="1" dirty="0">
                <a:effectLst/>
                <a:latin typeface="Segoe UI Light" panose="020B0502040204020203" pitchFamily="34" charset="0"/>
                <a:ea typeface="微软雅黑 Light" panose="020B0502040204020203" pitchFamily="34" charset="-122"/>
                <a:cs typeface="Times New Roman" panose="02020603050405020304" charset="0"/>
              </a:rPr>
              <a:t>Non-verbal communication differences</a:t>
            </a:r>
            <a:endParaRPr lang="zh-CN" altLang="zh-CN" sz="4400" b="1" dirty="0">
              <a:effectLst/>
              <a:latin typeface="Segoe UI Light" panose="020B0502040204020203" pitchFamily="34" charset="0"/>
              <a:ea typeface="微软雅黑 Light" panose="020B0502040204020203" pitchFamily="34" charset="-122"/>
              <a:cs typeface="Times New Roman" panose="02020603050405020304" charset="0"/>
            </a:endParaRPr>
          </a:p>
        </p:txBody>
      </p:sp>
      <p:sp>
        <p:nvSpPr>
          <p:cNvPr id="9" name="任意多边形: 形状 8"/>
          <p:cNvSpPr/>
          <p:nvPr/>
        </p:nvSpPr>
        <p:spPr>
          <a:xfrm>
            <a:off x="0" y="0"/>
            <a:ext cx="12192000" cy="1792351"/>
          </a:xfrm>
          <a:custGeom>
            <a:avLst/>
            <a:gdLst>
              <a:gd name="connsiteX0" fmla="*/ 0 w 12192000"/>
              <a:gd name="connsiteY0" fmla="*/ 0 h 2465619"/>
              <a:gd name="connsiteX1" fmla="*/ 12192000 w 12192000"/>
              <a:gd name="connsiteY1" fmla="*/ 0 h 2465619"/>
              <a:gd name="connsiteX2" fmla="*/ 12192000 w 12192000"/>
              <a:gd name="connsiteY2" fmla="*/ 2465619 h 2465619"/>
              <a:gd name="connsiteX3" fmla="*/ 0 w 12192000"/>
              <a:gd name="connsiteY3" fmla="*/ 2465619 h 2465619"/>
            </a:gdLst>
            <a:ahLst/>
            <a:cxnLst>
              <a:cxn ang="0">
                <a:pos x="connsiteX0" y="connsiteY0"/>
              </a:cxn>
              <a:cxn ang="0">
                <a:pos x="connsiteX1" y="connsiteY1"/>
              </a:cxn>
              <a:cxn ang="0">
                <a:pos x="connsiteX2" y="connsiteY2"/>
              </a:cxn>
              <a:cxn ang="0">
                <a:pos x="connsiteX3" y="connsiteY3"/>
              </a:cxn>
            </a:cxnLst>
            <a:rect l="l" t="t" r="r" b="b"/>
            <a:pathLst>
              <a:path w="12192000" h="2465619">
                <a:moveTo>
                  <a:pt x="0" y="0"/>
                </a:moveTo>
                <a:lnTo>
                  <a:pt x="12192000" y="0"/>
                </a:lnTo>
                <a:lnTo>
                  <a:pt x="12192000" y="2465619"/>
                </a:lnTo>
                <a:lnTo>
                  <a:pt x="0" y="2465619"/>
                </a:lnTo>
                <a:close/>
              </a:path>
            </a:pathLst>
          </a:custGeom>
          <a:blipFill>
            <a:blip r:embed="rId1"/>
            <a:stretch>
              <a:fillRect t="-110510" b="-109379"/>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ltLang="zh-CN" dirty="0"/>
          </a:p>
        </p:txBody>
      </p:sp>
      <p:sp>
        <p:nvSpPr>
          <p:cNvPr id="11" name="文本框 10"/>
          <p:cNvSpPr txBox="1"/>
          <p:nvPr/>
        </p:nvSpPr>
        <p:spPr>
          <a:xfrm>
            <a:off x="111512" y="1867565"/>
            <a:ext cx="6473283" cy="1200329"/>
          </a:xfrm>
          <a:prstGeom prst="rect">
            <a:avLst/>
          </a:prstGeom>
          <a:noFill/>
        </p:spPr>
        <p:txBody>
          <a:bodyPr wrap="square">
            <a:spAutoFit/>
          </a:bodyPr>
          <a:lstStyle/>
          <a:p>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Causes of Potential Failures in International Business </a:t>
            </a:r>
            <a:b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br>
            <a:r>
              <a:rPr lang="en-GB" altLang="zh-CN" sz="2400" kern="0" dirty="0">
                <a:effectLst/>
                <a:latin typeface="Segoe UI Light" panose="020B0502040204020203" pitchFamily="34" charset="0"/>
                <a:ea typeface="微软雅黑 Light" panose="020B0502040204020203" pitchFamily="34" charset="-122"/>
                <a:cs typeface="Times New Roman" panose="02020603050405020304" charset="0"/>
              </a:rPr>
              <a:t>Communication and Relationship Building</a:t>
            </a:r>
            <a:endParaRPr lang="zh-CN" altLang="en-US" sz="2400" dirty="0">
              <a:latin typeface="Segoe UI Light" panose="020B0502040204020203" pitchFamily="34" charset="0"/>
              <a:ea typeface="微软雅黑 Light" panose="020B0502040204020203" pitchFamily="34" charset="-122"/>
            </a:endParaRPr>
          </a:p>
        </p:txBody>
      </p:sp>
      <p:pic>
        <p:nvPicPr>
          <p:cNvPr id="8" name="图片 7"/>
          <p:cNvPicPr/>
          <p:nvPr/>
        </p:nvPicPr>
        <p:blipFill>
          <a:blip r:embed="rId2">
            <a:extLst>
              <a:ext uri="{28A0092B-C50C-407E-A947-70E740481C1C}">
                <a14:useLocalDpi xmlns:a14="http://schemas.microsoft.com/office/drawing/2010/main" val="0"/>
              </a:ext>
            </a:extLst>
          </a:blip>
          <a:stretch>
            <a:fillRect/>
          </a:stretch>
        </p:blipFill>
        <p:spPr>
          <a:xfrm>
            <a:off x="6430538" y="3429000"/>
            <a:ext cx="5761462" cy="34290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11">
                                            <p:txEl>
                                              <p:pRg st="0" end="0"/>
                                            </p:txEl>
                                          </p:spTgt>
                                        </p:tgtEl>
                                        <p:attrNameLst>
                                          <p:attrName>style.visibility</p:attrName>
                                        </p:attrNameLst>
                                      </p:cBhvr>
                                      <p:to>
                                        <p:strVal val="visible"/>
                                      </p:to>
                                    </p:set>
                                    <p:animEffect transition="in" filter="wipe(down)">
                                      <p:cBhvr>
                                        <p:cTn id="33" dur="580">
                                          <p:stCondLst>
                                            <p:cond delay="0"/>
                                          </p:stCondLst>
                                        </p:cTn>
                                        <p:tgtEl>
                                          <p:spTgt spid="11">
                                            <p:txEl>
                                              <p:pRg st="0" end="0"/>
                                            </p:txEl>
                                          </p:spTgt>
                                        </p:tgtEl>
                                      </p:cBhvr>
                                    </p:animEffect>
                                    <p:anim calcmode="lin" valueType="num">
                                      <p:cBhvr>
                                        <p:cTn id="34" dur="1822" tmFilter="0,0; 0.14,0.36; 0.43,0.73; 0.71,0.91; 1.0,1.0">
                                          <p:stCondLst>
                                            <p:cond delay="0"/>
                                          </p:stCondLst>
                                        </p:cTn>
                                        <p:tgtEl>
                                          <p:spTgt spid="11">
                                            <p:txEl>
                                              <p:pRg st="0" end="0"/>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1">
                                            <p:txEl>
                                              <p:pRg st="0" end="0"/>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1">
                                            <p:txEl>
                                              <p:pRg st="0" end="0"/>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1">
                                            <p:txEl>
                                              <p:pRg st="0" end="0"/>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1">
                                            <p:txEl>
                                              <p:pRg st="0" end="0"/>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11">
                                            <p:txEl>
                                              <p:pRg st="0" end="0"/>
                                            </p:txEl>
                                          </p:spTgt>
                                        </p:tgtEl>
                                      </p:cBhvr>
                                      <p:to x="100000" y="60000"/>
                                    </p:animScale>
                                    <p:animScale>
                                      <p:cBhvr>
                                        <p:cTn id="40" dur="166" decel="50000">
                                          <p:stCondLst>
                                            <p:cond delay="676"/>
                                          </p:stCondLst>
                                        </p:cTn>
                                        <p:tgtEl>
                                          <p:spTgt spid="11">
                                            <p:txEl>
                                              <p:pRg st="0" end="0"/>
                                            </p:txEl>
                                          </p:spTgt>
                                        </p:tgtEl>
                                      </p:cBhvr>
                                      <p:to x="100000" y="100000"/>
                                    </p:animScale>
                                    <p:animScale>
                                      <p:cBhvr>
                                        <p:cTn id="41" dur="26">
                                          <p:stCondLst>
                                            <p:cond delay="1312"/>
                                          </p:stCondLst>
                                        </p:cTn>
                                        <p:tgtEl>
                                          <p:spTgt spid="11">
                                            <p:txEl>
                                              <p:pRg st="0" end="0"/>
                                            </p:txEl>
                                          </p:spTgt>
                                        </p:tgtEl>
                                      </p:cBhvr>
                                      <p:to x="100000" y="80000"/>
                                    </p:animScale>
                                    <p:animScale>
                                      <p:cBhvr>
                                        <p:cTn id="42" dur="166" decel="50000">
                                          <p:stCondLst>
                                            <p:cond delay="1338"/>
                                          </p:stCondLst>
                                        </p:cTn>
                                        <p:tgtEl>
                                          <p:spTgt spid="11">
                                            <p:txEl>
                                              <p:pRg st="0" end="0"/>
                                            </p:txEl>
                                          </p:spTgt>
                                        </p:tgtEl>
                                      </p:cBhvr>
                                      <p:to x="100000" y="100000"/>
                                    </p:animScale>
                                    <p:animScale>
                                      <p:cBhvr>
                                        <p:cTn id="43" dur="26">
                                          <p:stCondLst>
                                            <p:cond delay="1642"/>
                                          </p:stCondLst>
                                        </p:cTn>
                                        <p:tgtEl>
                                          <p:spTgt spid="11">
                                            <p:txEl>
                                              <p:pRg st="0" end="0"/>
                                            </p:txEl>
                                          </p:spTgt>
                                        </p:tgtEl>
                                      </p:cBhvr>
                                      <p:to x="100000" y="90000"/>
                                    </p:animScale>
                                    <p:animScale>
                                      <p:cBhvr>
                                        <p:cTn id="44" dur="166" decel="50000">
                                          <p:stCondLst>
                                            <p:cond delay="1668"/>
                                          </p:stCondLst>
                                        </p:cTn>
                                        <p:tgtEl>
                                          <p:spTgt spid="11">
                                            <p:txEl>
                                              <p:pRg st="0" end="0"/>
                                            </p:txEl>
                                          </p:spTgt>
                                        </p:tgtEl>
                                      </p:cBhvr>
                                      <p:to x="100000" y="100000"/>
                                    </p:animScale>
                                    <p:animScale>
                                      <p:cBhvr>
                                        <p:cTn id="45" dur="26">
                                          <p:stCondLst>
                                            <p:cond delay="1808"/>
                                          </p:stCondLst>
                                        </p:cTn>
                                        <p:tgtEl>
                                          <p:spTgt spid="11">
                                            <p:txEl>
                                              <p:pRg st="0" end="0"/>
                                            </p:txEl>
                                          </p:spTgt>
                                        </p:tgtEl>
                                      </p:cBhvr>
                                      <p:to x="100000" y="95000"/>
                                    </p:animScale>
                                    <p:animScale>
                                      <p:cBhvr>
                                        <p:cTn id="46" dur="166" decel="50000">
                                          <p:stCondLst>
                                            <p:cond delay="1834"/>
                                          </p:stCondLst>
                                        </p:cTn>
                                        <p:tgtEl>
                                          <p:spTgt spid="11">
                                            <p:txEl>
                                              <p:pRg st="0" end="0"/>
                                            </p:tx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1" presetClass="entr" presetSubtype="1"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wheel(1)">
                                      <p:cBhvr>
                                        <p:cTn id="51"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descr="建筑的摆设布局&#10;&#10;描述已自动生成"/>
          <p:cNvPicPr>
            <a:picLocks noChangeAspect="1"/>
          </p:cNvPicPr>
          <p:nvPr>
            <p:custDataLst>
              <p:tags r:id="rId1"/>
            </p:custDataLst>
          </p:nvPr>
        </p:nvPicPr>
        <p:blipFill rotWithShape="1">
          <a:blip r:embed="rId2"/>
          <a:srcRect/>
          <a:stretch>
            <a:fillRect/>
          </a:stretch>
        </p:blipFill>
        <p:spPr>
          <a:xfrm>
            <a:off x="4335461" y="479394"/>
            <a:ext cx="7856539" cy="6378606"/>
          </a:xfrm>
          <a:custGeom>
            <a:avLst/>
            <a:gdLst>
              <a:gd name="connsiteX0" fmla="*/ 3970953 w 6347193"/>
              <a:gd name="connsiteY0" fmla="*/ 0 h 6378606"/>
              <a:gd name="connsiteX1" fmla="*/ 6347193 w 6347193"/>
              <a:gd name="connsiteY1" fmla="*/ 3816994 h 6378606"/>
              <a:gd name="connsiteX2" fmla="*/ 6347193 w 6347193"/>
              <a:gd name="connsiteY2" fmla="*/ 6378606 h 6378606"/>
              <a:gd name="connsiteX3" fmla="*/ 0 w 6347193"/>
              <a:gd name="connsiteY3" fmla="*/ 6378606 h 6378606"/>
            </a:gdLst>
            <a:ahLst/>
            <a:cxnLst>
              <a:cxn ang="0">
                <a:pos x="connsiteX0" y="connsiteY0"/>
              </a:cxn>
              <a:cxn ang="0">
                <a:pos x="connsiteX1" y="connsiteY1"/>
              </a:cxn>
              <a:cxn ang="0">
                <a:pos x="connsiteX2" y="connsiteY2"/>
              </a:cxn>
              <a:cxn ang="0">
                <a:pos x="connsiteX3" y="connsiteY3"/>
              </a:cxn>
            </a:cxnLst>
            <a:rect l="l" t="t" r="r" b="b"/>
            <a:pathLst>
              <a:path w="6347193" h="6378606">
                <a:moveTo>
                  <a:pt x="3970953" y="0"/>
                </a:moveTo>
                <a:lnTo>
                  <a:pt x="6347193" y="3816994"/>
                </a:lnTo>
                <a:lnTo>
                  <a:pt x="6347193" y="6378606"/>
                </a:lnTo>
                <a:lnTo>
                  <a:pt x="0" y="6378606"/>
                </a:lnTo>
                <a:close/>
              </a:path>
            </a:pathLst>
          </a:custGeom>
          <a:solidFill>
            <a:schemeClr val="tx1">
              <a:lumMod val="50000"/>
              <a:lumOff val="50000"/>
              <a:alpha val="20000"/>
            </a:schemeClr>
          </a:solidFill>
          <a:ln w="6350" cap="flat" cmpd="sng" algn="ctr">
            <a:solidFill>
              <a:schemeClr val="dk1">
                <a:lumMod val="40000"/>
                <a:lumOff val="60000"/>
                <a:alpha val="50000"/>
              </a:schemeClr>
            </a:solidFill>
            <a:prstDash val="solid"/>
            <a:round/>
            <a:headEnd type="none" w="med" len="med"/>
            <a:tailEnd type="none" w="med" len="med"/>
          </a:ln>
        </p:spPr>
      </p:pic>
      <p:sp>
        <p:nvSpPr>
          <p:cNvPr id="2" name="标题 1"/>
          <p:cNvSpPr>
            <a:spLocks noGrp="1"/>
          </p:cNvSpPr>
          <p:nvPr>
            <p:ph type="title"/>
          </p:nvPr>
        </p:nvSpPr>
        <p:spPr>
          <a:xfrm>
            <a:off x="67506" y="1538869"/>
            <a:ext cx="11165490" cy="2615821"/>
          </a:xfrm>
        </p:spPr>
        <p:txBody>
          <a:bodyPr>
            <a:normAutofit/>
          </a:bodyPr>
          <a:lstStyle/>
          <a:p>
            <a:br>
              <a:rPr lang="zh-CN" altLang="zh-CN" sz="4400" b="1" kern="0" dirty="0">
                <a:effectLst/>
                <a:latin typeface="Times New Roman" panose="02020603050405020304" charset="0"/>
                <a:ea typeface="等线 Light" panose="02010600030101010101" pitchFamily="2" charset="-122"/>
                <a:cs typeface="Times New Roman" panose="02020603050405020304" charset="0"/>
              </a:rPr>
            </a:br>
            <a:endParaRPr lang="zh-CN" altLang="en-US" dirty="0"/>
          </a:p>
        </p:txBody>
      </p:sp>
      <p:sp>
        <p:nvSpPr>
          <p:cNvPr id="4" name="文本框 3"/>
          <p:cNvSpPr txBox="1"/>
          <p:nvPr/>
        </p:nvSpPr>
        <p:spPr>
          <a:xfrm>
            <a:off x="282496" y="344045"/>
            <a:ext cx="9106829" cy="707886"/>
          </a:xfrm>
          <a:prstGeom prst="rect">
            <a:avLst/>
          </a:prstGeom>
          <a:noFill/>
        </p:spPr>
        <p:txBody>
          <a:bodyPr wrap="square" rtlCol="0">
            <a:spAutoFit/>
          </a:bodyPr>
          <a:lstStyle/>
          <a:p>
            <a:r>
              <a:rPr lang="en-US" altLang="zh-CN" sz="4000" dirty="0">
                <a:latin typeface="Segoe UI Light" panose="020B0502040204020203" pitchFamily="34" charset="0"/>
                <a:ea typeface="微软雅黑 Light" panose="020B0502040204020203" pitchFamily="34" charset="-122"/>
                <a:cs typeface="Times New Roman" panose="02020603050405020304" charset="0"/>
              </a:rPr>
              <a:t>Summary section</a:t>
            </a:r>
            <a:endParaRPr lang="zh-CN" altLang="en-US" sz="4000" dirty="0">
              <a:latin typeface="Segoe UI Light" panose="020B0502040204020203" pitchFamily="34" charset="0"/>
              <a:ea typeface="微软雅黑 Light" panose="020B0502040204020203" pitchFamily="34" charset="-122"/>
              <a:cs typeface="Times New Roman" panose="02020603050405020304" charset="0"/>
            </a:endParaRPr>
          </a:p>
        </p:txBody>
      </p:sp>
      <p:sp>
        <p:nvSpPr>
          <p:cNvPr id="7" name="Rectangle 2"/>
          <p:cNvSpPr>
            <a:spLocks noChangeArrowheads="1"/>
          </p:cNvSpPr>
          <p:nvPr/>
        </p:nvSpPr>
        <p:spPr bwMode="auto">
          <a:xfrm rot="10800000" flipV="1">
            <a:off x="208852" y="1636333"/>
            <a:ext cx="6216495" cy="42448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spAutoFit/>
          </a:bodyPr>
          <a:lstStyle/>
          <a:p>
            <a:pPr lvl="0" algn="just" defTabSz="914400" eaLnBrk="0" fontAlgn="base" hangingPunct="0">
              <a:lnSpc>
                <a:spcPct val="150000"/>
              </a:lnSpc>
              <a:spcBef>
                <a:spcPct val="0"/>
              </a:spcBef>
              <a:spcAft>
                <a:spcPct val="0"/>
              </a:spcAft>
              <a:buFontTx/>
              <a:buAutoNum type="arabicPeriod"/>
            </a:pPr>
            <a:r>
              <a:rPr lang="en-US" altLang="zh-CN" sz="2800" b="1" dirty="0">
                <a:latin typeface="Segoe UI Light" panose="020B0502040204020203" pitchFamily="34" charset="0"/>
                <a:ea typeface="微软雅黑 Light" panose="020B0502040204020203" pitchFamily="34" charset="-122"/>
              </a:rPr>
              <a:t>Linguistic and cultural diversity
Religious and cultural sensitivities
High-context vs. low-context cultural differences
Verbal  vs. non-verbal communication challenges</a:t>
            </a:r>
            <a:endParaRPr lang="en-US" altLang="zh-CN" sz="2800" dirty="0">
              <a:latin typeface="Segoe UI Light" panose="020B0502040204020203" pitchFamily="34" charset="0"/>
              <a:ea typeface="微软雅黑 Light" panose="020B0502040204020203" pitchFamily="34" charset="-122"/>
            </a:endParaRPr>
          </a:p>
          <a:p>
            <a:pPr marL="546100" indent="266700" algn="just">
              <a:lnSpc>
                <a:spcPct val="107000"/>
              </a:lnSpc>
              <a:spcAft>
                <a:spcPts val="800"/>
              </a:spcAft>
            </a:pPr>
            <a:endParaRPr lang="en-US" altLang="zh-CN" sz="1800" dirty="0">
              <a:effectLst/>
              <a:latin typeface="Segoe UI Light" panose="020B0502040204020203" pitchFamily="34" charset="0"/>
              <a:ea typeface="微软雅黑 Light" panose="020B0502040204020203" pitchFamily="34" charset="-122"/>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circle(in)">
                                      <p:cBhvr>
                                        <p:cTn id="25" dur="2000"/>
                                        <p:tgtEl>
                                          <p:spTgt spid="7">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circle(in)">
                                      <p:cBhvr>
                                        <p:cTn id="3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任意多边形: 形状 3"/>
          <p:cNvSpPr/>
          <p:nvPr/>
        </p:nvSpPr>
        <p:spPr>
          <a:xfrm>
            <a:off x="0" y="0"/>
            <a:ext cx="12192000" cy="1806498"/>
          </a:xfrm>
          <a:custGeom>
            <a:avLst/>
            <a:gdLst>
              <a:gd name="connsiteX0" fmla="*/ 0 w 12192000"/>
              <a:gd name="connsiteY0" fmla="*/ 0 h 2465619"/>
              <a:gd name="connsiteX1" fmla="*/ 12192000 w 12192000"/>
              <a:gd name="connsiteY1" fmla="*/ 0 h 2465619"/>
              <a:gd name="connsiteX2" fmla="*/ 12192000 w 12192000"/>
              <a:gd name="connsiteY2" fmla="*/ 2465619 h 2465619"/>
              <a:gd name="connsiteX3" fmla="*/ 0 w 12192000"/>
              <a:gd name="connsiteY3" fmla="*/ 2465619 h 2465619"/>
            </a:gdLst>
            <a:ahLst/>
            <a:cxnLst>
              <a:cxn ang="0">
                <a:pos x="connsiteX0" y="connsiteY0"/>
              </a:cxn>
              <a:cxn ang="0">
                <a:pos x="connsiteX1" y="connsiteY1"/>
              </a:cxn>
              <a:cxn ang="0">
                <a:pos x="connsiteX2" y="connsiteY2"/>
              </a:cxn>
              <a:cxn ang="0">
                <a:pos x="connsiteX3" y="connsiteY3"/>
              </a:cxn>
            </a:cxnLst>
            <a:rect l="l" t="t" r="r" b="b"/>
            <a:pathLst>
              <a:path w="12192000" h="2465619">
                <a:moveTo>
                  <a:pt x="0" y="0"/>
                </a:moveTo>
                <a:lnTo>
                  <a:pt x="12192000" y="0"/>
                </a:lnTo>
                <a:lnTo>
                  <a:pt x="12192000" y="2465619"/>
                </a:lnTo>
                <a:lnTo>
                  <a:pt x="0" y="2465619"/>
                </a:lnTo>
                <a:close/>
              </a:path>
            </a:pathLst>
          </a:custGeom>
          <a:blipFill>
            <a:blip r:embed="rId1"/>
            <a:stretch>
              <a:fillRect t="-110510" b="-109379"/>
            </a:stretch>
          </a:blipFill>
          <a:ln w="1905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altLang="zh-CN" dirty="0"/>
          </a:p>
        </p:txBody>
      </p:sp>
      <p:sp>
        <p:nvSpPr>
          <p:cNvPr id="2" name="标题 1"/>
          <p:cNvSpPr>
            <a:spLocks noGrp="1"/>
          </p:cNvSpPr>
          <p:nvPr>
            <p:ph type="title"/>
          </p:nvPr>
        </p:nvSpPr>
        <p:spPr>
          <a:xfrm>
            <a:off x="646112" y="452718"/>
            <a:ext cx="9040582" cy="669838"/>
          </a:xfrm>
        </p:spPr>
        <p:txBody>
          <a:bodyPr/>
          <a:lstStyle/>
          <a:p>
            <a:r>
              <a:rPr lang="en-US" altLang="zh-CN" dirty="0">
                <a:latin typeface="Segoe UI Light" panose="020B0502040204020203" pitchFamily="34" charset="0"/>
                <a:ea typeface="微软雅黑 Light" panose="020B0502040204020203" pitchFamily="34" charset="-122"/>
              </a:rPr>
              <a:t>reference</a:t>
            </a:r>
            <a:endParaRPr lang="zh-CN" altLang="en-US" dirty="0">
              <a:latin typeface="Segoe UI Light" panose="020B0502040204020203" pitchFamily="34" charset="0"/>
              <a:ea typeface="微软雅黑 Light" panose="020B0502040204020203" pitchFamily="34" charset="-122"/>
            </a:endParaRPr>
          </a:p>
        </p:txBody>
      </p:sp>
      <p:sp>
        <p:nvSpPr>
          <p:cNvPr id="3" name="内容占位符 2"/>
          <p:cNvSpPr>
            <a:spLocks noGrp="1"/>
          </p:cNvSpPr>
          <p:nvPr>
            <p:ph idx="1"/>
          </p:nvPr>
        </p:nvSpPr>
        <p:spPr>
          <a:xfrm>
            <a:off x="72701" y="1961849"/>
            <a:ext cx="11591475" cy="5052266"/>
          </a:xfrm>
        </p:spPr>
        <p:txBody>
          <a:bodyPr>
            <a:normAutofit fontScale="70000" lnSpcReduction="20000"/>
          </a:bodyPr>
          <a:lstStyle/>
          <a:p>
            <a:pPr marL="457200" indent="-457200">
              <a:buFont typeface="+mj-lt"/>
              <a:buAutoNum type="arabicPeriod"/>
            </a:pPr>
            <a:r>
              <a:rPr lang="en-US" altLang="zh-CN" dirty="0">
                <a:latin typeface="Segoe UI Light" panose="020B0502040204020203" pitchFamily="34" charset="0"/>
                <a:ea typeface="微软雅黑 Light" panose="020B0502040204020203" pitchFamily="34" charset="-122"/>
              </a:rPr>
              <a:t>You, X. (2013). Insights into Greeting Cards to Enhance the Business Communication and Relation between Finnish and Chinese Companies. [Master’s thesis] pp.1–99. Available at: https://aaltodoc.aalto.fi/server/api/core/bitstreams/daaaf35a-fc74-491b-9e11-2a923909b37e/content [Accessed 30 Nov. 2024].</a:t>
            </a:r>
            <a:endParaRPr lang="en-US" altLang="zh-CN" dirty="0">
              <a:latin typeface="Segoe UI Light" panose="020B0502040204020203" pitchFamily="34" charset="0"/>
              <a:ea typeface="微软雅黑 Light" panose="020B0502040204020203" pitchFamily="34" charset="-122"/>
            </a:endParaRPr>
          </a:p>
          <a:p>
            <a:pPr marL="457200" indent="-457200">
              <a:buFont typeface="+mj-lt"/>
              <a:buAutoNum type="arabicPeriod"/>
            </a:pPr>
            <a:r>
              <a:rPr lang="en-US" altLang="zh-CN" dirty="0" err="1">
                <a:latin typeface="Segoe UI Light" panose="020B0502040204020203" pitchFamily="34" charset="0"/>
                <a:ea typeface="微软雅黑 Light" panose="020B0502040204020203" pitchFamily="34" charset="-122"/>
              </a:rPr>
              <a:t>Lv</a:t>
            </a:r>
            <a:r>
              <a:rPr lang="en-US" altLang="zh-CN" dirty="0">
                <a:latin typeface="Segoe UI Light" panose="020B0502040204020203" pitchFamily="34" charset="0"/>
                <a:ea typeface="微软雅黑 Light" panose="020B0502040204020203" pitchFamily="34" charset="-122"/>
              </a:rPr>
              <a:t>, H. (2024). A Brief Analysis of the Application of Foreign Trade English Correspondence in International Trade. E-Commerce Review, 13(2).</a:t>
            </a:r>
            <a:endParaRPr lang="en-US" altLang="zh-CN" dirty="0">
              <a:latin typeface="Segoe UI Light" panose="020B0502040204020203" pitchFamily="34" charset="0"/>
              <a:ea typeface="微软雅黑 Light" panose="020B0502040204020203" pitchFamily="34" charset="-122"/>
            </a:endParaRPr>
          </a:p>
          <a:p>
            <a:pPr marL="457200" indent="-457200">
              <a:buFont typeface="+mj-lt"/>
              <a:buAutoNum type="arabicPeriod"/>
            </a:pPr>
            <a:r>
              <a:rPr lang="en-US" altLang="zh-CN" dirty="0" err="1">
                <a:latin typeface="Segoe UI Light" panose="020B0502040204020203" pitchFamily="34" charset="0"/>
                <a:ea typeface="微软雅黑 Light" panose="020B0502040204020203" pitchFamily="34" charset="-122"/>
              </a:rPr>
              <a:t>Tuxtabayevna</a:t>
            </a:r>
            <a:r>
              <a:rPr lang="en-US" altLang="zh-CN" dirty="0">
                <a:latin typeface="Segoe UI Light" panose="020B0502040204020203" pitchFamily="34" charset="0"/>
                <a:ea typeface="微软雅黑 Light" panose="020B0502040204020203" pitchFamily="34" charset="-122"/>
              </a:rPr>
              <a:t>, X.F. (2024) ‘Intercultural Competence in International Business Negotiations’, “</a:t>
            </a:r>
            <a:r>
              <a:rPr lang="en-US" altLang="zh-CN" dirty="0" err="1">
                <a:latin typeface="Segoe UI Light" panose="020B0502040204020203" pitchFamily="34" charset="0"/>
                <a:ea typeface="微软雅黑 Light" panose="020B0502040204020203" pitchFamily="34" charset="-122"/>
              </a:rPr>
              <a:t>Yangi</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O‘zbekiston</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huquqiy</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Dunyoviy</a:t>
            </a:r>
            <a:r>
              <a:rPr lang="en-US" altLang="zh-CN" dirty="0">
                <a:latin typeface="Segoe UI Light" panose="020B0502040204020203" pitchFamily="34" charset="0"/>
                <a:ea typeface="微软雅黑 Light" panose="020B0502040204020203" pitchFamily="34" charset="-122"/>
              </a:rPr>
              <a:t> Va </a:t>
            </a:r>
            <a:r>
              <a:rPr lang="en-US" altLang="zh-CN" dirty="0" err="1">
                <a:latin typeface="Segoe UI Light" panose="020B0502040204020203" pitchFamily="34" charset="0"/>
                <a:ea typeface="微软雅黑 Light" panose="020B0502040204020203" pitchFamily="34" charset="-122"/>
              </a:rPr>
              <a:t>Ijtimoiy</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Davlat</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Sifatida</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Rivojlanishining</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ijtimoiy</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falsafiy</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Iqtisodiy</a:t>
            </a:r>
            <a:r>
              <a:rPr lang="en-US" altLang="zh-CN" dirty="0">
                <a:latin typeface="Segoe UI Light" panose="020B0502040204020203" pitchFamily="34" charset="0"/>
                <a:ea typeface="微软雅黑 Light" panose="020B0502040204020203" pitchFamily="34" charset="-122"/>
              </a:rPr>
              <a:t> Va </a:t>
            </a:r>
            <a:r>
              <a:rPr lang="en-US" altLang="zh-CN" dirty="0" err="1">
                <a:latin typeface="Segoe UI Light" panose="020B0502040204020203" pitchFamily="34" charset="0"/>
                <a:ea typeface="微软雅黑 Light" panose="020B0502040204020203" pitchFamily="34" charset="-122"/>
              </a:rPr>
              <a:t>Siyosiy</a:t>
            </a:r>
            <a:r>
              <a:rPr lang="en-US" altLang="zh-CN" dirty="0">
                <a:latin typeface="Segoe UI Light" panose="020B0502040204020203" pitchFamily="34" charset="0"/>
                <a:ea typeface="微软雅黑 Light" panose="020B0502040204020203" pitchFamily="34" charset="-122"/>
              </a:rPr>
              <a:t> </a:t>
            </a:r>
            <a:r>
              <a:rPr lang="en-US" altLang="zh-CN" dirty="0" err="1">
                <a:latin typeface="Segoe UI Light" panose="020B0502040204020203" pitchFamily="34" charset="0"/>
                <a:ea typeface="微软雅黑 Light" panose="020B0502040204020203" pitchFamily="34" charset="-122"/>
              </a:rPr>
              <a:t>Masalalari</a:t>
            </a:r>
            <a:r>
              <a:rPr lang="en-US" altLang="zh-CN" dirty="0">
                <a:latin typeface="Segoe UI Light" panose="020B0502040204020203" pitchFamily="34" charset="0"/>
                <a:ea typeface="微软雅黑 Light" panose="020B0502040204020203" pitchFamily="34" charset="-122"/>
              </a:rPr>
              <a:t>, 4(21), pp. 320–321.</a:t>
            </a:r>
            <a:endParaRPr lang="en-US" altLang="zh-CN" dirty="0">
              <a:latin typeface="Segoe UI Light" panose="020B0502040204020203" pitchFamily="34" charset="0"/>
              <a:ea typeface="微软雅黑 Light" panose="020B0502040204020203" pitchFamily="34" charset="-122"/>
            </a:endParaRPr>
          </a:p>
          <a:p>
            <a:pPr marL="457200" indent="-457200">
              <a:buFont typeface="+mj-lt"/>
              <a:buAutoNum type="arabicPeriod"/>
            </a:pPr>
            <a:r>
              <a:rPr lang="en-US" altLang="zh-CN" dirty="0" err="1">
                <a:latin typeface="Segoe UI Light" panose="020B0502040204020203" pitchFamily="34" charset="0"/>
                <a:ea typeface="微软雅黑 Light" panose="020B0502040204020203" pitchFamily="34" charset="-122"/>
              </a:rPr>
              <a:t>Gehani</a:t>
            </a:r>
            <a:r>
              <a:rPr lang="en-US" altLang="zh-CN" dirty="0">
                <a:latin typeface="Segoe UI Light" panose="020B0502040204020203" pitchFamily="34" charset="0"/>
                <a:ea typeface="微软雅黑 Light" panose="020B0502040204020203" pitchFamily="34" charset="-122"/>
              </a:rPr>
              <a:t>, R.R., 2000. Significance of cross-cultural trust in streamlining supply-chains for global enterprises. Global business review, 1(2), pp.173-192.</a:t>
            </a:r>
            <a:endParaRPr lang="en-US" altLang="zh-CN" dirty="0">
              <a:latin typeface="Segoe UI Light" panose="020B0502040204020203" pitchFamily="34" charset="0"/>
              <a:ea typeface="微软雅黑 Light" panose="020B0502040204020203" pitchFamily="34" charset="-122"/>
            </a:endParaRPr>
          </a:p>
          <a:p>
            <a:pPr marL="457200" indent="-457200">
              <a:buFont typeface="+mj-lt"/>
              <a:buAutoNum type="arabicPeriod"/>
            </a:pPr>
            <a:r>
              <a:rPr lang="en-US" altLang="zh-CN" dirty="0" err="1">
                <a:latin typeface="Segoe UI Light" panose="020B0502040204020203" pitchFamily="34" charset="0"/>
                <a:ea typeface="微软雅黑 Light" panose="020B0502040204020203" pitchFamily="34" charset="-122"/>
              </a:rPr>
              <a:t>Szkudlarek</a:t>
            </a:r>
            <a:r>
              <a:rPr lang="en-US" altLang="zh-CN" dirty="0">
                <a:latin typeface="Segoe UI Light" panose="020B0502040204020203" pitchFamily="34" charset="0"/>
                <a:ea typeface="微软雅黑 Light" panose="020B0502040204020203" pitchFamily="34" charset="-122"/>
              </a:rPr>
              <a:t>, B., </a:t>
            </a:r>
            <a:r>
              <a:rPr lang="en-US" altLang="zh-CN" dirty="0" err="1">
                <a:latin typeface="Segoe UI Light" panose="020B0502040204020203" pitchFamily="34" charset="0"/>
                <a:ea typeface="微软雅黑 Light" panose="020B0502040204020203" pitchFamily="34" charset="-122"/>
              </a:rPr>
              <a:t>Osland</a:t>
            </a:r>
            <a:r>
              <a:rPr lang="en-US" altLang="zh-CN" dirty="0">
                <a:latin typeface="Segoe UI Light" panose="020B0502040204020203" pitchFamily="34" charset="0"/>
                <a:ea typeface="微软雅黑 Light" panose="020B0502040204020203" pitchFamily="34" charset="-122"/>
              </a:rPr>
              <a:t>, J.S., </a:t>
            </a:r>
            <a:r>
              <a:rPr lang="en-US" altLang="zh-CN" dirty="0" err="1">
                <a:latin typeface="Segoe UI Light" panose="020B0502040204020203" pitchFamily="34" charset="0"/>
                <a:ea typeface="微软雅黑 Light" panose="020B0502040204020203" pitchFamily="34" charset="-122"/>
              </a:rPr>
              <a:t>Nardon</a:t>
            </a:r>
            <a:r>
              <a:rPr lang="en-US" altLang="zh-CN" dirty="0">
                <a:latin typeface="Segoe UI Light" panose="020B0502040204020203" pitchFamily="34" charset="0"/>
                <a:ea typeface="微软雅黑 Light" panose="020B0502040204020203" pitchFamily="34" charset="-122"/>
              </a:rPr>
              <a:t>, L. and Zander, L., 2020. Communication and culture in international business–Moving the field forward. Journal of World Business, 55(6), p.101126.</a:t>
            </a:r>
            <a:endParaRPr lang="en-US" altLang="zh-CN" dirty="0">
              <a:latin typeface="Segoe UI Light" panose="020B0502040204020203" pitchFamily="34" charset="0"/>
              <a:ea typeface="微软雅黑 Light" panose="020B0502040204020203" pitchFamily="34" charset="-122"/>
            </a:endParaRPr>
          </a:p>
          <a:p>
            <a:pPr marL="457200" indent="-457200">
              <a:buFont typeface="+mj-lt"/>
              <a:buAutoNum type="arabicPeriod"/>
            </a:pPr>
            <a:r>
              <a:rPr lang="en-US" altLang="zh-CN" dirty="0">
                <a:latin typeface="Segoe UI Light" panose="020B0502040204020203" pitchFamily="34" charset="0"/>
                <a:ea typeface="微软雅黑 Light" panose="020B0502040204020203" pitchFamily="34" charset="-122"/>
              </a:rPr>
              <a:t>Luo, Y., 2000. Dynamic capabilities in international expansion. Journal of world business, 35(4), pp.355-378.</a:t>
            </a:r>
            <a:endParaRPr lang="en-US" altLang="zh-CN" dirty="0">
              <a:latin typeface="Segoe UI Light" panose="020B0502040204020203" pitchFamily="34" charset="0"/>
              <a:ea typeface="微软雅黑 Light" panose="020B0502040204020203" pitchFamily="34" charset="-122"/>
            </a:endParaRPr>
          </a:p>
          <a:p>
            <a:pPr marL="342900" lvl="0" indent="-342900" algn="just">
              <a:buFont typeface="+mj-lt"/>
              <a:buAutoNum type="arabicPeriod"/>
            </a:pPr>
            <a:r>
              <a:rPr lang="en-US"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W&amp;uuml;rtz</a:t>
            </a:r>
            <a:r>
              <a:rPr lang="en-US" altLang="zh-CN" sz="1800" dirty="0">
                <a:effectLst/>
                <a:latin typeface="Segoe UI Light" panose="020B0502040204020203" pitchFamily="34" charset="0"/>
                <a:ea typeface="微软雅黑 Light" panose="020B0502040204020203" pitchFamily="34" charset="-122"/>
                <a:cs typeface="宋体" panose="02010600030101010101" pitchFamily="2" charset="-122"/>
              </a:rPr>
              <a:t>, E. (2017) </a:t>
            </a:r>
            <a:r>
              <a:rPr lang="en-US"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Intercultural communication on web sites: A cross-cultural analysis of web sites from high-context cultures and low-context cultures</a:t>
            </a:r>
            <a:r>
              <a:rPr lang="en-US"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t>
            </a:r>
            <a:r>
              <a:rPr lang="en-US"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OUP Academic</a:t>
            </a:r>
            <a:r>
              <a:rPr lang="en-US"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Available at: https://academic.oup.com/jcmc/article/11/1/274/4616666 (Accessed: 01 December 2024). </a:t>
            </a:r>
            <a:endParaRPr lang="zh-CN" altLang="zh-CN" sz="1800" dirty="0">
              <a:effectLst/>
              <a:latin typeface="Segoe UI Light" panose="020B0502040204020203" pitchFamily="34" charset="0"/>
              <a:ea typeface="微软雅黑 Light" panose="020B0502040204020203" pitchFamily="34" charset="-122"/>
              <a:cs typeface="宋体" panose="02010600030101010101" pitchFamily="2" charset="-122"/>
            </a:endParaRPr>
          </a:p>
          <a:p>
            <a:pPr marL="342900" lvl="0" indent="-342900" algn="just">
              <a:buFont typeface="+mj-lt"/>
              <a:buAutoNum type="arabicPeriod"/>
            </a:pP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YANG, Z., 2020. The Study of Cultural Differences on International Business Negotiations between China and Western Countries.</a:t>
            </a:r>
            <a:endParaRPr lang="zh-CN" altLang="zh-CN" sz="1800" dirty="0">
              <a:effectLst/>
              <a:latin typeface="Segoe UI Light" panose="020B0502040204020203" pitchFamily="34" charset="0"/>
              <a:ea typeface="微软雅黑 Light" panose="020B0502040204020203" pitchFamily="34" charset="-122"/>
              <a:cs typeface="宋体" panose="02010600030101010101" pitchFamily="2" charset="-122"/>
            </a:endParaRPr>
          </a:p>
          <a:p>
            <a:pPr marL="342900" lvl="0" indent="-342900" algn="just">
              <a:buFont typeface="+mj-lt"/>
              <a:buAutoNum type="arabicPeriod"/>
            </a:pP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Angulo, E., Diagne, C., Ballesteros-Mejia, L.,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Adamjy</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T., Ahmed, D.A.,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Akulov</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E., Banerjee, A.K.,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Capinha</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C., Dia, C.A.,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Dobigny</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G. and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Duboscq</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-Carra, V.G.( 2021) ‘ Non-English languages enrich scientific knowledge: The example of economic costs of biological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invasions’,</a:t>
            </a:r>
            <a:r>
              <a:rPr lang="en-GB" altLang="zh-CN" sz="1800" i="1" dirty="0" err="1">
                <a:effectLst/>
                <a:latin typeface="Segoe UI Light" panose="020B0502040204020203" pitchFamily="34" charset="0"/>
                <a:ea typeface="微软雅黑 Light" panose="020B0502040204020203" pitchFamily="34" charset="-122"/>
                <a:cs typeface="宋体" panose="02010600030101010101" pitchFamily="2" charset="-122"/>
              </a:rPr>
              <a:t>Science</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 of the Total Environment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775</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p.144441.</a:t>
            </a:r>
            <a:endParaRPr lang="zh-CN" altLang="zh-CN" sz="1800" dirty="0">
              <a:effectLst/>
              <a:latin typeface="Segoe UI Light" panose="020B0502040204020203" pitchFamily="34" charset="0"/>
              <a:ea typeface="微软雅黑 Light" panose="020B0502040204020203" pitchFamily="34" charset="-122"/>
              <a:cs typeface="宋体" panose="02010600030101010101" pitchFamily="2" charset="-122"/>
            </a:endParaRPr>
          </a:p>
          <a:p>
            <a:pPr marL="342900" lvl="0" indent="-342900" algn="just">
              <a:buFont typeface="+mj-lt"/>
              <a:buAutoNum type="arabicPeriod"/>
            </a:pP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Paranduk</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R. and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Karisi</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Y.</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2020</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The effectiveness of non-verbal communication in teaching and learning </a:t>
            </a:r>
            <a:r>
              <a:rPr lang="en-GB" altLang="zh-CN" sz="1800" dirty="0" err="1">
                <a:effectLst/>
                <a:latin typeface="Segoe UI Light" panose="020B0502040204020203" pitchFamily="34" charset="0"/>
                <a:ea typeface="微软雅黑 Light" panose="020B0502040204020203" pitchFamily="34" charset="-122"/>
                <a:cs typeface="宋体" panose="02010600030101010101" pitchFamily="2" charset="-122"/>
              </a:rPr>
              <a:t>english</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 systematic review’</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Journal of English Culture, Language, Literature and Education</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8</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(2), pp.140-154.</a:t>
            </a:r>
            <a:endParaRPr lang="zh-CN" altLang="zh-CN" sz="1800" dirty="0">
              <a:effectLst/>
              <a:latin typeface="Segoe UI Light" panose="020B0502040204020203" pitchFamily="34" charset="0"/>
              <a:ea typeface="微软雅黑 Light" panose="020B0502040204020203" pitchFamily="34" charset="-122"/>
              <a:cs typeface="宋体" panose="02010600030101010101" pitchFamily="2" charset="-122"/>
            </a:endParaRPr>
          </a:p>
          <a:p>
            <a:pPr marL="342900" lvl="0" indent="-342900" algn="just">
              <a:buFont typeface="+mj-lt"/>
              <a:buAutoNum type="arabicPeriod"/>
            </a:pP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Shen, Z., Pang, B., Li, X. and Chen, Y.</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2024</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‘An Exploration of Japanese Cultural Dynamics Communication Practices through Social Pragmatics’</a:t>
            </a:r>
            <a:r>
              <a:rPr lang="zh-CN" altLang="zh-CN" sz="1800" dirty="0">
                <a:effectLst/>
                <a:latin typeface="Segoe UI Light" panose="020B0502040204020203" pitchFamily="34" charset="0"/>
                <a:ea typeface="微软雅黑 Light" panose="020B0502040204020203" pitchFamily="34" charset="-122"/>
                <a:cs typeface="Times New Roman" panose="02020603050405020304" charset="0"/>
              </a:rPr>
              <a:t>，</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Journal of Pragmatics and Discourse Analysis</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 </a:t>
            </a:r>
            <a:r>
              <a:rPr lang="en-GB" altLang="zh-CN" sz="1800" i="1" dirty="0">
                <a:effectLst/>
                <a:latin typeface="Segoe UI Light" panose="020B0502040204020203" pitchFamily="34" charset="0"/>
                <a:ea typeface="微软雅黑 Light" panose="020B0502040204020203" pitchFamily="34" charset="-122"/>
                <a:cs typeface="宋体" panose="02010600030101010101" pitchFamily="2" charset="-122"/>
              </a:rPr>
              <a:t>3</a:t>
            </a:r>
            <a:r>
              <a:rPr lang="en-GB" altLang="zh-CN" sz="1800" dirty="0">
                <a:effectLst/>
                <a:latin typeface="Segoe UI Light" panose="020B0502040204020203" pitchFamily="34" charset="0"/>
                <a:ea typeface="微软雅黑 Light" panose="020B0502040204020203" pitchFamily="34" charset="-122"/>
                <a:cs typeface="宋体" panose="02010600030101010101" pitchFamily="2" charset="-122"/>
              </a:rPr>
              <a:t>(1), pp.60-72.</a:t>
            </a:r>
            <a:endParaRPr lang="zh-CN" altLang="zh-CN" sz="1800" dirty="0">
              <a:effectLst/>
              <a:latin typeface="Segoe UI Light" panose="020B0502040204020203" pitchFamily="34" charset="0"/>
              <a:ea typeface="微软雅黑 Light" panose="020B0502040204020203" pitchFamily="34" charset="-122"/>
              <a:cs typeface="宋体" panose="02010600030101010101" pitchFamily="2" charset="-122"/>
            </a:endParaRPr>
          </a:p>
          <a:p>
            <a:pPr marL="457200" indent="-457200">
              <a:buFont typeface="+mj-lt"/>
              <a:buAutoNum type="arabicPeriod"/>
            </a:pPr>
            <a:endParaRPr lang="zh-CN" altLang="en-US" dirty="0">
              <a:latin typeface="Segoe UI Light" panose="020B0502040204020203" pitchFamily="34" charset="0"/>
              <a:ea typeface="微软雅黑 Light" panose="020B0502040204020203" pitchFamily="34"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p:nvPr/>
        </p:nvPicPr>
        <p:blipFill>
          <a:blip r:embed="rId1">
            <a:extLst>
              <a:ext uri="{28A0092B-C50C-407E-A947-70E740481C1C}">
                <a14:useLocalDpi xmlns:a14="http://schemas.microsoft.com/office/drawing/2010/main" val="0"/>
              </a:ext>
            </a:extLst>
          </a:blip>
          <a:stretch>
            <a:fillRect/>
          </a:stretch>
        </p:blipFill>
        <p:spPr>
          <a:xfrm>
            <a:off x="0" y="-52039"/>
            <a:ext cx="12192000" cy="6910039"/>
          </a:xfrm>
          <a:prstGeom prst="rect">
            <a:avLst/>
          </a:prstGeom>
        </p:spPr>
      </p:pic>
      <p:sp>
        <p:nvSpPr>
          <p:cNvPr id="3" name="内容占位符 2"/>
          <p:cNvSpPr>
            <a:spLocks noGrp="1"/>
          </p:cNvSpPr>
          <p:nvPr>
            <p:ph idx="1"/>
          </p:nvPr>
        </p:nvSpPr>
        <p:spPr>
          <a:xfrm>
            <a:off x="0" y="3999571"/>
            <a:ext cx="8946541" cy="2798956"/>
          </a:xfrm>
        </p:spPr>
        <p:txBody>
          <a:bodyPr>
            <a:normAutofit/>
          </a:bodyPr>
          <a:lstStyle/>
          <a:p>
            <a:r>
              <a:rPr lang="en-US" altLang="zh-CN" sz="11500" dirty="0">
                <a:solidFill>
                  <a:schemeClr val="bg2"/>
                </a:solidFill>
              </a:rPr>
              <a:t>Thank you</a:t>
            </a:r>
            <a:endParaRPr lang="zh-CN" altLang="en-US" sz="11500" dirty="0">
              <a:solidFill>
                <a:schemeClr val="bg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p="http://schemas.openxmlformats.org/presentationml/2006/main">
  <p:tag name="KSO_WM_UNIT_VALUE" val="1904*1073"/>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1773_1*d*1"/>
  <p:tag name="KSO_WM_TEMPLATE_CATEGORY" val="custom"/>
  <p:tag name="KSO_WM_TEMPLATE_INDEX" val="20231773"/>
  <p:tag name="KSO_WM_UNIT_LAYERLEVEL" val="1"/>
  <p:tag name="KSO_WM_TAG_VERSION" val="3.0"/>
  <p:tag name="KSO_WM_BEAUTIFY_FLAG" val="#wm#"/>
  <p:tag name="KSO_WM_UNIT_LINE_FORE_SCHEMECOLOR_INDEX" val="1"/>
  <p:tag name="KSO_WM_UNIT_LINE_FILL_TYPE" val="2"/>
  <p:tag name="KSO_WM_UNIT_USESOURCEFORMAT_APPLY" val="1"/>
</p:tagLst>
</file>

<file path=ppt/tags/tag2.xml><?xml version="1.0" encoding="utf-8"?>
<p:tagLst xmlns:p="http://schemas.openxmlformats.org/presentationml/2006/main">
  <p:tag name="KSO_WM_UNIT_VALUE" val="1904*1073"/>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1773_1*d*1"/>
  <p:tag name="KSO_WM_TEMPLATE_CATEGORY" val="custom"/>
  <p:tag name="KSO_WM_TEMPLATE_INDEX" val="20231773"/>
  <p:tag name="KSO_WM_UNIT_LAYERLEVEL" val="1"/>
  <p:tag name="KSO_WM_TAG_VERSION" val="3.0"/>
  <p:tag name="KSO_WM_BEAUTIFY_FLAG" val="#wm#"/>
  <p:tag name="KSO_WM_UNIT_LINE_FORE_SCHEMECOLOR_INDEX" val="1"/>
  <p:tag name="KSO_WM_UNIT_LINE_FILL_TYPE" val="2"/>
  <p:tag name="KSO_WM_UNIT_USESOURCEFORMAT_APPLY" val="1"/>
</p:tagLst>
</file>

<file path=ppt/tags/tag3.xml><?xml version="1.0" encoding="utf-8"?>
<p:tagLst xmlns:p="http://schemas.openxmlformats.org/presentationml/2006/main">
  <p:tag name="KSO_WM_UNIT_VALUE" val="1770*2181"/>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3629_1*d*1"/>
  <p:tag name="KSO_WM_TEMPLATE_CATEGORY" val="custom"/>
  <p:tag name="KSO_WM_TEMPLATE_INDEX" val="20233629"/>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3122_2*l_h_i*1_1_1"/>
  <p:tag name="KSO_WM_TEMPLATE_CATEGORY" val="diagram"/>
  <p:tag name="KSO_WM_TEMPLATE_INDEX" val="20233122"/>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365.3846435546875,&quot;left&quot;:55.46165806086983,&quot;top&quot;:134.60488294706573,&quot;width&quot;:266.59802246093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SUBTYPE" val="d"/>
  <p:tag name="KSO_WM_UNIT_FILL_TYPE" val="1"/>
  <p:tag name="KSO_WM_UNIT_FILL_FORE_SCHEMECOLOR_INDEX" val="5"/>
  <p:tag name="KSO_WM_UNIT_FILL_FORE_SCHEMECOLOR_INDEX_BRIGHTNESS" val="0"/>
  <p:tag name="KSO_WM_UNIT_TEXT_FILL_FORE_SCHEMECOLOR_INDEX" val="1"/>
  <p:tag name="KSO_WM_UNIT_TEXT_FILL_TYPE" val="1"/>
  <p:tag name="KSO_WM_UNIT_PRESET_TEXT" val="0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3122_2*l_h_i*1_2_2"/>
  <p:tag name="KSO_WM_TEMPLATE_CATEGORY" val="diagram"/>
  <p:tag name="KSO_WM_TEMPLATE_INDEX" val="20233122"/>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365.3846435546875,&quot;left&quot;:55.46165806086983,&quot;top&quot;:134.60488294706573,&quot;width&quot;:266.5980224609375}"/>
  <p:tag name="KSO_WM_DIAGRAM_COLOR_MATCH_VALUE" val="{&quot;shape&quot;:{&quot;fill&quot;:{&quot;solid&quot;:{&quot;brightness&quot;:0,&quot;colorType&quot;:2,&quot;rgb&quot;:&quot;#00993f&quot;,&quot;transparency&quot;:1},&quot;type&quot;:1},&quot;glow&quot;:{&quot;colorType&quot;:0},&quot;line&quot;:{&quot;solidLine&quot;:{&quot;brightness&quot;:0,&quot;colorType&quot;:1,&quot;foreColorIndex&quot;:13,&quot;transparency&quot;:0.600000023841857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3122_2*l_h_i*1_2_2"/>
  <p:tag name="KSO_WM_TEMPLATE_CATEGORY" val="diagram"/>
  <p:tag name="KSO_WM_TEMPLATE_INDEX" val="20233122"/>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365.3846435546875,&quot;left&quot;:55.46165806086983,&quot;top&quot;:134.60488294706573,&quot;width&quot;:266.5980224609375}"/>
  <p:tag name="KSO_WM_DIAGRAM_COLOR_MATCH_VALUE" val="{&quot;shape&quot;:{&quot;fill&quot;:{&quot;solid&quot;:{&quot;brightness&quot;:0,&quot;colorType&quot;:2,&quot;rgb&quot;:&quot;#00993f&quot;,&quot;transparency&quot;:1},&quot;type&quot;:1},&quot;glow&quot;:{&quot;colorType&quot;:0},&quot;line&quot;:{&quot;solidLine&quot;:{&quot;brightness&quot;:0,&quot;colorType&quot;:1,&quot;foreColorIndex&quot;:13,&quot;transparency&quot;:0.6000000238418579},&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13"/>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3122_2*l_h_i*1_2_1"/>
  <p:tag name="KSO_WM_TEMPLATE_CATEGORY" val="diagram"/>
  <p:tag name="KSO_WM_TEMPLATE_INDEX" val="20233122"/>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365.3846435546875,&quot;left&quot;:55.46165806086983,&quot;top&quot;:134.60488294706573,&quot;width&quot;:266.59802246093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SUBTYPE" val="d"/>
  <p:tag name="KSO_WM_UNIT_FILL_TYPE" val="1"/>
  <p:tag name="KSO_WM_UNIT_FILL_FORE_SCHEMECOLOR_INDEX" val="5"/>
  <p:tag name="KSO_WM_UNIT_FILL_FORE_SCHEMECOLOR_INDEX_BRIGHTNESS" val="0"/>
  <p:tag name="KSO_WM_UNIT_TEXT_FILL_FORE_SCHEMECOLOR_INDEX" val="1"/>
  <p:tag name="KSO_WM_UNIT_TEXT_FILL_TYPE" val="1"/>
  <p:tag name="KSO_WM_UNIT_PRESET_TEXT" val="02"/>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3122_2*l_h_i*1_3_1"/>
  <p:tag name="KSO_WM_TEMPLATE_CATEGORY" val="diagram"/>
  <p:tag name="KSO_WM_TEMPLATE_INDEX" val="20233122"/>
  <p:tag name="KSO_WM_UNIT_LAYERLEVEL" val="1_1_1"/>
  <p:tag name="KSO_WM_TAG_VERSION" val="3.0"/>
  <p:tag name="KSO_WM_BEAUTIFY_FLAG" val="#wm#"/>
  <p:tag name="KSO_WM_DIAGRAM_VERSION" val="3"/>
  <p:tag name="KSO_WM_DIAGRAM_COLOR_TRICK" val="1"/>
  <p:tag name="KSO_WM_DIAGRAM_COLOR_TEXT_CAN_REMOVE" val="n"/>
  <p:tag name="KSO_WM_DIAGRAM_MAX_ITEMCNT" val="4"/>
  <p:tag name="KSO_WM_DIAGRAM_MIN_ITEMCNT" val="2"/>
  <p:tag name="KSO_WM_DIAGRAM_VIRTUALLY_FRAME" val="{&quot;height&quot;:365.3846435546875,&quot;left&quot;:55.46165806086983,&quot;top&quot;:134.60488294706573,&quot;width&quot;:266.5980224609375}"/>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SUBTYPE" val="d"/>
  <p:tag name="KSO_WM_UNIT_FILL_TYPE" val="1"/>
  <p:tag name="KSO_WM_UNIT_FILL_FORE_SCHEMECOLOR_INDEX" val="5"/>
  <p:tag name="KSO_WM_UNIT_FILL_FORE_SCHEMECOLOR_INDEX_BRIGHTNESS" val="0"/>
  <p:tag name="KSO_WM_UNIT_TEXT_FILL_FORE_SCHEMECOLOR_INDEX" val="1"/>
  <p:tag name="KSO_WM_UNIT_TEXT_FILL_TYPE" val="1"/>
  <p:tag name="KSO_WM_UNIT_PRESET_TEXT" val="03"/>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custom20234883_1*i*2"/>
  <p:tag name="KSO_WM_TEMPLATE_CATEGORY" val="custom"/>
  <p:tag name="KSO_WM_TEMPLATE_INDEX" val="20234883"/>
  <p:tag name="KSO_WM_UNIT_LAYERLEVEL" val="1"/>
  <p:tag name="KSO_WM_TAG_VERSION" val="3.0"/>
  <p:tag name="KSO_WM_BEAUTIFY_FLAG" val="#wm#"/>
</p:tagLst>
</file>

<file path=ppt/tags/tag10.xml><?xml version="1.0" encoding="utf-8"?>
<p:tagLst xmlns:p="http://schemas.openxmlformats.org/presentationml/2006/main">
  <p:tag name="KSO_WM_UNIT_VALUE" val="1455*2147"/>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3551_1*d*1"/>
  <p:tag name="KSO_WM_TEMPLATE_CATEGORY" val="custom"/>
  <p:tag name="KSO_WM_TEMPLATE_INDEX" val="20233551"/>
  <p:tag name="KSO_WM_UNIT_LAYERLEVEL" val="1"/>
  <p:tag name="KSO_WM_TAG_VERSION" val="3.0"/>
  <p:tag name="KSO_WM_BEAUTIFY_FLAG" val="#wm#"/>
</p:tagLst>
</file>

<file path=ppt/tags/tag11.xml><?xml version="1.0" encoding="utf-8"?>
<p:tagLst xmlns:p="http://schemas.openxmlformats.org/presentationml/2006/main">
  <p:tag name="KSO_WM_UNIT_VALUE" val="1770*2181"/>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33629_1*d*1"/>
  <p:tag name="KSO_WM_TEMPLATE_CATEGORY" val="custom"/>
  <p:tag name="KSO_WM_TEMPLATE_INDEX" val="20233629"/>
  <p:tag name="KSO_WM_UNIT_LAYERLEVEL" val="1"/>
  <p:tag name="KSO_WM_TAG_VERSION" val="3.0"/>
  <p:tag name="KSO_WM_BEAUTIFY_FLAG" val="#wm#"/>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离子">
  <a:themeElements>
    <a:clrScheme name="离子">
      <a:dk1>
        <a:srgbClr val="000000"/>
      </a:dk1>
      <a:lt1>
        <a:srgbClr val="FFFFFF"/>
      </a:lt1>
      <a:dk2>
        <a:srgbClr val="1F3041"/>
      </a:dk2>
      <a:lt2>
        <a:srgbClr val="FFFFFF"/>
      </a:lt2>
      <a:accent1>
        <a:srgbClr val="1D78FA"/>
      </a:accent1>
      <a:accent2>
        <a:srgbClr val="D8D8D8"/>
      </a:accent2>
      <a:accent3>
        <a:srgbClr val="BFBFBF"/>
      </a:accent3>
      <a:accent4>
        <a:srgbClr val="A5A5A5"/>
      </a:accent4>
      <a:accent5>
        <a:srgbClr val="7F7F7F"/>
      </a:accent5>
      <a:accent6>
        <a:srgbClr val="595959"/>
      </a:accent6>
      <a:hlink>
        <a:srgbClr val="58C1BA"/>
      </a:hlink>
      <a:folHlink>
        <a:srgbClr val="9DFFCB"/>
      </a:folHlink>
    </a:clrScheme>
    <a:fontScheme name="font">
      <a:majorFont>
        <a:latin typeface="Segoe UI Light"/>
        <a:ea typeface="微软雅黑 Light"/>
        <a:cs typeface=""/>
      </a:majorFont>
      <a:minorFont>
        <a:latin typeface="Segoe UI Light"/>
        <a:ea typeface="微软雅黑 Light"/>
        <a:cs typeface=""/>
      </a:minorFont>
    </a:fontScheme>
    <a:fmtScheme name="离子">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6734</Words>
  <Application>WPS 演示</Application>
  <PresentationFormat>宽屏</PresentationFormat>
  <Paragraphs>145</Paragraphs>
  <Slides>17</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17</vt:i4>
      </vt:variant>
    </vt:vector>
  </HeadingPairs>
  <TitlesOfParts>
    <vt:vector size="33" baseType="lpstr">
      <vt:lpstr>Arial</vt:lpstr>
      <vt:lpstr>宋体</vt:lpstr>
      <vt:lpstr>Wingdings</vt:lpstr>
      <vt:lpstr>Wingdings 3</vt:lpstr>
      <vt:lpstr>Arial</vt:lpstr>
      <vt:lpstr>Segoe UI Light</vt:lpstr>
      <vt:lpstr>微软雅黑 Light</vt:lpstr>
      <vt:lpstr>Times New Roman Regular</vt:lpstr>
      <vt:lpstr>Times New Roman</vt:lpstr>
      <vt:lpstr>汉仪楷体简</vt:lpstr>
      <vt:lpstr>汉仪粗圆简</vt:lpstr>
      <vt:lpstr>等线 Light</vt:lpstr>
      <vt:lpstr>微软雅黑</vt:lpstr>
      <vt:lpstr>Arial Unicode MS</vt:lpstr>
      <vt:lpstr>Calibri</vt:lpstr>
      <vt:lpstr>离子</vt:lpstr>
      <vt:lpstr>PowerPoint 演示文稿</vt:lpstr>
      <vt:lpstr>Summary</vt:lpstr>
      <vt:lpstr>Introduction Background</vt:lpstr>
      <vt:lpstr>PART 1 What is International Business Communication</vt:lpstr>
      <vt:lpstr>Simple case:Chinese and Finnish companies</vt:lpstr>
      <vt:lpstr>Skills needed for IBC </vt:lpstr>
      <vt:lpstr>Skills needed for IBC</vt:lpstr>
      <vt:lpstr>Skills needed for IBC</vt:lpstr>
      <vt:lpstr>Skills needed for IBC</vt:lpstr>
      <vt:lpstr>importance of relationship building</vt:lpstr>
      <vt:lpstr>PowerPoint 演示文稿</vt:lpstr>
      <vt:lpstr> </vt:lpstr>
      <vt:lpstr> </vt:lpstr>
      <vt:lpstr> </vt:lpstr>
      <vt:lpstr> </vt:lpstr>
      <vt:lpstr>reference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阳 杨</dc:creator>
  <cp:lastModifiedBy>WPS_1479666331</cp:lastModifiedBy>
  <cp:revision>23</cp:revision>
  <dcterms:created xsi:type="dcterms:W3CDTF">2024-12-07T16:06:00Z</dcterms:created>
  <dcterms:modified xsi:type="dcterms:W3CDTF">2024-12-08T23:08:37Z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F420C6882D584A9D8D471BD9E26EF616_13</vt:lpwstr>
  </property>
  <property fmtid="{D5CDD505-2E9C-101B-9397-08002B2CF9AE}" pid="3" name="KSOProductBuildVer">
    <vt:lpwstr>2052-12.1.0.19302</vt:lpwstr>
  </property>
</Properties>
</file>