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50"/>
  </p:notesMasterIdLst>
  <p:sldIdLst>
    <p:sldId id="257" r:id="rId6"/>
    <p:sldId id="258" r:id="rId7"/>
    <p:sldId id="259" r:id="rId8"/>
    <p:sldId id="285" r:id="rId9"/>
    <p:sldId id="314" r:id="rId10"/>
    <p:sldId id="315" r:id="rId11"/>
    <p:sldId id="316" r:id="rId12"/>
    <p:sldId id="317" r:id="rId13"/>
    <p:sldId id="326" r:id="rId14"/>
    <p:sldId id="327" r:id="rId15"/>
    <p:sldId id="291" r:id="rId16"/>
    <p:sldId id="443" r:id="rId17"/>
    <p:sldId id="318" r:id="rId18"/>
    <p:sldId id="328" r:id="rId19"/>
    <p:sldId id="330" r:id="rId20"/>
    <p:sldId id="319" r:id="rId21"/>
    <p:sldId id="342" r:id="rId22"/>
    <p:sldId id="343" r:id="rId23"/>
    <p:sldId id="344" r:id="rId24"/>
    <p:sldId id="345" r:id="rId25"/>
    <p:sldId id="307" r:id="rId26"/>
    <p:sldId id="444" r:id="rId27"/>
    <p:sldId id="324" r:id="rId28"/>
    <p:sldId id="346" r:id="rId29"/>
    <p:sldId id="347" r:id="rId30"/>
    <p:sldId id="430" r:id="rId31"/>
    <p:sldId id="445" r:id="rId32"/>
    <p:sldId id="434" r:id="rId33"/>
    <p:sldId id="435" r:id="rId34"/>
    <p:sldId id="436" r:id="rId35"/>
    <p:sldId id="437" r:id="rId36"/>
    <p:sldId id="439" r:id="rId37"/>
    <p:sldId id="440" r:id="rId38"/>
    <p:sldId id="429" r:id="rId39"/>
    <p:sldId id="431" r:id="rId40"/>
    <p:sldId id="432" r:id="rId41"/>
    <p:sldId id="433" r:id="rId42"/>
    <p:sldId id="441" r:id="rId43"/>
    <p:sldId id="438" r:id="rId44"/>
    <p:sldId id="294" r:id="rId45"/>
    <p:sldId id="295" r:id="rId46"/>
    <p:sldId id="442" r:id="rId47"/>
    <p:sldId id="296" r:id="rId48"/>
    <p:sldId id="297"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73761" autoAdjust="0"/>
  </p:normalViewPr>
  <p:slideViewPr>
    <p:cSldViewPr snapToGrid="0" snapToObjects="1">
      <p:cViewPr varScale="1">
        <p:scale>
          <a:sx n="82" d="100"/>
          <a:sy n="82" d="100"/>
        </p:scale>
        <p:origin x="2070"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8" Type="http://schemas.openxmlformats.org/officeDocument/2006/relationships/slide" Target="slides/slide3.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10-02T08:21:19.332" v="44" actId="20577"/>
      <pc:docMkLst>
        <pc:docMk/>
      </pc:docMkLst>
      <pc:sldChg chg="modNotesTx">
        <pc:chgData name="Alison Rees-Edwards" userId="6ddc9a34-5fd4-438d-87b4-9c8b83b97512" providerId="ADAL" clId="{7949757A-AD69-4126-B2D1-7959911563A1}" dt="2026-10-02T08:19:41.342" v="0" actId="6549"/>
        <pc:sldMkLst>
          <pc:docMk/>
          <pc:sldMk cId="4000592592" sldId="257"/>
        </pc:sldMkLst>
      </pc:sldChg>
      <pc:sldChg chg="modNotesTx">
        <pc:chgData name="Alison Rees-Edwards" userId="6ddc9a34-5fd4-438d-87b4-9c8b83b97512" providerId="ADAL" clId="{7949757A-AD69-4126-B2D1-7959911563A1}" dt="2026-10-02T08:20:00.088" v="4" actId="20577"/>
        <pc:sldMkLst>
          <pc:docMk/>
          <pc:sldMk cId="2278344548" sldId="291"/>
        </pc:sldMkLst>
      </pc:sldChg>
      <pc:sldChg chg="modNotesTx">
        <pc:chgData name="Alison Rees-Edwards" userId="6ddc9a34-5fd4-438d-87b4-9c8b83b97512" providerId="ADAL" clId="{7949757A-AD69-4126-B2D1-7959911563A1}" dt="2026-10-02T08:21:16.277" v="43" actId="20577"/>
        <pc:sldMkLst>
          <pc:docMk/>
          <pc:sldMk cId="84580944" sldId="294"/>
        </pc:sldMkLst>
      </pc:sldChg>
      <pc:sldChg chg="modNotesTx">
        <pc:chgData name="Alison Rees-Edwards" userId="6ddc9a34-5fd4-438d-87b4-9c8b83b97512" providerId="ADAL" clId="{7949757A-AD69-4126-B2D1-7959911563A1}" dt="2026-10-02T08:21:19.332" v="44" actId="20577"/>
        <pc:sldMkLst>
          <pc:docMk/>
          <pc:sldMk cId="2679683466" sldId="295"/>
        </pc:sldMkLst>
      </pc:sldChg>
      <pc:sldChg chg="modNotesTx">
        <pc:chgData name="Alison Rees-Edwards" userId="6ddc9a34-5fd4-438d-87b4-9c8b83b97512" providerId="ADAL" clId="{7949757A-AD69-4126-B2D1-7959911563A1}" dt="2026-10-02T08:20:31.096" v="13" actId="20577"/>
        <pc:sldMkLst>
          <pc:docMk/>
          <pc:sldMk cId="86246381" sldId="307"/>
        </pc:sldMkLst>
      </pc:sldChg>
      <pc:sldChg chg="modNotesTx">
        <pc:chgData name="Alison Rees-Edwards" userId="6ddc9a34-5fd4-438d-87b4-9c8b83b97512" providerId="ADAL" clId="{7949757A-AD69-4126-B2D1-7959911563A1}" dt="2026-10-02T08:19:47.302" v="1" actId="20577"/>
        <pc:sldMkLst>
          <pc:docMk/>
          <pc:sldMk cId="743455823" sldId="315"/>
        </pc:sldMkLst>
      </pc:sldChg>
      <pc:sldChg chg="modNotesTx">
        <pc:chgData name="Alison Rees-Edwards" userId="6ddc9a34-5fd4-438d-87b4-9c8b83b97512" providerId="ADAL" clId="{7949757A-AD69-4126-B2D1-7959911563A1}" dt="2026-10-02T08:19:50.627" v="2" actId="20577"/>
        <pc:sldMkLst>
          <pc:docMk/>
          <pc:sldMk cId="3894638543" sldId="316"/>
        </pc:sldMkLst>
      </pc:sldChg>
      <pc:sldChg chg="modNotesTx">
        <pc:chgData name="Alison Rees-Edwards" userId="6ddc9a34-5fd4-438d-87b4-9c8b83b97512" providerId="ADAL" clId="{7949757A-AD69-4126-B2D1-7959911563A1}" dt="2026-10-02T08:20:06.729" v="6" actId="20577"/>
        <pc:sldMkLst>
          <pc:docMk/>
          <pc:sldMk cId="403201638" sldId="318"/>
        </pc:sldMkLst>
      </pc:sldChg>
      <pc:sldChg chg="modNotesTx">
        <pc:chgData name="Alison Rees-Edwards" userId="6ddc9a34-5fd4-438d-87b4-9c8b83b97512" providerId="ADAL" clId="{7949757A-AD69-4126-B2D1-7959911563A1}" dt="2026-10-02T08:20:16.268" v="9" actId="20577"/>
        <pc:sldMkLst>
          <pc:docMk/>
          <pc:sldMk cId="3117023597" sldId="319"/>
        </pc:sldMkLst>
      </pc:sldChg>
      <pc:sldChg chg="modNotesTx">
        <pc:chgData name="Alison Rees-Edwards" userId="6ddc9a34-5fd4-438d-87b4-9c8b83b97512" providerId="ADAL" clId="{7949757A-AD69-4126-B2D1-7959911563A1}" dt="2026-10-02T08:20:36.507" v="15" actId="20577"/>
        <pc:sldMkLst>
          <pc:docMk/>
          <pc:sldMk cId="4290721994" sldId="324"/>
        </pc:sldMkLst>
      </pc:sldChg>
      <pc:sldChg chg="modNotesTx">
        <pc:chgData name="Alison Rees-Edwards" userId="6ddc9a34-5fd4-438d-87b4-9c8b83b97512" providerId="ADAL" clId="{7949757A-AD69-4126-B2D1-7959911563A1}" dt="2026-10-02T08:19:56.268" v="3" actId="20577"/>
        <pc:sldMkLst>
          <pc:docMk/>
          <pc:sldMk cId="231949219" sldId="327"/>
        </pc:sldMkLst>
      </pc:sldChg>
      <pc:sldChg chg="modNotesTx">
        <pc:chgData name="Alison Rees-Edwards" userId="6ddc9a34-5fd4-438d-87b4-9c8b83b97512" providerId="ADAL" clId="{7949757A-AD69-4126-B2D1-7959911563A1}" dt="2026-10-02T08:20:12.809" v="8" actId="5793"/>
        <pc:sldMkLst>
          <pc:docMk/>
          <pc:sldMk cId="1184760701" sldId="330"/>
        </pc:sldMkLst>
      </pc:sldChg>
      <pc:sldChg chg="modNotesTx">
        <pc:chgData name="Alison Rees-Edwards" userId="6ddc9a34-5fd4-438d-87b4-9c8b83b97512" providerId="ADAL" clId="{7949757A-AD69-4126-B2D1-7959911563A1}" dt="2026-10-02T08:20:19.582" v="10" actId="20577"/>
        <pc:sldMkLst>
          <pc:docMk/>
          <pc:sldMk cId="1720406913" sldId="342"/>
        </pc:sldMkLst>
      </pc:sldChg>
      <pc:sldChg chg="modNotesTx">
        <pc:chgData name="Alison Rees-Edwards" userId="6ddc9a34-5fd4-438d-87b4-9c8b83b97512" providerId="ADAL" clId="{7949757A-AD69-4126-B2D1-7959911563A1}" dt="2026-10-02T08:20:22.500" v="11" actId="20577"/>
        <pc:sldMkLst>
          <pc:docMk/>
          <pc:sldMk cId="3836406389" sldId="343"/>
        </pc:sldMkLst>
      </pc:sldChg>
      <pc:sldChg chg="modNotesTx">
        <pc:chgData name="Alison Rees-Edwards" userId="6ddc9a34-5fd4-438d-87b4-9c8b83b97512" providerId="ADAL" clId="{7949757A-AD69-4126-B2D1-7959911563A1}" dt="2026-10-02T08:20:28.298" v="12" actId="20577"/>
        <pc:sldMkLst>
          <pc:docMk/>
          <pc:sldMk cId="2803207376" sldId="345"/>
        </pc:sldMkLst>
      </pc:sldChg>
      <pc:sldChg chg="modNotesTx">
        <pc:chgData name="Alison Rees-Edwards" userId="6ddc9a34-5fd4-438d-87b4-9c8b83b97512" providerId="ADAL" clId="{7949757A-AD69-4126-B2D1-7959911563A1}" dt="2026-10-02T08:20:38.630" v="16" actId="20577"/>
        <pc:sldMkLst>
          <pc:docMk/>
          <pc:sldMk cId="2405500680" sldId="346"/>
        </pc:sldMkLst>
      </pc:sldChg>
      <pc:sldChg chg="modNotesTx">
        <pc:chgData name="Alison Rees-Edwards" userId="6ddc9a34-5fd4-438d-87b4-9c8b83b97512" providerId="ADAL" clId="{7949757A-AD69-4126-B2D1-7959911563A1}" dt="2026-10-02T08:20:41.003" v="17" actId="20577"/>
        <pc:sldMkLst>
          <pc:docMk/>
          <pc:sldMk cId="1164375108" sldId="347"/>
        </pc:sldMkLst>
      </pc:sldChg>
      <pc:sldChg chg="modNotesTx">
        <pc:chgData name="Alison Rees-Edwards" userId="6ddc9a34-5fd4-438d-87b4-9c8b83b97512" providerId="ADAL" clId="{7949757A-AD69-4126-B2D1-7959911563A1}" dt="2026-10-02T08:21:08.985" v="42" actId="20577"/>
        <pc:sldMkLst>
          <pc:docMk/>
          <pc:sldMk cId="825556576" sldId="429"/>
        </pc:sldMkLst>
      </pc:sldChg>
      <pc:sldChg chg="modNotesTx">
        <pc:chgData name="Alison Rees-Edwards" userId="6ddc9a34-5fd4-438d-87b4-9c8b83b97512" providerId="ADAL" clId="{7949757A-AD69-4126-B2D1-7959911563A1}" dt="2026-10-02T08:20:48.433" v="38" actId="5793"/>
        <pc:sldMkLst>
          <pc:docMk/>
          <pc:sldMk cId="587673813" sldId="430"/>
        </pc:sldMkLst>
      </pc:sldChg>
      <pc:sldChg chg="modNotesTx">
        <pc:chgData name="Alison Rees-Edwards" userId="6ddc9a34-5fd4-438d-87b4-9c8b83b97512" providerId="ADAL" clId="{7949757A-AD69-4126-B2D1-7959911563A1}" dt="2026-10-02T08:20:55.533" v="40" actId="20577"/>
        <pc:sldMkLst>
          <pc:docMk/>
          <pc:sldMk cId="87957784" sldId="434"/>
        </pc:sldMkLst>
      </pc:sldChg>
      <pc:sldChg chg="modNotesTx">
        <pc:chgData name="Alison Rees-Edwards" userId="6ddc9a34-5fd4-438d-87b4-9c8b83b97512" providerId="ADAL" clId="{7949757A-AD69-4126-B2D1-7959911563A1}" dt="2026-10-02T08:20:59.582" v="41" actId="20577"/>
        <pc:sldMkLst>
          <pc:docMk/>
          <pc:sldMk cId="2543253204" sldId="436"/>
        </pc:sldMkLst>
      </pc:sldChg>
      <pc:sldChg chg="modNotesTx">
        <pc:chgData name="Alison Rees-Edwards" userId="6ddc9a34-5fd4-438d-87b4-9c8b83b97512" providerId="ADAL" clId="{7949757A-AD69-4126-B2D1-7959911563A1}" dt="2026-10-02T08:20:02.985" v="5" actId="20577"/>
        <pc:sldMkLst>
          <pc:docMk/>
          <pc:sldMk cId="2467316242" sldId="443"/>
        </pc:sldMkLst>
      </pc:sldChg>
      <pc:sldChg chg="modNotesTx">
        <pc:chgData name="Alison Rees-Edwards" userId="6ddc9a34-5fd4-438d-87b4-9c8b83b97512" providerId="ADAL" clId="{7949757A-AD69-4126-B2D1-7959911563A1}" dt="2026-10-02T08:20:33.684" v="14" actId="20577"/>
        <pc:sldMkLst>
          <pc:docMk/>
          <pc:sldMk cId="2297168442" sldId="444"/>
        </pc:sldMkLst>
      </pc:sldChg>
      <pc:sldChg chg="modNotesTx">
        <pc:chgData name="Alison Rees-Edwards" userId="6ddc9a34-5fd4-438d-87b4-9c8b83b97512" providerId="ADAL" clId="{7949757A-AD69-4126-B2D1-7959911563A1}" dt="2026-10-02T08:20:52.691" v="39" actId="20577"/>
        <pc:sldMkLst>
          <pc:docMk/>
          <pc:sldMk cId="1196811386" sldId="44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10/2/2026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268560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txBody>
          <a:bodyPr/>
          <a:lstStyle/>
          <a:p>
            <a:endParaRPr lang="en-GB"/>
          </a:p>
        </p:txBody>
      </p:sp>
      <p:sp>
        <p:nvSpPr>
          <p:cNvPr id="11267" name="Notes Placeholder 2"/>
          <p:cNvSpPr>
            <a:spLocks noGrp="1"/>
          </p:cNvSpPr>
          <p:nvPr>
            <p:ph type="body" idx="1"/>
          </p:nvPr>
        </p:nvSpPr>
        <p:spPr>
          <a:noFill/>
        </p:spPr>
        <p:txBody>
          <a:bodyPr/>
          <a:lstStyle/>
          <a:p>
            <a:pPr eaLnBrk="1" hangingPunct="1"/>
            <a:endParaRPr lang="cy-GB" altLang="cy-GB" i="0"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10C6355-4E7D-4201-86A0-E9BB36801752}"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3004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79830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txBody>
          <a:bodyPr/>
          <a:lstStyle/>
          <a:p>
            <a:endParaRPr lang="en-GB"/>
          </a:p>
        </p:txBody>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59998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txBody>
          <a:bodyPr/>
          <a:lstStyle/>
          <a:p>
            <a:endParaRPr lang="en-GB"/>
          </a:p>
        </p:txBody>
      </p:sp>
      <p:sp>
        <p:nvSpPr>
          <p:cNvPr id="15364" name="Rectangle 3"/>
          <p:cNvSpPr>
            <a:spLocks noGrp="1" noChangeArrowheads="1"/>
          </p:cNvSpPr>
          <p:nvPr>
            <p:ph type="body" idx="1"/>
          </p:nvPr>
        </p:nvSpPr>
        <p:spPr>
          <a:noFill/>
        </p:spPr>
        <p:txBody>
          <a:bodyPr/>
          <a:lstStyle/>
          <a:p>
            <a:pPr eaLnBrk="1" hangingPunct="1"/>
            <a:endParaRPr lang="en-GB" altLang="cy-GB">
              <a:latin typeface="Arial" panose="020B0604020202020204" pitchFamily="34" charset="0"/>
            </a:endParaRPr>
          </a:p>
        </p:txBody>
      </p:sp>
    </p:spTree>
    <p:extLst>
      <p:ext uri="{BB962C8B-B14F-4D97-AF65-F5344CB8AC3E}">
        <p14:creationId xmlns:p14="http://schemas.microsoft.com/office/powerpoint/2010/main" val="2375934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txBody>
          <a:bodyPr/>
          <a:lstStyle/>
          <a:p>
            <a:endParaRPr lang="en-GB"/>
          </a:p>
        </p:txBody>
      </p:sp>
      <p:sp>
        <p:nvSpPr>
          <p:cNvPr id="15364" name="Rectangle 3"/>
          <p:cNvSpPr>
            <a:spLocks noGrp="1" noChangeArrowheads="1"/>
          </p:cNvSpPr>
          <p:nvPr>
            <p:ph type="body" idx="1"/>
          </p:nvPr>
        </p:nvSpPr>
        <p:spPr>
          <a:noFill/>
        </p:spPr>
        <p:txBody>
          <a:bodyPr/>
          <a:lstStyle/>
          <a:p>
            <a:pPr eaLnBrk="1" hangingPunct="1"/>
            <a:endParaRPr lang="en-GB" altLang="cy-GB">
              <a:latin typeface="Arial" panose="020B0604020202020204" pitchFamily="34" charset="0"/>
            </a:endParaRPr>
          </a:p>
        </p:txBody>
      </p:sp>
    </p:spTree>
    <p:extLst>
      <p:ext uri="{BB962C8B-B14F-4D97-AF65-F5344CB8AC3E}">
        <p14:creationId xmlns:p14="http://schemas.microsoft.com/office/powerpoint/2010/main" val="972858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EEAB0F1-3A97-4448-AAED-205D114AAEB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p:cNvSpPr>
            <a:spLocks noGrp="1" noRot="1" noChangeAspect="1" noChangeArrowheads="1" noTextEdit="1"/>
          </p:cNvSpPr>
          <p:nvPr>
            <p:ph type="sldImg"/>
          </p:nvPr>
        </p:nvSpPr>
        <p:spPr>
          <a:ln/>
        </p:spPr>
        <p:txBody>
          <a:bodyPr/>
          <a:lstStyle/>
          <a:p>
            <a:endParaRPr lang="en-GB"/>
          </a:p>
        </p:txBody>
      </p:sp>
      <p:sp>
        <p:nvSpPr>
          <p:cNvPr id="17412"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3665690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2615394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176668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13</a:t>
            </a:fld>
            <a:endParaRPr lang="en-GB"/>
          </a:p>
        </p:txBody>
      </p:sp>
    </p:spTree>
    <p:extLst>
      <p:ext uri="{BB962C8B-B14F-4D97-AF65-F5344CB8AC3E}">
        <p14:creationId xmlns:p14="http://schemas.microsoft.com/office/powerpoint/2010/main" val="4130510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fontAlgn="t">
              <a:buFont typeface="Arial" panose="020B0604020202020204" pitchFamily="34" charset="0"/>
              <a:buNone/>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A1E105F-8527-4319-AD10-2196F5B20ABD}" type="slidenum">
              <a:rPr lang="en-GB" smtClean="0"/>
              <a:t>15</a:t>
            </a:fld>
            <a:endParaRPr lang="en-GB"/>
          </a:p>
        </p:txBody>
      </p:sp>
    </p:spTree>
    <p:extLst>
      <p:ext uri="{BB962C8B-B14F-4D97-AF65-F5344CB8AC3E}">
        <p14:creationId xmlns:p14="http://schemas.microsoft.com/office/powerpoint/2010/main" val="3633894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16</a:t>
            </a:fld>
            <a:endParaRPr lang="en-GB"/>
          </a:p>
        </p:txBody>
      </p:sp>
    </p:spTree>
    <p:extLst>
      <p:ext uri="{BB962C8B-B14F-4D97-AF65-F5344CB8AC3E}">
        <p14:creationId xmlns:p14="http://schemas.microsoft.com/office/powerpoint/2010/main" val="26341059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17</a:t>
            </a:fld>
            <a:endParaRPr lang="en-GB"/>
          </a:p>
        </p:txBody>
      </p:sp>
    </p:spTree>
    <p:extLst>
      <p:ext uri="{BB962C8B-B14F-4D97-AF65-F5344CB8AC3E}">
        <p14:creationId xmlns:p14="http://schemas.microsoft.com/office/powerpoint/2010/main" val="13749740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18</a:t>
            </a:fld>
            <a:endParaRPr lang="en-GB"/>
          </a:p>
        </p:txBody>
      </p:sp>
    </p:spTree>
    <p:extLst>
      <p:ext uri="{BB962C8B-B14F-4D97-AF65-F5344CB8AC3E}">
        <p14:creationId xmlns:p14="http://schemas.microsoft.com/office/powerpoint/2010/main" val="4231030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eaLnBrk="0" fontAlgn="base" hangingPunct="0">
              <a:spcAft>
                <a:spcPct val="0"/>
              </a:spcAft>
              <a:buFontTx/>
              <a:buNone/>
            </a:pPr>
            <a:endParaRPr lang="cy-GB" altLang="cy-GB" dirty="0"/>
          </a:p>
        </p:txBody>
      </p:sp>
    </p:spTree>
    <p:extLst>
      <p:ext uri="{BB962C8B-B14F-4D97-AF65-F5344CB8AC3E}">
        <p14:creationId xmlns:p14="http://schemas.microsoft.com/office/powerpoint/2010/main" val="37812790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eaLnBrk="0" fontAlgn="base" hangingPunct="0">
              <a:spcAft>
                <a:spcPct val="0"/>
              </a:spcAft>
              <a:buFontTx/>
              <a:buNone/>
            </a:pPr>
            <a:endParaRPr lang="cy-GB" altLang="cy-GB" dirty="0"/>
          </a:p>
        </p:txBody>
      </p:sp>
    </p:spTree>
    <p:extLst>
      <p:ext uri="{BB962C8B-B14F-4D97-AF65-F5344CB8AC3E}">
        <p14:creationId xmlns:p14="http://schemas.microsoft.com/office/powerpoint/2010/main" val="2027299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21</a:t>
            </a:fld>
            <a:endParaRPr lang="en-GB"/>
          </a:p>
        </p:txBody>
      </p:sp>
    </p:spTree>
    <p:extLst>
      <p:ext uri="{BB962C8B-B14F-4D97-AF65-F5344CB8AC3E}">
        <p14:creationId xmlns:p14="http://schemas.microsoft.com/office/powerpoint/2010/main" val="27194330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63CF4-EAEB-AB99-CC27-BB43D9D79B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4BAEF1-6657-4CC4-91A1-F8F3C0C33EE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407E2D-43DD-2576-BA48-096DE4BDE4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C64B61-634C-3BBB-BE04-FCE14D78ABC7}"/>
              </a:ext>
            </a:extLst>
          </p:cNvPr>
          <p:cNvSpPr>
            <a:spLocks noGrp="1"/>
          </p:cNvSpPr>
          <p:nvPr>
            <p:ph type="sldNum" sz="quarter" idx="5"/>
          </p:nvPr>
        </p:nvSpPr>
        <p:spPr/>
        <p:txBody>
          <a:bodyPr/>
          <a:lstStyle/>
          <a:p>
            <a:fld id="{8A1E105F-8527-4319-AD10-2196F5B20ABD}" type="slidenum">
              <a:rPr lang="en-GB" smtClean="0"/>
              <a:t>22</a:t>
            </a:fld>
            <a:endParaRPr lang="en-GB"/>
          </a:p>
        </p:txBody>
      </p:sp>
    </p:spTree>
    <p:extLst>
      <p:ext uri="{BB962C8B-B14F-4D97-AF65-F5344CB8AC3E}">
        <p14:creationId xmlns:p14="http://schemas.microsoft.com/office/powerpoint/2010/main" val="38488555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23</a:t>
            </a:fld>
            <a:endParaRPr lang="en-GB"/>
          </a:p>
        </p:txBody>
      </p:sp>
    </p:spTree>
    <p:extLst>
      <p:ext uri="{BB962C8B-B14F-4D97-AF65-F5344CB8AC3E}">
        <p14:creationId xmlns:p14="http://schemas.microsoft.com/office/powerpoint/2010/main" val="19440236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24</a:t>
            </a:fld>
            <a:endParaRPr lang="en-GB"/>
          </a:p>
        </p:txBody>
      </p:sp>
    </p:spTree>
    <p:extLst>
      <p:ext uri="{BB962C8B-B14F-4D97-AF65-F5344CB8AC3E}">
        <p14:creationId xmlns:p14="http://schemas.microsoft.com/office/powerpoint/2010/main" val="6171664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25</a:t>
            </a:fld>
            <a:endParaRPr lang="en-GB"/>
          </a:p>
        </p:txBody>
      </p:sp>
    </p:spTree>
    <p:extLst>
      <p:ext uri="{BB962C8B-B14F-4D97-AF65-F5344CB8AC3E}">
        <p14:creationId xmlns:p14="http://schemas.microsoft.com/office/powerpoint/2010/main" val="6980405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5448284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6111494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4382409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4287537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12376493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3715937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34</a:t>
            </a:fld>
            <a:endParaRPr lang="en-GB"/>
          </a:p>
        </p:txBody>
      </p:sp>
    </p:spTree>
    <p:extLst>
      <p:ext uri="{BB962C8B-B14F-4D97-AF65-F5344CB8AC3E}">
        <p14:creationId xmlns:p14="http://schemas.microsoft.com/office/powerpoint/2010/main" val="19017742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35</a:t>
            </a:fld>
            <a:endParaRPr lang="en-GB"/>
          </a:p>
        </p:txBody>
      </p:sp>
    </p:spTree>
    <p:extLst>
      <p:ext uri="{BB962C8B-B14F-4D97-AF65-F5344CB8AC3E}">
        <p14:creationId xmlns:p14="http://schemas.microsoft.com/office/powerpoint/2010/main" val="9768376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36</a:t>
            </a:fld>
            <a:endParaRPr lang="en-GB"/>
          </a:p>
        </p:txBody>
      </p:sp>
    </p:spTree>
    <p:extLst>
      <p:ext uri="{BB962C8B-B14F-4D97-AF65-F5344CB8AC3E}">
        <p14:creationId xmlns:p14="http://schemas.microsoft.com/office/powerpoint/2010/main" val="21779189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37</a:t>
            </a:fld>
            <a:endParaRPr lang="en-GB"/>
          </a:p>
        </p:txBody>
      </p:sp>
    </p:spTree>
    <p:extLst>
      <p:ext uri="{BB962C8B-B14F-4D97-AF65-F5344CB8AC3E}">
        <p14:creationId xmlns:p14="http://schemas.microsoft.com/office/powerpoint/2010/main" val="13918182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A5AA5-EED0-B656-F318-A23A431061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CD34DD-C682-01C6-0FE8-5AFE006CE7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9C7A749-9EF1-9F2A-D727-014020D68DA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8A2537-A8AA-C43C-52A3-CA9E2E537883}"/>
              </a:ext>
            </a:extLst>
          </p:cNvPr>
          <p:cNvSpPr>
            <a:spLocks noGrp="1"/>
          </p:cNvSpPr>
          <p:nvPr>
            <p:ph type="sldNum" sz="quarter" idx="5"/>
          </p:nvPr>
        </p:nvSpPr>
        <p:spPr/>
        <p:txBody>
          <a:bodyPr/>
          <a:lstStyle/>
          <a:p>
            <a:fld id="{8A1E105F-8527-4319-AD10-2196F5B20ABD}" type="slidenum">
              <a:rPr lang="en-GB" smtClean="0"/>
              <a:t>38</a:t>
            </a:fld>
            <a:endParaRPr lang="en-GB"/>
          </a:p>
        </p:txBody>
      </p:sp>
    </p:spTree>
    <p:extLst>
      <p:ext uri="{BB962C8B-B14F-4D97-AF65-F5344CB8AC3E}">
        <p14:creationId xmlns:p14="http://schemas.microsoft.com/office/powerpoint/2010/main" val="25881894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18914797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256765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944996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3AB672-0F59-DD64-EB52-D9D98297F7B1}"/>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CF93A9F5-A86C-1597-0FC9-1F2581A3ED48}"/>
              </a:ext>
            </a:extLst>
          </p:cNvPr>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a:extLst>
              <a:ext uri="{FF2B5EF4-FFF2-40B4-BE49-F238E27FC236}">
                <a16:creationId xmlns:a16="http://schemas.microsoft.com/office/drawing/2014/main" id="{05E2C270-D82A-1826-F609-29DD312D73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4624023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8363135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txBody>
          <a:bodyPr/>
          <a:lstStyle/>
          <a:p>
            <a:endParaRPr lang="en-GB"/>
          </a:p>
        </p:txBody>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477611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6.xml"/><Relationship Id="rId7" Type="http://schemas.openxmlformats.org/officeDocument/2006/relationships/theme" Target="../theme/theme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mailto:ken.dicks@uwtsd.ac.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hyperlink" Target="https://www.llyw.cymru/anghenion-dysgu-ychwanegol" TargetMode="External"/><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hyperlink" Target="https://www.gov.wales/additional-learning-needs"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hyperlink" Target="https://www-sciencedirect-com.uwtsd.idm.oclc.org/science/article/pii/S0885201424000339" TargetMode="External"/><Relationship Id="rId2" Type="http://schemas.openxmlformats.org/officeDocument/2006/relationships/notesSlide" Target="../notesSlides/notesSlide39.xml"/><Relationship Id="rId1" Type="http://schemas.openxmlformats.org/officeDocument/2006/relationships/slideLayout" Target="../slideLayouts/slideLayout6.xml"/><Relationship Id="rId4" Type="http://schemas.openxmlformats.org/officeDocument/2006/relationships/hyperlink" Target="https://www.youtube.com/watch?v=o3gSqfSrTw4"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doi.org/10.1080/20020317.2020.1729587" TargetMode="External"/><Relationship Id="rId2" Type="http://schemas.openxmlformats.org/officeDocument/2006/relationships/notesSlide" Target="../notesSlides/notesSlide40.xml"/><Relationship Id="rId1" Type="http://schemas.openxmlformats.org/officeDocument/2006/relationships/slideLayout" Target="../slideLayouts/slideLayout5.xml"/><Relationship Id="rId5" Type="http://schemas.openxmlformats.org/officeDocument/2006/relationships/hyperlink" Target="https://www.unesco.org/en/articles/global-education-monitoring-gem-report-2020" TargetMode="External"/><Relationship Id="rId4" Type="http://schemas.openxmlformats.org/officeDocument/2006/relationships/hyperlink" Target="https://assets.childrenscommissioner.gov.uk/wpuploads/2023/10/We-all-have-a-voice-Disabled-childrens-vision-for-change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ECCE4005C</a:t>
            </a:r>
            <a:br>
              <a:rPr lang="en-GB" sz="3600" dirty="0"/>
            </a:br>
            <a:r>
              <a:rPr lang="en-GB" sz="3600" dirty="0" err="1"/>
              <a:t>Dysgu</a:t>
            </a:r>
            <a:r>
              <a:rPr lang="en-GB" sz="3600" dirty="0"/>
              <a:t> </a:t>
            </a:r>
            <a:r>
              <a:rPr lang="en-GB" sz="3600" dirty="0" err="1"/>
              <a:t>i</a:t>
            </a:r>
            <a:r>
              <a:rPr lang="en-GB" sz="3600" dirty="0"/>
              <a:t> </a:t>
            </a:r>
            <a:r>
              <a:rPr lang="en-GB" sz="3600" dirty="0" err="1"/>
              <a:t>Bawb</a:t>
            </a:r>
            <a:r>
              <a:rPr lang="en-GB" sz="3600" dirty="0"/>
              <a:t>: </a:t>
            </a:r>
            <a:r>
              <a:rPr lang="en-GB" sz="3600" dirty="0" err="1"/>
              <a:t>Cyflwyniad</a:t>
            </a:r>
            <a:r>
              <a:rPr lang="en-GB" sz="3600" dirty="0"/>
              <a:t> </a:t>
            </a:r>
            <a:r>
              <a:rPr lang="en-GB" sz="3600" dirty="0" err="1"/>
              <a:t>i</a:t>
            </a:r>
            <a:r>
              <a:rPr lang="en-GB" sz="3600" dirty="0"/>
              <a:t> ADY</a:t>
            </a:r>
            <a:br>
              <a:rPr lang="en-GB" sz="3600" dirty="0"/>
            </a:br>
            <a:br>
              <a:rPr lang="en-GB" sz="3600" dirty="0"/>
            </a:br>
            <a:br>
              <a:rPr lang="en-GB" sz="3600" dirty="0"/>
            </a:br>
            <a:r>
              <a:rPr lang="en-GB" sz="3600" dirty="0" err="1"/>
              <a:t>Sesiwn</a:t>
            </a:r>
            <a:r>
              <a:rPr lang="en-GB" sz="3600" dirty="0"/>
              <a:t> 1</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ECCE4005</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Learning </a:t>
            </a:r>
            <a:r>
              <a:rPr lang="en-GB" sz="3600" kern="0" dirty="0">
                <a:solidFill>
                  <a:schemeClr val="accent4">
                    <a:lumMod val="20000"/>
                    <a:lumOff val="80000"/>
                  </a:schemeClr>
                </a:solidFill>
                <a:ea typeface="ＭＳ Ｐゴシック" charset="-128"/>
              </a:rPr>
              <a:t>for All: Introduction to ALN</a:t>
            </a: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Session 1</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Cynnwys</a:t>
            </a:r>
            <a:br>
              <a:rPr lang="cy-GB" sz="4000" dirty="0">
                <a:latin typeface="Arial" panose="020B0604020202020204" pitchFamily="34" charset="0"/>
                <a:cs typeface="Arial" panose="020B0604020202020204" pitchFamily="34" charset="0"/>
              </a:rPr>
            </a:br>
            <a:r>
              <a:rPr lang="cy-GB" sz="4000" dirty="0" err="1">
                <a:solidFill>
                  <a:srgbClr val="0070C0"/>
                </a:solidFill>
                <a:latin typeface="Arial" panose="020B0604020202020204" pitchFamily="34" charset="0"/>
                <a:cs typeface="Arial" panose="020B0604020202020204" pitchFamily="34" charset="0"/>
              </a:rPr>
              <a:t>Contents</a:t>
            </a: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628650" y="2192215"/>
            <a:ext cx="3867150" cy="3443272"/>
          </a:xfrm>
        </p:spPr>
        <p:txBody>
          <a:bodyPr/>
          <a:lstStyle/>
          <a:p>
            <a:r>
              <a:rPr lang="cy-GB" dirty="0">
                <a:latin typeface="Arial" panose="020B0604020202020204" pitchFamily="34" charset="0"/>
                <a:cs typeface="Arial" panose="020B0604020202020204" pitchFamily="34" charset="0"/>
              </a:rPr>
              <a:t>Manylion y modwl;</a:t>
            </a:r>
          </a:p>
          <a:p>
            <a:r>
              <a:rPr lang="cy-GB" dirty="0">
                <a:latin typeface="Arial" panose="020B0604020202020204" pitchFamily="34" charset="0"/>
                <a:cs typeface="Arial" panose="020B0604020202020204" pitchFamily="34" charset="0"/>
              </a:rPr>
              <a:t>Deilliannau dysgu;</a:t>
            </a:r>
          </a:p>
          <a:p>
            <a:r>
              <a:rPr lang="cy-GB" dirty="0">
                <a:latin typeface="Arial" panose="020B0604020202020204" pitchFamily="34" charset="0"/>
                <a:cs typeface="Arial" panose="020B0604020202020204" pitchFamily="34" charset="0"/>
              </a:rPr>
              <a:t>Aseiniad;</a:t>
            </a:r>
          </a:p>
          <a:p>
            <a:r>
              <a:rPr lang="cy-GB" dirty="0">
                <a:latin typeface="Arial" panose="020B0604020202020204" pitchFamily="34" charset="0"/>
                <a:cs typeface="Arial" panose="020B0604020202020204" pitchFamily="34" charset="0"/>
              </a:rPr>
              <a:t>Thema 1.</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48200" y="2192215"/>
            <a:ext cx="3867150" cy="3443272"/>
          </a:xfrm>
        </p:spPr>
        <p:txBody>
          <a:bodyPr>
            <a:normAutofit/>
          </a:bodyPr>
          <a:lstStyle/>
          <a:p>
            <a:r>
              <a:rPr lang="en-GB" dirty="0">
                <a:solidFill>
                  <a:srgbClr val="0070C0"/>
                </a:solidFill>
                <a:latin typeface="Arial" panose="020B0604020202020204" pitchFamily="34" charset="0"/>
                <a:cs typeface="Arial" panose="020B0604020202020204" pitchFamily="34" charset="0"/>
              </a:rPr>
              <a:t>Module details;</a:t>
            </a:r>
          </a:p>
          <a:p>
            <a:r>
              <a:rPr lang="en-GB" dirty="0">
                <a:solidFill>
                  <a:srgbClr val="0070C0"/>
                </a:solidFill>
                <a:latin typeface="Arial" panose="020B0604020202020204" pitchFamily="34" charset="0"/>
                <a:cs typeface="Arial" panose="020B0604020202020204" pitchFamily="34" charset="0"/>
              </a:rPr>
              <a:t>Learning outcomes;</a:t>
            </a:r>
          </a:p>
          <a:p>
            <a:r>
              <a:rPr lang="en-GB" dirty="0">
                <a:solidFill>
                  <a:srgbClr val="0070C0"/>
                </a:solidFill>
                <a:latin typeface="Arial" panose="020B0604020202020204" pitchFamily="34" charset="0"/>
                <a:cs typeface="Arial" panose="020B0604020202020204" pitchFamily="34" charset="0"/>
              </a:rPr>
              <a:t>Assignment;</a:t>
            </a:r>
          </a:p>
          <a:p>
            <a:r>
              <a:rPr lang="en-GB" dirty="0">
                <a:solidFill>
                  <a:srgbClr val="0070C0"/>
                </a:solidFill>
                <a:latin typeface="Arial" panose="020B0604020202020204" pitchFamily="34" charset="0"/>
                <a:cs typeface="Arial" panose="020B0604020202020204" pitchFamily="34" charset="0"/>
              </a:rPr>
              <a:t>Theme 1.</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altLang="cy-GB" sz="4000" dirty="0">
                <a:latin typeface="Arial" panose="020B0604020202020204" pitchFamily="34" charset="0"/>
              </a:rPr>
              <a:t>Tîm y modwl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The module team</a:t>
            </a:r>
            <a:endParaRPr lang="en-GB" sz="40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D18A7CB0-16C9-FD1D-D79C-C9B05F005284}"/>
              </a:ext>
            </a:extLst>
          </p:cNvPr>
          <p:cNvSpPr>
            <a:spLocks noGrp="1"/>
          </p:cNvSpPr>
          <p:nvPr>
            <p:ph sz="half" idx="1"/>
          </p:nvPr>
        </p:nvSpPr>
        <p:spPr>
          <a:xfrm>
            <a:off x="316523" y="1825625"/>
            <a:ext cx="4179277" cy="3809862"/>
          </a:xfrm>
        </p:spPr>
        <p:txBody>
          <a:bodyPr>
            <a:noAutofit/>
          </a:bodyPr>
          <a:lstStyle/>
          <a:p>
            <a:pPr marL="0" indent="0">
              <a:buNone/>
            </a:pPr>
            <a:r>
              <a:rPr lang="en-GB" dirty="0">
                <a:latin typeface="Arial" panose="020B0604020202020204" pitchFamily="34" charset="0"/>
                <a:cs typeface="Arial" panose="020B0604020202020204" pitchFamily="34" charset="0"/>
              </a:rPr>
              <a:t>Alison Rees Edwards</a:t>
            </a:r>
          </a:p>
          <a:p>
            <a:pPr marL="0" indent="0">
              <a:buNone/>
            </a:pPr>
            <a:r>
              <a:rPr lang="en-GB" sz="2400" dirty="0">
                <a:latin typeface="Arial" panose="020B0604020202020204" pitchFamily="34" charset="0"/>
                <a:cs typeface="Arial" panose="020B0604020202020204" pitchFamily="34" charset="0"/>
                <a:hlinkClick r:id="rId3"/>
              </a:rPr>
              <a:t>a.rees-edwards@uwtsd.ac.uk</a:t>
            </a:r>
            <a:r>
              <a:rPr lang="en-GB" sz="2400" dirty="0">
                <a:latin typeface="Arial" panose="020B0604020202020204" pitchFamily="34" charset="0"/>
                <a:cs typeface="Arial" panose="020B0604020202020204" pitchFamily="34" charset="0"/>
              </a:rPr>
              <a:t> </a:t>
            </a:r>
          </a:p>
          <a:p>
            <a:pPr marL="0" indent="0">
              <a:buNone/>
            </a:pPr>
            <a:endParaRPr lang="it-IT"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6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CF1EAE5B-6CB4-D17D-C5C9-773D490D7EB2}"/>
              </a:ext>
            </a:extLst>
          </p:cNvPr>
          <p:cNvSpPr>
            <a:spLocks noGrp="1"/>
          </p:cNvSpPr>
          <p:nvPr>
            <p:ph sz="half" idx="2"/>
          </p:nvPr>
        </p:nvSpPr>
        <p:spPr>
          <a:xfrm>
            <a:off x="4648200" y="1825625"/>
            <a:ext cx="4495800" cy="3809862"/>
          </a:xfrm>
        </p:spPr>
        <p:txBody>
          <a:bodyPr>
            <a:normAutofit/>
          </a:bodyPr>
          <a:lstStyle/>
          <a:p>
            <a:pPr marL="0" indent="0">
              <a:buNone/>
            </a:pPr>
            <a:r>
              <a:rPr lang="en-GB" dirty="0">
                <a:latin typeface="Arial" panose="020B0604020202020204" pitchFamily="34" charset="0"/>
                <a:cs typeface="Arial" panose="020B0604020202020204" pitchFamily="34" charset="0"/>
              </a:rPr>
              <a:t>Ken Dicks</a:t>
            </a:r>
          </a:p>
          <a:p>
            <a:pPr marL="0" indent="0">
              <a:buNone/>
            </a:pPr>
            <a:r>
              <a:rPr lang="en-GB" sz="2400" dirty="0">
                <a:latin typeface="Arial" panose="020B0604020202020204" pitchFamily="34" charset="0"/>
                <a:cs typeface="Arial" panose="020B0604020202020204" pitchFamily="34" charset="0"/>
                <a:hlinkClick r:id="rId4"/>
              </a:rPr>
              <a:t>ken.dicks@uwtsd.ac.uk</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68164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dirty="0">
                <a:latin typeface="Arial" panose="020B0604020202020204" pitchFamily="34" charset="0"/>
              </a:rPr>
              <a:t>Sgiliau </a:t>
            </a:r>
            <a:r>
              <a:rPr lang="en-GB" sz="4000" dirty="0" err="1">
                <a:latin typeface="Arial" panose="020B0604020202020204" pitchFamily="34" charset="0"/>
              </a:rPr>
              <a:t>trosglwyddadwy</a:t>
            </a:r>
            <a:r>
              <a:rPr lang="en-GB" sz="4000" dirty="0">
                <a:latin typeface="Arial" panose="020B0604020202020204" pitchFamily="34" charset="0"/>
              </a:rPr>
              <a:t> </a:t>
            </a:r>
            <a:r>
              <a:rPr lang="en-GB" sz="4000" dirty="0" err="1">
                <a:latin typeface="Arial" panose="020B0604020202020204" pitchFamily="34" charset="0"/>
              </a:rPr>
              <a:t>lefel</a:t>
            </a:r>
            <a:r>
              <a:rPr lang="en-GB" sz="4000" dirty="0">
                <a:latin typeface="Arial" panose="020B0604020202020204" pitchFamily="34" charset="0"/>
              </a:rPr>
              <a:t> </a:t>
            </a:r>
            <a:r>
              <a:rPr lang="en-GB" sz="4000" dirty="0" err="1">
                <a:latin typeface="Arial" panose="020B0604020202020204" pitchFamily="34" charset="0"/>
              </a:rPr>
              <a:t>uwch</a:t>
            </a:r>
            <a:br>
              <a:rPr lang="en-GB" sz="4000" dirty="0">
                <a:latin typeface="Arial" panose="020B0604020202020204" pitchFamily="34" charset="0"/>
              </a:rPr>
            </a:br>
            <a:r>
              <a:rPr lang="en-GB" sz="4000" dirty="0">
                <a:solidFill>
                  <a:srgbClr val="0070C0"/>
                </a:solidFill>
                <a:latin typeface="Arial" panose="020B0604020202020204" pitchFamily="34" charset="0"/>
              </a:rPr>
              <a:t>High-level transferable skills</a:t>
            </a:r>
            <a:br>
              <a:rPr lang="en-GB" dirty="0">
                <a:latin typeface="Arial" panose="020B0604020202020204" pitchFamily="34" charset="0"/>
                <a:cs typeface="Arial" panose="020B0604020202020204" pitchFamily="34" charset="0"/>
              </a:rPr>
            </a:b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7D272F7-3E2B-4BE4-BDF9-3E5D91419B41}"/>
              </a:ext>
            </a:extLst>
          </p:cNvPr>
          <p:cNvSpPr>
            <a:spLocks noGrp="1"/>
          </p:cNvSpPr>
          <p:nvPr>
            <p:ph sz="half" idx="1"/>
          </p:nvPr>
        </p:nvSpPr>
        <p:spPr/>
        <p:txBody>
          <a:bodyPr>
            <a:normAutofit/>
          </a:bodyPr>
          <a:lstStyle/>
          <a:p>
            <a:r>
              <a:rPr lang="en-GB" dirty="0">
                <a:latin typeface="Arial" panose="020B0604020202020204" pitchFamily="34" charset="0"/>
              </a:rPr>
              <a:t>Trefnu;</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p:txBody>
          <a:bodyPr>
            <a:normAutofit/>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375672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3"/>
          <p:cNvSpPr>
            <a:spLocks noGrp="1"/>
          </p:cNvSpPr>
          <p:nvPr>
            <p:ph type="title"/>
          </p:nvPr>
        </p:nvSpPr>
        <p:spPr>
          <a:xfrm>
            <a:off x="628650" y="365127"/>
            <a:ext cx="7886700" cy="889242"/>
          </a:xfrm>
        </p:spPr>
        <p:txBody>
          <a:bodyPr>
            <a:noAutofit/>
          </a:bodyPr>
          <a:lstStyle/>
          <a:p>
            <a:pPr algn="ctr" eaLnBrk="1" hangingPunct="1"/>
            <a:r>
              <a:rPr lang="en-GB" altLang="cy-GB" sz="4000" dirty="0" err="1">
                <a:latin typeface="Arial" panose="020B0604020202020204" pitchFamily="34" charset="0"/>
              </a:rPr>
              <a:t>Amcan</a:t>
            </a:r>
            <a:r>
              <a:rPr lang="en-GB" altLang="cy-GB" sz="4000" dirty="0">
                <a:latin typeface="Arial" panose="020B0604020202020204" pitchFamily="34" charset="0"/>
              </a:rPr>
              <a:t> y </a:t>
            </a:r>
            <a:r>
              <a:rPr lang="en-GB" altLang="cy-GB" sz="4000" dirty="0" err="1">
                <a:latin typeface="Arial" panose="020B0604020202020204" pitchFamily="34" charset="0"/>
              </a:rPr>
              <a:t>modwl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Aim of module</a:t>
            </a:r>
            <a:endParaRPr lang="cy-GB" altLang="cy-GB" sz="4000" dirty="0">
              <a:solidFill>
                <a:srgbClr val="0070C0"/>
              </a:solidFill>
              <a:latin typeface="Arial" panose="020B0604020202020204" pitchFamily="34" charset="0"/>
            </a:endParaRPr>
          </a:p>
        </p:txBody>
      </p:sp>
      <p:sp>
        <p:nvSpPr>
          <p:cNvPr id="10243" name="Content Placeholder 4"/>
          <p:cNvSpPr>
            <a:spLocks noGrp="1"/>
          </p:cNvSpPr>
          <p:nvPr>
            <p:ph sz="half" idx="1"/>
          </p:nvPr>
        </p:nvSpPr>
        <p:spPr>
          <a:xfrm>
            <a:off x="126554" y="1579418"/>
            <a:ext cx="8909942" cy="4317290"/>
          </a:xfrm>
        </p:spPr>
        <p:txBody>
          <a:bodyPr>
            <a:normAutofit/>
          </a:bodyPr>
          <a:lstStyle/>
          <a:p>
            <a:r>
              <a:rPr lang="cy-GB" altLang="cy-GB" sz="2600" dirty="0">
                <a:latin typeface="Arial" panose="020B0604020202020204" pitchFamily="34" charset="0"/>
              </a:rPr>
              <a:t>Datblygu dealltwriaeth myfyrwyr o anghenion dysgu ychwanegol (ADY) a’u darparu â gwerthoedd, cynhwysol, safbwyntiau a strategaethau ymarfer er mwyn cefnogi dysgwyr amrywiol yn effeithiol. </a:t>
            </a:r>
          </a:p>
          <a:p>
            <a:pPr marL="0" indent="0">
              <a:buNone/>
            </a:pPr>
            <a:endParaRPr lang="cy-GB" altLang="cy-GB" sz="2600" dirty="0">
              <a:latin typeface="Arial" panose="020B0604020202020204" pitchFamily="34" charset="0"/>
            </a:endParaRPr>
          </a:p>
          <a:p>
            <a:r>
              <a:rPr lang="en-GB" altLang="cy-GB" sz="2600" dirty="0">
                <a:solidFill>
                  <a:srgbClr val="0070C0"/>
                </a:solidFill>
                <a:latin typeface="Arial" panose="020B0604020202020204" pitchFamily="34" charset="0"/>
              </a:rPr>
              <a:t>To develop students' understanding of additional learning needs (ALN) and equip them with inclusive values, perspectives, and practical strategies to support diverse learners effectively.   </a:t>
            </a:r>
            <a:endParaRPr lang="cy-GB" altLang="cy-GB" sz="2600" dirty="0">
              <a:latin typeface="Arial" panose="020B0604020202020204" pitchFamily="34" charset="0"/>
            </a:endParaRPr>
          </a:p>
        </p:txBody>
      </p:sp>
      <p:sp>
        <p:nvSpPr>
          <p:cNvPr id="10244" name="Content Placeholder 5"/>
          <p:cNvSpPr>
            <a:spLocks noGrp="1"/>
          </p:cNvSpPr>
          <p:nvPr>
            <p:ph sz="half" idx="2"/>
          </p:nvPr>
        </p:nvSpPr>
        <p:spPr>
          <a:xfrm>
            <a:off x="4648200" y="1340768"/>
            <a:ext cx="4388296" cy="4785395"/>
          </a:xfrm>
        </p:spPr>
        <p:txBody>
          <a:bodyPr>
            <a:normAutofit/>
          </a:bodyPr>
          <a:lstStyle/>
          <a:p>
            <a:pPr marL="0" indent="0" eaLnBrk="1" hangingPunct="1">
              <a:buFontTx/>
              <a:buNone/>
            </a:pPr>
            <a:endParaRPr lang="en-US" altLang="cy-GB" sz="2600" dirty="0">
              <a:solidFill>
                <a:srgbClr val="0000FF"/>
              </a:solidFill>
              <a:latin typeface="Arial" panose="020B0604020202020204" pitchFamily="34" charset="0"/>
            </a:endParaRPr>
          </a:p>
          <a:p>
            <a:pPr marL="0" indent="0" eaLnBrk="1" hangingPunct="1">
              <a:buFontTx/>
              <a:buNone/>
            </a:pPr>
            <a:endParaRPr lang="en-US"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40113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49"/>
            <a:ext cx="8229600" cy="1263651"/>
          </a:xfrm>
        </p:spPr>
        <p:txBody>
          <a:bodyPr>
            <a:noAutofit/>
          </a:bodyPr>
          <a:lstStyle/>
          <a:p>
            <a:pPr algn="ctr" eaLnBrk="1" hangingPunct="1"/>
            <a:r>
              <a:rPr lang="en-GB" altLang="cy-GB" sz="4000" dirty="0" err="1">
                <a:latin typeface="Arial" panose="020B0604020202020204" pitchFamily="34" charset="0"/>
              </a:rPr>
              <a:t>Deilliannau</a:t>
            </a:r>
            <a:r>
              <a:rPr lang="en-GB" altLang="cy-GB" sz="4000" dirty="0">
                <a:latin typeface="Arial" panose="020B0604020202020204" pitchFamily="34" charset="0"/>
              </a:rPr>
              <a:t> </a:t>
            </a:r>
            <a:r>
              <a:rPr lang="en-GB" altLang="cy-GB" sz="4000" dirty="0" err="1">
                <a:latin typeface="Arial" panose="020B0604020202020204" pitchFamily="34" charset="0"/>
              </a:rPr>
              <a:t>dysgu</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Learning outcomes</a:t>
            </a:r>
            <a:endParaRPr lang="cy-GB" altLang="cy-GB" sz="4000" dirty="0">
              <a:solidFill>
                <a:srgbClr val="0070C0"/>
              </a:solidFill>
            </a:endParaRPr>
          </a:p>
        </p:txBody>
      </p:sp>
      <p:sp>
        <p:nvSpPr>
          <p:cNvPr id="12291" name="Content Placeholder 2"/>
          <p:cNvSpPr>
            <a:spLocks noGrp="1"/>
          </p:cNvSpPr>
          <p:nvPr>
            <p:ph sz="half" idx="1"/>
          </p:nvPr>
        </p:nvSpPr>
        <p:spPr>
          <a:xfrm>
            <a:off x="110836" y="1596007"/>
            <a:ext cx="4384964" cy="4359316"/>
          </a:xfrm>
        </p:spPr>
        <p:txBody>
          <a:bodyPr>
            <a:normAutofit fontScale="92500" lnSpcReduction="20000"/>
          </a:bodyPr>
          <a:lstStyle/>
          <a:p>
            <a:pPr marL="514350" lvl="0" indent="-514350" hangingPunct="0">
              <a:buFont typeface="+mj-lt"/>
              <a:buAutoNum type="arabicPeriod"/>
            </a:pPr>
            <a:r>
              <a:rPr lang="cy-GB" dirty="0">
                <a:latin typeface="Arial" panose="020B0604020202020204" pitchFamily="34" charset="0"/>
                <a:cs typeface="Arial" panose="020B0604020202020204" pitchFamily="34" charset="0"/>
              </a:rPr>
              <a:t>adnabod a disgrifio ystod o anghenion dysgu ychwanegol a sut y </a:t>
            </a:r>
            <a:r>
              <a:rPr lang="cy-GB" dirty="0" err="1">
                <a:latin typeface="Arial" panose="020B0604020202020204" pitchFamily="34" charset="0"/>
                <a:cs typeface="Arial" panose="020B0604020202020204" pitchFamily="34" charset="0"/>
              </a:rPr>
              <a:t>gallant</a:t>
            </a:r>
            <a:r>
              <a:rPr lang="cy-GB" dirty="0">
                <a:latin typeface="Arial" panose="020B0604020202020204" pitchFamily="34" charset="0"/>
                <a:cs typeface="Arial" panose="020B0604020202020204" pitchFamily="34" charset="0"/>
              </a:rPr>
              <a:t> effeithio ar brofiadau dysgwyr;</a:t>
            </a:r>
          </a:p>
          <a:p>
            <a:pPr marL="514350" lvl="0" indent="-514350" hangingPunct="0">
              <a:buFont typeface="+mj-lt"/>
              <a:buAutoNum type="arabicPeriod"/>
            </a:pPr>
            <a:endParaRPr lang="en-GB" dirty="0">
              <a:latin typeface="Arial" panose="020B0604020202020204" pitchFamily="34" charset="0"/>
              <a:cs typeface="Arial" panose="020B0604020202020204" pitchFamily="34" charset="0"/>
            </a:endParaRPr>
          </a:p>
          <a:p>
            <a:pPr marL="514350" indent="-514350" hangingPunct="0">
              <a:buFont typeface="+mj-lt"/>
              <a:buAutoNum type="arabicPeriod"/>
            </a:pPr>
            <a:r>
              <a:rPr lang="cy-GB" dirty="0">
                <a:latin typeface="Arial" panose="020B0604020202020204" pitchFamily="34" charset="0"/>
                <a:cs typeface="Arial" panose="020B0604020202020204" pitchFamily="34" charset="0"/>
              </a:rPr>
              <a:t>adfyfyrio ar werthoedd cynhwysol ac agweddau, gan archwilio sut mae safbwyntiau  gwahanol yn dylanwadu ar ddysgwyr gydag ADY a’u cefnogi; </a:t>
            </a:r>
            <a:endParaRPr lang="cy-GB" altLang="cy-GB" dirty="0"/>
          </a:p>
        </p:txBody>
      </p:sp>
      <p:sp>
        <p:nvSpPr>
          <p:cNvPr id="12292" name="Content Placeholder 3"/>
          <p:cNvSpPr>
            <a:spLocks noGrp="1"/>
          </p:cNvSpPr>
          <p:nvPr>
            <p:ph sz="half" idx="2"/>
          </p:nvPr>
        </p:nvSpPr>
        <p:spPr>
          <a:xfrm>
            <a:off x="4536298" y="1648690"/>
            <a:ext cx="4384964" cy="4306633"/>
          </a:xfrm>
        </p:spPr>
        <p:txBody>
          <a:bodyPr>
            <a:normAutofit fontScale="92500" lnSpcReduction="20000"/>
          </a:bodyPr>
          <a:lstStyle/>
          <a:p>
            <a:pPr marL="514350" lvl="0" indent="-514350" hangingPunct="0">
              <a:buFont typeface="+mj-lt"/>
              <a:buAutoNum type="arabicPeriod"/>
            </a:pPr>
            <a:r>
              <a:rPr lang="en-GB" dirty="0">
                <a:solidFill>
                  <a:srgbClr val="0070C0"/>
                </a:solidFill>
                <a:latin typeface="Arial" panose="020B0604020202020204" pitchFamily="34" charset="0"/>
                <a:cs typeface="Arial" panose="020B0604020202020204" pitchFamily="34" charset="0"/>
              </a:rPr>
              <a:t>recognise and describe a range of additional learning needs and how they may affect learners' experiences;   </a:t>
            </a:r>
          </a:p>
          <a:p>
            <a:pPr marL="514350" lvl="0" indent="-514350" hangingPunct="0">
              <a:buFont typeface="+mj-lt"/>
              <a:buAutoNum type="arabicPeriod"/>
            </a:pPr>
            <a:endParaRPr lang="en-GB" dirty="0">
              <a:solidFill>
                <a:srgbClr val="0070C0"/>
              </a:solidFill>
              <a:latin typeface="Arial" panose="020B0604020202020204" pitchFamily="34" charset="0"/>
              <a:cs typeface="Arial" panose="020B0604020202020204" pitchFamily="34" charset="0"/>
            </a:endParaRPr>
          </a:p>
          <a:p>
            <a:pPr marL="514350" lvl="0" indent="-514350" hangingPunct="0">
              <a:buFont typeface="+mj-lt"/>
              <a:buAutoNum type="arabicPeriod"/>
            </a:pPr>
            <a:r>
              <a:rPr lang="en-GB" dirty="0">
                <a:solidFill>
                  <a:srgbClr val="0070C0"/>
                </a:solidFill>
                <a:latin typeface="Arial" panose="020B0604020202020204" pitchFamily="34" charset="0"/>
                <a:cs typeface="Arial" panose="020B0604020202020204" pitchFamily="34" charset="0"/>
              </a:rPr>
              <a:t>reflect on inclusive values and attitudes, exploring how different perspectives influence and support learners with ALN;</a:t>
            </a:r>
          </a:p>
          <a:p>
            <a:pPr marL="0" indent="0" eaLnBrk="1" hangingPunct="1">
              <a:buNone/>
            </a:pPr>
            <a:endParaRPr lang="cy-GB" altLang="cy-GB" dirty="0"/>
          </a:p>
        </p:txBody>
      </p:sp>
    </p:spTree>
    <p:extLst>
      <p:ext uri="{BB962C8B-B14F-4D97-AF65-F5344CB8AC3E}">
        <p14:creationId xmlns:p14="http://schemas.microsoft.com/office/powerpoint/2010/main" val="743455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60350"/>
            <a:ext cx="8229600" cy="1242868"/>
          </a:xfrm>
        </p:spPr>
        <p:txBody>
          <a:bodyPr>
            <a:noAutofit/>
          </a:bodyPr>
          <a:lstStyle/>
          <a:p>
            <a:pPr algn="ctr" eaLnBrk="1" hangingPunct="1"/>
            <a:r>
              <a:rPr lang="en-GB" altLang="cy-GB" sz="4000" dirty="0" err="1">
                <a:latin typeface="Arial" panose="020B0604020202020204" pitchFamily="34" charset="0"/>
              </a:rPr>
              <a:t>Deilliannau</a:t>
            </a:r>
            <a:r>
              <a:rPr lang="en-GB" altLang="cy-GB" sz="4000" dirty="0">
                <a:latin typeface="Arial" panose="020B0604020202020204" pitchFamily="34" charset="0"/>
              </a:rPr>
              <a:t> </a:t>
            </a:r>
            <a:r>
              <a:rPr lang="en-GB" altLang="cy-GB" sz="4000" dirty="0" err="1">
                <a:latin typeface="Arial" panose="020B0604020202020204" pitchFamily="34" charset="0"/>
              </a:rPr>
              <a:t>dysgu</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Learning outcomes</a:t>
            </a:r>
            <a:endParaRPr lang="cy-GB" altLang="cy-GB" sz="4000" dirty="0">
              <a:solidFill>
                <a:srgbClr val="0070C0"/>
              </a:solidFill>
            </a:endParaRPr>
          </a:p>
        </p:txBody>
      </p:sp>
      <p:sp>
        <p:nvSpPr>
          <p:cNvPr id="12291" name="Content Placeholder 2"/>
          <p:cNvSpPr>
            <a:spLocks noGrp="1"/>
          </p:cNvSpPr>
          <p:nvPr>
            <p:ph sz="half" idx="1"/>
          </p:nvPr>
        </p:nvSpPr>
        <p:spPr>
          <a:xfrm>
            <a:off x="152400" y="1738745"/>
            <a:ext cx="4343400" cy="4274126"/>
          </a:xfrm>
        </p:spPr>
        <p:txBody>
          <a:bodyPr>
            <a:normAutofit fontScale="70000" lnSpcReduction="20000"/>
          </a:bodyPr>
          <a:lstStyle/>
          <a:p>
            <a:pPr marL="0" indent="0" hangingPunct="0">
              <a:buNone/>
            </a:pPr>
            <a:r>
              <a:rPr lang="cy-GB" sz="4500" dirty="0">
                <a:latin typeface="Arial" panose="020B0604020202020204" pitchFamily="34" charset="0"/>
                <a:cs typeface="Arial" panose="020B0604020202020204" pitchFamily="34" charset="0"/>
              </a:rPr>
              <a:t>3. adnabod strategaethau a dulliau allweddol a ddefnyddir er mwyn cefnogi dysgwyr ag ADY. </a:t>
            </a:r>
          </a:p>
          <a:p>
            <a:pPr marL="914400" indent="-914400" hangingPunct="0">
              <a:buFont typeface="+mj-lt"/>
              <a:buAutoNum type="arabicPeriod"/>
            </a:pPr>
            <a:endParaRPr lang="cy-GB" sz="4500" dirty="0">
              <a:latin typeface="Arial" panose="020B0604020202020204" pitchFamily="34" charset="0"/>
              <a:cs typeface="Arial" panose="020B0604020202020204" pitchFamily="34" charset="0"/>
            </a:endParaRPr>
          </a:p>
          <a:p>
            <a:pPr marL="0" indent="0" hangingPunct="0">
              <a:buNone/>
            </a:pPr>
            <a:r>
              <a:rPr lang="en-GB" sz="4500" dirty="0">
                <a:solidFill>
                  <a:srgbClr val="0070C0"/>
                </a:solidFill>
                <a:latin typeface="Arial" panose="020B0604020202020204" pitchFamily="34" charset="0"/>
                <a:cs typeface="Arial" panose="020B0604020202020204" pitchFamily="34" charset="0"/>
              </a:rPr>
              <a:t>3. identify key strategies and approaches used to support learners with ALN.   </a:t>
            </a:r>
          </a:p>
          <a:p>
            <a:pPr hangingPunct="0"/>
            <a:endParaRPr lang="cy-GB" sz="4500" dirty="0">
              <a:latin typeface="Arial" panose="020B0604020202020204" pitchFamily="34" charset="0"/>
              <a:cs typeface="Arial" panose="020B0604020202020204" pitchFamily="34" charset="0"/>
            </a:endParaRPr>
          </a:p>
          <a:p>
            <a:pPr hangingPunct="0"/>
            <a:endParaRPr lang="cy-GB" sz="4500" dirty="0">
              <a:latin typeface="Arial" panose="020B0604020202020204" pitchFamily="34" charset="0"/>
              <a:cs typeface="Arial" panose="020B0604020202020204" pitchFamily="34" charset="0"/>
            </a:endParaRPr>
          </a:p>
          <a:p>
            <a:pPr hangingPunct="0"/>
            <a:endParaRPr lang="en-GB" sz="4500" dirty="0">
              <a:latin typeface="Arial" panose="020B0604020202020204" pitchFamily="34" charset="0"/>
              <a:cs typeface="Arial" panose="020B0604020202020204" pitchFamily="34" charset="0"/>
            </a:endParaRPr>
          </a:p>
          <a:p>
            <a:pPr eaLnBrk="1" hangingPunct="1"/>
            <a:endParaRPr lang="cy-GB" altLang="cy-GB" dirty="0"/>
          </a:p>
        </p:txBody>
      </p:sp>
      <p:sp>
        <p:nvSpPr>
          <p:cNvPr id="12292" name="Content Placeholder 3"/>
          <p:cNvSpPr>
            <a:spLocks noGrp="1"/>
          </p:cNvSpPr>
          <p:nvPr>
            <p:ph sz="half" idx="2"/>
          </p:nvPr>
        </p:nvSpPr>
        <p:spPr>
          <a:xfrm>
            <a:off x="4648200" y="1738745"/>
            <a:ext cx="4343400" cy="4274127"/>
          </a:xfrm>
        </p:spPr>
        <p:txBody>
          <a:bodyPr>
            <a:normAutofit fontScale="70000" lnSpcReduction="20000"/>
          </a:bodyPr>
          <a:lstStyle/>
          <a:p>
            <a:pPr marL="0" indent="0" hangingPunct="0">
              <a:buNone/>
            </a:pPr>
            <a:endParaRPr lang="en-GB" sz="4500" dirty="0">
              <a:solidFill>
                <a:srgbClr val="0070C0"/>
              </a:solidFill>
              <a:latin typeface="Arial" panose="020B0604020202020204" pitchFamily="34" charset="0"/>
              <a:cs typeface="Arial" panose="020B0604020202020204" pitchFamily="34" charset="0"/>
            </a:endParaRPr>
          </a:p>
          <a:p>
            <a:pPr eaLnBrk="1" hangingPunct="1"/>
            <a:endParaRPr lang="cy-GB" altLang="cy-GB" dirty="0"/>
          </a:p>
        </p:txBody>
      </p:sp>
      <p:pic>
        <p:nvPicPr>
          <p:cNvPr id="5" name="Picture 4" descr="Teacher high-fiving young student">
            <a:extLst>
              <a:ext uri="{FF2B5EF4-FFF2-40B4-BE49-F238E27FC236}">
                <a16:creationId xmlns:a16="http://schemas.microsoft.com/office/drawing/2014/main" id="{ADE3A8AC-0548-DC12-0C1C-C95EF61BA080}"/>
              </a:ext>
            </a:extLst>
          </p:cNvPr>
          <p:cNvPicPr>
            <a:picLocks noChangeAspect="1"/>
          </p:cNvPicPr>
          <p:nvPr/>
        </p:nvPicPr>
        <p:blipFill>
          <a:blip r:embed="rId3"/>
          <a:stretch>
            <a:fillRect/>
          </a:stretch>
        </p:blipFill>
        <p:spPr>
          <a:xfrm>
            <a:off x="4747847" y="2192215"/>
            <a:ext cx="3938953" cy="2812471"/>
          </a:xfrm>
          <a:prstGeom prst="rect">
            <a:avLst/>
          </a:prstGeom>
        </p:spPr>
      </p:pic>
    </p:spTree>
    <p:extLst>
      <p:ext uri="{BB962C8B-B14F-4D97-AF65-F5344CB8AC3E}">
        <p14:creationId xmlns:p14="http://schemas.microsoft.com/office/powerpoint/2010/main" val="3894638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28650" y="365127"/>
            <a:ext cx="7886700" cy="831626"/>
          </a:xfrm>
        </p:spPr>
        <p:txBody>
          <a:bodyPr>
            <a:noAutofit/>
          </a:bodyPr>
          <a:lstStyle/>
          <a:p>
            <a:pPr algn="ctr" eaLnBrk="1" hangingPunct="1"/>
            <a:r>
              <a:rPr lang="en-GB" altLang="cy-GB" sz="4000" dirty="0" err="1">
                <a:latin typeface="Arial" panose="020B0604020202020204" pitchFamily="34" charset="0"/>
              </a:rPr>
              <a:t>Meysydd</a:t>
            </a:r>
            <a:r>
              <a:rPr lang="en-GB" altLang="cy-GB" sz="4000" dirty="0">
                <a:latin typeface="Arial" panose="020B0604020202020204" pitchFamily="34" charset="0"/>
              </a:rPr>
              <a:t> </a:t>
            </a:r>
            <a:r>
              <a:rPr lang="en-GB" altLang="cy-GB" sz="4000" dirty="0" err="1">
                <a:latin typeface="Arial" panose="020B0604020202020204" pitchFamily="34" charset="0"/>
              </a:rPr>
              <a:t>astudiaeth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Topics to be studied</a:t>
            </a:r>
          </a:p>
        </p:txBody>
      </p:sp>
      <p:sp>
        <p:nvSpPr>
          <p:cNvPr id="14339" name="Rectangle 4"/>
          <p:cNvSpPr>
            <a:spLocks noGrp="1" noChangeArrowheads="1"/>
          </p:cNvSpPr>
          <p:nvPr>
            <p:ph type="body" sz="half" idx="1"/>
          </p:nvPr>
        </p:nvSpPr>
        <p:spPr>
          <a:xfrm>
            <a:off x="457200" y="1905000"/>
            <a:ext cx="4057650" cy="4038600"/>
          </a:xfrm>
        </p:spPr>
        <p:txBody>
          <a:bodyPr>
            <a:normAutofit/>
          </a:bodyPr>
          <a:lstStyle/>
          <a:p>
            <a:pPr eaLnBrk="1" hangingPunct="1">
              <a:lnSpc>
                <a:spcPct val="90000"/>
              </a:lnSpc>
            </a:pPr>
            <a:r>
              <a:rPr lang="cy-GB" altLang="cy-GB" dirty="0">
                <a:latin typeface="Arial" panose="020B0604020202020204" pitchFamily="34" charset="0"/>
              </a:rPr>
              <a:t>Addysg gynhwysol;</a:t>
            </a:r>
          </a:p>
          <a:p>
            <a:pPr eaLnBrk="1" hangingPunct="1">
              <a:lnSpc>
                <a:spcPct val="90000"/>
              </a:lnSpc>
            </a:pPr>
            <a:r>
              <a:rPr lang="cy-GB" altLang="cy-GB" dirty="0">
                <a:latin typeface="Arial" panose="020B0604020202020204" pitchFamily="34" charset="0"/>
              </a:rPr>
              <a:t>Modelau o anabledd;</a:t>
            </a:r>
          </a:p>
          <a:p>
            <a:pPr eaLnBrk="1" hangingPunct="1">
              <a:lnSpc>
                <a:spcPct val="90000"/>
              </a:lnSpc>
            </a:pPr>
            <a:r>
              <a:rPr lang="cy-GB" altLang="cy-GB" dirty="0">
                <a:latin typeface="Arial" panose="020B0604020202020204" pitchFamily="34" charset="0"/>
              </a:rPr>
              <a:t>Damcaniaeth;</a:t>
            </a:r>
          </a:p>
          <a:p>
            <a:pPr eaLnBrk="1" hangingPunct="1">
              <a:lnSpc>
                <a:spcPct val="90000"/>
              </a:lnSpc>
            </a:pPr>
            <a:r>
              <a:rPr lang="cy-GB" altLang="cy-GB" dirty="0">
                <a:latin typeface="Arial" panose="020B0604020202020204" pitchFamily="34" charset="0"/>
              </a:rPr>
              <a:t>Deddfwriaeth a pholisi;</a:t>
            </a:r>
          </a:p>
          <a:p>
            <a:pPr eaLnBrk="1" hangingPunct="1">
              <a:lnSpc>
                <a:spcPct val="90000"/>
              </a:lnSpc>
            </a:pPr>
            <a:r>
              <a:rPr lang="cy-GB" altLang="cy-GB" dirty="0">
                <a:latin typeface="Arial" panose="020B0604020202020204" pitchFamily="34" charset="0"/>
              </a:rPr>
              <a:t>Hawliau;</a:t>
            </a:r>
          </a:p>
          <a:p>
            <a:pPr eaLnBrk="1" hangingPunct="1">
              <a:lnSpc>
                <a:spcPct val="90000"/>
              </a:lnSpc>
            </a:pPr>
            <a:r>
              <a:rPr lang="cy-GB" altLang="cy-GB" dirty="0">
                <a:latin typeface="Arial" panose="020B0604020202020204" pitchFamily="34" charset="0"/>
              </a:rPr>
              <a:t>Anghenion gwybyddol a dysgu;</a:t>
            </a:r>
          </a:p>
        </p:txBody>
      </p:sp>
      <p:sp>
        <p:nvSpPr>
          <p:cNvPr id="14340" name="Rectangle 5"/>
          <p:cNvSpPr>
            <a:spLocks noGrp="1" noChangeArrowheads="1"/>
          </p:cNvSpPr>
          <p:nvPr>
            <p:ph type="body" sz="half" idx="2"/>
          </p:nvPr>
        </p:nvSpPr>
        <p:spPr>
          <a:xfrm>
            <a:off x="4629150" y="1904999"/>
            <a:ext cx="4362450" cy="4038601"/>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Inclusive education;</a:t>
            </a:r>
          </a:p>
          <a:p>
            <a:pPr eaLnBrk="1" hangingPunct="1">
              <a:lnSpc>
                <a:spcPct val="90000"/>
              </a:lnSpc>
            </a:pPr>
            <a:r>
              <a:rPr lang="en-GB" altLang="cy-GB" dirty="0">
                <a:solidFill>
                  <a:srgbClr val="0070C0"/>
                </a:solidFill>
                <a:latin typeface="Arial" panose="020B0604020202020204" pitchFamily="34" charset="0"/>
              </a:rPr>
              <a:t>Models of disability;</a:t>
            </a:r>
          </a:p>
          <a:p>
            <a:pPr eaLnBrk="1" hangingPunct="1">
              <a:lnSpc>
                <a:spcPct val="90000"/>
              </a:lnSpc>
            </a:pPr>
            <a:r>
              <a:rPr lang="en-GB" altLang="cy-GB" dirty="0">
                <a:solidFill>
                  <a:srgbClr val="0070C0"/>
                </a:solidFill>
                <a:latin typeface="Arial" panose="020B0604020202020204" pitchFamily="34" charset="0"/>
              </a:rPr>
              <a:t>Theory;</a:t>
            </a:r>
          </a:p>
          <a:p>
            <a:pPr eaLnBrk="1" hangingPunct="1">
              <a:lnSpc>
                <a:spcPct val="90000"/>
              </a:lnSpc>
            </a:pPr>
            <a:r>
              <a:rPr lang="en-GB" altLang="cy-GB" dirty="0">
                <a:solidFill>
                  <a:srgbClr val="0070C0"/>
                </a:solidFill>
                <a:latin typeface="Arial" panose="020B0604020202020204" pitchFamily="34" charset="0"/>
              </a:rPr>
              <a:t>Legislation and policy;</a:t>
            </a:r>
          </a:p>
          <a:p>
            <a:pPr eaLnBrk="1" hangingPunct="1">
              <a:lnSpc>
                <a:spcPct val="90000"/>
              </a:lnSpc>
            </a:pPr>
            <a:r>
              <a:rPr lang="en-GB" altLang="cy-GB" dirty="0">
                <a:solidFill>
                  <a:srgbClr val="0070C0"/>
                </a:solidFill>
                <a:latin typeface="Arial" panose="020B0604020202020204" pitchFamily="34" charset="0"/>
              </a:rPr>
              <a:t>Rights;</a:t>
            </a:r>
          </a:p>
          <a:p>
            <a:pPr eaLnBrk="1" hangingPunct="1">
              <a:lnSpc>
                <a:spcPct val="90000"/>
              </a:lnSpc>
            </a:pPr>
            <a:r>
              <a:rPr lang="en-GB" altLang="cy-GB" dirty="0">
                <a:solidFill>
                  <a:srgbClr val="0070C0"/>
                </a:solidFill>
                <a:latin typeface="Arial" panose="020B0604020202020204" pitchFamily="34" charset="0"/>
              </a:rPr>
              <a:t>Cognitive and learning needs;</a:t>
            </a:r>
          </a:p>
          <a:p>
            <a:pPr marL="0" indent="0" eaLnBrk="1" hangingPunct="1">
              <a:lnSpc>
                <a:spcPct val="90000"/>
              </a:lnSpc>
              <a:buNone/>
            </a:pPr>
            <a:endParaRPr lang="en-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376208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28650" y="365127"/>
            <a:ext cx="7886700" cy="831626"/>
          </a:xfrm>
        </p:spPr>
        <p:txBody>
          <a:bodyPr>
            <a:noAutofit/>
          </a:bodyPr>
          <a:lstStyle/>
          <a:p>
            <a:pPr algn="ctr" eaLnBrk="1" hangingPunct="1"/>
            <a:r>
              <a:rPr lang="en-GB" altLang="cy-GB" sz="4000" dirty="0" err="1">
                <a:latin typeface="Arial" panose="020B0604020202020204" pitchFamily="34" charset="0"/>
              </a:rPr>
              <a:t>Meysydd</a:t>
            </a:r>
            <a:r>
              <a:rPr lang="en-GB" altLang="cy-GB" sz="4000" dirty="0">
                <a:latin typeface="Arial" panose="020B0604020202020204" pitchFamily="34" charset="0"/>
              </a:rPr>
              <a:t> </a:t>
            </a:r>
            <a:r>
              <a:rPr lang="en-GB" altLang="cy-GB" sz="4000" dirty="0" err="1">
                <a:latin typeface="Arial" panose="020B0604020202020204" pitchFamily="34" charset="0"/>
              </a:rPr>
              <a:t>astudiaeth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Topics to be studied</a:t>
            </a:r>
          </a:p>
        </p:txBody>
      </p:sp>
      <p:sp>
        <p:nvSpPr>
          <p:cNvPr id="14339" name="Rectangle 4"/>
          <p:cNvSpPr>
            <a:spLocks noGrp="1" noChangeArrowheads="1"/>
          </p:cNvSpPr>
          <p:nvPr>
            <p:ph type="body" sz="half" idx="1"/>
          </p:nvPr>
        </p:nvSpPr>
        <p:spPr>
          <a:xfrm>
            <a:off x="457200" y="1699846"/>
            <a:ext cx="4057650" cy="4220309"/>
          </a:xfrm>
        </p:spPr>
        <p:txBody>
          <a:bodyPr>
            <a:normAutofit/>
          </a:bodyPr>
          <a:lstStyle/>
          <a:p>
            <a:pPr eaLnBrk="1" hangingPunct="1">
              <a:lnSpc>
                <a:spcPct val="90000"/>
              </a:lnSpc>
            </a:pPr>
            <a:r>
              <a:rPr lang="cy-GB" altLang="cy-GB" dirty="0" err="1">
                <a:solidFill>
                  <a:srgbClr val="000000"/>
                </a:solidFill>
                <a:latin typeface="Arial" panose="020B0604020202020204" pitchFamily="34" charset="0"/>
                <a:cs typeface="Arial" panose="020B0604020202020204" pitchFamily="34" charset="0"/>
              </a:rPr>
              <a:t>Niwroamrywiaeth</a:t>
            </a:r>
            <a:r>
              <a:rPr lang="cy-GB" altLang="cy-GB" dirty="0">
                <a:solidFill>
                  <a:srgbClr val="000000"/>
                </a:solidFill>
                <a:latin typeface="Arial" panose="020B0604020202020204" pitchFamily="34" charset="0"/>
                <a:cs typeface="Arial" panose="020B0604020202020204" pitchFamily="34" charset="0"/>
              </a:rPr>
              <a:t>;</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Anghenion cyfathrebu;</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Iechyd, cymdeithasol, emosiynol a meddyliol;</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Anghenion synhwyrol a chorfforol;</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Strategaethau;</a:t>
            </a:r>
          </a:p>
          <a:p>
            <a:pPr eaLnBrk="1" hangingPunct="1">
              <a:lnSpc>
                <a:spcPct val="90000"/>
              </a:lnSpc>
            </a:pPr>
            <a:r>
              <a:rPr lang="cy-GB" altLang="cy-GB" dirty="0">
                <a:solidFill>
                  <a:srgbClr val="000000"/>
                </a:solidFill>
                <a:latin typeface="Arial" panose="020B0604020202020204" pitchFamily="34" charset="0"/>
                <a:cs typeface="Arial" panose="020B0604020202020204" pitchFamily="34" charset="0"/>
              </a:rPr>
              <a:t>Safbwyntiau byd-eang. </a:t>
            </a:r>
          </a:p>
        </p:txBody>
      </p:sp>
      <p:sp>
        <p:nvSpPr>
          <p:cNvPr id="14340" name="Rectangle 5"/>
          <p:cNvSpPr>
            <a:spLocks noGrp="1" noChangeArrowheads="1"/>
          </p:cNvSpPr>
          <p:nvPr>
            <p:ph type="body" sz="half" idx="2"/>
          </p:nvPr>
        </p:nvSpPr>
        <p:spPr>
          <a:xfrm>
            <a:off x="4629150" y="1699847"/>
            <a:ext cx="4362450" cy="4220308"/>
          </a:xfrm>
        </p:spPr>
        <p:txBody>
          <a:bodyPr>
            <a:normAutofit/>
          </a:bodyPr>
          <a:lstStyle/>
          <a:p>
            <a:pPr eaLnBrk="1" hangingPunct="1">
              <a:lnSpc>
                <a:spcPct val="90000"/>
              </a:lnSpc>
            </a:pPr>
            <a:r>
              <a:rPr lang="en-GB" altLang="cy-GB" dirty="0">
                <a:solidFill>
                  <a:srgbClr val="0070C0"/>
                </a:solidFill>
                <a:latin typeface="Arial" panose="020B0604020202020204" pitchFamily="34" charset="0"/>
              </a:rPr>
              <a:t>Neurodiversity;</a:t>
            </a:r>
          </a:p>
          <a:p>
            <a:pPr eaLnBrk="1" hangingPunct="1">
              <a:lnSpc>
                <a:spcPct val="90000"/>
              </a:lnSpc>
            </a:pPr>
            <a:r>
              <a:rPr lang="en-GB" altLang="cy-GB" dirty="0">
                <a:solidFill>
                  <a:srgbClr val="0070C0"/>
                </a:solidFill>
                <a:latin typeface="Arial" panose="020B0604020202020204" pitchFamily="34" charset="0"/>
              </a:rPr>
              <a:t>Communication needs;</a:t>
            </a:r>
          </a:p>
          <a:p>
            <a:pPr eaLnBrk="1" hangingPunct="1">
              <a:lnSpc>
                <a:spcPct val="90000"/>
              </a:lnSpc>
            </a:pPr>
            <a:r>
              <a:rPr lang="en-GB" altLang="cy-GB" dirty="0">
                <a:solidFill>
                  <a:srgbClr val="0070C0"/>
                </a:solidFill>
                <a:latin typeface="Arial" panose="020B0604020202020204" pitchFamily="34" charset="0"/>
              </a:rPr>
              <a:t>Social, emotional and mental health;</a:t>
            </a:r>
          </a:p>
          <a:p>
            <a:pPr eaLnBrk="1" hangingPunct="1">
              <a:lnSpc>
                <a:spcPct val="90000"/>
              </a:lnSpc>
            </a:pPr>
            <a:r>
              <a:rPr lang="en-GB" altLang="cy-GB" dirty="0">
                <a:solidFill>
                  <a:srgbClr val="0070C0"/>
                </a:solidFill>
                <a:latin typeface="Arial" panose="020B0604020202020204" pitchFamily="34" charset="0"/>
              </a:rPr>
              <a:t>Sensory and physical needs;</a:t>
            </a:r>
          </a:p>
          <a:p>
            <a:pPr eaLnBrk="1" hangingPunct="1">
              <a:lnSpc>
                <a:spcPct val="90000"/>
              </a:lnSpc>
            </a:pPr>
            <a:r>
              <a:rPr lang="en-GB" altLang="cy-GB" dirty="0">
                <a:solidFill>
                  <a:srgbClr val="0070C0"/>
                </a:solidFill>
                <a:latin typeface="Arial" panose="020B0604020202020204" pitchFamily="34" charset="0"/>
              </a:rPr>
              <a:t>Strategies;</a:t>
            </a:r>
          </a:p>
          <a:p>
            <a:pPr eaLnBrk="1" hangingPunct="1">
              <a:lnSpc>
                <a:spcPct val="90000"/>
              </a:lnSpc>
            </a:pPr>
            <a:r>
              <a:rPr lang="en-GB" altLang="cy-GB" dirty="0">
                <a:solidFill>
                  <a:srgbClr val="0070C0"/>
                </a:solidFill>
                <a:latin typeface="Arial" panose="020B0604020202020204" pitchFamily="34" charset="0"/>
              </a:rPr>
              <a:t>Global perspectives.</a:t>
            </a:r>
          </a:p>
        </p:txBody>
      </p:sp>
    </p:spTree>
    <p:extLst>
      <p:ext uri="{BB962C8B-B14F-4D97-AF65-F5344CB8AC3E}">
        <p14:creationId xmlns:p14="http://schemas.microsoft.com/office/powerpoint/2010/main" val="2216423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381000" y="188640"/>
            <a:ext cx="8229600" cy="1143000"/>
          </a:xfrm>
        </p:spPr>
        <p:txBody>
          <a:bodyPr>
            <a:noAutofit/>
          </a:bodyPr>
          <a:lstStyle/>
          <a:p>
            <a:pPr algn="ctr" eaLnBrk="1" hangingPunct="1"/>
            <a:r>
              <a:rPr lang="en-GB" altLang="cy-GB" sz="4000" dirty="0" err="1">
                <a:latin typeface="Arial" panose="020B0604020202020204" pitchFamily="34" charset="0"/>
              </a:rPr>
              <a:t>Asesiad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Assessment</a:t>
            </a:r>
          </a:p>
        </p:txBody>
      </p:sp>
      <p:sp>
        <p:nvSpPr>
          <p:cNvPr id="10245" name="Rectangle 5"/>
          <p:cNvSpPr>
            <a:spLocks noGrp="1" noChangeArrowheads="1"/>
          </p:cNvSpPr>
          <p:nvPr>
            <p:ph sz="half" idx="1"/>
          </p:nvPr>
        </p:nvSpPr>
        <p:spPr>
          <a:xfrm>
            <a:off x="228600" y="1735015"/>
            <a:ext cx="4267200" cy="3979986"/>
          </a:xfrm>
        </p:spPr>
        <p:txBody>
          <a:bodyPr>
            <a:normAutofit/>
          </a:bodyPr>
          <a:lstStyle/>
          <a:p>
            <a:pPr>
              <a:spcBef>
                <a:spcPts val="0"/>
              </a:spcBef>
              <a:defRPr/>
            </a:pPr>
            <a:r>
              <a:rPr lang="en-GB" altLang="cy-GB" b="1" dirty="0">
                <a:latin typeface="Arial" panose="020B0604020202020204" pitchFamily="34" charset="0"/>
              </a:rPr>
              <a:t>18.04.2027</a:t>
            </a:r>
          </a:p>
          <a:p>
            <a:pPr marL="0" indent="0" eaLnBrk="1" hangingPunct="1">
              <a:spcBef>
                <a:spcPts val="0"/>
              </a:spcBef>
              <a:buFontTx/>
              <a:buNone/>
              <a:defRPr/>
            </a:pPr>
            <a:endParaRPr lang="en-GB" altLang="cy-GB" dirty="0">
              <a:latin typeface="Arial" panose="020B0604020202020204" pitchFamily="34" charset="0"/>
            </a:endParaRPr>
          </a:p>
          <a:p>
            <a:pPr eaLnBrk="1" hangingPunct="1">
              <a:spcBef>
                <a:spcPts val="0"/>
              </a:spcBef>
              <a:defRPr/>
            </a:pPr>
            <a:r>
              <a:rPr lang="en-GB" altLang="cy-GB" dirty="0">
                <a:latin typeface="Arial" panose="020B0604020202020204" pitchFamily="34" charset="0"/>
              </a:rPr>
              <a:t>23:59yh</a:t>
            </a:r>
          </a:p>
          <a:p>
            <a:pPr marL="0" indent="0" eaLnBrk="1" hangingPunct="1">
              <a:spcBef>
                <a:spcPts val="0"/>
              </a:spcBef>
              <a:buFontTx/>
              <a:buNone/>
              <a:defRPr/>
            </a:pPr>
            <a:endParaRPr lang="en-GB" altLang="cy-GB" dirty="0">
              <a:latin typeface="Arial" panose="020B0604020202020204" pitchFamily="34" charset="0"/>
            </a:endParaRPr>
          </a:p>
          <a:p>
            <a:pPr eaLnBrk="1" hangingPunct="1">
              <a:spcBef>
                <a:spcPts val="0"/>
              </a:spcBef>
              <a:defRPr/>
            </a:pPr>
            <a:r>
              <a:rPr lang="en-GB" altLang="cy-GB" dirty="0">
                <a:latin typeface="Arial" panose="020B0604020202020204" pitchFamily="34" charset="0"/>
              </a:rPr>
              <a:t>PP, </a:t>
            </a:r>
            <a:r>
              <a:rPr lang="en-GB" altLang="cy-GB" dirty="0" err="1">
                <a:latin typeface="Arial" panose="020B0604020202020204" pitchFamily="34" charset="0"/>
              </a:rPr>
              <a:t>sgript</a:t>
            </a:r>
            <a:r>
              <a:rPr lang="en-GB" altLang="cy-GB" dirty="0">
                <a:latin typeface="Arial" panose="020B0604020202020204" pitchFamily="34" charset="0"/>
              </a:rPr>
              <a:t> a </a:t>
            </a:r>
            <a:r>
              <a:rPr lang="en-GB" altLang="cy-GB" dirty="0" err="1">
                <a:latin typeface="Arial" panose="020B0604020202020204" pitchFamily="34" charset="0"/>
              </a:rPr>
              <a:t>rhestr</a:t>
            </a:r>
            <a:r>
              <a:rPr lang="en-GB" altLang="cy-GB" dirty="0">
                <a:latin typeface="Arial" panose="020B0604020202020204" pitchFamily="34" charset="0"/>
              </a:rPr>
              <a:t> </a:t>
            </a:r>
            <a:r>
              <a:rPr lang="en-GB" altLang="cy-GB" dirty="0" err="1">
                <a:latin typeface="Arial" panose="020B0604020202020204" pitchFamily="34" charset="0"/>
              </a:rPr>
              <a:t>cyfeiriadau</a:t>
            </a:r>
            <a:r>
              <a:rPr lang="en-GB" altLang="cy-GB" dirty="0">
                <a:latin typeface="Arial" panose="020B0604020202020204" pitchFamily="34" charset="0"/>
              </a:rPr>
              <a:t> </a:t>
            </a:r>
            <a:r>
              <a:rPr lang="en-GB" altLang="cy-GB" dirty="0" err="1">
                <a:latin typeface="Arial" panose="020B0604020202020204" pitchFamily="34" charset="0"/>
              </a:rPr>
              <a:t>ar</a:t>
            </a:r>
            <a:r>
              <a:rPr lang="en-GB" altLang="cy-GB" dirty="0">
                <a:latin typeface="Arial" panose="020B0604020202020204" pitchFamily="34" charset="0"/>
              </a:rPr>
              <a:t> Turnitin</a:t>
            </a:r>
          </a:p>
          <a:p>
            <a:pPr marL="457200" lvl="1" indent="0" eaLnBrk="1" hangingPunct="1">
              <a:lnSpc>
                <a:spcPct val="90000"/>
              </a:lnSpc>
              <a:buFontTx/>
              <a:buNone/>
              <a:defRPr/>
            </a:pPr>
            <a:endParaRPr lang="en-GB" altLang="cy-GB" sz="2600" b="1" dirty="0">
              <a:latin typeface="Arial" panose="020B0604020202020204" pitchFamily="34" charset="0"/>
            </a:endParaRPr>
          </a:p>
          <a:p>
            <a:pPr marL="0" indent="0" eaLnBrk="1" hangingPunct="1">
              <a:lnSpc>
                <a:spcPct val="90000"/>
              </a:lnSpc>
              <a:buNone/>
              <a:defRPr/>
            </a:pPr>
            <a:endParaRPr lang="en-GB" altLang="cy-GB" sz="3000" b="1" dirty="0"/>
          </a:p>
        </p:txBody>
      </p:sp>
      <p:sp>
        <p:nvSpPr>
          <p:cNvPr id="10246" name="Rectangle 6"/>
          <p:cNvSpPr>
            <a:spLocks noGrp="1" noChangeArrowheads="1"/>
          </p:cNvSpPr>
          <p:nvPr>
            <p:ph sz="half" idx="2"/>
          </p:nvPr>
        </p:nvSpPr>
        <p:spPr>
          <a:xfrm>
            <a:off x="4495800" y="1331640"/>
            <a:ext cx="4468688" cy="4794523"/>
          </a:xfrm>
        </p:spPr>
        <p:txBody>
          <a:bodyPr>
            <a:normAutofit/>
          </a:bodyPr>
          <a:lstStyle/>
          <a:p>
            <a:pPr marL="457200" lvl="1" indent="0" eaLnBrk="1" hangingPunct="1">
              <a:lnSpc>
                <a:spcPct val="90000"/>
              </a:lnSpc>
              <a:spcBef>
                <a:spcPts val="0"/>
              </a:spcBef>
              <a:buNone/>
              <a:defRPr/>
            </a:pPr>
            <a:endParaRPr lang="en-GB" altLang="cy-GB" sz="2800" dirty="0">
              <a:solidFill>
                <a:srgbClr val="0000FF"/>
              </a:solidFill>
              <a:latin typeface="Arial" panose="020B0604020202020204" pitchFamily="34" charset="0"/>
            </a:endParaRPr>
          </a:p>
          <a:p>
            <a:pPr lvl="1">
              <a:spcBef>
                <a:spcPts val="0"/>
              </a:spcBef>
              <a:defRPr/>
            </a:pPr>
            <a:r>
              <a:rPr lang="en-GB" altLang="cy-GB" sz="2800" b="1" dirty="0">
                <a:solidFill>
                  <a:srgbClr val="0070C0"/>
                </a:solidFill>
                <a:latin typeface="Arial" panose="020B0604020202020204" pitchFamily="34" charset="0"/>
              </a:rPr>
              <a:t>18.04.2027</a:t>
            </a:r>
          </a:p>
          <a:p>
            <a:pPr lvl="1" eaLnBrk="1" hangingPunct="1">
              <a:lnSpc>
                <a:spcPct val="90000"/>
              </a:lnSpc>
              <a:spcBef>
                <a:spcPts val="0"/>
              </a:spcBef>
              <a:buFont typeface="Arial" panose="020B0604020202020204" pitchFamily="34" charset="0"/>
              <a:buChar char="•"/>
              <a:defRPr/>
            </a:pPr>
            <a:endParaRPr lang="en-GB" altLang="cy-GB" sz="2800" dirty="0">
              <a:solidFill>
                <a:srgbClr val="0070C0"/>
              </a:solidFill>
              <a:latin typeface="Arial" panose="020B0604020202020204" pitchFamily="34" charset="0"/>
            </a:endParaRPr>
          </a:p>
          <a:p>
            <a:pPr lvl="1" eaLnBrk="1" hangingPunct="1">
              <a:lnSpc>
                <a:spcPct val="90000"/>
              </a:lnSpc>
              <a:spcBef>
                <a:spcPts val="0"/>
              </a:spcBef>
              <a:buFont typeface="Arial" panose="020B0604020202020204" pitchFamily="34" charset="0"/>
              <a:buChar char="•"/>
              <a:defRPr/>
            </a:pPr>
            <a:r>
              <a:rPr lang="en-GB" altLang="cy-GB" sz="2800" dirty="0">
                <a:solidFill>
                  <a:srgbClr val="0070C0"/>
                </a:solidFill>
                <a:latin typeface="Arial" panose="020B0604020202020204" pitchFamily="34" charset="0"/>
              </a:rPr>
              <a:t>23:59pm</a:t>
            </a:r>
          </a:p>
          <a:p>
            <a:pPr lvl="1" eaLnBrk="1" hangingPunct="1">
              <a:lnSpc>
                <a:spcPct val="90000"/>
              </a:lnSpc>
              <a:spcBef>
                <a:spcPts val="0"/>
              </a:spcBef>
              <a:buFont typeface="Arial" panose="020B0604020202020204" pitchFamily="34" charset="0"/>
              <a:buChar char="•"/>
              <a:defRPr/>
            </a:pPr>
            <a:endParaRPr lang="en-GB" altLang="cy-GB" sz="2800" dirty="0">
              <a:solidFill>
                <a:srgbClr val="0070C0"/>
              </a:solidFill>
              <a:latin typeface="Arial" panose="020B0604020202020204" pitchFamily="34" charset="0"/>
            </a:endParaRPr>
          </a:p>
          <a:p>
            <a:pPr lvl="1" eaLnBrk="1" hangingPunct="1">
              <a:lnSpc>
                <a:spcPct val="90000"/>
              </a:lnSpc>
              <a:spcBef>
                <a:spcPts val="0"/>
              </a:spcBef>
              <a:buFont typeface="Arial" panose="020B0604020202020204" pitchFamily="34" charset="0"/>
              <a:buChar char="•"/>
              <a:defRPr/>
            </a:pPr>
            <a:r>
              <a:rPr lang="en-GB" altLang="cy-GB" sz="2800" dirty="0">
                <a:solidFill>
                  <a:srgbClr val="0070C0"/>
                </a:solidFill>
                <a:latin typeface="Arial" panose="020B0604020202020204" pitchFamily="34" charset="0"/>
              </a:rPr>
              <a:t>PP, script and reference list on Turnitin</a:t>
            </a:r>
          </a:p>
          <a:p>
            <a:pPr marL="457200" lvl="1" indent="0" eaLnBrk="1" hangingPunct="1">
              <a:lnSpc>
                <a:spcPct val="90000"/>
              </a:lnSpc>
              <a:buFontTx/>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31949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altLang="cy-GB" sz="4000" dirty="0">
                <a:latin typeface="Arial" panose="020B0604020202020204" pitchFamily="34" charset="0"/>
              </a:rPr>
              <a:t>Disgrifiad </a:t>
            </a:r>
            <a:r>
              <a:rPr lang="en-GB" altLang="cy-GB" sz="4000" dirty="0" err="1">
                <a:latin typeface="Arial" panose="020B0604020202020204" pitchFamily="34" charset="0"/>
              </a:rPr>
              <a:t>o’r</a:t>
            </a:r>
            <a:r>
              <a:rPr lang="en-GB" altLang="cy-GB" sz="4000" dirty="0">
                <a:latin typeface="Arial" panose="020B0604020202020204" pitchFamily="34" charset="0"/>
              </a:rPr>
              <a:t> </a:t>
            </a:r>
            <a:r>
              <a:rPr lang="en-GB" altLang="cy-GB" sz="4000" dirty="0" err="1">
                <a:latin typeface="Arial" panose="020B0604020202020204" pitchFamily="34" charset="0"/>
              </a:rPr>
              <a:t>aseiniad</a:t>
            </a:r>
            <a:r>
              <a:rPr lang="en-GB" altLang="cy-GB" sz="4000" dirty="0">
                <a:latin typeface="Arial" panose="020B0604020202020204" pitchFamily="34" charset="0"/>
              </a:rPr>
              <a:t> </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Description of the assignment</a:t>
            </a:r>
            <a:endParaRPr lang="en-GB" sz="4000" dirty="0"/>
          </a:p>
        </p:txBody>
      </p:sp>
      <p:sp>
        <p:nvSpPr>
          <p:cNvPr id="3" name="Content Placeholder 2">
            <a:extLst>
              <a:ext uri="{FF2B5EF4-FFF2-40B4-BE49-F238E27FC236}">
                <a16:creationId xmlns:a16="http://schemas.microsoft.com/office/drawing/2014/main" id="{7538640E-0FC1-B902-803E-FBC065D1B928}"/>
              </a:ext>
            </a:extLst>
          </p:cNvPr>
          <p:cNvSpPr>
            <a:spLocks noGrp="1"/>
          </p:cNvSpPr>
          <p:nvPr>
            <p:ph idx="1"/>
          </p:nvPr>
        </p:nvSpPr>
        <p:spPr>
          <a:xfrm>
            <a:off x="117231" y="1825625"/>
            <a:ext cx="8909537" cy="4035913"/>
          </a:xfrm>
        </p:spPr>
        <p:txBody>
          <a:bodyPr>
            <a:normAutofit lnSpcReduction="10000"/>
          </a:bodyPr>
          <a:lstStyle/>
          <a:p>
            <a:r>
              <a:rPr lang="cy-GB" dirty="0">
                <a:latin typeface="Arial" panose="020B0604020202020204" pitchFamily="34" charset="0"/>
              </a:rPr>
              <a:t>Mewn grwpiau, dyluniwch a chyflwynwch gyflwyniad grŵp (10 munud fesul aelod grŵp) sy’n archwilio Anghenion Dysgu Ychwanegol (ADY). </a:t>
            </a:r>
          </a:p>
          <a:p>
            <a:pPr marL="0" indent="0">
              <a:buNone/>
            </a:pPr>
            <a:endParaRPr lang="cy-GB" dirty="0">
              <a:latin typeface="Arial" panose="020B0604020202020204" pitchFamily="34" charset="0"/>
            </a:endParaRPr>
          </a:p>
          <a:p>
            <a:r>
              <a:rPr lang="cy-GB" dirty="0">
                <a:latin typeface="Arial" panose="020B0604020202020204" pitchFamily="34" charset="0"/>
              </a:rPr>
              <a:t>Bydd angen i chi greu cyflwyniad PowerPoint i gefnogi eich cyflwyniad.</a:t>
            </a:r>
          </a:p>
          <a:p>
            <a:endParaRPr lang="cy-GB" dirty="0">
              <a:latin typeface="Arial" panose="020B0604020202020204" pitchFamily="34" charset="0"/>
            </a:endParaRPr>
          </a:p>
          <a:p>
            <a:r>
              <a:rPr lang="cy-GB" dirty="0">
                <a:latin typeface="Arial" panose="020B0604020202020204" pitchFamily="34" charset="0"/>
              </a:rPr>
              <a:t>Yn unigol, rhaid i chi hefyd gyfrannu at fwrdd trafod (Moodle).</a:t>
            </a:r>
          </a:p>
          <a:p>
            <a:pPr marL="0" indent="0">
              <a:buNone/>
            </a:pPr>
            <a:endParaRPr lang="cy-GB" dirty="0">
              <a:latin typeface="Arial" panose="020B0604020202020204" pitchFamily="34" charset="0"/>
            </a:endParaRPr>
          </a:p>
          <a:p>
            <a:pPr marL="0" indent="0">
              <a:buNone/>
            </a:pPr>
            <a:endParaRPr lang="cy-GB"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78344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15482-D9EE-8483-7ACA-16240D5843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76B235-2411-A27E-2A95-43F331BC4968}"/>
              </a:ext>
            </a:extLst>
          </p:cNvPr>
          <p:cNvSpPr>
            <a:spLocks noGrp="1"/>
          </p:cNvSpPr>
          <p:nvPr>
            <p:ph type="title"/>
          </p:nvPr>
        </p:nvSpPr>
        <p:spPr/>
        <p:txBody>
          <a:bodyPr>
            <a:normAutofit/>
          </a:bodyPr>
          <a:lstStyle/>
          <a:p>
            <a:pPr algn="ctr"/>
            <a:r>
              <a:rPr lang="en-GB" altLang="cy-GB" sz="4000" dirty="0">
                <a:latin typeface="Arial" panose="020B0604020202020204" pitchFamily="34" charset="0"/>
              </a:rPr>
              <a:t>Disgrifiad </a:t>
            </a:r>
            <a:r>
              <a:rPr lang="en-GB" altLang="cy-GB" sz="4000" dirty="0" err="1">
                <a:latin typeface="Arial" panose="020B0604020202020204" pitchFamily="34" charset="0"/>
              </a:rPr>
              <a:t>o’r</a:t>
            </a:r>
            <a:r>
              <a:rPr lang="en-GB" altLang="cy-GB" sz="4000" dirty="0">
                <a:latin typeface="Arial" panose="020B0604020202020204" pitchFamily="34" charset="0"/>
              </a:rPr>
              <a:t> </a:t>
            </a:r>
            <a:r>
              <a:rPr lang="en-GB" altLang="cy-GB" sz="4000" dirty="0" err="1">
                <a:latin typeface="Arial" panose="020B0604020202020204" pitchFamily="34" charset="0"/>
              </a:rPr>
              <a:t>aseiniad</a:t>
            </a:r>
            <a:r>
              <a:rPr lang="en-GB" altLang="cy-GB" sz="4000" dirty="0">
                <a:latin typeface="Arial" panose="020B0604020202020204" pitchFamily="34" charset="0"/>
              </a:rPr>
              <a:t> </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Description of the assignment</a:t>
            </a:r>
            <a:endParaRPr lang="en-GB" sz="4000" dirty="0"/>
          </a:p>
        </p:txBody>
      </p:sp>
      <p:sp>
        <p:nvSpPr>
          <p:cNvPr id="4" name="Content Placeholder 3">
            <a:extLst>
              <a:ext uri="{FF2B5EF4-FFF2-40B4-BE49-F238E27FC236}">
                <a16:creationId xmlns:a16="http://schemas.microsoft.com/office/drawing/2014/main" id="{1F495289-F2E5-D4F0-550B-9D20786E3077}"/>
              </a:ext>
            </a:extLst>
          </p:cNvPr>
          <p:cNvSpPr>
            <a:spLocks noGrp="1"/>
          </p:cNvSpPr>
          <p:nvPr>
            <p:ph idx="1"/>
          </p:nvPr>
        </p:nvSpPr>
        <p:spPr>
          <a:xfrm>
            <a:off x="234461" y="1825625"/>
            <a:ext cx="8721969" cy="4012467"/>
          </a:xfrm>
        </p:spPr>
        <p:txBody>
          <a:bodyPr>
            <a:normAutofit lnSpcReduction="10000"/>
          </a:bodyPr>
          <a:lstStyle/>
          <a:p>
            <a:r>
              <a:rPr lang="en-GB" dirty="0">
                <a:solidFill>
                  <a:srgbClr val="0070C0"/>
                </a:solidFill>
                <a:latin typeface="Arial" panose="020B0604020202020204" pitchFamily="34" charset="0"/>
              </a:rPr>
              <a:t>In groups, design and deliver a group presentation (10 minutes per group member) exploring Additional Learning Needs (ALN). </a:t>
            </a:r>
          </a:p>
          <a:p>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You will need to create a PowerPoint to support your presentation.</a:t>
            </a:r>
          </a:p>
          <a:p>
            <a:endParaRPr lang="en-GB" dirty="0">
              <a:solidFill>
                <a:srgbClr val="0070C0"/>
              </a:solidFill>
              <a:latin typeface="Arial" panose="020B0604020202020204" pitchFamily="34" charset="0"/>
            </a:endParaRPr>
          </a:p>
          <a:p>
            <a:r>
              <a:rPr lang="en-GB" dirty="0">
                <a:solidFill>
                  <a:srgbClr val="0070C0"/>
                </a:solidFill>
                <a:latin typeface="Arial" panose="020B0604020202020204" pitchFamily="34" charset="0"/>
              </a:rPr>
              <a:t>Individually, you must also contribute to a discussion board (Moodle).</a:t>
            </a:r>
          </a:p>
          <a:p>
            <a:pPr marL="0" indent="0">
              <a:buNone/>
            </a:pPr>
            <a:endParaRPr lang="en-GB" dirty="0"/>
          </a:p>
        </p:txBody>
      </p:sp>
    </p:spTree>
    <p:extLst>
      <p:ext uri="{BB962C8B-B14F-4D97-AF65-F5344CB8AC3E}">
        <p14:creationId xmlns:p14="http://schemas.microsoft.com/office/powerpoint/2010/main" val="2467316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Disgwyliadau</a:t>
            </a:r>
            <a:r>
              <a:rPr lang="en-GB" sz="4000" dirty="0">
                <a:latin typeface="Arial" panose="020B0604020202020204" pitchFamily="34" charset="0"/>
              </a:rPr>
              <a:t> </a:t>
            </a:r>
            <a:r>
              <a:rPr lang="en-GB" sz="4000" dirty="0" err="1">
                <a:latin typeface="Arial" panose="020B0604020202020204" pitchFamily="34" charset="0"/>
              </a:rPr>
              <a:t>Lefel</a:t>
            </a:r>
            <a:r>
              <a:rPr lang="en-GB" sz="4000" dirty="0">
                <a:latin typeface="Arial" panose="020B0604020202020204" pitchFamily="34" charset="0"/>
              </a:rPr>
              <a:t> 4</a:t>
            </a:r>
            <a:br>
              <a:rPr lang="en-GB" sz="4000" dirty="0">
                <a:latin typeface="Arial" panose="020B0604020202020204" pitchFamily="34" charset="0"/>
              </a:rPr>
            </a:br>
            <a:r>
              <a:rPr lang="en-GB" sz="4000" dirty="0">
                <a:solidFill>
                  <a:srgbClr val="0070C0"/>
                </a:solidFill>
                <a:latin typeface="Arial" panose="020B0604020202020204" pitchFamily="34" charset="0"/>
              </a:rPr>
              <a:t>Level 4 expectations</a:t>
            </a:r>
          </a:p>
        </p:txBody>
      </p:sp>
      <p:sp>
        <p:nvSpPr>
          <p:cNvPr id="4" name="Content Placeholder 3">
            <a:extLst>
              <a:ext uri="{FF2B5EF4-FFF2-40B4-BE49-F238E27FC236}">
                <a16:creationId xmlns:a16="http://schemas.microsoft.com/office/drawing/2014/main" id="{A1E5313C-322A-D7C3-E482-2F2561199E34}"/>
              </a:ext>
            </a:extLst>
          </p:cNvPr>
          <p:cNvSpPr>
            <a:spLocks noGrp="1"/>
          </p:cNvSpPr>
          <p:nvPr>
            <p:ph sz="half" idx="1"/>
          </p:nvPr>
        </p:nvSpPr>
        <p:spPr>
          <a:xfrm>
            <a:off x="628650" y="2028091"/>
            <a:ext cx="3867150" cy="3607396"/>
          </a:xfrm>
        </p:spPr>
        <p:txBody>
          <a:bodyPr/>
          <a:lstStyle/>
          <a:p>
            <a:r>
              <a:rPr lang="cy-GB" noProof="0" dirty="0">
                <a:latin typeface="Arial" panose="020B0604020202020204" pitchFamily="34" charset="0"/>
                <a:cs typeface="Arial" panose="020B0604020202020204" pitchFamily="34" charset="0"/>
              </a:rPr>
              <a:t>Darllen academaidd;</a:t>
            </a:r>
          </a:p>
          <a:p>
            <a:r>
              <a:rPr lang="cy-GB" noProof="0" dirty="0">
                <a:latin typeface="Arial" panose="020B0604020202020204" pitchFamily="34" charset="0"/>
                <a:cs typeface="Arial" panose="020B0604020202020204" pitchFamily="34" charset="0"/>
              </a:rPr>
              <a:t>Cymryd nodiadau;</a:t>
            </a:r>
          </a:p>
          <a:p>
            <a:r>
              <a:rPr lang="cy-GB" noProof="0" dirty="0">
                <a:latin typeface="Arial" panose="020B0604020202020204" pitchFamily="34" charset="0"/>
                <a:cs typeface="Arial" panose="020B0604020202020204" pitchFamily="34" charset="0"/>
              </a:rPr>
              <a:t>Meddwl yn feirniadol;</a:t>
            </a:r>
          </a:p>
          <a:p>
            <a:r>
              <a:rPr lang="cy-GB" noProof="0" dirty="0">
                <a:latin typeface="Arial" panose="020B0604020202020204" pitchFamily="34" charset="0"/>
                <a:cs typeface="Arial" panose="020B0604020202020204" pitchFamily="34" charset="0"/>
              </a:rPr>
              <a:t>Cyfeirnodi;</a:t>
            </a:r>
          </a:p>
          <a:p>
            <a:r>
              <a:rPr lang="cy-GB" noProof="0" dirty="0">
                <a:latin typeface="Arial" panose="020B0604020202020204" pitchFamily="34" charset="0"/>
                <a:cs typeface="Arial" panose="020B0604020202020204" pitchFamily="34" charset="0"/>
              </a:rPr>
              <a:t>Dysgu annibynnol.</a:t>
            </a:r>
          </a:p>
        </p:txBody>
      </p:sp>
      <p:sp>
        <p:nvSpPr>
          <p:cNvPr id="5" name="Content Placeholder 4">
            <a:extLst>
              <a:ext uri="{FF2B5EF4-FFF2-40B4-BE49-F238E27FC236}">
                <a16:creationId xmlns:a16="http://schemas.microsoft.com/office/drawing/2014/main" id="{DAD56DDC-68E0-455D-5F6C-66ED691A3E54}"/>
              </a:ext>
            </a:extLst>
          </p:cNvPr>
          <p:cNvSpPr>
            <a:spLocks noGrp="1"/>
          </p:cNvSpPr>
          <p:nvPr>
            <p:ph sz="half" idx="2"/>
          </p:nvPr>
        </p:nvSpPr>
        <p:spPr>
          <a:xfrm>
            <a:off x="4648200" y="2028091"/>
            <a:ext cx="3867150" cy="3607395"/>
          </a:xfrm>
        </p:spPr>
        <p:txBody>
          <a:bodyPr/>
          <a:lstStyle/>
          <a:p>
            <a:r>
              <a:rPr lang="en-GB" dirty="0">
                <a:solidFill>
                  <a:srgbClr val="0070C0"/>
                </a:solidFill>
                <a:latin typeface="Arial" panose="020B0604020202020204" pitchFamily="34" charset="0"/>
                <a:cs typeface="Arial" panose="020B0604020202020204" pitchFamily="34" charset="0"/>
              </a:rPr>
              <a:t>Academic reading;</a:t>
            </a:r>
          </a:p>
          <a:p>
            <a:r>
              <a:rPr lang="en-GB" dirty="0">
                <a:solidFill>
                  <a:srgbClr val="0070C0"/>
                </a:solidFill>
                <a:latin typeface="Arial" panose="020B0604020202020204" pitchFamily="34" charset="0"/>
                <a:cs typeface="Arial" panose="020B0604020202020204" pitchFamily="34" charset="0"/>
              </a:rPr>
              <a:t>Note taking;</a:t>
            </a:r>
          </a:p>
          <a:p>
            <a:r>
              <a:rPr lang="en-GB" dirty="0">
                <a:solidFill>
                  <a:srgbClr val="0070C0"/>
                </a:solidFill>
                <a:latin typeface="Arial" panose="020B0604020202020204" pitchFamily="34" charset="0"/>
                <a:cs typeface="Arial" panose="020B0604020202020204" pitchFamily="34" charset="0"/>
              </a:rPr>
              <a:t>Critical thinking;</a:t>
            </a:r>
          </a:p>
          <a:p>
            <a:r>
              <a:rPr lang="en-GB" dirty="0">
                <a:solidFill>
                  <a:srgbClr val="0070C0"/>
                </a:solidFill>
                <a:latin typeface="Arial" panose="020B0604020202020204" pitchFamily="34" charset="0"/>
                <a:cs typeface="Arial" panose="020B0604020202020204" pitchFamily="34" charset="0"/>
              </a:rPr>
              <a:t>Referencing;</a:t>
            </a:r>
          </a:p>
          <a:p>
            <a:r>
              <a:rPr lang="en-GB" dirty="0">
                <a:solidFill>
                  <a:srgbClr val="0070C0"/>
                </a:solidFill>
                <a:latin typeface="Arial" panose="020B0604020202020204" pitchFamily="34" charset="0"/>
                <a:cs typeface="Arial" panose="020B0604020202020204" pitchFamily="34" charset="0"/>
              </a:rPr>
              <a:t>Independent learning.</a:t>
            </a:r>
          </a:p>
        </p:txBody>
      </p:sp>
    </p:spTree>
    <p:extLst>
      <p:ext uri="{BB962C8B-B14F-4D97-AF65-F5344CB8AC3E}">
        <p14:creationId xmlns:p14="http://schemas.microsoft.com/office/powerpoint/2010/main" val="403201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23B9A-3563-03DE-E7A2-4B4ECD29C974}"/>
              </a:ext>
            </a:extLst>
          </p:cNvPr>
          <p:cNvSpPr>
            <a:spLocks noGrp="1"/>
          </p:cNvSpPr>
          <p:nvPr>
            <p:ph type="title"/>
          </p:nvPr>
        </p:nvSpPr>
        <p:spPr/>
        <p:txBody>
          <a:bodyPr>
            <a:normAutofit/>
          </a:bodyPr>
          <a:lstStyle/>
          <a:p>
            <a:pPr algn="ctr"/>
            <a:r>
              <a:rPr lang="en-GB" sz="4000" dirty="0" err="1">
                <a:latin typeface="Arial" panose="020B0604020202020204" pitchFamily="34" charset="0"/>
              </a:rPr>
              <a:t>Presenoldeb</a:t>
            </a:r>
            <a:r>
              <a:rPr lang="en-GB" sz="4000" dirty="0">
                <a:latin typeface="Arial" panose="020B0604020202020204" pitchFamily="34" charset="0"/>
              </a:rPr>
              <a:t> a </a:t>
            </a:r>
            <a:r>
              <a:rPr lang="en-GB" sz="4000" dirty="0" err="1">
                <a:latin typeface="Arial" panose="020B0604020202020204" pitchFamily="34" charset="0"/>
              </a:rPr>
              <a:t>chyfranogiad</a:t>
            </a:r>
            <a:br>
              <a:rPr lang="en-GB" sz="4000" dirty="0">
                <a:latin typeface="Arial" panose="020B0604020202020204" pitchFamily="34" charset="0"/>
              </a:rPr>
            </a:br>
            <a:r>
              <a:rPr lang="en-GB" sz="4000" dirty="0">
                <a:solidFill>
                  <a:srgbClr val="0070C0"/>
                </a:solidFill>
                <a:latin typeface="Arial" panose="020B0604020202020204" pitchFamily="34" charset="0"/>
              </a:rPr>
              <a:t>Attendance and participation</a:t>
            </a:r>
            <a:endParaRPr lang="en-GB" sz="4000" dirty="0">
              <a:solidFill>
                <a:srgbClr val="0070C0"/>
              </a:solidFill>
            </a:endParaRPr>
          </a:p>
        </p:txBody>
      </p:sp>
      <p:sp>
        <p:nvSpPr>
          <p:cNvPr id="4" name="Content Placeholder 3">
            <a:extLst>
              <a:ext uri="{FF2B5EF4-FFF2-40B4-BE49-F238E27FC236}">
                <a16:creationId xmlns:a16="http://schemas.microsoft.com/office/drawing/2014/main" id="{D427ADD4-5F9B-D7AB-3312-C9882112598E}"/>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Gwella dealltwriaeth a llwyddiant academaidd;</a:t>
            </a:r>
          </a:p>
          <a:p>
            <a:r>
              <a:rPr lang="cy-GB" noProof="0" dirty="0">
                <a:latin typeface="Arial" panose="020B0604020202020204" pitchFamily="34" charset="0"/>
                <a:cs typeface="Arial" panose="020B0604020202020204" pitchFamily="34" charset="0"/>
              </a:rPr>
              <a:t>Datblygu sgiliau hanfodol;</a:t>
            </a:r>
          </a:p>
          <a:p>
            <a:r>
              <a:rPr lang="cy-GB" noProof="0" dirty="0">
                <a:latin typeface="Arial" panose="020B0604020202020204" pitchFamily="34" charset="0"/>
                <a:cs typeface="Arial" panose="020B0604020202020204" pitchFamily="34" charset="0"/>
              </a:rPr>
              <a:t>Cryfhau ymdeimlad o berthyn a chefnogaeth.</a:t>
            </a:r>
          </a:p>
        </p:txBody>
      </p:sp>
      <p:sp>
        <p:nvSpPr>
          <p:cNvPr id="5" name="Content Placeholder 4">
            <a:extLst>
              <a:ext uri="{FF2B5EF4-FFF2-40B4-BE49-F238E27FC236}">
                <a16:creationId xmlns:a16="http://schemas.microsoft.com/office/drawing/2014/main" id="{96F2D977-C0DF-03A5-1DDA-812C05562E78}"/>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Improves understanding and academic success;</a:t>
            </a:r>
          </a:p>
          <a:p>
            <a:r>
              <a:rPr lang="en-GB" dirty="0">
                <a:solidFill>
                  <a:srgbClr val="0070C0"/>
                </a:solidFill>
                <a:latin typeface="Arial" panose="020B0604020202020204" pitchFamily="34" charset="0"/>
                <a:cs typeface="Arial" panose="020B0604020202020204" pitchFamily="34" charset="0"/>
              </a:rPr>
              <a:t>Develops essential skills;</a:t>
            </a:r>
          </a:p>
          <a:p>
            <a:r>
              <a:rPr lang="en-GB" dirty="0">
                <a:solidFill>
                  <a:srgbClr val="0070C0"/>
                </a:solidFill>
                <a:latin typeface="Arial" panose="020B0604020202020204" pitchFamily="34" charset="0"/>
                <a:cs typeface="Arial" panose="020B0604020202020204" pitchFamily="34" charset="0"/>
              </a:rPr>
              <a:t>Enhances belonging and support.</a:t>
            </a:r>
          </a:p>
        </p:txBody>
      </p:sp>
    </p:spTree>
    <p:extLst>
      <p:ext uri="{BB962C8B-B14F-4D97-AF65-F5344CB8AC3E}">
        <p14:creationId xmlns:p14="http://schemas.microsoft.com/office/powerpoint/2010/main" val="953961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354" y="365125"/>
            <a:ext cx="8581292" cy="1325563"/>
          </a:xfrm>
        </p:spPr>
        <p:txBody>
          <a:bodyPr>
            <a:normAutofit fontScale="90000"/>
          </a:bodyPr>
          <a:lstStyle/>
          <a:p>
            <a:pPr algn="ctr"/>
            <a:r>
              <a:rPr lang="cy-GB" noProof="0" dirty="0">
                <a:latin typeface="Arial" panose="020B0604020202020204" pitchFamily="34" charset="0"/>
              </a:rPr>
              <a:t>Uniondeb academaidd a defnydd DA</a:t>
            </a:r>
            <a:br>
              <a:rPr lang="en-GB" dirty="0">
                <a:latin typeface="Arial" panose="020B0604020202020204" pitchFamily="34" charset="0"/>
              </a:rPr>
            </a:br>
            <a:r>
              <a:rPr lang="en-GB" dirty="0">
                <a:solidFill>
                  <a:srgbClr val="0070C0"/>
                </a:solidFill>
                <a:latin typeface="Arial" panose="020B0604020202020204" pitchFamily="34" charset="0"/>
              </a:rPr>
              <a:t>Academic integrity and AI use</a:t>
            </a:r>
          </a:p>
        </p:txBody>
      </p:sp>
      <p:sp>
        <p:nvSpPr>
          <p:cNvPr id="4" name="Content Placeholder 3">
            <a:extLst>
              <a:ext uri="{FF2B5EF4-FFF2-40B4-BE49-F238E27FC236}">
                <a16:creationId xmlns:a16="http://schemas.microsoft.com/office/drawing/2014/main" id="{BC51EF5A-AC86-9C08-F6F2-2FA36827CC05}"/>
              </a:ext>
            </a:extLst>
          </p:cNvPr>
          <p:cNvSpPr>
            <a:spLocks noGrp="1"/>
          </p:cNvSpPr>
          <p:nvPr>
            <p:ph sz="half" idx="1"/>
          </p:nvPr>
        </p:nvSpPr>
        <p:spPr>
          <a:xfrm>
            <a:off x="140677" y="1825624"/>
            <a:ext cx="4355123" cy="4188313"/>
          </a:xfrm>
        </p:spPr>
        <p:txBody>
          <a:bodyPr>
            <a:normAutofit fontScale="92500" lnSpcReduction="20000"/>
          </a:bodyPr>
          <a:lstStyle/>
          <a:p>
            <a:r>
              <a:rPr lang="cy-GB" noProof="0" dirty="0">
                <a:latin typeface="Arial" panose="020B0604020202020204" pitchFamily="34" charset="0"/>
                <a:cs typeface="Arial" panose="020B0604020202020204" pitchFamily="34" charset="0"/>
              </a:rPr>
              <a:t>Defnyddiwch DA fel offeryn cefnogi yn unig;</a:t>
            </a:r>
          </a:p>
          <a:p>
            <a:r>
              <a:rPr lang="cy-GB" noProof="0" dirty="0">
                <a:latin typeface="Arial" panose="020B0604020202020204" pitchFamily="34" charset="0"/>
                <a:cs typeface="Arial" panose="020B0604020202020204" pitchFamily="34" charset="0"/>
              </a:rPr>
              <a:t>Byddwch yn eglur ynghylch eich defnydd o DA;</a:t>
            </a:r>
          </a:p>
          <a:p>
            <a:r>
              <a:rPr lang="cy-GB" noProof="0" dirty="0">
                <a:latin typeface="Arial" panose="020B0604020202020204" pitchFamily="34" charset="0"/>
                <a:cs typeface="Arial" panose="020B0604020202020204" pitchFamily="34" charset="0"/>
              </a:rPr>
              <a:t>Gwerthuswch gynnwys a gynhyrchir gan DA yn feirniadol;</a:t>
            </a:r>
          </a:p>
          <a:p>
            <a:r>
              <a:rPr lang="cy-GB" noProof="0" dirty="0">
                <a:latin typeface="Arial" panose="020B0604020202020204" pitchFamily="34" charset="0"/>
                <a:cs typeface="Arial" panose="020B0604020202020204" pitchFamily="34" charset="0"/>
              </a:rPr>
              <a:t>Cynhaliwch uniondeb academaidd;</a:t>
            </a:r>
          </a:p>
          <a:p>
            <a:r>
              <a:rPr lang="cy-GB" noProof="0" dirty="0">
                <a:latin typeface="Arial" panose="020B0604020202020204" pitchFamily="34" charset="0"/>
                <a:cs typeface="Arial" panose="020B0604020202020204" pitchFamily="34" charset="0"/>
              </a:rPr>
              <a:t>Datblygwch eich llais academaidd eich hun.</a:t>
            </a:r>
          </a:p>
        </p:txBody>
      </p:sp>
      <p:sp>
        <p:nvSpPr>
          <p:cNvPr id="5" name="Content Placeholder 4">
            <a:extLst>
              <a:ext uri="{FF2B5EF4-FFF2-40B4-BE49-F238E27FC236}">
                <a16:creationId xmlns:a16="http://schemas.microsoft.com/office/drawing/2014/main" id="{2BEF7CB5-6CD0-487C-0750-2B2199ED78E3}"/>
              </a:ext>
            </a:extLst>
          </p:cNvPr>
          <p:cNvSpPr>
            <a:spLocks noGrp="1"/>
          </p:cNvSpPr>
          <p:nvPr>
            <p:ph sz="half" idx="2"/>
          </p:nvPr>
        </p:nvSpPr>
        <p:spPr>
          <a:xfrm>
            <a:off x="4648199" y="1825625"/>
            <a:ext cx="4355123" cy="4188312"/>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Use AI as a support tool only;</a:t>
            </a:r>
          </a:p>
          <a:p>
            <a:r>
              <a:rPr lang="en-GB" dirty="0">
                <a:solidFill>
                  <a:srgbClr val="0070C0"/>
                </a:solidFill>
                <a:latin typeface="Arial" panose="020B0604020202020204" pitchFamily="34" charset="0"/>
                <a:cs typeface="Arial" panose="020B0604020202020204" pitchFamily="34" charset="0"/>
              </a:rPr>
              <a:t>Be transparent about your use of AI;</a:t>
            </a:r>
          </a:p>
          <a:p>
            <a:r>
              <a:rPr lang="en-GB" dirty="0">
                <a:solidFill>
                  <a:srgbClr val="0070C0"/>
                </a:solidFill>
                <a:latin typeface="Arial" panose="020B0604020202020204" pitchFamily="34" charset="0"/>
                <a:cs typeface="Arial" panose="020B0604020202020204" pitchFamily="34" charset="0"/>
              </a:rPr>
              <a:t>Critically evaluate AI-generated content;</a:t>
            </a:r>
          </a:p>
          <a:p>
            <a:r>
              <a:rPr lang="en-GB" dirty="0">
                <a:solidFill>
                  <a:srgbClr val="0070C0"/>
                </a:solidFill>
                <a:latin typeface="Arial" panose="020B0604020202020204" pitchFamily="34" charset="0"/>
                <a:cs typeface="Arial" panose="020B0604020202020204" pitchFamily="34" charset="0"/>
              </a:rPr>
              <a:t>Maintain academic integrity;</a:t>
            </a:r>
          </a:p>
          <a:p>
            <a:r>
              <a:rPr lang="en-GB" dirty="0">
                <a:solidFill>
                  <a:srgbClr val="0070C0"/>
                </a:solidFill>
                <a:latin typeface="Arial" panose="020B0604020202020204" pitchFamily="34" charset="0"/>
                <a:cs typeface="Arial" panose="020B0604020202020204" pitchFamily="34" charset="0"/>
              </a:rPr>
              <a:t>Develop your own academic voice.</a:t>
            </a:r>
          </a:p>
        </p:txBody>
      </p:sp>
    </p:spTree>
    <p:extLst>
      <p:ext uri="{BB962C8B-B14F-4D97-AF65-F5344CB8AC3E}">
        <p14:creationId xmlns:p14="http://schemas.microsoft.com/office/powerpoint/2010/main" val="11847607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Gweithgaredd</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Activity</a:t>
            </a:r>
          </a:p>
        </p:txBody>
      </p:sp>
      <p:sp>
        <p:nvSpPr>
          <p:cNvPr id="4" name="Content Placeholder 3">
            <a:extLst>
              <a:ext uri="{FF2B5EF4-FFF2-40B4-BE49-F238E27FC236}">
                <a16:creationId xmlns:a16="http://schemas.microsoft.com/office/drawing/2014/main" id="{B9938EFF-33D9-83EA-77A5-DA7AE64BB583}"/>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Beth wyf eisoes yn ei wybod am ADY?</a:t>
            </a:r>
          </a:p>
          <a:p>
            <a:pPr marL="0" indent="0">
              <a:buNone/>
            </a:pPr>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Beth rwy’n gobeithio ei ddysgu?</a:t>
            </a:r>
          </a:p>
        </p:txBody>
      </p:sp>
      <p:sp>
        <p:nvSpPr>
          <p:cNvPr id="5" name="Content Placeholder 4">
            <a:extLst>
              <a:ext uri="{FF2B5EF4-FFF2-40B4-BE49-F238E27FC236}">
                <a16:creationId xmlns:a16="http://schemas.microsoft.com/office/drawing/2014/main" id="{407A04AF-9D39-1830-F862-219C6873C87B}"/>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What do I already know about ALN?</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do I hope to learn?</a:t>
            </a:r>
          </a:p>
        </p:txBody>
      </p:sp>
    </p:spTree>
    <p:extLst>
      <p:ext uri="{BB962C8B-B14F-4D97-AF65-F5344CB8AC3E}">
        <p14:creationId xmlns:p14="http://schemas.microsoft.com/office/powerpoint/2010/main" val="3117023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4"/>
          </a:xfrm>
        </p:spPr>
        <p:txBody>
          <a:bodyPr>
            <a:normAutofit fontScale="90000"/>
          </a:bodyPr>
          <a:lstStyle/>
          <a:p>
            <a:pPr algn="ctr"/>
            <a:r>
              <a:rPr lang="en-GB" dirty="0">
                <a:latin typeface="Arial" panose="020B0604020202020204" pitchFamily="34" charset="0"/>
              </a:rPr>
              <a:t>Beth </a:t>
            </a:r>
            <a:r>
              <a:rPr lang="en-GB" dirty="0" err="1">
                <a:latin typeface="Arial" panose="020B0604020202020204" pitchFamily="34" charset="0"/>
              </a:rPr>
              <a:t>yw</a:t>
            </a:r>
            <a:r>
              <a:rPr lang="en-GB" dirty="0">
                <a:latin typeface="Arial" panose="020B0604020202020204" pitchFamily="34" charset="0"/>
              </a:rPr>
              <a:t> </a:t>
            </a:r>
            <a:r>
              <a:rPr lang="en-GB" dirty="0" err="1">
                <a:latin typeface="Arial" panose="020B0604020202020204" pitchFamily="34" charset="0"/>
              </a:rPr>
              <a:t>cynhwysiant</a:t>
            </a:r>
            <a:r>
              <a:rPr lang="en-GB" dirty="0">
                <a:latin typeface="Arial" panose="020B0604020202020204" pitchFamily="34" charset="0"/>
              </a:rPr>
              <a:t>?</a:t>
            </a:r>
            <a:br>
              <a:rPr lang="en-GB" dirty="0">
                <a:solidFill>
                  <a:srgbClr val="0070C0"/>
                </a:solidFill>
                <a:latin typeface="Arial" panose="020B0604020202020204" pitchFamily="34" charset="0"/>
              </a:rPr>
            </a:br>
            <a:r>
              <a:rPr lang="en-GB" dirty="0">
                <a:solidFill>
                  <a:srgbClr val="0070C0"/>
                </a:solidFill>
                <a:latin typeface="Arial" panose="020B0604020202020204" pitchFamily="34" charset="0"/>
              </a:rPr>
              <a:t>What is inclusion?</a:t>
            </a:r>
          </a:p>
        </p:txBody>
      </p:sp>
      <p:pic>
        <p:nvPicPr>
          <p:cNvPr id="5" name="Content Placeholder 4">
            <a:extLst>
              <a:ext uri="{FF2B5EF4-FFF2-40B4-BE49-F238E27FC236}">
                <a16:creationId xmlns:a16="http://schemas.microsoft.com/office/drawing/2014/main" id="{13AF8891-3972-C155-0F5D-FE9837264FEB}"/>
              </a:ext>
            </a:extLst>
          </p:cNvPr>
          <p:cNvPicPr>
            <a:picLocks noGrp="1" noChangeAspect="1"/>
          </p:cNvPicPr>
          <p:nvPr>
            <p:ph idx="1"/>
          </p:nvPr>
        </p:nvPicPr>
        <p:blipFill>
          <a:blip r:embed="rId3"/>
          <a:stretch>
            <a:fillRect/>
          </a:stretch>
        </p:blipFill>
        <p:spPr>
          <a:xfrm>
            <a:off x="468923" y="1295400"/>
            <a:ext cx="8358554" cy="4601308"/>
          </a:xfrm>
          <a:prstGeom prst="rect">
            <a:avLst/>
          </a:prstGeom>
        </p:spPr>
      </p:pic>
    </p:spTree>
    <p:extLst>
      <p:ext uri="{BB962C8B-B14F-4D97-AF65-F5344CB8AC3E}">
        <p14:creationId xmlns:p14="http://schemas.microsoft.com/office/powerpoint/2010/main" val="1720406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a:latin typeface="Arial" panose="020B0604020202020204" pitchFamily="34" charset="0"/>
              </a:rPr>
              <a:t>Trafodwch</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Discuss</a:t>
            </a:r>
          </a:p>
        </p:txBody>
      </p:sp>
      <p:sp>
        <p:nvSpPr>
          <p:cNvPr id="4" name="Content Placeholder 3">
            <a:extLst>
              <a:ext uri="{FF2B5EF4-FFF2-40B4-BE49-F238E27FC236}">
                <a16:creationId xmlns:a16="http://schemas.microsoft.com/office/drawing/2014/main" id="{D0F30F26-45EE-1BB9-452A-39EC0C8DB211}"/>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Pa rhwystrau anweledig i gyfranogiad a allai fodoli mewn addysg?</a:t>
            </a:r>
          </a:p>
        </p:txBody>
      </p:sp>
      <p:sp>
        <p:nvSpPr>
          <p:cNvPr id="5" name="Content Placeholder 4">
            <a:extLst>
              <a:ext uri="{FF2B5EF4-FFF2-40B4-BE49-F238E27FC236}">
                <a16:creationId xmlns:a16="http://schemas.microsoft.com/office/drawing/2014/main" id="{14267F25-C2BC-9B78-0FCD-C975FFF5548B}"/>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What barriers to participation might remain invisible in education?</a:t>
            </a:r>
          </a:p>
        </p:txBody>
      </p:sp>
    </p:spTree>
    <p:extLst>
      <p:ext uri="{BB962C8B-B14F-4D97-AF65-F5344CB8AC3E}">
        <p14:creationId xmlns:p14="http://schemas.microsoft.com/office/powerpoint/2010/main" val="3836406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51058"/>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Gweithgaredd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Activity</a:t>
            </a:r>
            <a:endParaRPr lang="en-GB" sz="4000" dirty="0">
              <a:solidFill>
                <a:srgbClr val="0070C0"/>
              </a:solidFill>
            </a:endParaRPr>
          </a:p>
        </p:txBody>
      </p:sp>
      <p:sp>
        <p:nvSpPr>
          <p:cNvPr id="4099" name="Rectangle 4"/>
          <p:cNvSpPr>
            <a:spLocks noGrp="1" noChangeArrowheads="1"/>
          </p:cNvSpPr>
          <p:nvPr>
            <p:ph sz="half" idx="1"/>
          </p:nvPr>
        </p:nvSpPr>
        <p:spPr>
          <a:xfrm>
            <a:off x="228600" y="1904999"/>
            <a:ext cx="4286250" cy="4271964"/>
          </a:xfrm>
        </p:spPr>
        <p:txBody>
          <a:bodyPr>
            <a:normAutofit lnSpcReduction="10000"/>
          </a:bodyPr>
          <a:lstStyle/>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Gan ddefnyddio DA, cymharwch ddiffiniadau’r canlynol:</a:t>
            </a:r>
          </a:p>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cynhwysiant;</a:t>
            </a:r>
          </a:p>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amrywiaeth;</a:t>
            </a:r>
          </a:p>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cydraddoldeb;</a:t>
            </a:r>
          </a:p>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tegwch;</a:t>
            </a:r>
          </a:p>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cyfranogiad;</a:t>
            </a:r>
          </a:p>
          <a:p>
            <a:pPr lvl="0" eaLnBrk="0" fontAlgn="base" hangingPunct="0">
              <a:spcAft>
                <a:spcPct val="0"/>
              </a:spcAft>
              <a:buFontTx/>
              <a:buChar char="-"/>
            </a:pPr>
            <a:r>
              <a:rPr lang="cy-GB" altLang="cy-GB" kern="0" dirty="0">
                <a:solidFill>
                  <a:srgbClr val="000000"/>
                </a:solidFill>
                <a:latin typeface="Arial" panose="020B0604020202020204" pitchFamily="34" charset="0"/>
                <a:ea typeface="ＭＳ Ｐゴシック" pitchFamily="34" charset="-128"/>
              </a:rPr>
              <a:t>ymdeimlad o berthyn.</a:t>
            </a:r>
          </a:p>
          <a:p>
            <a:pPr lvl="0" eaLnBrk="0" fontAlgn="base" hangingPunct="0">
              <a:spcAft>
                <a:spcPct val="0"/>
              </a:spcAft>
              <a:buFontTx/>
              <a:buChar char="-"/>
            </a:pPr>
            <a:endParaRPr lang="cy-GB" altLang="cy-GB" kern="0" dirty="0">
              <a:solidFill>
                <a:srgbClr val="000000"/>
              </a:solidFill>
              <a:latin typeface="Arial" panose="020B0604020202020204" pitchFamily="34" charset="0"/>
              <a:ea typeface="ＭＳ Ｐゴシック" pitchFamily="34" charset="-128"/>
            </a:endParaRP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lnSpcReduction="10000"/>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14851" y="1904999"/>
            <a:ext cx="4629150" cy="4039928"/>
          </a:xfrm>
        </p:spPr>
        <p:txBody>
          <a:bodyPr>
            <a:normAutofit lnSpcReduction="10000"/>
          </a:bodyPr>
          <a:lstStyle/>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Using AI, compare definitions for the following:</a:t>
            </a:r>
          </a:p>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inclusion;</a:t>
            </a:r>
          </a:p>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diversity;</a:t>
            </a:r>
          </a:p>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equality;</a:t>
            </a:r>
          </a:p>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equity;</a:t>
            </a:r>
          </a:p>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participation;</a:t>
            </a:r>
          </a:p>
          <a:p>
            <a:pPr lvl="0" eaLnBrk="0" fontAlgn="base" hangingPunct="0">
              <a:spcAft>
                <a:spcPct val="0"/>
              </a:spcAft>
              <a:buFontTx/>
              <a:buChar char="-"/>
            </a:pPr>
            <a:r>
              <a:rPr lang="en-GB" altLang="cy-GB" kern="0" dirty="0">
                <a:solidFill>
                  <a:srgbClr val="0070C0"/>
                </a:solidFill>
                <a:latin typeface="Arial" panose="020B0604020202020204" pitchFamily="34" charset="0"/>
                <a:ea typeface="ＭＳ Ｐゴシック" pitchFamily="34" charset="-128"/>
              </a:rPr>
              <a:t>belonging.</a:t>
            </a: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938990199"/>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30250"/>
          </a:xfrm>
        </p:spPr>
        <p:txBody>
          <a:bodyPr>
            <a:noAutofit/>
          </a:bodyPr>
          <a:lstStyle/>
          <a:p>
            <a:pPr algn="ctr"/>
            <a:r>
              <a:rPr lang="en-GB" sz="3600" dirty="0">
                <a:latin typeface="Arial" panose="020B0604020202020204" pitchFamily="34" charset="0"/>
              </a:rPr>
              <a:t>Trafodwch</a:t>
            </a:r>
            <a:br>
              <a:rPr lang="en-GB" sz="3600" dirty="0">
                <a:solidFill>
                  <a:srgbClr val="0070C0"/>
                </a:solidFill>
                <a:latin typeface="Arial" panose="020B0604020202020204" pitchFamily="34" charset="0"/>
              </a:rPr>
            </a:br>
            <a:r>
              <a:rPr lang="en-GB" sz="3600" dirty="0">
                <a:solidFill>
                  <a:srgbClr val="0070C0"/>
                </a:solidFill>
                <a:latin typeface="Arial" panose="020B0604020202020204" pitchFamily="34" charset="0"/>
              </a:rPr>
              <a:t>Discuss</a:t>
            </a:r>
            <a:endParaRPr lang="en-GB" sz="3600" dirty="0">
              <a:solidFill>
                <a:srgbClr val="0070C0"/>
              </a:solidFill>
            </a:endParaRPr>
          </a:p>
        </p:txBody>
      </p:sp>
      <p:sp>
        <p:nvSpPr>
          <p:cNvPr id="4099" name="Rectangle 4"/>
          <p:cNvSpPr>
            <a:spLocks noGrp="1" noChangeArrowheads="1"/>
          </p:cNvSpPr>
          <p:nvPr>
            <p:ph idx="1"/>
          </p:nvPr>
        </p:nvSpPr>
        <p:spPr/>
        <p:txBody>
          <a:bodyPr>
            <a:normAutofit/>
          </a:bodyPr>
          <a:lstStyle/>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4294967295"/>
          </p:nvPr>
        </p:nvSpPr>
        <p:spPr>
          <a:xfrm>
            <a:off x="5276850" y="1825625"/>
            <a:ext cx="3867150" cy="3810000"/>
          </a:xfrm>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14850" y="2057400"/>
            <a:ext cx="4629150" cy="3532188"/>
          </a:xfrm>
        </p:spPr>
        <p:txBody>
          <a:bodyPr>
            <a:normAutofit/>
          </a:bodyPr>
          <a:lstStyle/>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pic>
        <p:nvPicPr>
          <p:cNvPr id="8" name="Picture 7">
            <a:extLst>
              <a:ext uri="{FF2B5EF4-FFF2-40B4-BE49-F238E27FC236}">
                <a16:creationId xmlns:a16="http://schemas.microsoft.com/office/drawing/2014/main" id="{6D356624-B56D-965A-74A3-82DBFEC68C77}"/>
              </a:ext>
            </a:extLst>
          </p:cNvPr>
          <p:cNvPicPr>
            <a:picLocks noChangeAspect="1"/>
          </p:cNvPicPr>
          <p:nvPr/>
        </p:nvPicPr>
        <p:blipFill>
          <a:blip r:embed="rId3"/>
          <a:stretch>
            <a:fillRect/>
          </a:stretch>
        </p:blipFill>
        <p:spPr>
          <a:xfrm>
            <a:off x="539262" y="1268412"/>
            <a:ext cx="8159261" cy="4561254"/>
          </a:xfrm>
          <a:prstGeom prst="rect">
            <a:avLst/>
          </a:prstGeom>
        </p:spPr>
      </p:pic>
    </p:spTree>
    <p:extLst>
      <p:ext uri="{BB962C8B-B14F-4D97-AF65-F5344CB8AC3E}">
        <p14:creationId xmlns:p14="http://schemas.microsoft.com/office/powerpoint/2010/main" val="2803207376"/>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rPr>
              <a:t>Cynhwysiant</a:t>
            </a:r>
            <a:r>
              <a:rPr lang="en-GB" sz="4000" dirty="0">
                <a:latin typeface="Arial" panose="020B0604020202020204" pitchFamily="34" charset="0"/>
              </a:rPr>
              <a:t> a </a:t>
            </a:r>
            <a:r>
              <a:rPr lang="en-GB" sz="4000" dirty="0" err="1">
                <a:latin typeface="Arial" panose="020B0604020202020204" pitchFamily="34" charset="0"/>
              </a:rPr>
              <a:t>Gwaharddiad</a:t>
            </a:r>
            <a:br>
              <a:rPr lang="en-GB" sz="4000" dirty="0">
                <a:latin typeface="Arial" panose="020B0604020202020204" pitchFamily="34" charset="0"/>
              </a:rPr>
            </a:br>
            <a:r>
              <a:rPr lang="en-GB" sz="4000" dirty="0">
                <a:solidFill>
                  <a:srgbClr val="0070C0"/>
                </a:solidFill>
                <a:latin typeface="Arial" panose="020B0604020202020204" pitchFamily="34" charset="0"/>
              </a:rPr>
              <a:t>Inclusion and Exclusion</a:t>
            </a:r>
          </a:p>
        </p:txBody>
      </p:sp>
      <p:sp>
        <p:nvSpPr>
          <p:cNvPr id="3" name="Content Placeholder 2"/>
          <p:cNvSpPr>
            <a:spLocks noGrp="1"/>
          </p:cNvSpPr>
          <p:nvPr>
            <p:ph idx="1"/>
          </p:nvPr>
        </p:nvSpPr>
        <p:spPr>
          <a:xfrm>
            <a:off x="628650" y="1825625"/>
            <a:ext cx="7886700" cy="4059360"/>
          </a:xfrm>
        </p:spPr>
        <p:txBody>
          <a:bodyPr>
            <a:noAutofit/>
          </a:bodyPr>
          <a:lstStyle/>
          <a:p>
            <a:r>
              <a:rPr lang="cy-GB" dirty="0">
                <a:latin typeface="Arial" panose="020B0604020202020204" pitchFamily="34" charset="0"/>
              </a:rPr>
              <a:t>Meddyliwch am gyfnod pan oeddech yn teimlo eich bod wedi’ch cynnwys neu eich gwahardd mewn amgylchedd dysgu.</a:t>
            </a:r>
          </a:p>
          <a:p>
            <a:r>
              <a:rPr lang="cy-GB" dirty="0">
                <a:latin typeface="Arial" panose="020B0604020202020204" pitchFamily="34" charset="0"/>
              </a:rPr>
              <a:t>Ystyriwch:</a:t>
            </a:r>
          </a:p>
          <a:p>
            <a:pPr>
              <a:buFontTx/>
              <a:buChar char="-"/>
            </a:pPr>
            <a:r>
              <a:rPr lang="cy-GB" dirty="0">
                <a:latin typeface="Arial" panose="020B0604020202020204" pitchFamily="34" charset="0"/>
              </a:rPr>
              <a:t>yr amgylchedd;</a:t>
            </a:r>
          </a:p>
          <a:p>
            <a:pPr>
              <a:buFontTx/>
              <a:buChar char="-"/>
            </a:pPr>
            <a:r>
              <a:rPr lang="cy-GB" dirty="0">
                <a:latin typeface="Arial" panose="020B0604020202020204" pitchFamily="34" charset="0"/>
              </a:rPr>
              <a:t>perthnasoedd;</a:t>
            </a:r>
          </a:p>
          <a:p>
            <a:pPr>
              <a:buFontTx/>
              <a:buChar char="-"/>
            </a:pPr>
            <a:r>
              <a:rPr lang="cy-GB" dirty="0">
                <a:latin typeface="Arial" panose="020B0604020202020204" pitchFamily="34" charset="0"/>
              </a:rPr>
              <a:t>dulliau addysgu;</a:t>
            </a:r>
          </a:p>
          <a:p>
            <a:pPr>
              <a:buFontTx/>
              <a:buChar char="-"/>
            </a:pPr>
            <a:r>
              <a:rPr lang="cy-GB" dirty="0">
                <a:latin typeface="Arial" panose="020B0604020202020204" pitchFamily="34" charset="0"/>
              </a:rPr>
              <a:t>adnoddau.</a:t>
            </a:r>
          </a:p>
          <a:p>
            <a:pPr marL="0" indent="0">
              <a:buNone/>
            </a:pPr>
            <a:endParaRPr lang="cy-GB" sz="1800" dirty="0">
              <a:latin typeface="Arial" panose="020B0604020202020204" pitchFamily="34" charset="0"/>
            </a:endParaRPr>
          </a:p>
        </p:txBody>
      </p:sp>
      <p:pic>
        <p:nvPicPr>
          <p:cNvPr id="6" name="Picture 5">
            <a:extLst>
              <a:ext uri="{FF2B5EF4-FFF2-40B4-BE49-F238E27FC236}">
                <a16:creationId xmlns:a16="http://schemas.microsoft.com/office/drawing/2014/main" id="{DE0DADB7-7AA0-0825-5BFC-66915A46B3FF}"/>
              </a:ext>
            </a:extLst>
          </p:cNvPr>
          <p:cNvPicPr>
            <a:picLocks noChangeAspect="1"/>
          </p:cNvPicPr>
          <p:nvPr/>
        </p:nvPicPr>
        <p:blipFill>
          <a:blip r:embed="rId3"/>
          <a:stretch>
            <a:fillRect/>
          </a:stretch>
        </p:blipFill>
        <p:spPr>
          <a:xfrm>
            <a:off x="4572000" y="3282462"/>
            <a:ext cx="3833445" cy="2074984"/>
          </a:xfrm>
          <a:prstGeom prst="rect">
            <a:avLst/>
          </a:prstGeom>
        </p:spPr>
      </p:pic>
      <p:sp>
        <p:nvSpPr>
          <p:cNvPr id="10" name="TextBox 9">
            <a:extLst>
              <a:ext uri="{FF2B5EF4-FFF2-40B4-BE49-F238E27FC236}">
                <a16:creationId xmlns:a16="http://schemas.microsoft.com/office/drawing/2014/main" id="{D3148555-5BD3-7DC7-346B-640822E41271}"/>
              </a:ext>
            </a:extLst>
          </p:cNvPr>
          <p:cNvSpPr txBox="1"/>
          <p:nvPr/>
        </p:nvSpPr>
        <p:spPr>
          <a:xfrm>
            <a:off x="5673968" y="5357446"/>
            <a:ext cx="2841382" cy="369332"/>
          </a:xfrm>
          <a:prstGeom prst="rect">
            <a:avLst/>
          </a:prstGeom>
          <a:noFill/>
        </p:spPr>
        <p:txBody>
          <a:bodyPr wrap="square" rtlCol="0">
            <a:spAutoFit/>
          </a:bodyPr>
          <a:lstStyle/>
          <a:p>
            <a:r>
              <a:rPr lang="en-GB" dirty="0"/>
              <a:t>(Source: Facts.net, 2025)</a:t>
            </a:r>
          </a:p>
        </p:txBody>
      </p:sp>
    </p:spTree>
    <p:extLst>
      <p:ext uri="{BB962C8B-B14F-4D97-AF65-F5344CB8AC3E}">
        <p14:creationId xmlns:p14="http://schemas.microsoft.com/office/powerpoint/2010/main" val="86246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FF82B-0014-AE9C-816A-F357BFB683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C74A0D-4F02-E098-6F5F-8346C17F910B}"/>
              </a:ext>
            </a:extLst>
          </p:cNvPr>
          <p:cNvSpPr>
            <a:spLocks noGrp="1"/>
          </p:cNvSpPr>
          <p:nvPr>
            <p:ph type="title"/>
          </p:nvPr>
        </p:nvSpPr>
        <p:spPr/>
        <p:txBody>
          <a:bodyPr>
            <a:normAutofit/>
          </a:bodyPr>
          <a:lstStyle/>
          <a:p>
            <a:pPr algn="ctr"/>
            <a:r>
              <a:rPr lang="en-GB" sz="4000" dirty="0" err="1">
                <a:latin typeface="Arial" panose="020B0604020202020204" pitchFamily="34" charset="0"/>
              </a:rPr>
              <a:t>Cynhwysiant</a:t>
            </a:r>
            <a:r>
              <a:rPr lang="en-GB" sz="4000" dirty="0">
                <a:latin typeface="Arial" panose="020B0604020202020204" pitchFamily="34" charset="0"/>
              </a:rPr>
              <a:t> a </a:t>
            </a:r>
            <a:r>
              <a:rPr lang="en-GB" sz="4000" dirty="0" err="1">
                <a:latin typeface="Arial" panose="020B0604020202020204" pitchFamily="34" charset="0"/>
              </a:rPr>
              <a:t>Gwaharddiad</a:t>
            </a:r>
            <a:br>
              <a:rPr lang="en-GB" sz="4000" dirty="0">
                <a:latin typeface="Arial" panose="020B0604020202020204" pitchFamily="34" charset="0"/>
              </a:rPr>
            </a:br>
            <a:r>
              <a:rPr lang="en-GB" sz="4000" dirty="0">
                <a:solidFill>
                  <a:srgbClr val="0070C0"/>
                </a:solidFill>
                <a:latin typeface="Arial" panose="020B0604020202020204" pitchFamily="34" charset="0"/>
              </a:rPr>
              <a:t>Inclusion and Exclusion</a:t>
            </a:r>
          </a:p>
        </p:txBody>
      </p:sp>
      <p:sp>
        <p:nvSpPr>
          <p:cNvPr id="4" name="Content Placeholder 3">
            <a:extLst>
              <a:ext uri="{FF2B5EF4-FFF2-40B4-BE49-F238E27FC236}">
                <a16:creationId xmlns:a16="http://schemas.microsoft.com/office/drawing/2014/main" id="{9BF16286-ECE0-5A80-C4D6-E936F95D77F0}"/>
              </a:ext>
            </a:extLst>
          </p:cNvPr>
          <p:cNvSpPr>
            <a:spLocks noGrp="1"/>
          </p:cNvSpPr>
          <p:nvPr>
            <p:ph idx="1"/>
          </p:nvPr>
        </p:nvSpPr>
        <p:spPr/>
        <p:txBody>
          <a:bodyPr>
            <a:normAutofit/>
          </a:bodyPr>
          <a:lstStyle/>
          <a:p>
            <a:r>
              <a:rPr lang="en-GB" dirty="0">
                <a:solidFill>
                  <a:srgbClr val="0070C0"/>
                </a:solidFill>
                <a:latin typeface="Arial" panose="020B0604020202020204" pitchFamily="34" charset="0"/>
              </a:rPr>
              <a:t>Think of a time when you felt included or excluded in a learning environment.</a:t>
            </a:r>
          </a:p>
          <a:p>
            <a:r>
              <a:rPr lang="en-GB" dirty="0">
                <a:solidFill>
                  <a:srgbClr val="0070C0"/>
                </a:solidFill>
                <a:latin typeface="Arial" panose="020B0604020202020204" pitchFamily="34" charset="0"/>
              </a:rPr>
              <a:t>Consider:</a:t>
            </a:r>
          </a:p>
          <a:p>
            <a:pPr>
              <a:buFontTx/>
              <a:buChar char="-"/>
            </a:pPr>
            <a:r>
              <a:rPr lang="en-GB" dirty="0">
                <a:solidFill>
                  <a:srgbClr val="0070C0"/>
                </a:solidFill>
                <a:latin typeface="Arial" panose="020B0604020202020204" pitchFamily="34" charset="0"/>
              </a:rPr>
              <a:t>the environment</a:t>
            </a:r>
          </a:p>
          <a:p>
            <a:pPr>
              <a:buFontTx/>
              <a:buChar char="-"/>
            </a:pPr>
            <a:r>
              <a:rPr lang="en-GB" dirty="0">
                <a:solidFill>
                  <a:srgbClr val="0070C0"/>
                </a:solidFill>
                <a:latin typeface="Arial" panose="020B0604020202020204" pitchFamily="34" charset="0"/>
              </a:rPr>
              <a:t>relationships;</a:t>
            </a:r>
          </a:p>
          <a:p>
            <a:pPr>
              <a:buFontTx/>
              <a:buChar char="-"/>
            </a:pPr>
            <a:r>
              <a:rPr lang="en-GB" dirty="0">
                <a:solidFill>
                  <a:srgbClr val="0070C0"/>
                </a:solidFill>
                <a:latin typeface="Arial" panose="020B0604020202020204" pitchFamily="34" charset="0"/>
              </a:rPr>
              <a:t>teaching approaches;</a:t>
            </a:r>
          </a:p>
          <a:p>
            <a:pPr>
              <a:buFontTx/>
              <a:buChar char="-"/>
            </a:pPr>
            <a:r>
              <a:rPr lang="en-GB" dirty="0">
                <a:solidFill>
                  <a:srgbClr val="0070C0"/>
                </a:solidFill>
                <a:latin typeface="Arial" panose="020B0604020202020204" pitchFamily="34" charset="0"/>
              </a:rPr>
              <a:t>resources</a:t>
            </a:r>
          </a:p>
          <a:p>
            <a:pPr marL="0" indent="0">
              <a:buNone/>
            </a:pPr>
            <a:endParaRPr lang="en-GB" dirty="0"/>
          </a:p>
        </p:txBody>
      </p:sp>
      <p:pic>
        <p:nvPicPr>
          <p:cNvPr id="6" name="Picture 5">
            <a:extLst>
              <a:ext uri="{FF2B5EF4-FFF2-40B4-BE49-F238E27FC236}">
                <a16:creationId xmlns:a16="http://schemas.microsoft.com/office/drawing/2014/main" id="{C6752D94-0019-55C9-89F4-B8335BCAD6D2}"/>
              </a:ext>
            </a:extLst>
          </p:cNvPr>
          <p:cNvPicPr>
            <a:picLocks noChangeAspect="1"/>
          </p:cNvPicPr>
          <p:nvPr/>
        </p:nvPicPr>
        <p:blipFill>
          <a:blip r:embed="rId3"/>
          <a:stretch>
            <a:fillRect/>
          </a:stretch>
        </p:blipFill>
        <p:spPr>
          <a:xfrm>
            <a:off x="4783015" y="2977662"/>
            <a:ext cx="3672481" cy="2368061"/>
          </a:xfrm>
          <a:prstGeom prst="rect">
            <a:avLst/>
          </a:prstGeom>
        </p:spPr>
      </p:pic>
      <p:sp>
        <p:nvSpPr>
          <p:cNvPr id="7" name="TextBox 6">
            <a:extLst>
              <a:ext uri="{FF2B5EF4-FFF2-40B4-BE49-F238E27FC236}">
                <a16:creationId xmlns:a16="http://schemas.microsoft.com/office/drawing/2014/main" id="{B0B44401-97A6-447A-CCE4-5D404F7B5620}"/>
              </a:ext>
            </a:extLst>
          </p:cNvPr>
          <p:cNvSpPr txBox="1"/>
          <p:nvPr/>
        </p:nvSpPr>
        <p:spPr>
          <a:xfrm>
            <a:off x="5958480" y="5466522"/>
            <a:ext cx="2497016" cy="369332"/>
          </a:xfrm>
          <a:prstGeom prst="rect">
            <a:avLst/>
          </a:prstGeom>
          <a:noFill/>
        </p:spPr>
        <p:txBody>
          <a:bodyPr wrap="square" rtlCol="0">
            <a:spAutoFit/>
          </a:bodyPr>
          <a:lstStyle/>
          <a:p>
            <a:r>
              <a:rPr lang="en-GB" dirty="0"/>
              <a:t>(Source: Facts.net, 2025)</a:t>
            </a:r>
          </a:p>
        </p:txBody>
      </p:sp>
    </p:spTree>
    <p:extLst>
      <p:ext uri="{BB962C8B-B14F-4D97-AF65-F5344CB8AC3E}">
        <p14:creationId xmlns:p14="http://schemas.microsoft.com/office/powerpoint/2010/main" val="2297168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053367"/>
          </a:xfrm>
        </p:spPr>
        <p:txBody>
          <a:bodyPr>
            <a:noAutofit/>
          </a:bodyPr>
          <a:lstStyle/>
          <a:p>
            <a:pPr algn="ctr"/>
            <a:r>
              <a:rPr lang="cy-GB" sz="3200" noProof="0" dirty="0">
                <a:latin typeface="Arial" panose="020B0604020202020204" pitchFamily="34" charset="0"/>
              </a:rPr>
              <a:t>Dyfyniadau</a:t>
            </a:r>
            <a:br>
              <a:rPr lang="en-GB" sz="3200" dirty="0">
                <a:latin typeface="Arial" panose="020B0604020202020204" pitchFamily="34" charset="0"/>
              </a:rPr>
            </a:br>
            <a:r>
              <a:rPr lang="en-GB" sz="3200" dirty="0">
                <a:solidFill>
                  <a:srgbClr val="0070C0"/>
                </a:solidFill>
                <a:latin typeface="Arial" panose="020B0604020202020204" pitchFamily="34" charset="0"/>
              </a:rPr>
              <a:t>Quotations</a:t>
            </a:r>
          </a:p>
        </p:txBody>
      </p:sp>
      <p:sp>
        <p:nvSpPr>
          <p:cNvPr id="5" name="Content Placeholder 4">
            <a:extLst>
              <a:ext uri="{FF2B5EF4-FFF2-40B4-BE49-F238E27FC236}">
                <a16:creationId xmlns:a16="http://schemas.microsoft.com/office/drawing/2014/main" id="{2FEFF6FC-A819-3E46-04AE-56A89527E6DC}"/>
              </a:ext>
            </a:extLst>
          </p:cNvPr>
          <p:cNvSpPr>
            <a:spLocks noGrp="1"/>
          </p:cNvSpPr>
          <p:nvPr>
            <p:ph idx="1"/>
          </p:nvPr>
        </p:nvSpPr>
        <p:spPr>
          <a:xfrm>
            <a:off x="211015" y="1735015"/>
            <a:ext cx="8745416" cy="4243754"/>
          </a:xfrm>
        </p:spPr>
        <p:txBody>
          <a:bodyPr>
            <a:normAutofit fontScale="25000" lnSpcReduction="20000"/>
          </a:bodyPr>
          <a:lstStyle/>
          <a:p>
            <a:pPr marL="0" indent="0">
              <a:buNone/>
            </a:pPr>
            <a:r>
              <a:rPr lang="en-GB" sz="7200" dirty="0">
                <a:latin typeface="Arial" panose="020B0604020202020204" pitchFamily="34" charset="0"/>
                <a:cs typeface="Arial" panose="020B0604020202020204" pitchFamily="34" charset="0"/>
              </a:rPr>
              <a:t>“</a:t>
            </a:r>
            <a:r>
              <a:rPr lang="en-GB" sz="7200" i="1" dirty="0">
                <a:latin typeface="Arial" panose="020B0604020202020204" pitchFamily="34" charset="0"/>
                <a:cs typeface="Arial" panose="020B0604020202020204" pitchFamily="34" charset="0"/>
              </a:rPr>
              <a:t>I was not given a language system until I was 9 and so I had no way of communicating even my most basic needs. It also meant I could not make friends and didn’t have a single friend. I was hurt by other children</a:t>
            </a:r>
            <a:r>
              <a:rPr lang="en-GB" sz="7200" dirty="0">
                <a:latin typeface="Arial" panose="020B0604020202020204" pitchFamily="34" charset="0"/>
                <a:cs typeface="Arial" panose="020B0604020202020204" pitchFamily="34" charset="0"/>
              </a:rPr>
              <a:t>” – Boy, 13, attending a school for deaf children.</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a:t>
            </a:r>
            <a:r>
              <a:rPr lang="en-GB" sz="7200" i="1" dirty="0">
                <a:latin typeface="Arial" panose="020B0604020202020204" pitchFamily="34" charset="0"/>
                <a:cs typeface="Arial" panose="020B0604020202020204" pitchFamily="34" charset="0"/>
              </a:rPr>
              <a:t>I think accessibility is a huge thing that needs sorting out. Because, for example, in my school we've got one lift that's completely broken and it needs fixing, but they've just not got the money to fix it. And there's plenty more upstairs classrooms that are inaccessible for some people</a:t>
            </a:r>
            <a:r>
              <a:rPr lang="en-GB" sz="7200" dirty="0">
                <a:latin typeface="Arial" panose="020B0604020202020204" pitchFamily="34" charset="0"/>
                <a:cs typeface="Arial" panose="020B0604020202020204" pitchFamily="34" charset="0"/>
              </a:rPr>
              <a:t>” – Girl, young carer, 15. </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a:t>
            </a:r>
            <a:r>
              <a:rPr lang="en-GB" sz="7200" i="1" dirty="0">
                <a:latin typeface="Arial" panose="020B0604020202020204" pitchFamily="34" charset="0"/>
                <a:cs typeface="Arial" panose="020B0604020202020204" pitchFamily="34" charset="0"/>
              </a:rPr>
              <a:t>Our current education system is not suited to… those with ADD, ADHD and autism. Teachers aren’t educated in the teaching styles that are appropriate</a:t>
            </a:r>
            <a:r>
              <a:rPr lang="en-GB" sz="7200" dirty="0">
                <a:latin typeface="Arial" panose="020B0604020202020204" pitchFamily="34" charset="0"/>
                <a:cs typeface="Arial" panose="020B0604020202020204" pitchFamily="34" charset="0"/>
              </a:rPr>
              <a:t>” – Girl, 16 </a:t>
            </a:r>
          </a:p>
          <a:p>
            <a:pPr marL="0" indent="0">
              <a:buNone/>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a:t>
            </a:r>
            <a:r>
              <a:rPr lang="en-GB" sz="7200" i="1" dirty="0">
                <a:latin typeface="Arial" panose="020B0604020202020204" pitchFamily="34" charset="0"/>
                <a:cs typeface="Arial" panose="020B0604020202020204" pitchFamily="34" charset="0"/>
              </a:rPr>
              <a:t>I have autism and I struggle with school. I want to do well but the system doesn’t work for me and I have been excluded 4 times due to my condition</a:t>
            </a:r>
            <a:r>
              <a:rPr lang="en-GB" sz="7200" dirty="0">
                <a:latin typeface="Arial" panose="020B0604020202020204" pitchFamily="34" charset="0"/>
                <a:cs typeface="Arial" panose="020B0604020202020204" pitchFamily="34" charset="0"/>
              </a:rPr>
              <a:t>” – Boy, 10</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6400" dirty="0">
                <a:latin typeface="Arial" panose="020B0604020202020204" pitchFamily="34" charset="0"/>
                <a:cs typeface="Arial" panose="020B0604020202020204" pitchFamily="34" charset="0"/>
              </a:rPr>
              <a:t>(Children’s Commissioner, 2023).</a:t>
            </a:r>
          </a:p>
        </p:txBody>
      </p:sp>
    </p:spTree>
    <p:extLst>
      <p:ext uri="{BB962C8B-B14F-4D97-AF65-F5344CB8AC3E}">
        <p14:creationId xmlns:p14="http://schemas.microsoft.com/office/powerpoint/2010/main" val="42907219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058150" cy="609600"/>
          </a:xfrm>
        </p:spPr>
        <p:txBody>
          <a:bodyPr>
            <a:noAutofit/>
          </a:bodyPr>
          <a:lstStyle/>
          <a:p>
            <a:pPr algn="ctr"/>
            <a:r>
              <a:rPr lang="en-GB" sz="4000" dirty="0">
                <a:latin typeface="Arial" panose="020B0604020202020204" pitchFamily="34" charset="0"/>
              </a:rPr>
              <a:t>Deall ADY</a:t>
            </a:r>
            <a:br>
              <a:rPr lang="en-GB" sz="4000" dirty="0">
                <a:solidFill>
                  <a:srgbClr val="0070C0"/>
                </a:solidFill>
                <a:latin typeface="Arial" panose="020B0604020202020204" pitchFamily="34" charset="0"/>
              </a:rPr>
            </a:br>
            <a:r>
              <a:rPr lang="en-GB" sz="4000" dirty="0">
                <a:solidFill>
                  <a:srgbClr val="0070C0"/>
                </a:solidFill>
                <a:latin typeface="Arial" panose="020B0604020202020204" pitchFamily="34" charset="0"/>
              </a:rPr>
              <a:t>Understanding ALN</a:t>
            </a:r>
          </a:p>
        </p:txBody>
      </p:sp>
      <p:sp>
        <p:nvSpPr>
          <p:cNvPr id="4" name="Content Placeholder 3"/>
          <p:cNvSpPr>
            <a:spLocks noGrp="1"/>
          </p:cNvSpPr>
          <p:nvPr>
            <p:ph sz="half" idx="2"/>
          </p:nvPr>
        </p:nvSpPr>
        <p:spPr>
          <a:xfrm>
            <a:off x="4629150" y="1905000"/>
            <a:ext cx="4286250" cy="3657600"/>
          </a:xfrm>
        </p:spPr>
        <p:txBody>
          <a:bodyPr>
            <a:normAutofit/>
          </a:bodyPr>
          <a:lstStyle/>
          <a:p>
            <a:pPr marL="0" indent="0">
              <a:buNone/>
            </a:pPr>
            <a:r>
              <a:rPr lang="en-GB" dirty="0" err="1">
                <a:latin typeface="Arial" panose="020B0604020202020204" pitchFamily="34" charset="0"/>
                <a:hlinkClick r:id="rId3"/>
              </a:rPr>
              <a:t>Deddf</a:t>
            </a:r>
            <a:r>
              <a:rPr lang="en-GB" dirty="0">
                <a:latin typeface="Arial" panose="020B0604020202020204" pitchFamily="34" charset="0"/>
                <a:hlinkClick r:id="rId3"/>
              </a:rPr>
              <a:t> </a:t>
            </a:r>
            <a:r>
              <a:rPr lang="en-GB" dirty="0" err="1">
                <a:latin typeface="Arial" panose="020B0604020202020204" pitchFamily="34" charset="0"/>
                <a:hlinkClick r:id="rId3"/>
              </a:rPr>
              <a:t>Anghenion</a:t>
            </a:r>
            <a:r>
              <a:rPr lang="en-GB" dirty="0">
                <a:latin typeface="Arial" panose="020B0604020202020204" pitchFamily="34" charset="0"/>
                <a:hlinkClick r:id="rId3"/>
              </a:rPr>
              <a:t> </a:t>
            </a:r>
            <a:r>
              <a:rPr lang="en-GB" dirty="0" err="1">
                <a:latin typeface="Arial" panose="020B0604020202020204" pitchFamily="34" charset="0"/>
                <a:hlinkClick r:id="rId3"/>
              </a:rPr>
              <a:t>Dysgu</a:t>
            </a:r>
            <a:r>
              <a:rPr lang="en-GB" dirty="0">
                <a:latin typeface="Arial" panose="020B0604020202020204" pitchFamily="34" charset="0"/>
                <a:hlinkClick r:id="rId3"/>
              </a:rPr>
              <a:t> </a:t>
            </a:r>
            <a:r>
              <a:rPr lang="en-GB" dirty="0" err="1">
                <a:latin typeface="Arial" panose="020B0604020202020204" pitchFamily="34" charset="0"/>
                <a:hlinkClick r:id="rId3"/>
              </a:rPr>
              <a:t>Ychwanegol</a:t>
            </a:r>
            <a:r>
              <a:rPr lang="en-GB" dirty="0">
                <a:latin typeface="Arial" panose="020B0604020202020204" pitchFamily="34" charset="0"/>
                <a:hlinkClick r:id="rId3"/>
              </a:rPr>
              <a:t> </a:t>
            </a:r>
            <a:r>
              <a:rPr lang="en-GB" dirty="0" err="1">
                <a:latin typeface="Arial" panose="020B0604020202020204" pitchFamily="34" charset="0"/>
                <a:hlinkClick r:id="rId3"/>
              </a:rPr>
              <a:t>a’r</a:t>
            </a:r>
            <a:r>
              <a:rPr lang="en-GB" dirty="0">
                <a:latin typeface="Arial" panose="020B0604020202020204" pitchFamily="34" charset="0"/>
                <a:hlinkClick r:id="rId3"/>
              </a:rPr>
              <a:t> </a:t>
            </a:r>
            <a:r>
              <a:rPr lang="en-GB" dirty="0" err="1">
                <a:latin typeface="Arial" panose="020B0604020202020204" pitchFamily="34" charset="0"/>
                <a:hlinkClick r:id="rId3"/>
              </a:rPr>
              <a:t>Tribiwnlys</a:t>
            </a:r>
            <a:r>
              <a:rPr lang="en-GB" dirty="0">
                <a:latin typeface="Arial" panose="020B0604020202020204" pitchFamily="34" charset="0"/>
                <a:hlinkClick r:id="rId3"/>
              </a:rPr>
              <a:t> Addysg (Cymru) 2018</a:t>
            </a:r>
            <a:endParaRPr lang="en-GB" dirty="0">
              <a:latin typeface="Arial" panose="020B0604020202020204" pitchFamily="34" charset="0"/>
            </a:endParaRPr>
          </a:p>
          <a:p>
            <a:pPr marL="0" indent="0">
              <a:buNone/>
            </a:pP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hlinkClick r:id="rId4"/>
              </a:rPr>
              <a:t>Additional Learning Needs and Education Tribunal (Wales) Act 2018</a:t>
            </a:r>
            <a:endParaRPr lang="en-GB" dirty="0">
              <a:solidFill>
                <a:srgbClr val="0070C0"/>
              </a:solidFill>
              <a:latin typeface="Arial" panose="020B0604020202020204" pitchFamily="34" charset="0"/>
            </a:endParaRPr>
          </a:p>
          <a:p>
            <a:pPr marL="0" indent="0">
              <a:buNone/>
            </a:pPr>
            <a:endParaRPr lang="en-GB" dirty="0"/>
          </a:p>
        </p:txBody>
      </p:sp>
      <p:pic>
        <p:nvPicPr>
          <p:cNvPr id="10" name="Content Placeholder 9">
            <a:hlinkClick r:id="rId4"/>
            <a:extLst>
              <a:ext uri="{FF2B5EF4-FFF2-40B4-BE49-F238E27FC236}">
                <a16:creationId xmlns:a16="http://schemas.microsoft.com/office/drawing/2014/main" id="{739D981C-33E2-CF75-1485-D1E2039EA6F2}"/>
              </a:ext>
            </a:extLst>
          </p:cNvPr>
          <p:cNvPicPr>
            <a:picLocks noGrp="1" noChangeAspect="1"/>
          </p:cNvPicPr>
          <p:nvPr>
            <p:ph sz="half" idx="1"/>
          </p:nvPr>
        </p:nvPicPr>
        <p:blipFill>
          <a:blip r:embed="rId5"/>
          <a:stretch>
            <a:fillRect/>
          </a:stretch>
        </p:blipFill>
        <p:spPr>
          <a:xfrm>
            <a:off x="457200" y="1638605"/>
            <a:ext cx="3434862" cy="4047087"/>
          </a:xfrm>
          <a:prstGeom prst="rect">
            <a:avLst/>
          </a:prstGeom>
        </p:spPr>
      </p:pic>
    </p:spTree>
    <p:extLst>
      <p:ext uri="{BB962C8B-B14F-4D97-AF65-F5344CB8AC3E}">
        <p14:creationId xmlns:p14="http://schemas.microsoft.com/office/powerpoint/2010/main" val="2405500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65127"/>
            <a:ext cx="7981950" cy="396873"/>
          </a:xfrm>
        </p:spPr>
        <p:txBody>
          <a:bodyPr>
            <a:noAutofit/>
          </a:bodyPr>
          <a:lstStyle/>
          <a:p>
            <a:pPr algn="ctr"/>
            <a:br>
              <a:rPr lang="en-GB" dirty="0">
                <a:latin typeface="Arial" panose="020B0604020202020204" pitchFamily="34" charset="0"/>
              </a:rPr>
            </a:br>
            <a:r>
              <a:rPr lang="en-GB" sz="4000" dirty="0">
                <a:latin typeface="Arial" panose="020B0604020202020204" pitchFamily="34" charset="0"/>
              </a:rPr>
              <a:t>AAA </a:t>
            </a:r>
            <a:r>
              <a:rPr lang="en-GB" sz="4000" dirty="0" err="1">
                <a:latin typeface="Arial" panose="020B0604020202020204" pitchFamily="34" charset="0"/>
              </a:rPr>
              <a:t>i</a:t>
            </a:r>
            <a:r>
              <a:rPr lang="en-GB" sz="4000" dirty="0">
                <a:latin typeface="Arial" panose="020B0604020202020204" pitchFamily="34" charset="0"/>
              </a:rPr>
              <a:t> ADY</a:t>
            </a:r>
            <a:br>
              <a:rPr lang="en-GB" sz="4000" dirty="0">
                <a:latin typeface="Arial" panose="020B0604020202020204" pitchFamily="34" charset="0"/>
              </a:rPr>
            </a:br>
            <a:r>
              <a:rPr lang="en-GB" sz="4000" dirty="0">
                <a:solidFill>
                  <a:srgbClr val="0070C0"/>
                </a:solidFill>
                <a:latin typeface="Arial" panose="020B0604020202020204" pitchFamily="34" charset="0"/>
              </a:rPr>
              <a:t>SEN to ALN</a:t>
            </a:r>
            <a:endParaRPr lang="en-GB"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52400" y="1676400"/>
            <a:ext cx="4476750" cy="4290646"/>
          </a:xfrm>
        </p:spPr>
        <p:txBody>
          <a:bodyPr>
            <a:noAutofit/>
          </a:bodyPr>
          <a:lstStyle/>
          <a:p>
            <a:r>
              <a:rPr lang="cy-GB" sz="2400" dirty="0">
                <a:latin typeface="Arial" panose="020B0604020202020204" pitchFamily="34" charset="0"/>
              </a:rPr>
              <a:t>Creu un system ar gyfer pobl 0-25;</a:t>
            </a:r>
          </a:p>
          <a:p>
            <a:r>
              <a:rPr lang="cy-GB" sz="2400" dirty="0">
                <a:latin typeface="Arial" panose="020B0604020202020204" pitchFamily="34" charset="0"/>
              </a:rPr>
              <a:t>Canolbwyntio ar anghenion unigol, nid labeli;</a:t>
            </a:r>
          </a:p>
          <a:p>
            <a:r>
              <a:rPr lang="cy-GB" sz="2400" dirty="0">
                <a:latin typeface="Arial" panose="020B0604020202020204" pitchFamily="34" charset="0"/>
              </a:rPr>
              <a:t>Gwella cynhwysiant a mynediad at gymorth;</a:t>
            </a:r>
          </a:p>
          <a:p>
            <a:r>
              <a:rPr lang="cy-GB" sz="2400" dirty="0">
                <a:latin typeface="Arial" panose="020B0604020202020204" pitchFamily="34" charset="0"/>
              </a:rPr>
              <a:t>Rhoi llais cryfach i ddysgwyr a theuluoedd;</a:t>
            </a:r>
          </a:p>
          <a:p>
            <a:r>
              <a:rPr lang="cy-GB" sz="2400" dirty="0">
                <a:latin typeface="Arial" panose="020B0604020202020204" pitchFamily="34" charset="0"/>
              </a:rPr>
              <a:t>Cryfhau cydweithio rhwng gwasanaethau.</a:t>
            </a:r>
          </a:p>
        </p:txBody>
      </p:sp>
      <p:sp>
        <p:nvSpPr>
          <p:cNvPr id="4" name="Content Placeholder 3"/>
          <p:cNvSpPr>
            <a:spLocks noGrp="1"/>
          </p:cNvSpPr>
          <p:nvPr>
            <p:ph sz="half" idx="2"/>
          </p:nvPr>
        </p:nvSpPr>
        <p:spPr>
          <a:xfrm>
            <a:off x="4629150" y="1676400"/>
            <a:ext cx="4286250" cy="4290646"/>
          </a:xfrm>
        </p:spPr>
        <p:txBody>
          <a:bodyPr>
            <a:normAutofit/>
          </a:bodyPr>
          <a:lstStyle/>
          <a:p>
            <a:r>
              <a:rPr lang="en-GB" sz="2400" dirty="0">
                <a:solidFill>
                  <a:srgbClr val="0070C0"/>
                </a:solidFill>
                <a:latin typeface="Arial" panose="020B0604020202020204" pitchFamily="34" charset="0"/>
              </a:rPr>
              <a:t>Create one simpler system for ages 0-25;</a:t>
            </a:r>
          </a:p>
          <a:p>
            <a:r>
              <a:rPr lang="en-GB" sz="2400" dirty="0">
                <a:solidFill>
                  <a:srgbClr val="0070C0"/>
                </a:solidFill>
                <a:latin typeface="Arial" panose="020B0604020202020204" pitchFamily="34" charset="0"/>
              </a:rPr>
              <a:t>Focus on individual needs, not labels;</a:t>
            </a:r>
          </a:p>
          <a:p>
            <a:r>
              <a:rPr lang="en-GB" sz="2400" dirty="0">
                <a:solidFill>
                  <a:srgbClr val="0070C0"/>
                </a:solidFill>
                <a:latin typeface="Arial" panose="020B0604020202020204" pitchFamily="34" charset="0"/>
              </a:rPr>
              <a:t>Improve inclusion and access to support;</a:t>
            </a:r>
          </a:p>
          <a:p>
            <a:r>
              <a:rPr lang="en-GB" sz="2400" dirty="0">
                <a:solidFill>
                  <a:srgbClr val="0070C0"/>
                </a:solidFill>
                <a:latin typeface="Arial" panose="020B0604020202020204" pitchFamily="34" charset="0"/>
              </a:rPr>
              <a:t>Give learners and families a stronger voice;</a:t>
            </a:r>
          </a:p>
          <a:p>
            <a:r>
              <a:rPr lang="en-GB" sz="2400" dirty="0">
                <a:solidFill>
                  <a:srgbClr val="0070C0"/>
                </a:solidFill>
                <a:latin typeface="Arial" panose="020B0604020202020204" pitchFamily="34" charset="0"/>
              </a:rPr>
              <a:t>Strengthen collaboration between services. </a:t>
            </a:r>
          </a:p>
        </p:txBody>
      </p:sp>
    </p:spTree>
    <p:extLst>
      <p:ext uri="{BB962C8B-B14F-4D97-AF65-F5344CB8AC3E}">
        <p14:creationId xmlns:p14="http://schemas.microsoft.com/office/powerpoint/2010/main" val="11643751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Nodweddion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allweddol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Key characteristics</a:t>
            </a:r>
          </a:p>
        </p:txBody>
      </p:sp>
      <p:sp>
        <p:nvSpPr>
          <p:cNvPr id="5" name="Content Placeholder 4">
            <a:extLst>
              <a:ext uri="{FF2B5EF4-FFF2-40B4-BE49-F238E27FC236}">
                <a16:creationId xmlns:a16="http://schemas.microsoft.com/office/drawing/2014/main" id="{1912D6D6-0BEC-6719-5AF8-F7D3782593B9}"/>
              </a:ext>
            </a:extLst>
          </p:cNvPr>
          <p:cNvSpPr>
            <a:spLocks noGrp="1"/>
          </p:cNvSpPr>
          <p:nvPr>
            <p:ph sz="half" idx="1"/>
          </p:nvPr>
        </p:nvSpPr>
        <p:spPr>
          <a:xfrm>
            <a:off x="293077" y="1825624"/>
            <a:ext cx="4202723" cy="4117975"/>
          </a:xfrm>
        </p:spPr>
        <p:txBody>
          <a:bodyPr>
            <a:normAutofit fontScale="92500" lnSpcReduction="20000"/>
          </a:bodyPr>
          <a:lstStyle/>
          <a:p>
            <a:r>
              <a:rPr lang="cy-GB" noProof="0" dirty="0">
                <a:latin typeface="Arial" panose="020B0604020202020204" pitchFamily="34" charset="0"/>
                <a:cs typeface="Arial" panose="020B0604020202020204" pitchFamily="34" charset="0"/>
              </a:rPr>
              <a:t>Mae’r cymorth wedi’i deilwra i’r unigolyn;</a:t>
            </a:r>
          </a:p>
          <a:p>
            <a:r>
              <a:rPr lang="cy-GB" noProof="0" dirty="0">
                <a:latin typeface="Arial" panose="020B0604020202020204" pitchFamily="34" charset="0"/>
                <a:cs typeface="Arial" panose="020B0604020202020204" pitchFamily="34" charset="0"/>
              </a:rPr>
              <a:t>Llais y dysgwr yn bwysig;</a:t>
            </a:r>
          </a:p>
          <a:p>
            <a:r>
              <a:rPr lang="cy-GB" noProof="0" dirty="0">
                <a:latin typeface="Arial" panose="020B0604020202020204" pitchFamily="34" charset="0"/>
                <a:cs typeface="Arial" panose="020B0604020202020204" pitchFamily="34" charset="0"/>
              </a:rPr>
              <a:t>Teuluoedd yn rhan o’r penderfyniadau;</a:t>
            </a:r>
          </a:p>
          <a:p>
            <a:r>
              <a:rPr lang="cy-GB" noProof="0" dirty="0">
                <a:latin typeface="Arial" panose="020B0604020202020204" pitchFamily="34" charset="0"/>
                <a:cs typeface="Arial" panose="020B0604020202020204" pitchFamily="34" charset="0"/>
              </a:rPr>
              <a:t>Angen Darpariaeth Ddysgu Ychwanegol (</a:t>
            </a:r>
            <a:r>
              <a:rPr lang="cy-GB" noProof="0" dirty="0" err="1">
                <a:latin typeface="Arial" panose="020B0604020202020204" pitchFamily="34" charset="0"/>
                <a:cs typeface="Arial" panose="020B0604020202020204" pitchFamily="34" charset="0"/>
              </a:rPr>
              <a:t>DDdY</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Caiff cymorth ei gynllunio drwy Gynllun Datblygu Unigol (CDU).</a:t>
            </a:r>
          </a:p>
        </p:txBody>
      </p:sp>
      <p:sp>
        <p:nvSpPr>
          <p:cNvPr id="3" name="Content Placeholder 2">
            <a:extLst>
              <a:ext uri="{FF2B5EF4-FFF2-40B4-BE49-F238E27FC236}">
                <a16:creationId xmlns:a16="http://schemas.microsoft.com/office/drawing/2014/main" id="{1AB0B64A-10B9-0809-1B6C-467EE15ABACB}"/>
              </a:ext>
            </a:extLst>
          </p:cNvPr>
          <p:cNvSpPr>
            <a:spLocks noGrp="1"/>
          </p:cNvSpPr>
          <p:nvPr>
            <p:ph sz="half" idx="2"/>
          </p:nvPr>
        </p:nvSpPr>
        <p:spPr>
          <a:xfrm>
            <a:off x="4648199" y="1825625"/>
            <a:ext cx="4284785" cy="4117974"/>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Support is tailored to the individual;</a:t>
            </a:r>
          </a:p>
          <a:p>
            <a:r>
              <a:rPr lang="en-GB" dirty="0">
                <a:solidFill>
                  <a:srgbClr val="0070C0"/>
                </a:solidFill>
                <a:latin typeface="Arial" panose="020B0604020202020204" pitchFamily="34" charset="0"/>
                <a:cs typeface="Arial" panose="020B0604020202020204" pitchFamily="34" charset="0"/>
              </a:rPr>
              <a:t>Learner voice is important;</a:t>
            </a:r>
          </a:p>
          <a:p>
            <a:r>
              <a:rPr lang="en-GB" dirty="0">
                <a:solidFill>
                  <a:srgbClr val="0070C0"/>
                </a:solidFill>
                <a:latin typeface="Arial" panose="020B0604020202020204" pitchFamily="34" charset="0"/>
                <a:cs typeface="Arial" panose="020B0604020202020204" pitchFamily="34" charset="0"/>
              </a:rPr>
              <a:t>Families are involved in decisions;</a:t>
            </a:r>
          </a:p>
          <a:p>
            <a:r>
              <a:rPr lang="en-GB" dirty="0">
                <a:solidFill>
                  <a:srgbClr val="0070C0"/>
                </a:solidFill>
                <a:latin typeface="Arial" panose="020B0604020202020204" pitchFamily="34" charset="0"/>
                <a:cs typeface="Arial" panose="020B0604020202020204" pitchFamily="34" charset="0"/>
              </a:rPr>
              <a:t>Additional Learning Provision (ALP) is required;</a:t>
            </a:r>
          </a:p>
          <a:p>
            <a:r>
              <a:rPr lang="en-GB" dirty="0">
                <a:solidFill>
                  <a:srgbClr val="0070C0"/>
                </a:solidFill>
                <a:latin typeface="Arial" panose="020B0604020202020204" pitchFamily="34" charset="0"/>
                <a:cs typeface="Arial" panose="020B0604020202020204" pitchFamily="34" charset="0"/>
              </a:rPr>
              <a:t>Support is planned through an Individual Development Plan (IDP).</a:t>
            </a:r>
          </a:p>
        </p:txBody>
      </p:sp>
    </p:spTree>
    <p:extLst>
      <p:ext uri="{BB962C8B-B14F-4D97-AF65-F5344CB8AC3E}">
        <p14:creationId xmlns:p14="http://schemas.microsoft.com/office/powerpoint/2010/main" val="587673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E5007-164F-F47E-59C6-54125E15BA33}"/>
              </a:ext>
            </a:extLst>
          </p:cNvPr>
          <p:cNvSpPr>
            <a:spLocks noGrp="1"/>
          </p:cNvSpPr>
          <p:nvPr>
            <p:ph type="title"/>
          </p:nvPr>
        </p:nvSpPr>
        <p:spPr>
          <a:xfrm>
            <a:off x="628650" y="365125"/>
            <a:ext cx="7886700" cy="1006475"/>
          </a:xfrm>
        </p:spPr>
        <p:txBody>
          <a:bodyPr>
            <a:normAutofit fontScale="90000"/>
          </a:bodyPr>
          <a:lstStyle/>
          <a:p>
            <a:pPr algn="ctr"/>
            <a:r>
              <a:rPr lang="en-GB" sz="4000" dirty="0">
                <a:latin typeface="Arial" panose="020B0604020202020204" pitchFamily="34" charset="0"/>
                <a:cs typeface="Arial" panose="020B0604020202020204" pitchFamily="34" charset="0"/>
              </a:rPr>
              <a:t>CDU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IDP</a:t>
            </a:r>
          </a:p>
        </p:txBody>
      </p:sp>
      <p:pic>
        <p:nvPicPr>
          <p:cNvPr id="7" name="Content Placeholder 6">
            <a:extLst>
              <a:ext uri="{FF2B5EF4-FFF2-40B4-BE49-F238E27FC236}">
                <a16:creationId xmlns:a16="http://schemas.microsoft.com/office/drawing/2014/main" id="{4B86077D-F950-D09C-9E6C-F7275C2BB3FF}"/>
              </a:ext>
            </a:extLst>
          </p:cNvPr>
          <p:cNvPicPr>
            <a:picLocks noGrp="1" noChangeAspect="1"/>
          </p:cNvPicPr>
          <p:nvPr>
            <p:ph idx="1"/>
          </p:nvPr>
        </p:nvPicPr>
        <p:blipFill>
          <a:blip r:embed="rId3"/>
          <a:stretch>
            <a:fillRect/>
          </a:stretch>
        </p:blipFill>
        <p:spPr>
          <a:xfrm>
            <a:off x="527538" y="1371600"/>
            <a:ext cx="8299939" cy="4419599"/>
          </a:xfrm>
          <a:prstGeom prst="rect">
            <a:avLst/>
          </a:prstGeom>
        </p:spPr>
      </p:pic>
    </p:spTree>
    <p:extLst>
      <p:ext uri="{BB962C8B-B14F-4D97-AF65-F5344CB8AC3E}">
        <p14:creationId xmlns:p14="http://schemas.microsoft.com/office/powerpoint/2010/main" val="11968113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a:xfrm>
            <a:off x="628650" y="365125"/>
            <a:ext cx="7886700" cy="1053367"/>
          </a:xfrm>
        </p:spPr>
        <p:txBody>
          <a:bodyPr>
            <a:normAutofit fontScale="90000"/>
          </a:bodyPr>
          <a:lstStyle/>
          <a:p>
            <a:pPr algn="ctr"/>
            <a:r>
              <a:rPr lang="en-GB" sz="4000" dirty="0" err="1">
                <a:latin typeface="Arial" panose="020B0604020202020204" pitchFamily="34" charset="0"/>
                <a:cs typeface="Arial" panose="020B0604020202020204" pitchFamily="34" charset="0"/>
              </a:rPr>
              <a:t>Terminoleg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Terminology</a:t>
            </a:r>
          </a:p>
        </p:txBody>
      </p:sp>
      <p:graphicFrame>
        <p:nvGraphicFramePr>
          <p:cNvPr id="7" name="Content Placeholder 6">
            <a:extLst>
              <a:ext uri="{FF2B5EF4-FFF2-40B4-BE49-F238E27FC236}">
                <a16:creationId xmlns:a16="http://schemas.microsoft.com/office/drawing/2014/main" id="{1872BF44-72FD-43FE-0BFE-1FE7C431ECCD}"/>
              </a:ext>
            </a:extLst>
          </p:cNvPr>
          <p:cNvGraphicFramePr>
            <a:graphicFrameLocks noGrp="1"/>
          </p:cNvGraphicFramePr>
          <p:nvPr>
            <p:ph idx="1"/>
            <p:extLst>
              <p:ext uri="{D42A27DB-BD31-4B8C-83A1-F6EECF244321}">
                <p14:modId xmlns:p14="http://schemas.microsoft.com/office/powerpoint/2010/main" val="2324692359"/>
              </p:ext>
            </p:extLst>
          </p:nvPr>
        </p:nvGraphicFramePr>
        <p:xfrm>
          <a:off x="316523" y="1570892"/>
          <a:ext cx="8616464" cy="4349264"/>
        </p:xfrm>
        <a:graphic>
          <a:graphicData uri="http://schemas.openxmlformats.org/drawingml/2006/table">
            <a:tbl>
              <a:tblPr firstRow="1" bandRow="1">
                <a:tableStyleId>{5C22544A-7EE6-4342-B048-85BDC9FD1C3A}</a:tableStyleId>
              </a:tblPr>
              <a:tblGrid>
                <a:gridCol w="2154116">
                  <a:extLst>
                    <a:ext uri="{9D8B030D-6E8A-4147-A177-3AD203B41FA5}">
                      <a16:colId xmlns:a16="http://schemas.microsoft.com/office/drawing/2014/main" val="820740918"/>
                    </a:ext>
                  </a:extLst>
                </a:gridCol>
                <a:gridCol w="2154116">
                  <a:extLst>
                    <a:ext uri="{9D8B030D-6E8A-4147-A177-3AD203B41FA5}">
                      <a16:colId xmlns:a16="http://schemas.microsoft.com/office/drawing/2014/main" val="2968891602"/>
                    </a:ext>
                  </a:extLst>
                </a:gridCol>
                <a:gridCol w="2154116">
                  <a:extLst>
                    <a:ext uri="{9D8B030D-6E8A-4147-A177-3AD203B41FA5}">
                      <a16:colId xmlns:a16="http://schemas.microsoft.com/office/drawing/2014/main" val="2337802425"/>
                    </a:ext>
                  </a:extLst>
                </a:gridCol>
                <a:gridCol w="2154116">
                  <a:extLst>
                    <a:ext uri="{9D8B030D-6E8A-4147-A177-3AD203B41FA5}">
                      <a16:colId xmlns:a16="http://schemas.microsoft.com/office/drawing/2014/main" val="2213795499"/>
                    </a:ext>
                  </a:extLst>
                </a:gridCol>
              </a:tblGrid>
              <a:tr h="1087316">
                <a:tc>
                  <a:txBody>
                    <a:bodyPr/>
                    <a:lstStyle/>
                    <a:p>
                      <a:pPr algn="ctr"/>
                      <a:r>
                        <a:rPr lang="en-GB" dirty="0" err="1">
                          <a:latin typeface="Arial" panose="020B0604020202020204" pitchFamily="34" charset="0"/>
                          <a:cs typeface="Arial" panose="020B0604020202020204" pitchFamily="34" charset="0"/>
                        </a:rPr>
                        <a:t>Terminoleg</a:t>
                      </a:r>
                      <a:r>
                        <a:rPr lang="en-GB" dirty="0">
                          <a:latin typeface="Arial" panose="020B0604020202020204" pitchFamily="34" charset="0"/>
                          <a:cs typeface="Arial" panose="020B0604020202020204" pitchFamily="34" charset="0"/>
                        </a:rPr>
                        <a:t> H</a:t>
                      </a:r>
                      <a:r>
                        <a:rPr lang="cy-GB" dirty="0">
                          <a:latin typeface="Arial" panose="020B0604020202020204" pitchFamily="34" charset="0"/>
                          <a:cs typeface="Arial" panose="020B0604020202020204" pitchFamily="34" charset="0"/>
                        </a:rPr>
                        <a:t>ŷ</a:t>
                      </a:r>
                      <a:r>
                        <a:rPr lang="en-GB" dirty="0">
                          <a:latin typeface="Arial" panose="020B0604020202020204" pitchFamily="34" charset="0"/>
                          <a:cs typeface="Arial" panose="020B0604020202020204" pitchFamily="34" charset="0"/>
                        </a:rPr>
                        <a:t>n</a:t>
                      </a:r>
                    </a:p>
                  </a:txBody>
                  <a:tcPr/>
                </a:tc>
                <a:tc>
                  <a:txBody>
                    <a:bodyPr/>
                    <a:lstStyle/>
                    <a:p>
                      <a:pPr algn="ctr"/>
                      <a:r>
                        <a:rPr lang="en-GB" dirty="0" err="1">
                          <a:latin typeface="Arial" panose="020B0604020202020204" pitchFamily="34" charset="0"/>
                          <a:cs typeface="Arial" panose="020B0604020202020204" pitchFamily="34" charset="0"/>
                        </a:rPr>
                        <a:t>Terminoleg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Cyfredol</a:t>
                      </a:r>
                      <a:endParaRPr lang="en-GB" dirty="0">
                        <a:latin typeface="Arial" panose="020B0604020202020204" pitchFamily="34" charset="0"/>
                        <a:cs typeface="Arial" panose="020B0604020202020204" pitchFamily="34" charset="0"/>
                      </a:endParaRPr>
                    </a:p>
                  </a:txBody>
                  <a:tcPr/>
                </a:tc>
                <a:tc>
                  <a:txBody>
                    <a:bodyPr/>
                    <a:lstStyle/>
                    <a:p>
                      <a:pPr algn="ctr"/>
                      <a:r>
                        <a:rPr lang="en-GB" dirty="0">
                          <a:solidFill>
                            <a:schemeClr val="accent4">
                              <a:lumMod val="20000"/>
                              <a:lumOff val="80000"/>
                            </a:schemeClr>
                          </a:solidFill>
                          <a:latin typeface="Arial" panose="020B0604020202020204" pitchFamily="34" charset="0"/>
                          <a:cs typeface="Arial" panose="020B0604020202020204" pitchFamily="34" charset="0"/>
                        </a:rPr>
                        <a:t>Older Terminology</a:t>
                      </a:r>
                    </a:p>
                  </a:txBody>
                  <a:tcPr/>
                </a:tc>
                <a:tc>
                  <a:txBody>
                    <a:bodyPr/>
                    <a:lstStyle/>
                    <a:p>
                      <a:pPr algn="ctr"/>
                      <a:r>
                        <a:rPr lang="en-GB" dirty="0">
                          <a:solidFill>
                            <a:schemeClr val="accent4">
                              <a:lumMod val="20000"/>
                              <a:lumOff val="80000"/>
                            </a:schemeClr>
                          </a:solidFill>
                          <a:latin typeface="Arial" panose="020B0604020202020204" pitchFamily="34" charset="0"/>
                          <a:cs typeface="Arial" panose="020B0604020202020204" pitchFamily="34" charset="0"/>
                        </a:rPr>
                        <a:t>Current Terminology</a:t>
                      </a:r>
                    </a:p>
                  </a:txBody>
                  <a:tcPr/>
                </a:tc>
                <a:extLst>
                  <a:ext uri="{0D108BD9-81ED-4DB2-BD59-A6C34878D82A}">
                    <a16:rowId xmlns:a16="http://schemas.microsoft.com/office/drawing/2014/main" val="1852733160"/>
                  </a:ext>
                </a:extLst>
              </a:tr>
              <a:tr h="1087316">
                <a:tc>
                  <a:txBody>
                    <a:bodyPr/>
                    <a:lstStyle/>
                    <a:p>
                      <a:pPr algn="ct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Arbennig</a:t>
                      </a:r>
                      <a:endParaRPr lang="en-GB" dirty="0">
                        <a:latin typeface="Arial" panose="020B0604020202020204" pitchFamily="34" charset="0"/>
                        <a:cs typeface="Arial" panose="020B0604020202020204" pitchFamily="34" charset="0"/>
                      </a:endParaRPr>
                    </a:p>
                  </a:txBody>
                  <a:tcPr/>
                </a:tc>
                <a:tc>
                  <a:txBody>
                    <a:bodyPr/>
                    <a:lstStyle/>
                    <a:p>
                      <a:pPr algn="ct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endParaRPr lang="en-GB" dirty="0">
                        <a:latin typeface="Arial" panose="020B0604020202020204" pitchFamily="34" charset="0"/>
                        <a:cs typeface="Arial" panose="020B0604020202020204" pitchFamily="34" charset="0"/>
                      </a:endParaRPr>
                    </a:p>
                    <a:p>
                      <a:pPr algn="ctr"/>
                      <a:r>
                        <a:rPr lang="en-GB" dirty="0" err="1">
                          <a:latin typeface="Arial" panose="020B0604020202020204" pitchFamily="34" charset="0"/>
                          <a:cs typeface="Arial" panose="020B0604020202020204" pitchFamily="34" charset="0"/>
                        </a:rPr>
                        <a:t>Ychwanegol</a:t>
                      </a:r>
                      <a:endParaRPr lang="en-GB" dirty="0">
                        <a:latin typeface="Arial" panose="020B0604020202020204" pitchFamily="34" charset="0"/>
                        <a:cs typeface="Arial" panose="020B0604020202020204" pitchFamily="34" charset="0"/>
                      </a:endParaRPr>
                    </a:p>
                  </a:txBody>
                  <a:tcPr/>
                </a:tc>
                <a:tc>
                  <a:txBody>
                    <a:bodyPr/>
                    <a:lstStyle/>
                    <a:p>
                      <a:pPr algn="ctr"/>
                      <a:r>
                        <a:rPr lang="en-GB" dirty="0">
                          <a:solidFill>
                            <a:srgbClr val="0070C0"/>
                          </a:solidFill>
                          <a:latin typeface="Arial" panose="020B0604020202020204" pitchFamily="34" charset="0"/>
                          <a:cs typeface="Arial" panose="020B0604020202020204" pitchFamily="34" charset="0"/>
                        </a:rPr>
                        <a:t>Special Needs</a:t>
                      </a:r>
                    </a:p>
                  </a:txBody>
                  <a:tcPr/>
                </a:tc>
                <a:tc>
                  <a:txBody>
                    <a:bodyPr/>
                    <a:lstStyle/>
                    <a:p>
                      <a:pPr algn="ctr"/>
                      <a:r>
                        <a:rPr lang="en-GB" dirty="0">
                          <a:solidFill>
                            <a:srgbClr val="0070C0"/>
                          </a:solidFill>
                          <a:latin typeface="Arial" panose="020B0604020202020204" pitchFamily="34" charset="0"/>
                          <a:cs typeface="Arial" panose="020B0604020202020204" pitchFamily="34" charset="0"/>
                        </a:rPr>
                        <a:t>Additional Learning Needs</a:t>
                      </a:r>
                    </a:p>
                  </a:txBody>
                  <a:tcPr/>
                </a:tc>
                <a:extLst>
                  <a:ext uri="{0D108BD9-81ED-4DB2-BD59-A6C34878D82A}">
                    <a16:rowId xmlns:a16="http://schemas.microsoft.com/office/drawing/2014/main" val="3642379508"/>
                  </a:ext>
                </a:extLst>
              </a:tr>
              <a:tr h="1087316">
                <a:tc>
                  <a:txBody>
                    <a:bodyPr/>
                    <a:lstStyle/>
                    <a:p>
                      <a:pPr algn="ctr"/>
                      <a:r>
                        <a:rPr lang="en-GB" dirty="0" err="1">
                          <a:latin typeface="Arial" panose="020B0604020202020204" pitchFamily="34" charset="0"/>
                          <a:cs typeface="Arial" panose="020B0604020202020204" pitchFamily="34" charset="0"/>
                        </a:rPr>
                        <a:t>Canolbwynio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ddiffygion</a:t>
                      </a:r>
                      <a:endParaRPr lang="en-GB" dirty="0">
                        <a:latin typeface="Arial" panose="020B0604020202020204" pitchFamily="34" charset="0"/>
                        <a:cs typeface="Arial" panose="020B0604020202020204" pitchFamily="34" charset="0"/>
                      </a:endParaRPr>
                    </a:p>
                  </a:txBody>
                  <a:tcPr/>
                </a:tc>
                <a:tc>
                  <a:txBody>
                    <a:bodyPr/>
                    <a:lstStyle/>
                    <a:p>
                      <a:pPr algn="ctr"/>
                      <a:r>
                        <a:rPr lang="en-GB" dirty="0" err="1">
                          <a:latin typeface="Arial" panose="020B0604020202020204" pitchFamily="34" charset="0"/>
                          <a:cs typeface="Arial" panose="020B0604020202020204" pitchFamily="34" charset="0"/>
                        </a:rPr>
                        <a:t>Seiliedig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gryfderau</a:t>
                      </a:r>
                      <a:endParaRPr lang="en-GB" dirty="0">
                        <a:latin typeface="Arial" panose="020B0604020202020204" pitchFamily="34" charset="0"/>
                        <a:cs typeface="Arial" panose="020B0604020202020204" pitchFamily="34" charset="0"/>
                      </a:endParaRPr>
                    </a:p>
                  </a:txBody>
                  <a:tcPr/>
                </a:tc>
                <a:tc>
                  <a:txBody>
                    <a:bodyPr/>
                    <a:lstStyle/>
                    <a:p>
                      <a:pPr algn="ctr"/>
                      <a:r>
                        <a:rPr lang="en-GB" dirty="0">
                          <a:solidFill>
                            <a:srgbClr val="0070C0"/>
                          </a:solidFill>
                          <a:latin typeface="Arial" panose="020B0604020202020204" pitchFamily="34" charset="0"/>
                          <a:cs typeface="Arial" panose="020B0604020202020204" pitchFamily="34" charset="0"/>
                        </a:rPr>
                        <a:t>Deficit-focused</a:t>
                      </a:r>
                    </a:p>
                  </a:txBody>
                  <a:tcPr/>
                </a:tc>
                <a:tc>
                  <a:txBody>
                    <a:bodyPr/>
                    <a:lstStyle/>
                    <a:p>
                      <a:pPr algn="ctr"/>
                      <a:r>
                        <a:rPr lang="en-GB" dirty="0">
                          <a:solidFill>
                            <a:srgbClr val="0070C0"/>
                          </a:solidFill>
                          <a:latin typeface="Arial" panose="020B0604020202020204" pitchFamily="34" charset="0"/>
                          <a:cs typeface="Arial" panose="020B0604020202020204" pitchFamily="34" charset="0"/>
                        </a:rPr>
                        <a:t>Strengths-based</a:t>
                      </a:r>
                    </a:p>
                  </a:txBody>
                  <a:tcPr/>
                </a:tc>
                <a:extLst>
                  <a:ext uri="{0D108BD9-81ED-4DB2-BD59-A6C34878D82A}">
                    <a16:rowId xmlns:a16="http://schemas.microsoft.com/office/drawing/2014/main" val="743562442"/>
                  </a:ext>
                </a:extLst>
              </a:tr>
              <a:tr h="1087316">
                <a:tc>
                  <a:txBody>
                    <a:bodyPr/>
                    <a:lstStyle/>
                    <a:p>
                      <a:pPr algn="ctr"/>
                      <a:r>
                        <a:rPr lang="en-GB" dirty="0" err="1">
                          <a:latin typeface="Arial" panose="020B0604020202020204" pitchFamily="34" charset="0"/>
                          <a:cs typeface="Arial" panose="020B0604020202020204" pitchFamily="34" charset="0"/>
                        </a:rPr>
                        <a:t>Labeli</a:t>
                      </a:r>
                      <a:endParaRPr lang="en-GB" dirty="0">
                        <a:latin typeface="Arial" panose="020B0604020202020204" pitchFamily="34" charset="0"/>
                        <a:cs typeface="Arial" panose="020B0604020202020204" pitchFamily="34" charset="0"/>
                      </a:endParaRPr>
                    </a:p>
                  </a:txBody>
                  <a:tcPr/>
                </a:tc>
                <a:tc>
                  <a:txBody>
                    <a:bodyPr/>
                    <a:lstStyle/>
                    <a:p>
                      <a:pPr algn="ctr"/>
                      <a:r>
                        <a:rPr lang="en-GB" dirty="0" err="1">
                          <a:latin typeface="Arial" panose="020B0604020202020204" pitchFamily="34" charset="0"/>
                          <a:cs typeface="Arial" panose="020B0604020202020204" pitchFamily="34" charset="0"/>
                        </a:rPr>
                        <a:t>Cyfranogiad</a:t>
                      </a:r>
                      <a:endParaRPr lang="en-GB" dirty="0">
                        <a:latin typeface="Arial" panose="020B0604020202020204" pitchFamily="34" charset="0"/>
                        <a:cs typeface="Arial" panose="020B0604020202020204" pitchFamily="34" charset="0"/>
                      </a:endParaRPr>
                    </a:p>
                  </a:txBody>
                  <a:tcPr/>
                </a:tc>
                <a:tc>
                  <a:txBody>
                    <a:bodyPr/>
                    <a:lstStyle/>
                    <a:p>
                      <a:pPr algn="ctr"/>
                      <a:r>
                        <a:rPr lang="en-GB" dirty="0">
                          <a:solidFill>
                            <a:srgbClr val="0070C0"/>
                          </a:solidFill>
                          <a:latin typeface="Arial" panose="020B0604020202020204" pitchFamily="34" charset="0"/>
                          <a:cs typeface="Arial" panose="020B0604020202020204" pitchFamily="34" charset="0"/>
                        </a:rPr>
                        <a:t>Labelling</a:t>
                      </a:r>
                    </a:p>
                  </a:txBody>
                  <a:tcPr/>
                </a:tc>
                <a:tc>
                  <a:txBody>
                    <a:bodyPr/>
                    <a:lstStyle/>
                    <a:p>
                      <a:pPr algn="ctr"/>
                      <a:r>
                        <a:rPr lang="en-GB" dirty="0">
                          <a:solidFill>
                            <a:srgbClr val="0070C0"/>
                          </a:solidFill>
                          <a:latin typeface="Arial" panose="020B0604020202020204" pitchFamily="34" charset="0"/>
                          <a:cs typeface="Arial" panose="020B0604020202020204" pitchFamily="34" charset="0"/>
                        </a:rPr>
                        <a:t>Participation</a:t>
                      </a:r>
                    </a:p>
                  </a:txBody>
                  <a:tcPr/>
                </a:tc>
                <a:extLst>
                  <a:ext uri="{0D108BD9-81ED-4DB2-BD59-A6C34878D82A}">
                    <a16:rowId xmlns:a16="http://schemas.microsoft.com/office/drawing/2014/main" val="3442625991"/>
                  </a:ext>
                </a:extLst>
              </a:tr>
            </a:tbl>
          </a:graphicData>
        </a:graphic>
      </p:graphicFrame>
    </p:spTree>
    <p:extLst>
      <p:ext uri="{BB962C8B-B14F-4D97-AF65-F5344CB8AC3E}">
        <p14:creationId xmlns:p14="http://schemas.microsoft.com/office/powerpoint/2010/main" val="87957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Gweithgaredd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838B7A57-6FFA-7604-4404-DC09C7DA8EF2}"/>
              </a:ext>
            </a:extLst>
          </p:cNvPr>
          <p:cNvSpPr>
            <a:spLocks noGrp="1"/>
          </p:cNvSpPr>
          <p:nvPr>
            <p:ph sz="half" idx="1"/>
          </p:nvPr>
        </p:nvSpPr>
        <p:spPr>
          <a:xfrm>
            <a:off x="628650" y="1825625"/>
            <a:ext cx="3867150" cy="4141420"/>
          </a:xfrm>
        </p:spPr>
        <p:txBody>
          <a:bodyPr>
            <a:normAutofit fontScale="92500" lnSpcReduction="20000"/>
          </a:bodyPr>
          <a:lstStyle/>
          <a:p>
            <a:r>
              <a:rPr lang="cy-GB" noProof="0" dirty="0">
                <a:latin typeface="Arial" panose="020B0604020202020204" pitchFamily="34" charset="0"/>
                <a:cs typeface="Arial" panose="020B0604020202020204" pitchFamily="34" charset="0"/>
              </a:rPr>
              <a:t>Mewn grwpiau, crëwch map cysyniad sydd yn ffocysu ar ADY.</a:t>
            </a:r>
          </a:p>
          <a:p>
            <a:r>
              <a:rPr lang="cy-GB" noProof="0" dirty="0">
                <a:latin typeface="Arial" panose="020B0604020202020204" pitchFamily="34" charset="0"/>
                <a:cs typeface="Arial" panose="020B0604020202020204" pitchFamily="34" charset="0"/>
              </a:rPr>
              <a:t>Ystyriwch:</a:t>
            </a:r>
          </a:p>
          <a:p>
            <a:pPr>
              <a:buFontTx/>
              <a:buChar char="-"/>
            </a:pPr>
            <a:r>
              <a:rPr lang="cy-GB" noProof="0" dirty="0">
                <a:latin typeface="Arial" panose="020B0604020202020204" pitchFamily="34" charset="0"/>
                <a:cs typeface="Arial" panose="020B0604020202020204" pitchFamily="34" charset="0"/>
              </a:rPr>
              <a:t>anawsterau dysgu;</a:t>
            </a:r>
          </a:p>
          <a:p>
            <a:pPr>
              <a:buFontTx/>
              <a:buChar char="-"/>
            </a:pPr>
            <a:r>
              <a:rPr lang="cy-GB" noProof="0" dirty="0">
                <a:latin typeface="Arial" panose="020B0604020202020204" pitchFamily="34" charset="0"/>
                <a:cs typeface="Arial" panose="020B0604020202020204" pitchFamily="34" charset="0"/>
              </a:rPr>
              <a:t>anableddau;</a:t>
            </a:r>
          </a:p>
          <a:p>
            <a:pPr>
              <a:buFontTx/>
              <a:buChar char="-"/>
            </a:pPr>
            <a:r>
              <a:rPr lang="cy-GB" noProof="0" dirty="0">
                <a:latin typeface="Arial" panose="020B0604020202020204" pitchFamily="34" charset="0"/>
                <a:cs typeface="Arial" panose="020B0604020202020204" pitchFamily="34" charset="0"/>
              </a:rPr>
              <a:t>rhwystrau;</a:t>
            </a:r>
          </a:p>
          <a:p>
            <a:pPr>
              <a:buFontTx/>
              <a:buChar char="-"/>
            </a:pPr>
            <a:r>
              <a:rPr lang="cy-GB" noProof="0" dirty="0">
                <a:latin typeface="Arial" panose="020B0604020202020204" pitchFamily="34" charset="0"/>
                <a:cs typeface="Arial" panose="020B0604020202020204" pitchFamily="34" charset="0"/>
              </a:rPr>
              <a:t>cymorth;</a:t>
            </a:r>
          </a:p>
          <a:p>
            <a:pPr>
              <a:buFontTx/>
              <a:buChar char="-"/>
            </a:pPr>
            <a:r>
              <a:rPr lang="cy-GB" noProof="0" dirty="0">
                <a:latin typeface="Arial" panose="020B0604020202020204" pitchFamily="34" charset="0"/>
                <a:cs typeface="Arial" panose="020B0604020202020204" pitchFamily="34" charset="0"/>
              </a:rPr>
              <a:t>cyfranogiad;</a:t>
            </a:r>
          </a:p>
          <a:p>
            <a:pPr>
              <a:buFontTx/>
              <a:buChar char="-"/>
            </a:pPr>
            <a:r>
              <a:rPr lang="cy-GB" noProof="0" dirty="0">
                <a:latin typeface="Arial" panose="020B0604020202020204" pitchFamily="34" charset="0"/>
                <a:cs typeface="Arial" panose="020B0604020202020204" pitchFamily="34" charset="0"/>
              </a:rPr>
              <a:t>hawliau.</a:t>
            </a:r>
          </a:p>
        </p:txBody>
      </p:sp>
      <p:sp>
        <p:nvSpPr>
          <p:cNvPr id="4" name="Content Placeholder 3">
            <a:extLst>
              <a:ext uri="{FF2B5EF4-FFF2-40B4-BE49-F238E27FC236}">
                <a16:creationId xmlns:a16="http://schemas.microsoft.com/office/drawing/2014/main" id="{9F0FE548-C117-0046-4078-D4B9FE81D7E6}"/>
              </a:ext>
            </a:extLst>
          </p:cNvPr>
          <p:cNvSpPr>
            <a:spLocks noGrp="1"/>
          </p:cNvSpPr>
          <p:nvPr>
            <p:ph sz="half" idx="2"/>
          </p:nvPr>
        </p:nvSpPr>
        <p:spPr>
          <a:xfrm>
            <a:off x="4648199" y="1825624"/>
            <a:ext cx="4226169" cy="4141421"/>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In groups, create a concept map that focuses on ALN.</a:t>
            </a:r>
          </a:p>
          <a:p>
            <a:r>
              <a:rPr lang="en-GB" dirty="0">
                <a:solidFill>
                  <a:srgbClr val="0070C0"/>
                </a:solidFill>
                <a:latin typeface="Arial" panose="020B0604020202020204" pitchFamily="34" charset="0"/>
                <a:cs typeface="Arial" panose="020B0604020202020204" pitchFamily="34" charset="0"/>
              </a:rPr>
              <a:t>Consider:</a:t>
            </a:r>
          </a:p>
          <a:p>
            <a:pPr marL="0" indent="0">
              <a:buNone/>
            </a:pPr>
            <a:r>
              <a:rPr lang="en-GB" dirty="0">
                <a:solidFill>
                  <a:srgbClr val="0070C0"/>
                </a:solidFill>
                <a:latin typeface="Arial" panose="020B0604020202020204" pitchFamily="34" charset="0"/>
                <a:cs typeface="Arial" panose="020B0604020202020204" pitchFamily="34" charset="0"/>
              </a:rPr>
              <a:t>- learning difficulties;</a:t>
            </a:r>
          </a:p>
          <a:p>
            <a:pPr>
              <a:buFontTx/>
              <a:buChar char="-"/>
            </a:pPr>
            <a:r>
              <a:rPr lang="en-GB" dirty="0">
                <a:solidFill>
                  <a:srgbClr val="0070C0"/>
                </a:solidFill>
                <a:latin typeface="Arial" panose="020B0604020202020204" pitchFamily="34" charset="0"/>
                <a:cs typeface="Arial" panose="020B0604020202020204" pitchFamily="34" charset="0"/>
              </a:rPr>
              <a:t>disabilities;</a:t>
            </a:r>
          </a:p>
          <a:p>
            <a:pPr>
              <a:buFontTx/>
              <a:buChar char="-"/>
            </a:pPr>
            <a:r>
              <a:rPr lang="en-GB" dirty="0">
                <a:solidFill>
                  <a:srgbClr val="0070C0"/>
                </a:solidFill>
                <a:latin typeface="Arial" panose="020B0604020202020204" pitchFamily="34" charset="0"/>
                <a:cs typeface="Arial" panose="020B0604020202020204" pitchFamily="34" charset="0"/>
              </a:rPr>
              <a:t>barriers;</a:t>
            </a:r>
          </a:p>
          <a:p>
            <a:pPr>
              <a:buFontTx/>
              <a:buChar char="-"/>
            </a:pPr>
            <a:r>
              <a:rPr lang="en-GB" dirty="0">
                <a:solidFill>
                  <a:srgbClr val="0070C0"/>
                </a:solidFill>
                <a:latin typeface="Arial" panose="020B0604020202020204" pitchFamily="34" charset="0"/>
                <a:cs typeface="Arial" panose="020B0604020202020204" pitchFamily="34" charset="0"/>
              </a:rPr>
              <a:t>support;</a:t>
            </a:r>
          </a:p>
          <a:p>
            <a:pPr>
              <a:buFontTx/>
              <a:buChar char="-"/>
            </a:pPr>
            <a:r>
              <a:rPr lang="en-GB" dirty="0">
                <a:solidFill>
                  <a:srgbClr val="0070C0"/>
                </a:solidFill>
                <a:latin typeface="Arial" panose="020B0604020202020204" pitchFamily="34" charset="0"/>
                <a:cs typeface="Arial" panose="020B0604020202020204" pitchFamily="34" charset="0"/>
              </a:rPr>
              <a:t>participation;</a:t>
            </a:r>
          </a:p>
          <a:p>
            <a:pPr>
              <a:buFontTx/>
              <a:buChar char="-"/>
            </a:pPr>
            <a:r>
              <a:rPr lang="en-GB" dirty="0">
                <a:solidFill>
                  <a:srgbClr val="0070C0"/>
                </a:solidFill>
                <a:latin typeface="Arial" panose="020B0604020202020204" pitchFamily="34" charset="0"/>
                <a:cs typeface="Arial" panose="020B0604020202020204" pitchFamily="34" charset="0"/>
              </a:rPr>
              <a:t>rights.</a:t>
            </a:r>
          </a:p>
        </p:txBody>
      </p:sp>
    </p:spTree>
    <p:extLst>
      <p:ext uri="{BB962C8B-B14F-4D97-AF65-F5344CB8AC3E}">
        <p14:creationId xmlns:p14="http://schemas.microsoft.com/office/powerpoint/2010/main" val="4750241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ACD0F-FFCD-F79D-2BBD-1E8177D86AE7}"/>
              </a:ext>
            </a:extLst>
          </p:cNvPr>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agweddau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How have attitudes changed?</a:t>
            </a:r>
          </a:p>
        </p:txBody>
      </p:sp>
      <p:sp>
        <p:nvSpPr>
          <p:cNvPr id="3" name="Content Placeholder 2">
            <a:extLst>
              <a:ext uri="{FF2B5EF4-FFF2-40B4-BE49-F238E27FC236}">
                <a16:creationId xmlns:a16="http://schemas.microsoft.com/office/drawing/2014/main" id="{538A04FA-DBE5-C5D3-29A1-D54F3686B531}"/>
              </a:ext>
            </a:extLst>
          </p:cNvPr>
          <p:cNvSpPr>
            <a:spLocks noGrp="1"/>
          </p:cNvSpPr>
          <p:nvPr>
            <p:ph sz="half" idx="1"/>
          </p:nvPr>
        </p:nvSpPr>
        <p:spPr/>
        <p:txBody>
          <a:bodyPr>
            <a:normAutofit lnSpcReduction="10000"/>
          </a:bodyPr>
          <a:lstStyle/>
          <a:p>
            <a:r>
              <a:rPr lang="en-GB" dirty="0" err="1">
                <a:latin typeface="Arial" panose="020B0604020202020204" pitchFamily="34" charset="0"/>
                <a:cs typeface="Arial" panose="020B0604020202020204" pitchFamily="34" charset="0"/>
              </a:rPr>
              <a:t>Cydnabod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cryfderau</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Deall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Cynhwysiant</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Gwrando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lais y </a:t>
            </a:r>
            <a:r>
              <a:rPr lang="en-GB" dirty="0" err="1">
                <a:latin typeface="Arial" panose="020B0604020202020204" pitchFamily="34" charset="0"/>
                <a:cs typeface="Arial" panose="020B0604020202020204" pitchFamily="34" charset="0"/>
              </a:rPr>
              <a:t>dysgwr</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Dull person-</a:t>
            </a:r>
            <a:r>
              <a:rPr lang="en-GB" dirty="0" err="1">
                <a:latin typeface="Arial" panose="020B0604020202020204" pitchFamily="34" charset="0"/>
                <a:cs typeface="Arial" panose="020B0604020202020204" pitchFamily="34" charset="0"/>
              </a:rPr>
              <a:t>ganolog</a:t>
            </a:r>
            <a:r>
              <a:rPr lang="en-GB" dirty="0">
                <a:latin typeface="Arial" panose="020B0604020202020204" pitchFamily="34" charset="0"/>
                <a:cs typeface="Arial" panose="020B0604020202020204" pitchFamily="34" charset="0"/>
              </a:rPr>
              <a:t> ADY.</a:t>
            </a:r>
          </a:p>
        </p:txBody>
      </p:sp>
      <p:sp>
        <p:nvSpPr>
          <p:cNvPr id="4" name="Content Placeholder 3">
            <a:extLst>
              <a:ext uri="{FF2B5EF4-FFF2-40B4-BE49-F238E27FC236}">
                <a16:creationId xmlns:a16="http://schemas.microsoft.com/office/drawing/2014/main" id="{0C4CA7AF-893A-48F0-0CEE-BC4042C62C51}"/>
              </a:ext>
            </a:extLst>
          </p:cNvPr>
          <p:cNvSpPr>
            <a:spLocks noGrp="1"/>
          </p:cNvSpPr>
          <p:nvPr>
            <p:ph sz="half" idx="2"/>
          </p:nvPr>
        </p:nvSpPr>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Recognising strengths;</a:t>
            </a:r>
          </a:p>
          <a:p>
            <a:r>
              <a:rPr lang="en-GB" dirty="0">
                <a:solidFill>
                  <a:srgbClr val="0070C0"/>
                </a:solidFill>
                <a:latin typeface="Arial" panose="020B0604020202020204" pitchFamily="34" charset="0"/>
                <a:cs typeface="Arial" panose="020B0604020202020204" pitchFamily="34" charset="0"/>
              </a:rPr>
              <a:t>Understanding individual needs;</a:t>
            </a:r>
          </a:p>
          <a:p>
            <a:r>
              <a:rPr lang="en-GB" dirty="0">
                <a:solidFill>
                  <a:srgbClr val="0070C0"/>
                </a:solidFill>
                <a:latin typeface="Arial" panose="020B0604020202020204" pitchFamily="34" charset="0"/>
                <a:cs typeface="Arial" panose="020B0604020202020204" pitchFamily="34" charset="0"/>
              </a:rPr>
              <a:t>Inclusion;</a:t>
            </a:r>
          </a:p>
          <a:p>
            <a:r>
              <a:rPr lang="en-GB" dirty="0">
                <a:solidFill>
                  <a:srgbClr val="0070C0"/>
                </a:solidFill>
                <a:latin typeface="Arial" panose="020B0604020202020204" pitchFamily="34" charset="0"/>
                <a:cs typeface="Arial" panose="020B0604020202020204" pitchFamily="34" charset="0"/>
              </a:rPr>
              <a:t>Listening to learner voice;</a:t>
            </a:r>
          </a:p>
          <a:p>
            <a:r>
              <a:rPr lang="en-GB" dirty="0">
                <a:solidFill>
                  <a:srgbClr val="0070C0"/>
                </a:solidFill>
                <a:latin typeface="Arial" panose="020B0604020202020204" pitchFamily="34" charset="0"/>
                <a:cs typeface="Arial" panose="020B0604020202020204" pitchFamily="34" charset="0"/>
              </a:rPr>
              <a:t>Person-centred ALN approach.</a:t>
            </a:r>
          </a:p>
        </p:txBody>
      </p:sp>
    </p:spTree>
    <p:extLst>
      <p:ext uri="{BB962C8B-B14F-4D97-AF65-F5344CB8AC3E}">
        <p14:creationId xmlns:p14="http://schemas.microsoft.com/office/powerpoint/2010/main" val="2543253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932A-29AC-10DD-87EF-3CE29BA174B0}"/>
              </a:ext>
            </a:extLst>
          </p:cNvPr>
          <p:cNvSpPr>
            <a:spLocks noGrp="1"/>
          </p:cNvSpPr>
          <p:nvPr>
            <p:ph type="title"/>
          </p:nvPr>
        </p:nvSpPr>
        <p:spPr/>
        <p:txBody>
          <a:bodyPr>
            <a:normAutofit/>
          </a:bodyPr>
          <a:lstStyle/>
          <a:p>
            <a:pPr algn="ctr"/>
            <a:r>
              <a:rPr lang="it-IT" sz="4000" dirty="0">
                <a:latin typeface="Arial" panose="020B0604020202020204" pitchFamily="34" charset="0"/>
                <a:cs typeface="Arial" panose="020B0604020202020204" pitchFamily="34" charset="0"/>
              </a:rPr>
              <a:t>Cam 1</a:t>
            </a:r>
            <a:br>
              <a:rPr lang="it-IT" sz="4000" dirty="0">
                <a:latin typeface="Arial" panose="020B0604020202020204" pitchFamily="34" charset="0"/>
                <a:cs typeface="Arial" panose="020B0604020202020204" pitchFamily="34" charset="0"/>
              </a:rPr>
            </a:br>
            <a:r>
              <a:rPr lang="it-IT" sz="4000" dirty="0">
                <a:solidFill>
                  <a:srgbClr val="0070C0"/>
                </a:solidFill>
                <a:latin typeface="Arial" panose="020B0604020202020204" pitchFamily="34" charset="0"/>
                <a:cs typeface="Arial" panose="020B0604020202020204" pitchFamily="34" charset="0"/>
              </a:rPr>
              <a:t>Stage 1</a:t>
            </a:r>
            <a:endParaRPr lang="en-GB" sz="4000" dirty="0">
              <a:solidFill>
                <a:srgbClr val="0070C0"/>
              </a:solidFill>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B2A735B8-7015-BE84-CFF9-3EC0FE72AE94}"/>
              </a:ext>
            </a:extLst>
          </p:cNvPr>
          <p:cNvPicPr>
            <a:picLocks noGrp="1" noChangeAspect="1"/>
          </p:cNvPicPr>
          <p:nvPr>
            <p:ph sz="half" idx="1"/>
          </p:nvPr>
        </p:nvPicPr>
        <p:blipFill>
          <a:blip r:embed="rId3"/>
          <a:stretch>
            <a:fillRect/>
          </a:stretch>
        </p:blipFill>
        <p:spPr>
          <a:xfrm>
            <a:off x="222738" y="2121877"/>
            <a:ext cx="4149970" cy="3528646"/>
          </a:xfrm>
          <a:prstGeom prst="rect">
            <a:avLst/>
          </a:prstGeom>
        </p:spPr>
      </p:pic>
      <p:sp>
        <p:nvSpPr>
          <p:cNvPr id="5" name="Content Placeholder 4">
            <a:extLst>
              <a:ext uri="{FF2B5EF4-FFF2-40B4-BE49-F238E27FC236}">
                <a16:creationId xmlns:a16="http://schemas.microsoft.com/office/drawing/2014/main" id="{27ACE674-6C9F-958C-25B9-68907D1CAF99}"/>
              </a:ext>
            </a:extLst>
          </p:cNvPr>
          <p:cNvSpPr>
            <a:spLocks noGrp="1"/>
          </p:cNvSpPr>
          <p:nvPr>
            <p:ph sz="half" idx="2"/>
          </p:nvPr>
        </p:nvSpPr>
        <p:spPr>
          <a:xfrm>
            <a:off x="4648200" y="1887416"/>
            <a:ext cx="4273062" cy="3974122"/>
          </a:xfrm>
        </p:spPr>
        <p:txBody>
          <a:bodyPr>
            <a:normAutofit/>
          </a:bodyPr>
          <a:lstStyle/>
          <a:p>
            <a:r>
              <a:rPr lang="en-GB" b="1" dirty="0" err="1">
                <a:latin typeface="Arial" panose="020B0604020202020204" pitchFamily="34" charset="0"/>
                <a:cs typeface="Arial" panose="020B0604020202020204" pitchFamily="34" charset="0"/>
              </a:rPr>
              <a:t>Arwahanu</a:t>
            </a:r>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wahân</a:t>
            </a:r>
            <a:r>
              <a:rPr lang="en-GB"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Meddylfryd</a:t>
            </a:r>
            <a:r>
              <a:rPr lang="en-GB" dirty="0">
                <a:latin typeface="Arial" panose="020B0604020202020204" pitchFamily="34" charset="0"/>
                <a:cs typeface="Arial" panose="020B0604020202020204" pitchFamily="34" charset="0"/>
              </a:rPr>
              <a:t> y model </a:t>
            </a:r>
            <a:r>
              <a:rPr lang="en-GB" dirty="0" err="1">
                <a:latin typeface="Arial" panose="020B0604020202020204" pitchFamily="34" charset="0"/>
                <a:cs typeface="Arial" panose="020B0604020202020204" pitchFamily="34" charset="0"/>
              </a:rPr>
              <a:t>meddygol</a:t>
            </a:r>
            <a:r>
              <a:rPr lang="en-GB" dirty="0">
                <a:latin typeface="Arial" panose="020B0604020202020204" pitchFamily="34" charset="0"/>
                <a:cs typeface="Arial" panose="020B0604020202020204" pitchFamily="34" charset="0"/>
              </a:rPr>
              <a:t>.</a:t>
            </a:r>
          </a:p>
          <a:p>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Segregation</a:t>
            </a:r>
          </a:p>
          <a:p>
            <a:pPr>
              <a:buFontTx/>
              <a:buChar char="-"/>
            </a:pPr>
            <a:r>
              <a:rPr lang="en-GB" dirty="0">
                <a:solidFill>
                  <a:srgbClr val="0070C0"/>
                </a:solidFill>
                <a:latin typeface="Arial" panose="020B0604020202020204" pitchFamily="34" charset="0"/>
                <a:cs typeface="Arial" panose="020B0604020202020204" pitchFamily="34" charset="0"/>
              </a:rPr>
              <a:t>Separate provision;</a:t>
            </a:r>
          </a:p>
          <a:p>
            <a:pPr>
              <a:buFontTx/>
              <a:buChar char="-"/>
            </a:pPr>
            <a:r>
              <a:rPr lang="en-GB" dirty="0">
                <a:solidFill>
                  <a:srgbClr val="0070C0"/>
                </a:solidFill>
                <a:latin typeface="Arial" panose="020B0604020202020204" pitchFamily="34" charset="0"/>
                <a:cs typeface="Arial" panose="020B0604020202020204" pitchFamily="34" charset="0"/>
              </a:rPr>
              <a:t>Medical model thinking.</a:t>
            </a:r>
          </a:p>
        </p:txBody>
      </p:sp>
    </p:spTree>
    <p:extLst>
      <p:ext uri="{BB962C8B-B14F-4D97-AF65-F5344CB8AC3E}">
        <p14:creationId xmlns:p14="http://schemas.microsoft.com/office/powerpoint/2010/main" val="784935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19CEE-8F79-20D3-9C7B-322B0E26A9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68D673-EE59-AE24-5627-D2111A7F3315}"/>
              </a:ext>
            </a:extLst>
          </p:cNvPr>
          <p:cNvSpPr>
            <a:spLocks noGrp="1"/>
          </p:cNvSpPr>
          <p:nvPr>
            <p:ph type="title"/>
          </p:nvPr>
        </p:nvSpPr>
        <p:spPr/>
        <p:txBody>
          <a:bodyPr>
            <a:normAutofit/>
          </a:bodyPr>
          <a:lstStyle/>
          <a:p>
            <a:pPr algn="ctr"/>
            <a:r>
              <a:rPr lang="it-IT" sz="4000" dirty="0">
                <a:latin typeface="Arial" panose="020B0604020202020204" pitchFamily="34" charset="0"/>
                <a:cs typeface="Arial" panose="020B0604020202020204" pitchFamily="34" charset="0"/>
              </a:rPr>
              <a:t>Cam 2</a:t>
            </a:r>
            <a:br>
              <a:rPr lang="it-IT" sz="4000" dirty="0">
                <a:latin typeface="Arial" panose="020B0604020202020204" pitchFamily="34" charset="0"/>
                <a:cs typeface="Arial" panose="020B0604020202020204" pitchFamily="34" charset="0"/>
              </a:rPr>
            </a:br>
            <a:r>
              <a:rPr lang="it-IT" sz="4000" dirty="0">
                <a:solidFill>
                  <a:srgbClr val="0070C0"/>
                </a:solidFill>
                <a:latin typeface="Arial" panose="020B0604020202020204" pitchFamily="34" charset="0"/>
                <a:cs typeface="Arial" panose="020B0604020202020204" pitchFamily="34" charset="0"/>
              </a:rPr>
              <a:t>Stage 2</a:t>
            </a:r>
            <a:endParaRPr lang="en-GB" sz="4000"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5F1682E-CB7C-11A3-2D5F-155CB2331058}"/>
              </a:ext>
            </a:extLst>
          </p:cNvPr>
          <p:cNvSpPr>
            <a:spLocks noGrp="1"/>
          </p:cNvSpPr>
          <p:nvPr>
            <p:ph sz="half" idx="1"/>
          </p:nvPr>
        </p:nvSpPr>
        <p:spPr/>
        <p:txBody>
          <a:bodyPr/>
          <a:lstStyle/>
          <a:p>
            <a:r>
              <a:rPr lang="cy-GB" b="1" noProof="0" dirty="0">
                <a:latin typeface="Arial" panose="020B0604020202020204" pitchFamily="34" charset="0"/>
                <a:cs typeface="Arial" panose="020B0604020202020204" pitchFamily="34" charset="0"/>
              </a:rPr>
              <a:t>Integreiddio</a:t>
            </a:r>
          </a:p>
          <a:p>
            <a:pPr>
              <a:buFontTx/>
              <a:buChar char="-"/>
            </a:pPr>
            <a:r>
              <a:rPr lang="cy-GB" noProof="0" dirty="0">
                <a:latin typeface="Arial" panose="020B0604020202020204" pitchFamily="34" charset="0"/>
                <a:cs typeface="Arial" panose="020B0604020202020204" pitchFamily="34" charset="0"/>
              </a:rPr>
              <a:t>Y dysgwr yn addasu i’r ysgol.</a:t>
            </a:r>
          </a:p>
          <a:p>
            <a:pPr>
              <a:buFontTx/>
              <a:buChar char="-"/>
            </a:pPr>
            <a:endParaRPr lang="cy-GB" dirty="0">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Integration</a:t>
            </a:r>
          </a:p>
          <a:p>
            <a:pPr>
              <a:buFontTx/>
              <a:buChar char="-"/>
            </a:pPr>
            <a:r>
              <a:rPr lang="en-GB" dirty="0">
                <a:solidFill>
                  <a:srgbClr val="0070C0"/>
                </a:solidFill>
                <a:latin typeface="Arial" panose="020B0604020202020204" pitchFamily="34" charset="0"/>
                <a:cs typeface="Arial" panose="020B0604020202020204" pitchFamily="34" charset="0"/>
              </a:rPr>
              <a:t>Learner adapts to school.</a:t>
            </a:r>
          </a:p>
          <a:p>
            <a:pPr>
              <a:buFontTx/>
              <a:buChar char="-"/>
            </a:pPr>
            <a:endParaRPr lang="cy-GB" noProof="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DC143DB6-BEA0-55F2-89EF-CA2BB2633952}"/>
              </a:ext>
            </a:extLst>
          </p:cNvPr>
          <p:cNvPicPr>
            <a:picLocks noGrp="1" noChangeAspect="1"/>
          </p:cNvPicPr>
          <p:nvPr>
            <p:ph sz="half" idx="2"/>
          </p:nvPr>
        </p:nvPicPr>
        <p:blipFill>
          <a:blip r:embed="rId2"/>
          <a:stretch>
            <a:fillRect/>
          </a:stretch>
        </p:blipFill>
        <p:spPr>
          <a:xfrm>
            <a:off x="4648199" y="1935678"/>
            <a:ext cx="4293919" cy="3699809"/>
          </a:xfrm>
          <a:prstGeom prst="rect">
            <a:avLst/>
          </a:prstGeom>
        </p:spPr>
      </p:pic>
    </p:spTree>
    <p:extLst>
      <p:ext uri="{BB962C8B-B14F-4D97-AF65-F5344CB8AC3E}">
        <p14:creationId xmlns:p14="http://schemas.microsoft.com/office/powerpoint/2010/main" val="19328299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16D65-C049-A5C7-F889-B9B716D5DC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EBB6EF-7345-F68B-8A74-0FA2C11D116A}"/>
              </a:ext>
            </a:extLst>
          </p:cNvPr>
          <p:cNvSpPr>
            <a:spLocks noGrp="1"/>
          </p:cNvSpPr>
          <p:nvPr>
            <p:ph type="title"/>
          </p:nvPr>
        </p:nvSpPr>
        <p:spPr/>
        <p:txBody>
          <a:bodyPr>
            <a:normAutofit/>
          </a:bodyPr>
          <a:lstStyle/>
          <a:p>
            <a:pPr algn="ctr"/>
            <a:r>
              <a:rPr lang="it-IT" sz="4000" dirty="0">
                <a:latin typeface="Arial" panose="020B0604020202020204" pitchFamily="34" charset="0"/>
                <a:cs typeface="Arial" panose="020B0604020202020204" pitchFamily="34" charset="0"/>
              </a:rPr>
              <a:t>Cam 3</a:t>
            </a:r>
            <a:br>
              <a:rPr lang="it-IT" sz="4000" dirty="0">
                <a:latin typeface="Arial" panose="020B0604020202020204" pitchFamily="34" charset="0"/>
                <a:cs typeface="Arial" panose="020B0604020202020204" pitchFamily="34" charset="0"/>
              </a:rPr>
            </a:br>
            <a:r>
              <a:rPr lang="it-IT" sz="4000" dirty="0">
                <a:solidFill>
                  <a:srgbClr val="0070C0"/>
                </a:solidFill>
                <a:latin typeface="Arial" panose="020B0604020202020204" pitchFamily="34" charset="0"/>
                <a:cs typeface="Arial" panose="020B0604020202020204" pitchFamily="34" charset="0"/>
              </a:rPr>
              <a:t>Stage 3</a:t>
            </a:r>
            <a:endParaRPr lang="en-GB" sz="4000" dirty="0">
              <a:solidFill>
                <a:srgbClr val="0070C0"/>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3509ADC7-37AB-8B3E-8F68-24E2CACCF249}"/>
              </a:ext>
            </a:extLst>
          </p:cNvPr>
          <p:cNvPicPr>
            <a:picLocks noGrp="1" noChangeAspect="1"/>
          </p:cNvPicPr>
          <p:nvPr>
            <p:ph sz="half" idx="1"/>
          </p:nvPr>
        </p:nvPicPr>
        <p:blipFill>
          <a:blip r:embed="rId2"/>
          <a:stretch>
            <a:fillRect/>
          </a:stretch>
        </p:blipFill>
        <p:spPr>
          <a:xfrm>
            <a:off x="628650" y="1690688"/>
            <a:ext cx="3480212" cy="3643312"/>
          </a:xfrm>
          <a:prstGeom prst="rect">
            <a:avLst/>
          </a:prstGeom>
        </p:spPr>
      </p:pic>
      <p:sp>
        <p:nvSpPr>
          <p:cNvPr id="5" name="Content Placeholder 4">
            <a:extLst>
              <a:ext uri="{FF2B5EF4-FFF2-40B4-BE49-F238E27FC236}">
                <a16:creationId xmlns:a16="http://schemas.microsoft.com/office/drawing/2014/main" id="{463339ED-2123-25D8-0494-B38766FD27EF}"/>
              </a:ext>
            </a:extLst>
          </p:cNvPr>
          <p:cNvSpPr>
            <a:spLocks noGrp="1"/>
          </p:cNvSpPr>
          <p:nvPr>
            <p:ph sz="half" idx="2"/>
          </p:nvPr>
        </p:nvSpPr>
        <p:spPr/>
        <p:txBody>
          <a:bodyPr>
            <a:normAutofit/>
          </a:bodyPr>
          <a:lstStyle/>
          <a:p>
            <a:r>
              <a:rPr lang="cy-GB" b="1" dirty="0">
                <a:latin typeface="Arial" panose="020B0604020202020204" pitchFamily="34" charset="0"/>
                <a:cs typeface="Arial" panose="020B0604020202020204" pitchFamily="34" charset="0"/>
              </a:rPr>
              <a:t>Cynhwysiant</a:t>
            </a:r>
          </a:p>
          <a:p>
            <a:pPr marL="0" indent="0">
              <a:buNone/>
            </a:pPr>
            <a:r>
              <a:rPr lang="cy-GB" dirty="0">
                <a:latin typeface="Arial" panose="020B0604020202020204" pitchFamily="34" charset="0"/>
                <a:cs typeface="Arial" panose="020B0604020202020204" pitchFamily="34" charset="0"/>
              </a:rPr>
              <a:t>- Yr ysgol yn addasu i’r dysgwr.</a:t>
            </a:r>
            <a:endParaRPr lang="en-GB" b="1" dirty="0">
              <a:solidFill>
                <a:srgbClr val="0070C0"/>
              </a:solidFill>
              <a:latin typeface="Arial" panose="020B0604020202020204" pitchFamily="34" charset="0"/>
              <a:cs typeface="Arial" panose="020B0604020202020204" pitchFamily="34" charset="0"/>
            </a:endParaRPr>
          </a:p>
          <a:p>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Inclusion</a:t>
            </a:r>
          </a:p>
          <a:p>
            <a:pPr>
              <a:buFontTx/>
              <a:buChar char="-"/>
            </a:pPr>
            <a:r>
              <a:rPr lang="en-GB" dirty="0">
                <a:solidFill>
                  <a:srgbClr val="0070C0"/>
                </a:solidFill>
                <a:latin typeface="Arial" panose="020B0604020202020204" pitchFamily="34" charset="0"/>
                <a:cs typeface="Arial" panose="020B0604020202020204" pitchFamily="34" charset="0"/>
              </a:rPr>
              <a:t>School adapts to learner.</a:t>
            </a:r>
          </a:p>
        </p:txBody>
      </p:sp>
      <p:sp>
        <p:nvSpPr>
          <p:cNvPr id="7" name="TextBox 6">
            <a:extLst>
              <a:ext uri="{FF2B5EF4-FFF2-40B4-BE49-F238E27FC236}">
                <a16:creationId xmlns:a16="http://schemas.microsoft.com/office/drawing/2014/main" id="{0E9E4F31-35A9-4685-EC32-AF756A4AF390}"/>
              </a:ext>
            </a:extLst>
          </p:cNvPr>
          <p:cNvSpPr txBox="1"/>
          <p:nvPr/>
        </p:nvSpPr>
        <p:spPr>
          <a:xfrm>
            <a:off x="1056904" y="5474525"/>
            <a:ext cx="2945080" cy="369332"/>
          </a:xfrm>
          <a:prstGeom prst="rect">
            <a:avLst/>
          </a:prstGeom>
          <a:noFill/>
        </p:spPr>
        <p:txBody>
          <a:bodyPr wrap="square" rtlCol="0">
            <a:spAutoFit/>
          </a:bodyPr>
          <a:lstStyle/>
          <a:p>
            <a:r>
              <a:rPr lang="en-GB" dirty="0"/>
              <a:t>(Source: </a:t>
            </a:r>
            <a:r>
              <a:rPr lang="en-GB" dirty="0" err="1"/>
              <a:t>Darrault</a:t>
            </a:r>
            <a:r>
              <a:rPr lang="en-GB"/>
              <a:t>, No </a:t>
            </a:r>
            <a:r>
              <a:rPr lang="en-GB" dirty="0"/>
              <a:t>date).</a:t>
            </a:r>
          </a:p>
        </p:txBody>
      </p:sp>
    </p:spTree>
    <p:extLst>
      <p:ext uri="{BB962C8B-B14F-4D97-AF65-F5344CB8AC3E}">
        <p14:creationId xmlns:p14="http://schemas.microsoft.com/office/powerpoint/2010/main" val="4521632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Cerrig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milltir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allweddol</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Key milestones</a:t>
            </a:r>
          </a:p>
        </p:txBody>
      </p:sp>
      <p:sp>
        <p:nvSpPr>
          <p:cNvPr id="4" name="Content Placeholder 3">
            <a:extLst>
              <a:ext uri="{FF2B5EF4-FFF2-40B4-BE49-F238E27FC236}">
                <a16:creationId xmlns:a16="http://schemas.microsoft.com/office/drawing/2014/main" id="{84C4B5BE-5E4F-51C5-C5D3-443A9264AB65}"/>
              </a:ext>
            </a:extLst>
          </p:cNvPr>
          <p:cNvSpPr>
            <a:spLocks noGrp="1"/>
          </p:cNvSpPr>
          <p:nvPr>
            <p:ph sz="half" idx="1"/>
          </p:nvPr>
        </p:nvSpPr>
        <p:spPr/>
        <p:txBody>
          <a:bodyPr>
            <a:normAutofit fontScale="92500" lnSpcReduction="10000"/>
          </a:bodyPr>
          <a:lstStyle/>
          <a:p>
            <a:r>
              <a:rPr lang="cy-GB" noProof="0" dirty="0">
                <a:latin typeface="Arial" panose="020B0604020202020204" pitchFamily="34" charset="0"/>
                <a:cs typeface="Arial" panose="020B0604020202020204" pitchFamily="34" charset="0"/>
              </a:rPr>
              <a:t>Adroddiad </a:t>
            </a:r>
            <a:r>
              <a:rPr lang="cy-GB" noProof="0" dirty="0" err="1">
                <a:latin typeface="Arial" panose="020B0604020202020204" pitchFamily="34" charset="0"/>
                <a:cs typeface="Arial" panose="020B0604020202020204" pitchFamily="34" charset="0"/>
              </a:rPr>
              <a:t>Warnock</a:t>
            </a:r>
            <a:r>
              <a:rPr lang="cy-GB" noProof="0" dirty="0">
                <a:latin typeface="Arial" panose="020B0604020202020204" pitchFamily="34" charset="0"/>
                <a:cs typeface="Arial" panose="020B0604020202020204" pitchFamily="34" charset="0"/>
              </a:rPr>
              <a:t> (1978);</a:t>
            </a:r>
          </a:p>
          <a:p>
            <a:r>
              <a:rPr lang="cy-GB" noProof="0" dirty="0">
                <a:latin typeface="Arial" panose="020B0604020202020204" pitchFamily="34" charset="0"/>
                <a:cs typeface="Arial" panose="020B0604020202020204" pitchFamily="34" charset="0"/>
              </a:rPr>
              <a:t>Datganiad </a:t>
            </a:r>
            <a:r>
              <a:rPr lang="cy-GB" noProof="0" dirty="0" err="1">
                <a:latin typeface="Arial" panose="020B0604020202020204" pitchFamily="34" charset="0"/>
                <a:cs typeface="Arial" panose="020B0604020202020204" pitchFamily="34" charset="0"/>
              </a:rPr>
              <a:t>Salamanca</a:t>
            </a:r>
            <a:r>
              <a:rPr lang="cy-GB" noProof="0" dirty="0">
                <a:latin typeface="Arial" panose="020B0604020202020204" pitchFamily="34" charset="0"/>
                <a:cs typeface="Arial" panose="020B0604020202020204" pitchFamily="34" charset="0"/>
              </a:rPr>
              <a:t> (1994);</a:t>
            </a:r>
          </a:p>
          <a:p>
            <a:r>
              <a:rPr lang="cy-GB" noProof="0" dirty="0">
                <a:latin typeface="Arial" panose="020B0604020202020204" pitchFamily="34" charset="0"/>
                <a:cs typeface="Arial" panose="020B0604020202020204" pitchFamily="34" charset="0"/>
              </a:rPr>
              <a:t>Confensiwn y Cenhedloedd Unedig ar Hawliau Pobl ag Anableddau;</a:t>
            </a:r>
          </a:p>
          <a:p>
            <a:r>
              <a:rPr lang="cy-GB" noProof="0" dirty="0">
                <a:latin typeface="Arial" panose="020B0604020202020204" pitchFamily="34" charset="0"/>
                <a:cs typeface="Arial" panose="020B0604020202020204" pitchFamily="34" charset="0"/>
              </a:rPr>
              <a:t>Deddf ADYTA (Cymru ) 2018.</a:t>
            </a:r>
          </a:p>
          <a:p>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CDAF0DE-5556-22E5-A03B-0890CFDC1B35}"/>
              </a:ext>
            </a:extLst>
          </p:cNvPr>
          <p:cNvSpPr>
            <a:spLocks noGrp="1"/>
          </p:cNvSpPr>
          <p:nvPr>
            <p:ph sz="half" idx="2"/>
          </p:nvPr>
        </p:nvSpPr>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Warnock Report (1978);</a:t>
            </a:r>
          </a:p>
          <a:p>
            <a:r>
              <a:rPr lang="en-GB" dirty="0">
                <a:solidFill>
                  <a:srgbClr val="0070C0"/>
                </a:solidFill>
                <a:latin typeface="Arial" panose="020B0604020202020204" pitchFamily="34" charset="0"/>
                <a:cs typeface="Arial" panose="020B0604020202020204" pitchFamily="34" charset="0"/>
              </a:rPr>
              <a:t>Salamanca Statement (1994);</a:t>
            </a:r>
          </a:p>
          <a:p>
            <a:r>
              <a:rPr lang="en-GB" dirty="0">
                <a:solidFill>
                  <a:srgbClr val="0070C0"/>
                </a:solidFill>
                <a:latin typeface="Arial" panose="020B0604020202020204" pitchFamily="34" charset="0"/>
                <a:cs typeface="Arial" panose="020B0604020202020204" pitchFamily="34" charset="0"/>
              </a:rPr>
              <a:t>UN Convention on the Rights of Persons with Disabilities;</a:t>
            </a:r>
          </a:p>
          <a:p>
            <a:r>
              <a:rPr lang="en-GB" dirty="0">
                <a:solidFill>
                  <a:srgbClr val="0070C0"/>
                </a:solidFill>
                <a:latin typeface="Arial" panose="020B0604020202020204" pitchFamily="34" charset="0"/>
                <a:cs typeface="Arial" panose="020B0604020202020204" pitchFamily="34" charset="0"/>
              </a:rPr>
              <a:t>ALNET Act (Wales) 2018.</a:t>
            </a:r>
          </a:p>
        </p:txBody>
      </p:sp>
    </p:spTree>
    <p:extLst>
      <p:ext uri="{BB962C8B-B14F-4D97-AF65-F5344CB8AC3E}">
        <p14:creationId xmlns:p14="http://schemas.microsoft.com/office/powerpoint/2010/main" val="8255565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Safbwyntiau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cyfoes</a:t>
            </a:r>
            <a:r>
              <a:rPr lang="en-GB" sz="4000" dirty="0">
                <a:latin typeface="Arial" panose="020B0604020202020204" pitchFamily="34" charset="0"/>
                <a:cs typeface="Arial" panose="020B0604020202020204" pitchFamily="34" charset="0"/>
              </a:rPr>
              <a:t> </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Contemporary perspectives</a:t>
            </a:r>
          </a:p>
        </p:txBody>
      </p:sp>
      <p:sp>
        <p:nvSpPr>
          <p:cNvPr id="4" name="Content Placeholder 3">
            <a:extLst>
              <a:ext uri="{FF2B5EF4-FFF2-40B4-BE49-F238E27FC236}">
                <a16:creationId xmlns:a16="http://schemas.microsoft.com/office/drawing/2014/main" id="{3ED8E047-FD94-85F1-6436-CA6331F84354}"/>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Dulliau sy’n seiliedig ar hawliau;</a:t>
            </a:r>
          </a:p>
          <a:p>
            <a:r>
              <a:rPr lang="cy-GB" noProof="0" dirty="0">
                <a:latin typeface="Arial" panose="020B0604020202020204" pitchFamily="34" charset="0"/>
                <a:cs typeface="Arial" panose="020B0604020202020204" pitchFamily="34" charset="0"/>
              </a:rPr>
              <a:t>Cyfranogiad;</a:t>
            </a:r>
          </a:p>
          <a:p>
            <a:r>
              <a:rPr lang="cy-GB" noProof="0" dirty="0">
                <a:latin typeface="Arial" panose="020B0604020202020204" pitchFamily="34" charset="0"/>
                <a:cs typeface="Arial" panose="020B0604020202020204" pitchFamily="34" charset="0"/>
              </a:rPr>
              <a:t>Dileu rhwystrau;</a:t>
            </a:r>
          </a:p>
          <a:p>
            <a:r>
              <a:rPr lang="cy-GB" noProof="0" dirty="0">
                <a:latin typeface="Arial" panose="020B0604020202020204" pitchFamily="34" charset="0"/>
                <a:cs typeface="Arial" panose="020B0604020202020204" pitchFamily="34" charset="0"/>
              </a:rPr>
              <a:t>Diwylliannau cynhwysol.</a:t>
            </a:r>
          </a:p>
        </p:txBody>
      </p:sp>
      <p:sp>
        <p:nvSpPr>
          <p:cNvPr id="5" name="Content Placeholder 4">
            <a:extLst>
              <a:ext uri="{FF2B5EF4-FFF2-40B4-BE49-F238E27FC236}">
                <a16:creationId xmlns:a16="http://schemas.microsoft.com/office/drawing/2014/main" id="{D6463166-1915-A6A5-8BBA-B900159C586C}"/>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Rights-based approaches;</a:t>
            </a:r>
          </a:p>
          <a:p>
            <a:r>
              <a:rPr lang="en-GB" dirty="0">
                <a:solidFill>
                  <a:srgbClr val="0070C0"/>
                </a:solidFill>
                <a:latin typeface="Arial" panose="020B0604020202020204" pitchFamily="34" charset="0"/>
                <a:cs typeface="Arial" panose="020B0604020202020204" pitchFamily="34" charset="0"/>
              </a:rPr>
              <a:t>Participation;</a:t>
            </a:r>
          </a:p>
          <a:p>
            <a:r>
              <a:rPr lang="en-GB" dirty="0">
                <a:solidFill>
                  <a:srgbClr val="0070C0"/>
                </a:solidFill>
                <a:latin typeface="Arial" panose="020B0604020202020204" pitchFamily="34" charset="0"/>
                <a:cs typeface="Arial" panose="020B0604020202020204" pitchFamily="34" charset="0"/>
              </a:rPr>
              <a:t>Removing barriers;</a:t>
            </a:r>
          </a:p>
          <a:p>
            <a:r>
              <a:rPr lang="en-GB" dirty="0">
                <a:solidFill>
                  <a:srgbClr val="0070C0"/>
                </a:solidFill>
                <a:latin typeface="Arial" panose="020B0604020202020204" pitchFamily="34" charset="0"/>
                <a:cs typeface="Arial" panose="020B0604020202020204" pitchFamily="34" charset="0"/>
              </a:rPr>
              <a:t>Inclusive cultures.</a:t>
            </a:r>
          </a:p>
        </p:txBody>
      </p:sp>
    </p:spTree>
    <p:extLst>
      <p:ext uri="{BB962C8B-B14F-4D97-AF65-F5344CB8AC3E}">
        <p14:creationId xmlns:p14="http://schemas.microsoft.com/office/powerpoint/2010/main" val="27298158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201881" y="365125"/>
            <a:ext cx="8657111" cy="1325563"/>
          </a:xfrm>
        </p:spPr>
        <p:txBody>
          <a:bodyPr>
            <a:noAutofit/>
          </a:bodyPr>
          <a:lstStyle/>
          <a:p>
            <a:pPr algn="ctr"/>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neud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dosbarth</a:t>
            </a:r>
            <a:r>
              <a:rPr lang="en-GB" sz="3600" dirty="0">
                <a:latin typeface="Arial" panose="020B0604020202020204" pitchFamily="34" charset="0"/>
                <a:cs typeface="Arial" panose="020B0604020202020204" pitchFamily="34" charset="0"/>
              </a:rPr>
              <a:t> yn </a:t>
            </a:r>
            <a:r>
              <a:rPr lang="en-GB" sz="3600" dirty="0" err="1">
                <a:latin typeface="Arial" panose="020B0604020202020204" pitchFamily="34" charset="0"/>
                <a:cs typeface="Arial" panose="020B0604020202020204" pitchFamily="34" charset="0"/>
              </a:rPr>
              <a:t>gynhwysol</a:t>
            </a:r>
            <a:r>
              <a:rPr lang="en-GB" sz="3600" dirty="0">
                <a:latin typeface="Arial" panose="020B0604020202020204" pitchFamily="34" charset="0"/>
                <a:cs typeface="Arial" panose="020B0604020202020204" pitchFamily="34" charset="0"/>
              </a:rPr>
              <a:t>?</a:t>
            </a:r>
            <a:br>
              <a:rPr lang="en-GB" sz="3600" dirty="0">
                <a:solidFill>
                  <a:srgbClr val="0070C0"/>
                </a:solidFill>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makes a classroom inclusive?</a:t>
            </a:r>
          </a:p>
        </p:txBody>
      </p:sp>
      <p:sp>
        <p:nvSpPr>
          <p:cNvPr id="4" name="Content Placeholder 3">
            <a:extLst>
              <a:ext uri="{FF2B5EF4-FFF2-40B4-BE49-F238E27FC236}">
                <a16:creationId xmlns:a16="http://schemas.microsoft.com/office/drawing/2014/main" id="{1E48C25D-4AA6-3962-AC91-C35162202F33}"/>
              </a:ext>
            </a:extLst>
          </p:cNvPr>
          <p:cNvSpPr>
            <a:spLocks noGrp="1"/>
          </p:cNvSpPr>
          <p:nvPr>
            <p:ph sz="half" idx="1"/>
          </p:nvPr>
        </p:nvSpPr>
        <p:spPr/>
        <p:txBody>
          <a:bodyPr/>
          <a:lstStyle/>
          <a:p>
            <a:r>
              <a:rPr lang="cy-GB" noProof="0" dirty="0">
                <a:latin typeface="Arial" panose="020B0604020202020204" pitchFamily="34" charset="0"/>
                <a:cs typeface="Arial" panose="020B0604020202020204" pitchFamily="34" charset="0"/>
              </a:rPr>
              <a:t>Addysgu hygyrch;</a:t>
            </a:r>
          </a:p>
          <a:p>
            <a:r>
              <a:rPr lang="cy-GB" noProof="0" dirty="0">
                <a:latin typeface="Arial" panose="020B0604020202020204" pitchFamily="34" charset="0"/>
                <a:cs typeface="Arial" panose="020B0604020202020204" pitchFamily="34" charset="0"/>
              </a:rPr>
              <a:t>Llais y dysgwr;</a:t>
            </a:r>
          </a:p>
          <a:p>
            <a:r>
              <a:rPr lang="cy-GB" noProof="0" dirty="0">
                <a:latin typeface="Arial" panose="020B0604020202020204" pitchFamily="34" charset="0"/>
                <a:cs typeface="Arial" panose="020B0604020202020204" pitchFamily="34" charset="0"/>
              </a:rPr>
              <a:t>Hyblygrwydd;</a:t>
            </a:r>
          </a:p>
          <a:p>
            <a:r>
              <a:rPr lang="cy-GB" noProof="0" dirty="0">
                <a:latin typeface="Arial" panose="020B0604020202020204" pitchFamily="34" charset="0"/>
                <a:cs typeface="Arial" panose="020B0604020202020204" pitchFamily="34" charset="0"/>
              </a:rPr>
              <a:t>Disgwyliadau uchel;</a:t>
            </a:r>
          </a:p>
          <a:p>
            <a:r>
              <a:rPr lang="cy-GB" noProof="0" dirty="0">
                <a:latin typeface="Arial" panose="020B0604020202020204" pitchFamily="34" charset="0"/>
                <a:cs typeface="Arial" panose="020B0604020202020204" pitchFamily="34" charset="0"/>
              </a:rPr>
              <a:t>Perthnasoedd.</a:t>
            </a:r>
          </a:p>
        </p:txBody>
      </p:sp>
      <p:sp>
        <p:nvSpPr>
          <p:cNvPr id="5" name="Content Placeholder 4">
            <a:extLst>
              <a:ext uri="{FF2B5EF4-FFF2-40B4-BE49-F238E27FC236}">
                <a16:creationId xmlns:a16="http://schemas.microsoft.com/office/drawing/2014/main" id="{FAEF78BA-6FDB-C458-43A8-672E2E600804}"/>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Accessible teaching;</a:t>
            </a:r>
          </a:p>
          <a:p>
            <a:r>
              <a:rPr lang="en-GB" dirty="0">
                <a:solidFill>
                  <a:srgbClr val="0070C0"/>
                </a:solidFill>
                <a:latin typeface="Arial" panose="020B0604020202020204" pitchFamily="34" charset="0"/>
                <a:cs typeface="Arial" panose="020B0604020202020204" pitchFamily="34" charset="0"/>
              </a:rPr>
              <a:t>Learner voice;</a:t>
            </a:r>
          </a:p>
          <a:p>
            <a:r>
              <a:rPr lang="en-GB" dirty="0">
                <a:solidFill>
                  <a:srgbClr val="0070C0"/>
                </a:solidFill>
                <a:latin typeface="Arial" panose="020B0604020202020204" pitchFamily="34" charset="0"/>
                <a:cs typeface="Arial" panose="020B0604020202020204" pitchFamily="34" charset="0"/>
              </a:rPr>
              <a:t>Flexibility;</a:t>
            </a:r>
          </a:p>
          <a:p>
            <a:r>
              <a:rPr lang="en-GB" dirty="0">
                <a:solidFill>
                  <a:srgbClr val="0070C0"/>
                </a:solidFill>
                <a:latin typeface="Arial" panose="020B0604020202020204" pitchFamily="34" charset="0"/>
                <a:cs typeface="Arial" panose="020B0604020202020204" pitchFamily="34" charset="0"/>
              </a:rPr>
              <a:t>High expectations;</a:t>
            </a:r>
          </a:p>
          <a:p>
            <a:r>
              <a:rPr lang="en-GB" dirty="0">
                <a:solidFill>
                  <a:srgbClr val="0070C0"/>
                </a:solidFill>
                <a:latin typeface="Arial" panose="020B0604020202020204" pitchFamily="34" charset="0"/>
                <a:cs typeface="Arial" panose="020B0604020202020204" pitchFamily="34" charset="0"/>
              </a:rPr>
              <a:t>Relationships.</a:t>
            </a:r>
          </a:p>
        </p:txBody>
      </p:sp>
    </p:spTree>
    <p:extLst>
      <p:ext uri="{BB962C8B-B14F-4D97-AF65-F5344CB8AC3E}">
        <p14:creationId xmlns:p14="http://schemas.microsoft.com/office/powerpoint/2010/main" val="19135782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1E146-0C74-6BF0-9264-B109D0200779}"/>
              </a:ext>
            </a:extLst>
          </p:cNvPr>
          <p:cNvSpPr>
            <a:spLocks noGrp="1"/>
          </p:cNvSpPr>
          <p:nvPr>
            <p:ph type="title"/>
          </p:nvPr>
        </p:nvSpPr>
        <p:spPr>
          <a:xfrm>
            <a:off x="628650" y="365126"/>
            <a:ext cx="7886700" cy="1018198"/>
          </a:xfrm>
        </p:spPr>
        <p:txBody>
          <a:bodyPr>
            <a:normAutofit fontScale="90000"/>
          </a:bodyPr>
          <a:lstStyle/>
          <a:p>
            <a:pPr algn="ctr"/>
            <a:r>
              <a:rPr lang="en-GB" sz="4000" dirty="0" err="1">
                <a:latin typeface="Arial" panose="020B0604020202020204" pitchFamily="34" charset="0"/>
                <a:cs typeface="Arial" panose="020B0604020202020204" pitchFamily="34" charset="0"/>
              </a:rPr>
              <a:t>Gweithgaredd</a:t>
            </a:r>
            <a:br>
              <a:rPr lang="en-GB" sz="4000" dirty="0">
                <a:solidFill>
                  <a:srgbClr val="0070C0"/>
                </a:solidFill>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Activity</a:t>
            </a:r>
          </a:p>
        </p:txBody>
      </p:sp>
      <p:pic>
        <p:nvPicPr>
          <p:cNvPr id="8" name="Content Placeholder 7">
            <a:extLst>
              <a:ext uri="{FF2B5EF4-FFF2-40B4-BE49-F238E27FC236}">
                <a16:creationId xmlns:a16="http://schemas.microsoft.com/office/drawing/2014/main" id="{AB57DFE9-840E-CA16-BD4A-2B787507A322}"/>
              </a:ext>
            </a:extLst>
          </p:cNvPr>
          <p:cNvPicPr>
            <a:picLocks noGrp="1" noChangeAspect="1"/>
          </p:cNvPicPr>
          <p:nvPr>
            <p:ph idx="1"/>
          </p:nvPr>
        </p:nvPicPr>
        <p:blipFill>
          <a:blip r:embed="rId3"/>
          <a:stretch>
            <a:fillRect/>
          </a:stretch>
        </p:blipFill>
        <p:spPr>
          <a:xfrm>
            <a:off x="715108" y="1383324"/>
            <a:ext cx="7666892" cy="4196861"/>
          </a:xfrm>
          <a:prstGeom prst="rect">
            <a:avLst/>
          </a:prstGeom>
        </p:spPr>
      </p:pic>
      <p:sp>
        <p:nvSpPr>
          <p:cNvPr id="9" name="TextBox 8">
            <a:extLst>
              <a:ext uri="{FF2B5EF4-FFF2-40B4-BE49-F238E27FC236}">
                <a16:creationId xmlns:a16="http://schemas.microsoft.com/office/drawing/2014/main" id="{1B354E09-A76F-4B58-9B30-4FC44B9A5B8B}"/>
              </a:ext>
            </a:extLst>
          </p:cNvPr>
          <p:cNvSpPr txBox="1"/>
          <p:nvPr/>
        </p:nvSpPr>
        <p:spPr>
          <a:xfrm>
            <a:off x="5873262" y="5474676"/>
            <a:ext cx="2642088" cy="369332"/>
          </a:xfrm>
          <a:prstGeom prst="rect">
            <a:avLst/>
          </a:prstGeom>
          <a:noFill/>
        </p:spPr>
        <p:txBody>
          <a:bodyPr wrap="square" rtlCol="0">
            <a:spAutoFit/>
          </a:bodyPr>
          <a:lstStyle/>
          <a:p>
            <a:r>
              <a:rPr lang="en-GB" dirty="0"/>
              <a:t>(Source: Lucid, 2026)</a:t>
            </a:r>
          </a:p>
        </p:txBody>
      </p:sp>
    </p:spTree>
    <p:extLst>
      <p:ext uri="{BB962C8B-B14F-4D97-AF65-F5344CB8AC3E}">
        <p14:creationId xmlns:p14="http://schemas.microsoft.com/office/powerpoint/2010/main" val="9551519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C7FB5-77FF-ABFD-6202-DC724C940D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CD53A7-6904-8765-57F7-8DD19C15D3B9}"/>
              </a:ext>
            </a:extLst>
          </p:cNvPr>
          <p:cNvSpPr>
            <a:spLocks noGrp="1"/>
          </p:cNvSpPr>
          <p:nvPr>
            <p:ph type="title"/>
          </p:nvPr>
        </p:nvSpPr>
        <p:spPr/>
        <p:txBody>
          <a:bodyPr>
            <a:normAutofit fontScale="90000"/>
          </a:bodyPr>
          <a:lstStyle/>
          <a:p>
            <a:pPr algn="ctr"/>
            <a:r>
              <a:rPr lang="en-GB" dirty="0">
                <a:latin typeface="Arial" panose="020B0604020202020204" pitchFamily="34" charset="0"/>
                <a:cs typeface="Arial" panose="020B0604020202020204" pitchFamily="34" charset="0"/>
              </a:rPr>
              <a:t>Map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dosbarth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gynhwysol</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An inclusive classroom mind map</a:t>
            </a:r>
          </a:p>
        </p:txBody>
      </p:sp>
      <p:sp>
        <p:nvSpPr>
          <p:cNvPr id="4" name="Content Placeholder 3">
            <a:extLst>
              <a:ext uri="{FF2B5EF4-FFF2-40B4-BE49-F238E27FC236}">
                <a16:creationId xmlns:a16="http://schemas.microsoft.com/office/drawing/2014/main" id="{317316A2-FA58-961A-EF09-54B9D7BA1EE3}"/>
              </a:ext>
            </a:extLst>
          </p:cNvPr>
          <p:cNvSpPr>
            <a:spLocks noGrp="1"/>
          </p:cNvSpPr>
          <p:nvPr>
            <p:ph sz="half" idx="1"/>
          </p:nvPr>
        </p:nvSpPr>
        <p:spPr>
          <a:xfrm>
            <a:off x="261257" y="1825624"/>
            <a:ext cx="4234543" cy="4088287"/>
          </a:xfrm>
        </p:spPr>
        <p:txBody>
          <a:bodyPr>
            <a:normAutofit fontScale="92500"/>
          </a:bodyPr>
          <a:lstStyle/>
          <a:p>
            <a:r>
              <a:rPr lang="cy-GB" noProof="0" dirty="0">
                <a:latin typeface="Arial" panose="020B0604020202020204" pitchFamily="34" charset="0"/>
                <a:cs typeface="Arial" panose="020B0604020202020204" pitchFamily="34" charset="0"/>
              </a:rPr>
              <a:t>Ystyriwch:</a:t>
            </a:r>
          </a:p>
          <a:p>
            <a:pPr marL="0" indent="0">
              <a:buNone/>
            </a:pPr>
            <a:r>
              <a:rPr lang="cy-GB" noProof="0" dirty="0">
                <a:latin typeface="Arial" panose="020B0604020202020204" pitchFamily="34" charset="0"/>
                <a:cs typeface="Arial" panose="020B0604020202020204" pitchFamily="34" charset="0"/>
              </a:rPr>
              <a:t>- yr amgylchedd corfforol (hygyrchedd, adnoddau, arddangosfeydd);</a:t>
            </a:r>
          </a:p>
          <a:p>
            <a:pPr>
              <a:buFontTx/>
              <a:buChar char="-"/>
            </a:pPr>
            <a:r>
              <a:rPr lang="cy-GB" noProof="0" dirty="0">
                <a:latin typeface="Arial" panose="020B0604020202020204" pitchFamily="34" charset="0"/>
                <a:cs typeface="Arial" panose="020B0604020202020204" pitchFamily="34" charset="0"/>
              </a:rPr>
              <a:t>dysgu ac addysgu (gwahaniaethu, cyfranogiad, asesiad);</a:t>
            </a:r>
          </a:p>
          <a:p>
            <a:pPr>
              <a:buFontTx/>
              <a:buChar char="-"/>
            </a:pPr>
            <a:r>
              <a:rPr lang="cy-GB" noProof="0" dirty="0">
                <a:latin typeface="Arial" panose="020B0604020202020204" pitchFamily="34" charset="0"/>
                <a:cs typeface="Arial" panose="020B0604020202020204" pitchFamily="34" charset="0"/>
              </a:rPr>
              <a:t>perthnasoedd (parch, ymdeimlad o berthyn, cydweithio).</a:t>
            </a:r>
          </a:p>
        </p:txBody>
      </p:sp>
      <p:sp>
        <p:nvSpPr>
          <p:cNvPr id="5" name="Content Placeholder 4">
            <a:extLst>
              <a:ext uri="{FF2B5EF4-FFF2-40B4-BE49-F238E27FC236}">
                <a16:creationId xmlns:a16="http://schemas.microsoft.com/office/drawing/2014/main" id="{1F87C206-33BA-C400-680E-EB21471D592D}"/>
              </a:ext>
            </a:extLst>
          </p:cNvPr>
          <p:cNvSpPr>
            <a:spLocks noGrp="1"/>
          </p:cNvSpPr>
          <p:nvPr>
            <p:ph sz="half" idx="2"/>
          </p:nvPr>
        </p:nvSpPr>
        <p:spPr>
          <a:xfrm>
            <a:off x="4648199" y="1825625"/>
            <a:ext cx="4234543" cy="4088286"/>
          </a:xfrm>
        </p:spPr>
        <p:txBody>
          <a:bodyPr>
            <a:normAutofit fontScale="92500"/>
          </a:bodyPr>
          <a:lstStyle/>
          <a:p>
            <a:r>
              <a:rPr lang="en-GB" dirty="0">
                <a:solidFill>
                  <a:srgbClr val="0070C0"/>
                </a:solidFill>
                <a:latin typeface="Arial" panose="020B0604020202020204" pitchFamily="34" charset="0"/>
                <a:cs typeface="Arial" panose="020B0604020202020204" pitchFamily="34" charset="0"/>
              </a:rPr>
              <a:t>Consider:</a:t>
            </a:r>
          </a:p>
          <a:p>
            <a:pPr>
              <a:buFontTx/>
              <a:buChar char="-"/>
            </a:pPr>
            <a:r>
              <a:rPr lang="en-GB" dirty="0">
                <a:solidFill>
                  <a:srgbClr val="0070C0"/>
                </a:solidFill>
                <a:latin typeface="Arial" panose="020B0604020202020204" pitchFamily="34" charset="0"/>
                <a:cs typeface="Arial" panose="020B0604020202020204" pitchFamily="34" charset="0"/>
              </a:rPr>
              <a:t>the physical environment (accessibility, resources, displays);</a:t>
            </a:r>
          </a:p>
          <a:p>
            <a:pPr>
              <a:buFontTx/>
              <a:buChar char="-"/>
            </a:pPr>
            <a:r>
              <a:rPr lang="en-GB" dirty="0">
                <a:solidFill>
                  <a:srgbClr val="0070C0"/>
                </a:solidFill>
                <a:latin typeface="Arial" panose="020B0604020202020204" pitchFamily="34" charset="0"/>
                <a:cs typeface="Arial" panose="020B0604020202020204" pitchFamily="34" charset="0"/>
              </a:rPr>
              <a:t>teaching and learning (differentiation, participation, assessment);</a:t>
            </a:r>
          </a:p>
          <a:p>
            <a:pPr>
              <a:buFontTx/>
              <a:buChar char="-"/>
            </a:pPr>
            <a:r>
              <a:rPr lang="en-GB" dirty="0">
                <a:solidFill>
                  <a:srgbClr val="0070C0"/>
                </a:solidFill>
                <a:latin typeface="Arial" panose="020B0604020202020204" pitchFamily="34" charset="0"/>
                <a:cs typeface="Arial" panose="020B0604020202020204" pitchFamily="34" charset="0"/>
              </a:rPr>
              <a:t>relationships (respect, belonging, collaboration).</a:t>
            </a:r>
          </a:p>
        </p:txBody>
      </p:sp>
    </p:spTree>
    <p:extLst>
      <p:ext uri="{BB962C8B-B14F-4D97-AF65-F5344CB8AC3E}">
        <p14:creationId xmlns:p14="http://schemas.microsoft.com/office/powerpoint/2010/main" val="3891971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69B31-32BF-614D-3728-313295B9C8FA}"/>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Gweithgaredd</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Activity</a:t>
            </a:r>
          </a:p>
        </p:txBody>
      </p:sp>
      <p:sp>
        <p:nvSpPr>
          <p:cNvPr id="4" name="Content Placeholder 3">
            <a:extLst>
              <a:ext uri="{FF2B5EF4-FFF2-40B4-BE49-F238E27FC236}">
                <a16:creationId xmlns:a16="http://schemas.microsoft.com/office/drawing/2014/main" id="{9564F2FE-F311-75CA-8580-6CF469263970}"/>
              </a:ext>
            </a:extLst>
          </p:cNvPr>
          <p:cNvSpPr>
            <a:spLocks noGrp="1"/>
          </p:cNvSpPr>
          <p:nvPr>
            <p:ph sz="half" idx="1"/>
          </p:nvPr>
        </p:nvSpPr>
        <p:spPr>
          <a:xfrm>
            <a:off x="213756" y="1825625"/>
            <a:ext cx="4282044" cy="4071082"/>
          </a:xfrm>
        </p:spPr>
        <p:txBody>
          <a:bodyPr>
            <a:normAutofit fontScale="85000" lnSpcReduction="20000"/>
          </a:bodyPr>
          <a:lstStyle/>
          <a:p>
            <a:r>
              <a:rPr lang="cy-GB" noProof="0" dirty="0">
                <a:latin typeface="Arial" panose="020B0604020202020204" pitchFamily="34" charset="0"/>
                <a:cs typeface="Arial" panose="020B0604020202020204" pitchFamily="34" charset="0"/>
              </a:rPr>
              <a:t>Gan ddefnyddio DA, esboniwch ADY mewn iaith briodol ar gyfer rhieni.</a:t>
            </a:r>
          </a:p>
          <a:p>
            <a:pPr marL="0" indent="0">
              <a:buNone/>
            </a:pPr>
            <a:endParaRPr lang="cy-GB" noProof="0" dirty="0">
              <a:latin typeface="Arial" panose="020B0604020202020204" pitchFamily="34" charset="0"/>
              <a:cs typeface="Arial" panose="020B0604020202020204" pitchFamily="34" charset="0"/>
            </a:endParaRPr>
          </a:p>
          <a:p>
            <a:r>
              <a:rPr lang="cy-GB" noProof="0" dirty="0">
                <a:latin typeface="Arial" panose="020B0604020202020204" pitchFamily="34" charset="0"/>
                <a:cs typeface="Arial" panose="020B0604020202020204" pitchFamily="34" charset="0"/>
              </a:rPr>
              <a:t>Ystyriwch:</a:t>
            </a:r>
          </a:p>
          <a:p>
            <a:pPr>
              <a:buFontTx/>
              <a:buChar char="-"/>
            </a:pPr>
            <a:r>
              <a:rPr lang="cy-GB" noProof="0" dirty="0">
                <a:latin typeface="Arial" panose="020B0604020202020204" pitchFamily="34" charset="0"/>
                <a:cs typeface="Arial" panose="020B0604020202020204" pitchFamily="34" charset="0"/>
              </a:rPr>
              <a:t>cywirdeb;</a:t>
            </a:r>
          </a:p>
          <a:p>
            <a:pPr>
              <a:buFontTx/>
              <a:buChar char="-"/>
            </a:pPr>
            <a:r>
              <a:rPr lang="cy-GB" noProof="0" dirty="0">
                <a:latin typeface="Arial" panose="020B0604020202020204" pitchFamily="34" charset="0"/>
                <a:cs typeface="Arial" panose="020B0604020202020204" pitchFamily="34" charset="0"/>
              </a:rPr>
              <a:t>eglurder;</a:t>
            </a:r>
          </a:p>
          <a:p>
            <a:pPr>
              <a:buFontTx/>
              <a:buChar char="-"/>
            </a:pPr>
            <a:r>
              <a:rPr lang="cy-GB" noProof="0" dirty="0">
                <a:latin typeface="Arial" panose="020B0604020202020204" pitchFamily="34" charset="0"/>
                <a:cs typeface="Arial" panose="020B0604020202020204" pitchFamily="34" charset="0"/>
              </a:rPr>
              <a:t>cynhwysiant;</a:t>
            </a:r>
          </a:p>
          <a:p>
            <a:pPr>
              <a:buFontTx/>
              <a:buChar char="-"/>
            </a:pPr>
            <a:r>
              <a:rPr lang="cy-GB" noProof="0" dirty="0">
                <a:latin typeface="Arial" panose="020B0604020202020204" pitchFamily="34" charset="0"/>
                <a:cs typeface="Arial" panose="020B0604020202020204" pitchFamily="34" charset="0"/>
              </a:rPr>
              <a:t>yn rhydd o stereoteipiau;</a:t>
            </a:r>
          </a:p>
          <a:p>
            <a:pPr>
              <a:buFontTx/>
              <a:buChar char="-"/>
            </a:pPr>
            <a:r>
              <a:rPr lang="cy-GB" noProof="0" dirty="0">
                <a:latin typeface="Arial" panose="020B0604020202020204" pitchFamily="34" charset="0"/>
                <a:cs typeface="Arial" panose="020B0604020202020204" pitchFamily="34" charset="0"/>
              </a:rPr>
              <a:t>gwybodaeth allweddol ar goll.</a:t>
            </a:r>
          </a:p>
        </p:txBody>
      </p:sp>
      <p:sp>
        <p:nvSpPr>
          <p:cNvPr id="5" name="Content Placeholder 4">
            <a:extLst>
              <a:ext uri="{FF2B5EF4-FFF2-40B4-BE49-F238E27FC236}">
                <a16:creationId xmlns:a16="http://schemas.microsoft.com/office/drawing/2014/main" id="{8DB6BFAA-96F3-100E-BD3A-F73D69B0C11C}"/>
              </a:ext>
            </a:extLst>
          </p:cNvPr>
          <p:cNvSpPr>
            <a:spLocks noGrp="1"/>
          </p:cNvSpPr>
          <p:nvPr>
            <p:ph sz="half" idx="2"/>
          </p:nvPr>
        </p:nvSpPr>
        <p:spPr>
          <a:xfrm>
            <a:off x="4648200" y="1825624"/>
            <a:ext cx="4282044" cy="4159540"/>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Using AI, explain ALN in suitable language for parents.</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Consider:</a:t>
            </a:r>
          </a:p>
          <a:p>
            <a:pPr marL="0" indent="0">
              <a:buNone/>
            </a:pPr>
            <a:r>
              <a:rPr lang="en-GB" dirty="0">
                <a:solidFill>
                  <a:srgbClr val="0070C0"/>
                </a:solidFill>
                <a:latin typeface="Arial" panose="020B0604020202020204" pitchFamily="34" charset="0"/>
                <a:cs typeface="Arial" panose="020B0604020202020204" pitchFamily="34" charset="0"/>
              </a:rPr>
              <a:t>- accuracy;</a:t>
            </a:r>
          </a:p>
          <a:p>
            <a:pPr>
              <a:buFontTx/>
              <a:buChar char="-"/>
            </a:pPr>
            <a:r>
              <a:rPr lang="en-GB" dirty="0">
                <a:solidFill>
                  <a:srgbClr val="0070C0"/>
                </a:solidFill>
                <a:latin typeface="Arial" panose="020B0604020202020204" pitchFamily="34" charset="0"/>
                <a:cs typeface="Arial" panose="020B0604020202020204" pitchFamily="34" charset="0"/>
              </a:rPr>
              <a:t>clarity;</a:t>
            </a:r>
          </a:p>
          <a:p>
            <a:pPr>
              <a:buFontTx/>
              <a:buChar char="-"/>
            </a:pPr>
            <a:r>
              <a:rPr lang="en-GB" dirty="0">
                <a:solidFill>
                  <a:srgbClr val="0070C0"/>
                </a:solidFill>
                <a:latin typeface="Arial" panose="020B0604020202020204" pitchFamily="34" charset="0"/>
                <a:cs typeface="Arial" panose="020B0604020202020204" pitchFamily="34" charset="0"/>
              </a:rPr>
              <a:t>inclusivity;</a:t>
            </a:r>
          </a:p>
          <a:p>
            <a:pPr>
              <a:buFontTx/>
              <a:buChar char="-"/>
            </a:pPr>
            <a:r>
              <a:rPr lang="en-GB" dirty="0">
                <a:solidFill>
                  <a:srgbClr val="0070C0"/>
                </a:solidFill>
                <a:latin typeface="Arial" panose="020B0604020202020204" pitchFamily="34" charset="0"/>
                <a:cs typeface="Arial" panose="020B0604020202020204" pitchFamily="34" charset="0"/>
              </a:rPr>
              <a:t>free from stereotypes;</a:t>
            </a:r>
          </a:p>
          <a:p>
            <a:pPr>
              <a:buFontTx/>
              <a:buChar char="-"/>
            </a:pPr>
            <a:r>
              <a:rPr lang="en-GB" dirty="0">
                <a:solidFill>
                  <a:srgbClr val="0070C0"/>
                </a:solidFill>
                <a:latin typeface="Arial" panose="020B0604020202020204" pitchFamily="34" charset="0"/>
                <a:cs typeface="Arial" panose="020B0604020202020204" pitchFamily="34" charset="0"/>
              </a:rPr>
              <a:t>missing key information.</a:t>
            </a:r>
          </a:p>
          <a:p>
            <a:pPr>
              <a:buFontTx/>
              <a:buChar char="-"/>
            </a:pPr>
            <a:endParaRPr lang="en-GB" dirty="0"/>
          </a:p>
        </p:txBody>
      </p:sp>
    </p:spTree>
    <p:extLst>
      <p:ext uri="{BB962C8B-B14F-4D97-AF65-F5344CB8AC3E}">
        <p14:creationId xmlns:p14="http://schemas.microsoft.com/office/powerpoint/2010/main" val="31599852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903285"/>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Gwerthuso</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Evaluation</a:t>
            </a:r>
            <a:endParaRPr lang="en-GB" dirty="0">
              <a:solidFill>
                <a:srgbClr val="0070C0"/>
              </a:solidFill>
            </a:endParaRPr>
          </a:p>
        </p:txBody>
      </p:sp>
      <p:sp>
        <p:nvSpPr>
          <p:cNvPr id="4099" name="Rectangle 4"/>
          <p:cNvSpPr>
            <a:spLocks noGrp="1" noChangeArrowheads="1"/>
          </p:cNvSpPr>
          <p:nvPr>
            <p:ph sz="half" idx="1"/>
          </p:nvPr>
        </p:nvSpPr>
        <p:spPr>
          <a:xfrm>
            <a:off x="76200" y="1905139"/>
            <a:ext cx="4419600" cy="3809862"/>
          </a:xfrm>
        </p:spPr>
        <p:txBody>
          <a:bodyPr>
            <a:normAutofit/>
          </a:bodyPr>
          <a:lstStyle/>
          <a:p>
            <a:pPr lvl="0" eaLnBrk="0" fontAlgn="base" hangingPunct="0">
              <a:spcAft>
                <a:spcPct val="0"/>
              </a:spcAft>
              <a:buFontTx/>
              <a:buChar char="•"/>
            </a:pPr>
            <a:r>
              <a:rPr lang="en-GB" altLang="cy-GB" sz="3600" kern="0" dirty="0">
                <a:solidFill>
                  <a:srgbClr val="000000"/>
                </a:solidFill>
                <a:latin typeface="Arial" panose="020B0604020202020204" pitchFamily="34" charset="0"/>
                <a:ea typeface="ＭＳ Ｐゴシック" pitchFamily="34" charset="-128"/>
              </a:rPr>
              <a:t>Beth </a:t>
            </a:r>
            <a:r>
              <a:rPr lang="en-GB" altLang="cy-GB" sz="3600" kern="0" dirty="0" err="1">
                <a:solidFill>
                  <a:srgbClr val="000000"/>
                </a:solidFill>
                <a:latin typeface="Arial" panose="020B0604020202020204" pitchFamily="34" charset="0"/>
                <a:ea typeface="ＭＳ Ｐゴシック" pitchFamily="34" charset="-128"/>
              </a:rPr>
              <a:t>yw</a:t>
            </a:r>
            <a:r>
              <a:rPr lang="en-GB" altLang="cy-GB" sz="3600" kern="0" dirty="0">
                <a:solidFill>
                  <a:srgbClr val="000000"/>
                </a:solidFill>
                <a:latin typeface="Arial" panose="020B0604020202020204" pitchFamily="34" charset="0"/>
                <a:ea typeface="ＭＳ Ｐゴシック" pitchFamily="34" charset="-128"/>
              </a:rPr>
              <a:t> </a:t>
            </a:r>
            <a:r>
              <a:rPr lang="en-GB" altLang="cy-GB" sz="3600" kern="0" dirty="0" err="1">
                <a:solidFill>
                  <a:srgbClr val="000000"/>
                </a:solidFill>
                <a:latin typeface="Arial" panose="020B0604020202020204" pitchFamily="34" charset="0"/>
                <a:ea typeface="ＭＳ Ｐゴシック" pitchFamily="34" charset="-128"/>
              </a:rPr>
              <a:t>manteision</a:t>
            </a:r>
            <a:r>
              <a:rPr lang="en-GB" altLang="cy-GB" sz="3600" kern="0" dirty="0">
                <a:solidFill>
                  <a:srgbClr val="000000"/>
                </a:solidFill>
                <a:latin typeface="Arial" panose="020B0604020202020204" pitchFamily="34" charset="0"/>
                <a:ea typeface="ＭＳ Ｐゴシック" pitchFamily="34" charset="-128"/>
              </a:rPr>
              <a:t> AI yn y </a:t>
            </a:r>
            <a:r>
              <a:rPr lang="en-GB" altLang="cy-GB" sz="3600" kern="0" dirty="0" err="1">
                <a:solidFill>
                  <a:srgbClr val="000000"/>
                </a:solidFill>
                <a:latin typeface="Arial" panose="020B0604020202020204" pitchFamily="34" charset="0"/>
                <a:ea typeface="ＭＳ Ｐゴシック" pitchFamily="34" charset="-128"/>
              </a:rPr>
              <a:t>cyddestun</a:t>
            </a:r>
            <a:r>
              <a:rPr lang="en-GB" altLang="cy-GB" sz="3600" kern="0" dirty="0">
                <a:solidFill>
                  <a:srgbClr val="000000"/>
                </a:solidFill>
                <a:latin typeface="Arial" panose="020B0604020202020204" pitchFamily="34" charset="0"/>
                <a:ea typeface="ＭＳ Ｐゴシック" pitchFamily="34" charset="-128"/>
              </a:rPr>
              <a:t> </a:t>
            </a:r>
            <a:r>
              <a:rPr lang="en-GB" altLang="cy-GB" sz="3600" kern="0" dirty="0" err="1">
                <a:solidFill>
                  <a:srgbClr val="000000"/>
                </a:solidFill>
                <a:latin typeface="Arial" panose="020B0604020202020204" pitchFamily="34" charset="0"/>
                <a:ea typeface="ＭＳ Ｐゴシック" pitchFamily="34" charset="-128"/>
              </a:rPr>
              <a:t>yma</a:t>
            </a:r>
            <a:r>
              <a:rPr lang="en-GB" altLang="cy-GB" sz="3600" kern="0" dirty="0">
                <a:solidFill>
                  <a:srgbClr val="000000"/>
                </a:solidFill>
                <a:latin typeface="Arial" panose="020B0604020202020204" pitchFamily="34" charset="0"/>
                <a:ea typeface="ＭＳ Ｐゴシック" pitchFamily="34" charset="-128"/>
              </a:rPr>
              <a:t>?</a:t>
            </a:r>
          </a:p>
          <a:p>
            <a:pPr lvl="0" eaLnBrk="0" fontAlgn="base" hangingPunct="0">
              <a:spcAft>
                <a:spcPct val="0"/>
              </a:spcAft>
              <a:buFontTx/>
              <a:buChar char="•"/>
            </a:pPr>
            <a:endParaRPr lang="en-GB" altLang="cy-GB" sz="3600" b="1" kern="0" dirty="0">
              <a:solidFill>
                <a:srgbClr val="000000"/>
              </a:solidFill>
              <a:latin typeface="Arial" panose="020B0604020202020204" pitchFamily="34" charset="0"/>
              <a:ea typeface="ＭＳ Ｐゴシック" pitchFamily="34" charset="-128"/>
            </a:endParaRPr>
          </a:p>
          <a:p>
            <a:pPr lvl="0" eaLnBrk="0" fontAlgn="base" hangingPunct="0">
              <a:spcAft>
                <a:spcPct val="0"/>
              </a:spcAft>
              <a:buFontTx/>
              <a:buChar char="•"/>
            </a:pPr>
            <a:r>
              <a:rPr lang="en-GB" altLang="cy-GB" sz="3600" kern="0" dirty="0">
                <a:solidFill>
                  <a:srgbClr val="000000"/>
                </a:solidFill>
                <a:latin typeface="Arial" panose="020B0604020202020204" pitchFamily="34" charset="0"/>
                <a:ea typeface="ＭＳ Ｐゴシック" pitchFamily="34" charset="-128"/>
              </a:rPr>
              <a:t>Beth am </a:t>
            </a:r>
            <a:r>
              <a:rPr lang="en-GB" altLang="cy-GB" sz="3600" kern="0" dirty="0" err="1">
                <a:solidFill>
                  <a:srgbClr val="000000"/>
                </a:solidFill>
                <a:latin typeface="Arial" panose="020B0604020202020204" pitchFamily="34" charset="0"/>
                <a:ea typeface="ＭＳ Ｐゴシック" pitchFamily="34" charset="-128"/>
              </a:rPr>
              <a:t>wendidau</a:t>
            </a:r>
            <a:r>
              <a:rPr lang="en-GB" altLang="cy-GB" sz="3600" kern="0" dirty="0">
                <a:solidFill>
                  <a:srgbClr val="000000"/>
                </a:solidFill>
                <a:latin typeface="Arial" panose="020B0604020202020204" pitchFamily="34" charset="0"/>
                <a:ea typeface="ＭＳ Ｐゴシック" pitchFamily="34" charset="-128"/>
              </a:rPr>
              <a:t>?</a:t>
            </a:r>
            <a:endParaRPr lang="cy-GB" altLang="cy-GB" sz="3600" kern="0" dirty="0">
              <a:solidFill>
                <a:srgbClr val="FF0000"/>
              </a:solidFill>
              <a:latin typeface="Arial" panose="020B0604020202020204" pitchFamily="34" charset="0"/>
              <a:ea typeface="ＭＳ Ｐゴシック" pitchFamily="34" charset="-128"/>
            </a:endParaRP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905139"/>
            <a:ext cx="4572000" cy="3684449"/>
          </a:xfrm>
        </p:spPr>
        <p:txBody>
          <a:bodyPr>
            <a:normAutofit/>
          </a:bodyPr>
          <a:lstStyle/>
          <a:p>
            <a:pPr lvl="0" eaLnBrk="0" fontAlgn="base" hangingPunct="0">
              <a:spcAft>
                <a:spcPct val="0"/>
              </a:spcAft>
              <a:buFontTx/>
              <a:buChar char="•"/>
            </a:pPr>
            <a:r>
              <a:rPr lang="en-GB" altLang="cy-GB" sz="3600" kern="0" dirty="0">
                <a:solidFill>
                  <a:srgbClr val="0070C0"/>
                </a:solidFill>
                <a:latin typeface="Arial" panose="020B0604020202020204" pitchFamily="34" charset="0"/>
                <a:ea typeface="ＭＳ Ｐゴシック" pitchFamily="34" charset="-128"/>
              </a:rPr>
              <a:t>What are the benefits of AI in this context?</a:t>
            </a:r>
          </a:p>
          <a:p>
            <a:pPr marL="0" lvl="0" indent="0" eaLnBrk="0" fontAlgn="base" hangingPunct="0">
              <a:spcAft>
                <a:spcPct val="0"/>
              </a:spcAft>
              <a:buNone/>
            </a:pPr>
            <a:endParaRPr lang="en-GB" altLang="cy-GB" sz="3600" kern="0" dirty="0">
              <a:solidFill>
                <a:srgbClr val="0070C0"/>
              </a:solidFill>
              <a:latin typeface="Arial" panose="020B0604020202020204" pitchFamily="34" charset="0"/>
              <a:ea typeface="ＭＳ Ｐゴシック" pitchFamily="34" charset="-128"/>
            </a:endParaRPr>
          </a:p>
          <a:p>
            <a:pPr lvl="0" eaLnBrk="0" fontAlgn="base" hangingPunct="0">
              <a:spcAft>
                <a:spcPct val="0"/>
              </a:spcAft>
              <a:buFontTx/>
              <a:buChar char="•"/>
            </a:pPr>
            <a:r>
              <a:rPr lang="en-GB" altLang="cy-GB" sz="3600" kern="0" dirty="0">
                <a:solidFill>
                  <a:srgbClr val="0070C0"/>
                </a:solidFill>
                <a:latin typeface="Arial" panose="020B0604020202020204" pitchFamily="34" charset="0"/>
                <a:ea typeface="ＭＳ Ｐゴシック" pitchFamily="34" charset="-128"/>
              </a:rPr>
              <a:t>What are its limitations?</a:t>
            </a:r>
            <a:endParaRPr lang="en-GB" altLang="cy-GB" sz="3600" kern="0" dirty="0">
              <a:solidFill>
                <a:srgbClr val="FF0000"/>
              </a:solidFill>
              <a:latin typeface="Arial" panose="020B0604020202020204" pitchFamily="34" charset="0"/>
              <a:ea typeface="ＭＳ Ｐゴシック" pitchFamily="34" charset="-128"/>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8458094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77874"/>
          </a:xfrm>
        </p:spPr>
        <p:txBody>
          <a:bodyPr>
            <a:noAutofit/>
          </a:bodyPr>
          <a:lstStyle/>
          <a:p>
            <a:pPr algn="ctr"/>
            <a:r>
              <a:rPr lang="en-GB" altLang="cy-GB" kern="0" dirty="0" err="1">
                <a:solidFill>
                  <a:srgbClr val="000000"/>
                </a:solidFill>
                <a:latin typeface="Arial" panose="020B0604020202020204" pitchFamily="34" charset="0"/>
                <a:ea typeface="ＭＳ Ｐゴシック" pitchFamily="34" charset="-128"/>
              </a:rPr>
              <a:t>Adfyfyriad</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Reflection</a:t>
            </a:r>
            <a:endParaRPr lang="en-GB" dirty="0">
              <a:solidFill>
                <a:srgbClr val="0070C0"/>
              </a:solidFill>
            </a:endParaRPr>
          </a:p>
        </p:txBody>
      </p:sp>
      <p:sp>
        <p:nvSpPr>
          <p:cNvPr id="4099" name="Rectangle 4"/>
          <p:cNvSpPr>
            <a:spLocks noGrp="1" noChangeArrowheads="1"/>
          </p:cNvSpPr>
          <p:nvPr>
            <p:ph sz="half" idx="1"/>
          </p:nvPr>
        </p:nvSpPr>
        <p:spPr>
          <a:xfrm>
            <a:off x="304800" y="1825624"/>
            <a:ext cx="4114800" cy="4138553"/>
          </a:xfrm>
        </p:spPr>
        <p:txBody>
          <a:bodyPr>
            <a:normAutofit/>
          </a:bodyPr>
          <a:lstStyle/>
          <a:p>
            <a:pPr lvl="0" eaLnBrk="0" fontAlgn="base" hangingPunct="0">
              <a:spcAft>
                <a:spcPct val="0"/>
              </a:spcAft>
              <a:defRPr/>
            </a:pPr>
            <a:r>
              <a:rPr lang="cy-GB" kern="0" dirty="0">
                <a:solidFill>
                  <a:srgbClr val="000000"/>
                </a:solidFill>
                <a:latin typeface="Arial" panose="020B0604020202020204" pitchFamily="34" charset="0"/>
                <a:ea typeface="ＭＳ Ｐゴシック" charset="-128"/>
              </a:rPr>
              <a:t>Pa 3 pheth allweddol rydych wedi’u dysgu heddiw?</a:t>
            </a:r>
          </a:p>
          <a:p>
            <a:pPr lvl="0" eaLnBrk="0" fontAlgn="base" hangingPunct="0">
              <a:spcAft>
                <a:spcPct val="0"/>
              </a:spcAft>
              <a:defRPr/>
            </a:pPr>
            <a:r>
              <a:rPr lang="cy-GB" kern="0" dirty="0">
                <a:solidFill>
                  <a:srgbClr val="000000"/>
                </a:solidFill>
                <a:latin typeface="Arial" panose="020B0604020202020204" pitchFamily="34" charset="0"/>
                <a:ea typeface="ＭＳ Ｐゴシック" charset="-128"/>
              </a:rPr>
              <a:t>Pa 2 faes yr hoffech gael rhagor o wybodaeth amdanynt?</a:t>
            </a:r>
          </a:p>
          <a:p>
            <a:pPr lvl="0" eaLnBrk="0" fontAlgn="base" hangingPunct="0">
              <a:spcAft>
                <a:spcPct val="0"/>
              </a:spcAft>
              <a:defRPr/>
            </a:pPr>
            <a:r>
              <a:rPr lang="cy-GB" kern="0" dirty="0">
                <a:solidFill>
                  <a:srgbClr val="000000"/>
                </a:solidFill>
                <a:latin typeface="Arial" panose="020B0604020202020204" pitchFamily="34" charset="0"/>
                <a:ea typeface="ＭＳ Ｐゴシック" charset="-128"/>
              </a:rPr>
              <a:t>Beth yw un goblygiad i’ch arfer eich hun?</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825624"/>
            <a:ext cx="4267199" cy="4114801"/>
          </a:xfrm>
        </p:spPr>
        <p:txBody>
          <a:bodyPr>
            <a:normAutofit/>
          </a:bodyPr>
          <a:lstStyle/>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What 3 key things have you learned today?</a:t>
            </a: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What are 2 areas where you would like further information?</a:t>
            </a: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One implication for your own practice?</a:t>
            </a:r>
            <a:endParaRPr lang="cy-GB" sz="2800" dirty="0">
              <a:solidFill>
                <a:srgbClr val="0070C0"/>
              </a:solidFill>
              <a:latin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679683466"/>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A58DC-0C90-AD86-A64B-995E05D6C5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64450-0946-2845-F727-37607D794CA7}"/>
              </a:ext>
            </a:extLst>
          </p:cNvPr>
          <p:cNvSpPr>
            <a:spLocks noGrp="1"/>
          </p:cNvSpPr>
          <p:nvPr>
            <p:ph type="title"/>
          </p:nvPr>
        </p:nvSpPr>
        <p:spPr/>
        <p:txBody>
          <a:bodyPr>
            <a:noAutofit/>
          </a:bodyPr>
          <a:lstStyle/>
          <a:p>
            <a:pPr algn="ctr"/>
            <a:r>
              <a:rPr lang="en-GB" altLang="cy-GB" sz="4000" kern="0" dirty="0" err="1">
                <a:solidFill>
                  <a:srgbClr val="000000"/>
                </a:solidFill>
                <a:latin typeface="Arial" panose="020B0604020202020204" pitchFamily="34" charset="0"/>
                <a:ea typeface="ＭＳ Ｐゴシック" pitchFamily="34" charset="-128"/>
              </a:rPr>
              <a:t>Ydych</a:t>
            </a:r>
            <a:r>
              <a:rPr lang="en-GB" altLang="cy-GB" sz="4000" kern="0" dirty="0">
                <a:solidFill>
                  <a:srgbClr val="000000"/>
                </a:solidFill>
                <a:latin typeface="Arial" panose="020B0604020202020204" pitchFamily="34" charset="0"/>
                <a:ea typeface="ＭＳ Ｐゴシック" pitchFamily="34" charset="-128"/>
              </a:rPr>
              <a:t> chi </a:t>
            </a:r>
            <a:r>
              <a:rPr lang="en-GB" altLang="cy-GB" sz="4000" kern="0" dirty="0" err="1">
                <a:solidFill>
                  <a:srgbClr val="000000"/>
                </a:solidFill>
                <a:latin typeface="Arial" panose="020B0604020202020204" pitchFamily="34" charset="0"/>
                <a:ea typeface="ＭＳ Ｐゴシック" pitchFamily="34" charset="-128"/>
              </a:rPr>
              <a:t>nawr</a:t>
            </a:r>
            <a:r>
              <a:rPr lang="en-GB" altLang="cy-GB" sz="4000" kern="0" dirty="0">
                <a:solidFill>
                  <a:srgbClr val="000000"/>
                </a:solidFill>
                <a:latin typeface="Arial" panose="020B0604020202020204" pitchFamily="34" charset="0"/>
                <a:ea typeface="ＭＳ Ｐゴシック" pitchFamily="34" charset="-128"/>
              </a:rPr>
              <a:t> yn </a:t>
            </a:r>
            <a:r>
              <a:rPr lang="en-GB" altLang="cy-GB" sz="4000" kern="0" dirty="0" err="1">
                <a:solidFill>
                  <a:srgbClr val="000000"/>
                </a:solidFill>
                <a:latin typeface="Arial" panose="020B0604020202020204" pitchFamily="34" charset="0"/>
                <a:ea typeface="ＭＳ Ｐゴシック" pitchFamily="34" charset="-128"/>
              </a:rPr>
              <a:t>medru</a:t>
            </a:r>
            <a:r>
              <a:rPr lang="en-GB" altLang="cy-GB" sz="4000" kern="0" dirty="0">
                <a:solidFill>
                  <a:srgbClr val="000000"/>
                </a:solidFill>
                <a:latin typeface="Arial" panose="020B0604020202020204" pitchFamily="34" charset="0"/>
                <a:ea typeface="ＭＳ Ｐゴシック" pitchFamily="34" charset="-128"/>
              </a:rPr>
              <a:t>…</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Can you now…</a:t>
            </a:r>
            <a:endParaRPr lang="en-GB" sz="4000" dirty="0">
              <a:solidFill>
                <a:srgbClr val="0070C0"/>
              </a:solidFill>
            </a:endParaRPr>
          </a:p>
        </p:txBody>
      </p:sp>
      <p:sp>
        <p:nvSpPr>
          <p:cNvPr id="4099" name="Rectangle 4">
            <a:extLst>
              <a:ext uri="{FF2B5EF4-FFF2-40B4-BE49-F238E27FC236}">
                <a16:creationId xmlns:a16="http://schemas.microsoft.com/office/drawing/2014/main" id="{104ADBEF-9EF0-1586-1B0F-DFAAB183FDD8}"/>
              </a:ext>
            </a:extLst>
          </p:cNvPr>
          <p:cNvSpPr>
            <a:spLocks noGrp="1" noChangeArrowheads="1"/>
          </p:cNvSpPr>
          <p:nvPr>
            <p:ph sz="half" idx="1"/>
          </p:nvPr>
        </p:nvSpPr>
        <p:spPr/>
        <p:txBody>
          <a:bodyPr>
            <a:normAutofit/>
          </a:bodyPr>
          <a:lstStyle/>
          <a:p>
            <a:r>
              <a:rPr lang="cy-GB" altLang="cy-GB" dirty="0">
                <a:latin typeface="Arial" panose="020B0604020202020204" pitchFamily="34" charset="0"/>
              </a:rPr>
              <a:t>Diffinio ADY?</a:t>
            </a:r>
          </a:p>
          <a:p>
            <a:r>
              <a:rPr lang="cy-GB" altLang="cy-GB" dirty="0">
                <a:latin typeface="Arial" panose="020B0604020202020204" pitchFamily="34" charset="0"/>
              </a:rPr>
              <a:t>Esbonio cynhwysiant a chydraddoldeb?</a:t>
            </a:r>
          </a:p>
          <a:p>
            <a:r>
              <a:rPr lang="cy-GB" altLang="cy-GB" dirty="0">
                <a:latin typeface="Arial" panose="020B0604020202020204" pitchFamily="34" charset="0"/>
              </a:rPr>
              <a:t>Disgrifio datblygiadau hanesyddol?</a:t>
            </a:r>
          </a:p>
          <a:p>
            <a:r>
              <a:rPr lang="cy-GB" altLang="cy-GB" dirty="0">
                <a:latin typeface="Arial" panose="020B0604020202020204" pitchFamily="34" charset="0"/>
              </a:rPr>
              <a:t>Adnabod nodweddion amgylcheddau dysgu cynhwysol? </a:t>
            </a: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9B7FBF46-370F-D944-B7D9-CEA0CD82098A}"/>
              </a:ext>
            </a:extLst>
          </p:cNvPr>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3088C693-92A6-E407-D081-E57B7972F509}"/>
              </a:ext>
            </a:extLst>
          </p:cNvPr>
          <p:cNvSpPr>
            <a:spLocks noGrp="1"/>
          </p:cNvSpPr>
          <p:nvPr>
            <p:ph sz="quarter" idx="4294967295"/>
          </p:nvPr>
        </p:nvSpPr>
        <p:spPr>
          <a:xfrm>
            <a:off x="4876800" y="1825625"/>
            <a:ext cx="4267200" cy="4100513"/>
          </a:xfrm>
        </p:spPr>
        <p:txBody>
          <a:bodyPr>
            <a:normAutofit/>
          </a:bodyPr>
          <a:lstStyle/>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Define ALN?</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Explain inclusion and equity?</a:t>
            </a:r>
          </a:p>
          <a:p>
            <a:pPr eaLnBrk="0" fontAlgn="base" hangingPunct="0">
              <a:spcAft>
                <a:spcPct val="0"/>
              </a:spcAft>
              <a:defRPr/>
            </a:pPr>
            <a:r>
              <a:rPr lang="en-GB" kern="0" dirty="0">
                <a:solidFill>
                  <a:srgbClr val="0070C0"/>
                </a:solidFill>
                <a:latin typeface="Arial" panose="020B0604020202020204" pitchFamily="34" charset="0"/>
                <a:ea typeface="ＭＳ Ｐゴシック" charset="-128"/>
              </a:rPr>
              <a:t>Describe historical developments?</a:t>
            </a:r>
          </a:p>
          <a:p>
            <a:pPr eaLnBrk="0" fontAlgn="base" hangingPunct="0">
              <a:spcAft>
                <a:spcPct val="0"/>
              </a:spcAft>
              <a:defRPr/>
            </a:pPr>
            <a:r>
              <a:rPr lang="en-GB" sz="2800" kern="0" dirty="0">
                <a:solidFill>
                  <a:srgbClr val="0070C0"/>
                </a:solidFill>
                <a:latin typeface="Arial" panose="020B0604020202020204" pitchFamily="34" charset="0"/>
                <a:ea typeface="ＭＳ Ｐゴシック" charset="-128"/>
              </a:rPr>
              <a:t>Identify characteristics of inclusive learning environments?</a:t>
            </a:r>
            <a:endParaRPr lang="cy-GB" sz="2800" dirty="0">
              <a:solidFill>
                <a:srgbClr val="0070C0"/>
              </a:solidFill>
              <a:latin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200569230"/>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30274"/>
          </a:xfrm>
        </p:spPr>
        <p:txBody>
          <a:bodyPr>
            <a:noAutofit/>
          </a:bodyPr>
          <a:lstStyle/>
          <a:p>
            <a:pPr algn="ctr"/>
            <a:r>
              <a:rPr lang="cy-GB" altLang="cy-GB" kern="0" dirty="0">
                <a:solidFill>
                  <a:srgbClr val="000000"/>
                </a:solidFill>
                <a:latin typeface="Arial" panose="020B0604020202020204" pitchFamily="34" charset="0"/>
                <a:ea typeface="ＭＳ Ｐゴシック" pitchFamily="34" charset="-128"/>
              </a:rPr>
              <a:t>Paratoi ar gyfer Sesiwn 2</a:t>
            </a:r>
            <a:br>
              <a:rPr lang="en-GB" altLang="cy-GB" kern="0" dirty="0">
                <a:solidFill>
                  <a:srgbClr val="000000"/>
                </a:solidFill>
                <a:latin typeface="Arial" panose="020B0604020202020204" pitchFamily="34" charset="0"/>
                <a:ea typeface="ＭＳ Ｐゴシック" pitchFamily="34" charset="-128"/>
              </a:rPr>
            </a:br>
            <a:r>
              <a:rPr lang="en-GB" altLang="cy-GB" kern="0" dirty="0">
                <a:solidFill>
                  <a:srgbClr val="0070C0"/>
                </a:solidFill>
                <a:latin typeface="Arial" panose="020B0604020202020204" pitchFamily="34" charset="0"/>
                <a:ea typeface="ＭＳ Ｐゴシック" pitchFamily="34" charset="-128"/>
              </a:rPr>
              <a:t>Preparation for Session 2</a:t>
            </a:r>
            <a:endParaRPr lang="en-GB" dirty="0">
              <a:solidFill>
                <a:srgbClr val="0070C0"/>
              </a:solidFill>
            </a:endParaRPr>
          </a:p>
        </p:txBody>
      </p:sp>
      <p:sp>
        <p:nvSpPr>
          <p:cNvPr id="4099" name="Rectangle 4"/>
          <p:cNvSpPr>
            <a:spLocks noGrp="1" noChangeArrowheads="1"/>
          </p:cNvSpPr>
          <p:nvPr>
            <p:ph sz="half" idx="1"/>
          </p:nvPr>
        </p:nvSpPr>
        <p:spPr>
          <a:xfrm>
            <a:off x="228599" y="1935678"/>
            <a:ext cx="4343401" cy="3626923"/>
          </a:xfrm>
        </p:spPr>
        <p:txBody>
          <a:bodyPr>
            <a:normAutofit/>
          </a:bodyPr>
          <a:lstStyle/>
          <a:p>
            <a:pPr lvl="0"/>
            <a:r>
              <a:rPr lang="en-GB" sz="2400" dirty="0">
                <a:latin typeface="Arial" panose="020B0604020202020204" pitchFamily="34" charset="0"/>
                <a:cs typeface="Arial" panose="020B0604020202020204" pitchFamily="34" charset="0"/>
              </a:rPr>
              <a:t>Menendez a Gelman (2024) </a:t>
            </a:r>
            <a:r>
              <a:rPr lang="en-GB" sz="2400" dirty="0" err="1">
                <a:latin typeface="Arial" panose="020B0604020202020204" pitchFamily="34" charset="0"/>
                <a:cs typeface="Arial" panose="020B0604020202020204" pitchFamily="34" charset="0"/>
              </a:rPr>
              <a:t>Erthygl</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Children’s biological causal models of disability - ScienceDirect</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Fideo YouTube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Modelau</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Anabledd</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Models of Disability</a:t>
            </a:r>
            <a:endParaRPr lang="en-GB" sz="240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1" y="1531917"/>
            <a:ext cx="4220307" cy="4057672"/>
          </a:xfrm>
        </p:spPr>
        <p:txBody>
          <a:bodyPr>
            <a:normAutofit fontScale="92500"/>
          </a:bodyPr>
          <a:lstStyle/>
          <a:p>
            <a:pPr marL="0" indent="0">
              <a:buNone/>
            </a:pPr>
            <a:endParaRPr lang="en-GB" sz="2600" dirty="0">
              <a:solidFill>
                <a:srgbClr val="0000FF"/>
              </a:solidFill>
              <a:latin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Menendez and Gelman (2024) Journal article </a:t>
            </a:r>
            <a:r>
              <a:rPr lang="en-GB"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Children’s biological causal models of disability - ScienceDirect</a:t>
            </a: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YouTube video on Models of Disability </a:t>
            </a:r>
            <a:r>
              <a:rPr lang="en-GB" u="sng"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Models of Disability</a:t>
            </a:r>
            <a:endParaRPr lang="en-GB"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90048809"/>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Cyfeirnodi</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Referencing</a:t>
            </a:r>
            <a:endParaRPr lang="en-GB" sz="4000" dirty="0">
              <a:solidFill>
                <a:srgbClr val="0070C0"/>
              </a:solidFill>
            </a:endParaRPr>
          </a:p>
        </p:txBody>
      </p:sp>
      <p:sp>
        <p:nvSpPr>
          <p:cNvPr id="4099" name="Rectangle 4"/>
          <p:cNvSpPr>
            <a:spLocks noGrp="1" noChangeArrowheads="1"/>
          </p:cNvSpPr>
          <p:nvPr>
            <p:ph idx="1"/>
          </p:nvPr>
        </p:nvSpPr>
        <p:spPr>
          <a:xfrm>
            <a:off x="296883" y="1825625"/>
            <a:ext cx="8597735" cy="4064536"/>
          </a:xfrm>
        </p:spPr>
        <p:txBody>
          <a:bodyPr>
            <a:normAutofit fontScale="70000" lnSpcReduction="20000"/>
          </a:bodyPr>
          <a:lstStyle/>
          <a:p>
            <a:pPr>
              <a:buFontTx/>
              <a:buNone/>
            </a:pPr>
            <a:r>
              <a:rPr lang="en-GB" altLang="cy-GB" dirty="0">
                <a:latin typeface="Arial" panose="020B0604020202020204" pitchFamily="34" charset="0"/>
                <a:cs typeface="Arial" panose="020B0604020202020204" pitchFamily="34" charset="0"/>
              </a:rPr>
              <a:t>Ainscow, M. (2020). Promoting inclusion and equity in education: lessons from international experiences. </a:t>
            </a:r>
            <a:r>
              <a:rPr lang="en-GB" altLang="cy-GB" i="1" dirty="0">
                <a:latin typeface="Arial" panose="020B0604020202020204" pitchFamily="34" charset="0"/>
                <a:cs typeface="Arial" panose="020B0604020202020204" pitchFamily="34" charset="0"/>
              </a:rPr>
              <a:t>Nordic Journal of Studies in Educational Policy</a:t>
            </a:r>
            <a:r>
              <a:rPr lang="en-GB" altLang="cy-GB" dirty="0">
                <a:latin typeface="Arial" panose="020B0604020202020204" pitchFamily="34" charset="0"/>
                <a:cs typeface="Arial" panose="020B0604020202020204" pitchFamily="34" charset="0"/>
              </a:rPr>
              <a:t>, 6(1), 7–16. </a:t>
            </a:r>
            <a:r>
              <a:rPr lang="en-GB" altLang="cy-GB" dirty="0">
                <a:latin typeface="Arial" panose="020B0604020202020204" pitchFamily="34" charset="0"/>
                <a:cs typeface="Arial" panose="020B0604020202020204" pitchFamily="34" charset="0"/>
                <a:hlinkClick r:id="rId3"/>
              </a:rPr>
              <a:t>https://doi.org/10.1080/20020317.2020.1729587</a:t>
            </a:r>
            <a:endParaRPr lang="en-GB" altLang="cy-GB" dirty="0">
              <a:latin typeface="Arial" panose="020B0604020202020204" pitchFamily="34" charset="0"/>
              <a:cs typeface="Arial" panose="020B0604020202020204" pitchFamily="34" charset="0"/>
            </a:endParaRPr>
          </a:p>
          <a:p>
            <a:pPr>
              <a:buFontTx/>
              <a:buNone/>
            </a:pPr>
            <a:r>
              <a:rPr lang="en-GB" altLang="cy-GB" dirty="0">
                <a:latin typeface="Arial" panose="020B0604020202020204" pitchFamily="34" charset="0"/>
                <a:cs typeface="Arial" panose="020B0604020202020204" pitchFamily="34" charset="0"/>
              </a:rPr>
              <a:t>Children’s Commissioner (2023) ‘We all have a voice’ – Disabled children’s vision for change. Available at: </a:t>
            </a:r>
            <a:r>
              <a:rPr lang="en-GB" altLang="cy-GB" dirty="0">
                <a:latin typeface="Arial" panose="020B0604020202020204" pitchFamily="34" charset="0"/>
                <a:cs typeface="Arial" panose="020B0604020202020204" pitchFamily="34" charset="0"/>
                <a:hlinkClick r:id="rId4"/>
              </a:rPr>
              <a:t>https://assets.childrenscommissioner.gov.uk/wpuploads/2023/10/We-all-have-a-voice-Disabled-childrens-vision-for-change_final.pdf</a:t>
            </a:r>
            <a:r>
              <a:rPr lang="en-GB" altLang="cy-GB" dirty="0">
                <a:latin typeface="Arial" panose="020B0604020202020204" pitchFamily="34" charset="0"/>
                <a:cs typeface="Arial" panose="020B0604020202020204" pitchFamily="34" charset="0"/>
              </a:rPr>
              <a:t> [Accessed: October 2 2026].</a:t>
            </a:r>
          </a:p>
          <a:p>
            <a:pPr>
              <a:buFontTx/>
              <a:buNone/>
            </a:pPr>
            <a:r>
              <a:rPr lang="en-GB" dirty="0">
                <a:latin typeface="Arial" panose="020B0604020202020204" pitchFamily="34" charset="0"/>
                <a:cs typeface="Arial" panose="020B0604020202020204" pitchFamily="34" charset="0"/>
              </a:rPr>
              <a:t>Murphy, A., &amp; Conn, C. (Eds.). (2022). </a:t>
            </a:r>
            <a:r>
              <a:rPr lang="en-GB" i="1" dirty="0">
                <a:latin typeface="Arial" panose="020B0604020202020204" pitchFamily="34" charset="0"/>
                <a:cs typeface="Arial" panose="020B0604020202020204" pitchFamily="34" charset="0"/>
              </a:rPr>
              <a:t>Inclusive pedagogies for early childhood education : respecting and responding to differences in learning</a:t>
            </a:r>
            <a:r>
              <a:rPr lang="en-GB" dirty="0">
                <a:latin typeface="Arial" panose="020B0604020202020204" pitchFamily="34" charset="0"/>
                <a:cs typeface="Arial" panose="020B0604020202020204" pitchFamily="34" charset="0"/>
              </a:rPr>
              <a:t>. Routledge.</a:t>
            </a:r>
          </a:p>
          <a:p>
            <a:pPr>
              <a:buFontTx/>
              <a:buNone/>
            </a:pPr>
            <a:r>
              <a:rPr lang="cy-GB" altLang="cy-GB" dirty="0">
                <a:latin typeface="Arial" panose="020B0604020202020204" pitchFamily="34" charset="0"/>
                <a:cs typeface="Arial" panose="020B0604020202020204" pitchFamily="34" charset="0"/>
              </a:rPr>
              <a:t>UNESCO (2020) </a:t>
            </a:r>
            <a:r>
              <a:rPr lang="cy-GB" altLang="cy-GB" dirty="0" err="1">
                <a:latin typeface="Arial" panose="020B0604020202020204" pitchFamily="34" charset="0"/>
                <a:cs typeface="Arial" panose="020B0604020202020204" pitchFamily="34" charset="0"/>
              </a:rPr>
              <a:t>Global</a:t>
            </a:r>
            <a:r>
              <a:rPr lang="cy-GB" altLang="cy-GB" dirty="0">
                <a:latin typeface="Arial" panose="020B0604020202020204" pitchFamily="34" charset="0"/>
                <a:cs typeface="Arial" panose="020B0604020202020204" pitchFamily="34" charset="0"/>
              </a:rPr>
              <a:t> Education </a:t>
            </a:r>
            <a:r>
              <a:rPr lang="cy-GB" altLang="cy-GB" dirty="0" err="1">
                <a:latin typeface="Arial" panose="020B0604020202020204" pitchFamily="34" charset="0"/>
                <a:cs typeface="Arial" panose="020B0604020202020204" pitchFamily="34" charset="0"/>
              </a:rPr>
              <a:t>Monitoring</a:t>
            </a:r>
            <a:r>
              <a:rPr lang="cy-GB" altLang="cy-GB" dirty="0">
                <a:latin typeface="Arial" panose="020B0604020202020204" pitchFamily="34" charset="0"/>
                <a:cs typeface="Arial" panose="020B0604020202020204" pitchFamily="34" charset="0"/>
              </a:rPr>
              <a:t> </a:t>
            </a:r>
            <a:r>
              <a:rPr lang="cy-GB" altLang="cy-GB" dirty="0" err="1">
                <a:latin typeface="Arial" panose="020B0604020202020204" pitchFamily="34" charset="0"/>
                <a:cs typeface="Arial" panose="020B0604020202020204" pitchFamily="34" charset="0"/>
              </a:rPr>
              <a:t>Report</a:t>
            </a:r>
            <a:r>
              <a:rPr lang="cy-GB" altLang="cy-GB" dirty="0">
                <a:latin typeface="Arial" panose="020B0604020202020204" pitchFamily="34" charset="0"/>
                <a:cs typeface="Arial" panose="020B0604020202020204" pitchFamily="34" charset="0"/>
              </a:rPr>
              <a:t> </a:t>
            </a:r>
            <a:r>
              <a:rPr lang="cy-GB" altLang="cy-GB" dirty="0" err="1">
                <a:latin typeface="Arial" panose="020B0604020202020204" pitchFamily="34" charset="0"/>
                <a:cs typeface="Arial" panose="020B0604020202020204" pitchFamily="34" charset="0"/>
              </a:rPr>
              <a:t>Global</a:t>
            </a:r>
            <a:r>
              <a:rPr lang="cy-GB" altLang="cy-GB" dirty="0">
                <a:latin typeface="Arial" panose="020B0604020202020204" pitchFamily="34" charset="0"/>
                <a:cs typeface="Arial" panose="020B0604020202020204" pitchFamily="34" charset="0"/>
              </a:rPr>
              <a:t> </a:t>
            </a:r>
            <a:r>
              <a:rPr lang="cy-GB" altLang="cy-GB" dirty="0" err="1">
                <a:latin typeface="Arial" panose="020B0604020202020204" pitchFamily="34" charset="0"/>
                <a:cs typeface="Arial" panose="020B0604020202020204" pitchFamily="34" charset="0"/>
              </a:rPr>
              <a:t>education</a:t>
            </a:r>
            <a:r>
              <a:rPr lang="cy-GB" altLang="cy-GB" dirty="0">
                <a:latin typeface="Arial" panose="020B0604020202020204" pitchFamily="34" charset="0"/>
                <a:cs typeface="Arial" panose="020B0604020202020204" pitchFamily="34" charset="0"/>
              </a:rPr>
              <a:t> </a:t>
            </a:r>
            <a:r>
              <a:rPr lang="cy-GB" altLang="cy-GB" dirty="0" err="1">
                <a:latin typeface="Arial" panose="020B0604020202020204" pitchFamily="34" charset="0"/>
                <a:cs typeface="Arial" panose="020B0604020202020204" pitchFamily="34" charset="0"/>
              </a:rPr>
              <a:t>monitoring</a:t>
            </a:r>
            <a:r>
              <a:rPr lang="cy-GB" altLang="cy-GB" dirty="0">
                <a:latin typeface="Arial" panose="020B0604020202020204" pitchFamily="34" charset="0"/>
                <a:cs typeface="Arial" panose="020B0604020202020204" pitchFamily="34" charset="0"/>
              </a:rPr>
              <a:t> </a:t>
            </a:r>
            <a:r>
              <a:rPr lang="cy-GB" altLang="cy-GB" dirty="0" err="1">
                <a:latin typeface="Arial" panose="020B0604020202020204" pitchFamily="34" charset="0"/>
                <a:cs typeface="Arial" panose="020B0604020202020204" pitchFamily="34" charset="0"/>
              </a:rPr>
              <a:t>report</a:t>
            </a:r>
            <a:r>
              <a:rPr lang="cy-GB" altLang="cy-GB" dirty="0">
                <a:latin typeface="Arial" panose="020B0604020202020204" pitchFamily="34" charset="0"/>
                <a:cs typeface="Arial" panose="020B0604020202020204" pitchFamily="34" charset="0"/>
              </a:rPr>
              <a:t>. </a:t>
            </a:r>
            <a:r>
              <a:rPr lang="cy-GB" altLang="cy-GB" dirty="0" err="1">
                <a:latin typeface="Arial" panose="020B0604020202020204" pitchFamily="34" charset="0"/>
                <a:cs typeface="Arial" panose="020B0604020202020204" pitchFamily="34" charset="0"/>
              </a:rPr>
              <a:t>Available</a:t>
            </a:r>
            <a:r>
              <a:rPr lang="cy-GB" altLang="cy-GB" dirty="0">
                <a:latin typeface="Arial" panose="020B0604020202020204" pitchFamily="34" charset="0"/>
                <a:cs typeface="Arial" panose="020B0604020202020204" pitchFamily="34" charset="0"/>
              </a:rPr>
              <a:t> at:</a:t>
            </a:r>
            <a:r>
              <a:rPr lang="en-GB" dirty="0">
                <a:latin typeface="Arial" panose="020B0604020202020204" pitchFamily="34" charset="0"/>
                <a:cs typeface="Arial" panose="020B0604020202020204" pitchFamily="34" charset="0"/>
                <a:hlinkClick r:id="rId5"/>
              </a:rPr>
              <a:t>Global Education Monitoring (GEM) Report 2020 | UNESCO</a:t>
            </a:r>
            <a:r>
              <a:rPr lang="en-GB" dirty="0">
                <a:latin typeface="Arial" panose="020B0604020202020204" pitchFamily="34" charset="0"/>
                <a:cs typeface="Arial" panose="020B0604020202020204" pitchFamily="34" charset="0"/>
              </a:rPr>
              <a:t> [Accessed: July 29 2026].</a:t>
            </a:r>
            <a:endParaRPr lang="cy-GB" altLang="cy-GB" dirty="0">
              <a:latin typeface="Arial" panose="020B0604020202020204" pitchFamily="34" charset="0"/>
              <a:cs typeface="Arial" panose="020B0604020202020204" pitchFamily="34" charset="0"/>
            </a:endParaRPr>
          </a:p>
          <a:p>
            <a:pPr>
              <a:buFontTx/>
              <a:buNone/>
            </a:pPr>
            <a:r>
              <a:rPr lang="en-GB" dirty="0">
                <a:latin typeface="Arial" panose="020B0604020202020204" pitchFamily="34" charset="0"/>
                <a:cs typeface="Arial" panose="020B0604020202020204" pitchFamily="34" charset="0"/>
              </a:rPr>
              <a:t>Wearmouth, J. (2021). </a:t>
            </a:r>
            <a:r>
              <a:rPr lang="en-GB" i="1" dirty="0">
                <a:latin typeface="Arial" panose="020B0604020202020204" pitchFamily="34" charset="0"/>
                <a:cs typeface="Arial" panose="020B0604020202020204" pitchFamily="34" charset="0"/>
              </a:rPr>
              <a:t>Special educational needs and disabilities in schools : a critical introduction</a:t>
            </a:r>
            <a:r>
              <a:rPr lang="en-GB" dirty="0">
                <a:latin typeface="Arial" panose="020B0604020202020204" pitchFamily="34" charset="0"/>
                <a:cs typeface="Arial" panose="020B0604020202020204" pitchFamily="34" charset="0"/>
              </a:rPr>
              <a:t> (Second edition). Bloomsbury Academic.</a:t>
            </a:r>
            <a:endParaRPr lang="cy-GB" altLang="cy-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8286671"/>
      </p:ext>
    </p:extLst>
  </p:cSld>
  <p:clrMapOvr>
    <a:masterClrMapping/>
  </p:clrMapOvr>
  <p:transition/>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2171</Words>
  <Application>Microsoft Office PowerPoint</Application>
  <PresentationFormat>On-screen Show (4:3)</PresentationFormat>
  <Paragraphs>410</Paragraphs>
  <Slides>44</Slides>
  <Notes>40</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44</vt:i4>
      </vt:variant>
    </vt:vector>
  </HeadingPairs>
  <TitlesOfParts>
    <vt:vector size="53" baseType="lpstr">
      <vt:lpstr>ＭＳ Ｐゴシック</vt:lpstr>
      <vt:lpstr>Arial</vt:lpstr>
      <vt:lpstr>Calibri</vt:lpstr>
      <vt:lpstr>Calibri Light</vt:lpstr>
      <vt:lpstr>Title Slide 1</vt:lpstr>
      <vt:lpstr>Title Slide 2</vt:lpstr>
      <vt:lpstr>Title Slide 4</vt:lpstr>
      <vt:lpstr>Sub Title 1</vt:lpstr>
      <vt:lpstr>Accessible 2</vt:lpstr>
      <vt:lpstr>ECCE4005C Dysgu i Bawb: Cyflwyniad i ADY   Sesiwn 1   </vt:lpstr>
      <vt:lpstr>Cynnwys Contents</vt:lpstr>
      <vt:lpstr>Tîm y modwl The module team</vt:lpstr>
      <vt:lpstr>Sgiliau trosglwyddadwy lefel uwch High-level transferable skills </vt:lpstr>
      <vt:lpstr>Amcan y modwl Aim of module</vt:lpstr>
      <vt:lpstr>Deilliannau dysgu Learning outcomes</vt:lpstr>
      <vt:lpstr>Deilliannau dysgu Learning outcomes</vt:lpstr>
      <vt:lpstr>Meysydd astudiaeth Topics to be studied</vt:lpstr>
      <vt:lpstr>Meysydd astudiaeth Topics to be studied</vt:lpstr>
      <vt:lpstr>Asesiad Assessment</vt:lpstr>
      <vt:lpstr>Disgrifiad o’r aseiniad  Description of the assignment</vt:lpstr>
      <vt:lpstr>Disgrifiad o’r aseiniad  Description of the assignment</vt:lpstr>
      <vt:lpstr>Disgwyliadau Lefel 4 Level 4 expectations</vt:lpstr>
      <vt:lpstr>Presenoldeb a chyfranogiad Attendance and participation</vt:lpstr>
      <vt:lpstr>Uniondeb academaidd a defnydd DA Academic integrity and AI use</vt:lpstr>
      <vt:lpstr>Gweithgaredd Activity</vt:lpstr>
      <vt:lpstr>Beth yw cynhwysiant? What is inclusion?</vt:lpstr>
      <vt:lpstr>Trafodwch Discuss</vt:lpstr>
      <vt:lpstr>Gweithgaredd Activity</vt:lpstr>
      <vt:lpstr>Trafodwch Discuss</vt:lpstr>
      <vt:lpstr>Cynhwysiant a Gwaharddiad Inclusion and Exclusion</vt:lpstr>
      <vt:lpstr>Cynhwysiant a Gwaharddiad Inclusion and Exclusion</vt:lpstr>
      <vt:lpstr>Dyfyniadau Quotations</vt:lpstr>
      <vt:lpstr>Deall ADY Understanding ALN</vt:lpstr>
      <vt:lpstr> AAA i ADY SEN to ALN</vt:lpstr>
      <vt:lpstr>Nodweddion allweddol Key characteristics</vt:lpstr>
      <vt:lpstr>CDU IDP</vt:lpstr>
      <vt:lpstr>Terminoleg Terminology</vt:lpstr>
      <vt:lpstr>Gweithgaredd Activity</vt:lpstr>
      <vt:lpstr>Sut mae agweddau wedi newid? How have attitudes changed?</vt:lpstr>
      <vt:lpstr>Cam 1 Stage 1</vt:lpstr>
      <vt:lpstr>Cam 2 Stage 2</vt:lpstr>
      <vt:lpstr>Cam 3 Stage 3</vt:lpstr>
      <vt:lpstr>Cerrig milltir allweddol Key milestones</vt:lpstr>
      <vt:lpstr>Safbwyntiau cyfoes  Contemporary perspectives</vt:lpstr>
      <vt:lpstr>Beth sy’n neud dosbarth yn gynhwysol? What makes a classroom inclusive?</vt:lpstr>
      <vt:lpstr>Gweithgaredd Activity</vt:lpstr>
      <vt:lpstr>Map meddwl dosbarth gynhwysol An inclusive classroom mind map</vt:lpstr>
      <vt:lpstr>Gweithgaredd Activity</vt:lpstr>
      <vt:lpstr>Gwerthuso Evaluation</vt:lpstr>
      <vt:lpstr>Adfyfyriad Reflection</vt:lpstr>
      <vt:lpstr>Ydych chi nawr yn medru… Can you now…</vt:lpstr>
      <vt:lpstr>Paratoi ar gyfer Sesiwn 2 Preparation for Session 2</vt:lpstr>
      <vt:lpstr>Cyfeirnodi 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17</cp:revision>
  <dcterms:created xsi:type="dcterms:W3CDTF">2021-03-10T12:10:47Z</dcterms:created>
  <dcterms:modified xsi:type="dcterms:W3CDTF">2026-10-02T08:21:21Z</dcterms:modified>
</cp:coreProperties>
</file>