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8" r:id="rId2"/>
    <p:sldId id="262" r:id="rId3"/>
    <p:sldId id="285" r:id="rId4"/>
    <p:sldId id="259" r:id="rId5"/>
    <p:sldId id="266" r:id="rId6"/>
    <p:sldId id="269" r:id="rId7"/>
    <p:sldId id="267" r:id="rId8"/>
    <p:sldId id="263" r:id="rId9"/>
    <p:sldId id="268" r:id="rId10"/>
    <p:sldId id="270" r:id="rId11"/>
    <p:sldId id="271" r:id="rId12"/>
    <p:sldId id="272" r:id="rId13"/>
    <p:sldId id="273" r:id="rId14"/>
    <p:sldId id="274" r:id="rId15"/>
    <p:sldId id="275" r:id="rId16"/>
    <p:sldId id="276" r:id="rId17"/>
    <p:sldId id="283" r:id="rId18"/>
    <p:sldId id="277" r:id="rId19"/>
    <p:sldId id="278" r:id="rId20"/>
    <p:sldId id="279" r:id="rId21"/>
    <p:sldId id="280" r:id="rId22"/>
    <p:sldId id="281" r:id="rId23"/>
    <p:sldId id="264" r:id="rId24"/>
    <p:sldId id="282" r:id="rId25"/>
    <p:sldId id="26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A9CBE1-8292-6622-DA20-5F1514BAB397}" v="13" dt="2024-10-08T16:17:20.3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57328" autoAdjust="0"/>
  </p:normalViewPr>
  <p:slideViewPr>
    <p:cSldViewPr snapToGrid="0">
      <p:cViewPr varScale="1">
        <p:scale>
          <a:sx n="40" d="100"/>
          <a:sy n="40" d="100"/>
        </p:scale>
        <p:origin x="181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01/10/2025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So lets start by finding out how you all feel about this you3rd and final year of your programme – and hopefully by the end of todays session some of those feelings may be alleviated or addressed.</a:t>
            </a:r>
            <a:endParaRPr lang="en-GB" dirty="0" err="1"/>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27384134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would you define or describe what a ‘dissertation’ is? Use the </a:t>
            </a:r>
            <a:r>
              <a:rPr lang="en-GB"/>
              <a:t>chat box</a:t>
            </a:r>
            <a:endParaRPr lang="en-GB" dirty="0"/>
          </a:p>
          <a:p>
            <a:endParaRPr lang="en-GB" dirty="0"/>
          </a:p>
          <a:p>
            <a:endParaRPr lang="en-GB" dirty="0"/>
          </a:p>
          <a:p>
            <a:r>
              <a:rPr lang="en-GB" dirty="0"/>
              <a:t>Your dissertation or project is probably the single most important written assignment that you will undertake or produce during your course.</a:t>
            </a:r>
          </a:p>
          <a:p>
            <a:r>
              <a:rPr lang="en-GB" dirty="0"/>
              <a:t>It is often seen as a key indicator of a student’s capabilities as a student/researcher.</a:t>
            </a:r>
          </a:p>
          <a:p>
            <a:endParaRPr lang="en-GB" dirty="0"/>
          </a:p>
          <a:p>
            <a:r>
              <a:rPr lang="en-GB" dirty="0"/>
              <a:t>It differs to your other assignments in relation to the following:</a:t>
            </a:r>
          </a:p>
          <a:p>
            <a:pPr marL="228600" indent="-228600">
              <a:buAutoNum type="arabicPeriod"/>
            </a:pPr>
            <a:r>
              <a:rPr lang="en-GB" dirty="0"/>
              <a:t>Its word count – significant word count</a:t>
            </a:r>
          </a:p>
          <a:p>
            <a:pPr marL="228600" indent="-228600">
              <a:buAutoNum type="arabicPeriod"/>
            </a:pPr>
            <a:r>
              <a:rPr lang="en-GB" dirty="0"/>
              <a:t>Its structure – specific structure/format is required</a:t>
            </a:r>
          </a:p>
          <a:p>
            <a:pPr marL="228600" indent="-228600">
              <a:buAutoNum type="arabicPeriod"/>
            </a:pPr>
            <a:r>
              <a:rPr lang="en-GB" dirty="0"/>
              <a:t>And the fact that it is an independent piece of work of which the student has control – i.e. chooses the subject/topic, its direction and how it is undertaken</a:t>
            </a:r>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28604260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aim of your dissertation module 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Aim – </a:t>
            </a:r>
            <a:r>
              <a:rPr lang="en-GB" sz="1200" i="1" dirty="0"/>
              <a:t>to provide the student with the opportunity to produce a substantial specialist body of work which has been instigated , developed and produced as a consequence of their own research initiative’.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t>It therefore  enables you to undertake a major project of your choice, that includes research and enquiry into an aspect of operational/strategic leadership which , demonstrates your academic skills such as  critical thinking, analysis, synthesis and evaluation of assumptions, abstract concepts and data. Not forgetting that ultimately you will need to be  able to communicate your research conclusions clearly to specialist and non-specialist audiences.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0" dirty="0"/>
          </a:p>
          <a:p>
            <a:r>
              <a:rPr lang="en-GB" dirty="0"/>
              <a:t>Most university students will be required to undertake a project of their choice in their final year of studying.</a:t>
            </a:r>
          </a:p>
          <a:p>
            <a:endParaRPr lang="en-GB" dirty="0"/>
          </a:p>
          <a:p>
            <a:r>
              <a:rPr lang="en-GB" dirty="0"/>
              <a:t>This one piece of work is worth 60 credits – so it is a substantial piece of work</a:t>
            </a:r>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3455872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are the advantages of undertaking such a project/dissertation??</a:t>
            </a:r>
          </a:p>
          <a:p>
            <a:endParaRPr lang="en-GB" dirty="0"/>
          </a:p>
          <a:p>
            <a:r>
              <a:rPr lang="en-GB" dirty="0"/>
              <a:t>There are a number of advantages of undertaking a project/dissertation – although it may not feel like it now!</a:t>
            </a:r>
          </a:p>
          <a:p>
            <a:r>
              <a:rPr lang="en-GB" dirty="0"/>
              <a:t>e.g.</a:t>
            </a:r>
          </a:p>
          <a:p>
            <a:pPr marL="171450" indent="-171450">
              <a:buFont typeface="Arial" panose="020B0604020202020204" pitchFamily="34" charset="0"/>
              <a:buChar char="•"/>
            </a:pPr>
            <a:r>
              <a:rPr lang="en-GB" dirty="0"/>
              <a:t>Great opportunity for you to identify and learn more about a particular topic that interest you</a:t>
            </a:r>
          </a:p>
          <a:p>
            <a:pPr marL="171450" indent="-171450">
              <a:buFont typeface="Arial" panose="020B0604020202020204" pitchFamily="34" charset="0"/>
              <a:buChar char="•"/>
            </a:pPr>
            <a:r>
              <a:rPr lang="en-GB" dirty="0"/>
              <a:t>May help you  develop in your role within a specialisation that you are currently employed within or in which you aspire to be in the future</a:t>
            </a:r>
          </a:p>
          <a:p>
            <a:pPr marL="171450" indent="-171450">
              <a:buFont typeface="Arial" panose="020B0604020202020204" pitchFamily="34" charset="0"/>
              <a:buChar char="•"/>
            </a:pPr>
            <a:r>
              <a:rPr lang="en-GB" dirty="0"/>
              <a:t>Ownership – you take ownership – its independent study that you chose and you drive it  - BUT you will be supported</a:t>
            </a:r>
          </a:p>
          <a:p>
            <a:pPr marL="171450" indent="-171450">
              <a:buFont typeface="Arial" panose="020B0604020202020204" pitchFamily="34" charset="0"/>
              <a:buChar char="•"/>
            </a:pPr>
            <a:r>
              <a:rPr lang="en-GB" dirty="0">
                <a:cs typeface="Calibri"/>
              </a:rPr>
              <a:t>New skills</a:t>
            </a:r>
            <a:endParaRPr lang="en-GB" dirty="0"/>
          </a:p>
          <a:p>
            <a:pPr marL="171450" indent="-171450">
              <a:buFont typeface="Arial" panose="020B0604020202020204" pitchFamily="34" charset="0"/>
              <a:buChar char="•"/>
            </a:pPr>
            <a:r>
              <a:rPr lang="en-GB" dirty="0"/>
              <a:t>Allocated supervisor with whom you will work on a one to one basis</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2799818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your assignment brief  - I will circulate in a booklet format for you with specific guidance regarding content, structure, submission dates etc. available on Moodle</a:t>
            </a:r>
          </a:p>
          <a:p>
            <a:endParaRPr lang="en-GB" dirty="0"/>
          </a:p>
          <a:p>
            <a:r>
              <a:rPr lang="en-GB" dirty="0"/>
              <a:t>To produce a 15,000 word project on a topic of your choice which is related to your degree programme.</a:t>
            </a:r>
          </a:p>
          <a:p>
            <a:endParaRPr lang="en-GB" dirty="0"/>
          </a:p>
          <a:p>
            <a:r>
              <a:rPr lang="en-GB" dirty="0"/>
              <a:t>Your 15,000 word project is divided into 3 distinct parts:</a:t>
            </a:r>
          </a:p>
          <a:p>
            <a:r>
              <a:rPr lang="en-GB" dirty="0"/>
              <a:t>Project/dissertation proposal –  1500 words  (Formatively assessed)</a:t>
            </a:r>
          </a:p>
          <a:p>
            <a:r>
              <a:rPr lang="en-GB" dirty="0"/>
              <a:t>Ethics form -  500 words (Formatively assessed)</a:t>
            </a:r>
          </a:p>
          <a:p>
            <a:r>
              <a:rPr lang="en-GB" dirty="0"/>
              <a:t>The project document – 100% marks – 15,000 words ( </a:t>
            </a:r>
            <a:r>
              <a:rPr lang="en-GB" dirty="0" err="1"/>
              <a:t>Summatively</a:t>
            </a:r>
            <a:r>
              <a:rPr lang="en-GB" dirty="0"/>
              <a:t> assessed)</a:t>
            </a:r>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2824869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970745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to one sessions can be either 30 mins or 1 hour – but cannot exceed 4hrs</a:t>
            </a:r>
          </a:p>
          <a:p>
            <a:r>
              <a:rPr lang="en-GB" dirty="0"/>
              <a:t>Time-tabled March to November</a:t>
            </a:r>
          </a:p>
          <a:p>
            <a:endParaRPr lang="en-GB" dirty="0"/>
          </a:p>
          <a:p>
            <a:r>
              <a:rPr lang="en-GB" dirty="0"/>
              <a:t>It’s important that you attend these sessions and come fully prepared.</a:t>
            </a:r>
          </a:p>
          <a:p>
            <a:r>
              <a:rPr lang="en-GB" dirty="0"/>
              <a:t>They will be diarised and agreed between you and me,  it may not be possible to rearrange.</a:t>
            </a:r>
          </a:p>
          <a:p>
            <a:endParaRPr lang="en-GB" dirty="0"/>
          </a:p>
          <a:p>
            <a:r>
              <a:rPr lang="en-GB" dirty="0"/>
              <a:t>I will provide further information in relation to what the supervision sessions are and student responsibilities. The student will lead these sessions therefore it is important that they come prepared with any questions, queries or concerns to be discussed.</a:t>
            </a:r>
          </a:p>
          <a:p>
            <a:endParaRPr lang="en-GB" dirty="0"/>
          </a:p>
          <a:p>
            <a:r>
              <a:rPr lang="en-GB" dirty="0"/>
              <a:t>Draft submissions are encouraged – however each section can only be submitted once – advise will be provided in relation to any adjustments that should be made and that it is up to the student as to whether they take onboard that advice. Once returned with feedback it will not be subject to further feedback until it is finally submitted and graded/marked.</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2225208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UWTSD template will be provided in relation to the Ethics form and I have put together a proposal template to assist you with structuring your proposal document</a:t>
            </a:r>
          </a:p>
          <a:p>
            <a:r>
              <a:rPr lang="en-GB" dirty="0"/>
              <a:t>You are required to complete these and submit via Turnitin </a:t>
            </a:r>
          </a:p>
          <a:p>
            <a:r>
              <a:rPr lang="en-GB" dirty="0"/>
              <a:t>DO NOT create your own templates</a:t>
            </a:r>
          </a:p>
          <a:p>
            <a:endParaRPr lang="en-GB" dirty="0"/>
          </a:p>
          <a:p>
            <a:r>
              <a:rPr lang="en-GB" dirty="0"/>
              <a:t>I will circulate the forms by email and they will be available on Moodle this week – have a look at them and get familiar with the contents.</a:t>
            </a: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39596924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The university requires the submission of the dissertation to follow an agreed structure:</a:t>
            </a:r>
          </a:p>
          <a:p>
            <a:endParaRPr lang="en-GB" dirty="0"/>
          </a:p>
          <a:p>
            <a:r>
              <a:rPr lang="en-GB" dirty="0"/>
              <a:t>The following sections will appear in the final dissertation/project document submitted</a:t>
            </a:r>
          </a:p>
          <a:p>
            <a:r>
              <a:rPr lang="en-GB" dirty="0"/>
              <a:t>( doesn’t include your proposal or ethics form) – keep to the accepted structure!</a:t>
            </a:r>
          </a:p>
          <a:p>
            <a:endParaRPr lang="en-GB" dirty="0"/>
          </a:p>
          <a:p>
            <a:r>
              <a:rPr lang="en-GB" dirty="0"/>
              <a:t>Front sheet</a:t>
            </a:r>
          </a:p>
          <a:p>
            <a:r>
              <a:rPr lang="en-GB" dirty="0"/>
              <a:t>Declarations</a:t>
            </a:r>
          </a:p>
          <a:p>
            <a:r>
              <a:rPr lang="en-GB" dirty="0"/>
              <a:t>Acknowledgements</a:t>
            </a:r>
          </a:p>
          <a:p>
            <a:r>
              <a:rPr lang="en-GB" dirty="0"/>
              <a:t>Contents</a:t>
            </a:r>
          </a:p>
          <a:p>
            <a:r>
              <a:rPr lang="en-GB" dirty="0"/>
              <a:t>Abstract</a:t>
            </a:r>
          </a:p>
          <a:p>
            <a:r>
              <a:rPr lang="en-GB" dirty="0"/>
              <a:t>Introduction</a:t>
            </a:r>
          </a:p>
          <a:p>
            <a:r>
              <a:rPr lang="en-GB" dirty="0"/>
              <a:t>Literature review</a:t>
            </a:r>
          </a:p>
          <a:p>
            <a:r>
              <a:rPr lang="en-GB" dirty="0"/>
              <a:t>Research methodology</a:t>
            </a:r>
          </a:p>
          <a:p>
            <a:r>
              <a:rPr lang="en-GB" dirty="0"/>
              <a:t>Analysis of results</a:t>
            </a:r>
          </a:p>
          <a:p>
            <a:r>
              <a:rPr lang="en-GB" dirty="0"/>
              <a:t>Conclusion and recommendations</a:t>
            </a:r>
          </a:p>
          <a:p>
            <a:r>
              <a:rPr lang="en-GB" dirty="0"/>
              <a:t>Bibliography</a:t>
            </a:r>
          </a:p>
          <a:p>
            <a:r>
              <a:rPr lang="en-GB" dirty="0" err="1"/>
              <a:t>Appendicies</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20851679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Topic area – relevant to your course- Professional investigation</a:t>
            </a:r>
          </a:p>
          <a:p>
            <a:r>
              <a:rPr lang="en-GB" dirty="0"/>
              <a:t>Personal interest – something you enjoy researching/discussing /reading about - it will keep you motivated</a:t>
            </a:r>
          </a:p>
          <a:p>
            <a:r>
              <a:rPr lang="en-GB" dirty="0"/>
              <a:t>Too wide – explore different aspects – narrow it down – supervisor may assist you </a:t>
            </a:r>
          </a:p>
          <a:p>
            <a:r>
              <a:rPr lang="en-GB" dirty="0"/>
              <a:t>If you are having difficulty choosing an area consider:</a:t>
            </a:r>
          </a:p>
          <a:p>
            <a:r>
              <a:rPr lang="en-GB" dirty="0"/>
              <a:t>Current/topical issues – in the media/in Force</a:t>
            </a:r>
          </a:p>
          <a:p>
            <a:endParaRPr lang="en-GB" dirty="0"/>
          </a:p>
          <a:p>
            <a:r>
              <a:rPr lang="en-GB" dirty="0"/>
              <a:t>Once you have confirmed your area/topic you need to</a:t>
            </a:r>
          </a:p>
          <a:p>
            <a:r>
              <a:rPr lang="en-GB" dirty="0"/>
              <a:t>Devise a question relevant to the topic area you want to research</a:t>
            </a:r>
          </a:p>
          <a:p>
            <a:endParaRPr lang="en-GB" dirty="0"/>
          </a:p>
          <a:p>
            <a:r>
              <a:rPr lang="en-GB" dirty="0"/>
              <a:t>Question may change BUT don’t change the topic area.</a:t>
            </a:r>
          </a:p>
          <a:p>
            <a:endParaRPr lang="en-GB" dirty="0"/>
          </a:p>
          <a:p>
            <a:r>
              <a:rPr lang="en-GB" dirty="0"/>
              <a:t>I have a list of research areas which have been forwarded by the Forces should anyone be struggling to think of a subject area – if so drop me and email so that we can discuss.</a:t>
            </a:r>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10711403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research proposal is all about your early ideas around your research area.</a:t>
            </a:r>
          </a:p>
          <a:p>
            <a:endParaRPr lang="en-GB" dirty="0"/>
          </a:p>
          <a:p>
            <a:r>
              <a:rPr lang="en-GB" dirty="0"/>
              <a:t>It will highlight an issue which you wish to research or a problem that you feel </a:t>
            </a:r>
            <a:r>
              <a:rPr lang="en-GB" dirty="0" err="1"/>
              <a:t>si</a:t>
            </a:r>
            <a:r>
              <a:rPr lang="en-GB" dirty="0"/>
              <a:t> worthy of researching</a:t>
            </a:r>
          </a:p>
          <a:p>
            <a:endParaRPr lang="en-GB" dirty="0"/>
          </a:p>
          <a:p>
            <a:r>
              <a:rPr lang="en-GB" dirty="0"/>
              <a:t>It encourages you to read and understand the published literature around your chosen subject, particularly peer-reviewed journals and articles so that you have a better understanding of the subject and can possible highlight ‘gaps’ that exist in knowledge or research which gives you the grounds to do your specific research</a:t>
            </a:r>
          </a:p>
          <a:p>
            <a:endParaRPr lang="en-GB" dirty="0"/>
          </a:p>
          <a:p>
            <a:r>
              <a:rPr lang="en-GB" dirty="0"/>
              <a:t>It gives you a framework to assist you in planning your project/research and to consider the potential difficulties that you may have to overcome – it gets you to think about these things early on so that you can navigate around them</a:t>
            </a:r>
          </a:p>
          <a:p>
            <a:endParaRPr lang="en-GB" dirty="0"/>
          </a:p>
          <a:p>
            <a:r>
              <a:rPr lang="en-GB" dirty="0"/>
              <a:t>Importantly it gives you the opportunity to obtain formal feedback from me on your research areas so that you can amend any issues before you complete your dissertation</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36690786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 important questions to ask yourself when considering your research topic/subject</a:t>
            </a:r>
          </a:p>
          <a:p>
            <a:endParaRPr lang="en-GB" dirty="0"/>
          </a:p>
          <a:p>
            <a:r>
              <a:rPr lang="en-GB" dirty="0"/>
              <a:t>WHAT are you going to do – what is your focus?</a:t>
            </a:r>
          </a:p>
          <a:p>
            <a:endParaRPr lang="en-GB" dirty="0"/>
          </a:p>
          <a:p>
            <a:r>
              <a:rPr lang="en-GB" dirty="0"/>
              <a:t>WHY – why are you research that particular area, why is it important??</a:t>
            </a:r>
          </a:p>
          <a:p>
            <a:endParaRPr lang="en-GB" dirty="0"/>
          </a:p>
          <a:p>
            <a:r>
              <a:rPr lang="en-GB" dirty="0"/>
              <a:t>HOW – how are you going to do it, how will you get the information you need to succeed in your research to answer any research questions.</a:t>
            </a:r>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40936059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Your research question should set up your proposal for the readers.</a:t>
            </a:r>
          </a:p>
          <a:p>
            <a:r>
              <a:rPr lang="en-GB" dirty="0">
                <a:ea typeface="Calibri"/>
                <a:cs typeface="Calibri"/>
              </a:rPr>
              <a:t>It should also be narrow in focus and give you a way of evaluating your answer.</a:t>
            </a:r>
          </a:p>
          <a:p>
            <a:endParaRPr lang="en-GB" dirty="0">
              <a:ea typeface="Calibri"/>
              <a:cs typeface="Calibri"/>
            </a:endParaRPr>
          </a:p>
          <a:p>
            <a:r>
              <a:rPr lang="en-GB" dirty="0">
                <a:ea typeface="Calibri"/>
                <a:cs typeface="Calibri"/>
              </a:rPr>
              <a:t>5 steps to assist you:</a:t>
            </a:r>
          </a:p>
          <a:p>
            <a:pPr marL="228600" indent="-228600">
              <a:buAutoNum type="arabicPeriod"/>
            </a:pPr>
            <a:r>
              <a:rPr lang="en-GB" dirty="0">
                <a:ea typeface="Calibri"/>
                <a:cs typeface="Calibri"/>
              </a:rPr>
              <a:t>What interests you</a:t>
            </a:r>
          </a:p>
          <a:p>
            <a:pPr marL="228600" indent="-228600">
              <a:buAutoNum type="arabicPeriod"/>
            </a:pPr>
            <a:r>
              <a:rPr lang="en-GB" dirty="0">
                <a:ea typeface="Calibri"/>
                <a:cs typeface="Calibri"/>
              </a:rPr>
              <a:t>explore the issue/read around the topic/subject for ideas – identify any gaps </a:t>
            </a:r>
          </a:p>
          <a:p>
            <a:pPr marL="228600" indent="-228600">
              <a:buAutoNum type="arabicPeriod"/>
            </a:pPr>
            <a:r>
              <a:rPr lang="en-GB" dirty="0">
                <a:ea typeface="Calibri"/>
                <a:cs typeface="Calibri"/>
              </a:rPr>
              <a:t>focus </a:t>
            </a:r>
          </a:p>
          <a:p>
            <a:pPr marL="228600" indent="-228600">
              <a:buAutoNum type="arabicPeriod"/>
            </a:pPr>
            <a:r>
              <a:rPr lang="en-GB" dirty="0">
                <a:ea typeface="Calibri"/>
                <a:cs typeface="Calibri"/>
              </a:rPr>
              <a:t>Formulate a question/statement</a:t>
            </a:r>
          </a:p>
          <a:p>
            <a:pPr marL="228600" indent="-228600">
              <a:buAutoNum type="arabicPeriod"/>
            </a:pPr>
            <a:r>
              <a:rPr lang="en-GB" dirty="0">
                <a:ea typeface="Calibri"/>
                <a:cs typeface="Calibri"/>
              </a:rPr>
              <a:t>Refine your question</a:t>
            </a:r>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14546151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Words that External Examiners like </a:t>
            </a:r>
          </a:p>
          <a:p>
            <a:r>
              <a:rPr lang="en-GB" dirty="0"/>
              <a:t>Critical/critically</a:t>
            </a:r>
          </a:p>
          <a:p>
            <a:r>
              <a:rPr lang="en-GB" dirty="0"/>
              <a:t>Analysis/Analyse</a:t>
            </a:r>
          </a:p>
          <a:p>
            <a:r>
              <a:rPr lang="en-GB" dirty="0"/>
              <a:t>Evaluation/Evaluate</a:t>
            </a:r>
          </a:p>
          <a:p>
            <a:r>
              <a:rPr lang="en-GB" dirty="0"/>
              <a:t>Synthesis/synthesise - </a:t>
            </a:r>
            <a:r>
              <a:rPr lang="en-GB" b="0" i="0" dirty="0">
                <a:solidFill>
                  <a:srgbClr val="202124"/>
                </a:solidFill>
                <a:effectLst/>
                <a:latin typeface="arial" panose="020B0604020202020204" pitchFamily="34" charset="0"/>
              </a:rPr>
              <a:t>A synthesis is </a:t>
            </a:r>
            <a:r>
              <a:rPr lang="en-GB" b="1" i="0" dirty="0">
                <a:solidFill>
                  <a:srgbClr val="202124"/>
                </a:solidFill>
                <a:effectLst/>
                <a:latin typeface="arial" panose="020B0604020202020204" pitchFamily="34" charset="0"/>
              </a:rPr>
              <a:t>a written discussion incorporating support from several sources of differing views</a:t>
            </a:r>
            <a:r>
              <a:rPr lang="en-GB" b="0" i="0" dirty="0">
                <a:solidFill>
                  <a:srgbClr val="202124"/>
                </a:solidFill>
                <a:effectLst/>
                <a:latin typeface="arial" panose="020B0604020202020204" pitchFamily="34" charset="0"/>
              </a:rPr>
              <a:t>. This type of assignment requires that you examine a variety of sources and identify their relationship to your dissertation</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1637321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dissertation should begin with an aim and objectives.</a:t>
            </a:r>
          </a:p>
          <a:p>
            <a:endParaRPr lang="en-GB" dirty="0"/>
          </a:p>
          <a:p>
            <a:r>
              <a:rPr lang="en-GB" dirty="0"/>
              <a:t>Your over arching aim for your research should be presented succinctly within one sentence if possible.</a:t>
            </a:r>
          </a:p>
          <a:p>
            <a:endParaRPr lang="en-GB" dirty="0"/>
          </a:p>
          <a:p>
            <a:r>
              <a:rPr lang="en-GB" dirty="0"/>
              <a:t>Your objectives are based on the steps that you are going to take to answer your research question or aim and should set out the questions that you need to answer in order to address your research question – in other words a specific list of tasks needed to be done to accomplish the goals of your project/research</a:t>
            </a:r>
          </a:p>
          <a:p>
            <a:endParaRPr lang="en-GB" dirty="0"/>
          </a:p>
          <a:p>
            <a:r>
              <a:rPr lang="en-GB" dirty="0"/>
              <a:t>Your objectives must be clear and achievable and should not be </a:t>
            </a:r>
          </a:p>
          <a:p>
            <a:pPr marL="171450" indent="-171450">
              <a:buFont typeface="Arial" panose="020B0604020202020204" pitchFamily="34" charset="0"/>
              <a:buChar char="•"/>
            </a:pPr>
            <a:r>
              <a:rPr lang="en-GB" dirty="0"/>
              <a:t>Too vague or broad in scope – aims are often over-optimistic of what the project can achieve</a:t>
            </a:r>
          </a:p>
          <a:p>
            <a:pPr marL="171450" indent="-171450">
              <a:buFont typeface="Arial" panose="020B0604020202020204" pitchFamily="34" charset="0"/>
              <a:buChar char="•"/>
            </a:pPr>
            <a:r>
              <a:rPr lang="en-GB" dirty="0"/>
              <a:t>Repeat each other in different terms</a:t>
            </a:r>
          </a:p>
          <a:p>
            <a:pPr marL="171450" indent="-171450">
              <a:buFont typeface="Arial" panose="020B0604020202020204" pitchFamily="34" charset="0"/>
              <a:buChar char="•"/>
            </a:pPr>
            <a:r>
              <a:rPr lang="en-GB" dirty="0"/>
              <a:t>Be a list of things related to an unspecified way to your topic</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They can be numbered so that each reads as an individual statement to convey its intentions </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Finally</a:t>
            </a:r>
          </a:p>
          <a:p>
            <a:pPr marL="171450" indent="-171450">
              <a:buFont typeface="Arial" panose="020B0604020202020204" pitchFamily="34" charset="0"/>
              <a:buChar char="•"/>
            </a:pPr>
            <a:r>
              <a:rPr lang="en-GB" dirty="0"/>
              <a:t>The dissertation aim,  objectives and  research question must be aligned</a:t>
            </a:r>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39199129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larger parts of your research and one of the biggest chapters that you will write.</a:t>
            </a:r>
          </a:p>
          <a:p>
            <a:endParaRPr lang="en-GB" dirty="0"/>
          </a:p>
          <a:p>
            <a:r>
              <a:rPr lang="en-GB" dirty="0"/>
              <a:t>More detailed information will be provided in a lesson specifically looking at Literature review</a:t>
            </a:r>
          </a:p>
          <a:p>
            <a:endParaRPr lang="en-GB" dirty="0"/>
          </a:p>
          <a:p>
            <a:r>
              <a:rPr lang="en-GB" dirty="0"/>
              <a:t>Ways to approach:</a:t>
            </a:r>
          </a:p>
          <a:p>
            <a:endParaRPr lang="en-GB" dirty="0"/>
          </a:p>
          <a:p>
            <a:pPr>
              <a:buFont typeface="Arial" panose="020B0604020202020204" pitchFamily="34" charset="0"/>
              <a:buChar char="•"/>
            </a:pPr>
            <a:r>
              <a:rPr lang="en-GB" sz="1200" dirty="0"/>
              <a:t>Use chosen research question as basis for literature scope – a starting point for you</a:t>
            </a:r>
          </a:p>
          <a:p>
            <a:pPr>
              <a:buFont typeface="Arial" panose="020B0604020202020204" pitchFamily="34" charset="0"/>
              <a:buChar char="•"/>
            </a:pPr>
            <a:r>
              <a:rPr lang="en-GB" sz="1200" dirty="0"/>
              <a:t> You should review the related literature and provide a rationale for your own study -  give your proposal purpose, identify gaps and critically explore the literature that’s already out there</a:t>
            </a:r>
          </a:p>
          <a:p>
            <a:pPr>
              <a:buFont typeface="Arial" panose="020B0604020202020204" pitchFamily="34" charset="0"/>
              <a:buChar char="•"/>
            </a:pPr>
            <a:r>
              <a:rPr lang="en-GB" sz="1200" b="1" dirty="0"/>
              <a:t>Concise</a:t>
            </a:r>
          </a:p>
          <a:p>
            <a:pPr lvl="1">
              <a:buFont typeface="Arial" panose="020B0604020202020204" pitchFamily="34" charset="0"/>
              <a:buChar char="•"/>
            </a:pPr>
            <a:r>
              <a:rPr lang="en-GB" sz="1200" dirty="0"/>
              <a:t>Your lit review will not necessarily include every study reported in a particular area but should be a selective account of major studies that have been undertaken or authoratively written about. </a:t>
            </a:r>
          </a:p>
          <a:p>
            <a:pPr lvl="1">
              <a:buFont typeface="Arial" panose="020B0604020202020204" pitchFamily="34" charset="0"/>
              <a:buChar char="•"/>
            </a:pPr>
            <a:r>
              <a:rPr lang="en-GB" sz="1200" dirty="0"/>
              <a:t>It is NOT a history lesson for your reader – so steer away from this.</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1313067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is very important as it provides an overview of how you are going to carryout your research or how you plan to address your research question</a:t>
            </a:r>
          </a:p>
          <a:p>
            <a:r>
              <a:rPr lang="en-GB" dirty="0"/>
              <a:t>It will provide a plan of your work and describe the activities you feel are necessary to complete your project</a:t>
            </a:r>
          </a:p>
          <a:p>
            <a:r>
              <a:rPr lang="en-GB" dirty="0"/>
              <a:t>It should contain sufficient information for the marker to determine whether the methodology is sound and appropriate</a:t>
            </a:r>
          </a:p>
          <a:p>
            <a:r>
              <a:rPr lang="en-GB" dirty="0"/>
              <a:t>In this section you should make a case to show that your approach is the most appropriate and valid way of addressing the research question.</a:t>
            </a:r>
          </a:p>
          <a:p>
            <a:endParaRPr lang="en-GB" dirty="0"/>
          </a:p>
          <a:p>
            <a:r>
              <a:rPr lang="en-GB" dirty="0"/>
              <a:t>NO RESULTS are given at the proposal stage as you haven’t started on it yet – however you need to give some idea about what kind of data you will be collecting and what statistical procedures will be used in order to answer the question</a:t>
            </a:r>
          </a:p>
          <a:p>
            <a:endParaRPr lang="en-GB" dirty="0"/>
          </a:p>
          <a:p>
            <a:r>
              <a:rPr lang="en-GB" dirty="0"/>
              <a:t>Ethical issues and risks – you may mention the limitations and weaknesses of the research which may justify some issues that will occur ( e.g. COVID)</a:t>
            </a:r>
          </a:p>
          <a:p>
            <a:r>
              <a:rPr lang="en-GB" dirty="0"/>
              <a:t>Every student will be required to submit an ethics form – so its relevant to highlight any issues you may have at this early stage and which can be addressed when you submit your ethics form</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19</a:t>
            </a:fld>
            <a:endParaRPr lang="en-GB"/>
          </a:p>
        </p:txBody>
      </p:sp>
    </p:spTree>
    <p:extLst>
      <p:ext uri="{BB962C8B-B14F-4D97-AF65-F5344CB8AC3E}">
        <p14:creationId xmlns:p14="http://schemas.microsoft.com/office/powerpoint/2010/main" val="31473349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Finally</a:t>
            </a:r>
          </a:p>
          <a:p>
            <a:endParaRPr lang="en-GB" dirty="0"/>
          </a:p>
          <a:p>
            <a:r>
              <a:rPr lang="en-GB" dirty="0"/>
              <a:t>What will be the outcomes of your research – </a:t>
            </a:r>
          </a:p>
          <a:p>
            <a:r>
              <a:rPr lang="en-GB" dirty="0"/>
              <a:t>Ask yourself :</a:t>
            </a:r>
          </a:p>
          <a:p>
            <a:pPr>
              <a:buFont typeface="Arial" panose="020B0604020202020204" pitchFamily="34" charset="0"/>
              <a:buChar char="•"/>
            </a:pPr>
            <a:r>
              <a:rPr lang="en-GB" sz="1200" dirty="0"/>
              <a:t>Who would be interested in your dissertation and its findings?</a:t>
            </a:r>
          </a:p>
          <a:p>
            <a:pPr>
              <a:buFont typeface="Arial" panose="020B0604020202020204" pitchFamily="34" charset="0"/>
              <a:buChar char="•"/>
            </a:pPr>
            <a:r>
              <a:rPr lang="en-GB" sz="1200" dirty="0"/>
              <a:t> Is there potential for future research on the subject?</a:t>
            </a:r>
          </a:p>
          <a:p>
            <a:pPr>
              <a:buFont typeface="Arial" panose="020B0604020202020204" pitchFamily="34" charset="0"/>
              <a:buChar char="•"/>
            </a:pPr>
            <a:r>
              <a:rPr lang="en-GB" sz="1200" dirty="0"/>
              <a:t> Does it provide new avenues of research? Support current strategies/decision-making?</a:t>
            </a:r>
          </a:p>
          <a:p>
            <a:pPr>
              <a:buFont typeface="Arial" panose="020B0604020202020204" pitchFamily="34" charset="0"/>
              <a:buChar char="•"/>
            </a:pPr>
            <a:r>
              <a:rPr lang="en-GB" sz="1200" dirty="0"/>
              <a:t> Demonstrate your awareness of its contribution to that area of research</a:t>
            </a:r>
          </a:p>
          <a:p>
            <a:pPr>
              <a:buFont typeface="Arial" panose="020B0604020202020204" pitchFamily="34" charset="0"/>
              <a:buChar char="•"/>
            </a:pPr>
            <a:r>
              <a:rPr lang="en-GB" sz="1200" dirty="0">
                <a:solidFill>
                  <a:schemeClr val="tx1"/>
                </a:solidFill>
              </a:rPr>
              <a:t> ‘So what?’</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21</a:t>
            </a:fld>
            <a:endParaRPr lang="en-GB"/>
          </a:p>
        </p:txBody>
      </p:sp>
    </p:spTree>
    <p:extLst>
      <p:ext uri="{BB962C8B-B14F-4D97-AF65-F5344CB8AC3E}">
        <p14:creationId xmlns:p14="http://schemas.microsoft.com/office/powerpoint/2010/main" val="4104148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Does anyone need any input on referencing or a refresher lesson – timetabled!</a:t>
            </a:r>
          </a:p>
          <a:p>
            <a:endParaRPr lang="en-GB" dirty="0"/>
          </a:p>
          <a:p>
            <a:r>
              <a:rPr lang="en-GB" dirty="0"/>
              <a:t>How are you going to keep on top of your bibliography/reference lists?? Start it early</a:t>
            </a:r>
          </a:p>
          <a:p>
            <a:r>
              <a:rPr lang="en-GB" dirty="0"/>
              <a:t>Are you going to use software to assist you or the old fashioned way of doing it by hand?</a:t>
            </a:r>
          </a:p>
          <a:p>
            <a:endParaRPr lang="en-GB" dirty="0"/>
          </a:p>
          <a:p>
            <a:r>
              <a:rPr lang="en-GB" dirty="0"/>
              <a:t>Either way – referencing is very important at this stage and will be scrutinised in your final submission so needs to be spot on</a:t>
            </a:r>
          </a:p>
        </p:txBody>
      </p:sp>
      <p:sp>
        <p:nvSpPr>
          <p:cNvPr id="4" name="Slide Number Placeholder 3"/>
          <p:cNvSpPr>
            <a:spLocks noGrp="1"/>
          </p:cNvSpPr>
          <p:nvPr>
            <p:ph type="sldNum" sz="quarter" idx="5"/>
          </p:nvPr>
        </p:nvSpPr>
        <p:spPr/>
        <p:txBody>
          <a:bodyPr/>
          <a:lstStyle/>
          <a:p>
            <a:fld id="{D2EC847A-7DAE-4150-8492-BD754CE2926B}" type="slidenum">
              <a:rPr lang="en-GB" smtClean="0"/>
              <a:t>22</a:t>
            </a:fld>
            <a:endParaRPr lang="en-GB"/>
          </a:p>
        </p:txBody>
      </p:sp>
    </p:spTree>
    <p:extLst>
      <p:ext uri="{BB962C8B-B14F-4D97-AF65-F5344CB8AC3E}">
        <p14:creationId xmlns:p14="http://schemas.microsoft.com/office/powerpoint/2010/main" val="12869396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That’s a brief overview of the module. But lets return to an earlier slide to make sure that those early concerns have now been addressed for NOW! As we go through the year we can address any others that raise their heads.</a:t>
            </a:r>
          </a:p>
          <a:p>
            <a:endParaRPr lang="en-GB" dirty="0"/>
          </a:p>
          <a:p>
            <a:r>
              <a:rPr lang="en-GB" dirty="0"/>
              <a:t>Each element of the dissertation process will be the subject of a lesson over the coming weeks.</a:t>
            </a:r>
          </a:p>
          <a:p>
            <a:r>
              <a:rPr lang="en-GB" dirty="0"/>
              <a:t>And resources will be posted on </a:t>
            </a:r>
            <a:r>
              <a:rPr lang="en-GB" dirty="0" err="1"/>
              <a:t>moodle</a:t>
            </a:r>
            <a:r>
              <a:rPr lang="en-GB" dirty="0"/>
              <a:t> at the end of each lesson so that you can dip in and out or refer back to specific points.</a:t>
            </a:r>
          </a:p>
          <a:p>
            <a:endParaRPr lang="en-GB" dirty="0"/>
          </a:p>
          <a:p>
            <a:r>
              <a:rPr lang="en-GB" dirty="0">
                <a:cs typeface="Calibri"/>
              </a:rPr>
              <a:t>Use of MENTIMETER</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23</a:t>
            </a:fld>
            <a:endParaRPr lang="en-GB"/>
          </a:p>
        </p:txBody>
      </p:sp>
    </p:spTree>
    <p:extLst>
      <p:ext uri="{BB962C8B-B14F-4D97-AF65-F5344CB8AC3E}">
        <p14:creationId xmlns:p14="http://schemas.microsoft.com/office/powerpoint/2010/main" val="18327053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24</a:t>
            </a:fld>
            <a:endParaRPr lang="en-GB"/>
          </a:p>
        </p:txBody>
      </p:sp>
    </p:spTree>
    <p:extLst>
      <p:ext uri="{BB962C8B-B14F-4D97-AF65-F5344CB8AC3E}">
        <p14:creationId xmlns:p14="http://schemas.microsoft.com/office/powerpoint/2010/main" val="34487429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01/10/2025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01/10/2025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01/10/2025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01/10/2025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01/10/2025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01/10/2025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01/10/2025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01/10/2025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01/10/2025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01/10/2025</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1.tmp"/></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911424" y="1988841"/>
            <a:ext cx="10363200" cy="3179507"/>
          </a:xfrm>
        </p:spPr>
        <p:txBody>
          <a:bodyPr>
            <a:normAutofit fontScale="90000"/>
          </a:bodyPr>
          <a:lstStyle/>
          <a:p>
            <a:r>
              <a:rPr lang="en-GB" b="1" dirty="0">
                <a:solidFill>
                  <a:srgbClr val="002060"/>
                </a:solidFill>
              </a:rPr>
              <a:t>MSc </a:t>
            </a:r>
            <a:r>
              <a:rPr lang="en-GB" b="1" dirty="0" err="1">
                <a:solidFill>
                  <a:srgbClr val="002060"/>
                </a:solidFill>
              </a:rPr>
              <a:t>Plismona</a:t>
            </a:r>
            <a:r>
              <a:rPr lang="en-GB" b="1" dirty="0">
                <a:solidFill>
                  <a:srgbClr val="002060"/>
                </a:solidFill>
              </a:rPr>
              <a:t> (</a:t>
            </a:r>
            <a:r>
              <a:rPr lang="en-GB" b="1" dirty="0" err="1">
                <a:solidFill>
                  <a:srgbClr val="002060"/>
                </a:solidFill>
              </a:rPr>
              <a:t>Arweinydd</a:t>
            </a:r>
            <a:r>
              <a:rPr lang="en-GB" b="1" dirty="0">
                <a:solidFill>
                  <a:srgbClr val="002060"/>
                </a:solidFill>
              </a:rPr>
              <a:t> </a:t>
            </a:r>
            <a:r>
              <a:rPr lang="en-GB" b="1" dirty="0" err="1">
                <a:solidFill>
                  <a:srgbClr val="002060"/>
                </a:solidFill>
              </a:rPr>
              <a:t>Weithredol</a:t>
            </a:r>
            <a:r>
              <a:rPr lang="en-GB" b="1" dirty="0">
                <a:solidFill>
                  <a:srgbClr val="002060"/>
                </a:solidFill>
              </a:rPr>
              <a:t> a </a:t>
            </a:r>
            <a:r>
              <a:rPr lang="en-GB" b="1" dirty="0" err="1">
                <a:solidFill>
                  <a:srgbClr val="002060"/>
                </a:solidFill>
              </a:rPr>
              <a:t>Strategol</a:t>
            </a:r>
            <a:r>
              <a:rPr lang="en-GB" b="1" dirty="0">
                <a:solidFill>
                  <a:srgbClr val="002060"/>
                </a:solidFill>
              </a:rPr>
              <a:t>)</a:t>
            </a:r>
            <a:br>
              <a:rPr lang="en-GB" b="1" dirty="0">
                <a:solidFill>
                  <a:schemeClr val="bg1"/>
                </a:solidFill>
              </a:rPr>
            </a:br>
            <a:r>
              <a:rPr lang="en-GB" b="1" dirty="0">
                <a:solidFill>
                  <a:schemeClr val="bg1"/>
                </a:solidFill>
              </a:rPr>
              <a:t>MSc Policing (Operational &amp; Strategic Leadership)</a:t>
            </a:r>
            <a:br>
              <a:rPr lang="en-GB" b="1" dirty="0">
                <a:solidFill>
                  <a:schemeClr val="bg1"/>
                </a:solidFill>
              </a:rPr>
            </a:br>
            <a:r>
              <a:rPr lang="en-GB" b="1" dirty="0">
                <a:solidFill>
                  <a:schemeClr val="bg1"/>
                </a:solidFill>
              </a:rPr>
              <a:t>2025</a:t>
            </a:r>
            <a:br>
              <a:rPr lang="en-GB" b="1" dirty="0">
                <a:solidFill>
                  <a:schemeClr val="bg1"/>
                </a:solidFill>
              </a:rPr>
            </a:br>
            <a:r>
              <a:rPr lang="en-GB" b="1" dirty="0" err="1">
                <a:solidFill>
                  <a:srgbClr val="0070C0"/>
                </a:solidFill>
              </a:rPr>
              <a:t>Cyflwyniad</a:t>
            </a:r>
            <a:r>
              <a:rPr lang="en-GB" b="1" dirty="0">
                <a:solidFill>
                  <a:srgbClr val="0070C0"/>
                </a:solidFill>
              </a:rPr>
              <a:t> </a:t>
            </a:r>
            <a:r>
              <a:rPr lang="en-GB" b="1" dirty="0" err="1">
                <a:solidFill>
                  <a:srgbClr val="0070C0"/>
                </a:solidFill>
              </a:rPr>
              <a:t>Modiwl</a:t>
            </a:r>
            <a:r>
              <a:rPr lang="en-GB" b="1" dirty="0">
                <a:solidFill>
                  <a:srgbClr val="0070C0"/>
                </a:solidFill>
              </a:rPr>
              <a:t> </a:t>
            </a:r>
            <a:r>
              <a:rPr lang="en-GB" b="1" dirty="0" err="1">
                <a:solidFill>
                  <a:srgbClr val="0070C0"/>
                </a:solidFill>
              </a:rPr>
              <a:t>Traethawd</a:t>
            </a:r>
            <a:r>
              <a:rPr lang="en-GB" b="1" dirty="0">
                <a:solidFill>
                  <a:srgbClr val="0070C0"/>
                </a:solidFill>
              </a:rPr>
              <a:t> Hir</a:t>
            </a:r>
            <a:br>
              <a:rPr lang="en-GB" b="1" dirty="0">
                <a:solidFill>
                  <a:schemeClr val="bg1"/>
                </a:solidFill>
              </a:rPr>
            </a:br>
            <a:r>
              <a:rPr lang="en-GB" b="1" dirty="0">
                <a:solidFill>
                  <a:schemeClr val="bg1"/>
                </a:solidFill>
              </a:rPr>
              <a:t>Dissertation Module Introduction</a:t>
            </a: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lstStyle/>
          <a:p>
            <a:r>
              <a:rPr lang="en-GB" dirty="0">
                <a:solidFill>
                  <a:schemeClr val="bg1"/>
                </a:solidFill>
              </a:rPr>
              <a:t>Learning outcomes</a:t>
            </a:r>
          </a:p>
        </p:txBody>
      </p:sp>
      <p:sp>
        <p:nvSpPr>
          <p:cNvPr id="3" name="Content Placeholder 2">
            <a:extLst>
              <a:ext uri="{FF2B5EF4-FFF2-40B4-BE49-F238E27FC236}">
                <a16:creationId xmlns:a16="http://schemas.microsoft.com/office/drawing/2014/main" id="{4358918E-1024-4B7B-87D5-A2EA36C0AA5F}"/>
              </a:ext>
            </a:extLst>
          </p:cNvPr>
          <p:cNvSpPr>
            <a:spLocks noGrp="1"/>
          </p:cNvSpPr>
          <p:nvPr>
            <p:ph idx="1"/>
          </p:nvPr>
        </p:nvSpPr>
        <p:spPr/>
        <p:txBody>
          <a:bodyPr vert="horz" lIns="91440" tIns="45720" rIns="91440" bIns="45720" rtlCol="0" anchor="t">
            <a:normAutofit/>
          </a:bodyPr>
          <a:lstStyle/>
          <a:p>
            <a:r>
              <a:rPr lang="en-GB" dirty="0"/>
              <a:t>To provide an overview of the dissertation module</a:t>
            </a:r>
          </a:p>
          <a:p>
            <a:r>
              <a:rPr lang="en-GB" dirty="0"/>
              <a:t>To introduce you to the requirements of a ‘Dissertation proposal’</a:t>
            </a:r>
            <a:endParaRPr lang="en-GB"/>
          </a:p>
          <a:p>
            <a:r>
              <a:rPr lang="en-GB" dirty="0"/>
              <a:t>To be aware of key submission dates</a:t>
            </a:r>
          </a:p>
          <a:p>
            <a:r>
              <a:rPr lang="en-GB" dirty="0"/>
              <a:t>Address any early concerns you may have</a:t>
            </a:r>
          </a:p>
          <a:p>
            <a:endParaRPr lang="en-GB" dirty="0"/>
          </a:p>
          <a:p>
            <a:pPr marL="0" indent="0">
              <a:buNone/>
            </a:pPr>
            <a:endParaRPr lang="en-GB" dirty="0"/>
          </a:p>
        </p:txBody>
      </p:sp>
      <p:pic>
        <p:nvPicPr>
          <p:cNvPr id="4" name="Picture 3">
            <a:extLst>
              <a:ext uri="{FF2B5EF4-FFF2-40B4-BE49-F238E27FC236}">
                <a16:creationId xmlns:a16="http://schemas.microsoft.com/office/drawing/2014/main" id="{F8B4E12A-9266-4924-8285-0E7CC7CF3D5B}"/>
              </a:ext>
            </a:extLst>
          </p:cNvPr>
          <p:cNvPicPr>
            <a:picLocks noChangeAspect="1"/>
          </p:cNvPicPr>
          <p:nvPr/>
        </p:nvPicPr>
        <p:blipFill>
          <a:blip r:embed="rId2"/>
          <a:stretch>
            <a:fillRect/>
          </a:stretch>
        </p:blipFill>
        <p:spPr>
          <a:xfrm>
            <a:off x="8905501" y="3271931"/>
            <a:ext cx="2419350" cy="1885950"/>
          </a:xfrm>
          <a:prstGeom prst="rect">
            <a:avLst/>
          </a:prstGeom>
        </p:spPr>
      </p:pic>
    </p:spTree>
    <p:extLst>
      <p:ext uri="{BB962C8B-B14F-4D97-AF65-F5344CB8AC3E}">
        <p14:creationId xmlns:p14="http://schemas.microsoft.com/office/powerpoint/2010/main" val="3451093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dirty="0">
                <a:solidFill>
                  <a:schemeClr val="bg1"/>
                </a:solidFill>
              </a:rPr>
              <a:t>3rd Year Studies</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sz="half" idx="1"/>
          </p:nvPr>
        </p:nvSpPr>
        <p:spPr/>
        <p:txBody>
          <a:bodyPr vert="horz" lIns="91440" tIns="45720" rIns="91440" bIns="45720" rtlCol="0" anchor="t">
            <a:normAutofit/>
          </a:bodyPr>
          <a:lstStyle/>
          <a:p>
            <a:pPr marL="0" indent="0">
              <a:buNone/>
            </a:pPr>
            <a:endParaRPr lang="en-GB" dirty="0"/>
          </a:p>
          <a:p>
            <a:pPr marL="0" indent="0">
              <a:buNone/>
            </a:pPr>
            <a:endParaRPr lang="en-GB"/>
          </a:p>
          <a:p>
            <a:pPr marL="0" indent="0">
              <a:buNone/>
            </a:pPr>
            <a:r>
              <a:rPr lang="en-GB" dirty="0"/>
              <a:t>How do you feel about your 3rd year studies?</a:t>
            </a:r>
          </a:p>
          <a:p>
            <a:endParaRPr lang="en-GB" dirty="0"/>
          </a:p>
        </p:txBody>
      </p:sp>
      <p:sp>
        <p:nvSpPr>
          <p:cNvPr id="5" name="Content Placeholder 4">
            <a:extLst>
              <a:ext uri="{FF2B5EF4-FFF2-40B4-BE49-F238E27FC236}">
                <a16:creationId xmlns:a16="http://schemas.microsoft.com/office/drawing/2014/main" id="{94F4687A-416E-C695-FB38-7302BD93912A}"/>
              </a:ext>
            </a:extLst>
          </p:cNvPr>
          <p:cNvSpPr>
            <a:spLocks noGrp="1"/>
          </p:cNvSpPr>
          <p:nvPr>
            <p:ph sz="half" idx="2"/>
          </p:nvPr>
        </p:nvSpPr>
        <p:spPr/>
        <p:txBody>
          <a:bodyPr vert="horz" lIns="91440" tIns="45720" rIns="91440" bIns="45720" rtlCol="0" anchor="t">
            <a:normAutofit/>
          </a:bodyPr>
          <a:lstStyle/>
          <a:p>
            <a:pPr marL="0" indent="0">
              <a:buNone/>
            </a:pPr>
            <a:endParaRPr lang="en-US" dirty="0"/>
          </a:p>
        </p:txBody>
      </p:sp>
      <p:pic>
        <p:nvPicPr>
          <p:cNvPr id="4" name="Picture 3">
            <a:extLst>
              <a:ext uri="{FF2B5EF4-FFF2-40B4-BE49-F238E27FC236}">
                <a16:creationId xmlns:a16="http://schemas.microsoft.com/office/drawing/2014/main" id="{07603822-64DC-4DDB-93B7-5A3A5F85DF85}"/>
              </a:ext>
            </a:extLst>
          </p:cNvPr>
          <p:cNvPicPr>
            <a:picLocks noChangeAspect="1"/>
          </p:cNvPicPr>
          <p:nvPr/>
        </p:nvPicPr>
        <p:blipFill>
          <a:blip r:embed="rId3"/>
          <a:stretch>
            <a:fillRect/>
          </a:stretch>
        </p:blipFill>
        <p:spPr>
          <a:xfrm>
            <a:off x="5885260" y="1599514"/>
            <a:ext cx="5704785" cy="3824900"/>
          </a:xfrm>
          <a:prstGeom prst="rect">
            <a:avLst/>
          </a:prstGeom>
        </p:spPr>
      </p:pic>
    </p:spTree>
    <p:extLst>
      <p:ext uri="{BB962C8B-B14F-4D97-AF65-F5344CB8AC3E}">
        <p14:creationId xmlns:p14="http://schemas.microsoft.com/office/powerpoint/2010/main" val="454129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rPr>
              <a:t>Module Introduction </a:t>
            </a:r>
            <a:endParaRPr lang="en-GB" dirty="0"/>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a:normAutofit/>
          </a:bodyPr>
          <a:lstStyle/>
          <a:p>
            <a:pPr marL="0" indent="0">
              <a:buNone/>
            </a:pPr>
            <a:r>
              <a:rPr lang="en-GB" dirty="0"/>
              <a:t>What is a dissertation?</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6" name="Content Placeholder 5">
            <a:extLst>
              <a:ext uri="{FF2B5EF4-FFF2-40B4-BE49-F238E27FC236}">
                <a16:creationId xmlns:a16="http://schemas.microsoft.com/office/drawing/2014/main" id="{CE5D857B-B3EB-42A9-9378-BB924DA2D331}"/>
              </a:ext>
            </a:extLst>
          </p:cNvPr>
          <p:cNvSpPr>
            <a:spLocks noGrp="1"/>
          </p:cNvSpPr>
          <p:nvPr>
            <p:ph sz="half" idx="2"/>
          </p:nvPr>
        </p:nvSpPr>
        <p:spPr/>
        <p:txBody>
          <a:bodyPr>
            <a:normAutofit/>
          </a:bodyPr>
          <a:lstStyle/>
          <a:p>
            <a:r>
              <a:rPr lang="en-GB" dirty="0"/>
              <a:t>‘</a:t>
            </a:r>
            <a:r>
              <a:rPr lang="en-GB" i="1" dirty="0">
                <a:solidFill>
                  <a:srgbClr val="0070C0"/>
                </a:solidFill>
              </a:rPr>
              <a:t>A long essay on a particular subject, especially written for a university degree’</a:t>
            </a:r>
          </a:p>
          <a:p>
            <a:r>
              <a:rPr lang="en-GB" dirty="0"/>
              <a:t>‘</a:t>
            </a:r>
            <a:r>
              <a:rPr lang="en-GB" i="1" dirty="0">
                <a:solidFill>
                  <a:srgbClr val="002060"/>
                </a:solidFill>
              </a:rPr>
              <a:t>A large research project undertaken at the end of a degree – involving in-depth consideration of a problem or question chosen by the student’ </a:t>
            </a:r>
          </a:p>
        </p:txBody>
      </p:sp>
      <p:pic>
        <p:nvPicPr>
          <p:cNvPr id="7" name="Picture 6">
            <a:extLst>
              <a:ext uri="{FF2B5EF4-FFF2-40B4-BE49-F238E27FC236}">
                <a16:creationId xmlns:a16="http://schemas.microsoft.com/office/drawing/2014/main" id="{DFC39B75-1596-4982-9B12-33046D681D16}"/>
              </a:ext>
            </a:extLst>
          </p:cNvPr>
          <p:cNvPicPr>
            <a:picLocks noChangeAspect="1"/>
          </p:cNvPicPr>
          <p:nvPr/>
        </p:nvPicPr>
        <p:blipFill>
          <a:blip r:embed="rId3"/>
          <a:stretch>
            <a:fillRect/>
          </a:stretch>
        </p:blipFill>
        <p:spPr>
          <a:xfrm>
            <a:off x="1635125" y="2436054"/>
            <a:ext cx="3173942" cy="2474175"/>
          </a:xfrm>
          <a:prstGeom prst="rect">
            <a:avLst/>
          </a:prstGeom>
        </p:spPr>
      </p:pic>
    </p:spTree>
    <p:extLst>
      <p:ext uri="{BB962C8B-B14F-4D97-AF65-F5344CB8AC3E}">
        <p14:creationId xmlns:p14="http://schemas.microsoft.com/office/powerpoint/2010/main" val="251128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C6D3967-7E7A-4E66-A2A5-4EC792EDDA5D}"/>
              </a:ext>
            </a:extLst>
          </p:cNvPr>
          <p:cNvSpPr>
            <a:spLocks noGrp="1"/>
          </p:cNvSpPr>
          <p:nvPr>
            <p:ph type="title"/>
          </p:nvPr>
        </p:nvSpPr>
        <p:spPr>
          <a:solidFill>
            <a:srgbClr val="002060"/>
          </a:solidFill>
        </p:spPr>
        <p:txBody>
          <a:bodyPr>
            <a:normAutofit fontScale="90000"/>
          </a:bodyPr>
          <a:lstStyle/>
          <a:p>
            <a:r>
              <a:rPr lang="en-GB" dirty="0">
                <a:solidFill>
                  <a:schemeClr val="bg1"/>
                </a:solidFill>
              </a:rPr>
              <a:t>MSc Professional Investigation – dissertation</a:t>
            </a:r>
          </a:p>
        </p:txBody>
      </p:sp>
      <p:sp>
        <p:nvSpPr>
          <p:cNvPr id="5" name="Content Placeholder 4">
            <a:extLst>
              <a:ext uri="{FF2B5EF4-FFF2-40B4-BE49-F238E27FC236}">
                <a16:creationId xmlns:a16="http://schemas.microsoft.com/office/drawing/2014/main" id="{BFECC604-6C3D-4417-ADD9-38375DBEBE05}"/>
              </a:ext>
            </a:extLst>
          </p:cNvPr>
          <p:cNvSpPr>
            <a:spLocks noGrp="1"/>
          </p:cNvSpPr>
          <p:nvPr>
            <p:ph sz="half" idx="1"/>
          </p:nvPr>
        </p:nvSpPr>
        <p:spPr/>
        <p:txBody>
          <a:bodyPr>
            <a:normAutofit/>
          </a:bodyPr>
          <a:lstStyle/>
          <a:p>
            <a:r>
              <a:rPr lang="en-GB" b="1" dirty="0"/>
              <a:t>Aim</a:t>
            </a:r>
            <a:r>
              <a:rPr lang="en-GB" dirty="0"/>
              <a:t> – </a:t>
            </a:r>
            <a:r>
              <a:rPr lang="en-GB" sz="2400" i="1" dirty="0"/>
              <a:t>to provide the student with the opportunity to produce a substantial specialist body of work which has been instigated , developed and produced as a consequence of their own research initiative’.</a:t>
            </a:r>
          </a:p>
        </p:txBody>
      </p:sp>
      <p:pic>
        <p:nvPicPr>
          <p:cNvPr id="7" name="Content Placeholder 6">
            <a:extLst>
              <a:ext uri="{FF2B5EF4-FFF2-40B4-BE49-F238E27FC236}">
                <a16:creationId xmlns:a16="http://schemas.microsoft.com/office/drawing/2014/main" id="{3529B6F9-F4B2-4B6F-AA3F-6E4E350B70E6}"/>
              </a:ext>
            </a:extLst>
          </p:cNvPr>
          <p:cNvPicPr>
            <a:picLocks noGrp="1" noChangeAspect="1"/>
          </p:cNvPicPr>
          <p:nvPr>
            <p:ph sz="half" idx="2"/>
          </p:nvPr>
        </p:nvPicPr>
        <p:blipFill>
          <a:blip r:embed="rId3"/>
          <a:stretch>
            <a:fillRect/>
          </a:stretch>
        </p:blipFill>
        <p:spPr>
          <a:xfrm>
            <a:off x="6435140" y="1803224"/>
            <a:ext cx="5147260" cy="3425268"/>
          </a:xfrm>
          <a:prstGeom prst="rect">
            <a:avLst/>
          </a:prstGeom>
        </p:spPr>
      </p:pic>
    </p:spTree>
    <p:extLst>
      <p:ext uri="{BB962C8B-B14F-4D97-AF65-F5344CB8AC3E}">
        <p14:creationId xmlns:p14="http://schemas.microsoft.com/office/powerpoint/2010/main" val="1250344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F5EFA-BC35-4E62-A384-6CD1C2235E21}"/>
              </a:ext>
            </a:extLst>
          </p:cNvPr>
          <p:cNvSpPr>
            <a:spLocks noGrp="1"/>
          </p:cNvSpPr>
          <p:nvPr>
            <p:ph type="title"/>
          </p:nvPr>
        </p:nvSpPr>
        <p:spPr>
          <a:solidFill>
            <a:srgbClr val="002060"/>
          </a:solidFill>
        </p:spPr>
        <p:txBody>
          <a:bodyPr>
            <a:normAutofit/>
          </a:bodyPr>
          <a:lstStyle/>
          <a:p>
            <a:r>
              <a:rPr lang="en-GB" dirty="0">
                <a:solidFill>
                  <a:schemeClr val="bg1"/>
                </a:solidFill>
              </a:rPr>
              <a:t>Advantages of undertaking a dissertation</a:t>
            </a:r>
          </a:p>
        </p:txBody>
      </p:sp>
      <p:sp>
        <p:nvSpPr>
          <p:cNvPr id="3" name="Content Placeholder 2">
            <a:extLst>
              <a:ext uri="{FF2B5EF4-FFF2-40B4-BE49-F238E27FC236}">
                <a16:creationId xmlns:a16="http://schemas.microsoft.com/office/drawing/2014/main" id="{429DAD82-9A79-4EA3-8CD1-6BFA18C1B7C5}"/>
              </a:ext>
            </a:extLst>
          </p:cNvPr>
          <p:cNvSpPr>
            <a:spLocks noGrp="1"/>
          </p:cNvSpPr>
          <p:nvPr>
            <p:ph idx="1"/>
          </p:nvPr>
        </p:nvSpPr>
        <p:spPr/>
        <p:txBody>
          <a:bodyPr/>
          <a:lstStyle/>
          <a:p>
            <a:r>
              <a:rPr lang="en-GB" dirty="0"/>
              <a:t>Opportunity for you to identify and learn more about a particular topic that interest you</a:t>
            </a:r>
          </a:p>
          <a:p>
            <a:r>
              <a:rPr lang="en-GB" dirty="0"/>
              <a:t>Personal development within a specialisation  - current/future</a:t>
            </a:r>
          </a:p>
          <a:p>
            <a:r>
              <a:rPr lang="en-GB" dirty="0"/>
              <a:t>Personal Ownership</a:t>
            </a:r>
          </a:p>
          <a:p>
            <a:r>
              <a:rPr lang="en-GB" dirty="0"/>
              <a:t>Allocated supervisor</a:t>
            </a:r>
          </a:p>
        </p:txBody>
      </p:sp>
      <p:pic>
        <p:nvPicPr>
          <p:cNvPr id="4" name="Picture 3" descr="A hand writing a word on a white board&#10;&#10;Description automatically generated">
            <a:extLst>
              <a:ext uri="{FF2B5EF4-FFF2-40B4-BE49-F238E27FC236}">
                <a16:creationId xmlns:a16="http://schemas.microsoft.com/office/drawing/2014/main" id="{56E303BB-BF86-7117-610D-D19C561BD9EB}"/>
              </a:ext>
            </a:extLst>
          </p:cNvPr>
          <p:cNvPicPr>
            <a:picLocks noChangeAspect="1"/>
          </p:cNvPicPr>
          <p:nvPr/>
        </p:nvPicPr>
        <p:blipFill>
          <a:blip r:embed="rId3"/>
          <a:stretch>
            <a:fillRect/>
          </a:stretch>
        </p:blipFill>
        <p:spPr>
          <a:xfrm>
            <a:off x="8267700" y="3213100"/>
            <a:ext cx="3644900" cy="2343150"/>
          </a:xfrm>
          <a:prstGeom prst="rect">
            <a:avLst/>
          </a:prstGeom>
        </p:spPr>
      </p:pic>
    </p:spTree>
    <p:extLst>
      <p:ext uri="{BB962C8B-B14F-4D97-AF65-F5344CB8AC3E}">
        <p14:creationId xmlns:p14="http://schemas.microsoft.com/office/powerpoint/2010/main" val="1861846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C2826-B635-4C6D-93DB-851F3FCDF791}"/>
              </a:ext>
            </a:extLst>
          </p:cNvPr>
          <p:cNvSpPr>
            <a:spLocks noGrp="1"/>
          </p:cNvSpPr>
          <p:nvPr>
            <p:ph type="title"/>
          </p:nvPr>
        </p:nvSpPr>
        <p:spPr>
          <a:solidFill>
            <a:srgbClr val="002060"/>
          </a:solidFill>
        </p:spPr>
        <p:txBody>
          <a:bodyPr/>
          <a:lstStyle/>
          <a:p>
            <a:r>
              <a:rPr lang="en-GB" dirty="0">
                <a:solidFill>
                  <a:schemeClr val="bg1"/>
                </a:solidFill>
              </a:rPr>
              <a:t>The Assignment Brief</a:t>
            </a:r>
          </a:p>
        </p:txBody>
      </p:sp>
      <p:sp>
        <p:nvSpPr>
          <p:cNvPr id="3" name="Content Placeholder 2">
            <a:extLst>
              <a:ext uri="{FF2B5EF4-FFF2-40B4-BE49-F238E27FC236}">
                <a16:creationId xmlns:a16="http://schemas.microsoft.com/office/drawing/2014/main" id="{84C0CAC5-02A4-42DA-B731-2566A246B41B}"/>
              </a:ext>
            </a:extLst>
          </p:cNvPr>
          <p:cNvSpPr>
            <a:spLocks noGrp="1"/>
          </p:cNvSpPr>
          <p:nvPr>
            <p:ph idx="1"/>
          </p:nvPr>
        </p:nvSpPr>
        <p:spPr>
          <a:xfrm>
            <a:off x="3924300" y="1600201"/>
            <a:ext cx="7277100" cy="3917032"/>
          </a:xfrm>
        </p:spPr>
        <p:txBody>
          <a:bodyPr vert="horz" lIns="91440" tIns="45720" rIns="91440" bIns="45720" rtlCol="0" anchor="t">
            <a:normAutofit fontScale="85000" lnSpcReduction="10000"/>
          </a:bodyPr>
          <a:lstStyle/>
          <a:p>
            <a:r>
              <a:rPr lang="en-GB" dirty="0"/>
              <a:t>Write a </a:t>
            </a:r>
            <a:r>
              <a:rPr lang="en-GB" b="1" dirty="0"/>
              <a:t>15,000 word</a:t>
            </a:r>
            <a:r>
              <a:rPr lang="en-GB" dirty="0"/>
              <a:t> project/dissertation</a:t>
            </a:r>
          </a:p>
          <a:p>
            <a:r>
              <a:rPr lang="en-GB" dirty="0"/>
              <a:t>Based on a topic of your choice – relevant to your degree programme</a:t>
            </a:r>
          </a:p>
          <a:p>
            <a:r>
              <a:rPr lang="en-GB" dirty="0"/>
              <a:t>3 distinct parts:</a:t>
            </a:r>
          </a:p>
          <a:p>
            <a:pPr lvl="1"/>
            <a:r>
              <a:rPr lang="en-GB" b="1" dirty="0"/>
              <a:t>Project proposal </a:t>
            </a:r>
            <a:r>
              <a:rPr lang="en-GB" dirty="0"/>
              <a:t> – 1500 words ( formatively assessed)</a:t>
            </a:r>
          </a:p>
          <a:p>
            <a:pPr lvl="1"/>
            <a:r>
              <a:rPr lang="en-GB" b="1" dirty="0"/>
              <a:t>Ethics</a:t>
            </a:r>
            <a:r>
              <a:rPr lang="en-GB" dirty="0"/>
              <a:t>  – 500 words (formatively assessed)</a:t>
            </a:r>
          </a:p>
          <a:p>
            <a:pPr lvl="1"/>
            <a:r>
              <a:rPr lang="en-GB" b="1" dirty="0"/>
              <a:t>The project</a:t>
            </a:r>
            <a:r>
              <a:rPr lang="en-GB" dirty="0"/>
              <a:t> – 15,000 words ( Summative assessment 100% of marks)</a:t>
            </a:r>
          </a:p>
        </p:txBody>
      </p:sp>
      <p:pic>
        <p:nvPicPr>
          <p:cNvPr id="6" name="Picture 5" descr="A hand writing a assignment&#10;&#10;Description automatically generated">
            <a:extLst>
              <a:ext uri="{FF2B5EF4-FFF2-40B4-BE49-F238E27FC236}">
                <a16:creationId xmlns:a16="http://schemas.microsoft.com/office/drawing/2014/main" id="{BCF5AB73-D806-F7FD-4AA4-D1C105FDB3EE}"/>
              </a:ext>
            </a:extLst>
          </p:cNvPr>
          <p:cNvPicPr>
            <a:picLocks noChangeAspect="1"/>
          </p:cNvPicPr>
          <p:nvPr/>
        </p:nvPicPr>
        <p:blipFill>
          <a:blip r:embed="rId3"/>
          <a:stretch>
            <a:fillRect/>
          </a:stretch>
        </p:blipFill>
        <p:spPr>
          <a:xfrm>
            <a:off x="849313" y="2557463"/>
            <a:ext cx="2619375" cy="1743075"/>
          </a:xfrm>
          <a:prstGeom prst="rect">
            <a:avLst/>
          </a:prstGeom>
        </p:spPr>
      </p:pic>
    </p:spTree>
    <p:extLst>
      <p:ext uri="{BB962C8B-B14F-4D97-AF65-F5344CB8AC3E}">
        <p14:creationId xmlns:p14="http://schemas.microsoft.com/office/powerpoint/2010/main" val="185060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solidFill>
            <a:srgbClr val="002060"/>
          </a:solidFill>
        </p:spPr>
        <p:txBody>
          <a:bodyPr/>
          <a:lstStyle/>
          <a:p>
            <a:r>
              <a:rPr lang="en-GB" dirty="0">
                <a:solidFill>
                  <a:schemeClr val="bg1"/>
                </a:solidFill>
              </a:rPr>
              <a:t>Submission – Key dates</a:t>
            </a:r>
          </a:p>
        </p:txBody>
      </p:sp>
      <p:sp>
        <p:nvSpPr>
          <p:cNvPr id="3" name="Content Placeholder 2">
            <a:extLst>
              <a:ext uri="{FF2B5EF4-FFF2-40B4-BE49-F238E27FC236}">
                <a16:creationId xmlns:a16="http://schemas.microsoft.com/office/drawing/2014/main" id="{8766F6A4-D7CF-4558-A2B3-ABB5DE96FA76}"/>
              </a:ext>
            </a:extLst>
          </p:cNvPr>
          <p:cNvSpPr>
            <a:spLocks noGrp="1"/>
          </p:cNvSpPr>
          <p:nvPr>
            <p:ph idx="1"/>
          </p:nvPr>
        </p:nvSpPr>
        <p:spPr/>
        <p:txBody>
          <a:bodyPr vert="horz" lIns="91440" tIns="45720" rIns="91440" bIns="45720" rtlCol="0" anchor="t">
            <a:normAutofit/>
          </a:bodyPr>
          <a:lstStyle/>
          <a:p>
            <a:r>
              <a:rPr lang="en-GB" b="1" dirty="0">
                <a:solidFill>
                  <a:srgbClr val="002060"/>
                </a:solidFill>
              </a:rPr>
              <a:t>Dissertation proposal</a:t>
            </a:r>
          </a:p>
          <a:p>
            <a:pPr lvl="1"/>
            <a:r>
              <a:rPr lang="en-GB" dirty="0"/>
              <a:t>23:59hrs 3</a:t>
            </a:r>
            <a:r>
              <a:rPr lang="en-GB" baseline="30000" dirty="0"/>
              <a:t>th</a:t>
            </a:r>
            <a:r>
              <a:rPr lang="en-GB" dirty="0"/>
              <a:t> December 2025</a:t>
            </a:r>
          </a:p>
          <a:p>
            <a:r>
              <a:rPr lang="en-GB" b="1" dirty="0">
                <a:solidFill>
                  <a:srgbClr val="0070C0"/>
                </a:solidFill>
              </a:rPr>
              <a:t>Ethics form</a:t>
            </a:r>
          </a:p>
          <a:p>
            <a:pPr lvl="1"/>
            <a:r>
              <a:rPr lang="en-GB" dirty="0"/>
              <a:t>23:59hrs  3</a:t>
            </a:r>
            <a:r>
              <a:rPr lang="en-GB" baseline="30000" dirty="0"/>
              <a:t>th</a:t>
            </a:r>
            <a:r>
              <a:rPr lang="en-GB" dirty="0"/>
              <a:t> December 2025</a:t>
            </a:r>
          </a:p>
          <a:p>
            <a:r>
              <a:rPr lang="en-GB" b="1" dirty="0">
                <a:solidFill>
                  <a:srgbClr val="00B0F0"/>
                </a:solidFill>
              </a:rPr>
              <a:t>Dissertation</a:t>
            </a:r>
          </a:p>
          <a:p>
            <a:pPr lvl="1"/>
            <a:r>
              <a:rPr lang="en-GB" dirty="0"/>
              <a:t>23:59hrs 3rd July 2026</a:t>
            </a:r>
          </a:p>
        </p:txBody>
      </p:sp>
      <p:pic>
        <p:nvPicPr>
          <p:cNvPr id="5" name="Picture 4" descr="2021 Important Dates | Karimia Institute">
            <a:extLst>
              <a:ext uri="{FF2B5EF4-FFF2-40B4-BE49-F238E27FC236}">
                <a16:creationId xmlns:a16="http://schemas.microsoft.com/office/drawing/2014/main" id="{51684C41-417D-25DB-FAF6-DDF597DD2739}"/>
              </a:ext>
            </a:extLst>
          </p:cNvPr>
          <p:cNvPicPr>
            <a:picLocks noChangeAspect="1"/>
          </p:cNvPicPr>
          <p:nvPr/>
        </p:nvPicPr>
        <p:blipFill>
          <a:blip r:embed="rId3"/>
          <a:stretch>
            <a:fillRect/>
          </a:stretch>
        </p:blipFill>
        <p:spPr>
          <a:xfrm>
            <a:off x="7430669" y="2007169"/>
            <a:ext cx="3484173" cy="3095265"/>
          </a:xfrm>
          <a:prstGeom prst="rect">
            <a:avLst/>
          </a:prstGeom>
        </p:spPr>
      </p:pic>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A4B9F-0F2D-485A-84D6-7BB7B59F057D}"/>
              </a:ext>
            </a:extLst>
          </p:cNvPr>
          <p:cNvSpPr>
            <a:spLocks noGrp="1"/>
          </p:cNvSpPr>
          <p:nvPr>
            <p:ph type="title"/>
          </p:nvPr>
        </p:nvSpPr>
        <p:spPr>
          <a:solidFill>
            <a:srgbClr val="002060"/>
          </a:solidFill>
        </p:spPr>
        <p:txBody>
          <a:bodyPr/>
          <a:lstStyle/>
          <a:p>
            <a:r>
              <a:rPr lang="en-GB" dirty="0">
                <a:solidFill>
                  <a:schemeClr val="bg1"/>
                </a:solidFill>
              </a:rPr>
              <a:t>Dissertation Support</a:t>
            </a:r>
          </a:p>
        </p:txBody>
      </p:sp>
      <p:sp>
        <p:nvSpPr>
          <p:cNvPr id="3" name="Content Placeholder 2">
            <a:extLst>
              <a:ext uri="{FF2B5EF4-FFF2-40B4-BE49-F238E27FC236}">
                <a16:creationId xmlns:a16="http://schemas.microsoft.com/office/drawing/2014/main" id="{5E8D7836-2A38-4E31-8CDC-6DC59ABC903B}"/>
              </a:ext>
            </a:extLst>
          </p:cNvPr>
          <p:cNvSpPr>
            <a:spLocks noGrp="1"/>
          </p:cNvSpPr>
          <p:nvPr>
            <p:ph idx="1"/>
          </p:nvPr>
        </p:nvSpPr>
        <p:spPr/>
        <p:txBody>
          <a:bodyPr vert="horz" lIns="91440" tIns="45720" rIns="91440" bIns="45720" rtlCol="0" anchor="t">
            <a:normAutofit/>
          </a:bodyPr>
          <a:lstStyle/>
          <a:p>
            <a:r>
              <a:rPr lang="en-GB" dirty="0"/>
              <a:t>Allocated a named supervisor </a:t>
            </a:r>
          </a:p>
          <a:p>
            <a:r>
              <a:rPr lang="en-GB" dirty="0"/>
              <a:t>Time-tabled support ( March to November)</a:t>
            </a:r>
          </a:p>
          <a:p>
            <a:r>
              <a:rPr lang="en-GB" dirty="0"/>
              <a:t>Formative feedback opportunities</a:t>
            </a:r>
          </a:p>
        </p:txBody>
      </p:sp>
      <p:pic>
        <p:nvPicPr>
          <p:cNvPr id="4" name="Picture 3" descr="A group of hands touching white square tiles with black letters&#10;&#10;Description automatically generated">
            <a:extLst>
              <a:ext uri="{FF2B5EF4-FFF2-40B4-BE49-F238E27FC236}">
                <a16:creationId xmlns:a16="http://schemas.microsoft.com/office/drawing/2014/main" id="{EFD90638-FCBA-1D25-4569-ED9C542D5313}"/>
              </a:ext>
            </a:extLst>
          </p:cNvPr>
          <p:cNvPicPr>
            <a:picLocks noChangeAspect="1"/>
          </p:cNvPicPr>
          <p:nvPr/>
        </p:nvPicPr>
        <p:blipFill>
          <a:blip r:embed="rId3"/>
          <a:stretch>
            <a:fillRect/>
          </a:stretch>
        </p:blipFill>
        <p:spPr>
          <a:xfrm>
            <a:off x="7885113" y="2976563"/>
            <a:ext cx="3889375" cy="2587625"/>
          </a:xfrm>
          <a:prstGeom prst="rect">
            <a:avLst/>
          </a:prstGeom>
        </p:spPr>
      </p:pic>
    </p:spTree>
    <p:extLst>
      <p:ext uri="{BB962C8B-B14F-4D97-AF65-F5344CB8AC3E}">
        <p14:creationId xmlns:p14="http://schemas.microsoft.com/office/powerpoint/2010/main" val="8261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39635-66DA-4078-873B-29FFF9FC4F8B}"/>
              </a:ext>
            </a:extLst>
          </p:cNvPr>
          <p:cNvSpPr>
            <a:spLocks noGrp="1"/>
          </p:cNvSpPr>
          <p:nvPr>
            <p:ph type="title"/>
          </p:nvPr>
        </p:nvSpPr>
        <p:spPr>
          <a:solidFill>
            <a:srgbClr val="002060"/>
          </a:solidFill>
        </p:spPr>
        <p:txBody>
          <a:bodyPr/>
          <a:lstStyle/>
          <a:p>
            <a:r>
              <a:rPr lang="en-GB" dirty="0">
                <a:solidFill>
                  <a:schemeClr val="bg1"/>
                </a:solidFill>
              </a:rPr>
              <a:t>Presentation of work</a:t>
            </a:r>
          </a:p>
        </p:txBody>
      </p:sp>
      <p:sp>
        <p:nvSpPr>
          <p:cNvPr id="3" name="Content Placeholder 2">
            <a:extLst>
              <a:ext uri="{FF2B5EF4-FFF2-40B4-BE49-F238E27FC236}">
                <a16:creationId xmlns:a16="http://schemas.microsoft.com/office/drawing/2014/main" id="{C0526A00-7357-41F9-BE96-715DCACD947F}"/>
              </a:ext>
            </a:extLst>
          </p:cNvPr>
          <p:cNvSpPr>
            <a:spLocks noGrp="1"/>
          </p:cNvSpPr>
          <p:nvPr>
            <p:ph sz="half" idx="1"/>
          </p:nvPr>
        </p:nvSpPr>
        <p:spPr/>
        <p:txBody>
          <a:bodyPr/>
          <a:lstStyle/>
          <a:p>
            <a:r>
              <a:rPr lang="en-GB" dirty="0"/>
              <a:t>Dissertation Proposal</a:t>
            </a:r>
          </a:p>
          <a:p>
            <a:pPr marL="0" indent="0">
              <a:buNone/>
            </a:pPr>
            <a:endParaRPr lang="en-GB" dirty="0"/>
          </a:p>
          <a:p>
            <a:pPr marL="0" indent="0">
              <a:buNone/>
            </a:pPr>
            <a:endParaRPr lang="en-GB" dirty="0"/>
          </a:p>
        </p:txBody>
      </p:sp>
      <p:sp>
        <p:nvSpPr>
          <p:cNvPr id="4" name="Content Placeholder 3">
            <a:extLst>
              <a:ext uri="{FF2B5EF4-FFF2-40B4-BE49-F238E27FC236}">
                <a16:creationId xmlns:a16="http://schemas.microsoft.com/office/drawing/2014/main" id="{C20940EF-6A63-40E5-B356-8309FB896975}"/>
              </a:ext>
            </a:extLst>
          </p:cNvPr>
          <p:cNvSpPr>
            <a:spLocks noGrp="1"/>
          </p:cNvSpPr>
          <p:nvPr>
            <p:ph sz="half" idx="2"/>
          </p:nvPr>
        </p:nvSpPr>
        <p:spPr/>
        <p:txBody>
          <a:bodyPr/>
          <a:lstStyle/>
          <a:p>
            <a:r>
              <a:rPr lang="en-GB" dirty="0"/>
              <a:t>Ethics form</a:t>
            </a:r>
          </a:p>
          <a:p>
            <a:endParaRPr lang="en-GB" dirty="0"/>
          </a:p>
        </p:txBody>
      </p:sp>
      <p:pic>
        <p:nvPicPr>
          <p:cNvPr id="6" name="Picture 5" descr="Table&#10;&#10;Description automatically generated">
            <a:extLst>
              <a:ext uri="{FF2B5EF4-FFF2-40B4-BE49-F238E27FC236}">
                <a16:creationId xmlns:a16="http://schemas.microsoft.com/office/drawing/2014/main" id="{8EB17005-FCB9-4ABA-8128-FC3A2FB7EA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1120" y="1781755"/>
            <a:ext cx="2931280" cy="3625931"/>
          </a:xfrm>
          <a:prstGeom prst="rect">
            <a:avLst/>
          </a:prstGeom>
        </p:spPr>
      </p:pic>
      <p:pic>
        <p:nvPicPr>
          <p:cNvPr id="8" name="Picture 7" descr="Text, letter&#10;&#10;Description automatically generated">
            <a:extLst>
              <a:ext uri="{FF2B5EF4-FFF2-40B4-BE49-F238E27FC236}">
                <a16:creationId xmlns:a16="http://schemas.microsoft.com/office/drawing/2014/main" id="{5E438D11-2A58-44CB-914E-AB4F70BE27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5492" y="2241604"/>
            <a:ext cx="2635348" cy="3447283"/>
          </a:xfrm>
          <a:prstGeom prst="rect">
            <a:avLst/>
          </a:prstGeom>
        </p:spPr>
      </p:pic>
    </p:spTree>
    <p:extLst>
      <p:ext uri="{BB962C8B-B14F-4D97-AF65-F5344CB8AC3E}">
        <p14:creationId xmlns:p14="http://schemas.microsoft.com/office/powerpoint/2010/main" val="4020623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82433-F617-4D02-AEA9-AA256E6A2F6D}"/>
              </a:ext>
            </a:extLst>
          </p:cNvPr>
          <p:cNvSpPr>
            <a:spLocks noGrp="1"/>
          </p:cNvSpPr>
          <p:nvPr>
            <p:ph type="title"/>
          </p:nvPr>
        </p:nvSpPr>
        <p:spPr>
          <a:solidFill>
            <a:srgbClr val="002060"/>
          </a:solidFill>
        </p:spPr>
        <p:txBody>
          <a:bodyPr/>
          <a:lstStyle/>
          <a:p>
            <a:r>
              <a:rPr lang="en-GB" dirty="0">
                <a:solidFill>
                  <a:schemeClr val="bg1"/>
                </a:solidFill>
              </a:rPr>
              <a:t>Dissertation</a:t>
            </a:r>
          </a:p>
        </p:txBody>
      </p:sp>
      <p:sp>
        <p:nvSpPr>
          <p:cNvPr id="4" name="Content Placeholder 3">
            <a:extLst>
              <a:ext uri="{FF2B5EF4-FFF2-40B4-BE49-F238E27FC236}">
                <a16:creationId xmlns:a16="http://schemas.microsoft.com/office/drawing/2014/main" id="{C4152CF5-B18A-45B3-88C0-B0D09E32EF78}"/>
              </a:ext>
            </a:extLst>
          </p:cNvPr>
          <p:cNvSpPr>
            <a:spLocks noGrp="1"/>
          </p:cNvSpPr>
          <p:nvPr>
            <p:ph sz="half" idx="1"/>
          </p:nvPr>
        </p:nvSpPr>
        <p:spPr/>
        <p:txBody>
          <a:bodyPr>
            <a:normAutofit fontScale="70000" lnSpcReduction="20000"/>
          </a:bodyPr>
          <a:lstStyle/>
          <a:p>
            <a:r>
              <a:rPr lang="en-GB" dirty="0"/>
              <a:t>Front sheet</a:t>
            </a:r>
          </a:p>
          <a:p>
            <a:r>
              <a:rPr lang="en-GB" dirty="0"/>
              <a:t>Declarations</a:t>
            </a:r>
          </a:p>
          <a:p>
            <a:r>
              <a:rPr lang="en-GB" dirty="0"/>
              <a:t>Acknowledgements</a:t>
            </a:r>
          </a:p>
          <a:p>
            <a:r>
              <a:rPr lang="en-GB" dirty="0"/>
              <a:t>Contents</a:t>
            </a:r>
          </a:p>
          <a:p>
            <a:r>
              <a:rPr lang="en-GB" dirty="0"/>
              <a:t>Abstract</a:t>
            </a:r>
          </a:p>
          <a:p>
            <a:r>
              <a:rPr lang="en-GB" dirty="0"/>
              <a:t>Introduction</a:t>
            </a:r>
          </a:p>
          <a:p>
            <a:r>
              <a:rPr lang="en-GB" dirty="0"/>
              <a:t>Literature review</a:t>
            </a:r>
          </a:p>
          <a:p>
            <a:r>
              <a:rPr lang="en-GB" dirty="0"/>
              <a:t>Research methodology</a:t>
            </a:r>
          </a:p>
          <a:p>
            <a:r>
              <a:rPr lang="en-GB" dirty="0"/>
              <a:t>Analysis of results</a:t>
            </a:r>
          </a:p>
          <a:p>
            <a:r>
              <a:rPr lang="en-GB" dirty="0"/>
              <a:t>Conclusion and recommendations</a:t>
            </a:r>
          </a:p>
          <a:p>
            <a:r>
              <a:rPr lang="en-GB" dirty="0"/>
              <a:t>Bibliography</a:t>
            </a:r>
          </a:p>
          <a:p>
            <a:r>
              <a:rPr lang="en-GB" dirty="0" err="1"/>
              <a:t>Appendicies</a:t>
            </a:r>
            <a:endParaRPr lang="en-GB" dirty="0"/>
          </a:p>
        </p:txBody>
      </p:sp>
      <p:pic>
        <p:nvPicPr>
          <p:cNvPr id="10" name="Content Placeholder 9">
            <a:extLst>
              <a:ext uri="{FF2B5EF4-FFF2-40B4-BE49-F238E27FC236}">
                <a16:creationId xmlns:a16="http://schemas.microsoft.com/office/drawing/2014/main" id="{745C20DA-BE45-4FCC-8591-77B3CDA26E3C}"/>
              </a:ext>
            </a:extLst>
          </p:cNvPr>
          <p:cNvPicPr>
            <a:picLocks noGrp="1" noChangeAspect="1"/>
          </p:cNvPicPr>
          <p:nvPr>
            <p:ph sz="half" idx="2"/>
          </p:nvPr>
        </p:nvPicPr>
        <p:blipFill>
          <a:blip r:embed="rId3"/>
          <a:stretch>
            <a:fillRect/>
          </a:stretch>
        </p:blipFill>
        <p:spPr>
          <a:xfrm>
            <a:off x="6895653" y="1512093"/>
            <a:ext cx="4077147" cy="4077147"/>
          </a:xfrm>
          <a:prstGeom prst="rect">
            <a:avLst/>
          </a:prstGeom>
        </p:spPr>
      </p:pic>
    </p:spTree>
    <p:extLst>
      <p:ext uri="{BB962C8B-B14F-4D97-AF65-F5344CB8AC3E}">
        <p14:creationId xmlns:p14="http://schemas.microsoft.com/office/powerpoint/2010/main" val="2776836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F314D-A902-430D-9FA4-B1B7BEB21E0C}"/>
              </a:ext>
            </a:extLst>
          </p:cNvPr>
          <p:cNvSpPr>
            <a:spLocks noGrp="1"/>
          </p:cNvSpPr>
          <p:nvPr>
            <p:ph type="title"/>
          </p:nvPr>
        </p:nvSpPr>
        <p:spPr>
          <a:solidFill>
            <a:srgbClr val="002060"/>
          </a:solidFill>
        </p:spPr>
        <p:txBody>
          <a:bodyPr/>
          <a:lstStyle/>
          <a:p>
            <a:r>
              <a:rPr lang="en-GB" dirty="0">
                <a:solidFill>
                  <a:schemeClr val="bg1"/>
                </a:solidFill>
              </a:rPr>
              <a:t>“Where do I start?”</a:t>
            </a:r>
          </a:p>
        </p:txBody>
      </p:sp>
      <p:sp>
        <p:nvSpPr>
          <p:cNvPr id="3" name="Content Placeholder 2">
            <a:extLst>
              <a:ext uri="{FF2B5EF4-FFF2-40B4-BE49-F238E27FC236}">
                <a16:creationId xmlns:a16="http://schemas.microsoft.com/office/drawing/2014/main" id="{68EA51D4-CD60-440C-A983-1CB0E9881DC9}"/>
              </a:ext>
            </a:extLst>
          </p:cNvPr>
          <p:cNvSpPr>
            <a:spLocks noGrp="1"/>
          </p:cNvSpPr>
          <p:nvPr>
            <p:ph idx="1"/>
          </p:nvPr>
        </p:nvSpPr>
        <p:spPr>
          <a:xfrm>
            <a:off x="609600" y="1600201"/>
            <a:ext cx="5739442" cy="3917032"/>
          </a:xfrm>
        </p:spPr>
        <p:txBody>
          <a:bodyPr>
            <a:normAutofit fontScale="77500" lnSpcReduction="20000"/>
          </a:bodyPr>
          <a:lstStyle/>
          <a:p>
            <a:r>
              <a:rPr lang="en-GB" dirty="0"/>
              <a:t>Topic area – relevant to your course</a:t>
            </a:r>
          </a:p>
          <a:p>
            <a:r>
              <a:rPr lang="en-GB" dirty="0"/>
              <a:t>Personal interest</a:t>
            </a:r>
          </a:p>
          <a:p>
            <a:r>
              <a:rPr lang="en-GB" dirty="0"/>
              <a:t>Too wide – explore different aspects – narrow it down</a:t>
            </a:r>
          </a:p>
          <a:p>
            <a:r>
              <a:rPr lang="en-GB" dirty="0"/>
              <a:t>Consider topical issues – in the media/in Force</a:t>
            </a:r>
          </a:p>
          <a:p>
            <a:r>
              <a:rPr lang="en-GB" dirty="0"/>
              <a:t>Devise a question relevant to the topic area you want to research</a:t>
            </a:r>
          </a:p>
          <a:p>
            <a:r>
              <a:rPr lang="en-GB" dirty="0"/>
              <a:t>Question may change BUT don’t change the topic area.</a:t>
            </a:r>
          </a:p>
          <a:p>
            <a:endParaRPr lang="en-GB" dirty="0"/>
          </a:p>
        </p:txBody>
      </p:sp>
      <p:pic>
        <p:nvPicPr>
          <p:cNvPr id="5" name="Picture 4" descr="A cartoon of a person pushing a large rock with a telescope&#10;&#10;Description automatically generated">
            <a:extLst>
              <a:ext uri="{FF2B5EF4-FFF2-40B4-BE49-F238E27FC236}">
                <a16:creationId xmlns:a16="http://schemas.microsoft.com/office/drawing/2014/main" id="{6A1B73B1-1BC8-0C7E-8CCC-1E4AEFACA648}"/>
              </a:ext>
            </a:extLst>
          </p:cNvPr>
          <p:cNvPicPr>
            <a:picLocks noChangeAspect="1"/>
          </p:cNvPicPr>
          <p:nvPr/>
        </p:nvPicPr>
        <p:blipFill>
          <a:blip r:embed="rId3"/>
          <a:stretch>
            <a:fillRect/>
          </a:stretch>
        </p:blipFill>
        <p:spPr>
          <a:xfrm>
            <a:off x="6384985" y="1765618"/>
            <a:ext cx="5381444" cy="3161423"/>
          </a:xfrm>
          <a:prstGeom prst="rect">
            <a:avLst/>
          </a:prstGeom>
        </p:spPr>
      </p:pic>
    </p:spTree>
    <p:extLst>
      <p:ext uri="{BB962C8B-B14F-4D97-AF65-F5344CB8AC3E}">
        <p14:creationId xmlns:p14="http://schemas.microsoft.com/office/powerpoint/2010/main" val="4161758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75656-BECC-41C9-9CD8-838D70B38EA2}"/>
              </a:ext>
            </a:extLst>
          </p:cNvPr>
          <p:cNvSpPr>
            <a:spLocks noGrp="1"/>
          </p:cNvSpPr>
          <p:nvPr>
            <p:ph type="title"/>
          </p:nvPr>
        </p:nvSpPr>
        <p:spPr>
          <a:solidFill>
            <a:srgbClr val="002060"/>
          </a:solidFill>
        </p:spPr>
        <p:txBody>
          <a:bodyPr/>
          <a:lstStyle/>
          <a:p>
            <a:r>
              <a:rPr lang="en-GB" dirty="0">
                <a:solidFill>
                  <a:schemeClr val="bg1"/>
                </a:solidFill>
              </a:rPr>
              <a:t>Dissertation proposal</a:t>
            </a:r>
          </a:p>
        </p:txBody>
      </p:sp>
      <p:sp>
        <p:nvSpPr>
          <p:cNvPr id="3" name="Content Placeholder 2">
            <a:extLst>
              <a:ext uri="{FF2B5EF4-FFF2-40B4-BE49-F238E27FC236}">
                <a16:creationId xmlns:a16="http://schemas.microsoft.com/office/drawing/2014/main" id="{31BAE0C7-76BE-4D70-B999-AA611DB6AA02}"/>
              </a:ext>
            </a:extLst>
          </p:cNvPr>
          <p:cNvSpPr>
            <a:spLocks noGrp="1"/>
          </p:cNvSpPr>
          <p:nvPr>
            <p:ph idx="1"/>
          </p:nvPr>
        </p:nvSpPr>
        <p:spPr>
          <a:xfrm>
            <a:off x="5253486" y="1600201"/>
            <a:ext cx="6328914" cy="3917032"/>
          </a:xfrm>
        </p:spPr>
        <p:txBody>
          <a:bodyPr>
            <a:normAutofit fontScale="77500" lnSpcReduction="20000"/>
          </a:bodyPr>
          <a:lstStyle/>
          <a:p>
            <a:pPr>
              <a:buFont typeface="Arial" panose="020B0604020202020204" pitchFamily="34" charset="0"/>
              <a:buChar char="•"/>
            </a:pPr>
            <a:r>
              <a:rPr lang="en-GB" sz="3200" dirty="0">
                <a:solidFill>
                  <a:schemeClr val="tx1"/>
                </a:solidFill>
              </a:rPr>
              <a:t>Identify issue/problem worthy of researching</a:t>
            </a:r>
          </a:p>
          <a:p>
            <a:pPr>
              <a:buFont typeface="Arial" panose="020B0604020202020204" pitchFamily="34" charset="0"/>
              <a:buChar char="•"/>
            </a:pPr>
            <a:r>
              <a:rPr lang="en-GB" sz="3200" dirty="0">
                <a:solidFill>
                  <a:schemeClr val="tx1"/>
                </a:solidFill>
              </a:rPr>
              <a:t> To encourage you to read and understand the published literature, particularly peer-reviewed journal articles</a:t>
            </a:r>
          </a:p>
          <a:p>
            <a:pPr>
              <a:buFont typeface="Arial" panose="020B0604020202020204" pitchFamily="34" charset="0"/>
              <a:buChar char="•"/>
            </a:pPr>
            <a:r>
              <a:rPr lang="en-GB" sz="3200" dirty="0">
                <a:solidFill>
                  <a:schemeClr val="tx1"/>
                </a:solidFill>
              </a:rPr>
              <a:t> Plan your project and consider potential difficulties</a:t>
            </a:r>
          </a:p>
          <a:p>
            <a:pPr>
              <a:buFont typeface="Arial" panose="020B0604020202020204" pitchFamily="34" charset="0"/>
              <a:buChar char="•"/>
            </a:pPr>
            <a:r>
              <a:rPr lang="en-GB" sz="3200" dirty="0">
                <a:solidFill>
                  <a:schemeClr val="tx1"/>
                </a:solidFill>
              </a:rPr>
              <a:t> Opportunity to obtain formal feedback on your project so you can amend any issues before you complete your dissertation.</a:t>
            </a:r>
          </a:p>
          <a:p>
            <a:endParaRPr lang="en-GB" dirty="0"/>
          </a:p>
        </p:txBody>
      </p:sp>
      <p:pic>
        <p:nvPicPr>
          <p:cNvPr id="4" name="Picture 3" descr="A yellow post-it note with a light bulb drawn on it&#10;&#10;Description automatically generated">
            <a:extLst>
              <a:ext uri="{FF2B5EF4-FFF2-40B4-BE49-F238E27FC236}">
                <a16:creationId xmlns:a16="http://schemas.microsoft.com/office/drawing/2014/main" id="{16F2B318-F450-DB2A-EA39-8E981A5370B6}"/>
              </a:ext>
            </a:extLst>
          </p:cNvPr>
          <p:cNvPicPr>
            <a:picLocks noChangeAspect="1"/>
          </p:cNvPicPr>
          <p:nvPr/>
        </p:nvPicPr>
        <p:blipFill>
          <a:blip r:embed="rId3"/>
          <a:stretch>
            <a:fillRect/>
          </a:stretch>
        </p:blipFill>
        <p:spPr>
          <a:xfrm>
            <a:off x="734683" y="1996558"/>
            <a:ext cx="4303143" cy="2864883"/>
          </a:xfrm>
          <a:prstGeom prst="rect">
            <a:avLst/>
          </a:prstGeom>
        </p:spPr>
      </p:pic>
    </p:spTree>
    <p:extLst>
      <p:ext uri="{BB962C8B-B14F-4D97-AF65-F5344CB8AC3E}">
        <p14:creationId xmlns:p14="http://schemas.microsoft.com/office/powerpoint/2010/main" val="3164119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6DBFC1A-5AAB-4427-BB40-6B5BC094960C}"/>
              </a:ext>
            </a:extLst>
          </p:cNvPr>
          <p:cNvSpPr>
            <a:spLocks noGrp="1"/>
          </p:cNvSpPr>
          <p:nvPr>
            <p:ph type="title"/>
          </p:nvPr>
        </p:nvSpPr>
        <p:spPr>
          <a:solidFill>
            <a:srgbClr val="002060"/>
          </a:solidFill>
        </p:spPr>
        <p:txBody>
          <a:bodyPr/>
          <a:lstStyle/>
          <a:p>
            <a:r>
              <a:rPr lang="en-GB" dirty="0">
                <a:solidFill>
                  <a:schemeClr val="bg1"/>
                </a:solidFill>
              </a:rPr>
              <a:t>Dissertation Proposal</a:t>
            </a:r>
          </a:p>
        </p:txBody>
      </p:sp>
      <p:sp>
        <p:nvSpPr>
          <p:cNvPr id="5" name="Content Placeholder 4">
            <a:extLst>
              <a:ext uri="{FF2B5EF4-FFF2-40B4-BE49-F238E27FC236}">
                <a16:creationId xmlns:a16="http://schemas.microsoft.com/office/drawing/2014/main" id="{0C59F0B3-CB19-4A0B-832B-AB65B6BE5F6D}"/>
              </a:ext>
            </a:extLst>
          </p:cNvPr>
          <p:cNvSpPr>
            <a:spLocks noGrp="1"/>
          </p:cNvSpPr>
          <p:nvPr>
            <p:ph sz="half" idx="1"/>
          </p:nvPr>
        </p:nvSpPr>
        <p:spPr/>
        <p:txBody>
          <a:bodyPr>
            <a:normAutofit fontScale="47500" lnSpcReduction="20000"/>
          </a:bodyPr>
          <a:lstStyle/>
          <a:p>
            <a:r>
              <a:rPr lang="en-GB" sz="8000" dirty="0"/>
              <a:t>WHAT? </a:t>
            </a:r>
          </a:p>
          <a:p>
            <a:pPr marL="0" indent="0">
              <a:buNone/>
            </a:pPr>
            <a:r>
              <a:rPr lang="en-GB" sz="3400" dirty="0"/>
              <a:t>What are you doing? (what is your focus)</a:t>
            </a:r>
          </a:p>
          <a:p>
            <a:endParaRPr lang="en-GB" sz="8000" dirty="0"/>
          </a:p>
          <a:p>
            <a:r>
              <a:rPr lang="en-GB" sz="8000" dirty="0"/>
              <a:t>WHY?</a:t>
            </a:r>
          </a:p>
          <a:p>
            <a:pPr marL="0" indent="0">
              <a:buNone/>
            </a:pPr>
            <a:r>
              <a:rPr lang="en-GB" sz="3400" dirty="0"/>
              <a:t>Why are you doing it? (why is this area important?)</a:t>
            </a:r>
          </a:p>
          <a:p>
            <a:endParaRPr lang="en-GB" sz="8000" dirty="0"/>
          </a:p>
          <a:p>
            <a:r>
              <a:rPr lang="en-GB" sz="8000" dirty="0"/>
              <a:t>HOW?</a:t>
            </a:r>
          </a:p>
          <a:p>
            <a:pPr marL="0" indent="0">
              <a:buNone/>
            </a:pPr>
            <a:r>
              <a:rPr lang="en-GB" sz="3400" dirty="0"/>
              <a:t>How are you going to do it? </a:t>
            </a:r>
          </a:p>
          <a:p>
            <a:endParaRPr lang="en-GB" dirty="0"/>
          </a:p>
        </p:txBody>
      </p:sp>
      <p:sp>
        <p:nvSpPr>
          <p:cNvPr id="6" name="Content Placeholder 5">
            <a:extLst>
              <a:ext uri="{FF2B5EF4-FFF2-40B4-BE49-F238E27FC236}">
                <a16:creationId xmlns:a16="http://schemas.microsoft.com/office/drawing/2014/main" id="{EEF4AB72-6B7D-42C5-9370-439A73AC928E}"/>
              </a:ext>
            </a:extLst>
          </p:cNvPr>
          <p:cNvSpPr>
            <a:spLocks noGrp="1"/>
          </p:cNvSpPr>
          <p:nvPr>
            <p:ph sz="half" idx="2"/>
          </p:nvPr>
        </p:nvSpPr>
        <p:spPr>
          <a:xfrm>
            <a:off x="6255109" y="2103409"/>
            <a:ext cx="4809706" cy="2881984"/>
          </a:xfrm>
          <a:solidFill>
            <a:schemeClr val="accent2">
              <a:lumMod val="20000"/>
              <a:lumOff val="80000"/>
            </a:schemeClr>
          </a:solidFill>
        </p:spPr>
        <p:txBody>
          <a:bodyPr vert="horz" lIns="91440" tIns="45720" rIns="91440" bIns="45720" rtlCol="0" anchor="t">
            <a:normAutofit fontScale="47500" lnSpcReduction="20000"/>
          </a:bodyPr>
          <a:lstStyle/>
          <a:p>
            <a:endParaRPr lang="en-GB" dirty="0"/>
          </a:p>
          <a:p>
            <a:pPr marL="400050" lvl="1" indent="0" algn="ctr">
              <a:buNone/>
            </a:pPr>
            <a:r>
              <a:rPr lang="en-GB" sz="5100" b="1" dirty="0">
                <a:solidFill>
                  <a:srgbClr val="0070C0"/>
                </a:solidFill>
                <a:latin typeface="Arial" panose="020B0604020202020204" pitchFamily="34" charset="0"/>
                <a:cs typeface="Arial" panose="020B0604020202020204" pitchFamily="34" charset="0"/>
              </a:rPr>
              <a:t>1500 words</a:t>
            </a:r>
          </a:p>
          <a:p>
            <a:pPr marL="400050" lvl="1" indent="0" algn="ctr">
              <a:buNone/>
            </a:pPr>
            <a:r>
              <a:rPr lang="en-GB" sz="5100" b="1" dirty="0">
                <a:solidFill>
                  <a:srgbClr val="0070C0"/>
                </a:solidFill>
                <a:latin typeface="Arial" panose="020B0604020202020204" pitchFamily="34" charset="0"/>
                <a:cs typeface="Arial" panose="020B0604020202020204" pitchFamily="34" charset="0"/>
              </a:rPr>
              <a:t>Template provided</a:t>
            </a:r>
          </a:p>
          <a:p>
            <a:pPr marL="400050" lvl="1" indent="0" algn="ctr">
              <a:buNone/>
            </a:pPr>
            <a:endParaRPr lang="en-GB" sz="5100" b="1" dirty="0">
              <a:solidFill>
                <a:srgbClr val="0070C0"/>
              </a:solidFill>
              <a:latin typeface="Arial" panose="020B0604020202020204" pitchFamily="34" charset="0"/>
              <a:cs typeface="Arial" panose="020B0604020202020204" pitchFamily="34" charset="0"/>
            </a:endParaRPr>
          </a:p>
          <a:p>
            <a:pPr marL="400050" lvl="1" indent="0" algn="ctr">
              <a:buNone/>
            </a:pPr>
            <a:r>
              <a:rPr lang="en-GB" sz="5100" b="1" dirty="0">
                <a:solidFill>
                  <a:srgbClr val="0070C0"/>
                </a:solidFill>
                <a:latin typeface="Arial" panose="020B0604020202020204" pitchFamily="34" charset="0"/>
                <a:cs typeface="Arial" panose="020B0604020202020204" pitchFamily="34" charset="0"/>
              </a:rPr>
              <a:t>Submission by:</a:t>
            </a:r>
          </a:p>
          <a:p>
            <a:pPr marL="400050" lvl="1" indent="0" algn="ctr">
              <a:buNone/>
            </a:pPr>
            <a:r>
              <a:rPr lang="en-GB" sz="5100" b="1" dirty="0">
                <a:solidFill>
                  <a:srgbClr val="0070C0"/>
                </a:solidFill>
                <a:latin typeface="Arial"/>
                <a:cs typeface="Arial"/>
              </a:rPr>
              <a:t>  23:59hrs 3rd December 2025</a:t>
            </a:r>
          </a:p>
        </p:txBody>
      </p:sp>
    </p:spTree>
    <p:extLst>
      <p:ext uri="{BB962C8B-B14F-4D97-AF65-F5344CB8AC3E}">
        <p14:creationId xmlns:p14="http://schemas.microsoft.com/office/powerpoint/2010/main" val="1354290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Effect transition="in" filter="fade">
                                      <p:cBhvr>
                                        <p:cTn id="35" dur="1000"/>
                                        <p:tgtEl>
                                          <p:spTgt spid="5">
                                            <p:txEl>
                                              <p:pRg st="6" end="6"/>
                                            </p:txEl>
                                          </p:spTgt>
                                        </p:tgtEl>
                                      </p:cBhvr>
                                    </p:animEffect>
                                    <p:anim calcmode="lin" valueType="num">
                                      <p:cBhvr>
                                        <p:cTn id="36"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fade">
                                      <p:cBhvr>
                                        <p:cTn id="42" dur="1000"/>
                                        <p:tgtEl>
                                          <p:spTgt spid="5">
                                            <p:txEl>
                                              <p:pRg st="7" end="7"/>
                                            </p:txEl>
                                          </p:spTgt>
                                        </p:tgtEl>
                                      </p:cBhvr>
                                    </p:animEffect>
                                    <p:anim calcmode="lin" valueType="num">
                                      <p:cBhvr>
                                        <p:cTn id="43"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xEl>
                                              <p:pRg st="1" end="1"/>
                                            </p:txEl>
                                          </p:spTgt>
                                        </p:tgtEl>
                                        <p:attrNameLst>
                                          <p:attrName>style.visibility</p:attrName>
                                        </p:attrNameLst>
                                      </p:cBhvr>
                                      <p:to>
                                        <p:strVal val="visible"/>
                                      </p:to>
                                    </p:set>
                                    <p:animEffect transition="in" filter="fade">
                                      <p:cBhvr>
                                        <p:cTn id="49" dur="1000"/>
                                        <p:tgtEl>
                                          <p:spTgt spid="6">
                                            <p:txEl>
                                              <p:pRg st="1" end="1"/>
                                            </p:txEl>
                                          </p:spTgt>
                                        </p:tgtEl>
                                      </p:cBhvr>
                                    </p:animEffect>
                                    <p:anim calcmode="lin" valueType="num">
                                      <p:cBhvr>
                                        <p:cTn id="5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1" end="1"/>
                                            </p:txEl>
                                          </p:spTgt>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6">
                                            <p:txEl>
                                              <p:pRg st="2" end="2"/>
                                            </p:txEl>
                                          </p:spTgt>
                                        </p:tgtEl>
                                        <p:attrNameLst>
                                          <p:attrName>style.visibility</p:attrName>
                                        </p:attrNameLst>
                                      </p:cBhvr>
                                      <p:to>
                                        <p:strVal val="visible"/>
                                      </p:to>
                                    </p:set>
                                    <p:animEffect transition="in" filter="fade">
                                      <p:cBhvr>
                                        <p:cTn id="54" dur="1000"/>
                                        <p:tgtEl>
                                          <p:spTgt spid="6">
                                            <p:txEl>
                                              <p:pRg st="2" end="2"/>
                                            </p:txEl>
                                          </p:spTgt>
                                        </p:tgtEl>
                                      </p:cBhvr>
                                    </p:animEffect>
                                    <p:anim calcmode="lin" valueType="num">
                                      <p:cBhvr>
                                        <p:cTn id="5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56" dur="1000" fill="hold"/>
                                        <p:tgtEl>
                                          <p:spTgt spid="6">
                                            <p:txEl>
                                              <p:pRg st="2" end="2"/>
                                            </p:txEl>
                                          </p:spTgt>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6">
                                            <p:txEl>
                                              <p:pRg st="4" end="4"/>
                                            </p:txEl>
                                          </p:spTgt>
                                        </p:tgtEl>
                                        <p:attrNameLst>
                                          <p:attrName>style.visibility</p:attrName>
                                        </p:attrNameLst>
                                      </p:cBhvr>
                                      <p:to>
                                        <p:strVal val="visible"/>
                                      </p:to>
                                    </p:set>
                                    <p:animEffect transition="in" filter="fade">
                                      <p:cBhvr>
                                        <p:cTn id="59" dur="1000"/>
                                        <p:tgtEl>
                                          <p:spTgt spid="6">
                                            <p:txEl>
                                              <p:pRg st="4" end="4"/>
                                            </p:txEl>
                                          </p:spTgt>
                                        </p:tgtEl>
                                      </p:cBhvr>
                                    </p:animEffect>
                                    <p:anim calcmode="lin" valueType="num">
                                      <p:cBhvr>
                                        <p:cTn id="60"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61" dur="1000" fill="hold"/>
                                        <p:tgtEl>
                                          <p:spTgt spid="6">
                                            <p:txEl>
                                              <p:pRg st="4" end="4"/>
                                            </p:txEl>
                                          </p:spTgt>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6">
                                            <p:txEl>
                                              <p:pRg st="5" end="5"/>
                                            </p:txEl>
                                          </p:spTgt>
                                        </p:tgtEl>
                                        <p:attrNameLst>
                                          <p:attrName>style.visibility</p:attrName>
                                        </p:attrNameLst>
                                      </p:cBhvr>
                                      <p:to>
                                        <p:strVal val="visible"/>
                                      </p:to>
                                    </p:set>
                                    <p:animEffect transition="in" filter="fade">
                                      <p:cBhvr>
                                        <p:cTn id="64" dur="1000"/>
                                        <p:tgtEl>
                                          <p:spTgt spid="6">
                                            <p:txEl>
                                              <p:pRg st="5" end="5"/>
                                            </p:txEl>
                                          </p:spTgt>
                                        </p:tgtEl>
                                      </p:cBhvr>
                                    </p:animEffect>
                                    <p:anim calcmode="lin" valueType="num">
                                      <p:cBhvr>
                                        <p:cTn id="65"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66"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93C81-4B5D-4A1A-B750-0F71D1F5B2C9}"/>
              </a:ext>
            </a:extLst>
          </p:cNvPr>
          <p:cNvSpPr>
            <a:spLocks noGrp="1"/>
          </p:cNvSpPr>
          <p:nvPr>
            <p:ph type="title"/>
          </p:nvPr>
        </p:nvSpPr>
        <p:spPr>
          <a:solidFill>
            <a:srgbClr val="002060"/>
          </a:solidFill>
        </p:spPr>
        <p:txBody>
          <a:bodyPr/>
          <a:lstStyle/>
          <a:p>
            <a:r>
              <a:rPr lang="en-GB" dirty="0">
                <a:solidFill>
                  <a:schemeClr val="bg1"/>
                </a:solidFill>
              </a:rPr>
              <a:t>Research Question</a:t>
            </a:r>
          </a:p>
        </p:txBody>
      </p:sp>
      <p:sp>
        <p:nvSpPr>
          <p:cNvPr id="3" name="Content Placeholder 2">
            <a:extLst>
              <a:ext uri="{FF2B5EF4-FFF2-40B4-BE49-F238E27FC236}">
                <a16:creationId xmlns:a16="http://schemas.microsoft.com/office/drawing/2014/main" id="{645FE0A9-A2E7-4F4E-9C2B-552F03E44C94}"/>
              </a:ext>
            </a:extLst>
          </p:cNvPr>
          <p:cNvSpPr>
            <a:spLocks noGrp="1"/>
          </p:cNvSpPr>
          <p:nvPr>
            <p:ph sz="half" idx="1"/>
          </p:nvPr>
        </p:nvSpPr>
        <p:spPr/>
        <p:txBody>
          <a:bodyPr vert="horz" lIns="91440" tIns="45720" rIns="91440" bIns="45720" rtlCol="0" anchor="t">
            <a:normAutofit/>
          </a:bodyPr>
          <a:lstStyle/>
          <a:p>
            <a:pPr>
              <a:buFont typeface="Arial" panose="020B0604020202020204" pitchFamily="34" charset="0"/>
              <a:buChar char="•"/>
            </a:pPr>
            <a:r>
              <a:rPr lang="en-GB" sz="2900" dirty="0">
                <a:latin typeface="Arial" panose="020B0604020202020204" pitchFamily="34" charset="0"/>
                <a:cs typeface="Arial" panose="020B0604020202020204" pitchFamily="34" charset="0"/>
              </a:rPr>
              <a:t> Should set proposal up for reader</a:t>
            </a:r>
          </a:p>
          <a:p>
            <a:pPr>
              <a:buFont typeface="Arial" panose="020B0604020202020204" pitchFamily="34" charset="0"/>
              <a:buChar char="•"/>
            </a:pPr>
            <a:endParaRPr lang="en-GB" sz="2900" dirty="0">
              <a:latin typeface="Arial" panose="020B0604020202020204" pitchFamily="34" charset="0"/>
              <a:cs typeface="Arial" panose="020B0604020202020204" pitchFamily="34" charset="0"/>
            </a:endParaRPr>
          </a:p>
          <a:p>
            <a:pPr marL="0" indent="0">
              <a:buNone/>
            </a:pPr>
            <a:endParaRPr lang="en-GB" sz="29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3CE1C225-5928-4643-99BE-229D334DAEAA}"/>
              </a:ext>
            </a:extLst>
          </p:cNvPr>
          <p:cNvSpPr>
            <a:spLocks noGrp="1"/>
          </p:cNvSpPr>
          <p:nvPr>
            <p:ph sz="half" idx="2"/>
          </p:nvPr>
        </p:nvSpPr>
        <p:spPr/>
        <p:txBody>
          <a:bodyPr vert="horz" lIns="91440" tIns="45720" rIns="91440" bIns="45720" rtlCol="0" anchor="t">
            <a:normAutofit/>
          </a:bodyPr>
          <a:lstStyle/>
          <a:p>
            <a:r>
              <a:rPr lang="en-GB" sz="2800" dirty="0">
                <a:latin typeface="Arial"/>
                <a:cs typeface="Arial"/>
              </a:rPr>
              <a:t>Think about</a:t>
            </a:r>
            <a:r>
              <a:rPr lang="en-GB" dirty="0">
                <a:latin typeface="Arial"/>
                <a:cs typeface="Arial"/>
              </a:rPr>
              <a:t>:</a:t>
            </a:r>
            <a:endParaRPr lang="en-US"/>
          </a:p>
          <a:p>
            <a:pPr marL="457200" lvl="1" indent="0">
              <a:buNone/>
            </a:pPr>
            <a:r>
              <a:rPr lang="en-GB" dirty="0">
                <a:latin typeface="Arial" panose="020B0604020202020204" pitchFamily="34" charset="0"/>
                <a:cs typeface="Arial" panose="020B0604020202020204" pitchFamily="34" charset="0"/>
              </a:rPr>
              <a:t>Step 1 – what interests you?</a:t>
            </a:r>
          </a:p>
          <a:p>
            <a:pPr marL="457200" lvl="1" indent="0">
              <a:buNone/>
            </a:pPr>
            <a:r>
              <a:rPr lang="en-GB" dirty="0">
                <a:latin typeface="Arial" panose="020B0604020202020204" pitchFamily="34" charset="0"/>
                <a:cs typeface="Arial" panose="020B0604020202020204" pitchFamily="34" charset="0"/>
              </a:rPr>
              <a:t>Step 2 – explore the issue / read around for ideas</a:t>
            </a:r>
          </a:p>
          <a:p>
            <a:pPr marL="457200" lvl="1" indent="0">
              <a:buNone/>
            </a:pPr>
            <a:r>
              <a:rPr lang="en-GB" dirty="0">
                <a:latin typeface="Arial" panose="020B0604020202020204" pitchFamily="34" charset="0"/>
                <a:cs typeface="Arial" panose="020B0604020202020204" pitchFamily="34" charset="0"/>
              </a:rPr>
              <a:t>Step 3 – focus your topic</a:t>
            </a:r>
          </a:p>
          <a:p>
            <a:pPr marL="457200" lvl="1" indent="0">
              <a:buNone/>
            </a:pPr>
            <a:r>
              <a:rPr lang="en-GB" dirty="0">
                <a:latin typeface="Arial" panose="020B0604020202020204" pitchFamily="34" charset="0"/>
                <a:cs typeface="Arial" panose="020B0604020202020204" pitchFamily="34" charset="0"/>
              </a:rPr>
              <a:t>Step 4 – formulate a question</a:t>
            </a:r>
          </a:p>
          <a:p>
            <a:pPr marL="457200" lvl="1" indent="0">
              <a:buNone/>
            </a:pPr>
            <a:r>
              <a:rPr lang="en-GB" dirty="0">
                <a:latin typeface="Arial" panose="020B0604020202020204" pitchFamily="34" charset="0"/>
                <a:cs typeface="Arial" panose="020B0604020202020204" pitchFamily="34" charset="0"/>
              </a:rPr>
              <a:t>Step 5 – refine question</a:t>
            </a:r>
          </a:p>
          <a:p>
            <a:endParaRPr lang="en-GB" dirty="0"/>
          </a:p>
        </p:txBody>
      </p:sp>
      <p:pic>
        <p:nvPicPr>
          <p:cNvPr id="5" name="Picture 4" descr="A white speech bubble with a question mark on it&#10;&#10;Description automatically generated">
            <a:extLst>
              <a:ext uri="{FF2B5EF4-FFF2-40B4-BE49-F238E27FC236}">
                <a16:creationId xmlns:a16="http://schemas.microsoft.com/office/drawing/2014/main" id="{E655AE8F-3F57-1161-619C-C5BCEB93F7DB}"/>
              </a:ext>
            </a:extLst>
          </p:cNvPr>
          <p:cNvPicPr>
            <a:picLocks noChangeAspect="1"/>
          </p:cNvPicPr>
          <p:nvPr/>
        </p:nvPicPr>
        <p:blipFill>
          <a:blip r:embed="rId3"/>
          <a:stretch>
            <a:fillRect/>
          </a:stretch>
        </p:blipFill>
        <p:spPr>
          <a:xfrm>
            <a:off x="1156855" y="2799893"/>
            <a:ext cx="3886200" cy="2600373"/>
          </a:xfrm>
          <a:prstGeom prst="rect">
            <a:avLst/>
          </a:prstGeom>
        </p:spPr>
      </p:pic>
    </p:spTree>
    <p:extLst>
      <p:ext uri="{BB962C8B-B14F-4D97-AF65-F5344CB8AC3E}">
        <p14:creationId xmlns:p14="http://schemas.microsoft.com/office/powerpoint/2010/main" val="895813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1000"/>
                                        <p:tgtEl>
                                          <p:spTgt spid="4">
                                            <p:txEl>
                                              <p:pRg st="1" end="1"/>
                                            </p:txEl>
                                          </p:spTgt>
                                        </p:tgtEl>
                                      </p:cBhvr>
                                    </p:animEffect>
                                    <p:anim calcmode="lin" valueType="num">
                                      <p:cBhvr>
                                        <p:cTn id="2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Effect transition="in" filter="fade">
                                      <p:cBhvr>
                                        <p:cTn id="24" dur="1000"/>
                                        <p:tgtEl>
                                          <p:spTgt spid="4">
                                            <p:txEl>
                                              <p:pRg st="2" end="2"/>
                                            </p:txEl>
                                          </p:spTgt>
                                        </p:tgtEl>
                                      </p:cBhvr>
                                    </p:animEffect>
                                    <p:anim calcmode="lin" valueType="num">
                                      <p:cBhvr>
                                        <p:cTn id="2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4">
                                            <p:txEl>
                                              <p:pRg st="3" end="3"/>
                                            </p:txEl>
                                          </p:spTgt>
                                        </p:tgtEl>
                                        <p:attrNameLst>
                                          <p:attrName>style.visibility</p:attrName>
                                        </p:attrNameLst>
                                      </p:cBhvr>
                                      <p:to>
                                        <p:strVal val="visible"/>
                                      </p:to>
                                    </p:set>
                                    <p:animEffect transition="in" filter="fade">
                                      <p:cBhvr>
                                        <p:cTn id="29" dur="1000"/>
                                        <p:tgtEl>
                                          <p:spTgt spid="4">
                                            <p:txEl>
                                              <p:pRg st="3" end="3"/>
                                            </p:txEl>
                                          </p:spTgt>
                                        </p:tgtEl>
                                      </p:cBhvr>
                                    </p:animEffect>
                                    <p:anim calcmode="lin" valueType="num">
                                      <p:cBhvr>
                                        <p:cTn id="3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fade">
                                      <p:cBhvr>
                                        <p:cTn id="34" dur="1000"/>
                                        <p:tgtEl>
                                          <p:spTgt spid="4">
                                            <p:txEl>
                                              <p:pRg st="4" end="4"/>
                                            </p:txEl>
                                          </p:spTgt>
                                        </p:tgtEl>
                                      </p:cBhvr>
                                    </p:animEffect>
                                    <p:anim calcmode="lin" valueType="num">
                                      <p:cBhvr>
                                        <p:cTn id="3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4">
                                            <p:txEl>
                                              <p:pRg st="5" end="5"/>
                                            </p:txEl>
                                          </p:spTgt>
                                        </p:tgtEl>
                                        <p:attrNameLst>
                                          <p:attrName>style.visibility</p:attrName>
                                        </p:attrNameLst>
                                      </p:cBhvr>
                                      <p:to>
                                        <p:strVal val="visible"/>
                                      </p:to>
                                    </p:set>
                                    <p:animEffect transition="in" filter="fade">
                                      <p:cBhvr>
                                        <p:cTn id="39" dur="1000"/>
                                        <p:tgtEl>
                                          <p:spTgt spid="4">
                                            <p:txEl>
                                              <p:pRg st="5" end="5"/>
                                            </p:txEl>
                                          </p:spTgt>
                                        </p:tgtEl>
                                      </p:cBhvr>
                                    </p:animEffect>
                                    <p:anim calcmode="lin" valueType="num">
                                      <p:cBhvr>
                                        <p:cTn id="4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69BA9-AEB7-4C1A-982B-3604DD0B6EAA}"/>
              </a:ext>
            </a:extLst>
          </p:cNvPr>
          <p:cNvSpPr>
            <a:spLocks noGrp="1"/>
          </p:cNvSpPr>
          <p:nvPr>
            <p:ph type="title"/>
          </p:nvPr>
        </p:nvSpPr>
        <p:spPr>
          <a:solidFill>
            <a:srgbClr val="002060"/>
          </a:solidFill>
        </p:spPr>
        <p:txBody>
          <a:bodyPr/>
          <a:lstStyle/>
          <a:p>
            <a:r>
              <a:rPr lang="en-GB" dirty="0">
                <a:solidFill>
                  <a:schemeClr val="bg1"/>
                </a:solidFill>
              </a:rPr>
              <a:t>Refining the Research Question</a:t>
            </a:r>
          </a:p>
        </p:txBody>
      </p:sp>
      <p:sp>
        <p:nvSpPr>
          <p:cNvPr id="3" name="Content Placeholder 2">
            <a:extLst>
              <a:ext uri="{FF2B5EF4-FFF2-40B4-BE49-F238E27FC236}">
                <a16:creationId xmlns:a16="http://schemas.microsoft.com/office/drawing/2014/main" id="{DA482038-D8F0-4DF7-91D3-5E60C2E049A1}"/>
              </a:ext>
            </a:extLst>
          </p:cNvPr>
          <p:cNvSpPr>
            <a:spLocks noGrp="1"/>
          </p:cNvSpPr>
          <p:nvPr>
            <p:ph idx="1"/>
          </p:nvPr>
        </p:nvSpPr>
        <p:spPr>
          <a:xfrm>
            <a:off x="609600" y="1600201"/>
            <a:ext cx="5842000" cy="3917032"/>
          </a:xfrm>
        </p:spPr>
        <p:txBody>
          <a:bodyPr vert="horz" lIns="91440" tIns="45720" rIns="91440" bIns="45720" rtlCol="0" anchor="t">
            <a:normAutofit fontScale="92500" lnSpcReduction="10000"/>
          </a:bodyPr>
          <a:lstStyle/>
          <a:p>
            <a:pPr marL="0" indent="0">
              <a:buNone/>
            </a:pPr>
            <a:r>
              <a:rPr lang="en-GB" b="1" dirty="0">
                <a:solidFill>
                  <a:schemeClr val="accent1">
                    <a:lumMod val="75000"/>
                  </a:schemeClr>
                </a:solidFill>
              </a:rPr>
              <a:t>1</a:t>
            </a:r>
            <a:r>
              <a:rPr lang="en-GB" sz="2800" b="1" dirty="0">
                <a:solidFill>
                  <a:schemeClr val="accent1">
                    <a:lumMod val="75000"/>
                  </a:schemeClr>
                </a:solidFill>
              </a:rPr>
              <a:t>. Debateable</a:t>
            </a:r>
          </a:p>
          <a:p>
            <a:pPr>
              <a:buFontTx/>
              <a:buChar char="-"/>
            </a:pPr>
            <a:r>
              <a:rPr lang="en-GB" sz="2800" dirty="0"/>
              <a:t>Not an easy yes/no answer</a:t>
            </a:r>
          </a:p>
          <a:p>
            <a:pPr>
              <a:buFontTx/>
              <a:buChar char="-"/>
            </a:pPr>
            <a:r>
              <a:rPr lang="en-GB" sz="2800" dirty="0"/>
              <a:t>Need to be able to explore the question and requires you to explain or defend answer using data. </a:t>
            </a:r>
          </a:p>
          <a:p>
            <a:pPr marL="0" indent="0">
              <a:buNone/>
            </a:pPr>
            <a:r>
              <a:rPr lang="en-GB" sz="2800" b="1" dirty="0">
                <a:solidFill>
                  <a:schemeClr val="accent1">
                    <a:lumMod val="75000"/>
                  </a:schemeClr>
                </a:solidFill>
              </a:rPr>
              <a:t>2. Plausible</a:t>
            </a:r>
            <a:r>
              <a:rPr lang="en-GB" sz="2800" b="1" dirty="0"/>
              <a:t> </a:t>
            </a:r>
          </a:p>
          <a:p>
            <a:pPr>
              <a:buFontTx/>
              <a:buChar char="-"/>
            </a:pPr>
            <a:r>
              <a:rPr lang="en-GB" sz="2800" dirty="0"/>
              <a:t>Can it be answered?</a:t>
            </a:r>
          </a:p>
          <a:p>
            <a:pPr marL="0" indent="0">
              <a:buNone/>
            </a:pPr>
            <a:r>
              <a:rPr lang="en-GB" sz="2800" b="1" dirty="0">
                <a:solidFill>
                  <a:schemeClr val="accent1">
                    <a:lumMod val="75000"/>
                  </a:schemeClr>
                </a:solidFill>
              </a:rPr>
              <a:t>3. Consequential</a:t>
            </a:r>
          </a:p>
          <a:p>
            <a:pPr>
              <a:buFontTx/>
              <a:buChar char="-"/>
            </a:pPr>
            <a:r>
              <a:rPr lang="en-GB" sz="2800" dirty="0"/>
              <a:t>Impact?</a:t>
            </a:r>
          </a:p>
          <a:p>
            <a:endParaRPr lang="en-GB" dirty="0"/>
          </a:p>
        </p:txBody>
      </p:sp>
      <p:pic>
        <p:nvPicPr>
          <p:cNvPr id="4" name="Picture 3" descr="A hand holding a question mark&#10;&#10;Description automatically generated">
            <a:extLst>
              <a:ext uri="{FF2B5EF4-FFF2-40B4-BE49-F238E27FC236}">
                <a16:creationId xmlns:a16="http://schemas.microsoft.com/office/drawing/2014/main" id="{9023B217-7E9A-A3A8-FD26-58A47496D080}"/>
              </a:ext>
            </a:extLst>
          </p:cNvPr>
          <p:cNvPicPr>
            <a:picLocks noChangeAspect="1"/>
          </p:cNvPicPr>
          <p:nvPr/>
        </p:nvPicPr>
        <p:blipFill>
          <a:blip r:embed="rId3"/>
          <a:stretch>
            <a:fillRect/>
          </a:stretch>
        </p:blipFill>
        <p:spPr>
          <a:xfrm>
            <a:off x="6667500" y="1932590"/>
            <a:ext cx="5041900" cy="2840421"/>
          </a:xfrm>
          <a:prstGeom prst="rect">
            <a:avLst/>
          </a:prstGeom>
        </p:spPr>
      </p:pic>
    </p:spTree>
    <p:extLst>
      <p:ext uri="{BB962C8B-B14F-4D97-AF65-F5344CB8AC3E}">
        <p14:creationId xmlns:p14="http://schemas.microsoft.com/office/powerpoint/2010/main" val="2665135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2ABC9-851A-41DB-829B-42FA57489349}"/>
              </a:ext>
            </a:extLst>
          </p:cNvPr>
          <p:cNvSpPr>
            <a:spLocks noGrp="1"/>
          </p:cNvSpPr>
          <p:nvPr>
            <p:ph type="title"/>
          </p:nvPr>
        </p:nvSpPr>
        <p:spPr>
          <a:solidFill>
            <a:srgbClr val="002060"/>
          </a:solidFill>
        </p:spPr>
        <p:txBody>
          <a:bodyPr/>
          <a:lstStyle/>
          <a:p>
            <a:r>
              <a:rPr lang="en-GB" dirty="0">
                <a:solidFill>
                  <a:schemeClr val="bg1"/>
                </a:solidFill>
              </a:rPr>
              <a:t>Project Aims &amp; objectives</a:t>
            </a:r>
          </a:p>
        </p:txBody>
      </p:sp>
      <p:sp>
        <p:nvSpPr>
          <p:cNvPr id="3" name="Content Placeholder 2">
            <a:extLst>
              <a:ext uri="{FF2B5EF4-FFF2-40B4-BE49-F238E27FC236}">
                <a16:creationId xmlns:a16="http://schemas.microsoft.com/office/drawing/2014/main" id="{C52F54E4-8292-4A2D-92FA-964B3859A68D}"/>
              </a:ext>
            </a:extLst>
          </p:cNvPr>
          <p:cNvSpPr>
            <a:spLocks noGrp="1"/>
          </p:cNvSpPr>
          <p:nvPr>
            <p:ph idx="1"/>
          </p:nvPr>
        </p:nvSpPr>
        <p:spPr>
          <a:xfrm>
            <a:off x="393940" y="1600201"/>
            <a:ext cx="6458310" cy="3917032"/>
          </a:xfrm>
        </p:spPr>
        <p:txBody>
          <a:bodyPr vert="horz" lIns="91440" tIns="45720" rIns="91440" bIns="45720" rtlCol="0" anchor="t">
            <a:noAutofit/>
          </a:bodyPr>
          <a:lstStyle/>
          <a:p>
            <a:r>
              <a:rPr lang="en-GB" sz="2400" dirty="0"/>
              <a:t>Over arching aim – be succinct</a:t>
            </a:r>
          </a:p>
          <a:p>
            <a:r>
              <a:rPr lang="en-GB" sz="2400" dirty="0"/>
              <a:t>Objectives – the steps you are going to take to answer your research aim or question</a:t>
            </a:r>
          </a:p>
          <a:p>
            <a:r>
              <a:rPr lang="en-GB" sz="2400" dirty="0"/>
              <a:t>A specific list of tasks needed to be done to accomplish the goals of the project</a:t>
            </a:r>
          </a:p>
          <a:p>
            <a:r>
              <a:rPr lang="en-GB" sz="2400" dirty="0"/>
              <a:t>Must be clear &amp; achievable</a:t>
            </a:r>
          </a:p>
          <a:p>
            <a:r>
              <a:rPr lang="en-GB" sz="2400" dirty="0"/>
              <a:t>Usually numbered so that each reads as an ‘individual’ statement to convey intentions</a:t>
            </a:r>
          </a:p>
          <a:p>
            <a:r>
              <a:rPr lang="en-GB" sz="2400" dirty="0"/>
              <a:t>The dissertation aim, objectives &amp; research question,  MUST be aligned</a:t>
            </a:r>
          </a:p>
        </p:txBody>
      </p:sp>
      <p:pic>
        <p:nvPicPr>
          <p:cNvPr id="4" name="Picture 3" descr="A group of people standing on a red arrow pointing to a target&#10;&#10;Description automatically generated">
            <a:extLst>
              <a:ext uri="{FF2B5EF4-FFF2-40B4-BE49-F238E27FC236}">
                <a16:creationId xmlns:a16="http://schemas.microsoft.com/office/drawing/2014/main" id="{713FFDC2-2C8F-1747-EA6C-DBFE2696D682}"/>
              </a:ext>
            </a:extLst>
          </p:cNvPr>
          <p:cNvPicPr>
            <a:picLocks noChangeAspect="1"/>
          </p:cNvPicPr>
          <p:nvPr/>
        </p:nvPicPr>
        <p:blipFill>
          <a:blip r:embed="rId3"/>
          <a:stretch>
            <a:fillRect/>
          </a:stretch>
        </p:blipFill>
        <p:spPr>
          <a:xfrm>
            <a:off x="6827718" y="1762035"/>
            <a:ext cx="4754771" cy="3326740"/>
          </a:xfrm>
          <a:prstGeom prst="rect">
            <a:avLst/>
          </a:prstGeom>
        </p:spPr>
      </p:pic>
    </p:spTree>
    <p:extLst>
      <p:ext uri="{BB962C8B-B14F-4D97-AF65-F5344CB8AC3E}">
        <p14:creationId xmlns:p14="http://schemas.microsoft.com/office/powerpoint/2010/main" val="139760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DFF04-C7DA-4D59-8CF8-5B5094E369F8}"/>
              </a:ext>
            </a:extLst>
          </p:cNvPr>
          <p:cNvSpPr>
            <a:spLocks noGrp="1"/>
          </p:cNvSpPr>
          <p:nvPr>
            <p:ph type="title"/>
          </p:nvPr>
        </p:nvSpPr>
        <p:spPr>
          <a:solidFill>
            <a:srgbClr val="002060"/>
          </a:solidFill>
        </p:spPr>
        <p:txBody>
          <a:bodyPr/>
          <a:lstStyle/>
          <a:p>
            <a:r>
              <a:rPr lang="en-GB" dirty="0">
                <a:solidFill>
                  <a:schemeClr val="bg1"/>
                </a:solidFill>
              </a:rPr>
              <a:t>Literature Review</a:t>
            </a:r>
          </a:p>
        </p:txBody>
      </p:sp>
      <p:sp>
        <p:nvSpPr>
          <p:cNvPr id="3" name="Content Placeholder 2">
            <a:extLst>
              <a:ext uri="{FF2B5EF4-FFF2-40B4-BE49-F238E27FC236}">
                <a16:creationId xmlns:a16="http://schemas.microsoft.com/office/drawing/2014/main" id="{2AD5F51C-A1C0-4854-8841-E67577ACA9D0}"/>
              </a:ext>
            </a:extLst>
          </p:cNvPr>
          <p:cNvSpPr>
            <a:spLocks noGrp="1"/>
          </p:cNvSpPr>
          <p:nvPr>
            <p:ph idx="1"/>
          </p:nvPr>
        </p:nvSpPr>
        <p:spPr>
          <a:xfrm>
            <a:off x="5354128" y="1600201"/>
            <a:ext cx="6228272" cy="3917032"/>
          </a:xfrm>
        </p:spPr>
        <p:txBody>
          <a:bodyPr vert="horz" lIns="91440" tIns="45720" rIns="91440" bIns="45720" rtlCol="0" anchor="t">
            <a:normAutofit/>
          </a:bodyPr>
          <a:lstStyle/>
          <a:p>
            <a:pPr>
              <a:buFont typeface="Arial" panose="020B0604020202020204" pitchFamily="34" charset="0"/>
              <a:buChar char="•"/>
            </a:pPr>
            <a:r>
              <a:rPr lang="en-GB" sz="2000" dirty="0"/>
              <a:t>Use chosen research question as basis for literature scope</a:t>
            </a:r>
          </a:p>
          <a:p>
            <a:r>
              <a:rPr lang="en-GB" sz="2000" dirty="0"/>
              <a:t> You should review the related literature and provide a rationale for your own study -  give your proposal purpose</a:t>
            </a:r>
          </a:p>
          <a:p>
            <a:pPr>
              <a:buFont typeface="Arial" panose="020B0604020202020204" pitchFamily="34" charset="0"/>
              <a:buChar char="•"/>
            </a:pPr>
            <a:r>
              <a:rPr lang="en-GB" sz="2000" b="1" dirty="0"/>
              <a:t>Concise</a:t>
            </a:r>
          </a:p>
          <a:p>
            <a:pPr lvl="1">
              <a:buFont typeface="Arial" panose="020B0604020202020204" pitchFamily="34" charset="0"/>
              <a:buChar char="•"/>
            </a:pPr>
            <a:r>
              <a:rPr lang="en-GB" sz="2000" dirty="0"/>
              <a:t>This will not necessarily include every study reported in a particular area but should be a selective account of major studies. </a:t>
            </a:r>
          </a:p>
          <a:p>
            <a:pPr lvl="1">
              <a:buFont typeface="Arial" panose="020B0604020202020204" pitchFamily="34" charset="0"/>
              <a:buChar char="•"/>
            </a:pPr>
            <a:r>
              <a:rPr lang="en-GB" sz="2000" dirty="0"/>
              <a:t>It is NOT a history lesson for your reader</a:t>
            </a:r>
          </a:p>
          <a:p>
            <a:pPr lvl="1">
              <a:buFont typeface="Arial" panose="020B0604020202020204" pitchFamily="34" charset="0"/>
              <a:buChar char="•"/>
            </a:pPr>
            <a:endParaRPr lang="en-GB" sz="2200" dirty="0"/>
          </a:p>
          <a:p>
            <a:endParaRPr lang="en-GB" dirty="0"/>
          </a:p>
        </p:txBody>
      </p:sp>
      <p:pic>
        <p:nvPicPr>
          <p:cNvPr id="4" name="Picture 3" descr="A stack of books and a cup of coffee&#10;&#10;Description automatically generated">
            <a:extLst>
              <a:ext uri="{FF2B5EF4-FFF2-40B4-BE49-F238E27FC236}">
                <a16:creationId xmlns:a16="http://schemas.microsoft.com/office/drawing/2014/main" id="{F9B4220F-500E-0D8E-0C49-8610F19F6EC3}"/>
              </a:ext>
            </a:extLst>
          </p:cNvPr>
          <p:cNvPicPr>
            <a:picLocks noChangeAspect="1"/>
          </p:cNvPicPr>
          <p:nvPr/>
        </p:nvPicPr>
        <p:blipFill>
          <a:blip r:embed="rId3"/>
          <a:stretch>
            <a:fillRect/>
          </a:stretch>
        </p:blipFill>
        <p:spPr>
          <a:xfrm>
            <a:off x="885645" y="2394923"/>
            <a:ext cx="4324709" cy="2420399"/>
          </a:xfrm>
          <a:prstGeom prst="rect">
            <a:avLst/>
          </a:prstGeom>
        </p:spPr>
      </p:pic>
    </p:spTree>
    <p:extLst>
      <p:ext uri="{BB962C8B-B14F-4D97-AF65-F5344CB8AC3E}">
        <p14:creationId xmlns:p14="http://schemas.microsoft.com/office/powerpoint/2010/main" val="213949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6FEF4-8527-46B8-BECA-D1C8A8FE4C79}"/>
              </a:ext>
            </a:extLst>
          </p:cNvPr>
          <p:cNvSpPr>
            <a:spLocks noGrp="1"/>
          </p:cNvSpPr>
          <p:nvPr>
            <p:ph type="title"/>
          </p:nvPr>
        </p:nvSpPr>
        <p:spPr>
          <a:solidFill>
            <a:srgbClr val="002060"/>
          </a:solidFill>
        </p:spPr>
        <p:txBody>
          <a:bodyPr/>
          <a:lstStyle/>
          <a:p>
            <a:r>
              <a:rPr lang="en-GB" dirty="0">
                <a:solidFill>
                  <a:schemeClr val="bg1"/>
                </a:solidFill>
              </a:rPr>
              <a:t>Methodology</a:t>
            </a:r>
          </a:p>
        </p:txBody>
      </p:sp>
      <p:sp>
        <p:nvSpPr>
          <p:cNvPr id="3" name="Content Placeholder 2">
            <a:extLst>
              <a:ext uri="{FF2B5EF4-FFF2-40B4-BE49-F238E27FC236}">
                <a16:creationId xmlns:a16="http://schemas.microsoft.com/office/drawing/2014/main" id="{05505C09-2E61-4852-9C25-048E027718D7}"/>
              </a:ext>
            </a:extLst>
          </p:cNvPr>
          <p:cNvSpPr>
            <a:spLocks noGrp="1"/>
          </p:cNvSpPr>
          <p:nvPr>
            <p:ph idx="1"/>
          </p:nvPr>
        </p:nvSpPr>
        <p:spPr>
          <a:xfrm>
            <a:off x="609600" y="1600201"/>
            <a:ext cx="4848046" cy="3917032"/>
          </a:xfrm>
        </p:spPr>
        <p:txBody>
          <a:bodyPr vert="horz" lIns="91440" tIns="45720" rIns="91440" bIns="45720" rtlCol="0" anchor="t">
            <a:normAutofit/>
          </a:bodyPr>
          <a:lstStyle/>
          <a:p>
            <a:pPr marL="0" indent="0">
              <a:buNone/>
            </a:pPr>
            <a:r>
              <a:rPr lang="en-GB" sz="2000" dirty="0"/>
              <a:t>The method section should describe the process of how you plan to conduct your research and follow a similar structure to the method section of your dissertation (just shorter). </a:t>
            </a:r>
          </a:p>
          <a:p>
            <a:pPr lvl="1">
              <a:buFont typeface="Courier New" panose="02070309020205020404" pitchFamily="49" charset="0"/>
              <a:buChar char="o"/>
            </a:pPr>
            <a:r>
              <a:rPr lang="en-GB" sz="2000" dirty="0"/>
              <a:t>Justify your selection of research techniques and sampling</a:t>
            </a:r>
          </a:p>
          <a:p>
            <a:pPr lvl="1">
              <a:buFont typeface="Courier New" panose="02070309020205020404" pitchFamily="49" charset="0"/>
              <a:buChar char="o"/>
            </a:pPr>
            <a:r>
              <a:rPr lang="en-GB" sz="2000" dirty="0"/>
              <a:t>Use previous research on same topic: what methods did they employ? </a:t>
            </a:r>
          </a:p>
          <a:p>
            <a:pPr lvl="1">
              <a:buFont typeface="Courier New" panose="02070309020205020404" pitchFamily="49" charset="0"/>
              <a:buChar char="o"/>
            </a:pPr>
            <a:r>
              <a:rPr lang="en-GB" sz="2000" dirty="0"/>
              <a:t>Be realistic and appropriate</a:t>
            </a:r>
          </a:p>
          <a:p>
            <a:pPr marL="0" indent="0">
              <a:buNone/>
            </a:pPr>
            <a:endParaRPr lang="en-GB" sz="2000" dirty="0"/>
          </a:p>
          <a:p>
            <a:endParaRPr lang="en-GB" dirty="0"/>
          </a:p>
        </p:txBody>
      </p:sp>
      <p:pic>
        <p:nvPicPr>
          <p:cNvPr id="4" name="Picture 3" descr="A group of objects with a light bulb and a magnifying glass&#10;&#10;Description automatically generated">
            <a:extLst>
              <a:ext uri="{FF2B5EF4-FFF2-40B4-BE49-F238E27FC236}">
                <a16:creationId xmlns:a16="http://schemas.microsoft.com/office/drawing/2014/main" id="{FD9661AD-8D22-199C-42D6-2E7FF6AD7ACE}"/>
              </a:ext>
            </a:extLst>
          </p:cNvPr>
          <p:cNvPicPr>
            <a:picLocks noChangeAspect="1"/>
          </p:cNvPicPr>
          <p:nvPr/>
        </p:nvPicPr>
        <p:blipFill>
          <a:blip r:embed="rId3"/>
          <a:stretch>
            <a:fillRect/>
          </a:stretch>
        </p:blipFill>
        <p:spPr>
          <a:xfrm>
            <a:off x="5795513" y="2067464"/>
            <a:ext cx="5668991" cy="2823712"/>
          </a:xfrm>
          <a:prstGeom prst="rect">
            <a:avLst/>
          </a:prstGeom>
        </p:spPr>
      </p:pic>
    </p:spTree>
    <p:extLst>
      <p:ext uri="{BB962C8B-B14F-4D97-AF65-F5344CB8AC3E}">
        <p14:creationId xmlns:p14="http://schemas.microsoft.com/office/powerpoint/2010/main" val="2551998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7CA1DEC-EB92-42B2-B4A1-DBFCE8084D18}"/>
              </a:ext>
            </a:extLst>
          </p:cNvPr>
          <p:cNvSpPr>
            <a:spLocks noGrp="1"/>
          </p:cNvSpPr>
          <p:nvPr>
            <p:ph type="title"/>
          </p:nvPr>
        </p:nvSpPr>
        <p:spPr>
          <a:solidFill>
            <a:srgbClr val="002060"/>
          </a:solidFill>
        </p:spPr>
        <p:txBody>
          <a:bodyPr/>
          <a:lstStyle/>
          <a:p>
            <a:r>
              <a:rPr lang="en-GB" dirty="0">
                <a:solidFill>
                  <a:schemeClr val="bg1"/>
                </a:solidFill>
              </a:rPr>
              <a:t>Proposed Timeline</a:t>
            </a:r>
          </a:p>
        </p:txBody>
      </p:sp>
      <p:sp>
        <p:nvSpPr>
          <p:cNvPr id="5" name="Content Placeholder 4">
            <a:extLst>
              <a:ext uri="{FF2B5EF4-FFF2-40B4-BE49-F238E27FC236}">
                <a16:creationId xmlns:a16="http://schemas.microsoft.com/office/drawing/2014/main" id="{7CF4E99E-9CA4-470A-9C42-2BA6F6846171}"/>
              </a:ext>
            </a:extLst>
          </p:cNvPr>
          <p:cNvSpPr>
            <a:spLocks noGrp="1"/>
          </p:cNvSpPr>
          <p:nvPr>
            <p:ph sz="half" idx="1"/>
          </p:nvPr>
        </p:nvSpPr>
        <p:spPr/>
        <p:txBody>
          <a:bodyPr/>
          <a:lstStyle/>
          <a:p>
            <a:r>
              <a:rPr lang="en-GB" dirty="0"/>
              <a:t>Include a proposed timeline, using either a table format or a </a:t>
            </a:r>
            <a:r>
              <a:rPr lang="en-GB" dirty="0" err="1"/>
              <a:t>ghant</a:t>
            </a:r>
            <a:r>
              <a:rPr lang="en-GB" dirty="0"/>
              <a:t> chart, which clearly shows plan of action for completion of your dissertation with specified dates and tasks. For instance, </a:t>
            </a:r>
          </a:p>
          <a:p>
            <a:endParaRPr lang="en-GB" sz="3600" dirty="0"/>
          </a:p>
          <a:p>
            <a:endParaRPr lang="en-GB" dirty="0"/>
          </a:p>
        </p:txBody>
      </p:sp>
      <p:pic>
        <p:nvPicPr>
          <p:cNvPr id="7" name="Content Placeholder 6">
            <a:extLst>
              <a:ext uri="{FF2B5EF4-FFF2-40B4-BE49-F238E27FC236}">
                <a16:creationId xmlns:a16="http://schemas.microsoft.com/office/drawing/2014/main" id="{6C8B7180-40C3-4A23-B7AA-0CB6EAD5C5E4}"/>
              </a:ext>
            </a:extLst>
          </p:cNvPr>
          <p:cNvPicPr>
            <a:picLocks noGrp="1" noChangeAspect="1"/>
          </p:cNvPicPr>
          <p:nvPr>
            <p:ph sz="half" idx="2"/>
          </p:nvPr>
        </p:nvPicPr>
        <p:blipFill>
          <a:blip r:embed="rId2"/>
          <a:stretch>
            <a:fillRect/>
          </a:stretch>
        </p:blipFill>
        <p:spPr>
          <a:xfrm>
            <a:off x="6658708" y="2016369"/>
            <a:ext cx="4502003" cy="3129645"/>
          </a:xfrm>
          <a:prstGeom prst="rect">
            <a:avLst/>
          </a:prstGeom>
        </p:spPr>
      </p:pic>
    </p:spTree>
    <p:extLst>
      <p:ext uri="{BB962C8B-B14F-4D97-AF65-F5344CB8AC3E}">
        <p14:creationId xmlns:p14="http://schemas.microsoft.com/office/powerpoint/2010/main" val="2073865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D3526-7C4E-4AE5-B2B6-C9088D0341B5}"/>
              </a:ext>
            </a:extLst>
          </p:cNvPr>
          <p:cNvSpPr>
            <a:spLocks noGrp="1"/>
          </p:cNvSpPr>
          <p:nvPr>
            <p:ph type="title"/>
          </p:nvPr>
        </p:nvSpPr>
        <p:spPr>
          <a:solidFill>
            <a:srgbClr val="002060"/>
          </a:solidFill>
        </p:spPr>
        <p:txBody>
          <a:bodyPr/>
          <a:lstStyle/>
          <a:p>
            <a:r>
              <a:rPr lang="en-GB" dirty="0">
                <a:solidFill>
                  <a:schemeClr val="bg1"/>
                </a:solidFill>
              </a:rPr>
              <a:t>Outcomes</a:t>
            </a:r>
          </a:p>
        </p:txBody>
      </p:sp>
      <p:sp>
        <p:nvSpPr>
          <p:cNvPr id="3" name="Content Placeholder 2">
            <a:extLst>
              <a:ext uri="{FF2B5EF4-FFF2-40B4-BE49-F238E27FC236}">
                <a16:creationId xmlns:a16="http://schemas.microsoft.com/office/drawing/2014/main" id="{FD8561CA-FCF1-462F-8ACD-DDE0D3C9EBB1}"/>
              </a:ext>
            </a:extLst>
          </p:cNvPr>
          <p:cNvSpPr>
            <a:spLocks noGrp="1"/>
          </p:cNvSpPr>
          <p:nvPr>
            <p:ph idx="1"/>
          </p:nvPr>
        </p:nvSpPr>
        <p:spPr>
          <a:xfrm>
            <a:off x="609600" y="1600201"/>
            <a:ext cx="7781027" cy="3917032"/>
          </a:xfrm>
        </p:spPr>
        <p:txBody>
          <a:bodyPr vert="horz" lIns="91440" tIns="45720" rIns="91440" bIns="45720" rtlCol="0" anchor="t">
            <a:normAutofit/>
          </a:bodyPr>
          <a:lstStyle/>
          <a:p>
            <a:pPr>
              <a:buFont typeface="Arial" panose="020B0604020202020204" pitchFamily="34" charset="0"/>
              <a:buChar char="•"/>
            </a:pPr>
            <a:r>
              <a:rPr lang="en-GB" sz="2400" dirty="0"/>
              <a:t>Who would be interested in your dissertation and its findings?</a:t>
            </a:r>
          </a:p>
          <a:p>
            <a:r>
              <a:rPr lang="en-GB" sz="2400" dirty="0"/>
              <a:t> Is there potential for future research on the subject?</a:t>
            </a:r>
          </a:p>
          <a:p>
            <a:r>
              <a:rPr lang="en-GB" sz="2400" dirty="0"/>
              <a:t> Does it provide new avenues of research? Support current strategies/decision-making?</a:t>
            </a:r>
          </a:p>
          <a:p>
            <a:r>
              <a:rPr lang="en-GB" sz="2400" dirty="0"/>
              <a:t> Demonstrate your awareness of its contribution to that area of research</a:t>
            </a:r>
          </a:p>
          <a:p>
            <a:r>
              <a:rPr lang="en-GB" sz="2400" dirty="0"/>
              <a:t> ‘So what?’</a:t>
            </a:r>
          </a:p>
          <a:p>
            <a:endParaRPr lang="en-GB" dirty="0"/>
          </a:p>
        </p:txBody>
      </p:sp>
      <p:pic>
        <p:nvPicPr>
          <p:cNvPr id="4" name="Picture 3">
            <a:extLst>
              <a:ext uri="{FF2B5EF4-FFF2-40B4-BE49-F238E27FC236}">
                <a16:creationId xmlns:a16="http://schemas.microsoft.com/office/drawing/2014/main" id="{8DCABAF2-4B7B-4DAD-BC5A-86934E9B0655}"/>
              </a:ext>
            </a:extLst>
          </p:cNvPr>
          <p:cNvPicPr>
            <a:picLocks noChangeAspect="1"/>
          </p:cNvPicPr>
          <p:nvPr/>
        </p:nvPicPr>
        <p:blipFill>
          <a:blip r:embed="rId3"/>
          <a:stretch>
            <a:fillRect/>
          </a:stretch>
        </p:blipFill>
        <p:spPr>
          <a:xfrm>
            <a:off x="8446916" y="3428809"/>
            <a:ext cx="2847162" cy="1868916"/>
          </a:xfrm>
          <a:prstGeom prst="rect">
            <a:avLst/>
          </a:prstGeom>
        </p:spPr>
      </p:pic>
    </p:spTree>
    <p:extLst>
      <p:ext uri="{BB962C8B-B14F-4D97-AF65-F5344CB8AC3E}">
        <p14:creationId xmlns:p14="http://schemas.microsoft.com/office/powerpoint/2010/main" val="3484585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BA969-8863-4405-BB7D-3D25E22DDA45}"/>
              </a:ext>
            </a:extLst>
          </p:cNvPr>
          <p:cNvSpPr>
            <a:spLocks noGrp="1"/>
          </p:cNvSpPr>
          <p:nvPr>
            <p:ph type="title"/>
          </p:nvPr>
        </p:nvSpPr>
        <p:spPr>
          <a:solidFill>
            <a:srgbClr val="002060"/>
          </a:solidFill>
        </p:spPr>
        <p:txBody>
          <a:bodyPr/>
          <a:lstStyle/>
          <a:p>
            <a:r>
              <a:rPr lang="en-GB" dirty="0">
                <a:solidFill>
                  <a:schemeClr val="bg1"/>
                </a:solidFill>
              </a:rPr>
              <a:t>Referencing</a:t>
            </a:r>
          </a:p>
        </p:txBody>
      </p:sp>
      <p:sp>
        <p:nvSpPr>
          <p:cNvPr id="3" name="Content Placeholder 2">
            <a:extLst>
              <a:ext uri="{FF2B5EF4-FFF2-40B4-BE49-F238E27FC236}">
                <a16:creationId xmlns:a16="http://schemas.microsoft.com/office/drawing/2014/main" id="{45BFC6A4-1598-4AF2-81D9-D0E97AE1F7F7}"/>
              </a:ext>
            </a:extLst>
          </p:cNvPr>
          <p:cNvSpPr>
            <a:spLocks noGrp="1"/>
          </p:cNvSpPr>
          <p:nvPr>
            <p:ph idx="1"/>
          </p:nvPr>
        </p:nvSpPr>
        <p:spPr/>
        <p:txBody>
          <a:bodyPr/>
          <a:lstStyle/>
          <a:p>
            <a:pPr algn="ctr">
              <a:buFont typeface="Wingdings" panose="05000000000000000000" pitchFamily="2" charset="2"/>
              <a:buChar char="§"/>
            </a:pPr>
            <a:r>
              <a:rPr lang="en-GB" sz="3200" dirty="0"/>
              <a:t>Use the Harvard referencing style  - available on Moodle /Library pages</a:t>
            </a:r>
          </a:p>
          <a:p>
            <a:pPr algn="ctr">
              <a:buFont typeface="Wingdings" panose="05000000000000000000" pitchFamily="2" charset="2"/>
              <a:buChar char="§"/>
            </a:pPr>
            <a:r>
              <a:rPr lang="en-GB" sz="3200" dirty="0"/>
              <a:t>Start your reference list early on – from day 1              (excel spreadsheet/word document etc.)</a:t>
            </a:r>
          </a:p>
          <a:p>
            <a:endParaRPr lang="en-GB" dirty="0"/>
          </a:p>
        </p:txBody>
      </p:sp>
      <p:pic>
        <p:nvPicPr>
          <p:cNvPr id="4" name="Picture 3">
            <a:extLst>
              <a:ext uri="{FF2B5EF4-FFF2-40B4-BE49-F238E27FC236}">
                <a16:creationId xmlns:a16="http://schemas.microsoft.com/office/drawing/2014/main" id="{FB480B49-5933-4014-A8F1-83630B13F653}"/>
              </a:ext>
            </a:extLst>
          </p:cNvPr>
          <p:cNvPicPr>
            <a:picLocks noChangeAspect="1"/>
          </p:cNvPicPr>
          <p:nvPr/>
        </p:nvPicPr>
        <p:blipFill>
          <a:blip r:embed="rId3"/>
          <a:stretch>
            <a:fillRect/>
          </a:stretch>
        </p:blipFill>
        <p:spPr>
          <a:xfrm>
            <a:off x="5069648" y="3773626"/>
            <a:ext cx="2615411" cy="1743607"/>
          </a:xfrm>
          <a:prstGeom prst="rect">
            <a:avLst/>
          </a:prstGeom>
        </p:spPr>
      </p:pic>
    </p:spTree>
    <p:extLst>
      <p:ext uri="{BB962C8B-B14F-4D97-AF65-F5344CB8AC3E}">
        <p14:creationId xmlns:p14="http://schemas.microsoft.com/office/powerpoint/2010/main" val="5873570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dirty="0">
                <a:solidFill>
                  <a:schemeClr val="bg1"/>
                </a:solidFill>
              </a:rPr>
              <a:t>Concerns</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sz="half" idx="1"/>
          </p:nvPr>
        </p:nvSpPr>
        <p:spPr/>
        <p:txBody>
          <a:bodyPr vert="horz" lIns="91440" tIns="45720" rIns="91440" bIns="45720" rtlCol="0" anchor="t">
            <a:normAutofit/>
          </a:bodyPr>
          <a:lstStyle/>
          <a:p>
            <a:endParaRPr lang="en-GB" dirty="0"/>
          </a:p>
          <a:p>
            <a:endParaRPr lang="en-GB"/>
          </a:p>
          <a:p>
            <a:r>
              <a:rPr lang="en-GB" dirty="0"/>
              <a:t>What are your concerns for this module?</a:t>
            </a:r>
          </a:p>
          <a:p>
            <a:endParaRPr lang="en-GB" dirty="0"/>
          </a:p>
        </p:txBody>
      </p:sp>
      <p:sp>
        <p:nvSpPr>
          <p:cNvPr id="5" name="Content Placeholder 4">
            <a:extLst>
              <a:ext uri="{FF2B5EF4-FFF2-40B4-BE49-F238E27FC236}">
                <a16:creationId xmlns:a16="http://schemas.microsoft.com/office/drawing/2014/main" id="{94F4687A-416E-C695-FB38-7302BD93912A}"/>
              </a:ext>
            </a:extLst>
          </p:cNvPr>
          <p:cNvSpPr>
            <a:spLocks noGrp="1"/>
          </p:cNvSpPr>
          <p:nvPr>
            <p:ph sz="half" idx="2"/>
          </p:nvPr>
        </p:nvSpPr>
        <p:spPr/>
        <p:txBody>
          <a:bodyPr vert="horz" lIns="91440" tIns="45720" rIns="91440" bIns="45720" rtlCol="0" anchor="t">
            <a:normAutofit/>
          </a:bodyPr>
          <a:lstStyle/>
          <a:p>
            <a:pPr marL="0" indent="0">
              <a:buNone/>
            </a:pPr>
            <a:endParaRPr lang="en-US" dirty="0"/>
          </a:p>
        </p:txBody>
      </p:sp>
      <p:pic>
        <p:nvPicPr>
          <p:cNvPr id="4" name="Picture 3">
            <a:extLst>
              <a:ext uri="{FF2B5EF4-FFF2-40B4-BE49-F238E27FC236}">
                <a16:creationId xmlns:a16="http://schemas.microsoft.com/office/drawing/2014/main" id="{07603822-64DC-4DDB-93B7-5A3A5F85DF85}"/>
              </a:ext>
            </a:extLst>
          </p:cNvPr>
          <p:cNvPicPr>
            <a:picLocks noChangeAspect="1"/>
          </p:cNvPicPr>
          <p:nvPr/>
        </p:nvPicPr>
        <p:blipFill>
          <a:blip r:embed="rId3"/>
          <a:stretch>
            <a:fillRect/>
          </a:stretch>
        </p:blipFill>
        <p:spPr>
          <a:xfrm>
            <a:off x="5828276" y="1603983"/>
            <a:ext cx="5748137" cy="3815627"/>
          </a:xfrm>
          <a:prstGeom prst="rect">
            <a:avLst/>
          </a:prstGeom>
        </p:spPr>
      </p:pic>
    </p:spTree>
    <p:extLst>
      <p:ext uri="{BB962C8B-B14F-4D97-AF65-F5344CB8AC3E}">
        <p14:creationId xmlns:p14="http://schemas.microsoft.com/office/powerpoint/2010/main" val="274928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lstStyle/>
          <a:p>
            <a:r>
              <a:rPr lang="en-GB" dirty="0">
                <a:solidFill>
                  <a:schemeClr val="bg1"/>
                </a:solidFill>
              </a:rPr>
              <a:t>Learning outcomes</a:t>
            </a:r>
          </a:p>
        </p:txBody>
      </p:sp>
      <p:sp>
        <p:nvSpPr>
          <p:cNvPr id="3" name="Content Placeholder 2">
            <a:extLst>
              <a:ext uri="{FF2B5EF4-FFF2-40B4-BE49-F238E27FC236}">
                <a16:creationId xmlns:a16="http://schemas.microsoft.com/office/drawing/2014/main" id="{4358918E-1024-4B7B-87D5-A2EA36C0AA5F}"/>
              </a:ext>
            </a:extLst>
          </p:cNvPr>
          <p:cNvSpPr>
            <a:spLocks noGrp="1"/>
          </p:cNvSpPr>
          <p:nvPr>
            <p:ph idx="1"/>
          </p:nvPr>
        </p:nvSpPr>
        <p:spPr/>
        <p:txBody>
          <a:bodyPr vert="horz" lIns="91440" tIns="45720" rIns="91440" bIns="45720" rtlCol="0" anchor="t">
            <a:normAutofit/>
          </a:bodyPr>
          <a:lstStyle/>
          <a:p>
            <a:r>
              <a:rPr lang="en-GB" dirty="0">
                <a:ea typeface="+mn-lt"/>
                <a:cs typeface="+mn-lt"/>
              </a:rPr>
              <a:t>To provide an overview of the dissertation module</a:t>
            </a:r>
            <a:endParaRPr lang="en-US" dirty="0">
              <a:ea typeface="+mn-lt"/>
              <a:cs typeface="+mn-lt"/>
            </a:endParaRPr>
          </a:p>
          <a:p>
            <a:r>
              <a:rPr lang="en-GB" dirty="0">
                <a:ea typeface="+mn-lt"/>
                <a:cs typeface="+mn-lt"/>
              </a:rPr>
              <a:t>To introduce students to the requirements of a ‘Dissertation proposal’</a:t>
            </a:r>
          </a:p>
          <a:p>
            <a:r>
              <a:rPr lang="en-GB" dirty="0">
                <a:ea typeface="+mn-lt"/>
                <a:cs typeface="+mn-lt"/>
              </a:rPr>
              <a:t>To be aware of key submission dates</a:t>
            </a:r>
            <a:endParaRPr lang="en-GB" dirty="0"/>
          </a:p>
          <a:p>
            <a:r>
              <a:rPr lang="en-GB" dirty="0"/>
              <a:t>Address any initial concerns </a:t>
            </a:r>
          </a:p>
          <a:p>
            <a:endParaRPr lang="en-GB" dirty="0"/>
          </a:p>
          <a:p>
            <a:pPr marL="0" indent="0">
              <a:buNone/>
            </a:pPr>
            <a:endParaRPr lang="en-GB" dirty="0"/>
          </a:p>
        </p:txBody>
      </p:sp>
      <p:pic>
        <p:nvPicPr>
          <p:cNvPr id="4" name="Picture 3">
            <a:extLst>
              <a:ext uri="{FF2B5EF4-FFF2-40B4-BE49-F238E27FC236}">
                <a16:creationId xmlns:a16="http://schemas.microsoft.com/office/drawing/2014/main" id="{F8B4E12A-9266-4924-8285-0E7CC7CF3D5B}"/>
              </a:ext>
            </a:extLst>
          </p:cNvPr>
          <p:cNvPicPr>
            <a:picLocks noChangeAspect="1"/>
          </p:cNvPicPr>
          <p:nvPr/>
        </p:nvPicPr>
        <p:blipFill>
          <a:blip r:embed="rId3"/>
          <a:stretch>
            <a:fillRect/>
          </a:stretch>
        </p:blipFill>
        <p:spPr>
          <a:xfrm>
            <a:off x="9308913" y="3428813"/>
            <a:ext cx="2419350" cy="1885950"/>
          </a:xfrm>
          <a:prstGeom prst="rect">
            <a:avLst/>
          </a:prstGeom>
        </p:spPr>
      </p:pic>
    </p:spTree>
    <p:extLst>
      <p:ext uri="{BB962C8B-B14F-4D97-AF65-F5344CB8AC3E}">
        <p14:creationId xmlns:p14="http://schemas.microsoft.com/office/powerpoint/2010/main" val="32570387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07CF57-AAA9-DB71-798D-6F227C117730}"/>
              </a:ext>
            </a:extLst>
          </p:cNvPr>
          <p:cNvSpPr>
            <a:spLocks noGrp="1"/>
          </p:cNvSpPr>
          <p:nvPr>
            <p:ph sz="half" idx="2"/>
          </p:nvPr>
        </p:nvSpPr>
        <p:spPr>
          <a:xfrm>
            <a:off x="7333411" y="1600201"/>
            <a:ext cx="4248989" cy="3989040"/>
          </a:xfrm>
          <a:solidFill>
            <a:srgbClr val="002060"/>
          </a:solidFill>
        </p:spPr>
        <p:txBody>
          <a:bodyPr vert="horz" lIns="91440" tIns="45720" rIns="91440" bIns="45720" rtlCol="0" anchor="t">
            <a:normAutofit/>
          </a:bodyPr>
          <a:lstStyle/>
          <a:p>
            <a:pPr marL="0" indent="0">
              <a:buNone/>
            </a:pPr>
            <a:endParaRPr lang="en-US" dirty="0"/>
          </a:p>
          <a:p>
            <a:pPr marL="0" indent="0">
              <a:buNone/>
            </a:pPr>
            <a:endParaRPr lang="en-US" dirty="0"/>
          </a:p>
          <a:p>
            <a:pPr marL="0" indent="0" algn="ctr">
              <a:buNone/>
            </a:pPr>
            <a:r>
              <a:rPr lang="en-US" sz="3200" b="1" dirty="0">
                <a:solidFill>
                  <a:schemeClr val="bg1"/>
                </a:solidFill>
              </a:rPr>
              <a:t>Next lesson will be on Wednesday 8th October at 5.30pm</a:t>
            </a:r>
          </a:p>
        </p:txBody>
      </p:sp>
      <p:pic>
        <p:nvPicPr>
          <p:cNvPr id="7" name="Content Placeholder 6" descr="Interview Questions You Should Ask - DEV Community">
            <a:extLst>
              <a:ext uri="{FF2B5EF4-FFF2-40B4-BE49-F238E27FC236}">
                <a16:creationId xmlns:a16="http://schemas.microsoft.com/office/drawing/2014/main" id="{A417BAEF-130F-770F-B236-B5440E6C093B}"/>
              </a:ext>
            </a:extLst>
          </p:cNvPr>
          <p:cNvPicPr>
            <a:picLocks noGrp="1" noChangeAspect="1"/>
          </p:cNvPicPr>
          <p:nvPr>
            <p:ph sz="half" idx="1"/>
          </p:nvPr>
        </p:nvPicPr>
        <p:blipFill>
          <a:blip r:embed="rId2"/>
          <a:stretch>
            <a:fillRect/>
          </a:stretch>
        </p:blipFill>
        <p:spPr>
          <a:xfrm>
            <a:off x="938721" y="911188"/>
            <a:ext cx="5617952" cy="3138576"/>
          </a:xfrm>
        </p:spPr>
      </p:pic>
    </p:spTree>
    <p:extLst>
      <p:ext uri="{BB962C8B-B14F-4D97-AF65-F5344CB8AC3E}">
        <p14:creationId xmlns:p14="http://schemas.microsoft.com/office/powerpoint/2010/main" val="2141641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TotalTime>
  <Words>2995</Words>
  <Application>Microsoft Office PowerPoint</Application>
  <PresentationFormat>Widescreen</PresentationFormat>
  <Paragraphs>330</Paragraphs>
  <Slides>25</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Myriad Pro</vt:lpstr>
      <vt:lpstr>Arial</vt:lpstr>
      <vt:lpstr>Arial</vt:lpstr>
      <vt:lpstr>Calibri</vt:lpstr>
      <vt:lpstr>Courier New</vt:lpstr>
      <vt:lpstr>Wingdings</vt:lpstr>
      <vt:lpstr>Theme1.thmx first page pp</vt:lpstr>
      <vt:lpstr>MSc Plismona (Arweinydd Weithredol a Strategol) MSc Policing (Operational &amp; Strategic Leadership) 2025 Cyflwyniad Modiwl Traethawd Hir Dissertation Module Introduction</vt:lpstr>
      <vt:lpstr>Learning outcomes</vt:lpstr>
      <vt:lpstr>3rd Year Studies</vt:lpstr>
      <vt:lpstr>Module Introduction </vt:lpstr>
      <vt:lpstr>MSc Professional Investigation – dissertation</vt:lpstr>
      <vt:lpstr>Advantages of undertaking a dissertation</vt:lpstr>
      <vt:lpstr>The Assignment Brief</vt:lpstr>
      <vt:lpstr>Submission – Key dates</vt:lpstr>
      <vt:lpstr>Dissertation Support</vt:lpstr>
      <vt:lpstr>Presentation of work</vt:lpstr>
      <vt:lpstr>Dissertation</vt:lpstr>
      <vt:lpstr>“Where do I start?”</vt:lpstr>
      <vt:lpstr>Dissertation proposal</vt:lpstr>
      <vt:lpstr>Dissertation Proposal</vt:lpstr>
      <vt:lpstr>Research Question</vt:lpstr>
      <vt:lpstr>Refining the Research Question</vt:lpstr>
      <vt:lpstr>Project Aims &amp; objectives</vt:lpstr>
      <vt:lpstr>Literature Review</vt:lpstr>
      <vt:lpstr>Methodology</vt:lpstr>
      <vt:lpstr>Proposed Timeline</vt:lpstr>
      <vt:lpstr>Outcomes</vt:lpstr>
      <vt:lpstr>Referencing</vt:lpstr>
      <vt:lpstr>Concerns</vt:lpstr>
      <vt:lpstr>Learning outcomes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Jane Davies</cp:lastModifiedBy>
  <cp:revision>238</cp:revision>
  <dcterms:created xsi:type="dcterms:W3CDTF">2021-10-13T07:56:41Z</dcterms:created>
  <dcterms:modified xsi:type="dcterms:W3CDTF">2025-10-01T15:07:29Z</dcterms:modified>
</cp:coreProperties>
</file>