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9" r:id="rId5"/>
  </p:sldMasterIdLst>
  <p:notesMasterIdLst>
    <p:notesMasterId r:id="rId36"/>
  </p:notesMasterIdLst>
  <p:handoutMasterIdLst>
    <p:handoutMasterId r:id="rId37"/>
  </p:handoutMasterIdLst>
  <p:sldIdLst>
    <p:sldId id="374" r:id="rId6"/>
    <p:sldId id="296" r:id="rId7"/>
    <p:sldId id="414" r:id="rId8"/>
    <p:sldId id="415" r:id="rId9"/>
    <p:sldId id="297" r:id="rId10"/>
    <p:sldId id="299" r:id="rId11"/>
    <p:sldId id="416" r:id="rId12"/>
    <p:sldId id="417" r:id="rId13"/>
    <p:sldId id="263" r:id="rId14"/>
    <p:sldId id="418" r:id="rId15"/>
    <p:sldId id="300" r:id="rId16"/>
    <p:sldId id="419" r:id="rId17"/>
    <p:sldId id="275" r:id="rId18"/>
    <p:sldId id="278" r:id="rId19"/>
    <p:sldId id="279" r:id="rId20"/>
    <p:sldId id="280" r:id="rId21"/>
    <p:sldId id="281" r:id="rId22"/>
    <p:sldId id="283" r:id="rId23"/>
    <p:sldId id="284" r:id="rId24"/>
    <p:sldId id="285" r:id="rId25"/>
    <p:sldId id="286" r:id="rId26"/>
    <p:sldId id="287" r:id="rId27"/>
    <p:sldId id="288" r:id="rId28"/>
    <p:sldId id="289" r:id="rId29"/>
    <p:sldId id="290" r:id="rId30"/>
    <p:sldId id="291" r:id="rId31"/>
    <p:sldId id="292" r:id="rId32"/>
    <p:sldId id="294" r:id="rId33"/>
    <p:sldId id="295" r:id="rId34"/>
    <p:sldId id="293"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9" d="100"/>
          <a:sy n="89" d="100"/>
        </p:scale>
        <p:origin x="408" y="8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11/10/2026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11/10/2026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0FC2526-FE69-66F1-13DF-CA4981C1C1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0DDB628D-C05B-CFE1-B2BB-1B35B782EF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4340" name="Slide Number Placeholder 3">
            <a:extLst>
              <a:ext uri="{FF2B5EF4-FFF2-40B4-BE49-F238E27FC236}">
                <a16:creationId xmlns:a16="http://schemas.microsoft.com/office/drawing/2014/main" id="{C7F8673F-4590-6375-2DC5-FF3BBF2E8B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84448C-FD16-422A-BF6D-167D473AF34C}" type="slidenum">
              <a:rPr lang="en-GB" altLang="en-US" smtClean="0">
                <a:latin typeface="Verdana" panose="020B0604030504040204" pitchFamily="34" charset="0"/>
              </a:rPr>
              <a:pPr>
                <a:spcBef>
                  <a:spcPct val="0"/>
                </a:spcBef>
              </a:pPr>
              <a:t>4</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3233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07441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28612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11/10/2026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63019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11/10/2026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45397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88602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0955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815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8078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8285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21290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11/10/2026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2942713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09891772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86658605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NK8-LhqF4N0"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Youth Workers:</a:t>
            </a:r>
            <a:br>
              <a:rPr lang="en-GB" sz="4400" dirty="0"/>
            </a:br>
            <a:br>
              <a:rPr lang="en-GB" sz="4400" dirty="0"/>
            </a:br>
            <a:r>
              <a:rPr lang="en-GB" sz="4400" b="1" dirty="0">
                <a:solidFill>
                  <a:srgbClr val="080808"/>
                </a:solidFill>
              </a:rPr>
              <a:t>Leadership and Management</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ECYW5012</a:t>
            </a:r>
          </a:p>
          <a:p>
            <a:r>
              <a:rPr lang="en-GB" dirty="0"/>
              <a:t>12</a:t>
            </a:r>
            <a:r>
              <a:rPr lang="en-GB" baseline="30000" dirty="0"/>
              <a:t>th</a:t>
            </a:r>
            <a:r>
              <a:rPr lang="en-GB" dirty="0"/>
              <a:t> October 2026</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C35C-A3BF-8F2A-00F9-42A1BEE13722}"/>
              </a:ext>
            </a:extLst>
          </p:cNvPr>
          <p:cNvSpPr>
            <a:spLocks noGrp="1"/>
          </p:cNvSpPr>
          <p:nvPr>
            <p:ph type="title"/>
          </p:nvPr>
        </p:nvSpPr>
        <p:spPr/>
        <p:txBody>
          <a:bodyPr/>
          <a:lstStyle/>
          <a:p>
            <a:pPr eaLnBrk="1" hangingPunct="1">
              <a:defRPr/>
            </a:pPr>
            <a:r>
              <a:rPr lang="en-GB" b="1" dirty="0"/>
              <a:t>Group Task	</a:t>
            </a:r>
          </a:p>
        </p:txBody>
      </p:sp>
      <p:sp>
        <p:nvSpPr>
          <p:cNvPr id="11267" name="Content Placeholder 2">
            <a:extLst>
              <a:ext uri="{FF2B5EF4-FFF2-40B4-BE49-F238E27FC236}">
                <a16:creationId xmlns:a16="http://schemas.microsoft.com/office/drawing/2014/main" id="{EE5655A6-DAFC-3602-BE68-7F1D538FA51D}"/>
              </a:ext>
            </a:extLst>
          </p:cNvPr>
          <p:cNvSpPr>
            <a:spLocks noGrp="1"/>
          </p:cNvSpPr>
          <p:nvPr>
            <p:ph idx="1"/>
          </p:nvPr>
        </p:nvSpPr>
        <p:spPr/>
        <p:txBody>
          <a:bodyPr/>
          <a:lstStyle/>
          <a:p>
            <a:pPr eaLnBrk="1" hangingPunct="1"/>
            <a:r>
              <a:rPr lang="en-GB" altLang="en-US" sz="2400"/>
              <a:t>What is the role of a manager?</a:t>
            </a:r>
          </a:p>
          <a:p>
            <a:pPr eaLnBrk="1" hangingPunct="1"/>
            <a:r>
              <a:rPr lang="en-GB" altLang="en-US" sz="2400"/>
              <a:t>What skills and qualities do they need?</a:t>
            </a:r>
          </a:p>
          <a:p>
            <a:pPr eaLnBrk="1" hangingPunct="1"/>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7C14739-4A35-1FCE-DC44-214FE972A787}"/>
              </a:ext>
            </a:extLst>
          </p:cNvPr>
          <p:cNvSpPr>
            <a:spLocks noGrp="1" noChangeArrowheads="1"/>
          </p:cNvSpPr>
          <p:nvPr>
            <p:ph type="title"/>
          </p:nvPr>
        </p:nvSpPr>
        <p:spPr/>
        <p:txBody>
          <a:bodyPr>
            <a:normAutofit/>
          </a:bodyPr>
          <a:lstStyle/>
          <a:p>
            <a:pPr>
              <a:defRPr/>
            </a:pPr>
            <a:r>
              <a:rPr lang="en-US" altLang="en-US" b="1" dirty="0">
                <a:solidFill>
                  <a:schemeClr val="tx1">
                    <a:lumMod val="75000"/>
                    <a:lumOff val="25000"/>
                  </a:schemeClr>
                </a:solidFill>
              </a:rPr>
              <a:t>Management: </a:t>
            </a:r>
            <a:r>
              <a:rPr lang="en-GB" altLang="en-US" b="1" dirty="0">
                <a:solidFill>
                  <a:schemeClr val="tx1">
                    <a:lumMod val="75000"/>
                    <a:lumOff val="25000"/>
                  </a:schemeClr>
                </a:solidFill>
              </a:rPr>
              <a:t>According to Drucker (1955)</a:t>
            </a:r>
            <a:endParaRPr lang="en-US" altLang="en-US" b="1" dirty="0">
              <a:solidFill>
                <a:schemeClr val="tx1">
                  <a:lumMod val="75000"/>
                  <a:lumOff val="25000"/>
                </a:schemeClr>
              </a:solidFill>
            </a:endParaRPr>
          </a:p>
        </p:txBody>
      </p:sp>
      <p:sp>
        <p:nvSpPr>
          <p:cNvPr id="7171" name="Rectangle 3">
            <a:extLst>
              <a:ext uri="{FF2B5EF4-FFF2-40B4-BE49-F238E27FC236}">
                <a16:creationId xmlns:a16="http://schemas.microsoft.com/office/drawing/2014/main" id="{D3F2B4C7-E402-D746-46DD-910E3596F35F}"/>
              </a:ext>
            </a:extLst>
          </p:cNvPr>
          <p:cNvSpPr>
            <a:spLocks noGrp="1" noChangeArrowheads="1"/>
          </p:cNvSpPr>
          <p:nvPr>
            <p:ph idx="1"/>
          </p:nvPr>
        </p:nvSpPr>
        <p:spPr>
          <a:xfrm>
            <a:off x="758687" y="1518932"/>
            <a:ext cx="10515600" cy="4351338"/>
          </a:xfrm>
        </p:spPr>
        <p:txBody>
          <a:bodyPr rtlCol="0">
            <a:normAutofit fontScale="77500" lnSpcReduction="20000"/>
          </a:bodyPr>
          <a:lstStyle/>
          <a:p>
            <a:pPr marL="91440" indent="-91440">
              <a:lnSpc>
                <a:spcPct val="80000"/>
              </a:lnSpc>
              <a:buNone/>
              <a:defRPr/>
            </a:pPr>
            <a:r>
              <a:rPr lang="en-GB" altLang="en-US" i="1" dirty="0">
                <a:solidFill>
                  <a:schemeClr val="tx1">
                    <a:lumMod val="75000"/>
                    <a:lumOff val="25000"/>
                  </a:schemeClr>
                </a:solidFill>
              </a:rPr>
              <a:t>	</a:t>
            </a:r>
          </a:p>
          <a:p>
            <a:pPr marL="91440" indent="-91440">
              <a:lnSpc>
                <a:spcPct val="120000"/>
              </a:lnSpc>
              <a:buNone/>
              <a:defRPr/>
            </a:pPr>
            <a:r>
              <a:rPr lang="en-GB" altLang="en-US" i="1" dirty="0">
                <a:solidFill>
                  <a:schemeClr val="tx1">
                    <a:lumMod val="75000"/>
                    <a:lumOff val="25000"/>
                  </a:schemeClr>
                </a:solidFill>
              </a:rPr>
              <a:t>	</a:t>
            </a:r>
            <a:r>
              <a:rPr lang="en-GB" altLang="en-US" dirty="0">
                <a:solidFill>
                  <a:schemeClr val="tx1">
                    <a:lumMod val="75000"/>
                    <a:lumOff val="25000"/>
                  </a:schemeClr>
                </a:solidFill>
              </a:rPr>
              <a:t>‘The manager is the dynamic, life-giving element in every business. Without leadership the resources of production remain resources and never become production. In a competitive economy, above all, the quality and performance of the managers determine the success of a business, indeed they determine its survival. For the quality and performance of its mangers is the only effective advantage an enterprise in a competitive economy can have’. </a:t>
            </a:r>
          </a:p>
          <a:p>
            <a:pPr marL="91440" indent="-91440" algn="r">
              <a:lnSpc>
                <a:spcPct val="80000"/>
              </a:lnSpc>
              <a:buNone/>
              <a:defRPr/>
            </a:pPr>
            <a:r>
              <a:rPr lang="en-GB" altLang="en-US" dirty="0">
                <a:solidFill>
                  <a:schemeClr val="tx1">
                    <a:lumMod val="75000"/>
                    <a:lumOff val="25000"/>
                  </a:schemeClr>
                </a:solidFill>
              </a:rPr>
              <a:t>						(Drucker, 1955, p. 3)</a:t>
            </a:r>
          </a:p>
          <a:p>
            <a:pPr marL="91440" indent="-91440">
              <a:lnSpc>
                <a:spcPct val="80000"/>
              </a:lnSpc>
              <a:buNone/>
              <a:defRPr/>
            </a:pPr>
            <a:endParaRPr lang="en-GB" altLang="en-US" dirty="0">
              <a:solidFill>
                <a:schemeClr val="tx1">
                  <a:lumMod val="75000"/>
                  <a:lumOff val="25000"/>
                </a:schemeClr>
              </a:solidFill>
            </a:endParaRPr>
          </a:p>
          <a:p>
            <a:pPr marL="91440" indent="-91440">
              <a:lnSpc>
                <a:spcPct val="120000"/>
              </a:lnSpc>
              <a:defRPr/>
            </a:pPr>
            <a:r>
              <a:rPr lang="en-GB" altLang="en-US" dirty="0">
                <a:solidFill>
                  <a:schemeClr val="tx1">
                    <a:lumMod val="75000"/>
                    <a:lumOff val="25000"/>
                  </a:schemeClr>
                </a:solidFill>
              </a:rPr>
              <a:t>Drucker (1955) identifies above the important function of managers to the overall success of the organisation and highlights the risks for organisations that operate without effective leadership and management.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B268CC3-6235-BBDB-7837-FBBC3B962876}"/>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Management and Leadership</a:t>
            </a:r>
          </a:p>
        </p:txBody>
      </p:sp>
      <p:sp>
        <p:nvSpPr>
          <p:cNvPr id="13315" name="Rectangle 3">
            <a:extLst>
              <a:ext uri="{FF2B5EF4-FFF2-40B4-BE49-F238E27FC236}">
                <a16:creationId xmlns:a16="http://schemas.microsoft.com/office/drawing/2014/main" id="{FBE7BE52-7E24-00DC-F41B-D65174DF836F}"/>
              </a:ext>
            </a:extLst>
          </p:cNvPr>
          <p:cNvSpPr>
            <a:spLocks noGrp="1"/>
          </p:cNvSpPr>
          <p:nvPr>
            <p:ph idx="1"/>
          </p:nvPr>
        </p:nvSpPr>
        <p:spPr/>
        <p:txBody>
          <a:bodyPr/>
          <a:lstStyle/>
          <a:p>
            <a:pPr eaLnBrk="1" hangingPunct="1">
              <a:lnSpc>
                <a:spcPct val="80000"/>
              </a:lnSpc>
            </a:pPr>
            <a:r>
              <a:rPr lang="en-GB" altLang="en-US" sz="2100"/>
              <a:t>Effective management and leadership are complex concepts and are fundamental to the efficiency of any organisation. </a:t>
            </a:r>
          </a:p>
          <a:p>
            <a:pPr eaLnBrk="1" hangingPunct="1">
              <a:lnSpc>
                <a:spcPct val="80000"/>
              </a:lnSpc>
            </a:pPr>
            <a:r>
              <a:rPr lang="en-GB" altLang="en-US" sz="2100"/>
              <a:t>These concepts involve adopting an </a:t>
            </a:r>
            <a:r>
              <a:rPr lang="en-GB" altLang="en-US" sz="2100" b="1"/>
              <a:t>appropriate management style or combination of styles</a:t>
            </a:r>
            <a:r>
              <a:rPr lang="en-GB" altLang="en-US" sz="2100"/>
              <a:t>, to </a:t>
            </a:r>
            <a:r>
              <a:rPr lang="en-GB" altLang="en-US" sz="2100" b="1"/>
              <a:t>motivate </a:t>
            </a:r>
            <a:r>
              <a:rPr lang="en-GB" altLang="en-US" sz="2100"/>
              <a:t>and </a:t>
            </a:r>
            <a:r>
              <a:rPr lang="en-GB" altLang="en-US" sz="2100" b="1"/>
              <a:t>direct</a:t>
            </a:r>
            <a:r>
              <a:rPr lang="en-GB" altLang="en-US" sz="2100"/>
              <a:t> other people towards the organisation’s </a:t>
            </a:r>
            <a:r>
              <a:rPr lang="en-GB" altLang="en-US" sz="2100" b="1"/>
              <a:t>goals</a:t>
            </a:r>
            <a:r>
              <a:rPr lang="en-GB" altLang="en-US" sz="2100"/>
              <a:t>. </a:t>
            </a:r>
          </a:p>
          <a:p>
            <a:pPr eaLnBrk="1" hangingPunct="1">
              <a:lnSpc>
                <a:spcPct val="80000"/>
              </a:lnSpc>
            </a:pPr>
            <a:r>
              <a:rPr lang="en-GB" altLang="en-US" sz="2100"/>
              <a:t>It requires </a:t>
            </a:r>
            <a:r>
              <a:rPr lang="en-GB" altLang="en-US" sz="2100" b="1"/>
              <a:t>good organisational skills</a:t>
            </a:r>
            <a:r>
              <a:rPr lang="en-GB" altLang="en-US" sz="2100"/>
              <a:t>, </a:t>
            </a:r>
            <a:r>
              <a:rPr lang="en-GB" altLang="en-US" sz="2100" b="1"/>
              <a:t>effective planning ability</a:t>
            </a:r>
            <a:r>
              <a:rPr lang="en-GB" altLang="en-US" sz="2100"/>
              <a:t> and the </a:t>
            </a:r>
            <a:r>
              <a:rPr lang="en-GB" altLang="en-US" sz="2100" b="1"/>
              <a:t>capability to develop strong strategies and policies. </a:t>
            </a:r>
          </a:p>
          <a:p>
            <a:pPr eaLnBrk="1" hangingPunct="1">
              <a:lnSpc>
                <a:spcPct val="80000"/>
              </a:lnSpc>
            </a:pPr>
            <a:r>
              <a:rPr lang="en-GB" altLang="en-US" sz="2100"/>
              <a:t>Having an </a:t>
            </a:r>
            <a:r>
              <a:rPr lang="en-GB" altLang="en-US" sz="2100" b="1"/>
              <a:t>understanding</a:t>
            </a:r>
            <a:r>
              <a:rPr lang="en-GB" altLang="en-US" sz="2100"/>
              <a:t> of these concepts and </a:t>
            </a:r>
            <a:r>
              <a:rPr lang="en-GB" altLang="en-US" sz="2100" b="1"/>
              <a:t>practices</a:t>
            </a:r>
            <a:r>
              <a:rPr lang="en-GB" altLang="en-US" sz="2100"/>
              <a:t> are significant for mangers, as the role is demanding and challenging and therefore important to comprehend.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A89B-A319-A18C-45DE-A0FA88B40F26}"/>
              </a:ext>
            </a:extLst>
          </p:cNvPr>
          <p:cNvSpPr>
            <a:spLocks noGrp="1"/>
          </p:cNvSpPr>
          <p:nvPr>
            <p:ph type="title"/>
          </p:nvPr>
        </p:nvSpPr>
        <p:spPr>
          <a:xfrm>
            <a:off x="383840" y="387843"/>
            <a:ext cx="11526078" cy="1325563"/>
          </a:xfrm>
        </p:spPr>
        <p:txBody>
          <a:bodyPr/>
          <a:lstStyle/>
          <a:p>
            <a:pPr>
              <a:defRPr/>
            </a:pPr>
            <a:r>
              <a:rPr lang="en-GB" b="1" dirty="0"/>
              <a:t>Understanding Youth Work Management…</a:t>
            </a:r>
          </a:p>
        </p:txBody>
      </p:sp>
      <p:sp>
        <p:nvSpPr>
          <p:cNvPr id="3" name="Content Placeholder 2">
            <a:extLst>
              <a:ext uri="{FF2B5EF4-FFF2-40B4-BE49-F238E27FC236}">
                <a16:creationId xmlns:a16="http://schemas.microsoft.com/office/drawing/2014/main" id="{A7B0ED8B-796C-1592-AA18-1FB381ABEAB3}"/>
              </a:ext>
            </a:extLst>
          </p:cNvPr>
          <p:cNvSpPr>
            <a:spLocks noGrp="1"/>
          </p:cNvSpPr>
          <p:nvPr>
            <p:ph idx="1"/>
          </p:nvPr>
        </p:nvSpPr>
        <p:spPr/>
        <p:txBody>
          <a:bodyPr/>
          <a:lstStyle/>
          <a:p>
            <a:pPr>
              <a:defRPr/>
            </a:pPr>
            <a:r>
              <a:rPr lang="en-GB" dirty="0"/>
              <a:t>In groups, consider the words you would use to describe the management of youth work…</a:t>
            </a:r>
          </a:p>
          <a:p>
            <a:pPr marL="0" indent="0">
              <a:buNone/>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B6573-F0A2-00DD-CC4A-D34CA1549E6C}"/>
              </a:ext>
            </a:extLst>
          </p:cNvPr>
          <p:cNvSpPr>
            <a:spLocks noGrp="1"/>
          </p:cNvSpPr>
          <p:nvPr>
            <p:ph type="title"/>
          </p:nvPr>
        </p:nvSpPr>
        <p:spPr/>
        <p:txBody>
          <a:bodyPr/>
          <a:lstStyle/>
          <a:p>
            <a:pPr>
              <a:defRPr/>
            </a:pPr>
            <a:r>
              <a:rPr lang="en-GB" b="1" dirty="0"/>
              <a:t>Aspects of management  </a:t>
            </a:r>
            <a:endParaRPr lang="cy-GB" b="1" dirty="0"/>
          </a:p>
        </p:txBody>
      </p:sp>
      <p:sp>
        <p:nvSpPr>
          <p:cNvPr id="16387" name="Content Placeholder 3">
            <a:extLst>
              <a:ext uri="{FF2B5EF4-FFF2-40B4-BE49-F238E27FC236}">
                <a16:creationId xmlns:a16="http://schemas.microsoft.com/office/drawing/2014/main" id="{4044693F-B936-E4F4-39F9-7A1E3E56659E}"/>
              </a:ext>
            </a:extLst>
          </p:cNvPr>
          <p:cNvSpPr>
            <a:spLocks noGrp="1"/>
          </p:cNvSpPr>
          <p:nvPr>
            <p:ph sz="half" idx="1"/>
          </p:nvPr>
        </p:nvSpPr>
        <p:spPr/>
        <p:txBody>
          <a:bodyPr/>
          <a:lstStyle/>
          <a:p>
            <a:pPr lvl="1"/>
            <a:r>
              <a:rPr lang="en-GB" altLang="en-US" dirty="0"/>
              <a:t>People</a:t>
            </a:r>
          </a:p>
          <a:p>
            <a:pPr lvl="1"/>
            <a:r>
              <a:rPr lang="en-GB" altLang="en-US" dirty="0"/>
              <a:t>Curriculum</a:t>
            </a:r>
          </a:p>
          <a:p>
            <a:pPr lvl="1"/>
            <a:r>
              <a:rPr lang="en-GB" altLang="en-US" dirty="0"/>
              <a:t>Identifying people’s needs</a:t>
            </a:r>
          </a:p>
          <a:p>
            <a:pPr lvl="1"/>
            <a:r>
              <a:rPr lang="en-GB" altLang="en-US" dirty="0"/>
              <a:t>Policy and strategy</a:t>
            </a:r>
          </a:p>
          <a:p>
            <a:pPr lvl="1"/>
            <a:r>
              <a:rPr lang="en-GB" altLang="en-US" dirty="0"/>
              <a:t>Team membership</a:t>
            </a:r>
          </a:p>
          <a:p>
            <a:pPr lvl="1"/>
            <a:r>
              <a:rPr lang="en-GB" altLang="en-US" dirty="0"/>
              <a:t>Community</a:t>
            </a:r>
          </a:p>
          <a:p>
            <a:endParaRPr lang="en-GB" altLang="en-US" dirty="0"/>
          </a:p>
        </p:txBody>
      </p:sp>
      <p:sp>
        <p:nvSpPr>
          <p:cNvPr id="16388" name="Content Placeholder 5">
            <a:extLst>
              <a:ext uri="{FF2B5EF4-FFF2-40B4-BE49-F238E27FC236}">
                <a16:creationId xmlns:a16="http://schemas.microsoft.com/office/drawing/2014/main" id="{47194A7E-03DB-89D9-6FDB-A86AA335591A}"/>
              </a:ext>
            </a:extLst>
          </p:cNvPr>
          <p:cNvSpPr>
            <a:spLocks noGrp="1"/>
          </p:cNvSpPr>
          <p:nvPr>
            <p:ph sz="half" idx="2"/>
          </p:nvPr>
        </p:nvSpPr>
        <p:spPr/>
        <p:txBody>
          <a:bodyPr/>
          <a:lstStyle/>
          <a:p>
            <a:pPr lvl="1"/>
            <a:r>
              <a:rPr lang="en-GB" altLang="en-US"/>
              <a:t>Supervision</a:t>
            </a:r>
          </a:p>
          <a:p>
            <a:pPr lvl="1"/>
            <a:r>
              <a:rPr lang="en-GB" altLang="en-US"/>
              <a:t>Equal opportunities</a:t>
            </a:r>
          </a:p>
          <a:p>
            <a:pPr lvl="1"/>
            <a:r>
              <a:rPr lang="en-GB" altLang="en-US"/>
              <a:t>Administrative and financial</a:t>
            </a:r>
          </a:p>
          <a:p>
            <a:pPr lvl="1"/>
            <a:r>
              <a:rPr lang="en-GB" altLang="en-US"/>
              <a:t>Monitoring and evaluating work</a:t>
            </a:r>
          </a:p>
          <a:p>
            <a:pPr lvl="1"/>
            <a:r>
              <a:rPr lang="en-GB" altLang="en-US"/>
              <a:t>Information and advice</a:t>
            </a:r>
          </a:p>
          <a:p>
            <a:pPr lvl="1"/>
            <a:r>
              <a:rPr lang="en-GB" altLang="en-US"/>
              <a:t>Any other</a:t>
            </a:r>
          </a:p>
          <a:p>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D716738-945D-0D06-19F3-88483A9BF99A}"/>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7411" name="Rectangle 3">
            <a:extLst>
              <a:ext uri="{FF2B5EF4-FFF2-40B4-BE49-F238E27FC236}">
                <a16:creationId xmlns:a16="http://schemas.microsoft.com/office/drawing/2014/main" id="{D4A84626-46AA-01C4-BD6D-5B53011A7844}"/>
              </a:ext>
            </a:extLst>
          </p:cNvPr>
          <p:cNvSpPr>
            <a:spLocks noGrp="1"/>
          </p:cNvSpPr>
          <p:nvPr>
            <p:ph idx="1"/>
          </p:nvPr>
        </p:nvSpPr>
        <p:spPr/>
        <p:txBody>
          <a:bodyPr/>
          <a:lstStyle/>
          <a:p>
            <a:pPr eaLnBrk="1" hangingPunct="1"/>
            <a:r>
              <a:rPr lang="en-GB" altLang="en-US" sz="2100" dirty="0"/>
              <a:t>According to Tyler</a:t>
            </a:r>
            <a:r>
              <a:rPr lang="en-GB" altLang="en-US" sz="2100" i="1" dirty="0"/>
              <a:t> et al</a:t>
            </a:r>
            <a:r>
              <a:rPr lang="en-GB" altLang="en-US" sz="2100" dirty="0"/>
              <a:t> (2009, p. 10)</a:t>
            </a:r>
            <a:r>
              <a:rPr lang="en-GB" altLang="en-US" sz="2100" i="1" dirty="0"/>
              <a:t>, </a:t>
            </a:r>
            <a:r>
              <a:rPr lang="en-GB" altLang="en-US" sz="2100" dirty="0"/>
              <a:t>modern day youth work is becoming increasingly undertaken in a range of organisations, and youth work practitioners are being employed by a host of different agencies. </a:t>
            </a:r>
          </a:p>
          <a:p>
            <a:pPr eaLnBrk="1" hangingPunct="1"/>
            <a:r>
              <a:rPr lang="en-GB" altLang="en-US" sz="2100" dirty="0"/>
              <a:t>Wylie (1998, p. 212) agrees and states that youth work appears to be a much needed service, with youth workers being employed in a wide variety of organisational settings. He argues that the youth service forms only part of the overall delivery of work with young people.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9">
            <a:extLst>
              <a:ext uri="{FF2B5EF4-FFF2-40B4-BE49-F238E27FC236}">
                <a16:creationId xmlns:a16="http://schemas.microsoft.com/office/drawing/2014/main" id="{5D154F63-3F2A-6783-E142-D33EC5E7D311}"/>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8435" name="Rectangle 3">
            <a:extLst>
              <a:ext uri="{FF2B5EF4-FFF2-40B4-BE49-F238E27FC236}">
                <a16:creationId xmlns:a16="http://schemas.microsoft.com/office/drawing/2014/main" id="{A6F81599-D838-87E9-EF75-57214F5C5919}"/>
              </a:ext>
            </a:extLst>
          </p:cNvPr>
          <p:cNvSpPr>
            <a:spLocks noGrp="1"/>
          </p:cNvSpPr>
          <p:nvPr>
            <p:ph idx="1"/>
          </p:nvPr>
        </p:nvSpPr>
        <p:spPr/>
        <p:txBody>
          <a:bodyPr/>
          <a:lstStyle/>
          <a:p>
            <a:pPr eaLnBrk="1" hangingPunct="1"/>
            <a:r>
              <a:rPr lang="en-GB" altLang="en-US" sz="2400"/>
              <a:t>Youth workers who find themselves employed within a different setting to the traditional norm of the youth service often find that they are managed by professionals who are not youth workers, and by individuals who often to not fully understand the nature and purpose of youth work and informal education. </a:t>
            </a:r>
          </a:p>
          <a:p>
            <a:pPr eaLnBrk="1" hangingPunct="1"/>
            <a:r>
              <a:rPr lang="en-GB" altLang="en-US" sz="2400"/>
              <a:t>This can cause both individual youth worker and hosting organisation to misunderstand the concept of this model of working, and can cause youth work to be misrepresented.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0A5CADF3-6249-6F6A-DAAD-7ACA6CEC5E38}"/>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a:t>
            </a:r>
          </a:p>
        </p:txBody>
      </p:sp>
      <p:sp>
        <p:nvSpPr>
          <p:cNvPr id="19459" name="Rectangle 3">
            <a:extLst>
              <a:ext uri="{FF2B5EF4-FFF2-40B4-BE49-F238E27FC236}">
                <a16:creationId xmlns:a16="http://schemas.microsoft.com/office/drawing/2014/main" id="{324597B8-B2C5-8A22-B461-9DBB01CC8C74}"/>
              </a:ext>
            </a:extLst>
          </p:cNvPr>
          <p:cNvSpPr>
            <a:spLocks noGrp="1"/>
          </p:cNvSpPr>
          <p:nvPr>
            <p:ph idx="1"/>
          </p:nvPr>
        </p:nvSpPr>
        <p:spPr/>
        <p:txBody>
          <a:bodyPr/>
          <a:lstStyle/>
          <a:p>
            <a:pPr algn="just" eaLnBrk="1" hangingPunct="1"/>
            <a:r>
              <a:rPr lang="en-GB" altLang="en-US" sz="2400" dirty="0"/>
              <a:t>These examples of misrepresentations could mean a pressure to work in ways contrary to the principles and purposes of youth work (WAG, 2007; YWWRG, 2018, WG, 2019). </a:t>
            </a:r>
          </a:p>
          <a:p>
            <a:pPr algn="just" eaLnBrk="1" hangingPunct="1"/>
            <a:r>
              <a:rPr lang="en-GB" altLang="en-US" sz="2400" dirty="0"/>
              <a:t>For example by working with primary school children whom do not fit the age specific nature of youth work, or working with young people on a one to one basis in a classroom situation like a learning support assistant where the voluntary participation of the young person is compromised.</a:t>
            </a:r>
          </a:p>
          <a:p>
            <a:pPr eaLnBrk="1" hangingPunct="1"/>
            <a:endParaRPr lang="en-GB"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22E6764-E37C-A7AD-9F37-10DF648A8566}"/>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Modern Day Youth Work: Group Work</a:t>
            </a:r>
          </a:p>
        </p:txBody>
      </p:sp>
      <p:sp>
        <p:nvSpPr>
          <p:cNvPr id="20483" name="Rectangle 3">
            <a:extLst>
              <a:ext uri="{FF2B5EF4-FFF2-40B4-BE49-F238E27FC236}">
                <a16:creationId xmlns:a16="http://schemas.microsoft.com/office/drawing/2014/main" id="{59DEDAEE-34EB-8032-404B-CE90043C5E40}"/>
              </a:ext>
            </a:extLst>
          </p:cNvPr>
          <p:cNvSpPr>
            <a:spLocks noGrp="1"/>
          </p:cNvSpPr>
          <p:nvPr>
            <p:ph idx="1"/>
          </p:nvPr>
        </p:nvSpPr>
        <p:spPr/>
        <p:txBody>
          <a:bodyPr/>
          <a:lstStyle/>
          <a:p>
            <a:pPr eaLnBrk="1" hangingPunct="1"/>
            <a:r>
              <a:rPr lang="en-GB" altLang="en-US" dirty="0"/>
              <a:t>Any other examples from your experience?</a:t>
            </a:r>
          </a:p>
          <a:p>
            <a:pPr eaLnBrk="1" hangingPunct="1"/>
            <a:r>
              <a:rPr lang="en-GB" altLang="en-US" dirty="0"/>
              <a:t>If not, consider the possible contradictions to a youth worker hosted in a youth offending service or a school for example…</a:t>
            </a:r>
          </a:p>
          <a:p>
            <a:pPr eaLnBrk="1" hangingPunct="1"/>
            <a:r>
              <a:rPr lang="en-GB" altLang="en-US" dirty="0"/>
              <a:t>Feedback</a:t>
            </a:r>
            <a:endParaRPr lang="en-GB" altLang="en-US" sz="3200" dirty="0"/>
          </a:p>
          <a:p>
            <a:pPr eaLnBrk="1" hangingPunct="1">
              <a:buFont typeface="Wingdings" panose="05000000000000000000" pitchFamily="2" charset="2"/>
              <a:buNone/>
            </a:pPr>
            <a:endParaRPr lang="en-GB" altLang="en-US" sz="3200" dirty="0"/>
          </a:p>
          <a:p>
            <a:pPr eaLnBrk="1" hangingPunct="1"/>
            <a:endParaRPr lang="en-GB" altLang="en-US"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3" descr="Free Images : table, coffee, warm, tea, cup, dish, meal ...">
            <a:extLst>
              <a:ext uri="{FF2B5EF4-FFF2-40B4-BE49-F238E27FC236}">
                <a16:creationId xmlns:a16="http://schemas.microsoft.com/office/drawing/2014/main" id="{BAA23517-5E71-B9C6-8FBA-99349CF3D2A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91070" y="307166"/>
            <a:ext cx="7595389" cy="5063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22EE0B8-6AE9-F3B9-75DC-90DCDB9DF581}"/>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2531" name="Rectangle 3">
            <a:extLst>
              <a:ext uri="{FF2B5EF4-FFF2-40B4-BE49-F238E27FC236}">
                <a16:creationId xmlns:a16="http://schemas.microsoft.com/office/drawing/2014/main" id="{167C2D82-1FAC-E849-6C32-54359279F951}"/>
              </a:ext>
            </a:extLst>
          </p:cNvPr>
          <p:cNvSpPr>
            <a:spLocks noGrp="1"/>
          </p:cNvSpPr>
          <p:nvPr>
            <p:ph idx="1"/>
          </p:nvPr>
        </p:nvSpPr>
        <p:spPr/>
        <p:txBody>
          <a:bodyPr/>
          <a:lstStyle/>
          <a:p>
            <a:pPr eaLnBrk="1" hangingPunct="1"/>
            <a:r>
              <a:rPr lang="en-GB" altLang="en-US" sz="2500" dirty="0"/>
              <a:t>Hussey </a:t>
            </a:r>
            <a:r>
              <a:rPr lang="en-GB" altLang="en-US" sz="2500" i="1" dirty="0"/>
              <a:t>et al</a:t>
            </a:r>
            <a:r>
              <a:rPr lang="en-GB" altLang="en-US" sz="2500" dirty="0"/>
              <a:t> (2003, p. 126) offer ten universal qualities of effective management, and they recommend that these qualities apply to all mangers – however some adaptation may be required in some particular situations due to the nature of the group or the task being managed. </a:t>
            </a:r>
          </a:p>
          <a:p>
            <a:pPr eaLnBrk="1" hangingPunct="1"/>
            <a:r>
              <a:rPr lang="en-GB" altLang="en-US" sz="2500" dirty="0"/>
              <a:t>Therefore, in addition to the ten characteristics, </a:t>
            </a:r>
            <a:r>
              <a:rPr lang="en-GB" altLang="en-US" sz="2500" b="1" dirty="0"/>
              <a:t>judgement</a:t>
            </a:r>
            <a:r>
              <a:rPr lang="en-GB" altLang="en-US" sz="2500" dirty="0"/>
              <a:t> also plays an important role and acts as a valuable tool for effective management.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283D649-5A99-8734-E6C1-EDBA4973CAE1}"/>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3555" name="Rectangle 3">
            <a:extLst>
              <a:ext uri="{FF2B5EF4-FFF2-40B4-BE49-F238E27FC236}">
                <a16:creationId xmlns:a16="http://schemas.microsoft.com/office/drawing/2014/main" id="{AC437CCB-7289-D2E6-E1E8-D4BD8768039B}"/>
              </a:ext>
            </a:extLst>
          </p:cNvPr>
          <p:cNvSpPr>
            <a:spLocks noGrp="1"/>
          </p:cNvSpPr>
          <p:nvPr>
            <p:ph idx="1"/>
          </p:nvPr>
        </p:nvSpPr>
        <p:spPr/>
        <p:txBody>
          <a:bodyPr/>
          <a:lstStyle/>
          <a:p>
            <a:pPr eaLnBrk="1" hangingPunct="1"/>
            <a:r>
              <a:rPr lang="en-GB" altLang="en-US" sz="2500"/>
              <a:t>This suggests that mangers and leaders need </a:t>
            </a:r>
            <a:r>
              <a:rPr lang="en-GB" altLang="en-US" sz="2500" b="1"/>
              <a:t>awareness</a:t>
            </a:r>
            <a:r>
              <a:rPr lang="en-GB" altLang="en-US" sz="2500"/>
              <a:t> and an </a:t>
            </a:r>
            <a:r>
              <a:rPr lang="en-GB" altLang="en-US" sz="2500" b="1"/>
              <a:t>understanding</a:t>
            </a:r>
            <a:r>
              <a:rPr lang="en-GB" altLang="en-US" sz="2500"/>
              <a:t> that there are </a:t>
            </a:r>
            <a:r>
              <a:rPr lang="en-GB" altLang="en-US" sz="2500" b="1"/>
              <a:t>diverse ways of managing </a:t>
            </a:r>
            <a:r>
              <a:rPr lang="en-GB" altLang="en-US" sz="2500"/>
              <a:t>and that a one fits all approach will not be effective. </a:t>
            </a:r>
          </a:p>
          <a:p>
            <a:pPr eaLnBrk="1" hangingPunct="1"/>
            <a:r>
              <a:rPr lang="en-GB" altLang="en-US" sz="2500"/>
              <a:t>This approach is described by Hannagan as the ‘contingency approach’ and is underpinned by the principles that different problems and situations require different solutions (Hannagan, 2002, p. 11).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D488FEC-A411-46D6-13DE-6FFC24624898}"/>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4579" name="Rectangle 3">
            <a:extLst>
              <a:ext uri="{FF2B5EF4-FFF2-40B4-BE49-F238E27FC236}">
                <a16:creationId xmlns:a16="http://schemas.microsoft.com/office/drawing/2014/main" id="{82A6822C-6EC9-6E49-24CF-613C1130AE0A}"/>
              </a:ext>
            </a:extLst>
          </p:cNvPr>
          <p:cNvSpPr>
            <a:spLocks noGrp="1"/>
          </p:cNvSpPr>
          <p:nvPr>
            <p:ph idx="1"/>
          </p:nvPr>
        </p:nvSpPr>
        <p:spPr/>
        <p:txBody>
          <a:bodyPr/>
          <a:lstStyle/>
          <a:p>
            <a:pPr eaLnBrk="1" hangingPunct="1">
              <a:lnSpc>
                <a:spcPct val="80000"/>
              </a:lnSpc>
            </a:pPr>
            <a:r>
              <a:rPr lang="en-GB" altLang="en-US" sz="2500"/>
              <a:t>One of the qualities listed for effective management is ‘</a:t>
            </a:r>
            <a:r>
              <a:rPr lang="en-GB" altLang="en-US" sz="2500" b="1"/>
              <a:t>giving clear direction</a:t>
            </a:r>
            <a:r>
              <a:rPr lang="en-GB" altLang="en-US" sz="2500"/>
              <a:t>’ which involves establishing </a:t>
            </a:r>
            <a:r>
              <a:rPr lang="en-GB" altLang="en-US" sz="2500" b="1"/>
              <a:t>clear</a:t>
            </a:r>
            <a:r>
              <a:rPr lang="en-GB" altLang="en-US" sz="2500"/>
              <a:t>, </a:t>
            </a:r>
            <a:r>
              <a:rPr lang="en-GB" altLang="en-US" sz="2500" b="1"/>
              <a:t>properly communicated goals and standards</a:t>
            </a:r>
            <a:r>
              <a:rPr lang="en-GB" altLang="en-US" sz="2500"/>
              <a:t> for employees (Hussey, 2003, p. 126). </a:t>
            </a:r>
          </a:p>
          <a:p>
            <a:pPr eaLnBrk="1" hangingPunct="1">
              <a:lnSpc>
                <a:spcPct val="80000"/>
              </a:lnSpc>
            </a:pPr>
            <a:r>
              <a:rPr lang="en-GB" altLang="en-US" sz="2500"/>
              <a:t>He refers to a </a:t>
            </a:r>
            <a:r>
              <a:rPr lang="en-GB" altLang="en-US" sz="2500" b="1"/>
              <a:t>collaborated approach </a:t>
            </a:r>
            <a:r>
              <a:rPr lang="en-GB" altLang="en-US" sz="2500"/>
              <a:t>to setting goals and targets between manger and employees in order for both parties to </a:t>
            </a:r>
            <a:r>
              <a:rPr lang="en-GB" altLang="en-US" sz="2500" b="1"/>
              <a:t>feel part </a:t>
            </a:r>
            <a:r>
              <a:rPr lang="en-GB" altLang="en-US" sz="2500"/>
              <a:t>of the process. This approach provides an opportunity for employees to </a:t>
            </a:r>
            <a:r>
              <a:rPr lang="en-GB" altLang="en-US" sz="2500" b="1"/>
              <a:t>discuss</a:t>
            </a:r>
            <a:r>
              <a:rPr lang="en-GB" altLang="en-US" sz="2500"/>
              <a:t> work related goals and target implications.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DF582B7-53B4-C193-FDD2-483E3959513E}"/>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Qualities</a:t>
            </a:r>
          </a:p>
        </p:txBody>
      </p:sp>
      <p:sp>
        <p:nvSpPr>
          <p:cNvPr id="25603" name="Rectangle 3">
            <a:extLst>
              <a:ext uri="{FF2B5EF4-FFF2-40B4-BE49-F238E27FC236}">
                <a16:creationId xmlns:a16="http://schemas.microsoft.com/office/drawing/2014/main" id="{0657AC9D-9BD0-38E2-F097-ECCFCC1B5EA4}"/>
              </a:ext>
            </a:extLst>
          </p:cNvPr>
          <p:cNvSpPr>
            <a:spLocks noGrp="1"/>
          </p:cNvSpPr>
          <p:nvPr>
            <p:ph idx="1"/>
          </p:nvPr>
        </p:nvSpPr>
        <p:spPr/>
        <p:txBody>
          <a:bodyPr/>
          <a:lstStyle/>
          <a:p>
            <a:pPr algn="just" eaLnBrk="1" hangingPunct="1"/>
            <a:r>
              <a:rPr lang="en-GB" altLang="en-US" sz="2100" dirty="0"/>
              <a:t>From a youth work perspective this style of management is a valuable approach as it instils a sense of shared purpose and responsibility and provides an opportunity to discuss with the manager some of the ideas and challenges faced by youth workers on the ground. </a:t>
            </a:r>
          </a:p>
          <a:p>
            <a:pPr algn="just" eaLnBrk="1" hangingPunct="1"/>
            <a:r>
              <a:rPr lang="en-GB" altLang="en-US" sz="2100" dirty="0"/>
              <a:t>This activity would provide managers with a realistic picture of the situation of front-line staff and enable them to make informed choices in regard to the needs of young people and developing targets and goals. </a:t>
            </a:r>
          </a:p>
          <a:p>
            <a:pPr eaLnBrk="1" hangingPunct="1"/>
            <a:endParaRPr lang="en-GB" altLang="en-US" sz="2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9E467B7-0134-ABAC-8312-0B0F532FBDBB}"/>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Some Examples…</a:t>
            </a:r>
          </a:p>
        </p:txBody>
      </p:sp>
      <p:sp>
        <p:nvSpPr>
          <p:cNvPr id="26627" name="Rectangle 3">
            <a:extLst>
              <a:ext uri="{FF2B5EF4-FFF2-40B4-BE49-F238E27FC236}">
                <a16:creationId xmlns:a16="http://schemas.microsoft.com/office/drawing/2014/main" id="{0356FD23-8144-C228-7F1B-FC2054276893}"/>
              </a:ext>
            </a:extLst>
          </p:cNvPr>
          <p:cNvSpPr>
            <a:spLocks noGrp="1"/>
          </p:cNvSpPr>
          <p:nvPr>
            <p:ph idx="1"/>
          </p:nvPr>
        </p:nvSpPr>
        <p:spPr/>
        <p:txBody>
          <a:bodyPr/>
          <a:lstStyle/>
          <a:p>
            <a:pPr eaLnBrk="1" hangingPunct="1">
              <a:lnSpc>
                <a:spcPct val="80000"/>
              </a:lnSpc>
            </a:pPr>
            <a:r>
              <a:rPr lang="en-GB" altLang="en-US" sz="2400" dirty="0"/>
              <a:t>Take for instance the increased emphasis on accreditation or on number crunching within some youth and community organisations where targets and goals are agreed without consultation and then pushed forward to individual youth workers whom will be responsible for delivering the work and achieving the results. </a:t>
            </a:r>
          </a:p>
          <a:p>
            <a:pPr eaLnBrk="1" hangingPunct="1">
              <a:lnSpc>
                <a:spcPct val="80000"/>
              </a:lnSpc>
            </a:pPr>
            <a:endParaRPr lang="en-GB"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C4D194B-266B-656B-E0D3-FD434A10A9FC}"/>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Some Examples…</a:t>
            </a:r>
          </a:p>
        </p:txBody>
      </p:sp>
      <p:sp>
        <p:nvSpPr>
          <p:cNvPr id="25603" name="Rectangle 3">
            <a:extLst>
              <a:ext uri="{FF2B5EF4-FFF2-40B4-BE49-F238E27FC236}">
                <a16:creationId xmlns:a16="http://schemas.microsoft.com/office/drawing/2014/main" id="{58D0FC88-3930-5063-572C-4A9A72379DFA}"/>
              </a:ext>
            </a:extLst>
          </p:cNvPr>
          <p:cNvSpPr>
            <a:spLocks noGrp="1" noChangeArrowheads="1"/>
          </p:cNvSpPr>
          <p:nvPr>
            <p:ph idx="1"/>
          </p:nvPr>
        </p:nvSpPr>
        <p:spPr/>
        <p:txBody>
          <a:bodyPr/>
          <a:lstStyle/>
          <a:p>
            <a:pPr eaLnBrk="1" hangingPunct="1">
              <a:lnSpc>
                <a:spcPct val="80000"/>
              </a:lnSpc>
              <a:defRPr/>
            </a:pPr>
            <a:r>
              <a:rPr lang="en-GB" altLang="en-US" sz="2500" dirty="0"/>
              <a:t>Another example - a local youth club situated in a small village with small numbers of young people, the club runs the risk of being closed if the youth workers can’t increase the numbers. </a:t>
            </a:r>
          </a:p>
          <a:p>
            <a:pPr eaLnBrk="1" hangingPunct="1">
              <a:lnSpc>
                <a:spcPct val="80000"/>
              </a:lnSpc>
              <a:defRPr/>
            </a:pPr>
            <a:endParaRPr lang="en-GB" altLang="en-US" sz="2500" dirty="0"/>
          </a:p>
          <a:p>
            <a:pPr eaLnBrk="1" hangingPunct="1">
              <a:lnSpc>
                <a:spcPct val="80000"/>
              </a:lnSpc>
              <a:defRPr/>
            </a:pPr>
            <a:r>
              <a:rPr lang="en-GB" altLang="en-US" sz="2500" dirty="0"/>
              <a:t>Or the outreach worker who has to fill out three individual forms every time she makes contact with a young person.</a:t>
            </a:r>
          </a:p>
          <a:p>
            <a:pPr marL="0" indent="0" eaLnBrk="1" hangingPunct="1">
              <a:lnSpc>
                <a:spcPct val="80000"/>
              </a:lnSpc>
              <a:buNone/>
              <a:defRPr/>
            </a:pPr>
            <a:endParaRPr lang="en-GB" altLang="en-US" sz="2500" dirty="0"/>
          </a:p>
          <a:p>
            <a:pPr eaLnBrk="1" hangingPunct="1">
              <a:lnSpc>
                <a:spcPct val="80000"/>
              </a:lnSpc>
              <a:defRPr/>
            </a:pPr>
            <a:r>
              <a:rPr lang="en-GB" altLang="en-US" sz="2500" dirty="0"/>
              <a:t>These examples are becoming the norm for the modern-day youth worker.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856D455-7F9F-31C7-F7C1-BE8D7AD9CB3D}"/>
              </a:ext>
            </a:extLst>
          </p:cNvPr>
          <p:cNvSpPr>
            <a:spLocks noGrp="1"/>
          </p:cNvSpPr>
          <p:nvPr>
            <p:ph type="title"/>
          </p:nvPr>
        </p:nvSpPr>
        <p:spPr/>
        <p:txBody>
          <a:bodyPr/>
          <a:lstStyle/>
          <a:p>
            <a:pPr>
              <a:defRPr/>
            </a:pPr>
            <a:r>
              <a:rPr lang="en-GB" altLang="en-US" b="1" dirty="0">
                <a:solidFill>
                  <a:schemeClr val="tx1">
                    <a:lumMod val="75000"/>
                    <a:lumOff val="25000"/>
                  </a:schemeClr>
                </a:solidFill>
              </a:rPr>
              <a:t>Modern Youth Work</a:t>
            </a:r>
          </a:p>
        </p:txBody>
      </p:sp>
      <p:sp>
        <p:nvSpPr>
          <p:cNvPr id="28675" name="Content Placeholder 2">
            <a:extLst>
              <a:ext uri="{FF2B5EF4-FFF2-40B4-BE49-F238E27FC236}">
                <a16:creationId xmlns:a16="http://schemas.microsoft.com/office/drawing/2014/main" id="{E922FA51-5D54-0380-665E-96908147DC8C}"/>
              </a:ext>
            </a:extLst>
          </p:cNvPr>
          <p:cNvSpPr>
            <a:spLocks noGrp="1"/>
          </p:cNvSpPr>
          <p:nvPr>
            <p:ph idx="1"/>
          </p:nvPr>
        </p:nvSpPr>
        <p:spPr/>
        <p:txBody>
          <a:bodyPr/>
          <a:lstStyle/>
          <a:p>
            <a:pPr eaLnBrk="1" hangingPunct="1"/>
            <a:r>
              <a:rPr lang="en-GB" altLang="en-US" sz="2400"/>
              <a:t>Some would argue that modern youth work seems to be more concerned with quantity and not quality and adopting a more business style of management and delivery through emphasis on results, attainment of measurable targets and quantity not quality of work. </a:t>
            </a:r>
          </a:p>
          <a:p>
            <a:pPr eaLnBrk="1" hangingPunct="1"/>
            <a:r>
              <a:rPr lang="en-GB" altLang="en-US" sz="2400"/>
              <a:t>Targeted work with specific objectives has replaced the more generic work and youth workers seem to work with young people towards predetermined goals instead of goals determined by the young people.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7D7BDEA-944F-CAA3-6818-FEA278738A13}"/>
              </a:ext>
            </a:extLst>
          </p:cNvPr>
          <p:cNvSpPr>
            <a:spLocks noGrp="1"/>
          </p:cNvSpPr>
          <p:nvPr>
            <p:ph type="title"/>
          </p:nvPr>
        </p:nvSpPr>
        <p:spPr/>
        <p:txBody>
          <a:bodyPr/>
          <a:lstStyle/>
          <a:p>
            <a:pPr>
              <a:defRPr/>
            </a:pPr>
            <a:r>
              <a:rPr lang="en-GB" altLang="en-US" b="1" dirty="0">
                <a:solidFill>
                  <a:schemeClr val="tx1">
                    <a:lumMod val="75000"/>
                    <a:lumOff val="25000"/>
                  </a:schemeClr>
                </a:solidFill>
              </a:rPr>
              <a:t>Modern Youth Work</a:t>
            </a:r>
          </a:p>
        </p:txBody>
      </p:sp>
      <p:sp>
        <p:nvSpPr>
          <p:cNvPr id="29699" name="Content Placeholder 2">
            <a:extLst>
              <a:ext uri="{FF2B5EF4-FFF2-40B4-BE49-F238E27FC236}">
                <a16:creationId xmlns:a16="http://schemas.microsoft.com/office/drawing/2014/main" id="{07B44EB8-063E-3C8D-FB30-09C00E4D2F70}"/>
              </a:ext>
            </a:extLst>
          </p:cNvPr>
          <p:cNvSpPr>
            <a:spLocks noGrp="1"/>
          </p:cNvSpPr>
          <p:nvPr>
            <p:ph idx="1"/>
          </p:nvPr>
        </p:nvSpPr>
        <p:spPr/>
        <p:txBody>
          <a:bodyPr/>
          <a:lstStyle/>
          <a:p>
            <a:pPr eaLnBrk="1" hangingPunct="1"/>
            <a:r>
              <a:rPr lang="en-GB" altLang="en-US"/>
              <a:t>Managers and leaders of youth and community organisations have some difficult challenges in balancing the distinct nature of youth work against the increasing emphasis being pushed forward by a ‘continuing political agenda’ (Rose 2010, p. 158 ). </a:t>
            </a:r>
          </a:p>
          <a:p>
            <a:pPr eaLnBrk="1" hangingPunct="1"/>
            <a:r>
              <a:rPr lang="en-GB" altLang="en-US"/>
              <a:t>This ‘result based accountability’ model (Williams, 2010) has the potential of losing the distinct value of youth work and confusing the purpose of and to whom youth and community organisations are accountable to.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B18D1EE-84C2-D911-8883-7C72FF5D26CF}"/>
              </a:ext>
            </a:extLst>
          </p:cNvPr>
          <p:cNvSpPr>
            <a:spLocks noGrp="1"/>
          </p:cNvSpPr>
          <p:nvPr>
            <p:ph type="title"/>
          </p:nvPr>
        </p:nvSpPr>
        <p:spPr/>
        <p:txBody>
          <a:bodyPr/>
          <a:lstStyle/>
          <a:p>
            <a:pPr>
              <a:defRPr/>
            </a:pPr>
            <a:r>
              <a:rPr lang="en-GB" altLang="en-US" b="1" dirty="0">
                <a:solidFill>
                  <a:schemeClr val="tx1">
                    <a:lumMod val="75000"/>
                    <a:lumOff val="25000"/>
                  </a:schemeClr>
                </a:solidFill>
              </a:rPr>
              <a:t>Youth Work</a:t>
            </a:r>
          </a:p>
        </p:txBody>
      </p:sp>
      <p:sp>
        <p:nvSpPr>
          <p:cNvPr id="30723" name="Content Placeholder 2">
            <a:extLst>
              <a:ext uri="{FF2B5EF4-FFF2-40B4-BE49-F238E27FC236}">
                <a16:creationId xmlns:a16="http://schemas.microsoft.com/office/drawing/2014/main" id="{8E2A30DA-CD64-0CDB-9BC8-28868DECF0E5}"/>
              </a:ext>
            </a:extLst>
          </p:cNvPr>
          <p:cNvSpPr>
            <a:spLocks noGrp="1"/>
          </p:cNvSpPr>
          <p:nvPr>
            <p:ph idx="1"/>
          </p:nvPr>
        </p:nvSpPr>
        <p:spPr/>
        <p:txBody>
          <a:bodyPr>
            <a:normAutofit lnSpcReduction="10000"/>
          </a:bodyPr>
          <a:lstStyle/>
          <a:p>
            <a:pPr eaLnBrk="1" hangingPunct="1"/>
            <a:r>
              <a:rPr lang="en-GB" altLang="en-US"/>
              <a:t>Young people are the service users of such organisation and if youth workers’ time is spent filling out forms every time they make contact with young people they will have less time to create and build meaningful relationships. </a:t>
            </a:r>
          </a:p>
          <a:p>
            <a:pPr eaLnBrk="1" hangingPunct="1"/>
            <a:r>
              <a:rPr lang="en-GB" altLang="en-US"/>
              <a:t>There is also a danger that youth workers will become more concerned with achieving high contact numbers as a way of measuring success, instead of being concerned with supporting young people, and adapting their youth work practice to working with more individual young people as a number exercise.  </a:t>
            </a:r>
          </a:p>
          <a:p>
            <a:pPr eaLnBrk="1" hangingPunct="1"/>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859C323-8623-5F4B-3AF6-9CB341F8F579}"/>
              </a:ext>
            </a:extLst>
          </p:cNvPr>
          <p:cNvSpPr>
            <a:spLocks noGrp="1"/>
          </p:cNvSpPr>
          <p:nvPr>
            <p:ph type="title"/>
          </p:nvPr>
        </p:nvSpPr>
        <p:spPr/>
        <p:txBody>
          <a:bodyPr/>
          <a:lstStyle/>
          <a:p>
            <a:pPr>
              <a:defRPr/>
            </a:pPr>
            <a:r>
              <a:rPr lang="en-GB" altLang="en-US" sz="3200" b="1" dirty="0">
                <a:solidFill>
                  <a:schemeClr val="tx1">
                    <a:lumMod val="75000"/>
                    <a:lumOff val="25000"/>
                  </a:schemeClr>
                </a:solidFill>
              </a:rPr>
              <a:t>How do managers and Leaders of Youth Work deal with this complexity?</a:t>
            </a:r>
          </a:p>
        </p:txBody>
      </p:sp>
      <p:sp>
        <p:nvSpPr>
          <p:cNvPr id="31747" name="Content Placeholder 2">
            <a:extLst>
              <a:ext uri="{FF2B5EF4-FFF2-40B4-BE49-F238E27FC236}">
                <a16:creationId xmlns:a16="http://schemas.microsoft.com/office/drawing/2014/main" id="{45EEC117-9310-425D-4660-B187E946F6A4}"/>
              </a:ext>
            </a:extLst>
          </p:cNvPr>
          <p:cNvSpPr>
            <a:spLocks noGrp="1"/>
          </p:cNvSpPr>
          <p:nvPr>
            <p:ph idx="1"/>
          </p:nvPr>
        </p:nvSpPr>
        <p:spPr/>
        <p:txBody>
          <a:bodyPr/>
          <a:lstStyle/>
          <a:p>
            <a:pPr eaLnBrk="1" hangingPunct="1"/>
            <a:r>
              <a:rPr lang="en-GB" altLang="en-US" dirty="0"/>
              <a:t>Balancing this of course is difficult for mangers and leaders of such organisations to control, due to funding allocation and the political agenda. As Rose (2010, p. 158) outlines,</a:t>
            </a:r>
          </a:p>
          <a:p>
            <a:pPr eaLnBrk="1" hangingPunct="1">
              <a:buFont typeface="Wingdings" panose="05000000000000000000" pitchFamily="2" charset="2"/>
              <a:buNone/>
            </a:pPr>
            <a:r>
              <a:rPr lang="en-GB" altLang="en-US" dirty="0"/>
              <a:t>	</a:t>
            </a:r>
          </a:p>
          <a:p>
            <a:pPr algn="just" eaLnBrk="1" hangingPunct="1">
              <a:buFont typeface="Wingdings" panose="05000000000000000000" pitchFamily="2" charset="2"/>
              <a:buNone/>
            </a:pPr>
            <a:r>
              <a:rPr lang="en-GB" altLang="en-US" sz="1800" dirty="0"/>
              <a:t>	“Achieving this is made more difficult for practitioners as a consequence of the conflicts they encounter between the professional code, which advocates attention to the expressed needs of individuals and groups, and bureaucratic pressure for increased efficiency and compliance to predetermined outcomes”.  </a:t>
            </a:r>
          </a:p>
          <a:p>
            <a:pPr algn="r" eaLnBrk="1" hangingPunct="1">
              <a:buFont typeface="Wingdings" panose="05000000000000000000" pitchFamily="2" charset="2"/>
              <a:buNone/>
            </a:pPr>
            <a:r>
              <a:rPr lang="en-GB" altLang="en-US" sz="1800" dirty="0"/>
              <a:t>					(Rose 2010, p. 158)</a:t>
            </a:r>
            <a:endParaRPr lang="en-GB" altLang="en-US" dirty="0"/>
          </a:p>
          <a:p>
            <a:pPr eaLnBrk="1" hangingPunct="1">
              <a:buFont typeface="Wingdings" panose="05000000000000000000" pitchFamily="2" charset="2"/>
              <a:buNone/>
            </a:pPr>
            <a:r>
              <a:rPr lang="en-GB" altLang="en-US" dirty="0"/>
              <a:t> </a:t>
            </a:r>
          </a:p>
          <a:p>
            <a:pPr eaLnBrk="1" hangingPunct="1"/>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5E803A9B-6CDC-3666-EFAF-B0F048F282AF}"/>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2771" name="Content Placeholder 2">
            <a:extLst>
              <a:ext uri="{FF2B5EF4-FFF2-40B4-BE49-F238E27FC236}">
                <a16:creationId xmlns:a16="http://schemas.microsoft.com/office/drawing/2014/main" id="{340A420D-E424-5008-5772-D85B14409F3A}"/>
              </a:ext>
            </a:extLst>
          </p:cNvPr>
          <p:cNvSpPr>
            <a:spLocks noGrp="1"/>
          </p:cNvSpPr>
          <p:nvPr>
            <p:ph idx="1"/>
          </p:nvPr>
        </p:nvSpPr>
        <p:spPr>
          <a:xfrm>
            <a:off x="838200" y="1632522"/>
            <a:ext cx="10515600" cy="4351338"/>
          </a:xfrm>
        </p:spPr>
        <p:txBody>
          <a:bodyPr>
            <a:normAutofit fontScale="92500"/>
          </a:bodyPr>
          <a:lstStyle/>
          <a:p>
            <a:pPr eaLnBrk="1" hangingPunct="1"/>
            <a:r>
              <a:rPr lang="en-GB" altLang="en-US" dirty="0"/>
              <a:t>Managers who do not fully understand the nature of youth work that adopt a single ‘top down’ approach to management run the risk of creating non-traditional youth workers, de-motivating staff, creating a culture of creative number counting and setting workers unrealistic tasks. </a:t>
            </a:r>
          </a:p>
          <a:p>
            <a:pPr eaLnBrk="1" hangingPunct="1"/>
            <a:endParaRPr lang="en-GB" altLang="en-US" dirty="0"/>
          </a:p>
          <a:p>
            <a:pPr eaLnBrk="1" hangingPunct="1"/>
            <a:r>
              <a:rPr lang="en-GB" altLang="en-US" dirty="0"/>
              <a:t>Would the style of a ‘top down’ approach to management work for you as an employee?</a:t>
            </a:r>
          </a:p>
          <a:p>
            <a:pPr eaLnBrk="1" hangingPunct="1"/>
            <a:endParaRPr lang="en-GB" altLang="en-US" dirty="0"/>
          </a:p>
          <a:p>
            <a:pPr eaLnBrk="1" hangingPunct="1"/>
            <a:r>
              <a:rPr lang="en-GB" altLang="en-US" dirty="0"/>
              <a:t>Would a non-directive approach suit all youth work employees better?</a:t>
            </a: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530957B-605C-FF0A-B74F-E819B487DD47}"/>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3795" name="Content Placeholder 2">
            <a:extLst>
              <a:ext uri="{FF2B5EF4-FFF2-40B4-BE49-F238E27FC236}">
                <a16:creationId xmlns:a16="http://schemas.microsoft.com/office/drawing/2014/main" id="{C54A290C-EDBA-24D8-A905-F18B460349BE}"/>
              </a:ext>
            </a:extLst>
          </p:cNvPr>
          <p:cNvSpPr>
            <a:spLocks noGrp="1"/>
          </p:cNvSpPr>
          <p:nvPr>
            <p:ph idx="1"/>
          </p:nvPr>
        </p:nvSpPr>
        <p:spPr>
          <a:xfrm>
            <a:off x="730290" y="1535971"/>
            <a:ext cx="10515600" cy="4351338"/>
          </a:xfrm>
        </p:spPr>
        <p:txBody>
          <a:bodyPr>
            <a:normAutofit/>
          </a:bodyPr>
          <a:lstStyle/>
          <a:p>
            <a:pPr eaLnBrk="1" hangingPunct="1"/>
            <a:r>
              <a:rPr lang="en-GB" altLang="en-US" dirty="0"/>
              <a:t>Of course there are some individual workers who would work better with a more ‘directive style’ of management and Hussey’s approach of collaboration and involvement would not work with all employees.</a:t>
            </a:r>
          </a:p>
          <a:p>
            <a:pPr eaLnBrk="1" hangingPunct="1"/>
            <a:r>
              <a:rPr lang="en-GB" altLang="en-US" dirty="0"/>
              <a:t>Managers will need to adapt their style and approach depending on the capacity and enthusiasm of individual staff. </a:t>
            </a:r>
          </a:p>
          <a:p>
            <a:pPr eaLnBrk="1" hangingPunct="1"/>
            <a:r>
              <a:rPr lang="en-GB" altLang="en-US" dirty="0"/>
              <a:t>This approach will require some effective management and leadership skills in order to judge the level of involvement of some employees as some may try to get away with targets and goals for immoral reasons such as not wanting an increase in paper work or more evening work with young people. </a:t>
            </a:r>
          </a:p>
          <a:p>
            <a:pPr eaLnBrk="1" hangingPunct="1"/>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9C84F912-39E0-EFB9-C6F0-977ECE24ED77}"/>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Styles</a:t>
            </a:r>
          </a:p>
        </p:txBody>
      </p:sp>
      <p:sp>
        <p:nvSpPr>
          <p:cNvPr id="34819" name="Content Placeholder 2">
            <a:extLst>
              <a:ext uri="{FF2B5EF4-FFF2-40B4-BE49-F238E27FC236}">
                <a16:creationId xmlns:a16="http://schemas.microsoft.com/office/drawing/2014/main" id="{469469C5-DC0B-67F4-33E6-A9D65F2283BB}"/>
              </a:ext>
            </a:extLst>
          </p:cNvPr>
          <p:cNvSpPr>
            <a:spLocks noGrp="1"/>
          </p:cNvSpPr>
          <p:nvPr>
            <p:ph idx="1"/>
          </p:nvPr>
        </p:nvSpPr>
        <p:spPr/>
        <p:txBody>
          <a:bodyPr/>
          <a:lstStyle/>
          <a:p>
            <a:pPr eaLnBrk="1" hangingPunct="1"/>
            <a:r>
              <a:rPr lang="en-GB" altLang="en-US" dirty="0"/>
              <a:t>Hannagan (2002, p. 57) suggests that managers make judgements about what managerial style to use based upon two assumptions they may have of their employees. </a:t>
            </a:r>
          </a:p>
          <a:p>
            <a:pPr eaLnBrk="1" hangingPunct="1"/>
            <a:r>
              <a:rPr lang="en-GB" altLang="en-US" dirty="0"/>
              <a:t>Theory X and Theory Y</a:t>
            </a:r>
          </a:p>
          <a:p>
            <a:pPr eaLnBrk="1" hangingPunct="1"/>
            <a:endParaRPr lang="en-GB" altLang="en-US" dirty="0"/>
          </a:p>
          <a:p>
            <a:pPr eaLnBrk="1" hangingPunct="1"/>
            <a:r>
              <a:rPr lang="en-GB" altLang="en-US" dirty="0">
                <a:hlinkClick r:id="rId2"/>
              </a:rPr>
              <a:t>https://youtu.be/NK8-LhqF4N0</a:t>
            </a:r>
            <a:endParaRPr lang="en-GB" altLang="en-US" dirty="0"/>
          </a:p>
          <a:p>
            <a:pPr marL="0" indent="0" eaLnBrk="1" hangingPunct="1">
              <a:buNone/>
            </a:pPr>
            <a:endParaRPr lang="en-GB" altLang="en-US" dirty="0"/>
          </a:p>
          <a:p>
            <a:pPr eaLnBrk="1" hangingPunct="1"/>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71BF3A6-74F4-A5B2-9669-7515288BADFF}"/>
              </a:ext>
            </a:extLst>
          </p:cNvPr>
          <p:cNvSpPr>
            <a:spLocks noGrp="1"/>
          </p:cNvSpPr>
          <p:nvPr>
            <p:ph type="title"/>
          </p:nvPr>
        </p:nvSpPr>
        <p:spPr/>
        <p:txBody>
          <a:bodyPr/>
          <a:lstStyle/>
          <a:p>
            <a:pPr>
              <a:defRPr/>
            </a:pPr>
            <a:r>
              <a:rPr lang="en-GB" altLang="en-US" b="1" dirty="0">
                <a:solidFill>
                  <a:schemeClr val="tx1">
                    <a:lumMod val="75000"/>
                    <a:lumOff val="25000"/>
                  </a:schemeClr>
                </a:solidFill>
              </a:rPr>
              <a:t>Theory X</a:t>
            </a:r>
          </a:p>
        </p:txBody>
      </p:sp>
      <p:sp>
        <p:nvSpPr>
          <p:cNvPr id="35843" name="Content Placeholder 2">
            <a:extLst>
              <a:ext uri="{FF2B5EF4-FFF2-40B4-BE49-F238E27FC236}">
                <a16:creationId xmlns:a16="http://schemas.microsoft.com/office/drawing/2014/main" id="{7AEF0DEE-A807-0586-4744-9411446037CB}"/>
              </a:ext>
            </a:extLst>
          </p:cNvPr>
          <p:cNvSpPr>
            <a:spLocks noGrp="1"/>
          </p:cNvSpPr>
          <p:nvPr>
            <p:ph idx="1"/>
          </p:nvPr>
        </p:nvSpPr>
        <p:spPr>
          <a:xfrm>
            <a:off x="838200" y="1524611"/>
            <a:ext cx="10515600" cy="4351338"/>
          </a:xfrm>
        </p:spPr>
        <p:txBody>
          <a:bodyPr>
            <a:normAutofit/>
          </a:bodyPr>
          <a:lstStyle/>
          <a:p>
            <a:pPr eaLnBrk="1" hangingPunct="1"/>
            <a:r>
              <a:rPr lang="en-GB" altLang="en-US" dirty="0"/>
              <a:t>Theory X managers adopt a controlled and direct style of management where targets and goals are set without consultation and strict procedures and an authoritarian leadership style is adopted. </a:t>
            </a:r>
          </a:p>
          <a:p>
            <a:pPr eaLnBrk="1" hangingPunct="1"/>
            <a:r>
              <a:rPr lang="en-GB" altLang="en-US" dirty="0"/>
              <a:t>This style is based on the mangers belief that all employees are idle and only work because they have to in order to survive, and feel no job satisfaction. Theory X mangers according to Hannagan (2002, p. 57) ‘are lazy, prefer to be directed, want to avoid responsibility and are relatively unambitious’.  </a:t>
            </a:r>
          </a:p>
          <a:p>
            <a:pPr eaLnBrk="1" hangingPunct="1">
              <a:buFont typeface="Wingdings" panose="05000000000000000000" pitchFamily="2" charset="2"/>
              <a:buNone/>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C462DE5D-EED4-C187-3734-EBE2762835C5}"/>
              </a:ext>
            </a:extLst>
          </p:cNvPr>
          <p:cNvSpPr>
            <a:spLocks noGrp="1"/>
          </p:cNvSpPr>
          <p:nvPr>
            <p:ph type="title"/>
          </p:nvPr>
        </p:nvSpPr>
        <p:spPr/>
        <p:txBody>
          <a:bodyPr/>
          <a:lstStyle/>
          <a:p>
            <a:pPr>
              <a:defRPr/>
            </a:pPr>
            <a:r>
              <a:rPr lang="en-GB" altLang="en-US" b="1" dirty="0">
                <a:solidFill>
                  <a:schemeClr val="tx1">
                    <a:lumMod val="75000"/>
                    <a:lumOff val="25000"/>
                  </a:schemeClr>
                </a:solidFill>
              </a:rPr>
              <a:t>Theory Y</a:t>
            </a:r>
          </a:p>
        </p:txBody>
      </p:sp>
      <p:sp>
        <p:nvSpPr>
          <p:cNvPr id="36867" name="Content Placeholder 2">
            <a:extLst>
              <a:ext uri="{FF2B5EF4-FFF2-40B4-BE49-F238E27FC236}">
                <a16:creationId xmlns:a16="http://schemas.microsoft.com/office/drawing/2014/main" id="{609BBC4A-8F09-93D1-C41F-CD3C4139B7BD}"/>
              </a:ext>
            </a:extLst>
          </p:cNvPr>
          <p:cNvSpPr>
            <a:spLocks noGrp="1"/>
          </p:cNvSpPr>
          <p:nvPr>
            <p:ph idx="1"/>
          </p:nvPr>
        </p:nvSpPr>
        <p:spPr/>
        <p:txBody>
          <a:bodyPr/>
          <a:lstStyle/>
          <a:p>
            <a:pPr eaLnBrk="1" hangingPunct="1"/>
            <a:r>
              <a:rPr lang="en-GB" altLang="en-US"/>
              <a:t>On the other side of the continuum theory Y mangers seem to compliment Hussey’s approach and work cooperatively with employees to decide targets and goals and how to achieve them effectively. </a:t>
            </a:r>
          </a:p>
          <a:p>
            <a:pPr eaLnBrk="1" hangingPunct="1"/>
            <a:r>
              <a:rPr lang="en-GB" altLang="en-US"/>
              <a:t>Managers that adopt theory Y and Hussey’s approach to management believe in participative management as a suitable style.</a:t>
            </a:r>
          </a:p>
          <a:p>
            <a:pPr eaLnBrk="1" hangingPunct="1"/>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458F396B-3F0F-ADFC-001D-E6B2F6A7D243}"/>
              </a:ext>
            </a:extLst>
          </p:cNvPr>
          <p:cNvSpPr>
            <a:spLocks noGrp="1"/>
          </p:cNvSpPr>
          <p:nvPr>
            <p:ph type="title"/>
          </p:nvPr>
        </p:nvSpPr>
        <p:spPr/>
        <p:txBody>
          <a:bodyPr/>
          <a:lstStyle/>
          <a:p>
            <a:pPr>
              <a:defRPr/>
            </a:pPr>
            <a:r>
              <a:rPr lang="en-GB" altLang="en-US" b="1" dirty="0">
                <a:solidFill>
                  <a:schemeClr val="tx1">
                    <a:lumMod val="75000"/>
                    <a:lumOff val="25000"/>
                  </a:schemeClr>
                </a:solidFill>
              </a:rPr>
              <a:t>Management and Leadership Qualities</a:t>
            </a:r>
          </a:p>
        </p:txBody>
      </p:sp>
      <p:sp>
        <p:nvSpPr>
          <p:cNvPr id="37891" name="Content Placeholder 2">
            <a:extLst>
              <a:ext uri="{FF2B5EF4-FFF2-40B4-BE49-F238E27FC236}">
                <a16:creationId xmlns:a16="http://schemas.microsoft.com/office/drawing/2014/main" id="{0890F251-F3BE-0FBB-6D18-BD31C7337379}"/>
              </a:ext>
            </a:extLst>
          </p:cNvPr>
          <p:cNvSpPr>
            <a:spLocks noGrp="1"/>
          </p:cNvSpPr>
          <p:nvPr>
            <p:ph idx="1"/>
          </p:nvPr>
        </p:nvSpPr>
        <p:spPr/>
        <p:txBody>
          <a:bodyPr>
            <a:normAutofit/>
          </a:bodyPr>
          <a:lstStyle/>
          <a:p>
            <a:pPr eaLnBrk="1" hangingPunct="1"/>
            <a:r>
              <a:rPr lang="en-GB" altLang="en-US" sz="2400" dirty="0"/>
              <a:t>Hussey’s approach to management through providing </a:t>
            </a:r>
            <a:r>
              <a:rPr lang="en-GB" altLang="en-US" sz="2400" b="1" dirty="0"/>
              <a:t>clear direction </a:t>
            </a:r>
            <a:r>
              <a:rPr lang="en-GB" altLang="en-US" sz="2400" dirty="0"/>
              <a:t>and adopting a </a:t>
            </a:r>
            <a:r>
              <a:rPr lang="en-GB" altLang="en-US" sz="2400" b="1" dirty="0"/>
              <a:t>two way approach </a:t>
            </a:r>
            <a:r>
              <a:rPr lang="en-GB" altLang="en-US" sz="2400" dirty="0"/>
              <a:t>provides an opportunity to develop an </a:t>
            </a:r>
            <a:r>
              <a:rPr lang="en-GB" altLang="en-US" sz="2400" b="1" dirty="0"/>
              <a:t>effective and productive relationship.  </a:t>
            </a:r>
          </a:p>
          <a:p>
            <a:pPr eaLnBrk="1" hangingPunct="1"/>
            <a:r>
              <a:rPr lang="en-GB" altLang="en-US" sz="2400" dirty="0"/>
              <a:t>He uses words and terms such as ‘</a:t>
            </a:r>
            <a:r>
              <a:rPr lang="en-GB" altLang="en-US" sz="2400" b="1" dirty="0"/>
              <a:t>teamwork</a:t>
            </a:r>
            <a:r>
              <a:rPr lang="en-GB" altLang="en-US" sz="2400" dirty="0"/>
              <a:t>’, ‘</a:t>
            </a:r>
            <a:r>
              <a:rPr lang="en-GB" altLang="en-US" sz="2400" b="1" dirty="0"/>
              <a:t>involving people’, ‘two way communication’, ‘approachable’, ‘active listening’ and ‘empowerment</a:t>
            </a:r>
            <a:r>
              <a:rPr lang="en-GB" altLang="en-US" sz="2400" dirty="0"/>
              <a:t>’ to describe this process, which mirrors some of the values that underpin youth work.</a:t>
            </a:r>
          </a:p>
          <a:p>
            <a:pPr eaLnBrk="1" hangingPunct="1"/>
            <a:r>
              <a:rPr lang="en-GB" altLang="en-US" sz="2400" dirty="0"/>
              <a:t>He includes ‘</a:t>
            </a:r>
            <a:r>
              <a:rPr lang="en-GB" altLang="en-US" sz="2400" b="1" dirty="0"/>
              <a:t>personal integrity’, ‘coaching and supporting people’, ‘recognising the work of others’ and ‘having a helpful attitude</a:t>
            </a:r>
            <a:r>
              <a:rPr lang="en-GB" altLang="en-US" sz="2400" dirty="0"/>
              <a:t>’ as approaches to effective management  (2003, p. 128).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90F6-008B-AF44-029B-F302A1B73C78}"/>
              </a:ext>
            </a:extLst>
          </p:cNvPr>
          <p:cNvSpPr>
            <a:spLocks noGrp="1"/>
          </p:cNvSpPr>
          <p:nvPr>
            <p:ph type="title"/>
          </p:nvPr>
        </p:nvSpPr>
        <p:spPr/>
        <p:txBody>
          <a:bodyPr/>
          <a:lstStyle/>
          <a:p>
            <a:pPr>
              <a:defRPr/>
            </a:pPr>
            <a:r>
              <a:rPr lang="en-GB" b="1" dirty="0">
                <a:solidFill>
                  <a:schemeClr val="tx1">
                    <a:lumMod val="75000"/>
                    <a:lumOff val="25000"/>
                  </a:schemeClr>
                </a:solidFill>
              </a:rPr>
              <a:t>Reflections on own Practice…</a:t>
            </a:r>
          </a:p>
        </p:txBody>
      </p:sp>
      <p:sp>
        <p:nvSpPr>
          <p:cNvPr id="38915" name="Content Placeholder 2">
            <a:extLst>
              <a:ext uri="{FF2B5EF4-FFF2-40B4-BE49-F238E27FC236}">
                <a16:creationId xmlns:a16="http://schemas.microsoft.com/office/drawing/2014/main" id="{F4D6A239-76BB-C00C-37D6-5D9ECE21E326}"/>
              </a:ext>
            </a:extLst>
          </p:cNvPr>
          <p:cNvSpPr>
            <a:spLocks noGrp="1"/>
          </p:cNvSpPr>
          <p:nvPr>
            <p:ph idx="1"/>
          </p:nvPr>
        </p:nvSpPr>
        <p:spPr/>
        <p:txBody>
          <a:bodyPr/>
          <a:lstStyle/>
          <a:p>
            <a:pPr eaLnBrk="1" hangingPunct="1"/>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871BC-C524-F65F-E6C1-55B78FDF6D09}"/>
              </a:ext>
            </a:extLst>
          </p:cNvPr>
          <p:cNvSpPr>
            <a:spLocks noGrp="1"/>
          </p:cNvSpPr>
          <p:nvPr>
            <p:ph type="title"/>
          </p:nvPr>
        </p:nvSpPr>
        <p:spPr/>
        <p:txBody>
          <a:bodyPr/>
          <a:lstStyle/>
          <a:p>
            <a:pPr>
              <a:defRPr/>
            </a:pPr>
            <a:r>
              <a:rPr lang="en-GB" b="1" dirty="0">
                <a:solidFill>
                  <a:schemeClr val="tx1">
                    <a:lumMod val="75000"/>
                    <a:lumOff val="25000"/>
                  </a:schemeClr>
                </a:solidFill>
              </a:rPr>
              <a:t>Directed Study</a:t>
            </a:r>
          </a:p>
        </p:txBody>
      </p:sp>
      <p:sp>
        <p:nvSpPr>
          <p:cNvPr id="39939" name="Content Placeholder 2">
            <a:extLst>
              <a:ext uri="{FF2B5EF4-FFF2-40B4-BE49-F238E27FC236}">
                <a16:creationId xmlns:a16="http://schemas.microsoft.com/office/drawing/2014/main" id="{7BB8728D-77A4-6ABC-4197-9A0017BE5D98}"/>
              </a:ext>
            </a:extLst>
          </p:cNvPr>
          <p:cNvSpPr>
            <a:spLocks noGrp="1"/>
          </p:cNvSpPr>
          <p:nvPr>
            <p:ph idx="1"/>
          </p:nvPr>
        </p:nvSpPr>
        <p:spPr/>
        <p:txBody>
          <a:bodyPr/>
          <a:lstStyle/>
          <a:p>
            <a:pPr eaLnBrk="1" hangingPunct="1"/>
            <a:r>
              <a:rPr lang="en-GB" altLang="en-US"/>
              <a:t>Read Chapter and make outline notes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2">
            <a:extLst>
              <a:ext uri="{FF2B5EF4-FFF2-40B4-BE49-F238E27FC236}">
                <a16:creationId xmlns:a16="http://schemas.microsoft.com/office/drawing/2014/main" id="{416E394B-11F3-EABA-D1E4-B370650B3FBA}"/>
              </a:ext>
            </a:extLst>
          </p:cNvPr>
          <p:cNvSpPr>
            <a:spLocks noGrp="1"/>
          </p:cNvSpPr>
          <p:nvPr>
            <p:ph idx="4294967295"/>
          </p:nvPr>
        </p:nvSpPr>
        <p:spPr>
          <a:xfrm>
            <a:off x="0" y="609600"/>
            <a:ext cx="10515600" cy="5057775"/>
          </a:xfrm>
          <a:prstGeom prst="rect">
            <a:avLst/>
          </a:prstGeom>
        </p:spPr>
        <p:txBody>
          <a:bodyPr>
            <a:normAutofit fontScale="92500" lnSpcReduction="10000"/>
          </a:bodyPr>
          <a:lstStyle/>
          <a:p>
            <a:pPr eaLnBrk="1" hangingPunct="1"/>
            <a:r>
              <a:rPr lang="en-GB" altLang="en-US" sz="1300" dirty="0"/>
              <a:t>Adirondack S, </a:t>
            </a:r>
            <a:r>
              <a:rPr lang="en-GB" altLang="en-US" sz="1300" i="1" dirty="0"/>
              <a:t>Just about managing</a:t>
            </a:r>
            <a:r>
              <a:rPr lang="en-GB" altLang="en-US" sz="1300" dirty="0"/>
              <a:t>, London: London Voluntary Service Council, 1998.</a:t>
            </a:r>
          </a:p>
          <a:p>
            <a:pPr eaLnBrk="1" hangingPunct="1"/>
            <a:r>
              <a:rPr lang="en-GB" altLang="en-US" sz="1300" dirty="0"/>
              <a:t>Bennett R, </a:t>
            </a:r>
            <a:r>
              <a:rPr lang="en-GB" altLang="en-US" sz="1300" i="1" dirty="0"/>
              <a:t>Management Frameworks Third Edition</a:t>
            </a:r>
            <a:r>
              <a:rPr lang="en-GB" altLang="en-US" sz="1300" dirty="0"/>
              <a:t>, London, Pearson Professional Limited: 1997.</a:t>
            </a:r>
          </a:p>
          <a:p>
            <a:pPr eaLnBrk="1" hangingPunct="1"/>
            <a:r>
              <a:rPr lang="en-GB" altLang="en-US" sz="1300" dirty="0" err="1"/>
              <a:t>Billsberry</a:t>
            </a:r>
            <a:r>
              <a:rPr lang="en-GB" altLang="en-US" sz="1300" dirty="0"/>
              <a:t> J, </a:t>
            </a:r>
            <a:r>
              <a:rPr lang="en-GB" altLang="en-US" sz="1300" i="1" dirty="0"/>
              <a:t>The Effective Manager</a:t>
            </a:r>
            <a:r>
              <a:rPr lang="en-GB" altLang="en-US" sz="1300" dirty="0"/>
              <a:t>, London: The Open University, 1996.</a:t>
            </a:r>
          </a:p>
          <a:p>
            <a:pPr eaLnBrk="1" hangingPunct="1"/>
            <a:r>
              <a:rPr lang="en-GB" altLang="en-US" sz="1300" dirty="0"/>
              <a:t>Cole G.A, </a:t>
            </a:r>
            <a:r>
              <a:rPr lang="en-GB" altLang="en-US" sz="1300" i="1" dirty="0"/>
              <a:t>Management Theory and Practice Fifth Edition</a:t>
            </a:r>
            <a:r>
              <a:rPr lang="en-GB" altLang="en-US" sz="1300" dirty="0"/>
              <a:t>: London, DP Publication, 1996.</a:t>
            </a:r>
          </a:p>
          <a:p>
            <a:pPr eaLnBrk="1" hangingPunct="1"/>
            <a:r>
              <a:rPr lang="en-GB" altLang="en-US" sz="1300" dirty="0"/>
              <a:t>Drucker P. F, </a:t>
            </a:r>
            <a:r>
              <a:rPr lang="en-GB" altLang="en-US" sz="1300" i="1" dirty="0"/>
              <a:t>The Practice of Management</a:t>
            </a:r>
            <a:r>
              <a:rPr lang="en-GB" altLang="en-US" sz="1300" dirty="0"/>
              <a:t>: Oxford, Elsevier Ltd, 1955.</a:t>
            </a:r>
          </a:p>
          <a:p>
            <a:pPr eaLnBrk="1" hangingPunct="1"/>
            <a:r>
              <a:rPr lang="en-GB" altLang="en-US" sz="1300" dirty="0"/>
              <a:t>Drucker P.F, </a:t>
            </a:r>
            <a:r>
              <a:rPr lang="en-GB" altLang="en-US" sz="1300" i="1" dirty="0"/>
              <a:t>Management Tasks, Responsibilities, Practices</a:t>
            </a:r>
            <a:r>
              <a:rPr lang="en-GB" altLang="en-US" sz="1300" dirty="0"/>
              <a:t>: Oxford, Reed Elsevier, 1974.</a:t>
            </a:r>
          </a:p>
          <a:p>
            <a:pPr eaLnBrk="1" hangingPunct="1"/>
            <a:r>
              <a:rPr lang="en-GB" altLang="en-US" sz="1300" dirty="0"/>
              <a:t>Ford F, Hunter R, Merton B &amp; Waller D, </a:t>
            </a:r>
            <a:r>
              <a:rPr lang="en-GB" altLang="en-US" sz="1300" i="1" dirty="0"/>
              <a:t>Leading and Managing youth work and services for young people</a:t>
            </a:r>
            <a:r>
              <a:rPr lang="en-GB" altLang="en-US" sz="1300" dirty="0"/>
              <a:t>: Leicester, The National Youth Agency, 2005.</a:t>
            </a:r>
          </a:p>
          <a:p>
            <a:pPr eaLnBrk="1" hangingPunct="1"/>
            <a:r>
              <a:rPr lang="en-GB" altLang="en-US" sz="1300" dirty="0" err="1"/>
              <a:t>Gawlinski</a:t>
            </a:r>
            <a:r>
              <a:rPr lang="en-GB" altLang="en-US" sz="1300" dirty="0"/>
              <a:t> G, &amp; </a:t>
            </a:r>
            <a:r>
              <a:rPr lang="en-GB" altLang="en-US" sz="1300" dirty="0" err="1"/>
              <a:t>Graessle</a:t>
            </a:r>
            <a:r>
              <a:rPr lang="en-GB" altLang="en-US" sz="1300" dirty="0"/>
              <a:t> L, </a:t>
            </a:r>
            <a:r>
              <a:rPr lang="en-GB" altLang="en-US" sz="1300" i="1" dirty="0"/>
              <a:t>Planning Together the Art of Effective Teamwork</a:t>
            </a:r>
            <a:r>
              <a:rPr lang="en-GB" altLang="en-US" sz="1300" dirty="0"/>
              <a:t>,</a:t>
            </a:r>
          </a:p>
          <a:p>
            <a:pPr eaLnBrk="1" hangingPunct="1"/>
            <a:r>
              <a:rPr lang="en-GB" altLang="en-US" sz="1300" dirty="0"/>
              <a:t>Norfolk: Planning Together Associates, 2002.</a:t>
            </a:r>
          </a:p>
          <a:p>
            <a:pPr eaLnBrk="1" hangingPunct="1"/>
            <a:r>
              <a:rPr lang="en-GB" altLang="en-US" sz="1300" dirty="0"/>
              <a:t>Hannagan T, </a:t>
            </a:r>
            <a:r>
              <a:rPr lang="en-GB" altLang="en-US" sz="1300" i="1" dirty="0"/>
              <a:t>Management Concepts and Practices</a:t>
            </a:r>
            <a:r>
              <a:rPr lang="en-GB" altLang="en-US" sz="1300" dirty="0"/>
              <a:t>: Essex, Pearson Education Ltd, 1995.</a:t>
            </a:r>
          </a:p>
          <a:p>
            <a:pPr eaLnBrk="1" hangingPunct="1"/>
            <a:r>
              <a:rPr lang="en-GB" altLang="en-US" sz="1300" dirty="0"/>
              <a:t>Hussey D &amp; Perrin R, </a:t>
            </a:r>
            <a:r>
              <a:rPr lang="en-GB" altLang="en-US" sz="1300" i="1" dirty="0"/>
              <a:t>How to Manage a Voluntary Organisation</a:t>
            </a:r>
            <a:r>
              <a:rPr lang="en-GB" altLang="en-US" sz="1300" dirty="0"/>
              <a:t>: London, Kogan Page Ltd, 2003.</a:t>
            </a:r>
          </a:p>
          <a:p>
            <a:pPr eaLnBrk="1" hangingPunct="1"/>
            <a:r>
              <a:rPr lang="en-GB" altLang="en-US" sz="1300" dirty="0"/>
              <a:t>Lawrie A, </a:t>
            </a:r>
            <a:r>
              <a:rPr lang="en-GB" altLang="en-US" sz="1300" i="1" dirty="0"/>
              <a:t>Developing your Organisation</a:t>
            </a:r>
            <a:r>
              <a:rPr lang="en-GB" altLang="en-US" sz="1300" dirty="0"/>
              <a:t>: London, The Directory of Social Change, 2000.</a:t>
            </a:r>
          </a:p>
          <a:p>
            <a:pPr eaLnBrk="1" hangingPunct="1"/>
            <a:r>
              <a:rPr lang="en-GB" altLang="en-US" sz="1300" dirty="0"/>
              <a:t>Mullins L. J, </a:t>
            </a:r>
            <a:r>
              <a:rPr lang="en-GB" altLang="en-US" sz="1300" i="1" dirty="0"/>
              <a:t>Management and Organisational Behaviour</a:t>
            </a:r>
            <a:r>
              <a:rPr lang="en-GB" altLang="en-US" sz="1300" dirty="0"/>
              <a:t>: Seventh Edition: Essex Pearson Education Ltd, 2005.</a:t>
            </a:r>
          </a:p>
          <a:p>
            <a:pPr eaLnBrk="1" hangingPunct="1"/>
            <a:r>
              <a:rPr lang="en-GB" altLang="en-US" sz="1300" dirty="0"/>
              <a:t>Pettinger R, </a:t>
            </a:r>
            <a:r>
              <a:rPr lang="en-GB" altLang="en-US" sz="1300" i="1" dirty="0"/>
              <a:t>Introduction to Management</a:t>
            </a:r>
            <a:r>
              <a:rPr lang="en-GB" altLang="en-US" sz="1300" dirty="0"/>
              <a:t>: Third Edition: New York, Palgrave, 2002.</a:t>
            </a:r>
          </a:p>
          <a:p>
            <a:pPr eaLnBrk="1" hangingPunct="1"/>
            <a:r>
              <a:rPr lang="en-GB" altLang="en-US" sz="1300" dirty="0"/>
              <a:t>Rose J, </a:t>
            </a:r>
            <a:r>
              <a:rPr lang="en-GB" altLang="en-US" sz="1300" i="1" dirty="0"/>
              <a:t>Monitoring and evaluating youth work</a:t>
            </a:r>
            <a:r>
              <a:rPr lang="en-GB" altLang="en-US" sz="1300" dirty="0"/>
              <a:t>. Jeffs T &amp; Smith M, </a:t>
            </a:r>
            <a:r>
              <a:rPr lang="en-GB" altLang="en-US" sz="1300" i="1" dirty="0"/>
              <a:t>Youth work practice, </a:t>
            </a:r>
            <a:r>
              <a:rPr lang="en-GB" altLang="en-US" sz="1300" dirty="0"/>
              <a:t>Basingstoke, Palgrave Macmillan, 2010.</a:t>
            </a:r>
            <a:endParaRPr lang="en-GB" altLang="en-US" sz="1300" b="1" u="sng" dirty="0"/>
          </a:p>
          <a:p>
            <a:pPr eaLnBrk="1" hangingPunct="1"/>
            <a:r>
              <a:rPr lang="en-GB" altLang="en-US" sz="1300" dirty="0"/>
              <a:t>Tyler, M., Hoggarth, L. &amp; Merton B, Managing Modern Youth Work: 2009, Learning Matters Ltd: Exeter</a:t>
            </a:r>
          </a:p>
          <a:p>
            <a:pPr eaLnBrk="1" hangingPunct="1"/>
            <a:r>
              <a:rPr lang="en-GB" altLang="en-US" sz="1300" b="1" u="sng" dirty="0"/>
              <a:t>Williams D, Lecture Notes: 2010</a:t>
            </a:r>
            <a:r>
              <a:rPr lang="en-GB" altLang="en-US" sz="1300" dirty="0"/>
              <a:t>.</a:t>
            </a:r>
          </a:p>
          <a:p>
            <a:pPr eaLnBrk="1" hangingPunct="1"/>
            <a:r>
              <a:rPr lang="en-GB" altLang="en-US" sz="1300" dirty="0"/>
              <a:t>Wren D A, </a:t>
            </a:r>
            <a:r>
              <a:rPr lang="en-GB" altLang="en-US" sz="1300" i="1" dirty="0"/>
              <a:t>The History of Management Thought</a:t>
            </a:r>
            <a:r>
              <a:rPr lang="en-GB" altLang="en-US" sz="1300" dirty="0"/>
              <a:t>: Fifth Edition: USA, </a:t>
            </a:r>
            <a:r>
              <a:rPr lang="en-GB" altLang="en-US" sz="1300" dirty="0" err="1"/>
              <a:t>Leyh</a:t>
            </a:r>
            <a:r>
              <a:rPr lang="en-GB" altLang="en-US" sz="1300" dirty="0"/>
              <a:t> Publishing, 2005. </a:t>
            </a:r>
          </a:p>
          <a:p>
            <a:pPr eaLnBrk="1" hangingPunct="1"/>
            <a:endParaRPr lang="en-GB" altLang="en-US" sz="200" dirty="0"/>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2257</Words>
  <Application>Microsoft Office PowerPoint</Application>
  <PresentationFormat>Widescreen</PresentationFormat>
  <Paragraphs>130</Paragraphs>
  <Slides>30</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30</vt:i4>
      </vt:variant>
    </vt:vector>
  </HeadingPairs>
  <TitlesOfParts>
    <vt:vector size="38" baseType="lpstr">
      <vt:lpstr>Arial</vt:lpstr>
      <vt:lpstr>Calibri</vt:lpstr>
      <vt:lpstr>Calibri Light</vt:lpstr>
      <vt:lpstr>Euphemia</vt:lpstr>
      <vt:lpstr>Verdana</vt:lpstr>
      <vt:lpstr>Wingdings</vt:lpstr>
      <vt:lpstr>Holding PAge</vt:lpstr>
      <vt:lpstr>Accessible 2</vt:lpstr>
      <vt:lpstr>   Supervision, Leadership and Management for Youth Workers:  Leadership and Management </vt:lpstr>
      <vt:lpstr>Group Task </vt:lpstr>
      <vt:lpstr>Management: According to Drucker (1955)</vt:lpstr>
      <vt:lpstr>Management and Leadership</vt:lpstr>
      <vt:lpstr>Understanding Youth Work Management…</vt:lpstr>
      <vt:lpstr>Aspects of management  </vt:lpstr>
      <vt:lpstr>Modern Day Youth Work</vt:lpstr>
      <vt:lpstr>Modern Day Youth Work</vt:lpstr>
      <vt:lpstr>Modern Day Youth Work</vt:lpstr>
      <vt:lpstr>Modern Day Youth Work: Group Work</vt:lpstr>
      <vt:lpstr>PowerPoint Presentation</vt:lpstr>
      <vt:lpstr>Qualities</vt:lpstr>
      <vt:lpstr>Qualities</vt:lpstr>
      <vt:lpstr>Qualities</vt:lpstr>
      <vt:lpstr>Qualities</vt:lpstr>
      <vt:lpstr>Some Examples…</vt:lpstr>
      <vt:lpstr>Some Examples…</vt:lpstr>
      <vt:lpstr>Modern Youth Work</vt:lpstr>
      <vt:lpstr>Modern Youth Work</vt:lpstr>
      <vt:lpstr>Youth Work</vt:lpstr>
      <vt:lpstr>How do managers and Leaders of Youth Work deal with this complexity?</vt:lpstr>
      <vt:lpstr>Management and Leadership Styles</vt:lpstr>
      <vt:lpstr>Management and Leadership Styles</vt:lpstr>
      <vt:lpstr>Management and Leadership Styles</vt:lpstr>
      <vt:lpstr>Theory X</vt:lpstr>
      <vt:lpstr>Theory Y</vt:lpstr>
      <vt:lpstr>Management and Leadership Qualities</vt:lpstr>
      <vt:lpstr>Reflections on own Practice…</vt:lpstr>
      <vt:lpstr>Directed Study</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2026-10-11T22:59:45Z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