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78" r:id="rId3"/>
    <p:sldId id="279" r:id="rId4"/>
    <p:sldId id="282" r:id="rId5"/>
    <p:sldId id="333" r:id="rId6"/>
    <p:sldId id="332" r:id="rId7"/>
    <p:sldId id="280" r:id="rId8"/>
    <p:sldId id="293" r:id="rId9"/>
    <p:sldId id="283" r:id="rId10"/>
    <p:sldId id="336" r:id="rId11"/>
    <p:sldId id="334" r:id="rId12"/>
    <p:sldId id="335" r:id="rId13"/>
    <p:sldId id="284" r:id="rId14"/>
    <p:sldId id="285" r:id="rId1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4E23F5-7503-4C53-989A-12475FE63615}" v="5" dt="2026-01-26T20:48:21.4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686" autoAdjust="0"/>
    <p:restoredTop sz="94576" autoAdjust="0"/>
  </p:normalViewPr>
  <p:slideViewPr>
    <p:cSldViewPr>
      <p:cViewPr varScale="1">
        <p:scale>
          <a:sx n="92" d="100"/>
          <a:sy n="92" d="100"/>
        </p:scale>
        <p:origin x="792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custSel modSld">
      <pc:chgData name="Piyumika Kithulgoda Gamage" userId="8130ac14-9727-4963-a006-512f362f8357" providerId="ADAL" clId="{98501B0F-2A54-4327-9FBC-4AB4177601A5}" dt="2026-01-26T20:48:21.404" v="13"/>
      <pc:docMkLst>
        <pc:docMk/>
      </pc:docMkLst>
      <pc:sldChg chg="modSp mod">
        <pc:chgData name="Piyumika Kithulgoda Gamage" userId="8130ac14-9727-4963-a006-512f362f8357" providerId="ADAL" clId="{98501B0F-2A54-4327-9FBC-4AB4177601A5}" dt="2026-01-26T20:47:28.142" v="7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6-01-26T20:47:28.142" v="7" actId="20577"/>
          <ac:spMkLst>
            <pc:docMk/>
            <pc:sldMk cId="0" sldId="277"/>
            <ac:spMk id="15361" creationId="{A399C26D-3D5A-0BD2-6339-6F8F7BCC5A20}"/>
          </ac:spMkLst>
        </pc:spChg>
      </pc:sldChg>
      <pc:sldChg chg="addSp delSp modSp mod">
        <pc:chgData name="Piyumika Kithulgoda Gamage" userId="8130ac14-9727-4963-a006-512f362f8357" providerId="ADAL" clId="{98501B0F-2A54-4327-9FBC-4AB4177601A5}" dt="2026-01-26T20:48:21.404" v="13"/>
        <pc:sldMkLst>
          <pc:docMk/>
          <pc:sldMk cId="0" sldId="284"/>
        </pc:sldMkLst>
        <pc:spChg chg="add mod">
          <ac:chgData name="Piyumika Kithulgoda Gamage" userId="8130ac14-9727-4963-a006-512f362f8357" providerId="ADAL" clId="{98501B0F-2A54-4327-9FBC-4AB4177601A5}" dt="2026-01-26T20:48:17.388" v="12"/>
          <ac:spMkLst>
            <pc:docMk/>
            <pc:sldMk cId="0" sldId="284"/>
            <ac:spMk id="5" creationId="{3A842FBB-B453-FF71-5F32-C7926CECC338}"/>
          </ac:spMkLst>
        </pc:spChg>
        <pc:graphicFrameChg chg="add mod">
          <ac:chgData name="Piyumika Kithulgoda Gamage" userId="8130ac14-9727-4963-a006-512f362f8357" providerId="ADAL" clId="{98501B0F-2A54-4327-9FBC-4AB4177601A5}" dt="2026-01-26T20:48:16.626" v="11" actId="14100"/>
          <ac:graphicFrameMkLst>
            <pc:docMk/>
            <pc:sldMk cId="0" sldId="284"/>
            <ac:graphicFrameMk id="2" creationId="{9CAE2427-0A06-AE5C-EAFF-1BDC23FB5540}"/>
          </ac:graphicFrameMkLst>
        </pc:graphicFrameChg>
        <pc:picChg chg="del">
          <ac:chgData name="Piyumika Kithulgoda Gamage" userId="8130ac14-9727-4963-a006-512f362f8357" providerId="ADAL" clId="{98501B0F-2A54-4327-9FBC-4AB4177601A5}" dt="2026-01-26T20:47:48.812" v="8" actId="478"/>
          <ac:picMkLst>
            <pc:docMk/>
            <pc:sldMk cId="0" sldId="284"/>
            <ac:picMk id="3" creationId="{7F982F88-C56D-CE41-81C7-28FDE54DE28F}"/>
          </ac:picMkLst>
        </pc:picChg>
        <pc:picChg chg="add">
          <ac:chgData name="Piyumika Kithulgoda Gamage" userId="8130ac14-9727-4963-a006-512f362f8357" providerId="ADAL" clId="{98501B0F-2A54-4327-9FBC-4AB4177601A5}" dt="2026-01-26T20:48:21.404" v="13"/>
          <ac:picMkLst>
            <pc:docMk/>
            <pc:sldMk cId="0" sldId="284"/>
            <ac:picMk id="6" creationId="{437068C3-2980-CA3B-53B2-F70535CF551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FD60801D-9D60-9949-9DE1-E08FD21D78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351B13E-FE12-F3DD-8EE2-5A15EC0B896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497BA543-B313-724B-8800-AE78E2D1A4C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60E32-7C19-5D1E-E00E-0724CE7A1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DA9C7-FB72-B046-A114-C6F869BE9C7A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03156-EB6A-BE6D-5149-E6FC5E97E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3AAFF-DBCD-DDEF-DA60-0AC75D990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CDF40D-FDED-B64C-95C6-D7E61B081DB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8469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F5DCB-CE03-4AF5-E473-0D5DA0614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BD2E0-DB20-0846-885B-A5CDE0E4D39B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FFAD8-94E1-41D4-B6DD-577D7C32D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143AE-2DE8-D186-70A8-FC72C5BFB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A3667-748C-2D49-A19A-29803D29C4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765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C99DC-8182-7AEA-A99C-FBE7D1C8B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A8F9-B4A8-AF49-8B3E-C125D22EB63E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E4CDE57-A426-6238-3F12-8D7AACAD72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DCD5772-DB3F-A344-A87F-5B75636441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462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AEFBEF-D41C-5D75-1E40-778B1FF20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595D9-E4CD-334D-822F-8AF1F95DC9CC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C537B-960D-4643-C0F5-531FE8D3AF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725807-0AAA-3B42-A148-E940C65714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00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867649-54A6-55F7-F9D5-498DA02E4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72284-76CC-9C46-B8AF-67670536DD3C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D684EA1-2C17-0A99-C5CD-6C845C2E2D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5FECC2-2F71-DF4A-BB10-604EA937C1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850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E8CD0CA-B14A-246E-A8FE-6672002D0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1429F-63DE-C14C-BE9F-4A2D49091D09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27EFCF1-C373-9775-3C5B-EF25A8726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6BDFA22-FEE0-3C4D-8A65-736FA31656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52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4CA24E9-E06B-5BCD-AF6E-34D424A40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E3B0D-1B10-7D4E-8A82-1573A701B9D6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1EC2508-AC31-BD9B-C6E3-565D3FA7AB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F19A99-F8EF-6546-9C98-8BFA6AC2E80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632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8823C4-D545-EBE7-0DEF-15EF60A1A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3EE0F-66D9-B14F-A4B0-A25CC2ACF80B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2A547-5C46-ACB5-E8AF-0856EBBB6F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0212150-C5C8-674B-B514-AC64F81206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7104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7CCD6D4-0E5A-6091-E37D-1C5237B51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DB877-40BA-AF40-BB06-0B432383429C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CB6DA-77F0-E622-8B64-CF84470B20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E649F-5BB8-A14F-9E51-BD2F1C13CC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19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99CC3-DC7B-408B-91A4-8948D8920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8B36B-8C27-0C4B-A201-F5C4F30AB91F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D7A78D6-EC2C-2164-C46B-E926F069F4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51C876C-AB59-994B-8D65-090B6E55B37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474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15F7B-10CF-D218-BBFE-550DC328C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013A9-40C7-D14F-A8BD-193186919D48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B37F1C4-5CF5-8274-3E72-7B231B4A86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7DCCC5A-245A-7F42-8FE3-0B8EF09CAC3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49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50C0EFC-5E76-26F6-01BF-2CDA1075FB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A38795D-D086-35C8-FC27-DD255EA689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A28F52-DCCC-A84B-BD18-43C32D98E2E5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0CA23FC-D2EE-5843-828A-B879F5C432DA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A399C26D-3D5A-0BD2-6339-6F8F7BCC5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AB035180-7891-E007-A27A-DEE814014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</a:t>
            </a:r>
            <a:r>
              <a:rPr lang="en-US" altLang="en-US" b="1">
                <a:solidFill>
                  <a:schemeClr val="tx1"/>
                </a:solidFill>
              </a:rPr>
              <a:t>1 – Session 1</a:t>
            </a: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z="2800" b="1" i="1" dirty="0">
                <a:solidFill>
                  <a:schemeClr val="tx1"/>
                </a:solidFill>
              </a:rPr>
              <a:t>Introduction to the Module</a:t>
            </a:r>
            <a:endParaRPr lang="en-GB" altLang="en-US" sz="2800" b="1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B7BBD24F-2DB5-79A6-A052-DD640297C5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FEFB3C-56E4-FD45-97B0-09B1D7ACE89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810481C3-A873-B1AD-1DC0-5291EEFED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Content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B4314-86BD-0048-BE20-46DA60052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01763"/>
            <a:ext cx="8229600" cy="39163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Attendance</a:t>
            </a:r>
          </a:p>
          <a:p>
            <a:pPr eaLnBrk="1" hangingPunct="1">
              <a:defRPr/>
            </a:pPr>
            <a:r>
              <a:rPr lang="en-GB" sz="2400" dirty="0"/>
              <a:t>Teaching and learning</a:t>
            </a:r>
          </a:p>
          <a:p>
            <a:pPr eaLnBrk="1" hangingPunct="1">
              <a:defRPr/>
            </a:pPr>
            <a:r>
              <a:rPr lang="en-GB" sz="2400" dirty="0"/>
              <a:t>Resources</a:t>
            </a:r>
          </a:p>
          <a:p>
            <a:pPr eaLnBrk="1" hangingPunct="1">
              <a:defRPr/>
            </a:pPr>
            <a:r>
              <a:rPr lang="en-GB" sz="2400" dirty="0"/>
              <a:t>Aim of the Module</a:t>
            </a:r>
          </a:p>
          <a:p>
            <a:pPr eaLnBrk="1" hangingPunct="1">
              <a:defRPr/>
            </a:pPr>
            <a:r>
              <a:rPr lang="en-GB" sz="2400" dirty="0"/>
              <a:t>Learning Objectives</a:t>
            </a:r>
          </a:p>
          <a:p>
            <a:pPr eaLnBrk="1" hangingPunct="1">
              <a:defRPr/>
            </a:pPr>
            <a:r>
              <a:rPr lang="en-GB" sz="2400" dirty="0"/>
              <a:t>Indicative Content</a:t>
            </a:r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endParaRPr lang="en-GB" sz="2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0123B-3595-9D42-8BDC-3774B6708D3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17CF0317-99D0-34EE-C0AE-56F0BC959A9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430667-0732-5941-AC15-8ED0A3AF4EE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66B8D83E-C0AF-EC48-900C-1415911C9F3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04838" y="1412875"/>
            <a:ext cx="7704137" cy="5761038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You are required to attend all the classes</a:t>
            </a:r>
          </a:p>
          <a:p>
            <a:pPr>
              <a:defRPr/>
            </a:pPr>
            <a:r>
              <a:rPr lang="en-GB" sz="2400" dirty="0"/>
              <a:t>Students will be marked LATE if </a:t>
            </a:r>
            <a:r>
              <a:rPr lang="en-GB" sz="2400" b="1" dirty="0"/>
              <a:t>arriving</a:t>
            </a:r>
            <a:r>
              <a:rPr lang="en-GB" sz="2400" dirty="0"/>
              <a:t> between 10 to 40 minutes after the beginning of their class. OR if</a:t>
            </a:r>
            <a:r>
              <a:rPr lang="en-GB" sz="2400" b="1" dirty="0"/>
              <a:t> leaving </a:t>
            </a:r>
            <a:r>
              <a:rPr lang="en-GB" sz="2400" dirty="0"/>
              <a:t>a class between 10 to 40 minutes before the end.</a:t>
            </a:r>
          </a:p>
          <a:p>
            <a:pPr>
              <a:defRPr/>
            </a:pPr>
            <a:r>
              <a:rPr lang="en-GB" sz="2400" dirty="0"/>
              <a:t>Two late marks will be treated as an ABSENT mark.</a:t>
            </a:r>
          </a:p>
          <a:p>
            <a:pPr>
              <a:defRPr/>
            </a:pPr>
            <a:r>
              <a:rPr lang="en-GB" sz="2400" dirty="0"/>
              <a:t>If your attendance mark is incorrect, only the </a:t>
            </a:r>
            <a:r>
              <a:rPr lang="en-GB" sz="2400" b="1" dirty="0"/>
              <a:t>lecturer</a:t>
            </a:r>
            <a:r>
              <a:rPr lang="en-GB" sz="2400" dirty="0"/>
              <a:t> can ask Student Services to change the mark.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791F7E8D-E044-551A-2FC0-554C091CAD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42900" y="12576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DFD1EF-780F-D040-9015-D6158BA6F8D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7412" name="Slide Number Placeholder 2">
            <a:extLst>
              <a:ext uri="{FF2B5EF4-FFF2-40B4-BE49-F238E27FC236}">
                <a16:creationId xmlns:a16="http://schemas.microsoft.com/office/drawing/2014/main" id="{90AA8DBE-967F-8655-7BB3-2D8C61BEF16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17A238E-E0D1-9345-A1F0-DBA3680CB8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051C6A3C-733D-245E-8C81-03FF3C6B2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600" b="1" dirty="0"/>
            </a:br>
            <a:r>
              <a:rPr lang="en-GB" altLang="en-US" sz="3600" b="1" dirty="0"/>
              <a:t>Example: Class starts at 9.00am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9B477-02E8-AB45-A9D3-EA1B856AF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Student arriving at 9.05 – full attendance</a:t>
            </a:r>
          </a:p>
          <a:p>
            <a:pPr eaLnBrk="1" hangingPunct="1">
              <a:defRPr/>
            </a:pPr>
            <a:r>
              <a:rPr lang="en-GB" altLang="en-US" sz="2400" dirty="0"/>
              <a:t>Student arriving at 9.20 – marked as late</a:t>
            </a:r>
          </a:p>
          <a:p>
            <a:pPr eaLnBrk="1" hangingPunct="1">
              <a:defRPr/>
            </a:pPr>
            <a:r>
              <a:rPr lang="en-GB" altLang="en-US" sz="2400" dirty="0"/>
              <a:t>Student arriving at 9.45 – marked as absent </a:t>
            </a:r>
          </a:p>
          <a:p>
            <a:pPr marL="0" indent="0" eaLnBrk="1" hangingPunct="1">
              <a:buNone/>
              <a:defRPr/>
            </a:pPr>
            <a:r>
              <a:rPr lang="en-GB" altLang="en-US" sz="2400" b="1" dirty="0"/>
              <a:t>NOTE:</a:t>
            </a:r>
          </a:p>
          <a:p>
            <a:pPr eaLnBrk="1" hangingPunct="1">
              <a:defRPr/>
            </a:pPr>
            <a:r>
              <a:rPr lang="en-GB" altLang="en-US" sz="2400" dirty="0"/>
              <a:t>Same rules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E13C1-8E9D-E64D-A547-17E32BB1E06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CD6C5579-123B-ED91-A550-45EFD16692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7B079B-00FF-A64A-B0EC-8124AFD480A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C9CAE0DA-D875-C4D2-9A00-44A7A036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Important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DB47850C-3642-3647-08CF-588A0BC5A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25" y="1341438"/>
            <a:ext cx="8229600" cy="391636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You MUST stay connected for the entire session</a:t>
            </a:r>
          </a:p>
          <a:p>
            <a:pPr eaLnBrk="1" hangingPunct="1"/>
            <a:r>
              <a:rPr lang="en-GB" altLang="en-US" sz="2400" dirty="0"/>
              <a:t>Make notes during the session</a:t>
            </a:r>
          </a:p>
          <a:p>
            <a:pPr eaLnBrk="1" hangingPunct="1"/>
            <a:r>
              <a:rPr lang="en-GB" altLang="en-US" sz="2400" dirty="0"/>
              <a:t>Make sure you check your TSD email frequently</a:t>
            </a:r>
          </a:p>
          <a:p>
            <a:pPr eaLnBrk="1" hangingPunct="1"/>
            <a:r>
              <a:rPr lang="en-GB" altLang="en-US" sz="2400" dirty="0"/>
              <a:t>If you have any queries, make sure to email your lecturer or the concerned team from your student email, not your personal email.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1D327-2BDA-984D-8CFD-5B5AD8676EE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D4C72E8E-0F46-3BD9-142E-E971FC0EDB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0D0D00-08ED-9745-AA13-96EEFA5EE389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026">
            <a:extLst>
              <a:ext uri="{FF2B5EF4-FFF2-40B4-BE49-F238E27FC236}">
                <a16:creationId xmlns:a16="http://schemas.microsoft.com/office/drawing/2014/main" id="{FEAFCAB2-73A1-5309-1496-82C739C2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Teaching and Learning</a:t>
            </a:r>
          </a:p>
        </p:txBody>
      </p:sp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FC41746A-5CA1-6D7B-1253-1E4CD48B8E0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8229600" cy="3916362"/>
          </a:xfrm>
        </p:spPr>
        <p:txBody>
          <a:bodyPr/>
          <a:lstStyle/>
          <a:p>
            <a:pPr>
              <a:buFont typeface="Wingdings 3" pitchFamily="2" charset="2"/>
              <a:buNone/>
            </a:pPr>
            <a:r>
              <a:rPr lang="en-GB" altLang="en-US" sz="2300" b="1" dirty="0"/>
              <a:t>Mixture of:</a:t>
            </a:r>
          </a:p>
          <a:p>
            <a:pPr lvl="1"/>
            <a:r>
              <a:rPr lang="en-GB" altLang="en-US" sz="2400" dirty="0"/>
              <a:t>Lectures</a:t>
            </a:r>
          </a:p>
          <a:p>
            <a:pPr lvl="1"/>
            <a:r>
              <a:rPr lang="en-GB" altLang="en-US" sz="2400" dirty="0"/>
              <a:t>Seminars</a:t>
            </a:r>
          </a:p>
          <a:p>
            <a:pPr lvl="1"/>
            <a:r>
              <a:rPr lang="en-GB" altLang="en-US" sz="2400" dirty="0"/>
              <a:t>Discussions </a:t>
            </a:r>
          </a:p>
          <a:p>
            <a:pPr lvl="1"/>
            <a:r>
              <a:rPr lang="en-GB" altLang="en-US" sz="2400" dirty="0"/>
              <a:t>Group work</a:t>
            </a:r>
          </a:p>
          <a:p>
            <a:pPr lvl="1"/>
            <a:r>
              <a:rPr lang="en-GB" altLang="en-US" sz="2400" dirty="0"/>
              <a:t>Pair work</a:t>
            </a:r>
          </a:p>
          <a:p>
            <a:pPr lvl="1"/>
            <a:r>
              <a:rPr lang="en-GB" altLang="en-US" sz="2400" dirty="0"/>
              <a:t>Case studies</a:t>
            </a:r>
          </a:p>
        </p:txBody>
      </p:sp>
      <p:pic>
        <p:nvPicPr>
          <p:cNvPr id="20483" name="Picture 2">
            <a:extLst>
              <a:ext uri="{FF2B5EF4-FFF2-40B4-BE49-F238E27FC236}">
                <a16:creationId xmlns:a16="http://schemas.microsoft.com/office/drawing/2014/main" id="{E0FE5A4C-1064-FF21-E5C0-3D61B32A5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1657350"/>
            <a:ext cx="1368425" cy="136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3">
            <a:extLst>
              <a:ext uri="{FF2B5EF4-FFF2-40B4-BE49-F238E27FC236}">
                <a16:creationId xmlns:a16="http://schemas.microsoft.com/office/drawing/2014/main" id="{6A18EADF-AB6A-09BC-508F-5304788EC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1920875"/>
            <a:ext cx="18796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>
            <a:extLst>
              <a:ext uri="{FF2B5EF4-FFF2-40B4-BE49-F238E27FC236}">
                <a16:creationId xmlns:a16="http://schemas.microsoft.com/office/drawing/2014/main" id="{EA604668-3571-309E-D1C7-8983C13A9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490913"/>
            <a:ext cx="16510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10C09078-0AE3-157D-27DD-326B5B187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Resources</a:t>
            </a:r>
            <a:endParaRPr lang="en-GB" altLang="en-US" b="1" dirty="0"/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DBAD96B3-29B0-B249-B9E5-39687FB864C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600200"/>
            <a:ext cx="747395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All resources and teaching materials  available to you on Moodle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Important – </a:t>
            </a:r>
            <a:r>
              <a:rPr lang="en-GB" altLang="en-US" sz="2400" b="1" dirty="0"/>
              <a:t>Prepare</a:t>
            </a:r>
            <a:r>
              <a:rPr lang="en-GB" altLang="en-US" sz="2400" dirty="0"/>
              <a:t> - Check the Lesson schedule before coming to class</a:t>
            </a:r>
            <a:endParaRPr lang="en-GB" altLang="en-US" sz="4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8618BA-60DD-0641-941D-70EEA2602A2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1508" name="Slide Number Placeholder 2">
            <a:extLst>
              <a:ext uri="{FF2B5EF4-FFF2-40B4-BE49-F238E27FC236}">
                <a16:creationId xmlns:a16="http://schemas.microsoft.com/office/drawing/2014/main" id="{B0FA2FFB-5805-93C1-AB8A-A0BB23F29C8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6CCD6EE-776E-5B41-9938-AC08661D2CB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D344A70A-5C47-F978-2BB7-A76CAAAFC571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Aims of the Module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1DB711D-1F18-4F35-4734-0ABAEB238DB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0" y="1556792"/>
            <a:ext cx="8229600" cy="3916362"/>
          </a:xfrm>
        </p:spPr>
        <p:txBody>
          <a:bodyPr/>
          <a:lstStyle/>
          <a:p>
            <a:pPr algn="just" eaLnBrk="1" hangingPunct="1"/>
            <a:r>
              <a:rPr lang="en-GB" altLang="en-US" sz="2400" dirty="0"/>
              <a:t>To develop the student’s knowledge and understanding of the dynamics involved in leading people within an organisational context for the success of a business.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483A6C61-3E33-6218-AA6A-8F9ECA0C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5158"/>
            <a:ext cx="8229600" cy="56356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Learning Objectives</a:t>
            </a:r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86BD03B5-F8E9-20DD-9C2E-BE3676362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391636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000" i="1" dirty="0"/>
              <a:t>Upon the successful completion of this module, the student should be able to demonstrate the ability to: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2000" i="1" dirty="0"/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r>
              <a:rPr lang="en-GB" altLang="en-US" sz="2000" dirty="0"/>
              <a:t>- Recognise and evaluate the complexities involved in leading and managing people in organisations, and the practical application of Leadership and Management theory and principles;</a:t>
            </a:r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endParaRPr lang="en-GB" altLang="en-US" sz="2000" dirty="0"/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r>
              <a:rPr lang="en-GB" altLang="en-US" sz="2000" dirty="0"/>
              <a:t>- Critically evaluate the design and implementation of strategies, which are focused on enhancing the effectiveness of Leaders and Managers, in order to meet current and future organisational needs.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460BC-341E-954F-8E43-8FC4A0C9082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4580" name="Slide Number Placeholder 5">
            <a:extLst>
              <a:ext uri="{FF2B5EF4-FFF2-40B4-BE49-F238E27FC236}">
                <a16:creationId xmlns:a16="http://schemas.microsoft.com/office/drawing/2014/main" id="{249B6855-F215-F0B9-8768-EDEE270FCD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7A0C37-672E-9C4D-BD9B-27016E34056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A3A09-DD3C-90D1-97B7-288D1CE2A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Learning Objectives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8C10F-9932-3B54-05DF-B6E08D97A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Upon the successful completion of this module, the student should be able to demonstrate the ability to:</a:t>
            </a:r>
          </a:p>
          <a:p>
            <a:pPr algn="just" eaLnBrk="1" hangingPunct="1"/>
            <a:r>
              <a:rPr lang="en-GB" altLang="en-US" sz="2400" dirty="0"/>
              <a:t>Recognise and evaluate the complexities involved in leading and managing people in organisations, and the practical application of Leadership and Management theory and principles;</a:t>
            </a:r>
          </a:p>
          <a:p>
            <a:pPr algn="just" eaLnBrk="1" hangingPunct="1"/>
            <a:r>
              <a:rPr lang="en-GB" altLang="en-US" sz="2400" dirty="0"/>
              <a:t>Critically evaluate the design and implementation of strategies, which are focused on enhancing the effectiveness of Leaders and Managers, in order to meet current and future organisational needs.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760AF-49BF-E3CD-13F0-25FC92ACF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3BD2E0-DB20-0846-885B-A5CDE0E4D39B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B31502-08C7-C463-B228-B496F02DC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3667-748C-2D49-A19A-29803D29C48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976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8D341-35BC-1337-1617-660043A8E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Indicative Content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70DF5-A206-C378-99E3-2F2009298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altLang="en-US" sz="2400" dirty="0"/>
              <a:t>The differences between leadership and management, and how this may operate within different organisations.</a:t>
            </a:r>
          </a:p>
          <a:p>
            <a:pPr algn="just"/>
            <a:r>
              <a:rPr lang="en-GB" altLang="en-US" sz="2400" dirty="0"/>
              <a:t>Critical evaluation of models and frameworks of leadership and management: traits, styles , situational, transformational, contingency, and consideration of the appropriateness of each to differing organisational contexts.</a:t>
            </a:r>
          </a:p>
          <a:p>
            <a:pPr algn="just"/>
            <a:r>
              <a:rPr lang="en-GB" altLang="en-US" sz="2400" dirty="0"/>
              <a:t> Power of managers and leaders, and follower expectations.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5C2EF-E0D8-0DCD-DDB9-8956CC262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3BD2E0-DB20-0846-885B-A5CDE0E4D39B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FDE8B-AC1B-FC89-D4E9-8AB877BAE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3667-748C-2D49-A19A-29803D29C48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799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03299-54DE-DC38-76DE-F6F2E1006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Indicative Content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6A34E-DC43-1F97-54B5-61CCAFDB6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altLang="en-US" sz="2400" dirty="0"/>
              <a:t>Leading teams and individuals, building and maintaining productive working relationships, inspiring and empowering employees. </a:t>
            </a:r>
          </a:p>
          <a:p>
            <a:pPr algn="just"/>
            <a:r>
              <a:rPr lang="en-GB" altLang="en-US" sz="2400" dirty="0"/>
              <a:t>Contemporary leadership and management development issues. </a:t>
            </a:r>
          </a:p>
          <a:p>
            <a:pPr algn="just"/>
            <a:r>
              <a:rPr lang="en-GB" altLang="en-US" sz="2400" dirty="0"/>
              <a:t>Evaluate different approaches to developing leadership and management skills. </a:t>
            </a:r>
          </a:p>
          <a:p>
            <a:pPr algn="just"/>
            <a:r>
              <a:rPr lang="en-GB" altLang="en-US" sz="2400" dirty="0"/>
              <a:t>Assess the value of management and leadership, and development, to organisational success.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C64FB-3CC9-8616-3CF3-6375A6407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3BD2E0-DB20-0846-885B-A5CDE0E4D39B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32BFFA-5A07-A1FA-F7AC-685C5A53D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3667-748C-2D49-A19A-29803D29C48C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0127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>
            <a:extLst>
              <a:ext uri="{FF2B5EF4-FFF2-40B4-BE49-F238E27FC236}">
                <a16:creationId xmlns:a16="http://schemas.microsoft.com/office/drawing/2014/main" id="{02DDBA29-0D85-1F9F-FD86-0A3C8C62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0701"/>
            <a:ext cx="8229600" cy="417512"/>
          </a:xfrm>
        </p:spPr>
        <p:txBody>
          <a:bodyPr/>
          <a:lstStyle/>
          <a:p>
            <a:r>
              <a:rPr lang="en-US" altLang="en-US" sz="3600" b="1" dirty="0"/>
              <a:t>Assessment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74135-7543-6B40-982A-EFDEBB8F0F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8675" name="Slide Number Placeholder 4">
            <a:extLst>
              <a:ext uri="{FF2B5EF4-FFF2-40B4-BE49-F238E27FC236}">
                <a16:creationId xmlns:a16="http://schemas.microsoft.com/office/drawing/2014/main" id="{D0BA0197-4E1A-5A70-87BF-DA5C2D088AC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0ED34B-A15A-9647-8C38-6D434F0A46B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7068C3-2980-CA3B-53B2-F70535CF55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5356" y="1866900"/>
            <a:ext cx="5733288" cy="31242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ny Questions&quot; Images – Browse 450 Stock Photos, Vectors, and Video | Adobe  Stock">
            <a:extLst>
              <a:ext uri="{FF2B5EF4-FFF2-40B4-BE49-F238E27FC236}">
                <a16:creationId xmlns:a16="http://schemas.microsoft.com/office/drawing/2014/main" id="{A1CF5503-F912-42C8-D0D4-4B228056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484784"/>
            <a:ext cx="8229600" cy="306552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2D1D-9BDA-9E41-BD5C-CD1AB9240E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26/01/2026</a:t>
            </a:fld>
            <a:endParaRPr lang="en-GB" altLang="en-US" sz="900"/>
          </a:p>
        </p:txBody>
      </p:sp>
      <p:sp>
        <p:nvSpPr>
          <p:cNvPr id="29699" name="Slide Number Placeholder 4">
            <a:extLst>
              <a:ext uri="{FF2B5EF4-FFF2-40B4-BE49-F238E27FC236}">
                <a16:creationId xmlns:a16="http://schemas.microsoft.com/office/drawing/2014/main" id="{6F4397C4-1B49-E9C6-61A3-37489D7795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921D44-F068-E74C-9175-CD555E6B5DB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562</Words>
  <Application>Microsoft Office PowerPoint</Application>
  <PresentationFormat>On-screen Show (4:3)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Myriad Pro</vt:lpstr>
      <vt:lpstr>Verdana</vt:lpstr>
      <vt:lpstr>Wingdings 3</vt:lpstr>
      <vt:lpstr>20140311PresentationUWTSDTemplate</vt:lpstr>
      <vt:lpstr>LCBB6022 Leadership and management, theory and practice  </vt:lpstr>
      <vt:lpstr>Content of the Session</vt:lpstr>
      <vt:lpstr>Important - Attendance  </vt:lpstr>
      <vt:lpstr> Example: Class starts at 9.00am </vt:lpstr>
      <vt:lpstr>Important</vt:lpstr>
      <vt:lpstr>Teaching and Learning</vt:lpstr>
      <vt:lpstr>Resources</vt:lpstr>
      <vt:lpstr>Aims of the Module</vt:lpstr>
      <vt:lpstr>Learning Objectives</vt:lpstr>
      <vt:lpstr>Learning Objectives</vt:lpstr>
      <vt:lpstr>Indicative Content</vt:lpstr>
      <vt:lpstr>Indicative Content</vt:lpstr>
      <vt:lpstr>Assessment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 Kithulgoda Gamage</cp:lastModifiedBy>
  <cp:revision>64</cp:revision>
  <cp:lastPrinted>1601-01-01T00:00:00Z</cp:lastPrinted>
  <dcterms:created xsi:type="dcterms:W3CDTF">2002-10-07T19:43:58Z</dcterms:created>
  <dcterms:modified xsi:type="dcterms:W3CDTF">2026-01-26T20:48:21Z</dcterms:modified>
</cp:coreProperties>
</file>