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sldIdLst>
    <p:sldId id="256" r:id="rId5"/>
    <p:sldId id="259" r:id="rId6"/>
    <p:sldId id="272" r:id="rId7"/>
    <p:sldId id="271" r:id="rId8"/>
    <p:sldId id="276" r:id="rId9"/>
    <p:sldId id="273" r:id="rId10"/>
    <p:sldId id="274" r:id="rId11"/>
    <p:sldId id="261" r:id="rId12"/>
    <p:sldId id="264" r:id="rId13"/>
    <p:sldId id="266" r:id="rId14"/>
    <p:sldId id="289" r:id="rId15"/>
    <p:sldId id="280" r:id="rId16"/>
    <p:sldId id="288" r:id="rId17"/>
    <p:sldId id="290" r:id="rId18"/>
    <p:sldId id="262" r:id="rId19"/>
    <p:sldId id="269" r:id="rId20"/>
    <p:sldId id="258" r:id="rId21"/>
    <p:sldId id="267" r:id="rId22"/>
    <p:sldId id="278" r:id="rId23"/>
    <p:sldId id="284" r:id="rId24"/>
    <p:sldId id="291" r:id="rId25"/>
    <p:sldId id="292" r:id="rId26"/>
    <p:sldId id="293" r:id="rId27"/>
    <p:sldId id="294" r:id="rId28"/>
    <p:sldId id="295" r:id="rId29"/>
    <p:sldId id="296" r:id="rId30"/>
    <p:sldId id="297" r:id="rId31"/>
    <p:sldId id="29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CCF829-08AB-F66E-0ECA-3D232509D18D}" v="1107" dt="2024-01-10T12:07:52.022"/>
    <p1510:client id="{FE788E64-4157-4DE0-B63B-A4BED89C0C0C}" v="4906" dt="2024-01-10T20:27:20.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771" autoAdjust="0"/>
    <p:restoredTop sz="94660"/>
  </p:normalViewPr>
  <p:slideViewPr>
    <p:cSldViewPr snapToGrid="0">
      <p:cViewPr>
        <p:scale>
          <a:sx n="55" d="100"/>
          <a:sy n="55" d="100"/>
        </p:scale>
        <p:origin x="730" y="826"/>
      </p:cViewPr>
      <p:guideLst/>
    </p:cSldViewPr>
  </p:slideViewPr>
  <p:notesTextViewPr>
    <p:cViewPr>
      <p:scale>
        <a:sx n="25" d="100"/>
        <a:sy n="2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3EE07CDB-B1EB-DC97-9662-3ECFCB4141F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FC0FF0D8-9989-9CB9-B067-3733D1576CA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D295FEA-70B1-42B0-BAF3-12CD567BB76C}" type="datetime1">
              <a:rPr lang="en-GB"/>
              <a:pPr lvl="0"/>
              <a:t>10/01/2024</a:t>
            </a:fld>
            <a:endParaRPr lang="en-GB"/>
          </a:p>
        </p:txBody>
      </p:sp>
      <p:sp>
        <p:nvSpPr>
          <p:cNvPr id="10" name="Slide Image Placeholder 3">
            <a:extLst>
              <a:ext uri="{FF2B5EF4-FFF2-40B4-BE49-F238E27FC236}">
                <a16:creationId xmlns:a16="http://schemas.microsoft.com/office/drawing/2014/main" id="{072CBE99-7DBC-0DFF-C745-4E9F39EC240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05092FA7-721D-001B-8F1D-09F5CCE08B8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93D8A30E-2D61-F176-F98E-C70E1AEEB26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BF6A8EB0-1D4D-AE45-6FB7-2C2359188A1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64277F8-904C-40E0-AC32-89B8E1EB3E87}" type="slidenum">
              <a:t>‹#›</a:t>
            </a:fld>
            <a:endParaRPr lang="en-GB"/>
          </a:p>
        </p:txBody>
      </p:sp>
      <p:sp>
        <p:nvSpPr>
          <p:cNvPr id="14" name="Header Placeholder 1">
            <a:extLst>
              <a:ext uri="{FF2B5EF4-FFF2-40B4-BE49-F238E27FC236}">
                <a16:creationId xmlns:a16="http://schemas.microsoft.com/office/drawing/2014/main" id="{443F98F1-321B-8536-9B22-F94507DA9C19}"/>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5" name="Date Placeholder 2">
            <a:extLst>
              <a:ext uri="{FF2B5EF4-FFF2-40B4-BE49-F238E27FC236}">
                <a16:creationId xmlns:a16="http://schemas.microsoft.com/office/drawing/2014/main" id="{9764C8BC-AECA-3F57-D371-340B8FB4BAF5}"/>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7A1023B-D4D5-422F-AD3D-593DE6D08C05}" type="datetime1">
              <a:rPr lang="en-GB"/>
              <a:pPr lvl="0"/>
              <a:t>10/01/2024</a:t>
            </a:fld>
            <a:endParaRPr lang="en-GB"/>
          </a:p>
        </p:txBody>
      </p:sp>
      <p:sp>
        <p:nvSpPr>
          <p:cNvPr id="16" name="Slide Image Placeholder 3">
            <a:extLst>
              <a:ext uri="{FF2B5EF4-FFF2-40B4-BE49-F238E27FC236}">
                <a16:creationId xmlns:a16="http://schemas.microsoft.com/office/drawing/2014/main" id="{2CDF6B7F-3DD2-7064-315C-CB49E03CDB97}"/>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7" name="Notes Placeholder 4">
            <a:extLst>
              <a:ext uri="{FF2B5EF4-FFF2-40B4-BE49-F238E27FC236}">
                <a16:creationId xmlns:a16="http://schemas.microsoft.com/office/drawing/2014/main" id="{B74212E8-670B-2A53-919B-BCC8A3164385}"/>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8" name="Footer Placeholder 5">
            <a:extLst>
              <a:ext uri="{FF2B5EF4-FFF2-40B4-BE49-F238E27FC236}">
                <a16:creationId xmlns:a16="http://schemas.microsoft.com/office/drawing/2014/main" id="{13750463-1C0E-424C-C326-1F9032E61072}"/>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9" name="Slide Number Placeholder 6">
            <a:extLst>
              <a:ext uri="{FF2B5EF4-FFF2-40B4-BE49-F238E27FC236}">
                <a16:creationId xmlns:a16="http://schemas.microsoft.com/office/drawing/2014/main" id="{F61DA7CA-D499-6A9E-4E6C-DA8E80B2AA36}"/>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44758D9-F160-4B51-9839-E6154C779603}" type="slidenum">
              <a:t>‹#›</a:t>
            </a:fld>
            <a:endParaRPr lang="en-GB"/>
          </a:p>
        </p:txBody>
      </p:sp>
      <p:sp>
        <p:nvSpPr>
          <p:cNvPr id="20" name="Header Placeholder 1">
            <a:extLst>
              <a:ext uri="{FF2B5EF4-FFF2-40B4-BE49-F238E27FC236}">
                <a16:creationId xmlns:a16="http://schemas.microsoft.com/office/drawing/2014/main" id="{3EC35F9E-CDDA-0EAF-C47F-137701CD9C5A}"/>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1" name="Date Placeholder 2">
            <a:extLst>
              <a:ext uri="{FF2B5EF4-FFF2-40B4-BE49-F238E27FC236}">
                <a16:creationId xmlns:a16="http://schemas.microsoft.com/office/drawing/2014/main" id="{718EC0B4-626A-AE6F-3CCC-A7E95B130655}"/>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1521F0D-FFC5-4037-8B9D-00DC6CD7E6D9}" type="datetime1">
              <a:rPr lang="en-GB"/>
              <a:pPr lvl="0"/>
              <a:t>10/01/2024</a:t>
            </a:fld>
            <a:endParaRPr lang="en-GB"/>
          </a:p>
        </p:txBody>
      </p:sp>
      <p:sp>
        <p:nvSpPr>
          <p:cNvPr id="22" name="Slide Image Placeholder 3">
            <a:extLst>
              <a:ext uri="{FF2B5EF4-FFF2-40B4-BE49-F238E27FC236}">
                <a16:creationId xmlns:a16="http://schemas.microsoft.com/office/drawing/2014/main" id="{6C45BF96-B8DF-5E47-7FFD-E6CE527ABCA4}"/>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23" name="Notes Placeholder 4">
            <a:extLst>
              <a:ext uri="{FF2B5EF4-FFF2-40B4-BE49-F238E27FC236}">
                <a16:creationId xmlns:a16="http://schemas.microsoft.com/office/drawing/2014/main" id="{C9F23B11-0BC9-3049-58F9-75A7F129C722}"/>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4" name="Footer Placeholder 5">
            <a:extLst>
              <a:ext uri="{FF2B5EF4-FFF2-40B4-BE49-F238E27FC236}">
                <a16:creationId xmlns:a16="http://schemas.microsoft.com/office/drawing/2014/main" id="{AA454F37-3601-5D84-A870-F915E8DCEB96}"/>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5" name="Slide Number Placeholder 6">
            <a:extLst>
              <a:ext uri="{FF2B5EF4-FFF2-40B4-BE49-F238E27FC236}">
                <a16:creationId xmlns:a16="http://schemas.microsoft.com/office/drawing/2014/main" id="{B5C39E94-F9CC-FBEF-82CA-9373D901151E}"/>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707A000-D6A7-466C-B35F-0453FFF0567E}" type="slidenum">
              <a:t>‹#›</a:t>
            </a:fld>
            <a:endParaRPr lang="en-GB"/>
          </a:p>
        </p:txBody>
      </p:sp>
      <p:sp>
        <p:nvSpPr>
          <p:cNvPr id="26" name="Header Placeholder 1">
            <a:extLst>
              <a:ext uri="{FF2B5EF4-FFF2-40B4-BE49-F238E27FC236}">
                <a16:creationId xmlns:a16="http://schemas.microsoft.com/office/drawing/2014/main" id="{10780912-9390-0454-2F5E-1DBB7D1C4F53}"/>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7" name="Date Placeholder 2">
            <a:extLst>
              <a:ext uri="{FF2B5EF4-FFF2-40B4-BE49-F238E27FC236}">
                <a16:creationId xmlns:a16="http://schemas.microsoft.com/office/drawing/2014/main" id="{19DB114D-2603-8FB8-FBA9-EF5B4F44CE5E}"/>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19F1BAC-F2F1-4AA9-9B6A-48863361B526}" type="datetime1">
              <a:rPr lang="en-GB"/>
              <a:pPr lvl="0"/>
              <a:t>10/01/2024</a:t>
            </a:fld>
            <a:endParaRPr lang="en-GB"/>
          </a:p>
        </p:txBody>
      </p:sp>
      <p:sp>
        <p:nvSpPr>
          <p:cNvPr id="28" name="Slide Image Placeholder 3">
            <a:extLst>
              <a:ext uri="{FF2B5EF4-FFF2-40B4-BE49-F238E27FC236}">
                <a16:creationId xmlns:a16="http://schemas.microsoft.com/office/drawing/2014/main" id="{B40B1E95-5721-7769-33DA-267B48DF004A}"/>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29" name="Notes Placeholder 4">
            <a:extLst>
              <a:ext uri="{FF2B5EF4-FFF2-40B4-BE49-F238E27FC236}">
                <a16:creationId xmlns:a16="http://schemas.microsoft.com/office/drawing/2014/main" id="{B161F933-2463-9544-4C48-68827ABD21E1}"/>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 name="Footer Placeholder 5">
            <a:extLst>
              <a:ext uri="{FF2B5EF4-FFF2-40B4-BE49-F238E27FC236}">
                <a16:creationId xmlns:a16="http://schemas.microsoft.com/office/drawing/2014/main" id="{16323748-2157-8252-9D03-F33CAE507DF0}"/>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1" name="Slide Number Placeholder 6">
            <a:extLst>
              <a:ext uri="{FF2B5EF4-FFF2-40B4-BE49-F238E27FC236}">
                <a16:creationId xmlns:a16="http://schemas.microsoft.com/office/drawing/2014/main" id="{0A7898C8-3A88-8E23-F533-4705CC50A5E9}"/>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1ABA53C-0382-4742-87F3-8C18FC1BCAA2}" type="slidenum">
              <a:t>‹#›</a:t>
            </a:fld>
            <a:endParaRPr lang="en-GB"/>
          </a:p>
        </p:txBody>
      </p:sp>
      <p:sp>
        <p:nvSpPr>
          <p:cNvPr id="32" name="Header Placeholder 1">
            <a:extLst>
              <a:ext uri="{FF2B5EF4-FFF2-40B4-BE49-F238E27FC236}">
                <a16:creationId xmlns:a16="http://schemas.microsoft.com/office/drawing/2014/main" id="{7E20B02B-81FD-B5CF-8C41-DDD8B5DD941C}"/>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3" name="Date Placeholder 2">
            <a:extLst>
              <a:ext uri="{FF2B5EF4-FFF2-40B4-BE49-F238E27FC236}">
                <a16:creationId xmlns:a16="http://schemas.microsoft.com/office/drawing/2014/main" id="{A9AB5763-5F4A-12E4-93F7-CBA299DED5CC}"/>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89302B5-B9A4-4ABA-8684-B0E6D3A83B88}" type="datetime1">
              <a:rPr lang="en-GB"/>
              <a:pPr lvl="0"/>
              <a:t>10/01/2024</a:t>
            </a:fld>
            <a:endParaRPr lang="en-GB"/>
          </a:p>
        </p:txBody>
      </p:sp>
      <p:sp>
        <p:nvSpPr>
          <p:cNvPr id="34" name="Slide Image Placeholder 3">
            <a:extLst>
              <a:ext uri="{FF2B5EF4-FFF2-40B4-BE49-F238E27FC236}">
                <a16:creationId xmlns:a16="http://schemas.microsoft.com/office/drawing/2014/main" id="{6F5CA3B3-8B01-63E7-C296-A4490B0D1E9C}"/>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35" name="Notes Placeholder 4">
            <a:extLst>
              <a:ext uri="{FF2B5EF4-FFF2-40B4-BE49-F238E27FC236}">
                <a16:creationId xmlns:a16="http://schemas.microsoft.com/office/drawing/2014/main" id="{825BE8E3-8C32-EBBF-120E-362ADA34724B}"/>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6" name="Footer Placeholder 5">
            <a:extLst>
              <a:ext uri="{FF2B5EF4-FFF2-40B4-BE49-F238E27FC236}">
                <a16:creationId xmlns:a16="http://schemas.microsoft.com/office/drawing/2014/main" id="{CE5375DE-ADD5-3617-46AB-2E58F5EB9F09}"/>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7" name="Slide Number Placeholder 6">
            <a:extLst>
              <a:ext uri="{FF2B5EF4-FFF2-40B4-BE49-F238E27FC236}">
                <a16:creationId xmlns:a16="http://schemas.microsoft.com/office/drawing/2014/main" id="{89253D9F-843C-3A13-661D-1AE08ECF556E}"/>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EBAC55A-7056-4DE8-9B0E-145D5D1A9A68}" type="slidenum">
              <a:t>‹#›</a:t>
            </a:fld>
            <a:endParaRPr lang="en-GB"/>
          </a:p>
        </p:txBody>
      </p:sp>
      <p:sp>
        <p:nvSpPr>
          <p:cNvPr id="38" name="Header Placeholder 1">
            <a:extLst>
              <a:ext uri="{FF2B5EF4-FFF2-40B4-BE49-F238E27FC236}">
                <a16:creationId xmlns:a16="http://schemas.microsoft.com/office/drawing/2014/main" id="{0FB2B4BC-E707-AFA2-6FE6-80DBDE9D5F47}"/>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9" name="Date Placeholder 2">
            <a:extLst>
              <a:ext uri="{FF2B5EF4-FFF2-40B4-BE49-F238E27FC236}">
                <a16:creationId xmlns:a16="http://schemas.microsoft.com/office/drawing/2014/main" id="{33BAE586-305C-048C-7AA7-5ACE04E70812}"/>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E72257A-024D-4280-A39B-90D19409EA7D}" type="datetime1">
              <a:rPr lang="en-GB"/>
              <a:pPr lvl="0"/>
              <a:t>10/01/2024</a:t>
            </a:fld>
            <a:endParaRPr lang="en-GB"/>
          </a:p>
        </p:txBody>
      </p:sp>
      <p:sp>
        <p:nvSpPr>
          <p:cNvPr id="40" name="Slide Image Placeholder 3">
            <a:extLst>
              <a:ext uri="{FF2B5EF4-FFF2-40B4-BE49-F238E27FC236}">
                <a16:creationId xmlns:a16="http://schemas.microsoft.com/office/drawing/2014/main" id="{4C872655-E378-63F7-608C-0BBE9CB5119A}"/>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41" name="Notes Placeholder 4">
            <a:extLst>
              <a:ext uri="{FF2B5EF4-FFF2-40B4-BE49-F238E27FC236}">
                <a16:creationId xmlns:a16="http://schemas.microsoft.com/office/drawing/2014/main" id="{E9114C11-FB74-2939-6A5B-8C4C5A4F8C71}"/>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2" name="Footer Placeholder 5">
            <a:extLst>
              <a:ext uri="{FF2B5EF4-FFF2-40B4-BE49-F238E27FC236}">
                <a16:creationId xmlns:a16="http://schemas.microsoft.com/office/drawing/2014/main" id="{FA5F237F-EA56-5FE9-2F4A-4B413590D8DD}"/>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3" name="Slide Number Placeholder 6">
            <a:extLst>
              <a:ext uri="{FF2B5EF4-FFF2-40B4-BE49-F238E27FC236}">
                <a16:creationId xmlns:a16="http://schemas.microsoft.com/office/drawing/2014/main" id="{2308B193-AA7A-F85D-A904-64E55FD72907}"/>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CFBA27A-FD04-44F5-9B04-90C3888D847C}" type="slidenum">
              <a:t>‹#›</a:t>
            </a:fld>
            <a:endParaRPr lang="en-GB"/>
          </a:p>
        </p:txBody>
      </p:sp>
      <p:sp>
        <p:nvSpPr>
          <p:cNvPr id="44" name="Header Placeholder 1">
            <a:extLst>
              <a:ext uri="{FF2B5EF4-FFF2-40B4-BE49-F238E27FC236}">
                <a16:creationId xmlns:a16="http://schemas.microsoft.com/office/drawing/2014/main" id="{86F41825-9DDF-B3F0-E076-C17A21744CC4}"/>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5" name="Date Placeholder 2">
            <a:extLst>
              <a:ext uri="{FF2B5EF4-FFF2-40B4-BE49-F238E27FC236}">
                <a16:creationId xmlns:a16="http://schemas.microsoft.com/office/drawing/2014/main" id="{AF2CE276-4049-FB6F-ADC2-D7F93AB6FFED}"/>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79F224A-0551-4396-A0C3-B036B9171AF2}" type="datetime1">
              <a:rPr lang="en-GB"/>
              <a:pPr lvl="0"/>
              <a:t>10/01/2024</a:t>
            </a:fld>
            <a:endParaRPr lang="en-GB"/>
          </a:p>
        </p:txBody>
      </p:sp>
      <p:sp>
        <p:nvSpPr>
          <p:cNvPr id="46" name="Slide Image Placeholder 3">
            <a:extLst>
              <a:ext uri="{FF2B5EF4-FFF2-40B4-BE49-F238E27FC236}">
                <a16:creationId xmlns:a16="http://schemas.microsoft.com/office/drawing/2014/main" id="{8B0E695F-893A-683C-7134-2EB2152F69AE}"/>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47" name="Notes Placeholder 4">
            <a:extLst>
              <a:ext uri="{FF2B5EF4-FFF2-40B4-BE49-F238E27FC236}">
                <a16:creationId xmlns:a16="http://schemas.microsoft.com/office/drawing/2014/main" id="{B20432C6-AF25-B751-F30F-7AA7F7CAFEE7}"/>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8" name="Footer Placeholder 5">
            <a:extLst>
              <a:ext uri="{FF2B5EF4-FFF2-40B4-BE49-F238E27FC236}">
                <a16:creationId xmlns:a16="http://schemas.microsoft.com/office/drawing/2014/main" id="{717A83FE-AFE1-16BE-DF68-D50C086401E6}"/>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9" name="Slide Number Placeholder 6">
            <a:extLst>
              <a:ext uri="{FF2B5EF4-FFF2-40B4-BE49-F238E27FC236}">
                <a16:creationId xmlns:a16="http://schemas.microsoft.com/office/drawing/2014/main" id="{9A6FD436-655C-BC3E-C4AC-1D08769A77C6}"/>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E8FEE12-08CC-45F7-B317-A74732F25F03}" type="slidenum">
              <a:t>‹#›</a:t>
            </a:fld>
            <a:endParaRPr lang="en-GB"/>
          </a:p>
        </p:txBody>
      </p:sp>
      <p:sp>
        <p:nvSpPr>
          <p:cNvPr id="50" name="Header Placeholder 1">
            <a:extLst>
              <a:ext uri="{FF2B5EF4-FFF2-40B4-BE49-F238E27FC236}">
                <a16:creationId xmlns:a16="http://schemas.microsoft.com/office/drawing/2014/main" id="{341C1DB8-7DF3-4841-0647-B8D67318701C}"/>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1" name="Date Placeholder 2">
            <a:extLst>
              <a:ext uri="{FF2B5EF4-FFF2-40B4-BE49-F238E27FC236}">
                <a16:creationId xmlns:a16="http://schemas.microsoft.com/office/drawing/2014/main" id="{14C4DC47-8DDE-5780-FF75-6A3191236951}"/>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E1680C-6368-4993-889E-E5D0C41097DE}" type="datetime1">
              <a:rPr lang="en-GB"/>
              <a:pPr lvl="0"/>
              <a:t>10/01/2024</a:t>
            </a:fld>
            <a:endParaRPr lang="en-GB"/>
          </a:p>
        </p:txBody>
      </p:sp>
      <p:sp>
        <p:nvSpPr>
          <p:cNvPr id="52" name="Slide Image Placeholder 3">
            <a:extLst>
              <a:ext uri="{FF2B5EF4-FFF2-40B4-BE49-F238E27FC236}">
                <a16:creationId xmlns:a16="http://schemas.microsoft.com/office/drawing/2014/main" id="{5FDC6305-C3E9-1A50-2E1B-2B93FF0D2062}"/>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53" name="Notes Placeholder 4">
            <a:extLst>
              <a:ext uri="{FF2B5EF4-FFF2-40B4-BE49-F238E27FC236}">
                <a16:creationId xmlns:a16="http://schemas.microsoft.com/office/drawing/2014/main" id="{86CE1577-6A17-4F2A-06FA-435190669D7B}"/>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4" name="Footer Placeholder 5">
            <a:extLst>
              <a:ext uri="{FF2B5EF4-FFF2-40B4-BE49-F238E27FC236}">
                <a16:creationId xmlns:a16="http://schemas.microsoft.com/office/drawing/2014/main" id="{11AAF710-6823-B2F8-C54F-B95590EA3CEC}"/>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5" name="Slide Number Placeholder 6">
            <a:extLst>
              <a:ext uri="{FF2B5EF4-FFF2-40B4-BE49-F238E27FC236}">
                <a16:creationId xmlns:a16="http://schemas.microsoft.com/office/drawing/2014/main" id="{E30B6FD8-C639-8803-F606-297178737417}"/>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6EB9B5E-91BF-41A3-8685-8453AEE4A2D3}"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DE40A0-5FEE-446F-AE89-8FB74E5D7118}" type="datetimeFigureOut">
              <a:t>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D9FC17-64C3-401B-9E93-C4D1D537342B}" type="slidenum">
              <a:t>‹#›</a:t>
            </a:fld>
            <a:endParaRPr lang="en-US"/>
          </a:p>
        </p:txBody>
      </p:sp>
    </p:spTree>
    <p:extLst>
      <p:ext uri="{BB962C8B-B14F-4D97-AF65-F5344CB8AC3E}">
        <p14:creationId xmlns:p14="http://schemas.microsoft.com/office/powerpoint/2010/main" val="401255568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1C4417-B7D9-AC94-977E-F1B9A02B8024}"/>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22DDCC3B-A338-F0DD-B3D7-55D5146CEB7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DF12553-CC64-F177-FC74-C7D9BD40AC0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2C921B-9B88-4D32-99A4-FAAFDF251159}"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rgbClr val="E2DBCA"/>
            </a:gs>
            <a:gs pos="100000">
              <a:srgbClr val="CAC3B1"/>
            </a:gs>
          </a:gsLst>
          <a:lin ang="5400000"/>
        </a:gra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3A5DD63D-1FD4-9065-70B0-86A74D3453D8}"/>
              </a:ext>
            </a:extLst>
          </p:cNvPr>
          <p:cNvSpPr/>
          <p:nvPr/>
        </p:nvSpPr>
        <p:spPr>
          <a:xfrm>
            <a:off x="0" y="0"/>
            <a:ext cx="12191996" cy="6858000"/>
          </a:xfrm>
          <a:prstGeom prst="rect">
            <a:avLst/>
          </a:prstGeom>
          <a:blipFill>
            <a:blip r:embed="rId2">
              <a:alphaModFix amt="45000"/>
            </a:blip>
            <a:tile sx="85518" sy="85518"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9">
            <a:extLst>
              <a:ext uri="{FF2B5EF4-FFF2-40B4-BE49-F238E27FC236}">
                <a16:creationId xmlns:a16="http://schemas.microsoft.com/office/drawing/2014/main" id="{98839C26-64C8-87C4-E21E-234BC0731572}"/>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99471FF8-0A3B-DF88-1788-63D7DF5E7E2C}"/>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
            <a:extLst>
              <a:ext uri="{FF2B5EF4-FFF2-40B4-BE49-F238E27FC236}">
                <a16:creationId xmlns:a16="http://schemas.microsoft.com/office/drawing/2014/main" id="{F0F491E7-116F-1166-BFDA-46DAC3000C65}"/>
              </a:ext>
            </a:extLst>
          </p:cNvPr>
          <p:cNvSpPr/>
          <p:nvPr/>
        </p:nvSpPr>
        <p:spPr>
          <a:xfrm>
            <a:off x="5135883" y="1267733"/>
            <a:ext cx="1920240" cy="731520"/>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3">
            <a:extLst>
              <a:ext uri="{FF2B5EF4-FFF2-40B4-BE49-F238E27FC236}">
                <a16:creationId xmlns:a16="http://schemas.microsoft.com/office/drawing/2014/main" id="{EC2A7DF1-3099-FEFC-4765-A56C5FB19A4B}"/>
              </a:ext>
            </a:extLst>
          </p:cNvPr>
          <p:cNvGrpSpPr/>
          <p:nvPr/>
        </p:nvGrpSpPr>
        <p:grpSpPr>
          <a:xfrm>
            <a:off x="5250183" y="1267733"/>
            <a:ext cx="1691640" cy="645292"/>
            <a:chOff x="5250183" y="1267733"/>
            <a:chExt cx="1691640" cy="645292"/>
          </a:xfrm>
        </p:grpSpPr>
        <p:cxnSp>
          <p:nvCxnSpPr>
            <p:cNvPr id="7" name="Straight Connector 16">
              <a:extLst>
                <a:ext uri="{FF2B5EF4-FFF2-40B4-BE49-F238E27FC236}">
                  <a16:creationId xmlns:a16="http://schemas.microsoft.com/office/drawing/2014/main" id="{470CD577-1F74-D857-887B-FA98F48311EB}"/>
                </a:ext>
              </a:extLst>
            </p:cNvPr>
            <p:cNvCxnSpPr/>
            <p:nvPr/>
          </p:nvCxnSpPr>
          <p:spPr>
            <a:xfrm>
              <a:off x="5250183" y="1267733"/>
              <a:ext cx="0" cy="640080"/>
            </a:xfrm>
            <a:prstGeom prst="straightConnector1">
              <a:avLst/>
            </a:prstGeom>
            <a:noFill/>
            <a:ln w="6345" cap="flat">
              <a:solidFill>
                <a:srgbClr val="000000"/>
              </a:solidFill>
              <a:prstDash val="solid"/>
              <a:miter/>
            </a:ln>
          </p:spPr>
        </p:cxnSp>
        <p:cxnSp>
          <p:nvCxnSpPr>
            <p:cNvPr id="8" name="Straight Connector 17">
              <a:extLst>
                <a:ext uri="{FF2B5EF4-FFF2-40B4-BE49-F238E27FC236}">
                  <a16:creationId xmlns:a16="http://schemas.microsoft.com/office/drawing/2014/main" id="{89A32DFF-997A-F3BD-0ED4-0C53AED33C57}"/>
                </a:ext>
              </a:extLst>
            </p:cNvPr>
            <p:cNvCxnSpPr/>
            <p:nvPr/>
          </p:nvCxnSpPr>
          <p:spPr>
            <a:xfrm>
              <a:off x="6941823" y="1267733"/>
              <a:ext cx="0" cy="640080"/>
            </a:xfrm>
            <a:prstGeom prst="straightConnector1">
              <a:avLst/>
            </a:prstGeom>
            <a:noFill/>
            <a:ln w="6345" cap="flat">
              <a:solidFill>
                <a:srgbClr val="000000"/>
              </a:solidFill>
              <a:prstDash val="solid"/>
              <a:miter/>
            </a:ln>
          </p:spPr>
        </p:cxnSp>
        <p:cxnSp>
          <p:nvCxnSpPr>
            <p:cNvPr id="9" name="Straight Connector 18">
              <a:extLst>
                <a:ext uri="{FF2B5EF4-FFF2-40B4-BE49-F238E27FC236}">
                  <a16:creationId xmlns:a16="http://schemas.microsoft.com/office/drawing/2014/main" id="{44D4501F-F209-697E-CA89-76E247638460}"/>
                </a:ext>
              </a:extLst>
            </p:cNvPr>
            <p:cNvCxnSpPr/>
            <p:nvPr/>
          </p:nvCxnSpPr>
          <p:spPr>
            <a:xfrm>
              <a:off x="5250183" y="1913025"/>
              <a:ext cx="1691640" cy="0"/>
            </a:xfrm>
            <a:prstGeom prst="straightConnector1">
              <a:avLst/>
            </a:prstGeom>
            <a:noFill/>
            <a:ln w="6345" cap="flat">
              <a:solidFill>
                <a:srgbClr val="000000"/>
              </a:solidFill>
              <a:prstDash val="solid"/>
              <a:miter/>
            </a:ln>
          </p:spPr>
        </p:cxnSp>
      </p:grpSp>
      <p:sp>
        <p:nvSpPr>
          <p:cNvPr id="10" name="Title 1">
            <a:extLst>
              <a:ext uri="{FF2B5EF4-FFF2-40B4-BE49-F238E27FC236}">
                <a16:creationId xmlns:a16="http://schemas.microsoft.com/office/drawing/2014/main" id="{6858BC3A-7EC5-45A0-6D4A-8DAE0A41E37D}"/>
              </a:ext>
            </a:extLst>
          </p:cNvPr>
          <p:cNvSpPr txBox="1">
            <a:spLocks noGrp="1"/>
          </p:cNvSpPr>
          <p:nvPr>
            <p:ph type="ctrTitle"/>
          </p:nvPr>
        </p:nvSpPr>
        <p:spPr>
          <a:xfrm>
            <a:off x="1561703" y="2091260"/>
            <a:ext cx="9068589" cy="2590796"/>
          </a:xfrm>
        </p:spPr>
        <p:txBody>
          <a:bodyPr anchorCtr="1">
            <a:noAutofit/>
          </a:bodyPr>
          <a:lstStyle>
            <a:lvl1pPr algn="ctr">
              <a:lnSpc>
                <a:spcPct val="83000"/>
              </a:lnSpc>
              <a:defRPr sz="7200" cap="all" spc="-100"/>
            </a:lvl1pPr>
          </a:lstStyle>
          <a:p>
            <a:pPr lvl="0"/>
            <a:r>
              <a:rPr lang="en-US"/>
              <a:t>Click to edit Master title style</a:t>
            </a:r>
          </a:p>
        </p:txBody>
      </p:sp>
      <p:sp>
        <p:nvSpPr>
          <p:cNvPr id="11" name="Subtitle 2">
            <a:extLst>
              <a:ext uri="{FF2B5EF4-FFF2-40B4-BE49-F238E27FC236}">
                <a16:creationId xmlns:a16="http://schemas.microsoft.com/office/drawing/2014/main" id="{A6DD09B0-06AA-96F6-6EBF-B30D1B303237}"/>
              </a:ext>
            </a:extLst>
          </p:cNvPr>
          <p:cNvSpPr txBox="1">
            <a:spLocks noGrp="1"/>
          </p:cNvSpPr>
          <p:nvPr>
            <p:ph type="subTitle" idx="1"/>
          </p:nvPr>
        </p:nvSpPr>
        <p:spPr>
          <a:xfrm>
            <a:off x="1562096" y="4682066"/>
            <a:ext cx="9070848" cy="457200"/>
          </a:xfrm>
        </p:spPr>
        <p:txBody>
          <a:bodyPr anchorCtr="1"/>
          <a:lstStyle>
            <a:lvl1pPr marL="0" indent="0" algn="ctr">
              <a:spcBef>
                <a:spcPts val="0"/>
              </a:spcBef>
              <a:buNone/>
              <a:defRPr sz="1600" spc="80"/>
            </a:lvl1pPr>
          </a:lstStyle>
          <a:p>
            <a:pPr lvl="0"/>
            <a:r>
              <a:rPr lang="en-US"/>
              <a:t>Click to edit Master subtitle style</a:t>
            </a:r>
          </a:p>
        </p:txBody>
      </p:sp>
      <p:sp>
        <p:nvSpPr>
          <p:cNvPr id="12" name="Date Placeholder 19">
            <a:extLst>
              <a:ext uri="{FF2B5EF4-FFF2-40B4-BE49-F238E27FC236}">
                <a16:creationId xmlns:a16="http://schemas.microsoft.com/office/drawing/2014/main" id="{FFAF08AB-846D-248A-6C21-59F2BC213B9C}"/>
              </a:ext>
            </a:extLst>
          </p:cNvPr>
          <p:cNvSpPr txBox="1">
            <a:spLocks noGrp="1"/>
          </p:cNvSpPr>
          <p:nvPr>
            <p:ph type="dt" sz="half" idx="7"/>
          </p:nvPr>
        </p:nvSpPr>
        <p:spPr>
          <a:xfrm>
            <a:off x="5318763" y="1341251"/>
            <a:ext cx="1554480" cy="527215"/>
          </a:xfrm>
        </p:spPr>
        <p:txBody>
          <a:bodyPr anchorCtr="1"/>
          <a:lstStyle>
            <a:lvl1pPr algn="ctr">
              <a:defRPr sz="1300">
                <a:solidFill>
                  <a:srgbClr val="000000"/>
                </a:solidFill>
              </a:defRPr>
            </a:lvl1pPr>
          </a:lstStyle>
          <a:p>
            <a:pPr lvl="0"/>
            <a:fld id="{8D232963-61A4-4FB9-B03F-9D3F01E6EA66}" type="datetime1">
              <a:rPr lang="en-US"/>
              <a:pPr lvl="0"/>
              <a:t>1/8/2024</a:t>
            </a:fld>
            <a:endParaRPr lang="en-US"/>
          </a:p>
        </p:txBody>
      </p:sp>
      <p:sp>
        <p:nvSpPr>
          <p:cNvPr id="13" name="Footer Placeholder 20">
            <a:extLst>
              <a:ext uri="{FF2B5EF4-FFF2-40B4-BE49-F238E27FC236}">
                <a16:creationId xmlns:a16="http://schemas.microsoft.com/office/drawing/2014/main" id="{63C9C20A-E95A-6C67-C0E3-7C32298B3870}"/>
              </a:ext>
            </a:extLst>
          </p:cNvPr>
          <p:cNvSpPr txBox="1">
            <a:spLocks noGrp="1"/>
          </p:cNvSpPr>
          <p:nvPr>
            <p:ph type="ftr" sz="quarter" idx="9"/>
          </p:nvPr>
        </p:nvSpPr>
        <p:spPr>
          <a:xfrm>
            <a:off x="1453896" y="5211055"/>
            <a:ext cx="5905496" cy="228600"/>
          </a:xfrm>
        </p:spPr>
        <p:txBody>
          <a:bodyPr anchorCtr="0"/>
          <a:lstStyle>
            <a:lvl1pPr algn="l">
              <a:defRPr/>
            </a:lvl1pPr>
          </a:lstStyle>
          <a:p>
            <a:pPr lvl="0"/>
            <a:endParaRPr lang="en-US"/>
          </a:p>
        </p:txBody>
      </p:sp>
      <p:sp>
        <p:nvSpPr>
          <p:cNvPr id="14" name="Slide Number Placeholder 21">
            <a:extLst>
              <a:ext uri="{FF2B5EF4-FFF2-40B4-BE49-F238E27FC236}">
                <a16:creationId xmlns:a16="http://schemas.microsoft.com/office/drawing/2014/main" id="{6C4E2FE0-4F9E-177E-086E-0B5E9902B829}"/>
              </a:ext>
            </a:extLst>
          </p:cNvPr>
          <p:cNvSpPr txBox="1">
            <a:spLocks noGrp="1"/>
          </p:cNvSpPr>
          <p:nvPr>
            <p:ph type="sldNum" sz="quarter" idx="8"/>
          </p:nvPr>
        </p:nvSpPr>
        <p:spPr>
          <a:xfrm>
            <a:off x="8606918" y="5212080"/>
            <a:ext cx="2111879" cy="228600"/>
          </a:xfrm>
        </p:spPr>
        <p:txBody>
          <a:bodyPr/>
          <a:lstStyle>
            <a:lvl1pPr>
              <a:defRPr/>
            </a:lvl1pPr>
          </a:lstStyle>
          <a:p>
            <a:pPr lvl="0"/>
            <a:fld id="{C3E3785C-CA17-4F5D-B1E8-518EB1B5692B}" type="slidenum">
              <a:t>‹#›</a:t>
            </a:fld>
            <a:endParaRPr lang="en-US"/>
          </a:p>
        </p:txBody>
      </p:sp>
    </p:spTree>
    <p:extLst>
      <p:ext uri="{BB962C8B-B14F-4D97-AF65-F5344CB8AC3E}">
        <p14:creationId xmlns:p14="http://schemas.microsoft.com/office/powerpoint/2010/main" val="38565484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D1F6BB-D858-E285-2657-F28C390AA31B}"/>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AE1E9060-0FFF-7174-6B40-785916320495}"/>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1774159-BD27-509E-349B-520886DD8245}"/>
              </a:ext>
            </a:extLst>
          </p:cNvPr>
          <p:cNvSpPr txBox="1">
            <a:spLocks noGrp="1"/>
          </p:cNvSpPr>
          <p:nvPr>
            <p:ph idx="1"/>
          </p:nvPr>
        </p:nvSpPr>
        <p:spPr>
          <a:xfrm>
            <a:off x="1066803" y="2103120"/>
            <a:ext cx="10058400" cy="39319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684B923B-82AA-B47E-0897-E2FC32B6C278}"/>
              </a:ext>
            </a:extLst>
          </p:cNvPr>
          <p:cNvSpPr txBox="1">
            <a:spLocks noGrp="1"/>
          </p:cNvSpPr>
          <p:nvPr>
            <p:ph type="dt" sz="half" idx="7"/>
          </p:nvPr>
        </p:nvSpPr>
        <p:spPr>
          <a:xfrm>
            <a:off x="274320" y="6307668"/>
            <a:ext cx="2743200" cy="274320"/>
          </a:xfrm>
        </p:spPr>
        <p:txBody>
          <a:bodyPr/>
          <a:lstStyle>
            <a:lvl1pPr>
              <a:defRPr/>
            </a:lvl1pPr>
          </a:lstStyle>
          <a:p>
            <a:pPr lvl="0"/>
            <a:fld id="{9D20D003-3617-41CA-B290-F977896BEE2E}" type="datetime1">
              <a:rPr lang="en-US"/>
              <a:pPr lvl="0"/>
              <a:t>1/8/2024</a:t>
            </a:fld>
            <a:endParaRPr lang="en-US"/>
          </a:p>
        </p:txBody>
      </p:sp>
      <p:sp>
        <p:nvSpPr>
          <p:cNvPr id="5" name="Footer Placeholder 7">
            <a:extLst>
              <a:ext uri="{FF2B5EF4-FFF2-40B4-BE49-F238E27FC236}">
                <a16:creationId xmlns:a16="http://schemas.microsoft.com/office/drawing/2014/main" id="{0ABFA6CB-74A3-1724-276F-68CABCEB09D4}"/>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761B15E2-5B65-6B8B-ABAB-A47721D76608}"/>
              </a:ext>
            </a:extLst>
          </p:cNvPr>
          <p:cNvSpPr txBox="1">
            <a:spLocks noGrp="1"/>
          </p:cNvSpPr>
          <p:nvPr>
            <p:ph type="sldNum" sz="quarter" idx="8"/>
          </p:nvPr>
        </p:nvSpPr>
        <p:spPr>
          <a:xfrm>
            <a:off x="10469880" y="6307668"/>
            <a:ext cx="1463040" cy="274320"/>
          </a:xfrm>
        </p:spPr>
        <p:txBody>
          <a:bodyPr/>
          <a:lstStyle>
            <a:lvl1pPr>
              <a:defRPr/>
            </a:lvl1pPr>
          </a:lstStyle>
          <a:p>
            <a:pPr lvl="0"/>
            <a:fld id="{5CFDF626-175D-4862-9E78-791111911A36}" type="slidenum">
              <a:t>‹#›</a:t>
            </a:fld>
            <a:endParaRPr lang="en-US"/>
          </a:p>
        </p:txBody>
      </p:sp>
    </p:spTree>
    <p:extLst>
      <p:ext uri="{BB962C8B-B14F-4D97-AF65-F5344CB8AC3E}">
        <p14:creationId xmlns:p14="http://schemas.microsoft.com/office/powerpoint/2010/main" val="313041887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0">
              <a:srgbClr val="E2DBCA"/>
            </a:gs>
            <a:gs pos="100000">
              <a:srgbClr val="CAC3B1"/>
            </a:gs>
          </a:gsLst>
          <a:lin ang="5400000"/>
        </a:gradFill>
        <a:effectLst/>
      </p:bgPr>
    </p:bg>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8734CB9F-9C0E-7FB9-BD8F-2FD3DE98936F}"/>
              </a:ext>
            </a:extLst>
          </p:cNvPr>
          <p:cNvSpPr/>
          <p:nvPr/>
        </p:nvSpPr>
        <p:spPr>
          <a:xfrm>
            <a:off x="0" y="0"/>
            <a:ext cx="12191996" cy="6858000"/>
          </a:xfrm>
          <a:prstGeom prst="rect">
            <a:avLst/>
          </a:prstGeom>
          <a:blipFill>
            <a:blip r:embed="rId2">
              <a:alphaModFix amt="45000"/>
            </a:blip>
            <a:tile sx="85518" sy="85518"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22">
            <a:extLst>
              <a:ext uri="{FF2B5EF4-FFF2-40B4-BE49-F238E27FC236}">
                <a16:creationId xmlns:a16="http://schemas.microsoft.com/office/drawing/2014/main" id="{C14F4F80-DB48-8237-4DAF-AC73B634FDB9}"/>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23">
            <a:extLst>
              <a:ext uri="{FF2B5EF4-FFF2-40B4-BE49-F238E27FC236}">
                <a16:creationId xmlns:a16="http://schemas.microsoft.com/office/drawing/2014/main" id="{6B4D6804-CA17-9A09-3555-497251F0FB39}"/>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29">
            <a:extLst>
              <a:ext uri="{FF2B5EF4-FFF2-40B4-BE49-F238E27FC236}">
                <a16:creationId xmlns:a16="http://schemas.microsoft.com/office/drawing/2014/main" id="{1E4B538D-44B0-C71D-91B8-A6C8DEEA923F}"/>
              </a:ext>
            </a:extLst>
          </p:cNvPr>
          <p:cNvSpPr/>
          <p:nvPr/>
        </p:nvSpPr>
        <p:spPr>
          <a:xfrm>
            <a:off x="5135883" y="1267733"/>
            <a:ext cx="1920240" cy="731520"/>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30">
            <a:extLst>
              <a:ext uri="{FF2B5EF4-FFF2-40B4-BE49-F238E27FC236}">
                <a16:creationId xmlns:a16="http://schemas.microsoft.com/office/drawing/2014/main" id="{E7460C77-D0A9-11C6-8D7D-8FFCFCA6007A}"/>
              </a:ext>
            </a:extLst>
          </p:cNvPr>
          <p:cNvGrpSpPr/>
          <p:nvPr/>
        </p:nvGrpSpPr>
        <p:grpSpPr>
          <a:xfrm>
            <a:off x="5250183" y="1267733"/>
            <a:ext cx="1691640" cy="645292"/>
            <a:chOff x="5250183" y="1267733"/>
            <a:chExt cx="1691640" cy="645292"/>
          </a:xfrm>
        </p:grpSpPr>
        <p:cxnSp>
          <p:nvCxnSpPr>
            <p:cNvPr id="7" name="Straight Connector 31">
              <a:extLst>
                <a:ext uri="{FF2B5EF4-FFF2-40B4-BE49-F238E27FC236}">
                  <a16:creationId xmlns:a16="http://schemas.microsoft.com/office/drawing/2014/main" id="{41A7C978-2EEB-7E5B-2ADE-20454653C18A}"/>
                </a:ext>
              </a:extLst>
            </p:cNvPr>
            <p:cNvCxnSpPr/>
            <p:nvPr/>
          </p:nvCxnSpPr>
          <p:spPr>
            <a:xfrm>
              <a:off x="5250183" y="1267733"/>
              <a:ext cx="0" cy="640080"/>
            </a:xfrm>
            <a:prstGeom prst="straightConnector1">
              <a:avLst/>
            </a:prstGeom>
            <a:noFill/>
            <a:ln w="6345" cap="flat">
              <a:solidFill>
                <a:srgbClr val="000000"/>
              </a:solidFill>
              <a:prstDash val="solid"/>
              <a:miter/>
            </a:ln>
          </p:spPr>
        </p:cxnSp>
        <p:cxnSp>
          <p:nvCxnSpPr>
            <p:cNvPr id="8" name="Straight Connector 32">
              <a:extLst>
                <a:ext uri="{FF2B5EF4-FFF2-40B4-BE49-F238E27FC236}">
                  <a16:creationId xmlns:a16="http://schemas.microsoft.com/office/drawing/2014/main" id="{0DE273BC-799A-9DAF-9D9D-AB1818179393}"/>
                </a:ext>
              </a:extLst>
            </p:cNvPr>
            <p:cNvCxnSpPr/>
            <p:nvPr/>
          </p:nvCxnSpPr>
          <p:spPr>
            <a:xfrm>
              <a:off x="6941823" y="1267733"/>
              <a:ext cx="0" cy="640080"/>
            </a:xfrm>
            <a:prstGeom prst="straightConnector1">
              <a:avLst/>
            </a:prstGeom>
            <a:noFill/>
            <a:ln w="6345" cap="flat">
              <a:solidFill>
                <a:srgbClr val="000000"/>
              </a:solidFill>
              <a:prstDash val="solid"/>
              <a:miter/>
            </a:ln>
          </p:spPr>
        </p:cxnSp>
        <p:cxnSp>
          <p:nvCxnSpPr>
            <p:cNvPr id="9" name="Straight Connector 33">
              <a:extLst>
                <a:ext uri="{FF2B5EF4-FFF2-40B4-BE49-F238E27FC236}">
                  <a16:creationId xmlns:a16="http://schemas.microsoft.com/office/drawing/2014/main" id="{90DF579D-ECF3-1235-ED5C-011966B0D001}"/>
                </a:ext>
              </a:extLst>
            </p:cNvPr>
            <p:cNvCxnSpPr/>
            <p:nvPr/>
          </p:nvCxnSpPr>
          <p:spPr>
            <a:xfrm>
              <a:off x="5250183" y="1913025"/>
              <a:ext cx="1691640" cy="0"/>
            </a:xfrm>
            <a:prstGeom prst="straightConnector1">
              <a:avLst/>
            </a:prstGeom>
            <a:noFill/>
            <a:ln w="6345" cap="flat">
              <a:solidFill>
                <a:srgbClr val="000000"/>
              </a:solidFill>
              <a:prstDash val="solid"/>
              <a:miter/>
            </a:ln>
          </p:spPr>
        </p:cxnSp>
      </p:grpSp>
      <p:sp>
        <p:nvSpPr>
          <p:cNvPr id="10" name="Title 1">
            <a:extLst>
              <a:ext uri="{FF2B5EF4-FFF2-40B4-BE49-F238E27FC236}">
                <a16:creationId xmlns:a16="http://schemas.microsoft.com/office/drawing/2014/main" id="{BC0A55B5-4CFB-F770-F406-20F207415D8E}"/>
              </a:ext>
            </a:extLst>
          </p:cNvPr>
          <p:cNvSpPr txBox="1">
            <a:spLocks noGrp="1"/>
          </p:cNvSpPr>
          <p:nvPr>
            <p:ph type="title"/>
          </p:nvPr>
        </p:nvSpPr>
        <p:spPr>
          <a:xfrm>
            <a:off x="1563624" y="2094305"/>
            <a:ext cx="9070848" cy="2587751"/>
          </a:xfrm>
        </p:spPr>
        <p:txBody>
          <a:bodyPr anchorCtr="1">
            <a:noAutofit/>
          </a:bodyPr>
          <a:lstStyle>
            <a:lvl1pPr algn="ctr">
              <a:lnSpc>
                <a:spcPct val="83000"/>
              </a:lnSpc>
              <a:defRPr sz="7200" cap="all" spc="-100"/>
            </a:lvl1pPr>
          </a:lstStyle>
          <a:p>
            <a:pPr lvl="0"/>
            <a:r>
              <a:rPr lang="en-US"/>
              <a:t>Click to edit Master title style</a:t>
            </a:r>
          </a:p>
        </p:txBody>
      </p:sp>
      <p:sp>
        <p:nvSpPr>
          <p:cNvPr id="11" name="Text Placeholder 2">
            <a:extLst>
              <a:ext uri="{FF2B5EF4-FFF2-40B4-BE49-F238E27FC236}">
                <a16:creationId xmlns:a16="http://schemas.microsoft.com/office/drawing/2014/main" id="{F2F86201-C2B6-CA9E-453F-0785777AAC75}"/>
              </a:ext>
            </a:extLst>
          </p:cNvPr>
          <p:cNvSpPr txBox="1">
            <a:spLocks noGrp="1"/>
          </p:cNvSpPr>
          <p:nvPr>
            <p:ph type="body" idx="1"/>
          </p:nvPr>
        </p:nvSpPr>
        <p:spPr>
          <a:xfrm>
            <a:off x="1563624" y="4682066"/>
            <a:ext cx="9070848" cy="457200"/>
          </a:xfrm>
        </p:spPr>
        <p:txBody>
          <a:bodyPr anchorCtr="1"/>
          <a:lstStyle>
            <a:lvl1pPr marL="0" indent="0" algn="ctr">
              <a:buNone/>
              <a:defRPr sz="1600"/>
            </a:lvl1pPr>
          </a:lstStyle>
          <a:p>
            <a:pPr lvl="0"/>
            <a:r>
              <a:rPr lang="en-US"/>
              <a:t>Click to edit Master text styles</a:t>
            </a:r>
          </a:p>
        </p:txBody>
      </p:sp>
      <p:sp>
        <p:nvSpPr>
          <p:cNvPr id="12" name="Date Placeholder 3">
            <a:extLst>
              <a:ext uri="{FF2B5EF4-FFF2-40B4-BE49-F238E27FC236}">
                <a16:creationId xmlns:a16="http://schemas.microsoft.com/office/drawing/2014/main" id="{8D55D0B4-B42A-79A6-AA0F-90116815A5F8}"/>
              </a:ext>
            </a:extLst>
          </p:cNvPr>
          <p:cNvSpPr txBox="1">
            <a:spLocks noGrp="1"/>
          </p:cNvSpPr>
          <p:nvPr>
            <p:ph type="dt" sz="half" idx="7"/>
          </p:nvPr>
        </p:nvSpPr>
        <p:spPr>
          <a:xfrm>
            <a:off x="5321807" y="1344506"/>
            <a:ext cx="1554480" cy="530352"/>
          </a:xfrm>
        </p:spPr>
        <p:txBody>
          <a:bodyPr anchorCtr="1"/>
          <a:lstStyle>
            <a:lvl1pPr algn="ctr">
              <a:defRPr sz="1300">
                <a:solidFill>
                  <a:srgbClr val="000000"/>
                </a:solidFill>
              </a:defRPr>
            </a:lvl1pPr>
          </a:lstStyle>
          <a:p>
            <a:pPr lvl="0"/>
            <a:fld id="{945187AE-C104-40D9-A788-D875E3C7AE97}" type="datetime1">
              <a:rPr lang="en-US"/>
              <a:pPr lvl="0"/>
              <a:t>1/8/2024</a:t>
            </a:fld>
            <a:endParaRPr lang="en-US"/>
          </a:p>
        </p:txBody>
      </p:sp>
      <p:sp>
        <p:nvSpPr>
          <p:cNvPr id="13" name="Footer Placeholder 4">
            <a:extLst>
              <a:ext uri="{FF2B5EF4-FFF2-40B4-BE49-F238E27FC236}">
                <a16:creationId xmlns:a16="http://schemas.microsoft.com/office/drawing/2014/main" id="{4E7A36A6-4B1F-01C3-41AD-F0AD56EF637F}"/>
              </a:ext>
            </a:extLst>
          </p:cNvPr>
          <p:cNvSpPr txBox="1">
            <a:spLocks noGrp="1"/>
          </p:cNvSpPr>
          <p:nvPr>
            <p:ph type="ftr" sz="quarter" idx="9"/>
          </p:nvPr>
        </p:nvSpPr>
        <p:spPr>
          <a:xfrm>
            <a:off x="1453548" y="5211055"/>
            <a:ext cx="5907024" cy="228600"/>
          </a:xfrm>
        </p:spPr>
        <p:txBody>
          <a:bodyPr anchorCtr="0"/>
          <a:lstStyle>
            <a:lvl1pPr algn="l">
              <a:defRPr/>
            </a:lvl1pPr>
          </a:lstStyle>
          <a:p>
            <a:pPr lvl="0"/>
            <a:endParaRPr lang="en-US"/>
          </a:p>
        </p:txBody>
      </p:sp>
      <p:sp>
        <p:nvSpPr>
          <p:cNvPr id="14" name="Slide Number Placeholder 5">
            <a:extLst>
              <a:ext uri="{FF2B5EF4-FFF2-40B4-BE49-F238E27FC236}">
                <a16:creationId xmlns:a16="http://schemas.microsoft.com/office/drawing/2014/main" id="{2C532F52-1018-0B0F-7244-AC60AA029ACB}"/>
              </a:ext>
            </a:extLst>
          </p:cNvPr>
          <p:cNvSpPr txBox="1">
            <a:spLocks noGrp="1"/>
          </p:cNvSpPr>
          <p:nvPr>
            <p:ph type="sldNum" sz="quarter" idx="8"/>
          </p:nvPr>
        </p:nvSpPr>
        <p:spPr>
          <a:xfrm>
            <a:off x="8604504" y="5211055"/>
            <a:ext cx="2112263" cy="228600"/>
          </a:xfrm>
        </p:spPr>
        <p:txBody>
          <a:bodyPr/>
          <a:lstStyle>
            <a:lvl1pPr>
              <a:defRPr/>
            </a:lvl1pPr>
          </a:lstStyle>
          <a:p>
            <a:pPr lvl="0"/>
            <a:fld id="{A49AC613-53ED-44AF-BFA3-8F7661CABC76}" type="slidenum">
              <a:t>‹#›</a:t>
            </a:fld>
            <a:endParaRPr lang="en-US"/>
          </a:p>
        </p:txBody>
      </p:sp>
    </p:spTree>
    <p:extLst>
      <p:ext uri="{BB962C8B-B14F-4D97-AF65-F5344CB8AC3E}">
        <p14:creationId xmlns:p14="http://schemas.microsoft.com/office/powerpoint/2010/main" val="2349835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B2F976CB-5482-42A8-D264-D809D256386C}"/>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7">
            <a:extLst>
              <a:ext uri="{FF2B5EF4-FFF2-40B4-BE49-F238E27FC236}">
                <a16:creationId xmlns:a16="http://schemas.microsoft.com/office/drawing/2014/main" id="{495D3142-7AF5-BCDA-EEA7-D9E696F259B2}"/>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A929D1C-08A0-C3B2-9F30-3494AD877DB5}"/>
              </a:ext>
            </a:extLst>
          </p:cNvPr>
          <p:cNvSpPr txBox="1">
            <a:spLocks noGrp="1"/>
          </p:cNvSpPr>
          <p:nvPr>
            <p:ph idx="1"/>
          </p:nvPr>
        </p:nvSpPr>
        <p:spPr>
          <a:xfrm>
            <a:off x="1066803" y="2103120"/>
            <a:ext cx="475488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B02DA01-575C-9596-93FE-02937B0491D2}"/>
              </a:ext>
            </a:extLst>
          </p:cNvPr>
          <p:cNvSpPr txBox="1">
            <a:spLocks noGrp="1"/>
          </p:cNvSpPr>
          <p:nvPr>
            <p:ph idx="2"/>
          </p:nvPr>
        </p:nvSpPr>
        <p:spPr>
          <a:xfrm>
            <a:off x="6370323" y="2103120"/>
            <a:ext cx="475488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8DC9B3-838D-F1B2-A8F7-7399217FB99B}"/>
              </a:ext>
            </a:extLst>
          </p:cNvPr>
          <p:cNvSpPr txBox="1">
            <a:spLocks noGrp="1"/>
          </p:cNvSpPr>
          <p:nvPr>
            <p:ph type="dt" sz="half" idx="7"/>
          </p:nvPr>
        </p:nvSpPr>
        <p:spPr>
          <a:xfrm>
            <a:off x="274320" y="6307668"/>
            <a:ext cx="2743200" cy="274320"/>
          </a:xfrm>
        </p:spPr>
        <p:txBody>
          <a:bodyPr/>
          <a:lstStyle>
            <a:lvl1pPr>
              <a:defRPr/>
            </a:lvl1pPr>
          </a:lstStyle>
          <a:p>
            <a:pPr lvl="0"/>
            <a:fld id="{388DB206-0D62-4BFD-8135-5D904C481012}" type="datetime1">
              <a:rPr lang="en-US"/>
              <a:pPr lvl="0"/>
              <a:t>1/8/2024</a:t>
            </a:fld>
            <a:endParaRPr lang="en-US"/>
          </a:p>
        </p:txBody>
      </p:sp>
      <p:sp>
        <p:nvSpPr>
          <p:cNvPr id="6" name="Footer Placeholder 5">
            <a:extLst>
              <a:ext uri="{FF2B5EF4-FFF2-40B4-BE49-F238E27FC236}">
                <a16:creationId xmlns:a16="http://schemas.microsoft.com/office/drawing/2014/main" id="{83D0095B-73AE-84B2-F1C0-A2CEBD6982AD}"/>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AB1CBCD-091A-F865-93E6-55FF8AB16C21}"/>
              </a:ext>
            </a:extLst>
          </p:cNvPr>
          <p:cNvSpPr txBox="1">
            <a:spLocks noGrp="1"/>
          </p:cNvSpPr>
          <p:nvPr>
            <p:ph type="sldNum" sz="quarter" idx="8"/>
          </p:nvPr>
        </p:nvSpPr>
        <p:spPr>
          <a:xfrm>
            <a:off x="10469880" y="6307668"/>
            <a:ext cx="1463040" cy="274320"/>
          </a:xfrm>
        </p:spPr>
        <p:txBody>
          <a:bodyPr/>
          <a:lstStyle>
            <a:lvl1pPr>
              <a:defRPr/>
            </a:lvl1pPr>
          </a:lstStyle>
          <a:p>
            <a:pPr lvl="0"/>
            <a:fld id="{864518B0-886B-4BEC-BF15-9748EF6D3096}" type="slidenum">
              <a:t>‹#›</a:t>
            </a:fld>
            <a:endParaRPr lang="en-US"/>
          </a:p>
        </p:txBody>
      </p:sp>
    </p:spTree>
    <p:extLst>
      <p:ext uri="{BB962C8B-B14F-4D97-AF65-F5344CB8AC3E}">
        <p14:creationId xmlns:p14="http://schemas.microsoft.com/office/powerpoint/2010/main" val="2322056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88ABE7B0-7B0C-BF3E-E7DF-483F8B3D8BC2}"/>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5A2616DB-32C0-C8BE-9001-D3A0DDCADF9D}"/>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7C9E39F-4A9E-6B73-FB83-AFB3ED6E829F}"/>
              </a:ext>
            </a:extLst>
          </p:cNvPr>
          <p:cNvSpPr txBox="1">
            <a:spLocks noGrp="1"/>
          </p:cNvSpPr>
          <p:nvPr>
            <p:ph type="body" idx="1"/>
          </p:nvPr>
        </p:nvSpPr>
        <p:spPr>
          <a:xfrm>
            <a:off x="1069848" y="2074334"/>
            <a:ext cx="4754880" cy="640080"/>
          </a:xfrm>
        </p:spPr>
        <p:txBody>
          <a:bodyPr anchor="ctr" anchorCtr="1"/>
          <a:lstStyle>
            <a:lvl1pPr marL="0" indent="0" algn="ctr">
              <a:spcBef>
                <a:spcPts val="0"/>
              </a:spcBef>
              <a:buNone/>
              <a:defRPr sz="1900">
                <a:solidFill>
                  <a:srgbClr val="1485A4"/>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6F67FB0A-4F1B-F47E-6BD8-DDE45909324F}"/>
              </a:ext>
            </a:extLst>
          </p:cNvPr>
          <p:cNvSpPr txBox="1">
            <a:spLocks noGrp="1"/>
          </p:cNvSpPr>
          <p:nvPr>
            <p:ph idx="2"/>
          </p:nvPr>
        </p:nvSpPr>
        <p:spPr>
          <a:xfrm>
            <a:off x="1069848" y="2755901"/>
            <a:ext cx="4754880"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89031F-EFDB-B02D-760C-6121CBAD3AF3}"/>
              </a:ext>
            </a:extLst>
          </p:cNvPr>
          <p:cNvSpPr txBox="1">
            <a:spLocks noGrp="1"/>
          </p:cNvSpPr>
          <p:nvPr>
            <p:ph type="body" idx="3"/>
          </p:nvPr>
        </p:nvSpPr>
        <p:spPr>
          <a:xfrm>
            <a:off x="6373368" y="2074334"/>
            <a:ext cx="4754880" cy="640080"/>
          </a:xfrm>
        </p:spPr>
        <p:txBody>
          <a:bodyPr anchor="ctr" anchorCtr="1"/>
          <a:lstStyle>
            <a:lvl1pPr marL="0" indent="0" algn="ctr">
              <a:spcBef>
                <a:spcPts val="0"/>
              </a:spcBef>
              <a:buNone/>
              <a:defRPr sz="1900">
                <a:solidFill>
                  <a:srgbClr val="1485A4"/>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E693E55D-248D-0D61-026B-8BD6C19031A8}"/>
              </a:ext>
            </a:extLst>
          </p:cNvPr>
          <p:cNvSpPr txBox="1">
            <a:spLocks noGrp="1"/>
          </p:cNvSpPr>
          <p:nvPr>
            <p:ph idx="4"/>
          </p:nvPr>
        </p:nvSpPr>
        <p:spPr>
          <a:xfrm>
            <a:off x="6373368" y="2756577"/>
            <a:ext cx="4754880"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67C79C-DDBE-0CFC-144F-410FE4F5B781}"/>
              </a:ext>
            </a:extLst>
          </p:cNvPr>
          <p:cNvSpPr txBox="1">
            <a:spLocks noGrp="1"/>
          </p:cNvSpPr>
          <p:nvPr>
            <p:ph type="dt" sz="half" idx="7"/>
          </p:nvPr>
        </p:nvSpPr>
        <p:spPr>
          <a:xfrm>
            <a:off x="274320" y="6307668"/>
            <a:ext cx="2743200" cy="274320"/>
          </a:xfrm>
        </p:spPr>
        <p:txBody>
          <a:bodyPr/>
          <a:lstStyle>
            <a:lvl1pPr>
              <a:defRPr/>
            </a:lvl1pPr>
          </a:lstStyle>
          <a:p>
            <a:pPr lvl="0"/>
            <a:fld id="{0310995E-EA30-4DF7-8539-4BFD27B61965}" type="datetime1">
              <a:rPr lang="en-US"/>
              <a:pPr lvl="0"/>
              <a:t>1/8/2024</a:t>
            </a:fld>
            <a:endParaRPr lang="en-US"/>
          </a:p>
        </p:txBody>
      </p:sp>
      <p:sp>
        <p:nvSpPr>
          <p:cNvPr id="8" name="Footer Placeholder 7">
            <a:extLst>
              <a:ext uri="{FF2B5EF4-FFF2-40B4-BE49-F238E27FC236}">
                <a16:creationId xmlns:a16="http://schemas.microsoft.com/office/drawing/2014/main" id="{A66F8C43-ECB7-8C4A-AF66-3A7CFDAEEBBA}"/>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5893D12-430E-6484-D710-D248326183EB}"/>
              </a:ext>
            </a:extLst>
          </p:cNvPr>
          <p:cNvSpPr txBox="1">
            <a:spLocks noGrp="1"/>
          </p:cNvSpPr>
          <p:nvPr>
            <p:ph type="sldNum" sz="quarter" idx="8"/>
          </p:nvPr>
        </p:nvSpPr>
        <p:spPr>
          <a:xfrm>
            <a:off x="10469880" y="6307668"/>
            <a:ext cx="1463040" cy="274320"/>
          </a:xfrm>
        </p:spPr>
        <p:txBody>
          <a:bodyPr/>
          <a:lstStyle>
            <a:lvl1pPr>
              <a:defRPr/>
            </a:lvl1pPr>
          </a:lstStyle>
          <a:p>
            <a:pPr lvl="0"/>
            <a:fld id="{F61D983D-2E30-41F5-9532-31F4494CF177}" type="slidenum">
              <a:t>‹#›</a:t>
            </a:fld>
            <a:endParaRPr lang="en-US"/>
          </a:p>
        </p:txBody>
      </p:sp>
    </p:spTree>
    <p:extLst>
      <p:ext uri="{BB962C8B-B14F-4D97-AF65-F5344CB8AC3E}">
        <p14:creationId xmlns:p14="http://schemas.microsoft.com/office/powerpoint/2010/main" val="2632518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6">
            <a:extLst>
              <a:ext uri="{FF2B5EF4-FFF2-40B4-BE49-F238E27FC236}">
                <a16:creationId xmlns:a16="http://schemas.microsoft.com/office/drawing/2014/main" id="{C74D6B36-5606-B998-6CF1-1973B87FC31F}"/>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628CAEE0-E2B6-9A23-4CC2-09451151220C}"/>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4BB6F12-3029-28A8-E64E-03F968273141}"/>
              </a:ext>
            </a:extLst>
          </p:cNvPr>
          <p:cNvSpPr txBox="1">
            <a:spLocks noGrp="1"/>
          </p:cNvSpPr>
          <p:nvPr>
            <p:ph type="dt" sz="half" idx="7"/>
          </p:nvPr>
        </p:nvSpPr>
        <p:spPr>
          <a:xfrm>
            <a:off x="274320" y="6307668"/>
            <a:ext cx="2743200" cy="274320"/>
          </a:xfrm>
        </p:spPr>
        <p:txBody>
          <a:bodyPr/>
          <a:lstStyle>
            <a:lvl1pPr>
              <a:defRPr/>
            </a:lvl1pPr>
          </a:lstStyle>
          <a:p>
            <a:pPr lvl="0"/>
            <a:fld id="{7AD46E9C-56DB-4FB8-ABD4-4C2672271BCB}" type="datetime1">
              <a:rPr lang="en-US"/>
              <a:pPr lvl="0"/>
              <a:t>1/8/2024</a:t>
            </a:fld>
            <a:endParaRPr lang="en-US"/>
          </a:p>
        </p:txBody>
      </p:sp>
      <p:sp>
        <p:nvSpPr>
          <p:cNvPr id="4" name="Footer Placeholder 3">
            <a:extLst>
              <a:ext uri="{FF2B5EF4-FFF2-40B4-BE49-F238E27FC236}">
                <a16:creationId xmlns:a16="http://schemas.microsoft.com/office/drawing/2014/main" id="{6A343A16-E4B6-B2B1-8EB6-B5AD7FEC50A7}"/>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2F38F25-473C-F100-9C73-BD0A8A861C26}"/>
              </a:ext>
            </a:extLst>
          </p:cNvPr>
          <p:cNvSpPr txBox="1">
            <a:spLocks noGrp="1"/>
          </p:cNvSpPr>
          <p:nvPr>
            <p:ph type="sldNum" sz="quarter" idx="8"/>
          </p:nvPr>
        </p:nvSpPr>
        <p:spPr>
          <a:xfrm>
            <a:off x="10469880" y="6307668"/>
            <a:ext cx="1463040" cy="274320"/>
          </a:xfrm>
        </p:spPr>
        <p:txBody>
          <a:bodyPr/>
          <a:lstStyle>
            <a:lvl1pPr>
              <a:defRPr/>
            </a:lvl1pPr>
          </a:lstStyle>
          <a:p>
            <a:pPr lvl="0"/>
            <a:fld id="{3527979F-7367-4740-B4FE-8ADF4FBF4F20}" type="slidenum">
              <a:t>‹#›</a:t>
            </a:fld>
            <a:endParaRPr lang="en-US"/>
          </a:p>
        </p:txBody>
      </p:sp>
    </p:spTree>
    <p:extLst>
      <p:ext uri="{BB962C8B-B14F-4D97-AF65-F5344CB8AC3E}">
        <p14:creationId xmlns:p14="http://schemas.microsoft.com/office/powerpoint/2010/main" val="3142729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F09B2AB7-88AF-F45B-7FE3-CFFD6327FF70}"/>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Date Placeholder 1">
            <a:extLst>
              <a:ext uri="{FF2B5EF4-FFF2-40B4-BE49-F238E27FC236}">
                <a16:creationId xmlns:a16="http://schemas.microsoft.com/office/drawing/2014/main" id="{FAD8CDB5-1758-3324-85F3-56A45612E3D5}"/>
              </a:ext>
            </a:extLst>
          </p:cNvPr>
          <p:cNvSpPr txBox="1">
            <a:spLocks noGrp="1"/>
          </p:cNvSpPr>
          <p:nvPr>
            <p:ph type="dt" sz="half" idx="7"/>
          </p:nvPr>
        </p:nvSpPr>
        <p:spPr>
          <a:xfrm>
            <a:off x="274320" y="6307668"/>
            <a:ext cx="2743200" cy="274320"/>
          </a:xfrm>
        </p:spPr>
        <p:txBody>
          <a:bodyPr/>
          <a:lstStyle>
            <a:lvl1pPr>
              <a:defRPr/>
            </a:lvl1pPr>
          </a:lstStyle>
          <a:p>
            <a:pPr lvl="0"/>
            <a:fld id="{CEE176AD-9D00-4262-85BD-61B6FA154A47}" type="datetime1">
              <a:rPr lang="en-US"/>
              <a:pPr lvl="0"/>
              <a:t>1/8/2024</a:t>
            </a:fld>
            <a:endParaRPr lang="en-US"/>
          </a:p>
        </p:txBody>
      </p:sp>
      <p:sp>
        <p:nvSpPr>
          <p:cNvPr id="3" name="Footer Placeholder 2">
            <a:extLst>
              <a:ext uri="{FF2B5EF4-FFF2-40B4-BE49-F238E27FC236}">
                <a16:creationId xmlns:a16="http://schemas.microsoft.com/office/drawing/2014/main" id="{9A83E2FD-AE9B-D150-BE1D-FA08B7FE8AC4}"/>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E7118C2B-C763-C81E-EBF2-23A68178D378}"/>
              </a:ext>
            </a:extLst>
          </p:cNvPr>
          <p:cNvSpPr txBox="1">
            <a:spLocks noGrp="1"/>
          </p:cNvSpPr>
          <p:nvPr>
            <p:ph type="sldNum" sz="quarter" idx="8"/>
          </p:nvPr>
        </p:nvSpPr>
        <p:spPr>
          <a:xfrm>
            <a:off x="10469880" y="6307668"/>
            <a:ext cx="1463040" cy="274320"/>
          </a:xfrm>
        </p:spPr>
        <p:txBody>
          <a:bodyPr/>
          <a:lstStyle>
            <a:lvl1pPr>
              <a:defRPr/>
            </a:lvl1pPr>
          </a:lstStyle>
          <a:p>
            <a:pPr lvl="0"/>
            <a:fld id="{F1FDE991-2BF0-48F7-A1FD-D5CEEF15FF6B}" type="slidenum">
              <a:t>‹#›</a:t>
            </a:fld>
            <a:endParaRPr lang="en-US"/>
          </a:p>
        </p:txBody>
      </p:sp>
    </p:spTree>
    <p:extLst>
      <p:ext uri="{BB962C8B-B14F-4D97-AF65-F5344CB8AC3E}">
        <p14:creationId xmlns:p14="http://schemas.microsoft.com/office/powerpoint/2010/main" val="3158805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A83302CB-4060-51F4-2FBC-793A39C175B1}"/>
              </a:ext>
            </a:extLst>
          </p:cNvPr>
          <p:cNvSpPr/>
          <p:nvPr/>
        </p:nvSpPr>
        <p:spPr>
          <a:xfrm>
            <a:off x="245525" y="237744"/>
            <a:ext cx="8531352"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14">
            <a:extLst>
              <a:ext uri="{FF2B5EF4-FFF2-40B4-BE49-F238E27FC236}">
                <a16:creationId xmlns:a16="http://schemas.microsoft.com/office/drawing/2014/main" id="{736CF268-BD4A-A843-6A09-0816A4B55878}"/>
              </a:ext>
            </a:extLst>
          </p:cNvPr>
          <p:cNvSpPr/>
          <p:nvPr/>
        </p:nvSpPr>
        <p:spPr>
          <a:xfrm>
            <a:off x="9020382" y="237744"/>
            <a:ext cx="2926080" cy="6382512"/>
          </a:xfrm>
          <a:prstGeom prst="rect">
            <a:avLst/>
          </a:prstGeom>
          <a:solidFill>
            <a:srgbClr val="1CADE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E27D655B-410C-6F1D-094F-F9B229A1B5DD}"/>
              </a:ext>
            </a:extLst>
          </p:cNvPr>
          <p:cNvSpPr txBox="1">
            <a:spLocks noGrp="1"/>
          </p:cNvSpPr>
          <p:nvPr>
            <p:ph type="title"/>
          </p:nvPr>
        </p:nvSpPr>
        <p:spPr>
          <a:xfrm>
            <a:off x="9296403" y="607390"/>
            <a:ext cx="2430776" cy="1645920"/>
          </a:xfrm>
        </p:spPr>
        <p:txBody>
          <a:bodyPr anchor="b"/>
          <a:lstStyle>
            <a:lvl1pPr>
              <a:defRPr sz="28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15835076-C364-135F-0BA5-EE23D100C8B8}"/>
              </a:ext>
            </a:extLst>
          </p:cNvPr>
          <p:cNvSpPr txBox="1">
            <a:spLocks noGrp="1"/>
          </p:cNvSpPr>
          <p:nvPr>
            <p:ph idx="1"/>
          </p:nvPr>
        </p:nvSpPr>
        <p:spPr>
          <a:xfrm>
            <a:off x="685800" y="609603"/>
            <a:ext cx="7772400" cy="53339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3131C15C-929F-52FC-AE84-59809E938B88}"/>
              </a:ext>
            </a:extLst>
          </p:cNvPr>
          <p:cNvSpPr txBox="1">
            <a:spLocks noGrp="1"/>
          </p:cNvSpPr>
          <p:nvPr>
            <p:ph type="body" idx="2"/>
          </p:nvPr>
        </p:nvSpPr>
        <p:spPr>
          <a:xfrm>
            <a:off x="9296403" y="2286000"/>
            <a:ext cx="2430776" cy="3505196"/>
          </a:xfrm>
        </p:spPr>
        <p:txBody>
          <a:bodyPr/>
          <a:lstStyle>
            <a:lvl1pPr marL="0" indent="0">
              <a:lnSpc>
                <a:spcPct val="110000"/>
              </a:lnSpc>
              <a:spcBef>
                <a:spcPts val="800"/>
              </a:spcBef>
              <a:buNone/>
              <a:defRPr sz="1400">
                <a:solidFill>
                  <a:srgbClr val="FFFFFF"/>
                </a:solidFill>
              </a:defRPr>
            </a:lvl1pPr>
          </a:lstStyle>
          <a:p>
            <a:pPr lvl="0"/>
            <a:r>
              <a:rPr lang="en-US"/>
              <a:t>Click to edit Master text styles</a:t>
            </a:r>
          </a:p>
        </p:txBody>
      </p:sp>
      <p:sp>
        <p:nvSpPr>
          <p:cNvPr id="7" name="Date Placeholder 7">
            <a:extLst>
              <a:ext uri="{FF2B5EF4-FFF2-40B4-BE49-F238E27FC236}">
                <a16:creationId xmlns:a16="http://schemas.microsoft.com/office/drawing/2014/main" id="{C0B9FE3E-FF96-8BB5-6F05-82836A62022D}"/>
              </a:ext>
            </a:extLst>
          </p:cNvPr>
          <p:cNvSpPr txBox="1">
            <a:spLocks noGrp="1"/>
          </p:cNvSpPr>
          <p:nvPr>
            <p:ph type="dt" sz="half" idx="7"/>
          </p:nvPr>
        </p:nvSpPr>
        <p:spPr>
          <a:xfrm>
            <a:off x="274320" y="6307668"/>
            <a:ext cx="2743200" cy="274320"/>
          </a:xfrm>
        </p:spPr>
        <p:txBody>
          <a:bodyPr/>
          <a:lstStyle>
            <a:lvl1pPr>
              <a:defRPr/>
            </a:lvl1pPr>
          </a:lstStyle>
          <a:p>
            <a:pPr lvl="0"/>
            <a:fld id="{1551DA22-0504-4B8C-B5DF-93F836E0D99B}" type="datetime1">
              <a:rPr lang="en-US"/>
              <a:pPr lvl="0"/>
              <a:t>1/8/2024</a:t>
            </a:fld>
            <a:endParaRPr lang="en-US"/>
          </a:p>
        </p:txBody>
      </p:sp>
      <p:sp>
        <p:nvSpPr>
          <p:cNvPr id="8" name="Footer Placeholder 8">
            <a:extLst>
              <a:ext uri="{FF2B5EF4-FFF2-40B4-BE49-F238E27FC236}">
                <a16:creationId xmlns:a16="http://schemas.microsoft.com/office/drawing/2014/main" id="{B6464594-BCF8-D014-91C8-E1E99E0CE373}"/>
              </a:ext>
            </a:extLst>
          </p:cNvPr>
          <p:cNvSpPr txBox="1">
            <a:spLocks noGrp="1"/>
          </p:cNvSpPr>
          <p:nvPr>
            <p:ph type="ftr" sz="quarter" idx="9"/>
          </p:nvPr>
        </p:nvSpPr>
        <p:spPr>
          <a:xfrm>
            <a:off x="3489963" y="6307668"/>
            <a:ext cx="5212080" cy="274320"/>
          </a:xfrm>
        </p:spPr>
        <p:txBody>
          <a:bodyPr anchorCtr="0"/>
          <a:lstStyle>
            <a:lvl1pPr algn="r">
              <a:defRPr/>
            </a:lvl1pPr>
          </a:lstStyle>
          <a:p>
            <a:pPr lvl="0"/>
            <a:endParaRPr lang="en-US"/>
          </a:p>
        </p:txBody>
      </p:sp>
      <p:sp>
        <p:nvSpPr>
          <p:cNvPr id="9" name="Slide Number Placeholder 10">
            <a:extLst>
              <a:ext uri="{FF2B5EF4-FFF2-40B4-BE49-F238E27FC236}">
                <a16:creationId xmlns:a16="http://schemas.microsoft.com/office/drawing/2014/main" id="{3694124D-A770-FD29-FC73-2A9BB18F9A52}"/>
              </a:ext>
            </a:extLst>
          </p:cNvPr>
          <p:cNvSpPr txBox="1">
            <a:spLocks noGrp="1"/>
          </p:cNvSpPr>
          <p:nvPr>
            <p:ph type="sldNum" sz="quarter" idx="8"/>
          </p:nvPr>
        </p:nvSpPr>
        <p:spPr>
          <a:xfrm>
            <a:off x="10393673" y="6223004"/>
            <a:ext cx="1463040" cy="274320"/>
          </a:xfrm>
        </p:spPr>
        <p:txBody>
          <a:bodyPr/>
          <a:lstStyle>
            <a:lvl1pPr>
              <a:defRPr>
                <a:solidFill>
                  <a:srgbClr val="FFFFFF"/>
                </a:solidFill>
              </a:defRPr>
            </a:lvl1pPr>
          </a:lstStyle>
          <a:p>
            <a:pPr lvl="0"/>
            <a:fld id="{BD31D2E2-E736-481A-BC50-4517B75BF916}" type="slidenum">
              <a:t>‹#›</a:t>
            </a:fld>
            <a:endParaRPr lang="en-US"/>
          </a:p>
        </p:txBody>
      </p:sp>
      <p:sp>
        <p:nvSpPr>
          <p:cNvPr id="10" name="Rectangle 11">
            <a:extLst>
              <a:ext uri="{FF2B5EF4-FFF2-40B4-BE49-F238E27FC236}">
                <a16:creationId xmlns:a16="http://schemas.microsoft.com/office/drawing/2014/main" id="{FD15A4EA-E825-C38F-3693-B10D66907997}"/>
              </a:ext>
            </a:extLst>
          </p:cNvPr>
          <p:cNvSpPr/>
          <p:nvPr/>
        </p:nvSpPr>
        <p:spPr>
          <a:xfrm>
            <a:off x="9157542" y="374904"/>
            <a:ext cx="2651760" cy="61081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875091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FCFB40EC-0F8D-ECDC-E72B-E573FDAA3CF1}"/>
              </a:ext>
            </a:extLst>
          </p:cNvPr>
          <p:cNvSpPr/>
          <p:nvPr/>
        </p:nvSpPr>
        <p:spPr>
          <a:xfrm>
            <a:off x="9020382" y="237744"/>
            <a:ext cx="2926080" cy="6382512"/>
          </a:xfrm>
          <a:prstGeom prst="rect">
            <a:avLst/>
          </a:prstGeom>
          <a:solidFill>
            <a:srgbClr val="1CADE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985792E5-F738-034A-827E-0D78A813BA67}"/>
              </a:ext>
            </a:extLst>
          </p:cNvPr>
          <p:cNvSpPr txBox="1">
            <a:spLocks noGrp="1"/>
          </p:cNvSpPr>
          <p:nvPr>
            <p:ph type="title"/>
          </p:nvPr>
        </p:nvSpPr>
        <p:spPr>
          <a:xfrm>
            <a:off x="9296403" y="603504"/>
            <a:ext cx="2432304" cy="1645920"/>
          </a:xfrm>
        </p:spPr>
        <p:txBody>
          <a:bodyPr anchor="b">
            <a:noAutofit/>
          </a:bodyPr>
          <a:lstStyle>
            <a:lvl1pPr>
              <a:defRPr sz="2800">
                <a:solidFill>
                  <a:srgbClr val="FFFFFF"/>
                </a:solidFill>
              </a:defRPr>
            </a:lvl1pPr>
          </a:lstStyle>
          <a:p>
            <a:pPr lvl="0"/>
            <a:r>
              <a:rPr lang="en-US"/>
              <a:t>Click to edit Master title style</a:t>
            </a:r>
          </a:p>
        </p:txBody>
      </p:sp>
      <p:sp>
        <p:nvSpPr>
          <p:cNvPr id="4" name="Picture Placeholder 2">
            <a:extLst>
              <a:ext uri="{FF2B5EF4-FFF2-40B4-BE49-F238E27FC236}">
                <a16:creationId xmlns:a16="http://schemas.microsoft.com/office/drawing/2014/main" id="{6CB47052-EC02-0FA3-D718-538621649CC4}"/>
              </a:ext>
            </a:extLst>
          </p:cNvPr>
          <p:cNvSpPr txBox="1">
            <a:spLocks noGrp="1"/>
          </p:cNvSpPr>
          <p:nvPr>
            <p:ph type="pic" idx="1"/>
          </p:nvPr>
        </p:nvSpPr>
        <p:spPr>
          <a:xfrm>
            <a:off x="228600" y="237744"/>
            <a:ext cx="8531352" cy="6382512"/>
          </a:xfrm>
          <a:solidFill>
            <a:srgbClr val="77CEEF"/>
          </a:solidFill>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9AAADAEC-2554-6C83-A274-7D22F9B28193}"/>
              </a:ext>
            </a:extLst>
          </p:cNvPr>
          <p:cNvSpPr txBox="1">
            <a:spLocks noGrp="1"/>
          </p:cNvSpPr>
          <p:nvPr>
            <p:ph type="body" idx="2"/>
          </p:nvPr>
        </p:nvSpPr>
        <p:spPr>
          <a:xfrm>
            <a:off x="9296403" y="2286000"/>
            <a:ext cx="2432304" cy="3502151"/>
          </a:xfrm>
        </p:spPr>
        <p:txBody>
          <a:bodyPr/>
          <a:lstStyle>
            <a:lvl1pPr marL="0" indent="0">
              <a:lnSpc>
                <a:spcPct val="110000"/>
              </a:lnSpc>
              <a:spcBef>
                <a:spcPts val="800"/>
              </a:spcBef>
              <a:buNone/>
              <a:defRPr sz="1400">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A1C6E7CF-2713-FE0D-C0A1-DA2B5C4E25BB}"/>
              </a:ext>
            </a:extLst>
          </p:cNvPr>
          <p:cNvSpPr txBox="1">
            <a:spLocks noGrp="1"/>
          </p:cNvSpPr>
          <p:nvPr>
            <p:ph type="dt" sz="half" idx="7"/>
          </p:nvPr>
        </p:nvSpPr>
        <p:spPr>
          <a:xfrm>
            <a:off x="274320" y="6307668"/>
            <a:ext cx="2743200" cy="274320"/>
          </a:xfrm>
        </p:spPr>
        <p:txBody>
          <a:bodyPr/>
          <a:lstStyle>
            <a:lvl1pPr>
              <a:defRPr>
                <a:solidFill>
                  <a:srgbClr val="FFFFFF"/>
                </a:solidFill>
                <a:effectLst>
                  <a:outerShdw dist="6348" dir="2700000">
                    <a:srgbClr val="000000"/>
                  </a:outerShdw>
                </a:effectLst>
              </a:defRPr>
            </a:lvl1pPr>
          </a:lstStyle>
          <a:p>
            <a:pPr lvl="0"/>
            <a:fld id="{7B47A4A4-5011-4CF3-BF70-2FF07E4371F0}" type="datetime1">
              <a:rPr lang="en-US"/>
              <a:pPr lvl="0"/>
              <a:t>1/8/2024</a:t>
            </a:fld>
            <a:endParaRPr lang="en-US"/>
          </a:p>
        </p:txBody>
      </p:sp>
      <p:sp>
        <p:nvSpPr>
          <p:cNvPr id="7" name="Footer Placeholder 5">
            <a:extLst>
              <a:ext uri="{FF2B5EF4-FFF2-40B4-BE49-F238E27FC236}">
                <a16:creationId xmlns:a16="http://schemas.microsoft.com/office/drawing/2014/main" id="{B3A8283B-91C9-CCB3-2F72-BA4052704687}"/>
              </a:ext>
            </a:extLst>
          </p:cNvPr>
          <p:cNvSpPr txBox="1">
            <a:spLocks noGrp="1"/>
          </p:cNvSpPr>
          <p:nvPr>
            <p:ph type="ftr" sz="quarter" idx="9"/>
          </p:nvPr>
        </p:nvSpPr>
        <p:spPr>
          <a:xfrm>
            <a:off x="3489963" y="6307668"/>
            <a:ext cx="5212080" cy="274320"/>
          </a:xfrm>
        </p:spPr>
        <p:txBody>
          <a:bodyPr anchorCtr="0"/>
          <a:lstStyle>
            <a:lvl1pPr algn="r" defTabSz="914400">
              <a:defRPr>
                <a:solidFill>
                  <a:srgbClr val="FFFFFF"/>
                </a:solidFill>
                <a:effectLst>
                  <a:outerShdw dist="6348" dir="2700000">
                    <a:srgbClr val="000000"/>
                  </a:outerShdw>
                </a:effectLst>
              </a:defRPr>
            </a:lvl1pPr>
          </a:lstStyle>
          <a:p>
            <a:pPr lvl="0"/>
            <a:endParaRPr lang="en-US"/>
          </a:p>
        </p:txBody>
      </p:sp>
      <p:sp>
        <p:nvSpPr>
          <p:cNvPr id="8" name="Slide Number Placeholder 6">
            <a:extLst>
              <a:ext uri="{FF2B5EF4-FFF2-40B4-BE49-F238E27FC236}">
                <a16:creationId xmlns:a16="http://schemas.microsoft.com/office/drawing/2014/main" id="{8AAAA316-BE29-06F4-4567-9806EB3BFB65}"/>
              </a:ext>
            </a:extLst>
          </p:cNvPr>
          <p:cNvSpPr txBox="1">
            <a:spLocks noGrp="1"/>
          </p:cNvSpPr>
          <p:nvPr>
            <p:ph type="sldNum" sz="quarter" idx="8"/>
          </p:nvPr>
        </p:nvSpPr>
        <p:spPr>
          <a:xfrm>
            <a:off x="10396728" y="6227064"/>
            <a:ext cx="1463040" cy="274320"/>
          </a:xfrm>
        </p:spPr>
        <p:txBody>
          <a:bodyPr/>
          <a:lstStyle>
            <a:lvl1pPr>
              <a:defRPr>
                <a:solidFill>
                  <a:srgbClr val="FFFFFF"/>
                </a:solidFill>
              </a:defRPr>
            </a:lvl1pPr>
          </a:lstStyle>
          <a:p>
            <a:pPr lvl="0"/>
            <a:fld id="{818EC10A-C443-438C-B09C-09A629E6AC4C}" type="slidenum">
              <a:t>‹#›</a:t>
            </a:fld>
            <a:endParaRPr lang="en-US"/>
          </a:p>
        </p:txBody>
      </p:sp>
      <p:sp>
        <p:nvSpPr>
          <p:cNvPr id="9" name="Rectangle 9">
            <a:extLst>
              <a:ext uri="{FF2B5EF4-FFF2-40B4-BE49-F238E27FC236}">
                <a16:creationId xmlns:a16="http://schemas.microsoft.com/office/drawing/2014/main" id="{072ED7AB-A31B-BAA1-3CC2-FFD3A41428F9}"/>
              </a:ext>
            </a:extLst>
          </p:cNvPr>
          <p:cNvSpPr/>
          <p:nvPr/>
        </p:nvSpPr>
        <p:spPr>
          <a:xfrm>
            <a:off x="9157542" y="374904"/>
            <a:ext cx="2651760" cy="61081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655192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20B844-75B8-0DFC-5B42-E176ABDE4EA4}"/>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DF0C3219-5488-561A-DF79-032408C186F5}"/>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6B36C4F-7CC5-12FE-7FFA-3C7844AA9FAE}"/>
              </a:ext>
            </a:extLst>
          </p:cNvPr>
          <p:cNvSpPr txBox="1">
            <a:spLocks noGrp="1"/>
          </p:cNvSpPr>
          <p:nvPr>
            <p:ph type="body" orient="vert" idx="1"/>
          </p:nvPr>
        </p:nvSpPr>
        <p:spPr>
          <a:xfrm>
            <a:off x="1066803" y="2103120"/>
            <a:ext cx="10058400" cy="393192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75C590-619B-AF13-BF1B-9629E9F500A4}"/>
              </a:ext>
            </a:extLst>
          </p:cNvPr>
          <p:cNvSpPr txBox="1">
            <a:spLocks noGrp="1"/>
          </p:cNvSpPr>
          <p:nvPr>
            <p:ph type="dt" sz="half" idx="7"/>
          </p:nvPr>
        </p:nvSpPr>
        <p:spPr>
          <a:xfrm>
            <a:off x="274320" y="6307668"/>
            <a:ext cx="2743200" cy="274320"/>
          </a:xfrm>
        </p:spPr>
        <p:txBody>
          <a:bodyPr/>
          <a:lstStyle>
            <a:lvl1pPr>
              <a:defRPr/>
            </a:lvl1pPr>
          </a:lstStyle>
          <a:p>
            <a:pPr lvl="0"/>
            <a:fld id="{2FE341DE-E18F-4E49-8847-B3858D56E11C}" type="datetime1">
              <a:rPr lang="en-US"/>
              <a:pPr lvl="0"/>
              <a:t>1/8/2024</a:t>
            </a:fld>
            <a:endParaRPr lang="en-US"/>
          </a:p>
        </p:txBody>
      </p:sp>
      <p:sp>
        <p:nvSpPr>
          <p:cNvPr id="5" name="Footer Placeholder 4">
            <a:extLst>
              <a:ext uri="{FF2B5EF4-FFF2-40B4-BE49-F238E27FC236}">
                <a16:creationId xmlns:a16="http://schemas.microsoft.com/office/drawing/2014/main" id="{451A886C-85BF-642E-C4B3-A97A7BB9204B}"/>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0D6D91F-7034-DEBB-6BA9-8AC20056F8B1}"/>
              </a:ext>
            </a:extLst>
          </p:cNvPr>
          <p:cNvSpPr txBox="1">
            <a:spLocks noGrp="1"/>
          </p:cNvSpPr>
          <p:nvPr>
            <p:ph type="sldNum" sz="quarter" idx="8"/>
          </p:nvPr>
        </p:nvSpPr>
        <p:spPr>
          <a:xfrm>
            <a:off x="10469880" y="6307668"/>
            <a:ext cx="1463040" cy="274320"/>
          </a:xfrm>
        </p:spPr>
        <p:txBody>
          <a:bodyPr/>
          <a:lstStyle>
            <a:lvl1pPr>
              <a:defRPr/>
            </a:lvl1pPr>
          </a:lstStyle>
          <a:p>
            <a:pPr lvl="0"/>
            <a:fld id="{B4FE6DA1-B893-4EA2-887A-5A6CEA1F4CB1}" type="slidenum">
              <a:t>‹#›</a:t>
            </a:fld>
            <a:endParaRPr lang="en-US"/>
          </a:p>
        </p:txBody>
      </p:sp>
    </p:spTree>
    <p:extLst>
      <p:ext uri="{BB962C8B-B14F-4D97-AF65-F5344CB8AC3E}">
        <p14:creationId xmlns:p14="http://schemas.microsoft.com/office/powerpoint/2010/main" val="16656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696095-BD99-F115-796B-2FC3B1D9BCA1}"/>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Vertical Title 1">
            <a:extLst>
              <a:ext uri="{FF2B5EF4-FFF2-40B4-BE49-F238E27FC236}">
                <a16:creationId xmlns:a16="http://schemas.microsoft.com/office/drawing/2014/main" id="{29E51D55-89F6-42D3-972E-179C83938AB8}"/>
              </a:ext>
            </a:extLst>
          </p:cNvPr>
          <p:cNvSpPr txBox="1">
            <a:spLocks noGrp="1"/>
          </p:cNvSpPr>
          <p:nvPr>
            <p:ph type="title" orient="vert"/>
          </p:nvPr>
        </p:nvSpPr>
        <p:spPr>
          <a:xfrm>
            <a:off x="8991596" y="761996"/>
            <a:ext cx="2362196" cy="525780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A46B36B-03E6-0BCE-03DE-6886093DA618}"/>
              </a:ext>
            </a:extLst>
          </p:cNvPr>
          <p:cNvSpPr txBox="1">
            <a:spLocks noGrp="1"/>
          </p:cNvSpPr>
          <p:nvPr>
            <p:ph type="body" orient="vert" idx="1"/>
          </p:nvPr>
        </p:nvSpPr>
        <p:spPr>
          <a:xfrm>
            <a:off x="838203" y="761996"/>
            <a:ext cx="8077196" cy="5257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126E54-1AE2-3EAF-B8E6-A26A827E19C7}"/>
              </a:ext>
            </a:extLst>
          </p:cNvPr>
          <p:cNvSpPr txBox="1">
            <a:spLocks noGrp="1"/>
          </p:cNvSpPr>
          <p:nvPr>
            <p:ph type="dt" sz="half" idx="7"/>
          </p:nvPr>
        </p:nvSpPr>
        <p:spPr>
          <a:xfrm>
            <a:off x="274320" y="6307668"/>
            <a:ext cx="2743200" cy="274320"/>
          </a:xfrm>
        </p:spPr>
        <p:txBody>
          <a:bodyPr/>
          <a:lstStyle>
            <a:lvl1pPr>
              <a:defRPr/>
            </a:lvl1pPr>
          </a:lstStyle>
          <a:p>
            <a:pPr lvl="0"/>
            <a:fld id="{840CC49A-4861-4D2D-BAD5-BC3935CB1F0D}" type="datetime1">
              <a:rPr lang="en-US"/>
              <a:pPr lvl="0"/>
              <a:t>1/8/2024</a:t>
            </a:fld>
            <a:endParaRPr lang="en-US"/>
          </a:p>
        </p:txBody>
      </p:sp>
      <p:sp>
        <p:nvSpPr>
          <p:cNvPr id="5" name="Footer Placeholder 4">
            <a:extLst>
              <a:ext uri="{FF2B5EF4-FFF2-40B4-BE49-F238E27FC236}">
                <a16:creationId xmlns:a16="http://schemas.microsoft.com/office/drawing/2014/main" id="{B9D7B4C7-2732-D790-D684-E748EA44C488}"/>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73177AF-C034-FB93-E502-AD6507D348A7}"/>
              </a:ext>
            </a:extLst>
          </p:cNvPr>
          <p:cNvSpPr txBox="1">
            <a:spLocks noGrp="1"/>
          </p:cNvSpPr>
          <p:nvPr>
            <p:ph type="sldNum" sz="quarter" idx="8"/>
          </p:nvPr>
        </p:nvSpPr>
        <p:spPr>
          <a:xfrm>
            <a:off x="10469880" y="6307668"/>
            <a:ext cx="1463040" cy="274320"/>
          </a:xfrm>
        </p:spPr>
        <p:txBody>
          <a:bodyPr/>
          <a:lstStyle>
            <a:lvl1pPr>
              <a:defRPr/>
            </a:lvl1pPr>
          </a:lstStyle>
          <a:p>
            <a:pPr lvl="0"/>
            <a:fld id="{BD562CD1-6332-4914-9E4E-79838099D845}" type="slidenum">
              <a:t>‹#›</a:t>
            </a:fld>
            <a:endParaRPr lang="en-US"/>
          </a:p>
        </p:txBody>
      </p:sp>
    </p:spTree>
    <p:extLst>
      <p:ext uri="{BB962C8B-B14F-4D97-AF65-F5344CB8AC3E}">
        <p14:creationId xmlns:p14="http://schemas.microsoft.com/office/powerpoint/2010/main" val="2831250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9480B7E4-944C-4078-D24F-800DD0DF7F54}"/>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Placeholder 1">
            <a:extLst>
              <a:ext uri="{FF2B5EF4-FFF2-40B4-BE49-F238E27FC236}">
                <a16:creationId xmlns:a16="http://schemas.microsoft.com/office/drawing/2014/main" id="{5D0EDCF7-8296-0127-18B6-122692A0327E}"/>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C09E2E74-B947-8615-7362-2B495FDC8A5F}"/>
              </a:ext>
            </a:extLst>
          </p:cNvPr>
          <p:cNvSpPr txBox="1">
            <a:spLocks noGrp="1"/>
          </p:cNvSpPr>
          <p:nvPr>
            <p:ph type="body" idx="1"/>
          </p:nvPr>
        </p:nvSpPr>
        <p:spPr>
          <a:xfrm>
            <a:off x="1066803" y="2103120"/>
            <a:ext cx="10058400" cy="393192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3DF256B7-FF15-5DC5-D343-6EDCF72CDF4D}"/>
              </a:ext>
            </a:extLst>
          </p:cNvPr>
          <p:cNvSpPr txBox="1">
            <a:spLocks noGrp="1"/>
          </p:cNvSpPr>
          <p:nvPr>
            <p:ph type="dt" sz="half" idx="2"/>
          </p:nvPr>
        </p:nvSpPr>
        <p:spPr>
          <a:xfrm>
            <a:off x="274320" y="6307668"/>
            <a:ext cx="2743200" cy="274320"/>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Century Gothic"/>
              </a:defRPr>
            </a:lvl1pPr>
          </a:lstStyle>
          <a:p>
            <a:pPr lvl="0"/>
            <a:fld id="{A7018341-320B-47E4-AAC7-71E15BB9A141}" type="datetime1">
              <a:rPr lang="en-US"/>
              <a:pPr lvl="0"/>
              <a:t>1/8/2024</a:t>
            </a:fld>
            <a:endParaRPr lang="en-US"/>
          </a:p>
        </p:txBody>
      </p:sp>
      <p:sp>
        <p:nvSpPr>
          <p:cNvPr id="6" name="Footer Placeholder 4">
            <a:extLst>
              <a:ext uri="{FF2B5EF4-FFF2-40B4-BE49-F238E27FC236}">
                <a16:creationId xmlns:a16="http://schemas.microsoft.com/office/drawing/2014/main" id="{347B96B2-C669-1BE4-9318-837237B3CB05}"/>
              </a:ext>
            </a:extLst>
          </p:cNvPr>
          <p:cNvSpPr txBox="1">
            <a:spLocks noGrp="1"/>
          </p:cNvSpPr>
          <p:nvPr>
            <p:ph type="ftr" sz="quarter" idx="3"/>
          </p:nvPr>
        </p:nvSpPr>
        <p:spPr>
          <a:xfrm>
            <a:off x="3489963" y="6307668"/>
            <a:ext cx="5212080" cy="274320"/>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936370A0-CE80-9B6E-D078-4CA1A12E7A15}"/>
              </a:ext>
            </a:extLst>
          </p:cNvPr>
          <p:cNvSpPr txBox="1">
            <a:spLocks noGrp="1"/>
          </p:cNvSpPr>
          <p:nvPr>
            <p:ph type="sldNum" sz="quarter" idx="4"/>
          </p:nvPr>
        </p:nvSpPr>
        <p:spPr>
          <a:xfrm>
            <a:off x="10469880" y="6307668"/>
            <a:ext cx="1463040" cy="274320"/>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Century Gothic"/>
              </a:defRPr>
            </a:lvl1pPr>
          </a:lstStyle>
          <a:p>
            <a:pPr lvl="0"/>
            <a:fld id="{CE3E6BE7-FAEC-4339-A10B-C5F7E208477A}"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800" b="0" i="0" u="none" strike="noStrike" kern="1200" cap="none" spc="0" baseline="0">
          <a:solidFill>
            <a:srgbClr val="262626"/>
          </a:solidFill>
          <a:uFillTx/>
          <a:latin typeface="Century Gothic"/>
        </a:defRPr>
      </a:lvl1pPr>
    </p:titleStyle>
    <p:bodyStyle>
      <a:lvl1pPr marL="182880" marR="0" lvl="0" indent="-182880" algn="l" defTabSz="914400" rtl="0" fontAlgn="auto" hangingPunct="1">
        <a:lnSpc>
          <a:spcPct val="100000"/>
        </a:lnSpc>
        <a:spcBef>
          <a:spcPts val="900"/>
        </a:spcBef>
        <a:spcAft>
          <a:spcPts val="0"/>
        </a:spcAft>
        <a:buClr>
          <a:srgbClr val="262626"/>
        </a:buClr>
        <a:buSzPct val="100000"/>
        <a:buFont typeface="Garamond" pitchFamily="18"/>
        <a:buChar char="◦"/>
        <a:tabLst/>
        <a:defRPr lang="en-US" sz="1800" b="0" i="0" u="none" strike="noStrike" kern="1200" cap="none" spc="0" baseline="0">
          <a:solidFill>
            <a:srgbClr val="000000"/>
          </a:solidFill>
          <a:uFillTx/>
          <a:latin typeface="Century Gothic"/>
        </a:defRPr>
      </a:lvl1pPr>
      <a:lvl2pPr marL="457200" marR="0" lvl="1"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600" b="0" i="0" u="none" strike="noStrike" kern="1200" cap="none" spc="0" baseline="0">
          <a:solidFill>
            <a:srgbClr val="000000"/>
          </a:solidFill>
          <a:uFillTx/>
          <a:latin typeface="Century Gothic"/>
        </a:defRPr>
      </a:lvl2pPr>
      <a:lvl3pPr marL="731520" marR="0" lvl="2"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3pPr>
      <a:lvl4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4pPr>
      <a:lvl5pPr marL="1280160" marR="0" lvl="4"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ali_ba-ba/4021307637/in/photostream/"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combatptsdwoundedtimes.org/2018/02/shell-shocked-and-images-of-vietnam.htm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ourses.lumenlearning.com/suny-fmcc-intropsych/chapter/introduction-to-anxiety-disorders-and-ocd/"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ublicdomainpictures.net/en/view-image.php?image=248865&amp;picture=yoga-silhouette-sunset"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lamy.com/common-poppy-paver-rhoeas-in-barley-field-image3778516.html?imageid=49586D13-4974-4C1D-8D10-813A643B8662&amp;p=15793&amp;pn=1&amp;searchId=ce8f083da472a1416dd5106cbf6536e8&amp;searchtype=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hyperlink" Target="https://courses.lumenlearning.com/wm-abnormalpsych/chapter/posttraumatic-stress-disorder/"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itout.com/word-cloud/4664894"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www.combatptsdwoundedtimes.org/2018/02/shell-shocked-and-images-of-vietnam.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s://doi.org/10.1093/jhmas/jrs070" TargetMode="External"/><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8" descr="Isolated twigs and flowers on a white surface">
            <a:extLst>
              <a:ext uri="{FF2B5EF4-FFF2-40B4-BE49-F238E27FC236}">
                <a16:creationId xmlns:a16="http://schemas.microsoft.com/office/drawing/2014/main" id="{7D8CB043-25A7-74F2-2A30-F071749FBAAF}"/>
              </a:ext>
            </a:extLst>
          </p:cNvPr>
          <p:cNvPicPr>
            <a:picLocks noChangeAspect="1"/>
          </p:cNvPicPr>
          <p:nvPr/>
        </p:nvPicPr>
        <p:blipFill rotWithShape="1">
          <a:blip r:embed="rId2"/>
          <a:srcRect t="9091" r="19852" b="1"/>
          <a:stretch/>
        </p:blipFill>
        <p:spPr>
          <a:xfrm>
            <a:off x="3523488" y="10"/>
            <a:ext cx="8668512" cy="6857990"/>
          </a:xfrm>
          <a:prstGeom prst="rect">
            <a:avLst/>
          </a:prstGeom>
          <a:noFill/>
        </p:spPr>
      </p:pic>
      <p:sp>
        <p:nvSpPr>
          <p:cNvPr id="21" name="Rectangle 2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4D9A9B1C-FAB3-6E60-55FC-E377FFC810C0}"/>
              </a:ext>
            </a:extLst>
          </p:cNvPr>
          <p:cNvSpPr txBox="1">
            <a:spLocks noGrp="1"/>
          </p:cNvSpPr>
          <p:nvPr>
            <p:ph type="ctrTitle"/>
          </p:nvPr>
        </p:nvSpPr>
        <p:spPr>
          <a:xfrm>
            <a:off x="477981" y="1122363"/>
            <a:ext cx="4023360" cy="3204134"/>
          </a:xfrm>
        </p:spPr>
        <p:txBody>
          <a:bodyPr anchor="b">
            <a:normAutofit/>
          </a:bodyPr>
          <a:lstStyle/>
          <a:p>
            <a:pPr lvl="0" algn="l"/>
            <a:r>
              <a:rPr lang="en-GB" sz="4800">
                <a:solidFill>
                  <a:schemeClr val="bg1"/>
                </a:solidFill>
              </a:rPr>
              <a:t>Shell-Shock &amp; PTSD</a:t>
            </a:r>
          </a:p>
        </p:txBody>
      </p:sp>
      <p:sp>
        <p:nvSpPr>
          <p:cNvPr id="4" name="Subtitle 2">
            <a:extLst>
              <a:ext uri="{FF2B5EF4-FFF2-40B4-BE49-F238E27FC236}">
                <a16:creationId xmlns:a16="http://schemas.microsoft.com/office/drawing/2014/main" id="{97752926-03BC-5349-F3DE-447404EF1E90}"/>
              </a:ext>
            </a:extLst>
          </p:cNvPr>
          <p:cNvSpPr txBox="1">
            <a:spLocks noGrp="1"/>
          </p:cNvSpPr>
          <p:nvPr>
            <p:ph type="subTitle" idx="1"/>
          </p:nvPr>
        </p:nvSpPr>
        <p:spPr>
          <a:xfrm>
            <a:off x="477980" y="4872922"/>
            <a:ext cx="4023359" cy="1208141"/>
          </a:xfrm>
        </p:spPr>
        <p:txBody>
          <a:bodyPr>
            <a:normAutofit/>
          </a:bodyPr>
          <a:lstStyle/>
          <a:p>
            <a:pPr lvl="0" algn="l">
              <a:spcAft>
                <a:spcPts val="600"/>
              </a:spcAft>
            </a:pPr>
            <a:r>
              <a:rPr lang="en-GB" sz="2000">
                <a:solidFill>
                  <a:schemeClr val="bg1"/>
                </a:solidFill>
              </a:rPr>
              <a:t>World War 1</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D251C-014B-448D-F77A-6E6CD677B236}"/>
              </a:ext>
            </a:extLst>
          </p:cNvPr>
          <p:cNvSpPr txBox="1">
            <a:spLocks noGrp="1"/>
          </p:cNvSpPr>
          <p:nvPr>
            <p:ph type="title"/>
          </p:nvPr>
        </p:nvSpPr>
        <p:spPr>
          <a:xfrm>
            <a:off x="838200" y="365125"/>
            <a:ext cx="10515600" cy="1325563"/>
          </a:xfrm>
        </p:spPr>
        <p:txBody>
          <a:bodyPr>
            <a:normAutofit/>
          </a:bodyPr>
          <a:lstStyle/>
          <a:p>
            <a:pPr lvl="0"/>
            <a:r>
              <a:rPr lang="en-GB" sz="3600" dirty="0"/>
              <a:t>Shell Shock</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9">
            <a:extLst>
              <a:ext uri="{FF2B5EF4-FFF2-40B4-BE49-F238E27FC236}">
                <a16:creationId xmlns:a16="http://schemas.microsoft.com/office/drawing/2014/main" id="{85FD6FB5-FACD-FA60-8C43-9EA35F9620D9}"/>
              </a:ext>
            </a:extLst>
          </p:cNvPr>
          <p:cNvSpPr txBox="1">
            <a:spLocks noGrp="1"/>
          </p:cNvSpPr>
          <p:nvPr>
            <p:ph idx="1"/>
          </p:nvPr>
        </p:nvSpPr>
        <p:spPr>
          <a:xfrm>
            <a:off x="838200" y="1929384"/>
            <a:ext cx="10515600" cy="4764123"/>
          </a:xfrm>
        </p:spPr>
        <p:txBody>
          <a:bodyPr>
            <a:normAutofit lnSpcReduction="10000"/>
          </a:bodyPr>
          <a:lstStyle/>
          <a:p>
            <a:pPr marL="0" indent="0">
              <a:lnSpc>
                <a:spcPct val="90000"/>
              </a:lnSpc>
              <a:buNone/>
            </a:pPr>
            <a:r>
              <a:rPr lang="en-GB" dirty="0"/>
              <a:t>Shell shock emerged as a widespread &amp; poorly understood condition, affecting soldiers exposed to the extreme stress &amp; trauma of combat. The experience of soldiers during World War I, particularly the prolonged exposure to the horrors of trench warfare, played a pivotal role in the recognition and understanding of Shell Shock. The condition was initially met with scepticism and misunderstanding, and affected soldiers were often stigmatized or even accused of cowardice. However, as the war progressed, medical professionals began to recognize that the symptoms of shell shock were not merely a sign of weakness but were instead a complex psychological response to the trauma of war.</a:t>
            </a:r>
          </a:p>
          <a:p>
            <a:pPr marL="0" indent="0">
              <a:lnSpc>
                <a:spcPct val="90000"/>
              </a:lnSpc>
              <a:buNone/>
            </a:pPr>
            <a:r>
              <a:rPr lang="en-GB" dirty="0"/>
              <a:t> The term “shell shock” was initially used to describe a range of symptoms such as:</a:t>
            </a:r>
          </a:p>
          <a:p>
            <a:pPr>
              <a:lnSpc>
                <a:spcPct val="90000"/>
              </a:lnSpc>
            </a:pPr>
            <a:r>
              <a:rPr lang="en-GB" dirty="0"/>
              <a:t>Anxiety</a:t>
            </a:r>
          </a:p>
          <a:p>
            <a:pPr>
              <a:lnSpc>
                <a:spcPct val="90000"/>
              </a:lnSpc>
            </a:pPr>
            <a:r>
              <a:rPr lang="en-GB" dirty="0"/>
              <a:t>Fatigue &amp; tiredness</a:t>
            </a:r>
          </a:p>
          <a:p>
            <a:pPr>
              <a:lnSpc>
                <a:spcPct val="90000"/>
              </a:lnSpc>
            </a:pPr>
            <a:r>
              <a:rPr lang="en-GB" dirty="0"/>
              <a:t>Psychological distress</a:t>
            </a:r>
          </a:p>
          <a:p>
            <a:pPr>
              <a:lnSpc>
                <a:spcPct val="90000"/>
              </a:lnSpc>
            </a:pPr>
            <a:r>
              <a:rPr lang="en-GB" dirty="0"/>
              <a:t>Tremors</a:t>
            </a:r>
          </a:p>
          <a:p>
            <a:pPr>
              <a:lnSpc>
                <a:spcPct val="90000"/>
              </a:lnSpc>
            </a:pPr>
            <a:r>
              <a:rPr lang="en-GB" dirty="0"/>
              <a:t>Sensation deficits</a:t>
            </a:r>
          </a:p>
          <a:p>
            <a:pPr marL="0" indent="0">
              <a:lnSpc>
                <a:spcPct val="90000"/>
              </a:lnSpc>
              <a:buNone/>
            </a:pPr>
            <a:r>
              <a:rPr lang="en-GB" dirty="0"/>
              <a:t>These were experienced by soldiers who had been exposed to the relentless bombardment of life on the front line.</a:t>
            </a:r>
          </a:p>
          <a:p>
            <a:pPr marL="0" lvl="0" indent="0">
              <a:lnSpc>
                <a:spcPct val="90000"/>
              </a:lnSpc>
              <a:buNone/>
            </a:pPr>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C7B9A-40EC-BE6B-5FB0-9360F52568F3}"/>
              </a:ext>
            </a:extLst>
          </p:cNvPr>
          <p:cNvSpPr>
            <a:spLocks noGrp="1"/>
          </p:cNvSpPr>
          <p:nvPr>
            <p:ph type="title"/>
          </p:nvPr>
        </p:nvSpPr>
        <p:spPr>
          <a:xfrm>
            <a:off x="640080" y="1411357"/>
            <a:ext cx="4368602" cy="870853"/>
          </a:xfrm>
        </p:spPr>
        <p:txBody>
          <a:bodyPr anchor="b">
            <a:normAutofit/>
          </a:bodyPr>
          <a:lstStyle/>
          <a:p>
            <a:r>
              <a:rPr lang="en-GB" sz="3600" dirty="0"/>
              <a:t>Shell Shock</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634388-E33A-A536-BCFA-2A8B469CB523}"/>
              </a:ext>
            </a:extLst>
          </p:cNvPr>
          <p:cNvSpPr>
            <a:spLocks noGrp="1"/>
          </p:cNvSpPr>
          <p:nvPr>
            <p:ph idx="1"/>
          </p:nvPr>
        </p:nvSpPr>
        <p:spPr>
          <a:xfrm>
            <a:off x="640080" y="2915457"/>
            <a:ext cx="4243589" cy="3320668"/>
          </a:xfrm>
        </p:spPr>
        <p:txBody>
          <a:bodyPr>
            <a:normAutofit/>
          </a:bodyPr>
          <a:lstStyle/>
          <a:p>
            <a:pPr marL="0" lvl="0" indent="0">
              <a:buNone/>
            </a:pPr>
            <a:r>
              <a:rPr lang="en-GB" dirty="0"/>
              <a:t>However, as our understanding of the condition deepened over time, it became clear that “Shell Shock” was a manifestation of the psychological toll of combat stress, that laid the groundwork for our contemporary understanding of post-traumatic stress disorder (PTSD).</a:t>
            </a:r>
          </a:p>
          <a:p>
            <a:pPr marL="0" lvl="0" indent="0">
              <a:buNone/>
            </a:pPr>
            <a:endParaRPr lang="en-GB" sz="2000" dirty="0"/>
          </a:p>
          <a:p>
            <a:pPr marL="0" lvl="0" indent="0">
              <a:buNone/>
            </a:pPr>
            <a:endParaRPr lang="en-GB" sz="2000" dirty="0"/>
          </a:p>
          <a:p>
            <a:endParaRPr lang="en-GB" sz="2000" dirty="0"/>
          </a:p>
        </p:txBody>
      </p:sp>
      <p:pic>
        <p:nvPicPr>
          <p:cNvPr id="4" name="Picture 3" descr="A person in a cave&#10;&#10;Description automatically generated">
            <a:extLst>
              <a:ext uri="{FF2B5EF4-FFF2-40B4-BE49-F238E27FC236}">
                <a16:creationId xmlns:a16="http://schemas.microsoft.com/office/drawing/2014/main" id="{266BF8F0-CD8D-B225-F965-E8EEEB64E8B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7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409E4A56-C20B-FFC1-385B-EDF374653495}"/>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432221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6064DABC-3538-A3FA-EBD9-C2CE73EA08D1}"/>
              </a:ext>
            </a:extLst>
          </p:cNvPr>
          <p:cNvSpPr txBox="1">
            <a:spLocks noGrp="1"/>
          </p:cNvSpPr>
          <p:nvPr>
            <p:ph idx="1"/>
          </p:nvPr>
        </p:nvSpPr>
        <p:spPr>
          <a:xfrm>
            <a:off x="572493" y="2071316"/>
            <a:ext cx="6713552" cy="4372014"/>
          </a:xfrm>
        </p:spPr>
        <p:txBody>
          <a:bodyPr anchor="t">
            <a:noAutofit/>
          </a:bodyPr>
          <a:lstStyle/>
          <a:p>
            <a:pPr marL="0" lvl="0" indent="0">
              <a:lnSpc>
                <a:spcPct val="90000"/>
              </a:lnSpc>
              <a:buNone/>
            </a:pPr>
            <a:r>
              <a:rPr lang="en-GB" dirty="0"/>
              <a:t>Veterans returning home from war had a lot of difficulty adjusting to regular life, They faced many different problems that affected many parts of their lives. Such as finding jobs, dealing with relationships, taking care of their mental health and how people in society saw them.</a:t>
            </a:r>
          </a:p>
          <a:p>
            <a:pPr lvl="0">
              <a:lnSpc>
                <a:spcPct val="90000"/>
              </a:lnSpc>
              <a:buFont typeface="Arial" panose="020B0604020202020204" pitchFamily="34" charset="0"/>
              <a:buChar char="•"/>
            </a:pPr>
            <a:r>
              <a:rPr lang="en-GB" b="1" dirty="0"/>
              <a:t>Educational challenges: </a:t>
            </a:r>
            <a:r>
              <a:rPr lang="en-GB" dirty="0"/>
              <a:t>Some veterans faced difficulties in pursuing education or completing interrupted studies after leaving the forces.</a:t>
            </a:r>
          </a:p>
          <a:p>
            <a:pPr lvl="0">
              <a:lnSpc>
                <a:spcPct val="90000"/>
              </a:lnSpc>
              <a:buFont typeface="Arial" panose="020B0604020202020204" pitchFamily="34" charset="0"/>
              <a:buChar char="•"/>
            </a:pPr>
            <a:r>
              <a:rPr lang="en-GB" b="1" dirty="0"/>
              <a:t>Accessing adequate healthcare:</a:t>
            </a:r>
            <a:r>
              <a:rPr lang="en-GB" dirty="0"/>
              <a:t> Particularly those with service-related injuries.</a:t>
            </a:r>
          </a:p>
          <a:p>
            <a:pPr>
              <a:lnSpc>
                <a:spcPct val="90000"/>
              </a:lnSpc>
              <a:buFont typeface="Arial" panose="020B0604020202020204" pitchFamily="34" charset="0"/>
              <a:buChar char="•"/>
            </a:pPr>
            <a:r>
              <a:rPr lang="en-GB" b="1" dirty="0">
                <a:effectLst/>
                <a:latin typeface="Century Gothic" panose="020B0502020202020204" pitchFamily="34" charset="0"/>
                <a:ea typeface="Times New Roman" panose="02020603050405020304" pitchFamily="18" charset="0"/>
              </a:rPr>
              <a:t>Medical Advances:</a:t>
            </a:r>
            <a:r>
              <a:rPr lang="en-GB" b="1" dirty="0">
                <a:latin typeface="Century Gothic" panose="020B0502020202020204" pitchFamily="34" charset="0"/>
                <a:ea typeface="Times New Roman" panose="02020603050405020304" pitchFamily="18" charset="0"/>
              </a:rPr>
              <a:t> </a:t>
            </a:r>
            <a:r>
              <a:rPr lang="en-GB" dirty="0">
                <a:effectLst/>
                <a:latin typeface="Century Gothic" panose="020B0502020202020204" pitchFamily="34" charset="0"/>
                <a:ea typeface="Times New Roman" panose="02020603050405020304" pitchFamily="18" charset="0"/>
              </a:rPr>
              <a:t>Despite a limited understanding of psychological trauma, World War I did prompt advancements in medical and psychiatric care. The experiences of treating soldiers with shell shock contributed to a gradual shift in societal attitudes toward mental health. </a:t>
            </a:r>
          </a:p>
        </p:txBody>
      </p:sp>
      <p:pic>
        <p:nvPicPr>
          <p:cNvPr id="5" name="Picture 4" descr="A person with his hand on his face&#10;&#10;Description automatically generated">
            <a:extLst>
              <a:ext uri="{FF2B5EF4-FFF2-40B4-BE49-F238E27FC236}">
                <a16:creationId xmlns:a16="http://schemas.microsoft.com/office/drawing/2014/main" id="{392DF89B-C9D6-2D76-AF1D-F2207E7ECCE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7809"/>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16271CB8-185B-1211-9269-7C675A3A6077}"/>
              </a:ext>
            </a:extLst>
          </p:cNvPr>
          <p:cNvSpPr txBox="1"/>
          <p:nvPr/>
        </p:nvSpPr>
        <p:spPr>
          <a:xfrm>
            <a:off x="9309680" y="599043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combatptsdwoundedtimes.org/2018/02/shell-shocked-and-images-of-vietnam.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A85D7A43-86E3-331E-3754-EB125253868D}"/>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1F851D-369A-F7AB-8888-82254EC67FCC}"/>
              </a:ext>
            </a:extLst>
          </p:cNvPr>
          <p:cNvSpPr>
            <a:spLocks noGrp="1"/>
          </p:cNvSpPr>
          <p:nvPr>
            <p:ph idx="1"/>
          </p:nvPr>
        </p:nvSpPr>
        <p:spPr>
          <a:xfrm>
            <a:off x="5297762" y="2706624"/>
            <a:ext cx="6294831" cy="3483864"/>
          </a:xfrm>
        </p:spPr>
        <p:txBody>
          <a:bodyPr>
            <a:normAutofit lnSpcReduction="10000"/>
          </a:bodyPr>
          <a:lstStyle/>
          <a:p>
            <a:pPr>
              <a:buFont typeface="Arial" panose="020B0604020202020204" pitchFamily="34" charset="0"/>
              <a:buChar char="•"/>
            </a:pPr>
            <a:r>
              <a:rPr lang="en-GB" b="1">
                <a:effectLst/>
                <a:ea typeface="Calibri" panose="020F0502020204030204" pitchFamily="34" charset="0"/>
                <a:cs typeface="Times New Roman"/>
              </a:rPr>
              <a:t>Pharmaceutical Drugs: </a:t>
            </a:r>
            <a:r>
              <a:rPr lang="en-GB">
                <a:effectLst/>
                <a:ea typeface="Calibri" panose="020F0502020204030204" pitchFamily="34" charset="0"/>
                <a:cs typeface="Times New Roman"/>
              </a:rPr>
              <a:t>General anaesthesia &amp; chloroform</a:t>
            </a:r>
            <a:r>
              <a:rPr lang="en-GB">
                <a:ea typeface="Calibri" panose="020F0502020204030204" pitchFamily="34" charset="0"/>
                <a:cs typeface="Times New Roman"/>
              </a:rPr>
              <a:t> were used on soldiers.</a:t>
            </a:r>
            <a:endParaRPr lang="en-GB">
              <a:effectLst/>
              <a:ea typeface="Calibri" panose="020F0502020204030204" pitchFamily="34" charset="0"/>
              <a:cs typeface="Times New Roman"/>
            </a:endParaRPr>
          </a:p>
          <a:p>
            <a:pPr>
              <a:buFont typeface="Arial" panose="020B0604020202020204" pitchFamily="34" charset="0"/>
              <a:buChar char="•"/>
            </a:pPr>
            <a:r>
              <a:rPr lang="en-GB" b="1">
                <a:effectLst/>
                <a:ea typeface="Times New Roman" panose="02020603050405020304" pitchFamily="18" charset="0"/>
              </a:rPr>
              <a:t>Post-War Adjustment: </a:t>
            </a:r>
            <a:r>
              <a:rPr lang="en-GB">
                <a:effectLst/>
                <a:ea typeface="Times New Roman" panose="02020603050405020304" pitchFamily="18" charset="0"/>
              </a:rPr>
              <a:t>Soldiers returning home faced challenges in readjusting to civilian life, and symptoms of distress could persist. The lack of understanding and societal support made the post-war experience challenging for many veterans</a:t>
            </a:r>
            <a:r>
              <a:rPr lang="en-GB">
                <a:ea typeface="Times New Roman" panose="02020603050405020304" pitchFamily="18" charset="0"/>
              </a:rPr>
              <a:t>. Family and friends outside of the war didn’t want to talk about the experiences of how life was for veterans in the war. Causing soldiers to isolate themselves from others and feel more alone than ever. </a:t>
            </a:r>
            <a:endParaRPr lang="en-GB">
              <a:effectLst/>
              <a:latin typeface="Century Gothic" panose="020B0502020202020204" pitchFamily="34" charset="0"/>
              <a:ea typeface="Times New Roman" panose="02020603050405020304" pitchFamily="18" charset="0"/>
            </a:endParaRPr>
          </a:p>
          <a:p>
            <a:endParaRPr lang="en-GB" sz="2000">
              <a:effectLst/>
              <a:latin typeface="Century Gothic" panose="020B0502020202020204" pitchFamily="34" charset="0"/>
              <a:ea typeface="Times New Roman" panose="02020603050405020304" pitchFamily="18" charset="0"/>
            </a:endParaRPr>
          </a:p>
          <a:p>
            <a:pPr marL="0" indent="0">
              <a:buNone/>
            </a:pPr>
            <a:endParaRPr lang="en-GB" sz="2000" dirty="0">
              <a:effectLst/>
              <a:latin typeface="Century Gothic" panose="020B0502020202020204" pitchFamily="34" charset="0"/>
              <a:ea typeface="Times New Roman" panose="02020603050405020304" pitchFamily="18" charset="0"/>
            </a:endParaRPr>
          </a:p>
        </p:txBody>
      </p:sp>
    </p:spTree>
    <p:extLst>
      <p:ext uri="{BB962C8B-B14F-4D97-AF65-F5344CB8AC3E}">
        <p14:creationId xmlns:p14="http://schemas.microsoft.com/office/powerpoint/2010/main" val="3991232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6EDCF-839A-590B-D1A1-23F304205C5C}"/>
              </a:ext>
            </a:extLst>
          </p:cNvPr>
          <p:cNvSpPr>
            <a:spLocks noGrp="1"/>
          </p:cNvSpPr>
          <p:nvPr>
            <p:ph type="title"/>
          </p:nvPr>
        </p:nvSpPr>
        <p:spPr>
          <a:xfrm>
            <a:off x="838200" y="365125"/>
            <a:ext cx="10515600" cy="1325563"/>
          </a:xfrm>
        </p:spPr>
        <p:txBody>
          <a:bodyPr>
            <a:normAutofit/>
          </a:bodyPr>
          <a:lstStyle/>
          <a:p>
            <a:r>
              <a:rPr lang="en-GB" sz="3600" dirty="0"/>
              <a:t>Treatment &amp; Adjustments for Shell Shock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F9362-9BDD-A8FF-7CC2-CB2C5CA1871E}"/>
              </a:ext>
            </a:extLst>
          </p:cNvPr>
          <p:cNvSpPr>
            <a:spLocks noGrp="1"/>
          </p:cNvSpPr>
          <p:nvPr>
            <p:ph idx="1"/>
          </p:nvPr>
        </p:nvSpPr>
        <p:spPr>
          <a:xfrm>
            <a:off x="838200" y="1929384"/>
            <a:ext cx="10515600" cy="4251960"/>
          </a:xfrm>
        </p:spPr>
        <p:txBody>
          <a:bodyPr>
            <a:normAutofit/>
          </a:bodyPr>
          <a:lstStyle/>
          <a:p>
            <a:pPr marL="0" indent="0">
              <a:lnSpc>
                <a:spcPct val="90000"/>
              </a:lnSpc>
              <a:buNone/>
            </a:pPr>
            <a:r>
              <a:rPr lang="en-GB" sz="1700" dirty="0">
                <a:effectLst/>
                <a:latin typeface="Century Gothic" panose="020B0502020202020204" pitchFamily="34" charset="0"/>
                <a:ea typeface="Calibri" panose="020F0502020204030204" pitchFamily="34" charset="0"/>
                <a:cs typeface="Times New Roman" panose="02020603050405020304" pitchFamily="18" charset="0"/>
              </a:rPr>
              <a:t>The lack of understanding of the psychological impact of war led to the misconception that soldiers showing signs of distress were malingering or lacking in courage. </a:t>
            </a:r>
            <a:br>
              <a:rPr lang="en-GB" sz="1700" dirty="0">
                <a:effectLst/>
                <a:latin typeface="Century Gothic" panose="020B0502020202020204" pitchFamily="34" charset="0"/>
                <a:ea typeface="Calibri" panose="020F0502020204030204" pitchFamily="34" charset="0"/>
                <a:cs typeface="Times New Roman" panose="02020603050405020304" pitchFamily="18" charset="0"/>
              </a:rPr>
            </a:br>
            <a:r>
              <a:rPr lang="en-GB" sz="1700" dirty="0">
                <a:effectLst/>
                <a:latin typeface="Century Gothic" panose="020B0502020202020204" pitchFamily="34" charset="0"/>
                <a:ea typeface="Times New Roman" panose="02020603050405020304" pitchFamily="18" charset="0"/>
              </a:rPr>
              <a:t>Here are some of the aspects of the treatment, care &amp; adjustments for soldiers with </a:t>
            </a:r>
            <a:r>
              <a:rPr lang="en-GB" sz="1700" dirty="0">
                <a:latin typeface="Century Gothic" panose="020B0502020202020204" pitchFamily="34" charset="0"/>
                <a:ea typeface="Times New Roman" panose="02020603050405020304" pitchFamily="18" charset="0"/>
              </a:rPr>
              <a:t>Shell Shock </a:t>
            </a:r>
            <a:r>
              <a:rPr lang="en-GB" sz="1700" dirty="0">
                <a:effectLst/>
                <a:latin typeface="Century Gothic" panose="020B0502020202020204" pitchFamily="34" charset="0"/>
                <a:ea typeface="Times New Roman" panose="02020603050405020304" pitchFamily="18" charset="0"/>
              </a:rPr>
              <a:t>during World War I:</a:t>
            </a:r>
          </a:p>
          <a:p>
            <a:pPr>
              <a:lnSpc>
                <a:spcPct val="90000"/>
              </a:lnSpc>
              <a:buFont typeface="Arial" panose="020B0604020202020204" pitchFamily="34" charset="0"/>
              <a:buChar char="•"/>
            </a:pPr>
            <a:r>
              <a:rPr lang="en-GB" sz="1700" b="1" dirty="0">
                <a:effectLst/>
                <a:latin typeface="Century Gothic" panose="020B0502020202020204" pitchFamily="34" charset="0"/>
                <a:ea typeface="Times New Roman" panose="02020603050405020304" pitchFamily="18" charset="0"/>
              </a:rPr>
              <a:t>Rest and Removal from the Front Lines:</a:t>
            </a:r>
            <a:br>
              <a:rPr lang="en-GB" sz="1700" b="1" dirty="0">
                <a:effectLst/>
                <a:latin typeface="Century Gothic" panose="020B0502020202020204" pitchFamily="34" charset="0"/>
                <a:ea typeface="Times New Roman" panose="02020603050405020304" pitchFamily="18" charset="0"/>
              </a:rPr>
            </a:br>
            <a:r>
              <a:rPr lang="en-GB" sz="1700" dirty="0">
                <a:latin typeface="Century Gothic" panose="020B0502020202020204" pitchFamily="34" charset="0"/>
                <a:ea typeface="Times New Roman" panose="02020603050405020304" pitchFamily="18" charset="0"/>
              </a:rPr>
              <a:t>S</a:t>
            </a:r>
            <a:r>
              <a:rPr lang="en-GB" sz="1700" dirty="0">
                <a:effectLst/>
                <a:latin typeface="Century Gothic" panose="020B0502020202020204" pitchFamily="34" charset="0"/>
                <a:ea typeface="Times New Roman" panose="02020603050405020304" pitchFamily="18" charset="0"/>
              </a:rPr>
              <a:t>oldiers exhibiting signs of psychological distress were removed from the front lines and given rest.</a:t>
            </a:r>
            <a:r>
              <a:rPr lang="en-GB" sz="1700" dirty="0">
                <a:latin typeface="Century Gothic" panose="020B0502020202020204" pitchFamily="34" charset="0"/>
                <a:ea typeface="Times New Roman" panose="02020603050405020304" pitchFamily="18" charset="0"/>
              </a:rPr>
              <a:t> </a:t>
            </a:r>
            <a:r>
              <a:rPr lang="en-GB" sz="1700" dirty="0">
                <a:effectLst/>
                <a:latin typeface="Century Gothic" panose="020B0502020202020204" pitchFamily="34" charset="0"/>
                <a:ea typeface="Times New Roman" panose="02020603050405020304" pitchFamily="18" charset="0"/>
              </a:rPr>
              <a:t>The treatment approach was often focused on providing physical rest and respite rather than addressing the underlying psychological issues. </a:t>
            </a:r>
          </a:p>
          <a:p>
            <a:pPr>
              <a:lnSpc>
                <a:spcPct val="90000"/>
              </a:lnSpc>
              <a:buFont typeface="Arial" panose="020B0604020202020204" pitchFamily="34" charset="0"/>
              <a:buChar char="•"/>
            </a:pPr>
            <a:r>
              <a:rPr lang="en-GB" sz="1700" b="1" dirty="0">
                <a:effectLst/>
                <a:latin typeface="Century Gothic" panose="020B0502020202020204" pitchFamily="34" charset="0"/>
                <a:ea typeface="Calibri" panose="020F0502020204030204" pitchFamily="34" charset="0"/>
                <a:cs typeface="Times New Roman" panose="02020603050405020304" pitchFamily="18" charset="0"/>
              </a:rPr>
              <a:t>Military Disciplinary Measures Unfortunately</a:t>
            </a:r>
            <a:r>
              <a:rPr lang="en-GB" sz="1700" dirty="0">
                <a:effectLst/>
                <a:latin typeface="Century Gothic" panose="020B0502020202020204" pitchFamily="34" charset="0"/>
                <a:ea typeface="Calibri" panose="020F0502020204030204" pitchFamily="34" charset="0"/>
                <a:cs typeface="Times New Roman" panose="02020603050405020304" pitchFamily="18" charset="0"/>
              </a:rPr>
              <a:t> some soldiers were subjected to military disciplinary measures rather than receiving appropriate medical care such as ; </a:t>
            </a:r>
          </a:p>
          <a:p>
            <a:pPr>
              <a:lnSpc>
                <a:spcPct val="90000"/>
              </a:lnSpc>
              <a:buFont typeface="Arial" panose="020B0604020202020204" pitchFamily="34" charset="0"/>
              <a:buChar char="•"/>
            </a:pPr>
            <a:r>
              <a:rPr lang="en-GB" sz="1700" b="1" dirty="0">
                <a:effectLst/>
                <a:latin typeface="Century Gothic" panose="020B0502020202020204" pitchFamily="34" charset="0"/>
                <a:ea typeface="Calibri" panose="020F0502020204030204" pitchFamily="34" charset="0"/>
                <a:cs typeface="Times New Roman" panose="02020603050405020304" pitchFamily="18" charset="0"/>
              </a:rPr>
              <a:t>Electric Shock Therapy: </a:t>
            </a:r>
            <a:r>
              <a:rPr lang="en-GB" sz="1700" dirty="0">
                <a:latin typeface="Century Gothic" panose="020B0502020202020204" pitchFamily="34" charset="0"/>
                <a:ea typeface="Calibri" panose="020F0502020204030204" pitchFamily="34" charset="0"/>
                <a:cs typeface="Times New Roman" panose="02020603050405020304" pitchFamily="18" charset="0"/>
              </a:rPr>
              <a:t>E</a:t>
            </a:r>
            <a:r>
              <a:rPr lang="en-GB" sz="1700" dirty="0">
                <a:effectLst/>
                <a:latin typeface="Century Gothic" panose="020B0502020202020204" pitchFamily="34" charset="0"/>
                <a:ea typeface="Calibri" panose="020F0502020204030204" pitchFamily="34" charset="0"/>
                <a:cs typeface="Times New Roman" panose="02020603050405020304" pitchFamily="18" charset="0"/>
              </a:rPr>
              <a:t>lectric shock therapy was used as a treatment for severe shell shock.</a:t>
            </a:r>
          </a:p>
          <a:p>
            <a:pPr>
              <a:lnSpc>
                <a:spcPct val="90000"/>
              </a:lnSpc>
            </a:pPr>
            <a:endParaRPr lang="en-GB" sz="1700" dirty="0">
              <a:effectLst/>
              <a:latin typeface="Century Gothic" panose="020B0502020202020204" pitchFamily="34" charset="0"/>
              <a:ea typeface="Times New Roman" panose="02020603050405020304" pitchFamily="18" charset="0"/>
            </a:endParaRPr>
          </a:p>
          <a:p>
            <a:pPr marL="0" indent="0">
              <a:lnSpc>
                <a:spcPct val="90000"/>
              </a:lnSpc>
              <a:buNone/>
            </a:pPr>
            <a:r>
              <a:rPr lang="en-GB" sz="1700" dirty="0">
                <a:effectLst/>
                <a:latin typeface="Century Gothic" panose="020B0502020202020204" pitchFamily="34" charset="0"/>
                <a:ea typeface="Times New Roman" panose="02020603050405020304" pitchFamily="18" charset="0"/>
              </a:rPr>
              <a:t> </a:t>
            </a:r>
          </a:p>
        </p:txBody>
      </p:sp>
    </p:spTree>
    <p:extLst>
      <p:ext uri="{BB962C8B-B14F-4D97-AF65-F5344CB8AC3E}">
        <p14:creationId xmlns:p14="http://schemas.microsoft.com/office/powerpoint/2010/main" val="2863828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8A69515-BC3C-4831-1BC6-D52DB66F4989}"/>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Century Gothic" panose="020B0502020202020204" pitchFamily="34" charset="0"/>
                <a:ea typeface="+mj-ea"/>
                <a:cs typeface="+mj-cs"/>
              </a:rPr>
              <a:t>Combat Fatigue</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B9C88B-FE00-7404-6C05-6D434CEDE1C6}"/>
              </a:ext>
            </a:extLst>
          </p:cNvPr>
          <p:cNvSpPr>
            <a:spLocks noGrp="1"/>
          </p:cNvSpPr>
          <p:nvPr>
            <p:ph idx="1"/>
          </p:nvPr>
        </p:nvSpPr>
        <p:spPr>
          <a:xfrm>
            <a:off x="481053" y="1911493"/>
            <a:ext cx="6713552" cy="4425512"/>
          </a:xfrm>
        </p:spPr>
        <p:txBody>
          <a:bodyPr vert="horz" lIns="91440" tIns="45720" rIns="91440" bIns="45720" rtlCol="0" anchor="t">
            <a:normAutofit/>
          </a:bodyPr>
          <a:lstStyle/>
          <a:p>
            <a:pPr marL="0" indent="0">
              <a:lnSpc>
                <a:spcPct val="90000"/>
              </a:lnSpc>
              <a:buNone/>
            </a:pPr>
            <a:r>
              <a:rPr lang="en-US" dirty="0">
                <a:solidFill>
                  <a:schemeClr val="tx1"/>
                </a:solidFill>
                <a:ea typeface="+mn-ea"/>
                <a:cs typeface="+mn-cs"/>
              </a:rPr>
              <a:t>The recognition &amp; understanding of combat fatigue in World War I laid the groundwork for our contemporary understanding of PTSD.</a:t>
            </a:r>
          </a:p>
          <a:p>
            <a:pPr marL="0" indent="0">
              <a:lnSpc>
                <a:spcPct val="90000"/>
              </a:lnSpc>
              <a:buNone/>
            </a:pPr>
            <a:r>
              <a:rPr lang="en-US" dirty="0">
                <a:solidFill>
                  <a:schemeClr val="tx1"/>
                </a:solidFill>
                <a:latin typeface="Century Gothic" panose="020B0502020202020204" pitchFamily="34" charset="0"/>
                <a:ea typeface="+mn-ea"/>
                <a:cs typeface="+mn-cs"/>
              </a:rPr>
              <a:t>Over time, as our understanding of the psychological impact of trauma has deepened, the term “combat fatigue” has evolved into the broader concept of Post Traumatic Stress Disorder, encompassing a range of symptoms &amp; responses to traumatic experiences.</a:t>
            </a:r>
          </a:p>
          <a:p>
            <a:pPr marL="0" lvl="0" indent="0">
              <a:lnSpc>
                <a:spcPct val="90000"/>
              </a:lnSpc>
              <a:buNone/>
            </a:pPr>
            <a:r>
              <a:rPr lang="en-US" dirty="0">
                <a:solidFill>
                  <a:schemeClr val="tx1"/>
                </a:solidFill>
                <a:latin typeface="Century Gothic" panose="020B0502020202020204" pitchFamily="34" charset="0"/>
                <a:ea typeface="+mn-ea"/>
                <a:cs typeface="+mn-cs"/>
              </a:rPr>
              <a:t>The symptoms of combat fatigue were like those associated with shell shock, including: </a:t>
            </a:r>
          </a:p>
          <a:p>
            <a:pPr indent="-228600">
              <a:lnSpc>
                <a:spcPct val="90000"/>
              </a:lnSpc>
              <a:buFont typeface="Arial" panose="020B0604020202020204" pitchFamily="34" charset="0"/>
              <a:buChar char="•"/>
            </a:pPr>
            <a:r>
              <a:rPr lang="en-US" dirty="0">
                <a:solidFill>
                  <a:schemeClr val="tx1"/>
                </a:solidFill>
                <a:latin typeface="Century Gothic" panose="020B0502020202020204" pitchFamily="34" charset="0"/>
                <a:ea typeface="+mn-ea"/>
                <a:cs typeface="+mn-cs"/>
              </a:rPr>
              <a:t>Anxiety,</a:t>
            </a:r>
          </a:p>
          <a:p>
            <a:pPr indent="-228600">
              <a:lnSpc>
                <a:spcPct val="90000"/>
              </a:lnSpc>
              <a:buFont typeface="Arial" panose="020B0604020202020204" pitchFamily="34" charset="0"/>
              <a:buChar char="•"/>
            </a:pPr>
            <a:r>
              <a:rPr lang="en-US" dirty="0">
                <a:solidFill>
                  <a:schemeClr val="tx1"/>
                </a:solidFill>
                <a:latin typeface="Century Gothic" panose="020B0502020202020204" pitchFamily="34" charset="0"/>
                <a:ea typeface="+mn-ea"/>
                <a:cs typeface="+mn-cs"/>
              </a:rPr>
              <a:t>Fatigue, </a:t>
            </a:r>
          </a:p>
          <a:p>
            <a:pPr indent="-228600">
              <a:lnSpc>
                <a:spcPct val="90000"/>
              </a:lnSpc>
              <a:buFont typeface="Arial" panose="020B0604020202020204" pitchFamily="34" charset="0"/>
              <a:buChar char="•"/>
            </a:pPr>
            <a:r>
              <a:rPr lang="en-US" dirty="0">
                <a:solidFill>
                  <a:schemeClr val="tx1"/>
                </a:solidFill>
                <a:latin typeface="Century Gothic" panose="020B0502020202020204" pitchFamily="34" charset="0"/>
                <a:ea typeface="+mn-ea"/>
                <a:cs typeface="+mn-cs"/>
              </a:rPr>
              <a:t>Irritability,</a:t>
            </a:r>
          </a:p>
          <a:p>
            <a:pPr indent="-228600">
              <a:lnSpc>
                <a:spcPct val="90000"/>
              </a:lnSpc>
              <a:buFont typeface="Arial" panose="020B0604020202020204" pitchFamily="34" charset="0"/>
              <a:buChar char="•"/>
            </a:pPr>
            <a:r>
              <a:rPr lang="en-US" dirty="0">
                <a:solidFill>
                  <a:schemeClr val="tx1"/>
                </a:solidFill>
                <a:latin typeface="Century Gothic" panose="020B0502020202020204" pitchFamily="34" charset="0"/>
                <a:ea typeface="+mn-ea"/>
                <a:cs typeface="+mn-cs"/>
              </a:rPr>
              <a:t>Emotional instability.</a:t>
            </a:r>
          </a:p>
          <a:p>
            <a:pPr marL="0" indent="-228600">
              <a:lnSpc>
                <a:spcPct val="90000"/>
              </a:lnSpc>
              <a:buFont typeface="Arial" panose="020B0604020202020204" pitchFamily="34" charset="0"/>
              <a:buChar char="•"/>
            </a:pPr>
            <a:endParaRPr lang="en-US" sz="1700" dirty="0">
              <a:solidFill>
                <a:schemeClr val="tx1"/>
              </a:solidFill>
              <a:latin typeface="+mn-lt"/>
              <a:ea typeface="+mn-ea"/>
              <a:cs typeface="+mn-cs"/>
            </a:endParaRPr>
          </a:p>
        </p:txBody>
      </p:sp>
      <p:pic>
        <p:nvPicPr>
          <p:cNvPr id="8" name="Picture 7" descr="A person in military uniform holding his head&#10;&#10;Description automatically generated">
            <a:extLst>
              <a:ext uri="{FF2B5EF4-FFF2-40B4-BE49-F238E27FC236}">
                <a16:creationId xmlns:a16="http://schemas.microsoft.com/office/drawing/2014/main" id="{8E05F8A7-5922-B3DD-2F09-5C28F7E4267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3070" r="1372" b="1"/>
          <a:stretch/>
        </p:blipFill>
        <p:spPr>
          <a:xfrm>
            <a:off x="7675658" y="2093976"/>
            <a:ext cx="3941064" cy="4096512"/>
          </a:xfrm>
          <a:prstGeom prst="rect">
            <a:avLst/>
          </a:prstGeom>
        </p:spPr>
      </p:pic>
      <p:sp>
        <p:nvSpPr>
          <p:cNvPr id="9" name="TextBox 8">
            <a:extLst>
              <a:ext uri="{FF2B5EF4-FFF2-40B4-BE49-F238E27FC236}">
                <a16:creationId xmlns:a16="http://schemas.microsoft.com/office/drawing/2014/main" id="{1B0C91E1-85DB-2A1F-F1BE-C59E893F3A2A}"/>
              </a:ext>
            </a:extLst>
          </p:cNvPr>
          <p:cNvSpPr txBox="1"/>
          <p:nvPr/>
        </p:nvSpPr>
        <p:spPr>
          <a:xfrm>
            <a:off x="9429906" y="5990433"/>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courses.lumenlearning.com/suny-fmcc-intropsych/chapter/introduction-to-anxiety-disorders-and-ocd/">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4195033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BCDCA-D564-EDC4-2C65-BEB9E368AFD5}"/>
              </a:ext>
            </a:extLst>
          </p:cNvPr>
          <p:cNvSpPr txBox="1">
            <a:spLocks noGrp="1"/>
          </p:cNvSpPr>
          <p:nvPr>
            <p:ph type="title"/>
          </p:nvPr>
        </p:nvSpPr>
        <p:spPr>
          <a:xfrm>
            <a:off x="572493" y="238539"/>
            <a:ext cx="11018520" cy="1434415"/>
          </a:xfrm>
        </p:spPr>
        <p:txBody>
          <a:bodyPr anchor="b">
            <a:normAutofit/>
          </a:bodyPr>
          <a:lstStyle/>
          <a:p>
            <a:pPr lvl="0"/>
            <a:r>
              <a:rPr lang="en-GB" sz="3600" dirty="0"/>
              <a:t>Combat Fatigue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BCCE1F-76E8-3BC9-5A18-2FAB2EB63798}"/>
              </a:ext>
            </a:extLst>
          </p:cNvPr>
          <p:cNvSpPr txBox="1">
            <a:spLocks noGrp="1"/>
          </p:cNvSpPr>
          <p:nvPr>
            <p:ph idx="1"/>
          </p:nvPr>
        </p:nvSpPr>
        <p:spPr>
          <a:xfrm>
            <a:off x="572493" y="2071316"/>
            <a:ext cx="6713552" cy="4119172"/>
          </a:xfrm>
        </p:spPr>
        <p:txBody>
          <a:bodyPr vert="horz" lIns="91440" tIns="45720" rIns="91440" bIns="45720" anchor="t" anchorCtr="0" compatLnSpc="1">
            <a:normAutofit/>
          </a:bodyPr>
          <a:lstStyle/>
          <a:p>
            <a:pPr marL="0" indent="0">
              <a:lnSpc>
                <a:spcPct val="90000"/>
              </a:lnSpc>
              <a:buNone/>
            </a:pPr>
            <a:r>
              <a:rPr lang="en-GB" dirty="0"/>
              <a:t>The term “Combat Fatigue” was used to describe the psychological and emotional toll that warfare took on soldiers. While “Shell Shock” was the most widely recognized term during the war, “Combat Fatigue” emerged to describe the mental and emotion exhaustion experienced by soldiers because of their wartime experiences. </a:t>
            </a:r>
          </a:p>
          <a:p>
            <a:pPr marL="0" lvl="0" indent="0">
              <a:lnSpc>
                <a:spcPct val="90000"/>
              </a:lnSpc>
              <a:buNone/>
            </a:pPr>
            <a:r>
              <a:rPr lang="en-GB" dirty="0"/>
              <a:t>The experiences of soldiers in World War I, particularly the prolonged exposure to the horrors of trench warfare, led to a greater understanding of combat fatigue during this time was limited, and treatment options were often inadequate.</a:t>
            </a:r>
          </a:p>
          <a:p>
            <a:pPr marL="0" indent="0">
              <a:lnSpc>
                <a:spcPct val="90000"/>
              </a:lnSpc>
              <a:buNone/>
            </a:pPr>
            <a:endParaRPr lang="en-GB" sz="1700" dirty="0"/>
          </a:p>
        </p:txBody>
      </p:sp>
      <p:pic>
        <p:nvPicPr>
          <p:cNvPr id="4" name="Picture 4" descr="Exhausted Woman Silhouette Free Stock Photo - Public Domain Pictures">
            <a:extLst>
              <a:ext uri="{FF2B5EF4-FFF2-40B4-BE49-F238E27FC236}">
                <a16:creationId xmlns:a16="http://schemas.microsoft.com/office/drawing/2014/main" id="{A8D414C6-7FB1-2F9E-EBFA-20A0BB66D7C0}"/>
              </a:ext>
            </a:extLst>
          </p:cNvPr>
          <p:cNvPicPr>
            <a:picLocks noChangeAspect="1"/>
          </p:cNvPicPr>
          <p:nvPr/>
        </p:nvPicPr>
        <p:blipFill rotWithShape="1">
          <a:blip r:embed="rId2"/>
          <a:srcRect r="3551" b="-3"/>
          <a:stretch/>
        </p:blipFill>
        <p:spPr>
          <a:xfrm>
            <a:off x="7675658" y="2093976"/>
            <a:ext cx="3941064" cy="409651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2">
            <a:extLst>
              <a:ext uri="{FF2B5EF4-FFF2-40B4-BE49-F238E27FC236}">
                <a16:creationId xmlns:a16="http://schemas.microsoft.com/office/drawing/2014/main" id="{08DD21E7-7738-2199-6994-3A446E90485F}"/>
              </a:ext>
            </a:extLst>
          </p:cNvPr>
          <p:cNvSpPr txBox="1">
            <a:spLocks noGrp="1"/>
          </p:cNvSpPr>
          <p:nvPr>
            <p:ph type="title"/>
          </p:nvPr>
        </p:nvSpPr>
        <p:spPr>
          <a:xfrm>
            <a:off x="640080" y="325369"/>
            <a:ext cx="4368602" cy="1956841"/>
          </a:xfrm>
        </p:spPr>
        <p:txBody>
          <a:bodyPr anchor="b">
            <a:normAutofit/>
          </a:bodyPr>
          <a:lstStyle/>
          <a:p>
            <a:pPr lvl="0"/>
            <a:r>
              <a:rPr lang="en-GB" sz="2200" dirty="0"/>
              <a:t>Treatment &amp; care of patients &amp; the change through interdisciplinary practice with changes to societal knowledge &amp; understanding of Shell Shock &amp; PTSD.</a:t>
            </a:r>
          </a:p>
        </p:txBody>
      </p:sp>
      <p:sp>
        <p:nvSpPr>
          <p:cNvPr id="5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3">
            <a:extLst>
              <a:ext uri="{FF2B5EF4-FFF2-40B4-BE49-F238E27FC236}">
                <a16:creationId xmlns:a16="http://schemas.microsoft.com/office/drawing/2014/main" id="{F860BAC8-A514-EB2B-D84D-4EDB3792E410}"/>
              </a:ext>
            </a:extLst>
          </p:cNvPr>
          <p:cNvSpPr txBox="1">
            <a:spLocks noGrp="1"/>
          </p:cNvSpPr>
          <p:nvPr>
            <p:ph idx="1"/>
          </p:nvPr>
        </p:nvSpPr>
        <p:spPr>
          <a:xfrm>
            <a:off x="640080" y="2872899"/>
            <a:ext cx="5095236" cy="3903373"/>
          </a:xfrm>
        </p:spPr>
        <p:txBody>
          <a:bodyPr>
            <a:normAutofit fontScale="92500" lnSpcReduction="10000"/>
          </a:bodyPr>
          <a:lstStyle/>
          <a:p>
            <a:pPr marL="0" indent="0">
              <a:lnSpc>
                <a:spcPct val="90000"/>
              </a:lnSpc>
              <a:buNone/>
            </a:pPr>
            <a:r>
              <a:rPr lang="en-GB" sz="1400" dirty="0"/>
              <a:t>The treatment &amp; care of patients with shell shock during the first world war &amp; the subsequent evolution of our understanding of the condition into modern day PTSD have been influenced by interdisciplinary practice &amp; changing societal knowledge &amp; understanding. </a:t>
            </a:r>
          </a:p>
          <a:p>
            <a:pPr marL="0" lvl="0" indent="0">
              <a:lnSpc>
                <a:spcPct val="90000"/>
              </a:lnSpc>
              <a:buNone/>
            </a:pPr>
            <a:endParaRPr lang="en-GB" sz="1400" dirty="0"/>
          </a:p>
          <a:p>
            <a:pPr marL="0" lvl="0" indent="0">
              <a:lnSpc>
                <a:spcPct val="90000"/>
              </a:lnSpc>
              <a:buNone/>
            </a:pPr>
            <a:r>
              <a:rPr lang="en-GB" sz="1400" dirty="0"/>
              <a:t>Interdisciplinary Practice:</a:t>
            </a:r>
          </a:p>
          <a:p>
            <a:pPr marL="0" indent="0">
              <a:lnSpc>
                <a:spcPct val="90000"/>
              </a:lnSpc>
              <a:buNone/>
            </a:pPr>
            <a:r>
              <a:rPr lang="en-GB" sz="1400" dirty="0"/>
              <a:t>During World War 1, the treatment of shell shock was initially fragmented, with various approaches used to address the psychological impact of combat. However, over time interdisciplinary collaboration among medical professionals, psychologists, &amp; social workers became increasingly important, leading to a more comprehensive understanding of the condition and the development of more holistic treatments. </a:t>
            </a:r>
          </a:p>
          <a:p>
            <a:pPr marL="0" indent="0">
              <a:lnSpc>
                <a:spcPct val="90000"/>
              </a:lnSpc>
              <a:buNone/>
            </a:pPr>
            <a:r>
              <a:rPr lang="en-GB" sz="1400" dirty="0"/>
              <a:t>For example, neurologists, psychiatrists and psychologists work together to better understand  the underlying mechanisms of shell shock, while social workers and counsellors provide support in addressing the social and environmental factors that contributed to the condition.</a:t>
            </a:r>
          </a:p>
          <a:p>
            <a:pPr lvl="0">
              <a:lnSpc>
                <a:spcPct val="90000"/>
              </a:lnSpc>
            </a:pPr>
            <a:endParaRPr lang="en-GB" sz="1000" dirty="0"/>
          </a:p>
        </p:txBody>
      </p:sp>
      <p:pic>
        <p:nvPicPr>
          <p:cNvPr id="4" name="Picture 3" descr="Images Gratuites : paysage, arbre, eau, la nature, de plein air, Roche ...">
            <a:extLst>
              <a:ext uri="{FF2B5EF4-FFF2-40B4-BE49-F238E27FC236}">
                <a16:creationId xmlns:a16="http://schemas.microsoft.com/office/drawing/2014/main" id="{28B1A0CD-EFC8-2EEF-961A-527B95225024}"/>
              </a:ext>
            </a:extLst>
          </p:cNvPr>
          <p:cNvPicPr>
            <a:picLocks noChangeAspect="1"/>
          </p:cNvPicPr>
          <p:nvPr/>
        </p:nvPicPr>
        <p:blipFill rotWithShape="1">
          <a:blip r:embed="rId2"/>
          <a:srcRect l="27427" r="16153"/>
          <a:stretch/>
        </p:blipFill>
        <p:spPr>
          <a:xfrm>
            <a:off x="6048106" y="1113"/>
            <a:ext cx="614665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ree stock photo of beach, family, leasure">
            <a:extLst>
              <a:ext uri="{FF2B5EF4-FFF2-40B4-BE49-F238E27FC236}">
                <a16:creationId xmlns:a16="http://schemas.microsoft.com/office/drawing/2014/main" id="{07AD2E2B-1A6A-E6F2-E722-833332571040}"/>
              </a:ext>
            </a:extLst>
          </p:cNvPr>
          <p:cNvPicPr>
            <a:picLocks noChangeAspect="1"/>
          </p:cNvPicPr>
          <p:nvPr/>
        </p:nvPicPr>
        <p:blipFill rotWithShape="1">
          <a:blip r:embed="rId2"/>
          <a:srcRect l="4176" r="4176"/>
          <a:stretch/>
        </p:blipFill>
        <p:spPr>
          <a:xfrm>
            <a:off x="2522356" y="10"/>
            <a:ext cx="9669642" cy="6857990"/>
          </a:xfrm>
          <a:prstGeom prst="rect">
            <a:avLst/>
          </a:prstGeom>
        </p:spPr>
      </p:pic>
      <p:sp>
        <p:nvSpPr>
          <p:cNvPr id="42" name="Rectangle 4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1CF265A5-E37E-83DF-84A3-B1EA69993759}"/>
              </a:ext>
            </a:extLst>
          </p:cNvPr>
          <p:cNvSpPr txBox="1">
            <a:spLocks noGrp="1"/>
          </p:cNvSpPr>
          <p:nvPr>
            <p:ph idx="1"/>
          </p:nvPr>
        </p:nvSpPr>
        <p:spPr>
          <a:xfrm>
            <a:off x="419847" y="1537976"/>
            <a:ext cx="4384320" cy="5322976"/>
          </a:xfrm>
        </p:spPr>
        <p:txBody>
          <a:bodyPr>
            <a:normAutofit/>
          </a:bodyPr>
          <a:lstStyle/>
          <a:p>
            <a:pPr marL="0" lvl="0" indent="0">
              <a:lnSpc>
                <a:spcPct val="90000"/>
              </a:lnSpc>
              <a:buNone/>
            </a:pPr>
            <a:r>
              <a:rPr lang="en-GB" sz="1600" dirty="0"/>
              <a:t>Changing societal knowledge and understanding:</a:t>
            </a:r>
            <a:endParaRPr lang="en-US" dirty="0"/>
          </a:p>
          <a:p>
            <a:pPr marL="0" lvl="0" indent="0">
              <a:lnSpc>
                <a:spcPct val="90000"/>
              </a:lnSpc>
              <a:buNone/>
            </a:pPr>
            <a:endParaRPr lang="en-GB" sz="1600" dirty="0"/>
          </a:p>
          <a:p>
            <a:pPr marL="0" indent="0">
              <a:lnSpc>
                <a:spcPct val="90000"/>
              </a:lnSpc>
              <a:buNone/>
            </a:pPr>
            <a:r>
              <a:rPr lang="en-GB" sz="1600" dirty="0"/>
              <a:t>The societal perception of shell shock during world war 1 evolved significantly. Initially, soldiers suffering from shell shock were often stigmatised or misunderstood with their symptoms seen as a weakness or cowardly. However, as the war progressed, there was growing recognise that these symptoms were a natural response to the extreme stress and trauma of combat. This evolving understanding led to reduced stigma and improved access to care for those affected by shell shock.</a:t>
            </a:r>
          </a:p>
          <a:p>
            <a:pPr marL="0" lvl="0" indent="0">
              <a:lnSpc>
                <a:spcPct val="90000"/>
              </a:lnSpc>
              <a:buNone/>
            </a:pPr>
            <a:endParaRPr lang="en-GB" sz="1100" dirty="0"/>
          </a:p>
          <a:p>
            <a:pPr marL="0" indent="0">
              <a:lnSpc>
                <a:spcPct val="90000"/>
              </a:lnSpc>
              <a:buNone/>
            </a:pPr>
            <a:endParaRPr lang="en-GB" sz="1100" dirty="0"/>
          </a:p>
          <a:p>
            <a:pPr marL="0" indent="0">
              <a:lnSpc>
                <a:spcPct val="90000"/>
              </a:lnSpc>
              <a:buNone/>
            </a:pPr>
            <a:endParaRPr lang="en-GB" sz="1100" dirty="0"/>
          </a:p>
          <a:p>
            <a:pPr marL="0" indent="0">
              <a:lnSpc>
                <a:spcPct val="90000"/>
              </a:lnSpc>
              <a:buNone/>
            </a:pPr>
            <a:endParaRPr lang="en-GB" sz="1100" dirty="0"/>
          </a:p>
          <a:p>
            <a:pPr marL="0" indent="0">
              <a:lnSpc>
                <a:spcPct val="90000"/>
              </a:lnSpc>
              <a:buNone/>
            </a:pPr>
            <a:r>
              <a:rPr lang="en-GB" sz="1100" dirty="0"/>
              <a:t>   </a:t>
            </a:r>
          </a:p>
          <a:p>
            <a:pPr lvl="0">
              <a:lnSpc>
                <a:spcPct val="90000"/>
              </a:lnSpc>
            </a:pPr>
            <a:endParaRPr lang="en-GB"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uddha figurine with a person sitting on the background holding a beaded necklace">
            <a:extLst>
              <a:ext uri="{FF2B5EF4-FFF2-40B4-BE49-F238E27FC236}">
                <a16:creationId xmlns:a16="http://schemas.microsoft.com/office/drawing/2014/main" id="{F07AE8DF-15F4-3DFE-749C-39CE4FB730D2}"/>
              </a:ext>
            </a:extLst>
          </p:cNvPr>
          <p:cNvPicPr>
            <a:picLocks noChangeAspect="1"/>
          </p:cNvPicPr>
          <p:nvPr/>
        </p:nvPicPr>
        <p:blipFill rotWithShape="1">
          <a:blip r:embed="rId2"/>
          <a:srcRect t="1455" b="398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A8ABFD-0468-04B9-BD2C-0A940CD89068}"/>
              </a:ext>
            </a:extLst>
          </p:cNvPr>
          <p:cNvSpPr>
            <a:spLocks noGrp="1"/>
          </p:cNvSpPr>
          <p:nvPr>
            <p:ph type="title"/>
          </p:nvPr>
        </p:nvSpPr>
        <p:spPr>
          <a:xfrm>
            <a:off x="838200" y="365125"/>
            <a:ext cx="3822189" cy="1899912"/>
          </a:xfrm>
        </p:spPr>
        <p:txBody>
          <a:bodyPr>
            <a:normAutofit/>
          </a:bodyPr>
          <a:lstStyle/>
          <a:p>
            <a:r>
              <a:rPr lang="en-GB" sz="3100" b="1" dirty="0"/>
              <a:t>Present Holistic treatments now being used :</a:t>
            </a:r>
            <a:br>
              <a:rPr lang="en-GB" sz="3100" b="1" dirty="0">
                <a:latin typeface="Century Gothic" panose="020B0502020202020204" pitchFamily="34" charset="0"/>
              </a:rPr>
            </a:br>
            <a:endParaRPr lang="en-GB" sz="3100" dirty="0"/>
          </a:p>
        </p:txBody>
      </p:sp>
      <p:sp>
        <p:nvSpPr>
          <p:cNvPr id="8" name="Content Placeholder 2">
            <a:extLst>
              <a:ext uri="{FF2B5EF4-FFF2-40B4-BE49-F238E27FC236}">
                <a16:creationId xmlns:a16="http://schemas.microsoft.com/office/drawing/2014/main" id="{6AE0F558-B979-12F8-D4A8-82996E4D5A22}"/>
              </a:ext>
            </a:extLst>
          </p:cNvPr>
          <p:cNvSpPr>
            <a:spLocks noGrp="1"/>
          </p:cNvSpPr>
          <p:nvPr>
            <p:ph idx="1"/>
          </p:nvPr>
        </p:nvSpPr>
        <p:spPr>
          <a:xfrm>
            <a:off x="599090" y="2265037"/>
            <a:ext cx="4554801" cy="4227838"/>
          </a:xfrm>
        </p:spPr>
        <p:txBody>
          <a:bodyPr>
            <a:normAutofit/>
          </a:bodyPr>
          <a:lstStyle/>
          <a:p>
            <a:pPr>
              <a:lnSpc>
                <a:spcPct val="90000"/>
              </a:lnSpc>
              <a:buFont typeface="Arial" panose="020B0604020202020204" pitchFamily="34" charset="0"/>
              <a:buChar char="•"/>
            </a:pPr>
            <a:r>
              <a:rPr lang="en-GB" b="1" dirty="0">
                <a:latin typeface="Century Gothic" panose="020B0502020202020204" pitchFamily="34" charset="0"/>
              </a:rPr>
              <a:t>Mindfulness meditation</a:t>
            </a:r>
            <a:r>
              <a:rPr lang="en-GB" dirty="0">
                <a:latin typeface="Century Gothic" panose="020B0502020202020204" pitchFamily="34" charset="0"/>
              </a:rPr>
              <a:t>: Research has shown that mindfulness meditation can be beneficial for individuals with PTSD. It can help reduce symptoms of hyperarousal, anxiety, and depression. </a:t>
            </a:r>
          </a:p>
          <a:p>
            <a:pPr marL="0" indent="0">
              <a:lnSpc>
                <a:spcPct val="90000"/>
              </a:lnSpc>
              <a:buNone/>
            </a:pPr>
            <a:endParaRPr lang="en-GB" dirty="0">
              <a:latin typeface="Century Gothic" panose="020B0502020202020204" pitchFamily="34" charset="0"/>
            </a:endParaRPr>
          </a:p>
          <a:p>
            <a:pPr>
              <a:lnSpc>
                <a:spcPct val="90000"/>
              </a:lnSpc>
              <a:buFont typeface="Arial" panose="020B0604020202020204" pitchFamily="34" charset="0"/>
              <a:buChar char="•"/>
            </a:pPr>
            <a:r>
              <a:rPr lang="en-GB" b="1" dirty="0"/>
              <a:t>Art and music therapy</a:t>
            </a:r>
            <a:r>
              <a:rPr lang="en-GB" dirty="0"/>
              <a:t>: Engaging in creative activities such as art and music therapy can provide an outlet for self-expression and emotional processing. </a:t>
            </a:r>
            <a:endParaRPr lang="en-GB" sz="1400" dirty="0"/>
          </a:p>
        </p:txBody>
      </p:sp>
    </p:spTree>
    <p:extLst>
      <p:ext uri="{BB962C8B-B14F-4D97-AF65-F5344CB8AC3E}">
        <p14:creationId xmlns:p14="http://schemas.microsoft.com/office/powerpoint/2010/main" val="195263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6CBED-FFE7-6B36-0F10-298E3A7994A7}"/>
              </a:ext>
            </a:extLst>
          </p:cNvPr>
          <p:cNvSpPr>
            <a:spLocks noGrp="1"/>
          </p:cNvSpPr>
          <p:nvPr>
            <p:ph idx="1"/>
          </p:nvPr>
        </p:nvSpPr>
        <p:spPr>
          <a:xfrm>
            <a:off x="425348" y="1931770"/>
            <a:ext cx="6155562" cy="4420924"/>
          </a:xfrm>
        </p:spPr>
        <p:txBody>
          <a:bodyPr anchor="t">
            <a:noAutofit/>
          </a:bodyPr>
          <a:lstStyle/>
          <a:p>
            <a:pPr>
              <a:lnSpc>
                <a:spcPct val="90000"/>
              </a:lnSpc>
              <a:buFont typeface="Arial" panose="020B0604020202020204" pitchFamily="34" charset="0"/>
              <a:buChar char="•"/>
            </a:pPr>
            <a:r>
              <a:rPr lang="en-GB" b="1" dirty="0"/>
              <a:t>Animal-Assisted Therapy</a:t>
            </a:r>
            <a:r>
              <a:rPr lang="en-GB" dirty="0"/>
              <a:t>: Interactions with animals, such as therapy dogs and horses, have been shown to have a positive impact on individuals with PTSD. </a:t>
            </a:r>
          </a:p>
          <a:p>
            <a:pPr>
              <a:lnSpc>
                <a:spcPct val="90000"/>
              </a:lnSpc>
              <a:buFont typeface="Arial" panose="020B0604020202020204" pitchFamily="34" charset="0"/>
              <a:buChar char="•"/>
            </a:pPr>
            <a:endParaRPr lang="en-GB" dirty="0"/>
          </a:p>
          <a:p>
            <a:pPr>
              <a:lnSpc>
                <a:spcPct val="90000"/>
              </a:lnSpc>
              <a:buFont typeface="Arial" panose="020B0604020202020204" pitchFamily="34" charset="0"/>
              <a:buChar char="•"/>
            </a:pPr>
            <a:r>
              <a:rPr lang="en-GB" b="1" dirty="0"/>
              <a:t>Nutrition and supplements</a:t>
            </a:r>
            <a:r>
              <a:rPr lang="en-GB" dirty="0"/>
              <a:t>: Some evidence suggests that a healthy diet and certain supplements may support mental health.  Omega-3 fatty acids found in fish oil may have a positive effect on the mood and emotional regulations. Some people with PTSD may have deficiencies in certain nutrients, so working with healthcare professionals to address these deficiencies can be beneficial.</a:t>
            </a:r>
          </a:p>
        </p:txBody>
      </p:sp>
      <p:pic>
        <p:nvPicPr>
          <p:cNvPr id="18" name="Picture 17" descr="Spa setting of candles">
            <a:extLst>
              <a:ext uri="{FF2B5EF4-FFF2-40B4-BE49-F238E27FC236}">
                <a16:creationId xmlns:a16="http://schemas.microsoft.com/office/drawing/2014/main" id="{BA9409AC-AE1C-8809-7B27-32A89743F92B}"/>
              </a:ext>
            </a:extLst>
          </p:cNvPr>
          <p:cNvPicPr>
            <a:picLocks noChangeAspect="1"/>
          </p:cNvPicPr>
          <p:nvPr/>
        </p:nvPicPr>
        <p:blipFill rotWithShape="1">
          <a:blip r:embed="rId2"/>
          <a:srcRect l="12445" r="23577" b="-3"/>
          <a:stretch/>
        </p:blipFill>
        <p:spPr>
          <a:xfrm>
            <a:off x="7675658" y="2093976"/>
            <a:ext cx="3941064" cy="4096512"/>
          </a:xfrm>
          <a:prstGeom prst="rect">
            <a:avLst/>
          </a:prstGeom>
        </p:spPr>
      </p:pic>
    </p:spTree>
    <p:extLst>
      <p:ext uri="{BB962C8B-B14F-4D97-AF65-F5344CB8AC3E}">
        <p14:creationId xmlns:p14="http://schemas.microsoft.com/office/powerpoint/2010/main" val="2584407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on a surfboard with her arms out in the air&#10;&#10;Description automatically generated">
            <a:extLst>
              <a:ext uri="{FF2B5EF4-FFF2-40B4-BE49-F238E27FC236}">
                <a16:creationId xmlns:a16="http://schemas.microsoft.com/office/drawing/2014/main" id="{532C328F-4AD9-2ED1-5F06-0C21CC0B7DF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p:blipFill>
        <p:spPr>
          <a:xfrm>
            <a:off x="2522356"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51A203-F364-8A9F-72DF-00F91D58BD34}"/>
              </a:ext>
            </a:extLst>
          </p:cNvPr>
          <p:cNvSpPr>
            <a:spLocks noGrp="1"/>
          </p:cNvSpPr>
          <p:nvPr>
            <p:ph idx="1"/>
          </p:nvPr>
        </p:nvSpPr>
        <p:spPr>
          <a:xfrm>
            <a:off x="220718" y="426720"/>
            <a:ext cx="4794628" cy="5750243"/>
          </a:xfrm>
        </p:spPr>
        <p:txBody>
          <a:bodyPr>
            <a:normAutofit/>
          </a:bodyPr>
          <a:lstStyle/>
          <a:p>
            <a:pPr>
              <a:lnSpc>
                <a:spcPct val="90000"/>
              </a:lnSpc>
              <a:buFont typeface="Arial" panose="020B0604020202020204" pitchFamily="34" charset="0"/>
              <a:buChar char="•"/>
            </a:pPr>
            <a:r>
              <a:rPr lang="en-GB" b="1" dirty="0"/>
              <a:t>Yoga:</a:t>
            </a:r>
            <a:r>
              <a:rPr lang="en-GB" dirty="0"/>
              <a:t> Yoga has been found to be effective in reducing PTSD symptoms The combination of physical postures, breathing exercises, and meditation in yoga can help individuals manage their symptoms and improve their overall well-being. </a:t>
            </a:r>
          </a:p>
          <a:p>
            <a:pPr>
              <a:lnSpc>
                <a:spcPct val="90000"/>
              </a:lnSpc>
              <a:buFont typeface="Arial" panose="020B0604020202020204" pitchFamily="34" charset="0"/>
              <a:buChar char="•"/>
            </a:pPr>
            <a:endParaRPr lang="en-GB" dirty="0"/>
          </a:p>
          <a:p>
            <a:pPr>
              <a:lnSpc>
                <a:spcPct val="90000"/>
              </a:lnSpc>
              <a:buFont typeface="Arial" panose="020B0604020202020204" pitchFamily="34" charset="0"/>
              <a:buChar char="•"/>
            </a:pPr>
            <a:r>
              <a:rPr lang="en-GB" b="1" dirty="0"/>
              <a:t>Acupuncture: </a:t>
            </a:r>
            <a:r>
              <a:rPr lang="en-GB" dirty="0"/>
              <a:t>Some individuals with PTSD have found relief though acupuncture, an ancient Chinese practice that involved inserting thin needles into specific points on the body. While research on acupuncture for PTSD is limited</a:t>
            </a:r>
          </a:p>
          <a:p>
            <a:pPr>
              <a:lnSpc>
                <a:spcPct val="90000"/>
              </a:lnSpc>
              <a:buFont typeface="Arial" panose="020B0604020202020204" pitchFamily="34" charset="0"/>
              <a:buChar char="•"/>
            </a:pPr>
            <a:endParaRPr lang="en-GB" sz="1100" dirty="0"/>
          </a:p>
        </p:txBody>
      </p:sp>
    </p:spTree>
    <p:extLst>
      <p:ext uri="{BB962C8B-B14F-4D97-AF65-F5344CB8AC3E}">
        <p14:creationId xmlns:p14="http://schemas.microsoft.com/office/powerpoint/2010/main" val="2829847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97D991-0826-7AA1-D3F0-006589C7BE52}"/>
              </a:ext>
            </a:extLst>
          </p:cNvPr>
          <p:cNvSpPr>
            <a:spLocks noGrp="1"/>
          </p:cNvSpPr>
          <p:nvPr>
            <p:ph idx="1"/>
          </p:nvPr>
        </p:nvSpPr>
        <p:spPr>
          <a:xfrm>
            <a:off x="572492" y="1842227"/>
            <a:ext cx="7103165" cy="4667607"/>
          </a:xfrm>
        </p:spPr>
        <p:txBody>
          <a:bodyPr anchor="t">
            <a:normAutofit/>
          </a:bodyPr>
          <a:lstStyle/>
          <a:p>
            <a:pPr>
              <a:lnSpc>
                <a:spcPct val="90000"/>
              </a:lnSpc>
              <a:buFont typeface="Arial" panose="020B0604020202020204" pitchFamily="34" charset="0"/>
              <a:buChar char="•"/>
            </a:pPr>
            <a:r>
              <a:rPr lang="en-GB" b="1" dirty="0"/>
              <a:t>Cold water immersion; </a:t>
            </a:r>
            <a:r>
              <a:rPr lang="en-GB" dirty="0"/>
              <a:t>Also known as cold water dipping or cold-water therapy, has gained attention for its potential benefits on mental health, including its effects on conditions such as PTSD. Cold water immersion typically involves immersing the body in cold water for a short period, often for therapeutic or recreational purposes</a:t>
            </a:r>
          </a:p>
          <a:p>
            <a:pPr marL="0" indent="0">
              <a:lnSpc>
                <a:spcPct val="90000"/>
              </a:lnSpc>
              <a:buNone/>
            </a:pPr>
            <a:r>
              <a:rPr lang="en-GB" b="1" dirty="0"/>
              <a:t>Here are some potential benefits of cold-water immersion:</a:t>
            </a:r>
          </a:p>
          <a:p>
            <a:pPr>
              <a:lnSpc>
                <a:spcPct val="90000"/>
              </a:lnSpc>
              <a:buFont typeface="Arial" panose="020B0604020202020204" pitchFamily="34" charset="0"/>
              <a:buChar char="•"/>
            </a:pPr>
            <a:r>
              <a:rPr lang="en-GB" dirty="0"/>
              <a:t>Stress Reduction</a:t>
            </a:r>
          </a:p>
          <a:p>
            <a:pPr>
              <a:lnSpc>
                <a:spcPct val="90000"/>
              </a:lnSpc>
              <a:buFont typeface="Arial" panose="020B0604020202020204" pitchFamily="34" charset="0"/>
              <a:buChar char="•"/>
            </a:pPr>
            <a:r>
              <a:rPr lang="en-GB" dirty="0"/>
              <a:t>Emotional Regulation</a:t>
            </a:r>
          </a:p>
          <a:p>
            <a:pPr>
              <a:lnSpc>
                <a:spcPct val="90000"/>
              </a:lnSpc>
              <a:buFont typeface="Arial" panose="020B0604020202020204" pitchFamily="34" charset="0"/>
              <a:buChar char="•"/>
            </a:pPr>
            <a:r>
              <a:rPr lang="en-GB" dirty="0"/>
              <a:t>Improved sleep </a:t>
            </a:r>
          </a:p>
          <a:p>
            <a:pPr>
              <a:lnSpc>
                <a:spcPct val="90000"/>
              </a:lnSpc>
              <a:buFont typeface="Arial" panose="020B0604020202020204" pitchFamily="34" charset="0"/>
              <a:buChar char="•"/>
            </a:pPr>
            <a:r>
              <a:rPr lang="en-GB" dirty="0"/>
              <a:t>Enhanced mood</a:t>
            </a:r>
          </a:p>
          <a:p>
            <a:pPr>
              <a:lnSpc>
                <a:spcPct val="90000"/>
              </a:lnSpc>
              <a:buFont typeface="Arial" panose="020B0604020202020204" pitchFamily="34" charset="0"/>
              <a:buChar char="•"/>
            </a:pPr>
            <a:r>
              <a:rPr lang="en-GB" dirty="0"/>
              <a:t>Self-Regulation and Resilience</a:t>
            </a:r>
          </a:p>
          <a:p>
            <a:pPr marL="0" indent="0">
              <a:lnSpc>
                <a:spcPct val="90000"/>
              </a:lnSpc>
              <a:buNone/>
            </a:pPr>
            <a:endParaRPr lang="en-GB" dirty="0"/>
          </a:p>
          <a:p>
            <a:pPr marL="0" indent="0">
              <a:lnSpc>
                <a:spcPct val="90000"/>
              </a:lnSpc>
              <a:buNone/>
            </a:pPr>
            <a:endParaRPr lang="en-GB" sz="1500" dirty="0"/>
          </a:p>
          <a:p>
            <a:pPr>
              <a:lnSpc>
                <a:spcPct val="90000"/>
              </a:lnSpc>
              <a:buFont typeface="Arial" panose="020B0604020202020204" pitchFamily="34" charset="0"/>
              <a:buChar char="•"/>
            </a:pPr>
            <a:endParaRPr lang="en-GB" sz="1500" b="1" dirty="0"/>
          </a:p>
          <a:p>
            <a:pPr>
              <a:lnSpc>
                <a:spcPct val="90000"/>
              </a:lnSpc>
            </a:pPr>
            <a:endParaRPr lang="en-GB" sz="1500" b="1" dirty="0"/>
          </a:p>
          <a:p>
            <a:pPr>
              <a:lnSpc>
                <a:spcPct val="90000"/>
              </a:lnSpc>
            </a:pPr>
            <a:endParaRPr lang="en-GB" sz="1500" dirty="0"/>
          </a:p>
          <a:p>
            <a:pPr>
              <a:lnSpc>
                <a:spcPct val="90000"/>
              </a:lnSpc>
            </a:pPr>
            <a:endParaRPr lang="en-GB" sz="1500" dirty="0"/>
          </a:p>
        </p:txBody>
      </p:sp>
      <p:pic>
        <p:nvPicPr>
          <p:cNvPr id="16" name="Picture 15" descr="A calm movement of water in the river">
            <a:extLst>
              <a:ext uri="{FF2B5EF4-FFF2-40B4-BE49-F238E27FC236}">
                <a16:creationId xmlns:a16="http://schemas.microsoft.com/office/drawing/2014/main" id="{9D70BC4A-0FFD-225A-804F-8B78DE391122}"/>
              </a:ext>
            </a:extLst>
          </p:cNvPr>
          <p:cNvPicPr>
            <a:picLocks noChangeAspect="1"/>
          </p:cNvPicPr>
          <p:nvPr/>
        </p:nvPicPr>
        <p:blipFill rotWithShape="1">
          <a:blip r:embed="rId2"/>
          <a:srcRect l="19672" r="16112" b="2"/>
          <a:stretch/>
        </p:blipFill>
        <p:spPr>
          <a:xfrm>
            <a:off x="7675658" y="2093976"/>
            <a:ext cx="3941064" cy="4096512"/>
          </a:xfrm>
          <a:prstGeom prst="rect">
            <a:avLst/>
          </a:prstGeom>
        </p:spPr>
      </p:pic>
    </p:spTree>
    <p:extLst>
      <p:ext uri="{BB962C8B-B14F-4D97-AF65-F5344CB8AC3E}">
        <p14:creationId xmlns:p14="http://schemas.microsoft.com/office/powerpoint/2010/main" val="3203181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4B1C5-7849-E65F-45D4-90C9AB62F402}"/>
              </a:ext>
            </a:extLst>
          </p:cNvPr>
          <p:cNvSpPr txBox="1">
            <a:spLocks noGrp="1"/>
          </p:cNvSpPr>
          <p:nvPr>
            <p:ph type="title"/>
          </p:nvPr>
        </p:nvSpPr>
        <p:spPr>
          <a:xfrm>
            <a:off x="838200" y="365125"/>
            <a:ext cx="10515600" cy="1325563"/>
          </a:xfrm>
        </p:spPr>
        <p:txBody>
          <a:bodyPr>
            <a:normAutofit/>
          </a:bodyPr>
          <a:lstStyle/>
          <a:p>
            <a:pPr lvl="0"/>
            <a:r>
              <a:rPr lang="en-GB" sz="5400" dirty="0"/>
              <a:t>Conclusion.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A5569C-D0E3-A13C-A9B5-B8BEE70A6E77}"/>
              </a:ext>
            </a:extLst>
          </p:cNvPr>
          <p:cNvSpPr txBox="1">
            <a:spLocks noGrp="1"/>
          </p:cNvSpPr>
          <p:nvPr>
            <p:ph idx="1"/>
          </p:nvPr>
        </p:nvSpPr>
        <p:spPr>
          <a:xfrm>
            <a:off x="649162" y="2145877"/>
            <a:ext cx="9841044" cy="4251960"/>
          </a:xfrm>
        </p:spPr>
        <p:txBody>
          <a:bodyPr>
            <a:normAutofit/>
          </a:bodyPr>
          <a:lstStyle/>
          <a:p>
            <a:pPr marL="0" indent="0">
              <a:lnSpc>
                <a:spcPct val="90000"/>
              </a:lnSpc>
              <a:buNone/>
            </a:pPr>
            <a:r>
              <a:rPr lang="en-GB" sz="1600" dirty="0"/>
              <a:t>In conclusion, the treatment and care of individuals affected by shell shock during the first world war and the subsequent understanding of trauma-related conditions, such as post-traumatic stress disorder (PTSD), have been shaped by interdisciplinary collaboration and changing societal perceptions.</a:t>
            </a:r>
            <a:endParaRPr lang="en-US" sz="1600"/>
          </a:p>
          <a:p>
            <a:pPr marL="0" indent="0">
              <a:lnSpc>
                <a:spcPct val="90000"/>
              </a:lnSpc>
              <a:buNone/>
            </a:pPr>
            <a:r>
              <a:rPr lang="en-GB" sz="1600" dirty="0"/>
              <a:t>The experience of  soldiers during the war, coupled with the recognition of the psychological toll of combat stress, prompted a shift towards interdisciplinary practice, with medical professionals, psychologists and social workers working together to develop more comprehensive approaches to treatment.</a:t>
            </a:r>
            <a:r>
              <a:rPr lang="en-GB" sz="1600"/>
              <a:t> </a:t>
            </a:r>
          </a:p>
          <a:p>
            <a:pPr marL="0" indent="0">
              <a:lnSpc>
                <a:spcPct val="90000"/>
              </a:lnSpc>
              <a:buNone/>
            </a:pPr>
            <a:r>
              <a:rPr lang="en-GB" sz="1600" dirty="0"/>
              <a:t>In World War I, medications like barbiturates, opiates, and bromides were used with limited understanding of their long-term effects. Post-war, awareness of their risks grew. Advances in pharmacology led to the development of safer and more targeted drugs. Today, anticonvulsants and modern medications are key in managing conditions like PTSD and epilepsy, integrated into comprehensive treatment plans. The evolution reflects ongoing efforts in medical research for safer and more effective treatments.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Sunrise Lake Water · Free photo on Pixabay">
            <a:extLst>
              <a:ext uri="{FF2B5EF4-FFF2-40B4-BE49-F238E27FC236}">
                <a16:creationId xmlns:a16="http://schemas.microsoft.com/office/drawing/2014/main" id="{BCA71381-DF40-35CB-F128-690E3D9BFD4E}"/>
              </a:ext>
            </a:extLst>
          </p:cNvPr>
          <p:cNvPicPr>
            <a:picLocks noChangeAspect="1"/>
          </p:cNvPicPr>
          <p:nvPr/>
        </p:nvPicPr>
        <p:blipFill rotWithShape="1">
          <a:blip r:embed="rId2"/>
          <a:srcRect l="3573" r="4075" b="2"/>
          <a:stretch/>
        </p:blipFill>
        <p:spPr>
          <a:xfrm flipH="1">
            <a:off x="2522356" y="10"/>
            <a:ext cx="9669642" cy="6857990"/>
          </a:xfrm>
          <a:prstGeom prst="rect">
            <a:avLst/>
          </a:prstGeom>
          <a:noFill/>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9CB4F11E-594F-09FF-5FC6-4A6850C8A82C}"/>
              </a:ext>
            </a:extLst>
          </p:cNvPr>
          <p:cNvSpPr txBox="1">
            <a:spLocks noGrp="1"/>
          </p:cNvSpPr>
          <p:nvPr>
            <p:ph idx="1"/>
          </p:nvPr>
        </p:nvSpPr>
        <p:spPr>
          <a:xfrm>
            <a:off x="188381" y="968988"/>
            <a:ext cx="5952286" cy="5720139"/>
          </a:xfrm>
        </p:spPr>
        <p:txBody>
          <a:bodyPr>
            <a:normAutofit/>
          </a:bodyPr>
          <a:lstStyle/>
          <a:p>
            <a:pPr marL="0" indent="0">
              <a:lnSpc>
                <a:spcPct val="90000"/>
              </a:lnSpc>
              <a:buNone/>
            </a:pPr>
            <a:endParaRPr lang="en-GB" sz="1600"/>
          </a:p>
          <a:p>
            <a:pPr marL="0" indent="0">
              <a:lnSpc>
                <a:spcPct val="90000"/>
              </a:lnSpc>
              <a:buNone/>
            </a:pPr>
            <a:r>
              <a:rPr lang="en-GB" sz="1600"/>
              <a:t>As we reflect on the historical context of shell shock and PTSD, it becomes evident that the interdisciplinary approach to care and the changing societal knowledge and understand have been pivotal in shaping the trajectory of treatment and care for individuals impacted by these conditions.</a:t>
            </a:r>
          </a:p>
          <a:p>
            <a:pPr marL="0" indent="0">
              <a:lnSpc>
                <a:spcPct val="90000"/>
              </a:lnSpc>
              <a:buNone/>
            </a:pPr>
            <a:r>
              <a:rPr lang="en-GB" sz="1600"/>
              <a:t>Furthermore, the evolving societal understandings of shell shock, from initial stigmatization to recognition of the natural response to trauma, has played a crucial role in reducing stigma and improving access to care for affected individuals.</a:t>
            </a:r>
          </a:p>
          <a:p>
            <a:pPr marL="0" indent="0">
              <a:lnSpc>
                <a:spcPct val="90000"/>
              </a:lnSpc>
              <a:buNone/>
            </a:pPr>
            <a:r>
              <a:rPr lang="en-GB" sz="1600"/>
              <a:t>The lessons learned from the war continue to inform contemporary approaches to addressing PTSD and related conditions, emphasising the significance of holistic, interdisciplinary care and the need for compassionate and informed societal responses to the psychological impact of trauma.</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D465C-329E-D9AB-4BD3-C4476F4B1F4F}"/>
              </a:ext>
            </a:extLst>
          </p:cNvPr>
          <p:cNvSpPr txBox="1">
            <a:spLocks noGrp="1"/>
          </p:cNvSpPr>
          <p:nvPr>
            <p:ph type="title"/>
          </p:nvPr>
        </p:nvSpPr>
        <p:spPr>
          <a:xfrm>
            <a:off x="841248" y="548640"/>
            <a:ext cx="3600860" cy="5431536"/>
          </a:xfrm>
        </p:spPr>
        <p:txBody>
          <a:bodyPr>
            <a:normAutofit/>
          </a:bodyPr>
          <a:lstStyle/>
          <a:p>
            <a:pPr lvl="0"/>
            <a:r>
              <a:rPr lang="en-GB" sz="4600"/>
              <a:t>References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4AC4E-19F9-3162-8137-5D1E7BC99D3A}"/>
              </a:ext>
            </a:extLst>
          </p:cNvPr>
          <p:cNvSpPr txBox="1">
            <a:spLocks noGrp="1"/>
          </p:cNvSpPr>
          <p:nvPr>
            <p:ph idx="1"/>
          </p:nvPr>
        </p:nvSpPr>
        <p:spPr>
          <a:xfrm>
            <a:off x="5126418" y="552091"/>
            <a:ext cx="6224335" cy="5431536"/>
          </a:xfrm>
        </p:spPr>
        <p:txBody>
          <a:bodyPr anchor="ctr">
            <a:normAutofit/>
          </a:bodyPr>
          <a:lstStyle/>
          <a:p>
            <a:pPr lvl="0">
              <a:lnSpc>
                <a:spcPct val="90000"/>
              </a:lnSpc>
            </a:pPr>
            <a:r>
              <a:rPr lang="en-GB" sz="1900">
                <a:hlinkClick r:id="rId3"/>
              </a:rPr>
              <a:t>https://www.alamy.com/common-poppy-paver-rhoeas-in-barley-field-image3778516.html?imageid=49586D13-4974-4C1D-8D10-813A643B8662&amp;p=15793&amp;pn=1&amp;searchId=ce8f083da472a1416dd5106cbf6536e8&amp;searchtype=0</a:t>
            </a:r>
            <a:endParaRPr lang="en-GB" sz="1900"/>
          </a:p>
          <a:p>
            <a:pPr lvl="0">
              <a:lnSpc>
                <a:spcPct val="90000"/>
              </a:lnSpc>
            </a:pPr>
            <a:r>
              <a:rPr lang="en-GB" sz="1900"/>
              <a:t>Jones, E. (2012</a:t>
            </a:r>
            <a:r>
              <a:rPr lang="en-GB" sz="1900" i="1"/>
              <a:t>). Shell shock to PTSD: military psychiatry from 1900 to the Gulf War. </a:t>
            </a:r>
            <a:r>
              <a:rPr lang="en-GB" sz="1900"/>
              <a:t>Psychology Press.</a:t>
            </a:r>
          </a:p>
          <a:p>
            <a:pPr lvl="0">
              <a:lnSpc>
                <a:spcPct val="90000"/>
              </a:lnSpc>
            </a:pPr>
            <a:r>
              <a:rPr lang="en-GB" sz="1900"/>
              <a:t>Ley,R.(2018</a:t>
            </a:r>
            <a:r>
              <a:rPr lang="en-GB" sz="1900" i="1"/>
              <a:t>). ‘Shell Shock 'or War neurosis'? Enduring cultural stereotype</a:t>
            </a:r>
            <a:r>
              <a:rPr lang="en-GB" sz="1900"/>
              <a:t>. Journal of the Royal Society of Medicine, 111(7),229-232.</a:t>
            </a:r>
          </a:p>
          <a:p>
            <a:pPr lvl="0">
              <a:lnSpc>
                <a:spcPct val="90000"/>
              </a:lnSpc>
            </a:pPr>
            <a:r>
              <a:rPr lang="en-GB" sz="1900"/>
              <a:t>Loughran, T. (2018</a:t>
            </a:r>
            <a:r>
              <a:rPr lang="en-GB" sz="1900" i="1"/>
              <a:t>). Shell shock in first world war britian: An intellectual and medical history.</a:t>
            </a:r>
            <a:r>
              <a:rPr lang="en-GB" sz="1900"/>
              <a:t> Springer.</a:t>
            </a:r>
          </a:p>
          <a:p>
            <a:pPr lvl="0">
              <a:lnSpc>
                <a:spcPct val="90000"/>
              </a:lnSpc>
            </a:pPr>
            <a:r>
              <a:rPr lang="en-GB" sz="1900"/>
              <a:t>Jones, E. (2012). </a:t>
            </a:r>
            <a:r>
              <a:rPr lang="en-GB" sz="1900" i="1"/>
              <a:t>Shell shock to PTSD: military psychiatry from 1900 to the gulf war. </a:t>
            </a:r>
            <a:r>
              <a:rPr lang="en-GB" sz="1900"/>
              <a:t>Psychology press.</a:t>
            </a:r>
          </a:p>
          <a:p>
            <a:pPr lvl="0">
              <a:lnSpc>
                <a:spcPct val="90000"/>
              </a:lnSpc>
            </a:pPr>
            <a:endParaRPr lang="en-GB" sz="19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E028BC70-08DC-0644-1A11-863BEF0A2346}"/>
              </a:ext>
            </a:extLst>
          </p:cNvPr>
          <p:cNvSpPr txBox="1">
            <a:spLocks noGrp="1"/>
          </p:cNvSpPr>
          <p:nvPr>
            <p:ph idx="1"/>
          </p:nvPr>
        </p:nvSpPr>
        <p:spPr>
          <a:xfrm>
            <a:off x="836676" y="1873966"/>
            <a:ext cx="10515600" cy="4251960"/>
          </a:xfrm>
        </p:spPr>
        <p:txBody>
          <a:bodyPr>
            <a:normAutofit/>
          </a:bodyPr>
          <a:lstStyle/>
          <a:p>
            <a:pPr marL="0" lvl="0" indent="0">
              <a:lnSpc>
                <a:spcPct val="90000"/>
              </a:lnSpc>
              <a:buNone/>
            </a:pPr>
            <a:r>
              <a:rPr lang="en-GB" sz="1700" i="1" dirty="0"/>
              <a:t>Shay, J. (2010). Achilles in Vietnam: Combat trauma and the undoing of character. Simon and Schuster.</a:t>
            </a:r>
          </a:p>
          <a:p>
            <a:pPr marL="0" lvl="0" indent="0">
              <a:lnSpc>
                <a:spcPct val="90000"/>
              </a:lnSpc>
              <a:buNone/>
            </a:pPr>
            <a:r>
              <a:rPr lang="en-GB" sz="1700" i="1" dirty="0"/>
              <a:t>American psychiatric association. (2013) Diagnostic and statistical manual of mental disorders (5</a:t>
            </a:r>
            <a:r>
              <a:rPr lang="en-GB" sz="1700" i="1" baseline="30000" dirty="0"/>
              <a:t>th</a:t>
            </a:r>
            <a:r>
              <a:rPr lang="en-GB" sz="1700" i="1" dirty="0"/>
              <a:t> ed.).</a:t>
            </a:r>
          </a:p>
          <a:p>
            <a:pPr marL="0" lvl="0" indent="0">
              <a:lnSpc>
                <a:spcPct val="90000"/>
              </a:lnSpc>
              <a:buNone/>
            </a:pPr>
            <a:r>
              <a:rPr lang="en-GB" sz="1700" i="1" dirty="0"/>
              <a:t>National institute of mental health (NIMH). (n.d.). Post-traumatic stress disorder. https://www.nimh.nih.gov/health/topics/post-traumatic-stress-disorder-ptsd#index</a:t>
            </a:r>
          </a:p>
          <a:p>
            <a:pPr marL="0" lvl="0" indent="0">
              <a:lnSpc>
                <a:spcPct val="90000"/>
              </a:lnSpc>
              <a:buNone/>
            </a:pPr>
            <a:r>
              <a:rPr lang="en-GB" sz="1700" i="1" dirty="0" err="1"/>
              <a:t>Kardine</a:t>
            </a:r>
            <a:r>
              <a:rPr lang="en-GB" sz="1700" i="1" dirty="0"/>
              <a:t>, A., &amp; Spiegel, H. (1947). War, stress, and neurotic illness. The journal of nerves and mental disease, 106(3), 234-249.</a:t>
            </a:r>
          </a:p>
          <a:p>
            <a:pPr marL="0" lvl="0" indent="0">
              <a:lnSpc>
                <a:spcPct val="90000"/>
              </a:lnSpc>
              <a:buNone/>
            </a:pPr>
            <a:r>
              <a:rPr lang="en-GB" sz="1700" i="1" dirty="0" err="1"/>
              <a:t>Foa</a:t>
            </a:r>
            <a:r>
              <a:rPr lang="en-GB" sz="1700" i="1" dirty="0"/>
              <a:t>, E. B., &amp; Meadows, E. A. (1997). Psychosocial treatments for posttraumatic stress disorder: A critical review. Review of psychology, 48(1), 449-480.</a:t>
            </a:r>
          </a:p>
          <a:p>
            <a:pPr marL="0" lvl="0" indent="0">
              <a:lnSpc>
                <a:spcPct val="90000"/>
              </a:lnSpc>
              <a:buNone/>
            </a:pPr>
            <a:r>
              <a:rPr lang="en-GB" sz="1700" i="1" dirty="0"/>
              <a:t>Friedman, M. J. (2014). History of PTSD in veterans: civil war to DSM-5. Journal of traumatic stress, 27(5), 483-492.</a:t>
            </a:r>
          </a:p>
          <a:p>
            <a:pPr marL="0" lvl="0" indent="0">
              <a:lnSpc>
                <a:spcPct val="90000"/>
              </a:lnSpc>
              <a:buNone/>
            </a:pPr>
            <a:r>
              <a:rPr lang="en-GB" sz="1700" i="1" dirty="0">
                <a:hlinkClick r:id="rId2" tooltip="https://courses.lumenlearning.com/wm-abnormalpsych/chapter/posttraumatic-stress-disorder/"/>
              </a:rPr>
              <a:t>This Photo</a:t>
            </a:r>
            <a:r>
              <a:rPr lang="en-GB" sz="1700" i="1" dirty="0"/>
              <a:t> by Unknown Author is licensed under </a:t>
            </a:r>
            <a:r>
              <a:rPr lang="en-GB" sz="1700" i="1" dirty="0">
                <a:hlinkClick r:id="rId3" tooltip="https://creativecommons.org/licenses/by/3.0/"/>
              </a:rPr>
              <a:t>CC BY</a:t>
            </a:r>
            <a:endParaRPr lang="en-GB" sz="1700" i="1" dirty="0"/>
          </a:p>
          <a:p>
            <a:pPr marL="0" lvl="0" indent="0">
              <a:lnSpc>
                <a:spcPct val="90000"/>
              </a:lnSpc>
              <a:buNone/>
            </a:pPr>
            <a:r>
              <a:rPr lang="en-GB" sz="1700" i="1" dirty="0">
                <a:hlinkClick r:id="rId4" tooltip="https://worditout.com/word-cloud/4664894"/>
              </a:rPr>
              <a:t>This Photo</a:t>
            </a:r>
            <a:r>
              <a:rPr lang="en-GB" sz="1700" i="1" dirty="0"/>
              <a:t> by Unknown Author is licensed under </a:t>
            </a:r>
            <a:r>
              <a:rPr lang="en-GB" sz="1700" dirty="0">
                <a:hlinkClick r:id="rId5" tooltip="https://creativecommons.org/licenses/by-nc-nd/3.0/"/>
              </a:rPr>
              <a:t>CC BY-NC-ND</a:t>
            </a:r>
            <a:endParaRPr lang="en-GB" sz="1700" dirty="0"/>
          </a:p>
          <a:p>
            <a:pPr marL="0" lvl="0" indent="0">
              <a:lnSpc>
                <a:spcPct val="90000"/>
              </a:lnSpc>
              <a:buNone/>
            </a:pPr>
            <a:endParaRPr lang="en-GB" sz="1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29AC9510-60C1-FEFF-83F9-4A48F3BF9E6B}"/>
              </a:ext>
            </a:extLst>
          </p:cNvPr>
          <p:cNvSpPr>
            <a:spLocks noGrp="1"/>
          </p:cNvSpPr>
          <p:nvPr>
            <p:ph idx="1"/>
          </p:nvPr>
        </p:nvSpPr>
        <p:spPr>
          <a:xfrm>
            <a:off x="838200" y="1929384"/>
            <a:ext cx="10515600" cy="4251960"/>
          </a:xfrm>
        </p:spPr>
        <p:txBody>
          <a:bodyPr>
            <a:normAutofit/>
          </a:bodyPr>
          <a:lstStyle/>
          <a:p>
            <a:pPr marL="0" indent="0">
              <a:buNone/>
            </a:pPr>
            <a:r>
              <a:rPr lang="en-GB" sz="2200" i="1" dirty="0"/>
              <a:t>Ernst, D. B. (2018). Wives of War: Soldiers' Lives After the Beehive State Battles.</a:t>
            </a:r>
            <a:endParaRPr lang="en-US" i="1" dirty="0"/>
          </a:p>
          <a:p>
            <a:pPr marL="0" indent="0">
              <a:buNone/>
            </a:pPr>
            <a:r>
              <a:rPr lang="en-GB" sz="2400" i="1" dirty="0">
                <a:hlinkClick r:id="rId2" tooltip="http://www.combatptsdwoundedtimes.org/2018/02/shell-shocked-and-images-of-vietnam.html"/>
              </a:rPr>
              <a:t>This Photo</a:t>
            </a:r>
            <a:r>
              <a:rPr lang="en-GB" sz="2400" i="1" dirty="0"/>
              <a:t> by Unknown Author is licensed under </a:t>
            </a:r>
            <a:r>
              <a:rPr lang="en-GB" sz="2400" i="1" dirty="0">
                <a:hlinkClick r:id="rId3" tooltip="https://creativecommons.org/licenses/by-sa/3.0/"/>
              </a:rPr>
              <a:t>CC BY-SA</a:t>
            </a:r>
            <a:endParaRPr lang="en-GB" sz="2400" i="1" dirty="0"/>
          </a:p>
          <a:p>
            <a:pPr marL="0" indent="0">
              <a:buNone/>
            </a:pPr>
            <a:r>
              <a:rPr lang="en-GB" sz="2200" i="1" dirty="0" err="1"/>
              <a:t>Bufka</a:t>
            </a:r>
            <a:r>
              <a:rPr lang="en-GB" sz="2200" i="1" dirty="0"/>
              <a:t>, L. F., Wright, C. V., &amp; </a:t>
            </a:r>
            <a:r>
              <a:rPr lang="en-GB" sz="2200" i="1" dirty="0" err="1"/>
              <a:t>Halfond</a:t>
            </a:r>
            <a:r>
              <a:rPr lang="en-GB" sz="2200" i="1" dirty="0"/>
              <a:t>, R. W. (Eds.). (2020). Casebook to the APA clinical practice guideline for the treatment of PTSD. American Psychological Association.</a:t>
            </a:r>
            <a:endParaRPr lang="en-GB" i="1" dirty="0"/>
          </a:p>
          <a:p>
            <a:pPr marL="0" indent="0">
              <a:buNone/>
            </a:pPr>
            <a:r>
              <a:rPr lang="en-GB" sz="2200" i="1" dirty="0"/>
              <a:t>Grossman, D. (1995). On Killing: The Psychological Cost of Learning to Kill in War and Society. Back Bay Books.</a:t>
            </a:r>
            <a:endParaRPr lang="en-GB" i="1" dirty="0"/>
          </a:p>
          <a:p>
            <a:pPr marL="0" indent="0">
              <a:lnSpc>
                <a:spcPct val="90000"/>
              </a:lnSpc>
              <a:buNone/>
            </a:pPr>
            <a:endParaRPr lang="en-GB" sz="2200" i="1" dirty="0"/>
          </a:p>
          <a:p>
            <a:pPr marL="0" indent="0">
              <a:buNone/>
            </a:pPr>
            <a:endParaRPr lang="en-GB" sz="2200" dirty="0"/>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2837452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9130FF-9DBF-A7C4-9A80-D465C63D1CF9}"/>
              </a:ext>
            </a:extLst>
          </p:cNvPr>
          <p:cNvSpPr>
            <a:spLocks noGrp="1"/>
          </p:cNvSpPr>
          <p:nvPr>
            <p:ph idx="1"/>
          </p:nvPr>
        </p:nvSpPr>
        <p:spPr>
          <a:xfrm>
            <a:off x="838200" y="1929384"/>
            <a:ext cx="10515600" cy="4251960"/>
          </a:xfrm>
        </p:spPr>
        <p:txBody>
          <a:bodyPr>
            <a:normAutofit lnSpcReduction="10000"/>
          </a:bodyPr>
          <a:lstStyle/>
          <a:p>
            <a:pPr marL="0" indent="0">
              <a:buNone/>
            </a:pPr>
            <a:r>
              <a:rPr lang="en-GB" sz="2200"/>
              <a:t>Grossman, D. (2004). </a:t>
            </a:r>
            <a:r>
              <a:rPr lang="en-GB" sz="2200" i="1"/>
              <a:t>On Combat:The Psychology and Physiology of Deadly Conflict in War and in Peace.</a:t>
            </a:r>
            <a:r>
              <a:rPr lang="en-GB" sz="2200"/>
              <a:t> Warrior Science Publications.</a:t>
            </a:r>
            <a:endParaRPr lang="en-US" sz="2200"/>
          </a:p>
          <a:p>
            <a:pPr marL="0" indent="0">
              <a:buNone/>
            </a:pPr>
            <a:r>
              <a:rPr lang="en-GB" sz="2200"/>
              <a:t>Van Der Kolk, B. A. (2014).</a:t>
            </a:r>
            <a:r>
              <a:rPr lang="en-GB" sz="2200" i="1"/>
              <a:t> The Body Keeps the Score: Brain, Mind, and Body in the Healing of Trauma. </a:t>
            </a:r>
            <a:r>
              <a:rPr lang="en-GB" sz="2200"/>
              <a:t>Viking.</a:t>
            </a:r>
            <a:endParaRPr lang="en-GB" dirty="0"/>
          </a:p>
          <a:p>
            <a:pPr marL="0" indent="0">
              <a:buNone/>
            </a:pPr>
            <a:r>
              <a:rPr lang="en-GB" sz="2200"/>
              <a:t>Jones, E. (2014). </a:t>
            </a:r>
            <a:r>
              <a:rPr lang="en-GB" sz="2200" i="1"/>
              <a:t>War Neuroses and Arthur Hurst: A Pioneering Medical Film about the Treatment of Psychiatric Battle Casualties.</a:t>
            </a:r>
            <a:r>
              <a:rPr lang="en-GB" sz="2200"/>
              <a:t> Journal of the History of Medicine and Allied Sciences, 69(4), 576–605. </a:t>
            </a:r>
            <a:r>
              <a:rPr lang="en-GB" sz="2200" dirty="0">
                <a:hlinkClick r:id="rId2"/>
              </a:rPr>
              <a:t>https://doi.org/10.1093/jhmas/jrs070</a:t>
            </a:r>
            <a:endParaRPr lang="en-GB"/>
          </a:p>
          <a:p>
            <a:pPr marL="0" indent="0">
              <a:buNone/>
            </a:pPr>
            <a:r>
              <a:rPr lang="en-GB" sz="2200" dirty="0">
                <a:hlinkClick r:id="rId3"/>
              </a:rPr>
              <a:t>https://creativecommons.org/licenses/by-sa/3.0/</a:t>
            </a:r>
            <a:endParaRPr lang="en-GB" dirty="0"/>
          </a:p>
          <a:p>
            <a:pPr marL="0" indent="0">
              <a:buNone/>
            </a:pPr>
            <a:r>
              <a:rPr lang="en-GB" sz="2200" dirty="0">
                <a:hlinkClick r:id="rId3"/>
              </a:rPr>
              <a:t>https://creativecommons.org/licenses/by-sa/3.0/</a:t>
            </a:r>
            <a:r>
              <a:rPr lang="en-GB" sz="2200" dirty="0"/>
              <a:t> </a:t>
            </a:r>
            <a:endParaRPr lang="en-GB"/>
          </a:p>
          <a:p>
            <a:pPr marL="0" indent="0">
              <a:buNone/>
            </a:pPr>
            <a:r>
              <a:rPr lang="en-GB" sz="2200" dirty="0">
                <a:hlinkClick r:id="rId4"/>
              </a:rPr>
              <a:t>https://creativecommons.org/licenses/by/3.0/</a:t>
            </a:r>
            <a:r>
              <a:rPr lang="en-GB" sz="2200" dirty="0"/>
              <a:t> </a:t>
            </a:r>
            <a:endParaRPr lang="en-GB"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endParaRPr lang="en-GB" sz="2200"/>
          </a:p>
        </p:txBody>
      </p:sp>
    </p:spTree>
    <p:extLst>
      <p:ext uri="{BB962C8B-B14F-4D97-AF65-F5344CB8AC3E}">
        <p14:creationId xmlns:p14="http://schemas.microsoft.com/office/powerpoint/2010/main" val="16560494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A7F93C-76F8-37E6-1023-84F2B9ED0B8F}"/>
              </a:ext>
            </a:extLst>
          </p:cNvPr>
          <p:cNvSpPr>
            <a:spLocks noGrp="1"/>
          </p:cNvSpPr>
          <p:nvPr>
            <p:ph idx="1"/>
          </p:nvPr>
        </p:nvSpPr>
        <p:spPr>
          <a:xfrm>
            <a:off x="838200" y="1929384"/>
            <a:ext cx="10515600" cy="4251960"/>
          </a:xfrm>
        </p:spPr>
        <p:txBody>
          <a:bodyPr>
            <a:normAutofit/>
          </a:bodyPr>
          <a:lstStyle/>
          <a:p>
            <a:pPr marL="0" indent="0">
              <a:buNone/>
            </a:pPr>
            <a:r>
              <a:rPr lang="en-GB" sz="2200" i="1" dirty="0" err="1"/>
              <a:t>Peiffer</a:t>
            </a:r>
            <a:r>
              <a:rPr lang="en-GB" sz="2200" i="1" dirty="0"/>
              <a:t>, J. J, et al. (2009). Cold-water immersion improves Recovery od Submaximal Exercise Performance in the heat. Journal of the American college of Sports and Medicine, 41(5), 898-902.</a:t>
            </a:r>
          </a:p>
          <a:p>
            <a:pPr marL="0" indent="0">
              <a:buNone/>
            </a:pPr>
            <a:r>
              <a:rPr lang="en-GB" sz="2200" i="1" dirty="0" err="1"/>
              <a:t>Shevchuk</a:t>
            </a:r>
            <a:r>
              <a:rPr lang="en-GB" sz="2200" i="1" dirty="0"/>
              <a:t>, N.A.(2008). Possible use of cold-water immersion for weight loss in humans. Neuroscience Letters, 438(3), 225-228.</a:t>
            </a:r>
          </a:p>
          <a:p>
            <a:pPr marL="0" indent="0">
              <a:buNone/>
            </a:pPr>
            <a:r>
              <a:rPr lang="en-GB" sz="2200" i="1" dirty="0"/>
              <a:t>Tipton, M.J.(2014). The Initial Responses to Cold-Water Immersion in Man. Clinical Physiology, 13(1), 71-82.</a:t>
            </a:r>
          </a:p>
          <a:p>
            <a:pPr marL="0" indent="0">
              <a:buNone/>
            </a:pPr>
            <a:endParaRPr lang="en-GB" sz="2200" dirty="0"/>
          </a:p>
        </p:txBody>
      </p:sp>
    </p:spTree>
    <p:extLst>
      <p:ext uri="{BB962C8B-B14F-4D97-AF65-F5344CB8AC3E}">
        <p14:creationId xmlns:p14="http://schemas.microsoft.com/office/powerpoint/2010/main" val="1841171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8CA10B-274C-AE49-9BB7-87A0B1374AB5}"/>
              </a:ext>
            </a:extLst>
          </p:cNvPr>
          <p:cNvSpPr>
            <a:spLocks noGrp="1"/>
          </p:cNvSpPr>
          <p:nvPr>
            <p:ph idx="1"/>
          </p:nvPr>
        </p:nvSpPr>
        <p:spPr>
          <a:xfrm>
            <a:off x="838200" y="1929384"/>
            <a:ext cx="10515600" cy="4251960"/>
          </a:xfrm>
        </p:spPr>
        <p:txBody>
          <a:bodyPr>
            <a:normAutofit/>
          </a:bodyPr>
          <a:lstStyle/>
          <a:p>
            <a:r>
              <a:rPr lang="en-GB" sz="2200" i="1" dirty="0"/>
              <a:t>Jones, E.(2014). Shell Shock to PTSD: Military Psychiatry from 1900 to the gulf war. Psychology Press.</a:t>
            </a:r>
          </a:p>
          <a:p>
            <a:r>
              <a:rPr lang="en-GB" sz="2200" i="1" dirty="0"/>
              <a:t>Leys, R.(2000). Trauma: A Genealogy. University of Chicago Press.</a:t>
            </a:r>
          </a:p>
          <a:p>
            <a:r>
              <a:rPr lang="en-GB" sz="2200" i="1" dirty="0"/>
              <a:t>Showalter, E. (1997). The Female Malady: Women, Madness, and English culture, 1830-1980. Virago Press. Smith, J. </a:t>
            </a:r>
            <a:r>
              <a:rPr lang="en-GB" sz="2200" i="1" dirty="0" err="1"/>
              <a:t>Johnsion</a:t>
            </a:r>
            <a:r>
              <a:rPr lang="en-GB" sz="2200" i="1" dirty="0"/>
              <a:t>, A., &amp; Lee, R. (2019). Anxiety, Combat and Fatigue: Exploring in Veterans. Journal of Traumatic Stress.</a:t>
            </a:r>
          </a:p>
          <a:p>
            <a:endParaRPr lang="en-GB" sz="2200" dirty="0"/>
          </a:p>
        </p:txBody>
      </p:sp>
    </p:spTree>
    <p:extLst>
      <p:ext uri="{BB962C8B-B14F-4D97-AF65-F5344CB8AC3E}">
        <p14:creationId xmlns:p14="http://schemas.microsoft.com/office/powerpoint/2010/main" val="1494705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6A670-26B4-DF91-221D-18EB88B1E9D8}"/>
              </a:ext>
            </a:extLst>
          </p:cNvPr>
          <p:cNvSpPr>
            <a:spLocks noGrp="1"/>
          </p:cNvSpPr>
          <p:nvPr>
            <p:ph type="title"/>
          </p:nvPr>
        </p:nvSpPr>
        <p:spPr>
          <a:xfrm>
            <a:off x="838200" y="365125"/>
            <a:ext cx="10515600" cy="1325563"/>
          </a:xfrm>
        </p:spPr>
        <p:txBody>
          <a:bodyPr>
            <a:normAutofit/>
          </a:bodyPr>
          <a:lstStyle/>
          <a:p>
            <a:r>
              <a:rPr lang="en-GB" sz="5400" dirty="0"/>
              <a:t>Bullet point cards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ED3FB9-B1A9-63BB-13A2-64E2B34E3478}"/>
              </a:ext>
            </a:extLst>
          </p:cNvPr>
          <p:cNvSpPr>
            <a:spLocks noGrp="1"/>
          </p:cNvSpPr>
          <p:nvPr>
            <p:ph idx="1"/>
          </p:nvPr>
        </p:nvSpPr>
        <p:spPr>
          <a:xfrm>
            <a:off x="838200" y="1929384"/>
            <a:ext cx="10515600" cy="4251960"/>
          </a:xfrm>
        </p:spPr>
        <p:txBody>
          <a:bodyPr>
            <a:normAutofit/>
          </a:bodyPr>
          <a:lstStyle/>
          <a:p>
            <a:pPr>
              <a:lnSpc>
                <a:spcPct val="90000"/>
              </a:lnSpc>
            </a:pPr>
            <a:r>
              <a:rPr lang="en-GB" sz="2000" b="1" dirty="0"/>
              <a:t>Shell Shock: </a:t>
            </a:r>
            <a:r>
              <a:rPr lang="en-GB" sz="2000" dirty="0"/>
              <a:t>The term “Shell Shock” was initially used to describe a range of symptoms such as: </a:t>
            </a:r>
          </a:p>
          <a:p>
            <a:pPr>
              <a:lnSpc>
                <a:spcPct val="90000"/>
              </a:lnSpc>
            </a:pPr>
            <a:r>
              <a:rPr lang="en-GB" sz="2000" b="1" dirty="0"/>
              <a:t>Anxiety: </a:t>
            </a:r>
            <a:r>
              <a:rPr lang="en-GB" sz="2000" dirty="0"/>
              <a:t>Feelings of negativity and worry </a:t>
            </a:r>
          </a:p>
          <a:p>
            <a:pPr>
              <a:lnSpc>
                <a:spcPct val="90000"/>
              </a:lnSpc>
            </a:pPr>
            <a:r>
              <a:rPr lang="en-GB" sz="2000" b="1" dirty="0"/>
              <a:t>Tiredness &amp; Extreme Fatigue</a:t>
            </a:r>
            <a:r>
              <a:rPr lang="en-GB" sz="2000" dirty="0"/>
              <a:t>: Feelings of exhaustion, with overwhelming thoughts.</a:t>
            </a:r>
          </a:p>
          <a:p>
            <a:pPr>
              <a:lnSpc>
                <a:spcPct val="90000"/>
              </a:lnSpc>
            </a:pPr>
            <a:r>
              <a:rPr lang="en-GB" sz="2000" b="1" dirty="0"/>
              <a:t>Psychological Distress</a:t>
            </a:r>
            <a:r>
              <a:rPr lang="en-GB" sz="2000" dirty="0"/>
              <a:t>: Extreme Stress, including flash backs, hypervigilance and avoidance of stimuli associated with their traumatic experiences.</a:t>
            </a:r>
          </a:p>
          <a:p>
            <a:pPr>
              <a:lnSpc>
                <a:spcPct val="90000"/>
              </a:lnSpc>
            </a:pPr>
            <a:r>
              <a:rPr lang="en-GB" sz="2000" b="1" dirty="0"/>
              <a:t>Tremors:</a:t>
            </a:r>
            <a:r>
              <a:rPr lang="en-GB" sz="2000" dirty="0"/>
              <a:t> Involuntary shaking or trembling of the body and often seen as a physical manifestation of the psychological trauma experienced by the soldiers during and after combat.</a:t>
            </a:r>
          </a:p>
          <a:p>
            <a:pPr>
              <a:lnSpc>
                <a:spcPct val="90000"/>
              </a:lnSpc>
            </a:pPr>
            <a:r>
              <a:rPr lang="en-GB" sz="2000" b="1" dirty="0"/>
              <a:t>Sensation Delicts</a:t>
            </a:r>
            <a:r>
              <a:rPr lang="en-GB" sz="2000" dirty="0"/>
              <a:t>: These delicts could include altered perceptions of touch, pain, vision and hearing, as well as disturbances in proprioception (sense of the orientation of a person's limbs in space.</a:t>
            </a:r>
          </a:p>
        </p:txBody>
      </p:sp>
    </p:spTree>
    <p:extLst>
      <p:ext uri="{BB962C8B-B14F-4D97-AF65-F5344CB8AC3E}">
        <p14:creationId xmlns:p14="http://schemas.microsoft.com/office/powerpoint/2010/main" val="2168265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578D8-2B7E-9C65-91F0-055CDA3B3BAD}"/>
              </a:ext>
            </a:extLst>
          </p:cNvPr>
          <p:cNvSpPr>
            <a:spLocks noGrp="1"/>
          </p:cNvSpPr>
          <p:nvPr>
            <p:ph type="title"/>
          </p:nvPr>
        </p:nvSpPr>
        <p:spPr>
          <a:xfrm>
            <a:off x="838200" y="365125"/>
            <a:ext cx="10515600" cy="1325563"/>
          </a:xfrm>
        </p:spPr>
        <p:txBody>
          <a:bodyPr>
            <a:normAutofit/>
          </a:bodyPr>
          <a:lstStyle/>
          <a:p>
            <a:r>
              <a:rPr lang="en-GB" sz="5400"/>
              <a:t>Bullet point cards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A1B07A-EDB6-1548-0DEF-DFA561E81A1C}"/>
              </a:ext>
            </a:extLst>
          </p:cNvPr>
          <p:cNvSpPr>
            <a:spLocks noGrp="1"/>
          </p:cNvSpPr>
          <p:nvPr>
            <p:ph idx="1"/>
          </p:nvPr>
        </p:nvSpPr>
        <p:spPr>
          <a:xfrm>
            <a:off x="838200" y="1929384"/>
            <a:ext cx="10515600" cy="4251960"/>
          </a:xfrm>
        </p:spPr>
        <p:txBody>
          <a:bodyPr>
            <a:normAutofit/>
          </a:bodyPr>
          <a:lstStyle/>
          <a:p>
            <a:r>
              <a:rPr lang="en-GB" sz="2000" b="1" dirty="0"/>
              <a:t>Combat Fatigue</a:t>
            </a:r>
            <a:r>
              <a:rPr lang="en-GB" sz="2000" dirty="0"/>
              <a:t>: The recognition and understanding of combat fatigue in World War 1,Laid the groundwork for our contemporary understanding of PTSD.</a:t>
            </a:r>
          </a:p>
          <a:p>
            <a:endParaRPr lang="en-GB" sz="2000" dirty="0"/>
          </a:p>
          <a:p>
            <a:pPr marL="0" indent="0">
              <a:buNone/>
            </a:pPr>
            <a:r>
              <a:rPr lang="en-GB" sz="2000" dirty="0"/>
              <a:t>Overtime, as our understanding of the psychological impact of trauma has deepened, the term “Combat Fatigue” has evolved into the boarder concept of PTSD encompassing a range of symptoms and responses to traumatic experiences.</a:t>
            </a:r>
          </a:p>
          <a:p>
            <a:pPr marL="0" indent="0">
              <a:buNone/>
            </a:pPr>
            <a:r>
              <a:rPr lang="en-GB" sz="2000" dirty="0"/>
              <a:t>The symptoms of Combat Fatigue were like those associated with Shell Shock, Including:</a:t>
            </a:r>
          </a:p>
          <a:p>
            <a:r>
              <a:rPr lang="en-GB" sz="2000" b="1" dirty="0"/>
              <a:t>Anxiety: </a:t>
            </a:r>
            <a:r>
              <a:rPr lang="en-GB" sz="2000" dirty="0"/>
              <a:t>with feelings of worry, nervousness, physical and mental exhaustion</a:t>
            </a:r>
          </a:p>
          <a:p>
            <a:r>
              <a:rPr lang="en-GB" sz="2000" b="1" dirty="0"/>
              <a:t>Fatigue: </a:t>
            </a:r>
            <a:r>
              <a:rPr lang="en-GB" sz="2000" dirty="0"/>
              <a:t>Physical weariness, emotional depletion and cognitive strain.</a:t>
            </a:r>
          </a:p>
        </p:txBody>
      </p:sp>
    </p:spTree>
    <p:extLst>
      <p:ext uri="{BB962C8B-B14F-4D97-AF65-F5344CB8AC3E}">
        <p14:creationId xmlns:p14="http://schemas.microsoft.com/office/powerpoint/2010/main" val="4273734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EBB47-AE0B-80E4-E3F9-9DC564D1A2F9}"/>
              </a:ext>
            </a:extLst>
          </p:cNvPr>
          <p:cNvSpPr>
            <a:spLocks noGrp="1"/>
          </p:cNvSpPr>
          <p:nvPr>
            <p:ph type="title"/>
          </p:nvPr>
        </p:nvSpPr>
        <p:spPr>
          <a:xfrm>
            <a:off x="838200" y="365125"/>
            <a:ext cx="10515600" cy="1325563"/>
          </a:xfrm>
        </p:spPr>
        <p:txBody>
          <a:bodyPr>
            <a:normAutofit/>
          </a:bodyPr>
          <a:lstStyle/>
          <a:p>
            <a:r>
              <a:rPr lang="en-GB" sz="5400"/>
              <a:t>Bullet point cards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83E681-A986-79FD-A278-637F7DB38754}"/>
              </a:ext>
            </a:extLst>
          </p:cNvPr>
          <p:cNvSpPr>
            <a:spLocks noGrp="1"/>
          </p:cNvSpPr>
          <p:nvPr>
            <p:ph idx="1"/>
          </p:nvPr>
        </p:nvSpPr>
        <p:spPr>
          <a:xfrm>
            <a:off x="838200" y="1929384"/>
            <a:ext cx="10515600" cy="4251960"/>
          </a:xfrm>
        </p:spPr>
        <p:txBody>
          <a:bodyPr>
            <a:normAutofit/>
          </a:bodyPr>
          <a:lstStyle/>
          <a:p>
            <a:r>
              <a:rPr lang="en-GB" sz="2200" b="1" dirty="0"/>
              <a:t>Irritability:</a:t>
            </a:r>
            <a:r>
              <a:rPr lang="en-GB" sz="2200" dirty="0"/>
              <a:t> Heightened state of irritability and frustration increased sensitivity to stressors, managing emotions, reacting with impatience or anger.</a:t>
            </a:r>
          </a:p>
          <a:p>
            <a:pPr marL="0" indent="0">
              <a:buNone/>
            </a:pPr>
            <a:endParaRPr lang="en-GB" sz="2200" dirty="0"/>
          </a:p>
          <a:p>
            <a:r>
              <a:rPr lang="en-GB" sz="2200" b="1" dirty="0"/>
              <a:t>Emotional instability</a:t>
            </a:r>
            <a:r>
              <a:rPr lang="en-GB" sz="2200" dirty="0"/>
              <a:t>: Is disruption of emotional regulations and heightened variability of emotions that can encompass fluctuations in mood, increased emotional reactivity, difficulty in managing one's feelings.</a:t>
            </a:r>
          </a:p>
          <a:p>
            <a:endParaRPr lang="en-GB" sz="2200" dirty="0"/>
          </a:p>
        </p:txBody>
      </p:sp>
    </p:spTree>
    <p:extLst>
      <p:ext uri="{BB962C8B-B14F-4D97-AF65-F5344CB8AC3E}">
        <p14:creationId xmlns:p14="http://schemas.microsoft.com/office/powerpoint/2010/main" val="199319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99333-961D-0072-4973-3DE112C8DE22}"/>
              </a:ext>
            </a:extLst>
          </p:cNvPr>
          <p:cNvSpPr>
            <a:spLocks noGrp="1"/>
          </p:cNvSpPr>
          <p:nvPr>
            <p:ph type="title"/>
          </p:nvPr>
        </p:nvSpPr>
        <p:spPr>
          <a:xfrm>
            <a:off x="838200" y="365125"/>
            <a:ext cx="10515600" cy="1325563"/>
          </a:xfrm>
        </p:spPr>
        <p:txBody>
          <a:bodyPr>
            <a:normAutofit/>
          </a:bodyPr>
          <a:lstStyle/>
          <a:p>
            <a:r>
              <a:rPr lang="en-GB" sz="5400"/>
              <a:t>Bullet point cards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85077-B43F-ADB7-2BB9-17237AD119F2}"/>
              </a:ext>
            </a:extLst>
          </p:cNvPr>
          <p:cNvSpPr>
            <a:spLocks noGrp="1"/>
          </p:cNvSpPr>
          <p:nvPr>
            <p:ph idx="1"/>
          </p:nvPr>
        </p:nvSpPr>
        <p:spPr>
          <a:xfrm>
            <a:off x="838200" y="1929384"/>
            <a:ext cx="10515600" cy="4251960"/>
          </a:xfrm>
        </p:spPr>
        <p:txBody>
          <a:bodyPr>
            <a:normAutofit/>
          </a:bodyPr>
          <a:lstStyle/>
          <a:p>
            <a:pPr>
              <a:lnSpc>
                <a:spcPct val="90000"/>
              </a:lnSpc>
            </a:pPr>
            <a:r>
              <a:rPr lang="en-GB" sz="2000" b="1" dirty="0"/>
              <a:t>Cold Water immersion</a:t>
            </a:r>
            <a:r>
              <a:rPr lang="en-GB" sz="2000" dirty="0"/>
              <a:t>: Alao known as cold water “dipping” or cold-water therapy, has gained attention for its potential benefits on mental health, including its effects on conditions such as PTSD. Cold water immersion typically involves immersing the whole body in cold water for a short period of time, often for therapeutic or recreational purposes. Research on the specific benefits of cold-water immersion for PTSD is limited, although some people have reported positive effects.</a:t>
            </a:r>
          </a:p>
          <a:p>
            <a:pPr>
              <a:lnSpc>
                <a:spcPct val="90000"/>
              </a:lnSpc>
            </a:pPr>
            <a:r>
              <a:rPr lang="en-GB" sz="2000" dirty="0"/>
              <a:t>Here are some of the effects and benefits of cold-water therapy:</a:t>
            </a:r>
          </a:p>
          <a:p>
            <a:pPr>
              <a:lnSpc>
                <a:spcPct val="90000"/>
              </a:lnSpc>
            </a:pPr>
            <a:r>
              <a:rPr lang="en-GB" sz="2000" b="1" dirty="0"/>
              <a:t>Stress reduction</a:t>
            </a:r>
            <a:r>
              <a:rPr lang="en-GB" sz="2000" dirty="0"/>
              <a:t>: Cold water immersion has been associated with a reduction of stress and anxiety. The shock of cold water triggers a Physiological response in the body, including the release of Endorphins such as: dopamine, and beta-endorphin and then activate the parasympathetic nervous system, which may help contribute to a sense of relaxation and a reduction in stress levels.</a:t>
            </a:r>
          </a:p>
          <a:p>
            <a:pPr>
              <a:lnSpc>
                <a:spcPct val="90000"/>
              </a:lnSpc>
            </a:pPr>
            <a:endParaRPr lang="en-GB" sz="2000" dirty="0"/>
          </a:p>
          <a:p>
            <a:pPr>
              <a:lnSpc>
                <a:spcPct val="90000"/>
              </a:lnSpc>
            </a:pPr>
            <a:endParaRPr lang="en-GB" sz="2000" b="1" dirty="0"/>
          </a:p>
        </p:txBody>
      </p:sp>
    </p:spTree>
    <p:extLst>
      <p:ext uri="{BB962C8B-B14F-4D97-AF65-F5344CB8AC3E}">
        <p14:creationId xmlns:p14="http://schemas.microsoft.com/office/powerpoint/2010/main" val="4288626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416084-AB6C-0A1F-91BD-6DA326B377E3}"/>
              </a:ext>
            </a:extLst>
          </p:cNvPr>
          <p:cNvSpPr>
            <a:spLocks noGrp="1"/>
          </p:cNvSpPr>
          <p:nvPr>
            <p:ph idx="1"/>
          </p:nvPr>
        </p:nvSpPr>
        <p:spPr>
          <a:xfrm>
            <a:off x="838200" y="1929384"/>
            <a:ext cx="10515600" cy="4251960"/>
          </a:xfrm>
        </p:spPr>
        <p:txBody>
          <a:bodyPr>
            <a:normAutofit/>
          </a:bodyPr>
          <a:lstStyle/>
          <a:p>
            <a:pPr>
              <a:lnSpc>
                <a:spcPct val="90000"/>
              </a:lnSpc>
            </a:pPr>
            <a:r>
              <a:rPr lang="en-GB" b="1" dirty="0"/>
              <a:t>Emotional Regulation:</a:t>
            </a:r>
            <a:r>
              <a:rPr lang="en-GB" dirty="0"/>
              <a:t> Some people find that cold water immersion helps hem regulate their emotions and manage symptoms of hyperarousal that are common in PTSD. The intense sensory experience of cold water can serve as a form of sensory grounding, helping people to focus on the present moment and alleviate feelings of dissociation or emotional numbness. </a:t>
            </a:r>
          </a:p>
          <a:p>
            <a:pPr>
              <a:lnSpc>
                <a:spcPct val="90000"/>
              </a:lnSpc>
            </a:pPr>
            <a:r>
              <a:rPr lang="en-GB" b="1" dirty="0"/>
              <a:t>Improved Sleep</a:t>
            </a:r>
            <a:r>
              <a:rPr lang="en-GB" dirty="0"/>
              <a:t>: Cold water immersion may also have a positive impact on sleep quality for some people  By promoting relaxation and reducing stress, it may help people with PTSD who struggle with sleep disturbances, such as insomnia or nightmares.</a:t>
            </a:r>
          </a:p>
          <a:p>
            <a:pPr>
              <a:lnSpc>
                <a:spcPct val="90000"/>
              </a:lnSpc>
            </a:pPr>
            <a:r>
              <a:rPr lang="en-GB" b="1" dirty="0"/>
              <a:t>Enhanced Mood</a:t>
            </a:r>
            <a:r>
              <a:rPr lang="en-GB" dirty="0"/>
              <a:t>: The release of endorphins during cold water immersion can contribute to an improvement in mood and overall well-being. Some people report feeling more alert, refreshed and invigorated after cold water immersion, which may help combat symptoms of depression after associated with PTSD.</a:t>
            </a:r>
          </a:p>
          <a:p>
            <a:pPr>
              <a:lnSpc>
                <a:spcPct val="90000"/>
              </a:lnSpc>
            </a:pPr>
            <a:endParaRPr lang="en-GB" sz="2000" dirty="0"/>
          </a:p>
          <a:p>
            <a:pPr>
              <a:lnSpc>
                <a:spcPct val="90000"/>
              </a:lnSpc>
            </a:pPr>
            <a:endParaRPr lang="en-GB" sz="2000" dirty="0"/>
          </a:p>
        </p:txBody>
      </p:sp>
    </p:spTree>
    <p:extLst>
      <p:ext uri="{BB962C8B-B14F-4D97-AF65-F5344CB8AC3E}">
        <p14:creationId xmlns:p14="http://schemas.microsoft.com/office/powerpoint/2010/main" val="3756772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3FCE4D-3B8F-9BB1-FDA9-24ADC1E29C28}"/>
              </a:ext>
            </a:extLst>
          </p:cNvPr>
          <p:cNvSpPr>
            <a:spLocks noGrp="1"/>
          </p:cNvSpPr>
          <p:nvPr>
            <p:ph idx="1"/>
          </p:nvPr>
        </p:nvSpPr>
        <p:spPr>
          <a:xfrm>
            <a:off x="838200" y="1929384"/>
            <a:ext cx="10515600" cy="4251960"/>
          </a:xfrm>
        </p:spPr>
        <p:txBody>
          <a:bodyPr>
            <a:normAutofit/>
          </a:bodyPr>
          <a:lstStyle/>
          <a:p>
            <a:r>
              <a:rPr lang="en-GB" b="1" dirty="0"/>
              <a:t>Self- Regulation &amp; Resilience: </a:t>
            </a:r>
            <a:r>
              <a:rPr lang="en-GB" dirty="0"/>
              <a:t>The practice of voluntarily immersing oneself in cold water can serve a form of self-regulation and resilience building, for people with PTSD , engaging in activities that require mental and physical fortitude can contribute to a sense of empowerment and mastery over their bodies and their emotions. </a:t>
            </a:r>
          </a:p>
          <a:p>
            <a:endParaRPr lang="en-GB" dirty="0"/>
          </a:p>
          <a:p>
            <a:pPr marL="0" indent="0">
              <a:buNone/>
            </a:pPr>
            <a:r>
              <a:rPr lang="en-GB" dirty="0"/>
              <a:t>It is important to note that while some people may find cold water immersion beneficial for managing their PTSD symptoms, it may not be suitable for everyone. People with certain medical conditions such as Cardiovascular issues, should be cautious and consult their doctor before engaging in cold water immersion.</a:t>
            </a:r>
          </a:p>
          <a:p>
            <a:endParaRPr lang="en-GB" sz="2200" dirty="0"/>
          </a:p>
        </p:txBody>
      </p:sp>
    </p:spTree>
    <p:extLst>
      <p:ext uri="{BB962C8B-B14F-4D97-AF65-F5344CB8AC3E}">
        <p14:creationId xmlns:p14="http://schemas.microsoft.com/office/powerpoint/2010/main" val="2322279628"/>
      </p:ext>
    </p:extLst>
  </p:cSld>
  <p:clrMapOvr>
    <a:masterClrMapping/>
  </p:clrMapOvr>
</p:sld>
</file>

<file path=ppt/theme/theme1.xml><?xml version="1.0" encoding="utf-8"?>
<a:theme xmlns:a="http://schemas.openxmlformats.org/drawingml/2006/main" name="Sav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14" ma:contentTypeDescription="Create a new document." ma:contentTypeScope="" ma:versionID="5d4f7ae7b0781822cf946954e4d62ce9">
  <xsd:schema xmlns:xsd="http://www.w3.org/2001/XMLSchema" xmlns:xs="http://www.w3.org/2001/XMLSchema" xmlns:p="http://schemas.microsoft.com/office/2006/metadata/properties" xmlns:ns3="1b88a2b3-a887-4da5-bc58-1cd6fd79184b" xmlns:ns4="791995b0-624b-4c5a-90b4-d742ddd9de15" targetNamespace="http://schemas.microsoft.com/office/2006/metadata/properties" ma:root="true" ma:fieldsID="508d9683fb4601fcb8de3ee0e6ca61aa" ns3:_="" ns4:_="">
    <xsd:import namespace="1b88a2b3-a887-4da5-bc58-1cd6fd79184b"/>
    <xsd:import namespace="791995b0-624b-4c5a-90b4-d742ddd9de1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88a2b3-a887-4da5-bc58-1cd6fd7918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91995b0-624b-4c5a-90b4-d742ddd9de1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b88a2b3-a887-4da5-bc58-1cd6fd79184b" xsi:nil="true"/>
  </documentManagement>
</p:properties>
</file>

<file path=customXml/itemProps1.xml><?xml version="1.0" encoding="utf-8"?>
<ds:datastoreItem xmlns:ds="http://schemas.openxmlformats.org/officeDocument/2006/customXml" ds:itemID="{982C0376-C990-4782-9298-49C60708D7F6}">
  <ds:schemaRefs>
    <ds:schemaRef ds:uri="http://schemas.microsoft.com/sharepoint/v3/contenttype/forms"/>
  </ds:schemaRefs>
</ds:datastoreItem>
</file>

<file path=customXml/itemProps2.xml><?xml version="1.0" encoding="utf-8"?>
<ds:datastoreItem xmlns:ds="http://schemas.openxmlformats.org/officeDocument/2006/customXml" ds:itemID="{7473D4F0-C704-4D9F-B929-65C99AAF7555}">
  <ds:schemaRefs>
    <ds:schemaRef ds:uri="1b88a2b3-a887-4da5-bc58-1cd6fd79184b"/>
    <ds:schemaRef ds:uri="791995b0-624b-4c5a-90b4-d742ddd9de1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1AA171-2A5E-4C93-B9D7-AA44A4DBD2E3}">
  <ds:schemaRefs>
    <ds:schemaRef ds:uri="http://www.w3.org/XML/1998/namespace"/>
    <ds:schemaRef ds:uri="http://schemas.microsoft.com/office/2006/documentManagement/types"/>
    <ds:schemaRef ds:uri="http://purl.org/dc/dcmitype/"/>
    <ds:schemaRef ds:uri="http://purl.org/dc/terms/"/>
    <ds:schemaRef ds:uri="http://schemas.microsoft.com/office/2006/metadata/properties"/>
    <ds:schemaRef ds:uri="http://schemas.microsoft.com/office/infopath/2007/PartnerControls"/>
    <ds:schemaRef ds:uri="http://schemas.openxmlformats.org/package/2006/metadata/core-properties"/>
    <ds:schemaRef ds:uri="791995b0-624b-4c5a-90b4-d742ddd9de15"/>
    <ds:schemaRef ds:uri="1b88a2b3-a887-4da5-bc58-1cd6fd79184b"/>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Savon</Template>
  <TotalTime>5564</TotalTime>
  <Words>3118</Words>
  <Application>Microsoft Office PowerPoint</Application>
  <PresentationFormat>Widescreen</PresentationFormat>
  <Paragraphs>148</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Century Gothic</vt:lpstr>
      <vt:lpstr>Garamond</vt:lpstr>
      <vt:lpstr>Savon</vt:lpstr>
      <vt:lpstr>Shell-Shock &amp; PTSD</vt:lpstr>
      <vt:lpstr>Shell Shock</vt:lpstr>
      <vt:lpstr>Shell Shock</vt:lpstr>
      <vt:lpstr>PowerPoint Presentation</vt:lpstr>
      <vt:lpstr>PowerPoint Presentation</vt:lpstr>
      <vt:lpstr>Treatment &amp; Adjustments for Shell Shock</vt:lpstr>
      <vt:lpstr>PowerPoint Presentation</vt:lpstr>
      <vt:lpstr>Combat Fatigue </vt:lpstr>
      <vt:lpstr>Treatment &amp; care of patients &amp; the change through interdisciplinary practice with changes to societal knowledge &amp; understanding of Shell Shock &amp; PTSD.</vt:lpstr>
      <vt:lpstr>PowerPoint Presentation</vt:lpstr>
      <vt:lpstr>Present Holistic treatments now being used : </vt:lpstr>
      <vt:lpstr>PowerPoint Presentation</vt:lpstr>
      <vt:lpstr>PowerPoint Presentation</vt:lpstr>
      <vt:lpstr>PowerPoint Presentation</vt:lpstr>
      <vt:lpstr>Conclusion. </vt:lpstr>
      <vt:lpstr>PowerPoint Presentation</vt:lpstr>
      <vt:lpstr>References </vt:lpstr>
      <vt:lpstr>PowerPoint Presentation</vt:lpstr>
      <vt:lpstr>PowerPoint Presentation</vt:lpstr>
      <vt:lpstr>PowerPoint Presentation</vt:lpstr>
      <vt:lpstr>PowerPoint Presentation</vt:lpstr>
      <vt:lpstr>PowerPoint Presentation</vt:lpstr>
      <vt:lpstr>Bullet point cards</vt:lpstr>
      <vt:lpstr>Bullet point cards</vt:lpstr>
      <vt:lpstr>Bullet point cards</vt:lpstr>
      <vt:lpstr>Bullet point cards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Shell-Shock &amp; PTSD</dc:title>
  <dc:creator>DONNA STOCK</dc:creator>
  <cp:lastModifiedBy>Donna Stock</cp:lastModifiedBy>
  <cp:revision>44</cp:revision>
  <dcterms:created xsi:type="dcterms:W3CDTF">2023-12-13T09:59:30Z</dcterms:created>
  <dcterms:modified xsi:type="dcterms:W3CDTF">2024-01-10T21:31:01Z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