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4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0CCA59-A29D-431C-AB59-34492BA10929}" type="datetimeFigureOut">
              <a:rPr lang="en-GB" smtClean="0"/>
              <a:t>26/06/2013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C8DEE8-DFAD-4214-B7D9-F15AC67687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8DEE8-DFAD-4214-B7D9-F15AC676879B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76A2D-4441-4526-A9F0-84DDCAF59A2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CBF42-8A78-466E-8528-D41A5C2767F7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822B54-3E1D-42FD-9AE5-470EA9288CE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154F3-6FB2-4109-BD73-9ACC4D45032D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AF445B-A776-459E-A67D-17B6F5C44D3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22A8B1-4312-47FA-BE66-E83D74EB1C1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95C227-0EB2-410B-9C98-6C31A357A35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02F646-9CEA-4B16-A501-0E7F057C6AB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353D1-5BC9-4317-B699-F139E2EC8C37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FB6559-C7EE-4D57-8DB3-E140DCA9BB5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7216A-0428-4B7F-A192-F4575B383507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17DF45-BBEF-445A-B8B8-BDA08D6ED7C0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syque.com/quality_tools/tools/Tools26.ht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260350"/>
            <a:ext cx="7772400" cy="1470025"/>
          </a:xfrm>
        </p:spPr>
        <p:txBody>
          <a:bodyPr/>
          <a:lstStyle/>
          <a:p>
            <a:r>
              <a:rPr lang="es-ES" sz="4000"/>
              <a:t>QUALITY TOOLS: Tools for planning</a:t>
            </a:r>
            <a:br>
              <a:rPr lang="es-ES" sz="4000"/>
            </a:br>
            <a:r>
              <a:rPr lang="es-ES" sz="4000" i="1" u="sng"/>
              <a:t>How-How diagram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92275" y="2565400"/>
            <a:ext cx="5967413" cy="2159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800"/>
              <a:t>Problem occurs </a:t>
            </a:r>
            <a:r>
              <a:rPr lang="es-ES" sz="2800">
                <a:sym typeface="Wingdings" pitchFamily="2" charset="2"/>
              </a:rPr>
              <a:t> “How?”</a:t>
            </a:r>
          </a:p>
          <a:p>
            <a:pPr>
              <a:lnSpc>
                <a:spcPct val="80000"/>
              </a:lnSpc>
            </a:pPr>
            <a:endParaRPr lang="es-ES" sz="2800">
              <a:sym typeface="Wingdings" pitchFamily="2" charset="2"/>
            </a:endParaRPr>
          </a:p>
          <a:p>
            <a:pPr>
              <a:lnSpc>
                <a:spcPct val="80000"/>
              </a:lnSpc>
            </a:pPr>
            <a:r>
              <a:rPr lang="es-ES" sz="2800"/>
              <a:t>Given the cause of a problem, the requirement then is to find a solution which will permanently fix the cause.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es-ES"/>
              <a:t>How it works?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6113"/>
            <a:ext cx="8229600" cy="3889375"/>
          </a:xfrm>
        </p:spPr>
        <p:txBody>
          <a:bodyPr/>
          <a:lstStyle/>
          <a:p>
            <a:pPr>
              <a:buFontTx/>
              <a:buNone/>
            </a:pPr>
            <a:r>
              <a:rPr lang="es-ES"/>
              <a:t>	The How-How Diagram works by repeatedly asking the same question of a problem, breaking down the solution into more and more explicit elements. At each stage, there can be multiple answers to the ‘How’ questions, which results in a hierarchical tree-structure.</a:t>
            </a:r>
          </a:p>
          <a:p>
            <a:pPr>
              <a:buFontTx/>
              <a:buNone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66800"/>
          </a:xfrm>
        </p:spPr>
        <p:txBody>
          <a:bodyPr/>
          <a:lstStyle/>
          <a:p>
            <a:r>
              <a:rPr lang="es-ES"/>
              <a:t>Advantages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205288"/>
          </a:xfrm>
        </p:spPr>
        <p:txBody>
          <a:bodyPr/>
          <a:lstStyle/>
          <a:p>
            <a:r>
              <a:rPr lang="es-ES" sz="2800"/>
              <a:t>It allows a group of people to share the mental model of the situation and hence work more harmoniously on it.</a:t>
            </a:r>
          </a:p>
          <a:p>
            <a:r>
              <a:rPr lang="es-ES" sz="2800"/>
              <a:t>It allows re-examination of parts of the analysis, so you can change, remove or add to it at any time. This supports the non-linear way in which we tend to think.</a:t>
            </a:r>
          </a:p>
          <a:p>
            <a:r>
              <a:rPr lang="es-ES" sz="2800"/>
              <a:t>It allows you to consciously not to follow some paths, digging only into the most likely areas.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>
              <a:buFontTx/>
              <a:buNone/>
            </a:pPr>
            <a:r>
              <a:rPr lang="es-ES"/>
              <a:t> </a:t>
            </a:r>
            <a:r>
              <a:rPr lang="es-ES" sz="1800">
                <a:hlinkClick r:id="rId2"/>
              </a:rPr>
              <a:t>http://www.syque.com/quality_tools/tools/Tools26.htm</a:t>
            </a:r>
            <a:endParaRPr lang="es-ES" sz="1800"/>
          </a:p>
        </p:txBody>
      </p:sp>
      <p:pic>
        <p:nvPicPr>
          <p:cNvPr id="5124" name="Picture 4" descr="image0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1012825"/>
            <a:ext cx="7129462" cy="4881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7772400" cy="1470025"/>
          </a:xfrm>
        </p:spPr>
        <p:txBody>
          <a:bodyPr/>
          <a:lstStyle/>
          <a:p>
            <a:r>
              <a:rPr lang="es-ES" sz="5400" b="1" u="sng">
                <a:effectLst>
                  <a:outerShdw blurRad="38100" dist="38100" dir="2700000" algn="tl">
                    <a:srgbClr val="FFFFFF"/>
                  </a:outerShdw>
                </a:effectLst>
                <a:latin typeface="Calisto MT" pitchFamily="18" charset="0"/>
              </a:rPr>
              <a:t>QUALITY TOOLS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781300"/>
            <a:ext cx="6400800" cy="647700"/>
          </a:xfrm>
        </p:spPr>
        <p:txBody>
          <a:bodyPr/>
          <a:lstStyle/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sto MT" pitchFamily="18" charset="0"/>
              </a:rPr>
              <a:t>“BRAINSTORMING”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403350" y="4292600"/>
            <a:ext cx="64008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s-ES" sz="2800">
                <a:latin typeface="Calisto MT" pitchFamily="18" charset="0"/>
              </a:rPr>
              <a:t>Tool for thinking and creating ideas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b="1" u="sng">
                <a:effectLst>
                  <a:outerShdw blurRad="38100" dist="38100" dir="2700000" algn="tl">
                    <a:srgbClr val="FFFFFF"/>
                  </a:outerShdw>
                </a:effectLst>
                <a:latin typeface="Calisto MT" pitchFamily="18" charset="0"/>
              </a:rPr>
              <a:t>BRAINSTORMING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844675"/>
            <a:ext cx="8207375" cy="965200"/>
          </a:xfrm>
        </p:spPr>
        <p:txBody>
          <a:bodyPr/>
          <a:lstStyle/>
          <a:p>
            <a:pPr>
              <a:buFontTx/>
              <a:buNone/>
            </a:pPr>
            <a:r>
              <a:rPr lang="es-ES" sz="2800">
                <a:latin typeface="Calisto MT" pitchFamily="18" charset="0"/>
              </a:rPr>
              <a:t>		Brainstorming is a method for being creative in groups and uses </a:t>
            </a:r>
            <a:r>
              <a:rPr lang="es-ES" sz="2800">
                <a:solidFill>
                  <a:srgbClr val="FF0000"/>
                </a:solidFill>
                <a:latin typeface="Calisto MT" pitchFamily="18" charset="0"/>
              </a:rPr>
              <a:t>four simple rules</a:t>
            </a:r>
            <a:r>
              <a:rPr lang="es-ES" sz="2800">
                <a:latin typeface="Calisto MT" pitchFamily="18" charset="0"/>
              </a:rPr>
              <a:t>: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979613" y="3357563"/>
            <a:ext cx="5616575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s-ES" sz="2800">
                <a:latin typeface="Calisto MT" pitchFamily="18" charset="0"/>
              </a:rPr>
              <a:t>No judgement or criticism.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s-ES" sz="2800">
                <a:latin typeface="Calisto MT" pitchFamily="18" charset="0"/>
              </a:rPr>
              <a:t>Quantity over quality.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s-ES" sz="2800">
                <a:latin typeface="Calisto MT" pitchFamily="18" charset="0"/>
              </a:rPr>
              <a:t>Freewheel.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s-ES" sz="2800">
                <a:latin typeface="Calisto MT" pitchFamily="18" charset="0"/>
              </a:rPr>
              <a:t>Mutate and combine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b="1">
                <a:latin typeface="Calisto MT" pitchFamily="18" charset="0"/>
              </a:rPr>
              <a:t>How to use it …  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sz="2400">
                <a:latin typeface="Calisto MT" pitchFamily="18" charset="0"/>
              </a:rPr>
              <a:t>We fix a time. During this time everybody musts contribute with their own ideas. It’s not good for the group to have a leader.</a:t>
            </a:r>
          </a:p>
          <a:p>
            <a:pPr algn="just"/>
            <a:r>
              <a:rPr lang="en-US" sz="2400">
                <a:latin typeface="Calisto MT" pitchFamily="18" charset="0"/>
              </a:rPr>
              <a:t>All the ideas should be written, for example, in a blackboard. </a:t>
            </a:r>
          </a:p>
          <a:p>
            <a:pPr algn="just"/>
            <a:r>
              <a:rPr lang="en-US" sz="2400">
                <a:latin typeface="Calisto MT" pitchFamily="18" charset="0"/>
              </a:rPr>
              <a:t>When time has expired it’s usual to have a break.</a:t>
            </a:r>
          </a:p>
          <a:p>
            <a:pPr algn="just"/>
            <a:r>
              <a:rPr lang="en-US" sz="2400">
                <a:latin typeface="Calisto MT" pitchFamily="18" charset="0"/>
              </a:rPr>
              <a:t>The whole group decides which ideas they are going to reject but </a:t>
            </a:r>
            <a:r>
              <a:rPr lang="en-US" sz="2400" u="sng">
                <a:latin typeface="Calisto MT" pitchFamily="18" charset="0"/>
              </a:rPr>
              <a:t>respecting the points mentioned before.</a:t>
            </a:r>
          </a:p>
          <a:p>
            <a:pPr algn="just"/>
            <a:r>
              <a:rPr lang="en-US" sz="2400">
                <a:latin typeface="Calisto MT" pitchFamily="18" charset="0"/>
              </a:rPr>
              <a:t>In the end only ONE idea is going to “be alive” and that idea will be better one.</a:t>
            </a:r>
            <a:endParaRPr lang="es-ES" sz="2400">
              <a:latin typeface="Calisto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5400" b="1">
                <a:latin typeface="Calisto MT" pitchFamily="18" charset="0"/>
              </a:rPr>
              <a:t>Finally …</a:t>
            </a:r>
            <a:r>
              <a:rPr lang="es-ES" b="1">
                <a:latin typeface="Calisto MT" pitchFamily="18" charset="0"/>
              </a:rPr>
              <a:t>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229600" cy="4525963"/>
          </a:xfrm>
        </p:spPr>
        <p:txBody>
          <a:bodyPr/>
          <a:lstStyle/>
          <a:p>
            <a:r>
              <a:rPr lang="es-ES" sz="2400">
                <a:latin typeface="Calisto MT" pitchFamily="18" charset="0"/>
              </a:rPr>
              <a:t>There are many variants of brainstorming, including:</a:t>
            </a:r>
          </a:p>
          <a:p>
            <a:pPr lvl="1"/>
            <a:r>
              <a:rPr lang="es-ES" sz="2400">
                <a:latin typeface="Calisto MT" pitchFamily="18" charset="0"/>
              </a:rPr>
              <a:t>ways of approaching the problem.</a:t>
            </a:r>
          </a:p>
          <a:p>
            <a:pPr lvl="1"/>
            <a:r>
              <a:rPr lang="es-ES" sz="2400">
                <a:latin typeface="Calisto MT" pitchFamily="18" charset="0"/>
              </a:rPr>
              <a:t>gathering ideas.</a:t>
            </a:r>
          </a:p>
          <a:p>
            <a:pPr lvl="1"/>
            <a:r>
              <a:rPr lang="es-ES" sz="2400">
                <a:latin typeface="Calisto MT" pitchFamily="18" charset="0"/>
              </a:rPr>
              <a:t>evaluating the ideas afterwards. </a:t>
            </a:r>
          </a:p>
          <a:p>
            <a:pPr lvl="1">
              <a:buFontTx/>
              <a:buNone/>
            </a:pPr>
            <a:endParaRPr lang="es-ES" sz="2400">
              <a:latin typeface="Calisto MT" pitchFamily="18" charset="0"/>
            </a:endParaRPr>
          </a:p>
          <a:p>
            <a:r>
              <a:rPr lang="es-ES" sz="2400">
                <a:latin typeface="Calisto MT" pitchFamily="18" charset="0"/>
              </a:rPr>
              <a:t>There are also critics of brainstorming, who consider it an inefficient and old-fashioned approach. However, it has broad acceptance and, when well-managed, can and has yielded many good ideas.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Radial</Template>
  <TotalTime>76</TotalTime>
  <Words>302</Words>
  <Application>Microsoft Office PowerPoint</Application>
  <PresentationFormat>On-screen Show (4:3)</PresentationFormat>
  <Paragraphs>34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Wingdings</vt:lpstr>
      <vt:lpstr>Calisto MT</vt:lpstr>
      <vt:lpstr>Diseño predeterminado</vt:lpstr>
      <vt:lpstr>QUALITY TOOLS: Tools for planning How-How diagram</vt:lpstr>
      <vt:lpstr>How it works?</vt:lpstr>
      <vt:lpstr>Advantages</vt:lpstr>
      <vt:lpstr>Slide 4</vt:lpstr>
      <vt:lpstr>QUALITY TOOLS</vt:lpstr>
      <vt:lpstr>BRAINSTORMING</vt:lpstr>
      <vt:lpstr>How to use it …   </vt:lpstr>
      <vt:lpstr>Finally … </vt:lpstr>
    </vt:vector>
  </TitlesOfParts>
  <Company>UPV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QUALITY TOOLS: Tools for planning How-How diagram</dc:title>
  <dc:creator>ETSIT</dc:creator>
  <cp:lastModifiedBy>j.ault</cp:lastModifiedBy>
  <cp:revision>3</cp:revision>
  <dcterms:created xsi:type="dcterms:W3CDTF">2008-04-21T06:57:17Z</dcterms:created>
  <dcterms:modified xsi:type="dcterms:W3CDTF">2013-06-26T19:32:09Z</dcterms:modified>
</cp:coreProperties>
</file>