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2" d="100"/>
          <a:sy n="72" d="100"/>
        </p:scale>
        <p:origin x="-110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1296603-1355-44A7-BAEA-2865BBF1E3DE}" type="datetimeFigureOut">
              <a:rPr lang="en-US" smtClean="0"/>
              <a:pPr/>
              <a:t>12/9/2019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99CDE4-5EA5-45A7-9529-AF1D13F95D1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999CDE4-5EA5-45A7-9529-AF1D13F95D10}"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56345B9-886D-4E00-A1BA-102BA2DCD5D9}" type="datetimeFigureOut">
              <a:rPr lang="en-US" smtClean="0"/>
              <a:pPr/>
              <a:t>12/9/2019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6345B9-886D-4E00-A1BA-102BA2DCD5D9}" type="datetimeFigureOut">
              <a:rPr lang="en-US" smtClean="0"/>
              <a:pPr/>
              <a:t>12/9/2019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6345B9-886D-4E00-A1BA-102BA2DCD5D9}" type="datetimeFigureOut">
              <a:rPr lang="en-US" smtClean="0"/>
              <a:pPr/>
              <a:t>12/9/2019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56345B9-886D-4E00-A1BA-102BA2DCD5D9}" type="datetimeFigureOut">
              <a:rPr lang="en-US" smtClean="0"/>
              <a:pPr/>
              <a:t>12/9/2019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56345B9-886D-4E00-A1BA-102BA2DCD5D9}" type="datetimeFigureOut">
              <a:rPr lang="en-US" smtClean="0"/>
              <a:pPr/>
              <a:t>12/9/2019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56345B9-886D-4E00-A1BA-102BA2DCD5D9}" type="datetimeFigureOut">
              <a:rPr lang="en-US" smtClean="0"/>
              <a:pPr/>
              <a:t>12/9/2019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6345B9-886D-4E00-A1BA-102BA2DCD5D9}" type="datetimeFigureOut">
              <a:rPr lang="en-US" smtClean="0"/>
              <a:pPr/>
              <a:t>12/9/2019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6345B9-886D-4E00-A1BA-102BA2DCD5D9}" type="datetimeFigureOut">
              <a:rPr lang="en-US" smtClean="0"/>
              <a:pPr/>
              <a:t>12/9/2019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6345B9-886D-4E00-A1BA-102BA2DCD5D9}" type="datetimeFigureOut">
              <a:rPr lang="en-US" smtClean="0"/>
              <a:pPr/>
              <a:t>12/9/2019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6345B9-886D-4E00-A1BA-102BA2DCD5D9}" type="datetimeFigureOut">
              <a:rPr lang="en-US" smtClean="0"/>
              <a:pPr/>
              <a:t>12/9/2019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6345B9-886D-4E00-A1BA-102BA2DCD5D9}" type="datetimeFigureOut">
              <a:rPr lang="en-US" smtClean="0"/>
              <a:pPr/>
              <a:t>12/9/2019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FF7626-A111-4E44-98A6-B97CCB48143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6345B9-886D-4E00-A1BA-102BA2DCD5D9}" type="datetimeFigureOut">
              <a:rPr lang="en-US" smtClean="0"/>
              <a:pPr/>
              <a:t>12/9/2019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FF7626-A111-4E44-98A6-B97CCB48143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AutoShape 2" descr="Image result for bmw sustainability logo"/>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 name="Picture 4" descr="BMW_GroupMini-e1564406793875.png"/>
          <p:cNvPicPr>
            <a:picLocks noChangeAspect="1"/>
          </p:cNvPicPr>
          <p:nvPr/>
        </p:nvPicPr>
        <p:blipFill>
          <a:blip r:embed="rId3" cstate="print"/>
          <a:stretch>
            <a:fillRect/>
          </a:stretch>
        </p:blipFill>
        <p:spPr>
          <a:xfrm>
            <a:off x="0" y="0"/>
            <a:ext cx="4429124" cy="967234"/>
          </a:xfrm>
          <a:prstGeom prst="rect">
            <a:avLst/>
          </a:prstGeom>
        </p:spPr>
      </p:pic>
      <p:sp>
        <p:nvSpPr>
          <p:cNvPr id="6" name="Rectangle 5"/>
          <p:cNvSpPr/>
          <p:nvPr/>
        </p:nvSpPr>
        <p:spPr>
          <a:xfrm>
            <a:off x="500034" y="1142984"/>
            <a:ext cx="3286148" cy="203132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sz="1400" b="1" dirty="0" smtClean="0"/>
              <a:t>FACT:</a:t>
            </a:r>
          </a:p>
          <a:p>
            <a:r>
              <a:rPr lang="en-GB" sz="1400" b="1" dirty="0" smtClean="0"/>
              <a:t>Before </a:t>
            </a:r>
            <a:r>
              <a:rPr lang="en-GB" sz="1400" b="1" dirty="0"/>
              <a:t>BMW started producing cars, it was an aircraft manufacturer. Starting from 1916 and continuing until the end of the First World War due to the large demand for warplane engines, BMW, which was called BFW at the time, produced around 100 aeroplanes a month</a:t>
            </a:r>
            <a:r>
              <a:rPr lang="en-GB" sz="1400" b="1" dirty="0" smtClean="0"/>
              <a:t>. (WISE)</a:t>
            </a:r>
            <a:endParaRPr lang="en-GB" sz="1400" b="1" dirty="0"/>
          </a:p>
        </p:txBody>
      </p:sp>
      <p:sp>
        <p:nvSpPr>
          <p:cNvPr id="7" name="Rectangle 6"/>
          <p:cNvSpPr/>
          <p:nvPr/>
        </p:nvSpPr>
        <p:spPr>
          <a:xfrm>
            <a:off x="4286248" y="571480"/>
            <a:ext cx="4572000" cy="1354217"/>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GB" sz="1600" b="1" dirty="0" smtClean="0"/>
              <a:t>DEFINITION: Sustainability</a:t>
            </a:r>
            <a:r>
              <a:rPr lang="en-GB" sz="1600" b="1" dirty="0"/>
              <a:t> is important for many reasons including: Environmental Quality – In order to have healthy communities, we need clean air, natural resources, and a nontoxic environment</a:t>
            </a:r>
            <a:r>
              <a:rPr lang="en-GB" sz="1600" b="1" dirty="0" smtClean="0"/>
              <a:t>. (</a:t>
            </a:r>
            <a:r>
              <a:rPr lang="en-GB" b="1" dirty="0" smtClean="0"/>
              <a:t>UNTHSC</a:t>
            </a:r>
            <a:r>
              <a:rPr lang="en-GB" sz="1600" b="1" dirty="0" smtClean="0"/>
              <a:t>)</a:t>
            </a:r>
            <a:endParaRPr lang="en-GB" sz="1600" b="1" dirty="0"/>
          </a:p>
        </p:txBody>
      </p:sp>
      <p:sp>
        <p:nvSpPr>
          <p:cNvPr id="8" name="TextBox 7"/>
          <p:cNvSpPr txBox="1"/>
          <p:nvPr/>
        </p:nvSpPr>
        <p:spPr>
          <a:xfrm>
            <a:off x="4643438" y="2071678"/>
            <a:ext cx="4071998" cy="126188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lvl="0">
              <a:buFont typeface="Arial" pitchFamily="34" charset="0"/>
              <a:buChar char="•"/>
            </a:pPr>
            <a:r>
              <a:rPr lang="en-GB" sz="1400" b="1" dirty="0"/>
              <a:t>Human well- being</a:t>
            </a:r>
          </a:p>
          <a:p>
            <a:pPr lvl="0">
              <a:buFont typeface="Arial" pitchFamily="34" charset="0"/>
              <a:buChar char="•"/>
            </a:pPr>
            <a:r>
              <a:rPr lang="en-GB" sz="1400" b="1" dirty="0"/>
              <a:t>Society well - being</a:t>
            </a:r>
          </a:p>
          <a:p>
            <a:pPr lvl="0">
              <a:buFont typeface="Arial" pitchFamily="34" charset="0"/>
              <a:buChar char="•"/>
            </a:pPr>
            <a:r>
              <a:rPr lang="en-GB" sz="1400" b="1" dirty="0"/>
              <a:t>Health protection</a:t>
            </a:r>
          </a:p>
          <a:p>
            <a:pPr lvl="0">
              <a:buFont typeface="Arial" pitchFamily="34" charset="0"/>
              <a:buChar char="•"/>
            </a:pPr>
            <a:r>
              <a:rPr lang="en-GB" sz="1400" b="1" dirty="0"/>
              <a:t>Good quality of life within a sustainable environment</a:t>
            </a:r>
            <a:r>
              <a:rPr lang="en-GB" sz="2000" dirty="0"/>
              <a:t>. </a:t>
            </a:r>
          </a:p>
        </p:txBody>
      </p:sp>
      <p:sp>
        <p:nvSpPr>
          <p:cNvPr id="9" name="TextBox 8"/>
          <p:cNvSpPr txBox="1"/>
          <p:nvPr/>
        </p:nvSpPr>
        <p:spPr>
          <a:xfrm>
            <a:off x="214282" y="3357562"/>
            <a:ext cx="1928826" cy="332398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b="1" dirty="0"/>
              <a:t>Bayerische Motoren Werke</a:t>
            </a:r>
            <a:r>
              <a:rPr lang="en-GB" sz="1400" b="1" dirty="0" smtClean="0"/>
              <a:t> also known or referred to as BMW is a company of many trades it designs and produces cars and motorbikes </a:t>
            </a:r>
          </a:p>
          <a:p>
            <a:r>
              <a:rPr lang="en-GB" sz="1400" b="1" dirty="0" smtClean="0"/>
              <a:t>I choose this company due to  the incredible contribution they make into making their business sustainable and applaud their efforts to do</a:t>
            </a:r>
          </a:p>
          <a:p>
            <a:r>
              <a:rPr lang="en-GB" sz="1400" b="1" dirty="0" smtClean="0"/>
              <a:t>so.</a:t>
            </a:r>
            <a:endParaRPr lang="en-GB" sz="1400" b="1" dirty="0"/>
          </a:p>
        </p:txBody>
      </p:sp>
      <p:sp>
        <p:nvSpPr>
          <p:cNvPr id="17" name="TextBox 16"/>
          <p:cNvSpPr txBox="1"/>
          <p:nvPr/>
        </p:nvSpPr>
        <p:spPr>
          <a:xfrm>
            <a:off x="2285984" y="4071942"/>
            <a:ext cx="2071702" cy="258532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lvl="0" fontAlgn="base">
              <a:spcBef>
                <a:spcPct val="0"/>
              </a:spcBef>
              <a:spcAft>
                <a:spcPct val="0"/>
              </a:spcAft>
            </a:pPr>
            <a:r>
              <a:rPr kumimoji="0" lang="en-GB" b="1" i="0" u="none" strike="noStrike" cap="none" normalizeH="0" baseline="0" dirty="0" smtClean="0">
                <a:ln>
                  <a:noFill/>
                </a:ln>
                <a:solidFill>
                  <a:srgbClr val="2C2C2C"/>
                </a:solidFill>
                <a:effectLst/>
                <a:latin typeface="Arial" pitchFamily="34" charset="0"/>
                <a:ea typeface="Calibri" pitchFamily="34" charset="0"/>
                <a:cs typeface="Arial" pitchFamily="34" charset="0"/>
              </a:rPr>
              <a:t>To improve air quality BMW fitted all their diesel model automobiles with highly effective combination of a </a:t>
            </a:r>
            <a:r>
              <a:rPr kumimoji="0" lang="en-GB" b="1" i="0" u="none" strike="noStrike" cap="none" normalizeH="0" baseline="0" dirty="0" err="1" smtClean="0">
                <a:ln>
                  <a:noFill/>
                </a:ln>
                <a:solidFill>
                  <a:srgbClr val="2C2C2C"/>
                </a:solidFill>
                <a:effectLst/>
                <a:latin typeface="Arial" pitchFamily="34" charset="0"/>
                <a:ea typeface="Calibri" pitchFamily="34" charset="0"/>
                <a:cs typeface="Arial" pitchFamily="34" charset="0"/>
              </a:rPr>
              <a:t>NOx</a:t>
            </a:r>
            <a:r>
              <a:rPr kumimoji="0" lang="en-GB" b="1" i="0" u="none" strike="noStrike" cap="none" normalizeH="0" baseline="0" dirty="0" smtClean="0">
                <a:ln>
                  <a:noFill/>
                </a:ln>
                <a:solidFill>
                  <a:srgbClr val="2C2C2C"/>
                </a:solidFill>
                <a:effectLst/>
                <a:latin typeface="Arial" pitchFamily="34" charset="0"/>
                <a:ea typeface="Calibri" pitchFamily="34" charset="0"/>
                <a:cs typeface="Arial" pitchFamily="34" charset="0"/>
              </a:rPr>
              <a:t> storage catalyst.</a:t>
            </a:r>
            <a:endParaRPr kumimoji="0" lang="en-GB" sz="3200" b="1" i="0" u="none" strike="noStrike" cap="none" normalizeH="0" baseline="0" dirty="0" smtClean="0">
              <a:ln>
                <a:noFill/>
              </a:ln>
              <a:solidFill>
                <a:schemeClr val="tx1"/>
              </a:solidFill>
              <a:effectLst/>
              <a:latin typeface="Arial" pitchFamily="34" charset="0"/>
              <a:cs typeface="Arial" pitchFamily="34" charset="0"/>
            </a:endParaRPr>
          </a:p>
        </p:txBody>
      </p:sp>
      <p:sp>
        <p:nvSpPr>
          <p:cNvPr id="18" name="TextBox 17"/>
          <p:cNvSpPr txBox="1"/>
          <p:nvPr/>
        </p:nvSpPr>
        <p:spPr>
          <a:xfrm>
            <a:off x="4572000" y="3500438"/>
            <a:ext cx="2214578" cy="3170099"/>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b="1" dirty="0"/>
              <a:t>More than 15,000 BMW employees take public transport to work everyday this is on average 70,000km daily, This reduces the number of cars on the road and avoids up to 32,000 tonnes of CO2 a year</a:t>
            </a:r>
            <a:r>
              <a:rPr lang="en-GB" sz="2000" dirty="0"/>
              <a:t>.</a:t>
            </a:r>
          </a:p>
        </p:txBody>
      </p:sp>
      <p:sp>
        <p:nvSpPr>
          <p:cNvPr id="19" name="TextBox 18"/>
          <p:cNvSpPr txBox="1"/>
          <p:nvPr/>
        </p:nvSpPr>
        <p:spPr>
          <a:xfrm>
            <a:off x="7000892" y="4214818"/>
            <a:ext cx="2000264" cy="1815882"/>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b="1" dirty="0"/>
              <a:t>BMW designers made it their aim to gradually and slowly replace all plastics used in their interior with recycled or natural materials.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43</TotalTime>
  <Words>207</Words>
  <Application>Microsoft Office PowerPoint</Application>
  <PresentationFormat>On-screen Show (4:3)</PresentationFormat>
  <Paragraphs>14</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homeuser</dc:creator>
  <cp:lastModifiedBy>homeuser</cp:lastModifiedBy>
  <cp:revision>6</cp:revision>
  <dcterms:created xsi:type="dcterms:W3CDTF">2019-12-08T17:11:42Z</dcterms:created>
  <dcterms:modified xsi:type="dcterms:W3CDTF">2019-12-09T23:23:08Z</dcterms:modified>
</cp:coreProperties>
</file>