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8"/>
  </p:notesMasterIdLst>
  <p:handoutMasterIdLst>
    <p:handoutMasterId r:id="rId29"/>
  </p:handoutMasterIdLst>
  <p:sldIdLst>
    <p:sldId id="257" r:id="rId2"/>
    <p:sldId id="403" r:id="rId3"/>
    <p:sldId id="417" r:id="rId4"/>
    <p:sldId id="263" r:id="rId5"/>
    <p:sldId id="265" r:id="rId6"/>
    <p:sldId id="266" r:id="rId7"/>
    <p:sldId id="406" r:id="rId8"/>
    <p:sldId id="264" r:id="rId9"/>
    <p:sldId id="270" r:id="rId10"/>
    <p:sldId id="412" r:id="rId11"/>
    <p:sldId id="413" r:id="rId12"/>
    <p:sldId id="414" r:id="rId13"/>
    <p:sldId id="422" r:id="rId14"/>
    <p:sldId id="423" r:id="rId15"/>
    <p:sldId id="424" r:id="rId16"/>
    <p:sldId id="425" r:id="rId17"/>
    <p:sldId id="426" r:id="rId18"/>
    <p:sldId id="367" r:id="rId19"/>
    <p:sldId id="271" r:id="rId20"/>
    <p:sldId id="418" r:id="rId21"/>
    <p:sldId id="326" r:id="rId22"/>
    <p:sldId id="282" r:id="rId23"/>
    <p:sldId id="328" r:id="rId24"/>
    <p:sldId id="429" r:id="rId25"/>
    <p:sldId id="279" r:id="rId26"/>
    <p:sldId id="430" r:id="rId27"/>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58"/>
    <p:restoredTop sz="94260" autoAdjust="0"/>
  </p:normalViewPr>
  <p:slideViewPr>
    <p:cSldViewPr>
      <p:cViewPr varScale="1">
        <p:scale>
          <a:sx n="90" d="100"/>
          <a:sy n="90" d="100"/>
        </p:scale>
        <p:origin x="15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7575" y="731838"/>
            <a:ext cx="4889500"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2151" y="4642490"/>
            <a:ext cx="5380348" cy="4400205"/>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32920" indent="-281892">
              <a:spcBef>
                <a:spcPct val="30000"/>
              </a:spcBef>
              <a:defRPr sz="1200">
                <a:solidFill>
                  <a:schemeClr val="tx1"/>
                </a:solidFill>
                <a:latin typeface="Arial" panose="020B0604020202020204" pitchFamily="34" charset="0"/>
                <a:ea typeface="MS PGothic" panose="020B0600070205080204" pitchFamily="34" charset="-128"/>
              </a:defRPr>
            </a:lvl2pPr>
            <a:lvl3pPr marL="1127570" indent="-225514">
              <a:spcBef>
                <a:spcPct val="30000"/>
              </a:spcBef>
              <a:defRPr sz="1200">
                <a:solidFill>
                  <a:schemeClr val="tx1"/>
                </a:solidFill>
                <a:latin typeface="Arial" panose="020B0604020202020204" pitchFamily="34" charset="0"/>
                <a:ea typeface="MS PGothic" panose="020B0600070205080204" pitchFamily="34" charset="-128"/>
              </a:defRPr>
            </a:lvl3pPr>
            <a:lvl4pPr marL="1578597" indent="-225514">
              <a:spcBef>
                <a:spcPct val="30000"/>
              </a:spcBef>
              <a:defRPr sz="1200">
                <a:solidFill>
                  <a:schemeClr val="tx1"/>
                </a:solidFill>
                <a:latin typeface="Arial" panose="020B0604020202020204" pitchFamily="34" charset="0"/>
                <a:ea typeface="MS PGothic" panose="020B0600070205080204" pitchFamily="34" charset="-128"/>
              </a:defRPr>
            </a:lvl4pPr>
            <a:lvl5pPr marL="2029625" indent="-225514">
              <a:spcBef>
                <a:spcPct val="30000"/>
              </a:spcBef>
              <a:defRPr sz="1200">
                <a:solidFill>
                  <a:schemeClr val="tx1"/>
                </a:solidFill>
                <a:latin typeface="Arial" panose="020B0604020202020204" pitchFamily="34" charset="0"/>
                <a:ea typeface="MS PGothic" panose="020B0600070205080204" pitchFamily="34" charset="-128"/>
              </a:defRPr>
            </a:lvl5pPr>
            <a:lvl6pPr marL="2480653"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1681"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82709"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33736"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to share with a partner what it is they have discovered from personal research.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451028" eaLnBrk="1" fontAlgn="auto" hangingPunct="1">
              <a:spcBef>
                <a:spcPts val="0"/>
              </a:spcBef>
              <a:spcAft>
                <a:spcPts val="0"/>
              </a:spcAft>
              <a:defRPr/>
            </a:pPr>
            <a:r>
              <a:rPr lang="en-US" dirty="0"/>
              <a:t>his garden included open spaces for outdoor play – being in nature and working with nature very important aspect to this teaching</a:t>
            </a:r>
          </a:p>
          <a:p>
            <a:pPr defTabSz="451028" eaLnBrk="1" fontAlgn="auto" hangingPunct="1">
              <a:spcBef>
                <a:spcPts val="0"/>
              </a:spcBef>
              <a:spcAft>
                <a:spcPts val="0"/>
              </a:spcAft>
              <a:defRPr/>
            </a:pPr>
            <a:endParaRPr lang="en-US" dirty="0"/>
          </a:p>
          <a:p>
            <a:pPr defTabSz="451028" eaLnBrk="1" fontAlgn="auto" hangingPunct="1">
              <a:spcBef>
                <a:spcPts val="0"/>
              </a:spcBef>
              <a:spcAft>
                <a:spcPts val="0"/>
              </a:spcAft>
              <a:defRPr/>
            </a:pPr>
            <a:r>
              <a:rPr lang="en-US" dirty="0"/>
              <a:t>Margaret Mc Millan – supports </a:t>
            </a:r>
            <a:r>
              <a:rPr lang="en-US" dirty="0" err="1"/>
              <a:t>Forebel</a:t>
            </a:r>
            <a:r>
              <a:rPr lang="en-US" dirty="0"/>
              <a:t> &amp; that play outside improves children’s health and would support the inclusion of animals to the outdoor learning area e.g. birds &amp; grown </a:t>
            </a:r>
            <a:r>
              <a:rPr lang="en-US" dirty="0" err="1"/>
              <a:t>cynnyrch</a:t>
            </a:r>
            <a:r>
              <a:rPr lang="en-US" dirty="0"/>
              <a:t> / products for the community </a:t>
            </a:r>
          </a:p>
          <a:p>
            <a:pPr defTabSz="451028" eaLnBrk="1" fontAlgn="auto" hangingPunct="1">
              <a:spcBef>
                <a:spcPts val="0"/>
              </a:spcBef>
              <a:spcAft>
                <a:spcPts val="0"/>
              </a:spcAft>
              <a:defRPr/>
            </a:pPr>
            <a:endParaRPr lang="en-GB"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Predominately - </a:t>
            </a:r>
            <a:r>
              <a:rPr lang="en-US" dirty="0" err="1"/>
              <a:t>behaviourist</a:t>
            </a:r>
            <a:r>
              <a:rPr lang="en-US" dirty="0"/>
              <a:t> model </a:t>
            </a:r>
          </a:p>
          <a:p>
            <a:r>
              <a:rPr lang="en-US" dirty="0"/>
              <a:t>You do well I’ll reward you – you do badly I’ll </a:t>
            </a:r>
            <a:r>
              <a:rPr lang="en-US" dirty="0" err="1"/>
              <a:t>egnore</a:t>
            </a:r>
            <a:r>
              <a:rPr lang="en-US" dirty="0"/>
              <a:t> you or take something away from you </a:t>
            </a:r>
          </a:p>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endParaRPr lang="en-GB" dirty="0"/>
          </a:p>
          <a:p>
            <a:r>
              <a:rPr lang="en-GB" dirty="0"/>
              <a:t>Both positive reinforcement and negative reinforcement increase the probability that the antecedent behaviour will happen again.</a:t>
            </a:r>
          </a:p>
          <a:p>
            <a:endParaRPr lang="en-GB" dirty="0"/>
          </a:p>
          <a:p>
            <a:r>
              <a:rPr lang="en-GB" dirty="0"/>
              <a:t>In contrast, punishment (both positive and negative) decreases the likelihood that the antecedent behaviour will happen again.</a:t>
            </a:r>
          </a:p>
          <a:p>
            <a:r>
              <a:rPr lang="en-GB" dirty="0"/>
              <a:t>Positive indicates the application of a stimulus; negative indicates the withholding of a stimulus. Learning is therefore defined as a change in behaviour in the learner.</a:t>
            </a:r>
          </a:p>
          <a:p>
            <a:endParaRPr lang="en-GB" dirty="0"/>
          </a:p>
          <a:p>
            <a:r>
              <a:rPr lang="en-GB" dirty="0"/>
              <a:t>Lots of (early) behaviourist work was done with animals (e.g. Pavlov’s dogs) and generalized to humans </a:t>
            </a:r>
            <a:r>
              <a:rPr lang="en-GB" dirty="0" err="1"/>
              <a:t>Pavolv</a:t>
            </a:r>
            <a:r>
              <a:rPr lang="en-GB" dirty="0"/>
              <a:t> (2003).</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2913129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056">
              <a:defRPr/>
            </a:pPr>
            <a:r>
              <a:rPr lang="en-US" dirty="0"/>
              <a:t>supporter of Froebel</a:t>
            </a:r>
            <a:endParaRPr lang="en-GB" dirty="0"/>
          </a:p>
          <a:p>
            <a:pPr defTabSz="902056">
              <a:defRPr/>
            </a:pPr>
            <a:r>
              <a:rPr lang="en-US" dirty="0" err="1"/>
              <a:t>Cefnogi</a:t>
            </a:r>
            <a:r>
              <a:rPr lang="en-US" dirty="0"/>
              <a:t> </a:t>
            </a:r>
            <a:r>
              <a:rPr lang="en-US" dirty="0" err="1"/>
              <a:t>damcaniaeth</a:t>
            </a:r>
            <a:r>
              <a:rPr lang="en-US" dirty="0"/>
              <a:t> Froebel</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3678290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Constructivist model </a:t>
            </a:r>
          </a:p>
          <a:p>
            <a:endParaRPr lang="en-US" dirty="0"/>
          </a:p>
          <a:p>
            <a:r>
              <a:rPr lang="en-US" dirty="0"/>
              <a:t>Constructivism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560455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work along side with someone else to help construct the solution </a:t>
            </a:r>
          </a:p>
          <a:p>
            <a:r>
              <a:rPr lang="en-GB" dirty="0"/>
              <a:t>All cognitive functions originate in </a:t>
            </a:r>
            <a:r>
              <a:rPr lang="en-GB" b="1" dirty="0"/>
              <a:t>social interaction </a:t>
            </a:r>
            <a:r>
              <a:rPr lang="en-GB" dirty="0"/>
              <a:t>and are then internalised on an individual level. </a:t>
            </a:r>
          </a:p>
          <a:p>
            <a:r>
              <a:rPr lang="en-GB" dirty="0"/>
              <a:t>Learners actively ‘make meaning’, and their social world is fundamental to this process. </a:t>
            </a:r>
          </a:p>
          <a:p>
            <a:r>
              <a:rPr lang="en-GB" dirty="0"/>
              <a:t>Language and play are central components. Learning becomes internalised.  Speech development are important factors in the learning process.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2157024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1896 0 1934 – social constructivism – philosophy was that all cognitive functions originate in social interaction and are then internalised on an individual level. </a:t>
            </a:r>
          </a:p>
          <a:p>
            <a:endParaRPr lang="en-GB" dirty="0"/>
          </a:p>
          <a:p>
            <a:r>
              <a:rPr lang="en-GB" dirty="0"/>
              <a:t>The child will not be able to take the next step in their development unless they are supported in the ZPD </a:t>
            </a:r>
          </a:p>
          <a:p>
            <a:endParaRPr lang="en-GB" dirty="0">
              <a:effectLst/>
            </a:endParaRPr>
          </a:p>
          <a:p>
            <a:r>
              <a:rPr lang="en-GB" dirty="0"/>
              <a:t>This support is sometimes known as </a:t>
            </a:r>
            <a:r>
              <a:rPr lang="en-GB" b="1" dirty="0"/>
              <a:t>scaffolding </a:t>
            </a:r>
            <a:r>
              <a:rPr lang="en-GB" dirty="0"/>
              <a:t>(see also Bruner) and is seen as the main role of adults/teachers. </a:t>
            </a:r>
          </a:p>
          <a:p>
            <a:endParaRPr lang="en-GB" dirty="0">
              <a:effectLst/>
            </a:endParaRPr>
          </a:p>
          <a:p>
            <a:r>
              <a:rPr lang="en-GB" dirty="0"/>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dirty="0"/>
              <a:t>The gap between what a child can do on their own and what a child can do with support</a:t>
            </a:r>
          </a:p>
          <a:p>
            <a:pPr eaLnBrk="1" hangingPunct="1">
              <a:defRPr/>
            </a:pPr>
            <a:endParaRPr lang="en-GB" dirty="0"/>
          </a:p>
          <a:p>
            <a:pPr eaLnBrk="1" hangingPunct="1">
              <a:defRPr/>
            </a:pPr>
            <a:r>
              <a:rPr lang="en-GB" dirty="0"/>
              <a:t>The child will not be able to take the next step in their development unless they are supported in the ZPD</a:t>
            </a:r>
          </a:p>
          <a:p>
            <a:pPr eaLnBrk="1" hangingPunct="1">
              <a:defRPr/>
            </a:pPr>
            <a:endParaRPr lang="en-GB" dirty="0"/>
          </a:p>
          <a:p>
            <a:pPr eaLnBrk="1" hangingPunct="1">
              <a:defRPr/>
            </a:pPr>
            <a:r>
              <a:rPr lang="en-GB" dirty="0"/>
              <a:t>This support is sometimes known as </a:t>
            </a:r>
            <a:r>
              <a:rPr lang="en-GB" b="1" dirty="0"/>
              <a:t>scaffolding</a:t>
            </a:r>
            <a:r>
              <a:rPr lang="en-GB"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Howard Gardner's multiple intelligences theory can show them that they are all intelligent in different ways.</a:t>
            </a:r>
          </a:p>
          <a:p>
            <a:r>
              <a:rPr lang="en-GB" dirty="0"/>
              <a:t>For Gardner, </a:t>
            </a:r>
            <a:r>
              <a:rPr lang="en-GB" b="1" dirty="0"/>
              <a:t>humans don't have just one intellectual capacity but a range of talents and abilities such as interpersonal, musical, spatial-visual, and linguistic intelligences</a:t>
            </a:r>
            <a:r>
              <a:rPr lang="en-GB" dirty="0"/>
              <a:t>. A person might have a dominant intelligence – such as musical intelligence – but was also likely to have a blend of additional abilities too.</a:t>
            </a:r>
          </a:p>
          <a:p>
            <a:r>
              <a:rPr lang="en-GB" b="1" dirty="0"/>
              <a:t>What is Multiple Intelligences Theory?</a:t>
            </a:r>
            <a:endParaRPr lang="en-GB" dirty="0"/>
          </a:p>
          <a:p>
            <a:r>
              <a:rPr lang="en-GB" dirty="0"/>
              <a:t>Howard Gardner's theory of multiple intelligences proposes that people are not born with all of the intelligence they will ever have.</a:t>
            </a:r>
          </a:p>
          <a:p>
            <a:r>
              <a:rPr lang="en-GB" dirty="0"/>
              <a:t>This theory challenged the traditional notion that there is one single type of intelligence, sometimes known as “g” for general intelligence, that only focuses on cognitive abilities.</a:t>
            </a:r>
          </a:p>
          <a:p>
            <a:r>
              <a:rPr lang="en-GB" dirty="0"/>
              <a:t>To broaden this notion of intelligence, Gardner introduced eight different types of intelligences consisting of: Linguistic, Logical/Mathematical, Spatial, Bodily-</a:t>
            </a:r>
            <a:r>
              <a:rPr lang="en-GB" dirty="0" err="1"/>
              <a:t>Kinesthetic</a:t>
            </a:r>
            <a:r>
              <a:rPr lang="en-GB" dirty="0"/>
              <a:t>, Musical, Interpersonal, Intrapersonal, and Naturalist.</a:t>
            </a:r>
          </a:p>
          <a:p>
            <a:r>
              <a:rPr lang="en-GB" dirty="0"/>
              <a:t>Gardner notes that the linguistic and logical-mathematical modalities are most typed valued in school and society.</a:t>
            </a:r>
          </a:p>
          <a:p>
            <a:r>
              <a:rPr lang="en-GB" dirty="0"/>
              <a:t>Gardner also suggests that there may other “candidate” intelligences—such as spiritual intelligence, existential intelligence, and moral intelligence—but does not believe these meet his original inclusion criteria. (Gardner, 2011).</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2846173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constructivist</a:t>
            </a:r>
          </a:p>
          <a:p>
            <a:endParaRPr lang="en-US" dirty="0"/>
          </a:p>
          <a:p>
            <a:r>
              <a:rPr lang="en-US" dirty="0"/>
              <a:t>Play – imaginative … fun …no clear / obvious boundaries … explore … ends with discovery – reasoning – verbal judgment </a:t>
            </a:r>
          </a:p>
          <a:p>
            <a:endParaRPr lang="en-US" dirty="0"/>
          </a:p>
          <a:p>
            <a:pPr defTabSz="902056">
              <a:defRPr/>
            </a:pPr>
            <a:r>
              <a:rPr lang="en-US" dirty="0"/>
              <a:t>To conclude this section – there are many educational theorists e.g. Howard Gardener – who devised the theory of Multiple Intelligences – suggests that learning potential encompasses eight different intelligences. </a:t>
            </a:r>
          </a:p>
          <a:p>
            <a:endParaRPr lang="en-US" dirty="0"/>
          </a:p>
          <a:p>
            <a:r>
              <a:rPr lang="en-GB" dirty="0"/>
              <a:t>Susan Isaacs </a:t>
            </a:r>
            <a:r>
              <a:rPr lang="en-GB" b="1" dirty="0"/>
              <a:t>placed great value on nursery schools and believed they should be a natural part of every child's early life</a:t>
            </a:r>
            <a:r>
              <a:rPr lang="en-GB" dirty="0"/>
              <a:t>. Isaacs did not view the nursery school as a substitute for child development in the home, but rather as an extension of it.</a:t>
            </a:r>
          </a:p>
          <a:p>
            <a:r>
              <a:rPr lang="en-GB" dirty="0"/>
              <a:t>What is Susan Isaacs play theory?</a:t>
            </a:r>
          </a:p>
          <a:p>
            <a:r>
              <a:rPr lang="en-GB" dirty="0"/>
              <a:t>Isaacs used her psychoanalytical knowledge to underpin her understanding of the role of play in a child's development. She explained that </a:t>
            </a:r>
            <a:r>
              <a:rPr lang="en-GB" b="1" dirty="0"/>
              <a:t>children's play was a form of self-expression that enabled them both to release their real feelings safely and to rehearse ways of dealing with a range of emotions</a:t>
            </a:r>
            <a:r>
              <a:rPr lang="en-GB" dirty="0"/>
              <a:t>.</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1201750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Tasg</a:t>
            </a:r>
            <a:r>
              <a:rPr lang="en-US" dirty="0"/>
              <a:t> </a:t>
            </a:r>
            <a:r>
              <a:rPr lang="en-US" dirty="0" err="1"/>
              <a:t>Darllen</a:t>
            </a:r>
            <a:r>
              <a:rPr lang="en-US" dirty="0"/>
              <a:t> a </a:t>
            </a:r>
            <a:r>
              <a:rPr lang="en-US" dirty="0" err="1"/>
              <a:t>pharatoi</a:t>
            </a:r>
            <a:r>
              <a:rPr lang="en-US" dirty="0"/>
              <a:t> </a:t>
            </a:r>
            <a:r>
              <a:rPr lang="en-US" dirty="0" err="1"/>
              <a:t>ymlaen</a:t>
            </a:r>
            <a:r>
              <a:rPr lang="en-US" dirty="0"/>
              <a:t> </a:t>
            </a:r>
            <a:r>
              <a:rPr lang="en-US" dirty="0" err="1"/>
              <a:t>ar</a:t>
            </a:r>
            <a:r>
              <a:rPr lang="en-US" dirty="0"/>
              <a:t> </a:t>
            </a:r>
            <a:r>
              <a:rPr lang="en-US" dirty="0" err="1"/>
              <a:t>gyfer</a:t>
            </a:r>
            <a:r>
              <a:rPr lang="en-US" dirty="0"/>
              <a:t> </a:t>
            </a:r>
            <a:r>
              <a:rPr lang="en-US" dirty="0" err="1"/>
              <a:t>darlith</a:t>
            </a:r>
            <a:r>
              <a:rPr lang="en-US" dirty="0"/>
              <a:t> </a:t>
            </a:r>
            <a:r>
              <a:rPr lang="en-US" dirty="0" err="1"/>
              <a:t>nesaf</a:t>
            </a:r>
            <a:r>
              <a:rPr lang="en-US" dirty="0"/>
              <a:t>. </a:t>
            </a:r>
          </a:p>
          <a:p>
            <a:r>
              <a:rPr lang="en-US" dirty="0"/>
              <a:t>Reading Task in preparation for next lecture.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3227215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14136611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34875470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682842" y="775776"/>
            <a:ext cx="8281645"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err="1">
                <a:solidFill>
                  <a:schemeClr val="bg1">
                    <a:lumMod val="95000"/>
                  </a:schemeClr>
                </a:solidFill>
              </a:rPr>
              <a:t>Damcanieithwyr</a:t>
            </a:r>
            <a:r>
              <a:rPr lang="en-GB" altLang="en-US" sz="4000" b="1" dirty="0">
                <a:solidFill>
                  <a:schemeClr val="bg1">
                    <a:lumMod val="95000"/>
                  </a:schemeClr>
                </a:solidFill>
              </a:rPr>
              <a:t> </a:t>
            </a:r>
            <a:r>
              <a:rPr lang="en-GB" altLang="en-US" sz="4000" b="1" dirty="0" err="1">
                <a:solidFill>
                  <a:schemeClr val="bg1">
                    <a:lumMod val="95000"/>
                  </a:schemeClr>
                </a:solidFill>
              </a:rPr>
              <a:t>ym</a:t>
            </a:r>
            <a:r>
              <a:rPr lang="en-GB" altLang="en-US" sz="4000" b="1" dirty="0">
                <a:solidFill>
                  <a:schemeClr val="bg1">
                    <a:lumMod val="95000"/>
                  </a:schemeClr>
                </a:solidFill>
              </a:rPr>
              <a:t> </a:t>
            </a:r>
            <a:r>
              <a:rPr lang="en-GB" altLang="en-US" sz="4000" b="1" dirty="0" err="1">
                <a:solidFill>
                  <a:schemeClr val="bg1">
                    <a:lumMod val="95000"/>
                  </a:schemeClr>
                </a:solidFill>
              </a:rPr>
              <a:t>myd</a:t>
            </a:r>
            <a:r>
              <a:rPr lang="en-GB" altLang="en-US" sz="4000" b="1" dirty="0">
                <a:solidFill>
                  <a:schemeClr val="bg1">
                    <a:lumMod val="95000"/>
                  </a:schemeClr>
                </a:solidFill>
              </a:rPr>
              <a:t> </a:t>
            </a:r>
            <a:r>
              <a:rPr lang="en-GB" altLang="en-US" sz="4000" b="1" dirty="0" err="1">
                <a:solidFill>
                  <a:schemeClr val="bg1">
                    <a:lumMod val="95000"/>
                  </a:schemeClr>
                </a:solidFill>
              </a:rPr>
              <a:t>Addysg</a:t>
            </a:r>
            <a:br>
              <a:rPr lang="en-GB" altLang="en-US" sz="4000" b="1" dirty="0">
                <a:solidFill>
                  <a:schemeClr val="bg1">
                    <a:lumMod val="95000"/>
                  </a:schemeClr>
                </a:solidFill>
              </a:rPr>
            </a:br>
            <a:r>
              <a:rPr lang="en-GB" altLang="en-US" sz="4000" b="1" dirty="0">
                <a:solidFill>
                  <a:schemeClr val="bg1">
                    <a:lumMod val="95000"/>
                  </a:schemeClr>
                </a:solidFill>
              </a:rPr>
              <a:t>Theorists in the world of Education</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347653"/>
            <a:ext cx="4258716" cy="1746870"/>
          </a:xfrm>
        </p:spPr>
        <p:txBody>
          <a:bodyPr/>
          <a:lstStyle/>
          <a:p>
            <a:pPr>
              <a:buFont typeface="Wingdings" panose="05000000000000000000" pitchFamily="2" charset="2"/>
              <a:buNone/>
              <a:defRPr/>
            </a:pPr>
            <a:r>
              <a:rPr lang="en-GB" altLang="en-US" b="1" dirty="0">
                <a:solidFill>
                  <a:schemeClr val="bg1"/>
                </a:solidFill>
              </a:rPr>
              <a:t>Week 1</a:t>
            </a:r>
          </a:p>
          <a:p>
            <a:pPr>
              <a:buFont typeface="Wingdings" panose="05000000000000000000" pitchFamily="2" charset="2"/>
              <a:buNone/>
              <a:defRPr/>
            </a:pPr>
            <a:r>
              <a:rPr lang="en-GB" altLang="en-US" b="1" dirty="0">
                <a:solidFill>
                  <a:schemeClr val="bg1"/>
                </a:solidFill>
              </a:rPr>
              <a:t>1/10/2024</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840760" cy="1200329"/>
          </a:xfrm>
          <a:prstGeom prst="rect">
            <a:avLst/>
          </a:prstGeom>
          <a:noFill/>
        </p:spPr>
        <p:txBody>
          <a:bodyPr wrap="squar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8013"/>
            <a:ext cx="8042276" cy="1336956"/>
          </a:xfrm>
          <a:ln>
            <a:solidFill>
              <a:schemeClr val="tx1"/>
            </a:solidFill>
          </a:ln>
        </p:spPr>
        <p:txBody>
          <a:bodyPr/>
          <a:lstStyle/>
          <a:p>
            <a:r>
              <a:rPr lang="en-US" sz="3200" dirty="0" err="1"/>
              <a:t>Dylanwad</a:t>
            </a:r>
            <a:r>
              <a:rPr lang="en-US" sz="3200" dirty="0"/>
              <a:t> </a:t>
            </a:r>
            <a:r>
              <a:rPr lang="en-US" sz="3200" dirty="0" err="1"/>
              <a:t>Damcanieithwyr</a:t>
            </a:r>
            <a:r>
              <a:rPr lang="en-US" sz="3200" dirty="0"/>
              <a:t> ac </a:t>
            </a:r>
            <a:r>
              <a:rPr lang="en-US" sz="3200" dirty="0" err="1"/>
              <a:t>Ymchwilwyr</a:t>
            </a:r>
            <a:br>
              <a:rPr lang="en-US" sz="3200" dirty="0"/>
            </a:br>
            <a:r>
              <a:rPr lang="en-US" sz="3200" dirty="0"/>
              <a:t>Influences from Theorists &amp; Researchers</a:t>
            </a:r>
          </a:p>
        </p:txBody>
      </p:sp>
      <p:sp>
        <p:nvSpPr>
          <p:cNvPr id="5" name="Content Placeholder 2"/>
          <p:cNvSpPr txBox="1">
            <a:spLocks/>
          </p:cNvSpPr>
          <p:nvPr/>
        </p:nvSpPr>
        <p:spPr>
          <a:xfrm>
            <a:off x="290335" y="1705776"/>
            <a:ext cx="5149632" cy="3900402"/>
          </a:xfrm>
          <a:prstGeom prst="rect">
            <a:avLst/>
          </a:prstGeom>
        </p:spPr>
        <p:txBody>
          <a:bodyPr vert="horz" lIns="91440" tIns="45720" rIns="91440" bIns="45720" rtlCol="0">
            <a:normAutofit fontScale="85000" lnSpcReduction="20000"/>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uLnTx/>
                <a:uFillTx/>
                <a:latin typeface="Cambria" panose="02040503050406030204" pitchFamily="18" charset="0"/>
                <a:ea typeface="+mn-ea"/>
                <a:cs typeface="Al Nile" pitchFamily="2" charset="-78"/>
              </a:rPr>
              <a:t>Frederick Froebel 	1782-1852</a:t>
            </a:r>
            <a:r>
              <a:rPr kumimoji="0" lang="en-GB" sz="2200" b="0" i="0" u="none" strike="noStrike" kern="1200" cap="none" spc="0" normalizeH="0" baseline="0" noProof="0" dirty="0">
                <a:ln>
                  <a:noFill/>
                </a:ln>
                <a:effectLst/>
                <a:uLnTx/>
                <a:uFillTx/>
                <a:latin typeface="Cambria" panose="02040503050406030204" pitchFamily="18" charset="0"/>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latin typeface="Cambria" panose="02040503050406030204" pitchFamily="18" charset="0"/>
                <a:cs typeface="Al Nile" pitchFamily="2" charset="-78"/>
              </a:rPr>
              <a:t>Rudolf Steiner</a:t>
            </a:r>
            <a:r>
              <a:rPr lang="en-GB" sz="2200" dirty="0">
                <a:latin typeface="Cambria" panose="02040503050406030204" pitchFamily="18" charset="0"/>
                <a:cs typeface="Al Nile" pitchFamily="2" charset="-78"/>
              </a:rPr>
              <a:t> 	1861-1925</a:t>
            </a:r>
          </a:p>
          <a:p>
            <a:pPr marL="349250" lvl="0" indent="-349250">
              <a:spcBef>
                <a:spcPts val="1600"/>
              </a:spcBef>
              <a:buClr>
                <a:schemeClr val="accent1">
                  <a:lumMod val="60000"/>
                  <a:lumOff val="40000"/>
                </a:schemeClr>
              </a:buClr>
              <a:buSzPct val="110000"/>
              <a:buFont typeface="Wingdings 2" pitchFamily="18" charset="2"/>
              <a:buChar char=""/>
              <a:defRPr/>
            </a:pPr>
            <a:r>
              <a:rPr kumimoji="0" lang="en-GB"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Margaret Mc</a:t>
            </a:r>
            <a:r>
              <a:rPr lang="en-GB" sz="2200" dirty="0">
                <a:highlight>
                  <a:srgbClr val="00FF00"/>
                </a:highlight>
                <a:latin typeface="Cambria" panose="02040503050406030204" pitchFamily="18" charset="0"/>
                <a:ea typeface="+mn-ea"/>
                <a:cs typeface="Al Nile" pitchFamily="2" charset="-78"/>
              </a:rPr>
              <a:t>Millan    	1860 - 1931</a:t>
            </a:r>
            <a:endParaRPr kumimoji="0" lang="en-US"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Maria Montessori	1870-1952</a:t>
            </a:r>
            <a:r>
              <a:rPr kumimoji="0" lang="en-GB"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 </a:t>
            </a:r>
            <a:endParaRPr lang="en-GB" sz="2200" baseline="0" dirty="0">
              <a:highlight>
                <a:srgbClr val="00FF00"/>
              </a:highlight>
              <a:latin typeface="Cambria" panose="02040503050406030204" pitchFamily="18" charset="0"/>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highlight>
                  <a:srgbClr val="C0C0C0"/>
                </a:highlight>
                <a:uLnTx/>
                <a:uFillTx/>
                <a:latin typeface="Cambria" panose="02040503050406030204" pitchFamily="18" charset="0"/>
                <a:ea typeface="+mn-ea"/>
                <a:cs typeface="Al Nile" pitchFamily="2" charset="-78"/>
              </a:rPr>
              <a:t>Bruner.                 	1915 – 2016</a:t>
            </a:r>
          </a:p>
          <a:p>
            <a:pPr marL="349250" indent="-349250" eaLnBrk="1" fontAlgn="auto" hangingPunct="1">
              <a:spcBef>
                <a:spcPts val="1600"/>
              </a:spcBef>
              <a:spcAft>
                <a:spcPts val="0"/>
              </a:spcAft>
              <a:buClr>
                <a:schemeClr val="accent1">
                  <a:lumMod val="60000"/>
                  <a:lumOff val="40000"/>
                </a:schemeClr>
              </a:buClr>
              <a:buSzPct val="110000"/>
              <a:buFont typeface="Wingdings 2" pitchFamily="18" charset="2"/>
              <a:buChar char=""/>
              <a:defRPr/>
            </a:pPr>
            <a:r>
              <a:rPr lang="en-US" sz="2200" dirty="0">
                <a:latin typeface="Cambria" panose="02040503050406030204" pitchFamily="18" charset="0"/>
                <a:cs typeface="Al Nile" pitchFamily="2" charset="-78"/>
              </a:rPr>
              <a:t>Jean Piaget 		1896 - 1980</a:t>
            </a:r>
            <a:r>
              <a:rPr kumimoji="0" lang="en-GB" sz="2200" b="0" i="0" u="none" strike="noStrike" kern="1200" cap="none" spc="0" normalizeH="0" baseline="0" noProof="0" dirty="0">
                <a:ln>
                  <a:noFill/>
                </a:ln>
                <a:effectLst/>
                <a:uLnTx/>
                <a:uFillTx/>
                <a:latin typeface="Cambria" panose="02040503050406030204" pitchFamily="18" charset="0"/>
                <a:ea typeface="+mn-ea"/>
                <a:cs typeface="Al Nile" pitchFamily="2" charset="-78"/>
              </a:rPr>
              <a:t> </a:t>
            </a:r>
            <a:endPar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highlight>
                  <a:srgbClr val="C0C0C0"/>
                </a:highlight>
                <a:uLnTx/>
                <a:uFillTx/>
                <a:latin typeface="Cambria" panose="02040503050406030204" pitchFamily="18" charset="0"/>
                <a:ea typeface="+mn-ea"/>
                <a:cs typeface="Al Nile" pitchFamily="2" charset="-78"/>
              </a:rPr>
              <a:t>Howard Gardner.       	1943</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highlight>
                  <a:srgbClr val="00FF00"/>
                </a:highlight>
                <a:uLnTx/>
                <a:uFillTx/>
                <a:latin typeface="Cambria" panose="02040503050406030204" pitchFamily="18" charset="0"/>
                <a:ea typeface="+mn-ea"/>
                <a:cs typeface="Al Nile" pitchFamily="2" charset="-78"/>
              </a:rPr>
              <a:t>Susan Isaacs            	1948</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dirty="0">
                <a:highlight>
                  <a:srgbClr val="C0C0C0"/>
                </a:highlight>
                <a:latin typeface="Cambria" panose="02040503050406030204" pitchFamily="18" charset="0"/>
                <a:ea typeface="+mn-ea"/>
                <a:cs typeface="Al Nile" pitchFamily="2" charset="-78"/>
              </a:rPr>
              <a:t>Jane Waters-Davies</a:t>
            </a:r>
            <a:endParaRPr kumimoji="0" lang="en-GB" sz="2200" b="0" i="0" u="none" strike="noStrike" kern="1200" cap="none" spc="0" normalizeH="0" noProof="0" dirty="0">
              <a:ln>
                <a:noFill/>
              </a:ln>
              <a:effectLst/>
              <a:highlight>
                <a:srgbClr val="C0C0C0"/>
              </a:highligh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692695"/>
            <a:ext cx="3534824" cy="1200329"/>
          </a:xfrm>
          <a:prstGeom prst="rect">
            <a:avLst/>
          </a:prstGeom>
          <a:noFill/>
        </p:spPr>
        <p:txBody>
          <a:bodyPr wrap="square" rtlCol="0">
            <a:spAutoFit/>
          </a:bodyPr>
          <a:lstStyle/>
          <a:p>
            <a:r>
              <a:rPr lang="en-US" b="1" dirty="0" err="1"/>
              <a:t>Dewiswch</a:t>
            </a:r>
            <a:r>
              <a:rPr lang="en-US" b="1" dirty="0"/>
              <a:t> </a:t>
            </a:r>
            <a:r>
              <a:rPr lang="en-US" b="1" dirty="0" err="1"/>
              <a:t>dau</a:t>
            </a:r>
            <a:r>
              <a:rPr lang="en-US" b="1" dirty="0"/>
              <a:t> </a:t>
            </a:r>
            <a:r>
              <a:rPr lang="en-US" b="1" dirty="0" err="1"/>
              <a:t>berson</a:t>
            </a:r>
            <a:r>
              <a:rPr lang="en-US" b="1" dirty="0"/>
              <a:t> </a:t>
            </a:r>
            <a:r>
              <a:rPr lang="en-US" b="1" dirty="0" err="1"/>
              <a:t>o’r</a:t>
            </a:r>
            <a:r>
              <a:rPr lang="en-US" b="1" dirty="0"/>
              <a:t> </a:t>
            </a:r>
            <a:r>
              <a:rPr lang="en-US" b="1" dirty="0" err="1"/>
              <a:t>rhestr</a:t>
            </a:r>
            <a:r>
              <a:rPr lang="en-US" b="1" dirty="0"/>
              <a:t> </a:t>
            </a:r>
            <a:r>
              <a:rPr lang="en-US" b="1" dirty="0" err="1"/>
              <a:t>yma</a:t>
            </a:r>
            <a:r>
              <a:rPr lang="en-US" b="1" dirty="0"/>
              <a:t> a </a:t>
            </a:r>
            <a:r>
              <a:rPr lang="en-US" b="1" dirty="0" err="1"/>
              <a:t>nodwch</a:t>
            </a:r>
            <a:r>
              <a:rPr lang="en-US" b="1" dirty="0"/>
              <a:t> 3 – 5 </a:t>
            </a:r>
            <a:r>
              <a:rPr lang="en-US" b="1" dirty="0" err="1"/>
              <a:t>prif</a:t>
            </a:r>
            <a:r>
              <a:rPr lang="en-US" b="1" dirty="0"/>
              <a:t> </a:t>
            </a:r>
            <a:r>
              <a:rPr lang="en-US" b="1" dirty="0" err="1"/>
              <a:t>pwynt</a:t>
            </a:r>
            <a:r>
              <a:rPr lang="en-US" b="1" dirty="0"/>
              <a:t> </a:t>
            </a:r>
            <a:r>
              <a:rPr lang="en-US" b="1" dirty="0" err="1"/>
              <a:t>amdano</a:t>
            </a:r>
            <a:r>
              <a:rPr lang="en-US" b="1" dirty="0"/>
              <a:t> / </a:t>
            </a:r>
            <a:r>
              <a:rPr lang="en-US" b="1" dirty="0" err="1"/>
              <a:t>amdani</a:t>
            </a:r>
            <a:r>
              <a:rPr lang="en-US" b="1" dirty="0"/>
              <a:t>. </a:t>
            </a:r>
          </a:p>
        </p:txBody>
      </p:sp>
      <p:sp>
        <p:nvSpPr>
          <p:cNvPr id="7" name="TextBox 6"/>
          <p:cNvSpPr txBox="1"/>
          <p:nvPr/>
        </p:nvSpPr>
        <p:spPr>
          <a:xfrm>
            <a:off x="5292080" y="3861048"/>
            <a:ext cx="3299471" cy="1477328"/>
          </a:xfrm>
          <a:prstGeom prst="rect">
            <a:avLst/>
          </a:prstGeom>
          <a:noFill/>
          <a:ln w="38100">
            <a:solidFill>
              <a:schemeClr val="tx1"/>
            </a:solidFill>
          </a:ln>
        </p:spPr>
        <p:txBody>
          <a:bodyPr wrap="square" rtlCol="0">
            <a:spAutoFit/>
          </a:bodyPr>
          <a:lstStyle/>
          <a:p>
            <a:r>
              <a:rPr lang="en-US" b="1" dirty="0"/>
              <a:t>Choose two people from this list and note 3 to 5 points about his / her philosophy / research. </a:t>
            </a:r>
          </a:p>
        </p:txBody>
      </p:sp>
    </p:spTree>
    <p:extLst>
      <p:ext uri="{BB962C8B-B14F-4D97-AF65-F5344CB8AC3E}">
        <p14:creationId xmlns:p14="http://schemas.microsoft.com/office/powerpoint/2010/main" val="462261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1434-9AB7-BC42-8EF8-DBB796581A94}"/>
              </a:ext>
            </a:extLst>
          </p:cNvPr>
          <p:cNvSpPr>
            <a:spLocks noGrp="1"/>
          </p:cNvSpPr>
          <p:nvPr>
            <p:ph type="title"/>
          </p:nvPr>
        </p:nvSpPr>
        <p:spPr>
          <a:xfrm>
            <a:off x="107504" y="0"/>
            <a:ext cx="8928992" cy="1143000"/>
          </a:xfrm>
        </p:spPr>
        <p:txBody>
          <a:bodyPr/>
          <a:lstStyle/>
          <a:p>
            <a:r>
              <a:rPr lang="en-US" sz="3000" dirty="0"/>
              <a:t>Key Approaches – according to learning theories</a:t>
            </a:r>
          </a:p>
        </p:txBody>
      </p:sp>
      <p:graphicFrame>
        <p:nvGraphicFramePr>
          <p:cNvPr id="5" name="Table 5">
            <a:extLst>
              <a:ext uri="{FF2B5EF4-FFF2-40B4-BE49-F238E27FC236}">
                <a16:creationId xmlns:a16="http://schemas.microsoft.com/office/drawing/2014/main" id="{C283A105-42FB-0A42-890B-908C09DAC522}"/>
              </a:ext>
            </a:extLst>
          </p:cNvPr>
          <p:cNvGraphicFramePr>
            <a:graphicFrameLocks noGrp="1"/>
          </p:cNvGraphicFramePr>
          <p:nvPr>
            <p:ph sz="half" idx="1"/>
            <p:extLst>
              <p:ext uri="{D42A27DB-BD31-4B8C-83A1-F6EECF244321}">
                <p14:modId xmlns:p14="http://schemas.microsoft.com/office/powerpoint/2010/main" val="985248414"/>
              </p:ext>
            </p:extLst>
          </p:nvPr>
        </p:nvGraphicFramePr>
        <p:xfrm>
          <a:off x="107504" y="1340768"/>
          <a:ext cx="8856984" cy="5690368"/>
        </p:xfrm>
        <a:graphic>
          <a:graphicData uri="http://schemas.openxmlformats.org/drawingml/2006/table">
            <a:tbl>
              <a:tblPr firstRow="1" bandRow="1">
                <a:tableStyleId>{5C22544A-7EE6-4342-B048-85BDC9FD1C3A}</a:tableStyleId>
              </a:tblPr>
              <a:tblGrid>
                <a:gridCol w="2214246">
                  <a:extLst>
                    <a:ext uri="{9D8B030D-6E8A-4147-A177-3AD203B41FA5}">
                      <a16:colId xmlns:a16="http://schemas.microsoft.com/office/drawing/2014/main" val="2902555203"/>
                    </a:ext>
                  </a:extLst>
                </a:gridCol>
                <a:gridCol w="2214246">
                  <a:extLst>
                    <a:ext uri="{9D8B030D-6E8A-4147-A177-3AD203B41FA5}">
                      <a16:colId xmlns:a16="http://schemas.microsoft.com/office/drawing/2014/main" val="3114244651"/>
                    </a:ext>
                  </a:extLst>
                </a:gridCol>
                <a:gridCol w="2214246">
                  <a:extLst>
                    <a:ext uri="{9D8B030D-6E8A-4147-A177-3AD203B41FA5}">
                      <a16:colId xmlns:a16="http://schemas.microsoft.com/office/drawing/2014/main" val="110370341"/>
                    </a:ext>
                  </a:extLst>
                </a:gridCol>
                <a:gridCol w="2214246">
                  <a:extLst>
                    <a:ext uri="{9D8B030D-6E8A-4147-A177-3AD203B41FA5}">
                      <a16:colId xmlns:a16="http://schemas.microsoft.com/office/drawing/2014/main" val="2283688976"/>
                    </a:ext>
                  </a:extLst>
                </a:gridCol>
              </a:tblGrid>
              <a:tr h="763888">
                <a:tc>
                  <a:txBody>
                    <a:bodyPr/>
                    <a:lstStyle/>
                    <a:p>
                      <a:endParaRPr lang="en-US" dirty="0"/>
                    </a:p>
                  </a:txBody>
                  <a:tcPr/>
                </a:tc>
                <a:tc>
                  <a:txBody>
                    <a:bodyPr/>
                    <a:lstStyle/>
                    <a:p>
                      <a:r>
                        <a:rPr lang="en-US" dirty="0" err="1"/>
                        <a:t>Behaviourism</a:t>
                      </a:r>
                      <a:endParaRPr lang="en-US" dirty="0"/>
                    </a:p>
                  </a:txBody>
                  <a:tcPr/>
                </a:tc>
                <a:tc>
                  <a:txBody>
                    <a:bodyPr/>
                    <a:lstStyle/>
                    <a:p>
                      <a:r>
                        <a:rPr lang="en-US" dirty="0"/>
                        <a:t>Constructivism</a:t>
                      </a:r>
                    </a:p>
                  </a:txBody>
                  <a:tcPr/>
                </a:tc>
                <a:tc>
                  <a:txBody>
                    <a:bodyPr/>
                    <a:lstStyle/>
                    <a:p>
                      <a:r>
                        <a:rPr lang="en-US" dirty="0"/>
                        <a:t>Social Constructivism</a:t>
                      </a:r>
                    </a:p>
                  </a:txBody>
                  <a:tcPr/>
                </a:tc>
                <a:extLst>
                  <a:ext uri="{0D108BD9-81ED-4DB2-BD59-A6C34878D82A}">
                    <a16:rowId xmlns:a16="http://schemas.microsoft.com/office/drawing/2014/main" val="3927471974"/>
                  </a:ext>
                </a:extLst>
              </a:tr>
              <a:tr h="1180328">
                <a:tc>
                  <a:txBody>
                    <a:bodyPr/>
                    <a:lstStyle/>
                    <a:p>
                      <a:r>
                        <a:rPr lang="en-US" dirty="0"/>
                        <a:t>Knowledge</a:t>
                      </a:r>
                    </a:p>
                  </a:txBody>
                  <a:tcPr/>
                </a:tc>
                <a:tc>
                  <a:txBody>
                    <a:bodyPr/>
                    <a:lstStyle/>
                    <a:p>
                      <a:r>
                        <a:rPr lang="en-US" dirty="0"/>
                        <a:t>Response &amp; external stimuli</a:t>
                      </a:r>
                    </a:p>
                  </a:txBody>
                  <a:tcPr/>
                </a:tc>
                <a:tc>
                  <a:txBody>
                    <a:bodyPr/>
                    <a:lstStyle/>
                    <a:p>
                      <a:r>
                        <a:rPr lang="en-US" dirty="0"/>
                        <a:t>Active construction</a:t>
                      </a:r>
                    </a:p>
                  </a:txBody>
                  <a:tcPr/>
                </a:tc>
                <a:tc>
                  <a:txBody>
                    <a:bodyPr/>
                    <a:lstStyle/>
                    <a:p>
                      <a:r>
                        <a:rPr lang="en-US" dirty="0"/>
                        <a:t>Social construction</a:t>
                      </a:r>
                    </a:p>
                  </a:txBody>
                  <a:tcPr/>
                </a:tc>
                <a:extLst>
                  <a:ext uri="{0D108BD9-81ED-4DB2-BD59-A6C34878D82A}">
                    <a16:rowId xmlns:a16="http://schemas.microsoft.com/office/drawing/2014/main" val="246752245"/>
                  </a:ext>
                </a:extLst>
              </a:tr>
              <a:tr h="1352544">
                <a:tc>
                  <a:txBody>
                    <a:bodyPr/>
                    <a:lstStyle/>
                    <a:p>
                      <a:r>
                        <a:rPr lang="en-US" dirty="0"/>
                        <a:t>Learning</a:t>
                      </a:r>
                    </a:p>
                  </a:txBody>
                  <a:tcPr/>
                </a:tc>
                <a:tc>
                  <a:txBody>
                    <a:bodyPr/>
                    <a:lstStyle/>
                    <a:p>
                      <a:r>
                        <a:rPr lang="en-US" dirty="0"/>
                        <a:t>Passive absorption by repetition</a:t>
                      </a:r>
                    </a:p>
                  </a:txBody>
                  <a:tcPr/>
                </a:tc>
                <a:tc>
                  <a:txBody>
                    <a:bodyPr/>
                    <a:lstStyle/>
                    <a:p>
                      <a:r>
                        <a:rPr lang="en-US" dirty="0"/>
                        <a:t>Discovery, assimilation and accommodation</a:t>
                      </a:r>
                    </a:p>
                  </a:txBody>
                  <a:tcPr/>
                </a:tc>
                <a:tc>
                  <a:txBody>
                    <a:bodyPr/>
                    <a:lstStyle/>
                    <a:p>
                      <a:r>
                        <a:rPr lang="en-US" dirty="0"/>
                        <a:t>Collaborative  assimilation and accommodation </a:t>
                      </a:r>
                    </a:p>
                  </a:txBody>
                  <a:tcPr/>
                </a:tc>
                <a:extLst>
                  <a:ext uri="{0D108BD9-81ED-4DB2-BD59-A6C34878D82A}">
                    <a16:rowId xmlns:a16="http://schemas.microsoft.com/office/drawing/2014/main" val="1782461775"/>
                  </a:ext>
                </a:extLst>
              </a:tr>
              <a:tr h="1002684">
                <a:tc>
                  <a:txBody>
                    <a:bodyPr/>
                    <a:lstStyle/>
                    <a:p>
                      <a:r>
                        <a:rPr lang="en-US" dirty="0"/>
                        <a:t>Motivation</a:t>
                      </a:r>
                    </a:p>
                  </a:txBody>
                  <a:tcPr/>
                </a:tc>
                <a:tc>
                  <a:txBody>
                    <a:bodyPr/>
                    <a:lstStyle/>
                    <a:p>
                      <a:r>
                        <a:rPr lang="en-US" dirty="0"/>
                        <a:t>Extrinsic, reward and punishment</a:t>
                      </a:r>
                    </a:p>
                  </a:txBody>
                  <a:tcPr/>
                </a:tc>
                <a:tc>
                  <a:txBody>
                    <a:bodyPr/>
                    <a:lstStyle/>
                    <a:p>
                      <a:r>
                        <a:rPr lang="en-US" dirty="0"/>
                        <a:t>Intrinsic</a:t>
                      </a:r>
                    </a:p>
                  </a:txBody>
                  <a:tcPr/>
                </a:tc>
                <a:tc>
                  <a:txBody>
                    <a:bodyPr/>
                    <a:lstStyle/>
                    <a:p>
                      <a:r>
                        <a:rPr lang="en-US" dirty="0"/>
                        <a:t>Intrinsic and extrinsic</a:t>
                      </a:r>
                    </a:p>
                  </a:txBody>
                  <a:tcPr/>
                </a:tc>
                <a:extLst>
                  <a:ext uri="{0D108BD9-81ED-4DB2-BD59-A6C34878D82A}">
                    <a16:rowId xmlns:a16="http://schemas.microsoft.com/office/drawing/2014/main" val="874036903"/>
                  </a:ext>
                </a:extLst>
              </a:tr>
              <a:tr h="1390924">
                <a:tc>
                  <a:txBody>
                    <a:bodyPr/>
                    <a:lstStyle/>
                    <a:p>
                      <a:r>
                        <a:rPr lang="en-US" dirty="0"/>
                        <a:t>Teaching</a:t>
                      </a:r>
                    </a:p>
                  </a:txBody>
                  <a:tcPr/>
                </a:tc>
                <a:tc>
                  <a:txBody>
                    <a:bodyPr/>
                    <a:lstStyle/>
                    <a:p>
                      <a:r>
                        <a:rPr lang="en-US" dirty="0"/>
                        <a:t>Transmission and reinforcement by teacher</a:t>
                      </a:r>
                    </a:p>
                  </a:txBody>
                  <a:tcPr/>
                </a:tc>
                <a:tc>
                  <a:txBody>
                    <a:bodyPr/>
                    <a:lstStyle/>
                    <a:p>
                      <a:r>
                        <a:rPr lang="en-US" dirty="0"/>
                        <a:t>Teacher facilitates</a:t>
                      </a:r>
                    </a:p>
                  </a:txBody>
                  <a:tcPr/>
                </a:tc>
                <a:tc>
                  <a:txBody>
                    <a:bodyPr/>
                    <a:lstStyle/>
                    <a:p>
                      <a:r>
                        <a:rPr lang="en-US" dirty="0"/>
                        <a:t>Collaboration is facilitated and guided by teacher</a:t>
                      </a:r>
                    </a:p>
                  </a:txBody>
                  <a:tcPr/>
                </a:tc>
                <a:extLst>
                  <a:ext uri="{0D108BD9-81ED-4DB2-BD59-A6C34878D82A}">
                    <a16:rowId xmlns:a16="http://schemas.microsoft.com/office/drawing/2014/main" val="3781333796"/>
                  </a:ext>
                </a:extLst>
              </a:tr>
            </a:tbl>
          </a:graphicData>
        </a:graphic>
      </p:graphicFrame>
    </p:spTree>
    <p:extLst>
      <p:ext uri="{BB962C8B-B14F-4D97-AF65-F5344CB8AC3E}">
        <p14:creationId xmlns:p14="http://schemas.microsoft.com/office/powerpoint/2010/main" val="3115981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241"/>
            <a:ext cx="8229600" cy="1143000"/>
          </a:xfrm>
        </p:spPr>
        <p:txBody>
          <a:bodyPr/>
          <a:lstStyle/>
          <a:p>
            <a:r>
              <a:rPr lang="en-US" dirty="0"/>
              <a:t>Frederick Froebel 1782-1852</a:t>
            </a:r>
            <a:r>
              <a:rPr lang="en-GB" dirty="0"/>
              <a:t> </a:t>
            </a:r>
            <a:endParaRPr lang="en-US" dirty="0"/>
          </a:p>
        </p:txBody>
      </p:sp>
      <p:sp>
        <p:nvSpPr>
          <p:cNvPr id="3" name="Content Placeholder 2"/>
          <p:cNvSpPr>
            <a:spLocks noGrp="1"/>
          </p:cNvSpPr>
          <p:nvPr>
            <p:ph sz="half" idx="1"/>
          </p:nvPr>
        </p:nvSpPr>
        <p:spPr>
          <a:xfrm>
            <a:off x="179512" y="1224241"/>
            <a:ext cx="4087378" cy="4808076"/>
          </a:xfrm>
        </p:spPr>
        <p:txBody>
          <a:bodyPr>
            <a:normAutofit fontScale="92500" lnSpcReduction="10000"/>
          </a:bodyPr>
          <a:lstStyle/>
          <a:p>
            <a:r>
              <a:rPr lang="en-US" dirty="0"/>
              <a:t>teachers role is like a gardener; nurturing children’s growth</a:t>
            </a:r>
            <a:endParaRPr lang="en-GB" dirty="0"/>
          </a:p>
          <a:p>
            <a:r>
              <a:rPr lang="en-US" dirty="0"/>
              <a:t>holistic approach- believed in strong connection between man, nature, and all living things</a:t>
            </a:r>
            <a:endParaRPr lang="en-GB" dirty="0"/>
          </a:p>
          <a:p>
            <a:r>
              <a:rPr lang="en-US" dirty="0"/>
              <a:t>children could learn about nature through outdoor play, gardening activities</a:t>
            </a:r>
            <a:endParaRPr lang="en-GB" dirty="0"/>
          </a:p>
        </p:txBody>
      </p:sp>
      <p:sp>
        <p:nvSpPr>
          <p:cNvPr id="6" name="Content Placeholder 2">
            <a:extLst>
              <a:ext uri="{FF2B5EF4-FFF2-40B4-BE49-F238E27FC236}">
                <a16:creationId xmlns:a16="http://schemas.microsoft.com/office/drawing/2014/main" id="{E70299BC-C5B2-3342-9810-C7E6F4F80ED0}"/>
              </a:ext>
            </a:extLst>
          </p:cNvPr>
          <p:cNvSpPr txBox="1">
            <a:spLocks/>
          </p:cNvSpPr>
          <p:nvPr/>
        </p:nvSpPr>
        <p:spPr bwMode="auto">
          <a:xfrm>
            <a:off x="5044968" y="1363320"/>
            <a:ext cx="4087378" cy="400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the garden was a spiritual place where children could grow with nature</a:t>
            </a:r>
            <a:endParaRPr lang="en-GB" dirty="0"/>
          </a:p>
          <a:p>
            <a:pPr eaLnBrk="1" hangingPunct="1"/>
            <a:r>
              <a:rPr lang="en-US" dirty="0"/>
              <a:t>valued play and work with adults</a:t>
            </a:r>
            <a:endParaRPr lang="en-GB" dirty="0"/>
          </a:p>
          <a:p>
            <a:pPr eaLnBrk="1" hangingPunct="1"/>
            <a:r>
              <a:rPr lang="en-US" dirty="0"/>
              <a:t>each child had an individual plot to cultivate in the garden</a:t>
            </a:r>
            <a:endParaRPr lang="en-GB" dirty="0"/>
          </a:p>
          <a:p>
            <a:pPr eaLnBrk="1" hangingPunct="1"/>
            <a:r>
              <a:rPr lang="en-US" dirty="0"/>
              <a:t>emphasized nature</a:t>
            </a:r>
            <a:r>
              <a:rPr lang="en-GB" dirty="0"/>
              <a:t> </a:t>
            </a:r>
            <a:endParaRPr lang="en-US" dirty="0"/>
          </a:p>
        </p:txBody>
      </p:sp>
    </p:spTree>
    <p:extLst>
      <p:ext uri="{BB962C8B-B14F-4D97-AF65-F5344CB8AC3E}">
        <p14:creationId xmlns:p14="http://schemas.microsoft.com/office/powerpoint/2010/main" val="3093320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38"/>
            <a:ext cx="8229600" cy="1143000"/>
          </a:xfrm>
        </p:spPr>
        <p:txBody>
          <a:bodyPr/>
          <a:lstStyle/>
          <a:p>
            <a:r>
              <a:rPr lang="en-US" dirty="0"/>
              <a:t>Rudolf Steiner</a:t>
            </a:r>
            <a:r>
              <a:rPr lang="en-GB" dirty="0"/>
              <a:t> 1861-1925</a:t>
            </a:r>
            <a:endParaRPr lang="en-US" dirty="0"/>
          </a:p>
        </p:txBody>
      </p:sp>
      <p:sp>
        <p:nvSpPr>
          <p:cNvPr id="3" name="Content Placeholder 2"/>
          <p:cNvSpPr>
            <a:spLocks noGrp="1"/>
          </p:cNvSpPr>
          <p:nvPr>
            <p:ph sz="half" idx="1"/>
          </p:nvPr>
        </p:nvSpPr>
        <p:spPr>
          <a:xfrm>
            <a:off x="226915" y="1484784"/>
            <a:ext cx="8690169" cy="4574018"/>
          </a:xfrm>
        </p:spPr>
        <p:txBody>
          <a:bodyPr>
            <a:normAutofit fontScale="92500" lnSpcReduction="20000"/>
          </a:bodyPr>
          <a:lstStyle/>
          <a:p>
            <a:r>
              <a:rPr lang="en-US" dirty="0"/>
              <a:t>established a distinctive form of education that stressed the child’s individuality, feelings and personal and social learning.</a:t>
            </a:r>
          </a:p>
          <a:p>
            <a:endParaRPr lang="en-GB" dirty="0"/>
          </a:p>
          <a:p>
            <a:r>
              <a:rPr lang="en-US" dirty="0"/>
              <a:t>learning activities that are rooted in day-to-day life (for example, food preparation, cooking and sewing) with the teacher setting the example</a:t>
            </a:r>
          </a:p>
          <a:p>
            <a:endParaRPr lang="en-GB" dirty="0"/>
          </a:p>
          <a:p>
            <a:r>
              <a:rPr lang="en-US" dirty="0"/>
              <a:t>the daily routine includes stories, poems, singing, movement, outdoor games, and creative and imaginative play with natural materials and </a:t>
            </a:r>
            <a:r>
              <a:rPr lang="en-US" dirty="0" err="1"/>
              <a:t>coloured</a:t>
            </a:r>
            <a:r>
              <a:rPr lang="en-US" dirty="0"/>
              <a:t> fabrics.</a:t>
            </a:r>
            <a:r>
              <a:rPr lang="en-GB" dirty="0"/>
              <a:t> </a:t>
            </a:r>
            <a:endParaRPr lang="en-US" dirty="0"/>
          </a:p>
        </p:txBody>
      </p:sp>
    </p:spTree>
    <p:extLst>
      <p:ext uri="{BB962C8B-B14F-4D97-AF65-F5344CB8AC3E}">
        <p14:creationId xmlns:p14="http://schemas.microsoft.com/office/powerpoint/2010/main" val="215900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013"/>
            <a:ext cx="8229600" cy="1143000"/>
          </a:xfrm>
        </p:spPr>
        <p:txBody>
          <a:bodyPr/>
          <a:lstStyle/>
          <a:p>
            <a:r>
              <a:rPr lang="en-US" dirty="0"/>
              <a:t>Margaret McMillan 1860 - 1931</a:t>
            </a:r>
            <a:r>
              <a:rPr lang="en-GB" dirty="0"/>
              <a:t> </a:t>
            </a:r>
            <a:endParaRPr lang="en-US" dirty="0"/>
          </a:p>
        </p:txBody>
      </p:sp>
      <p:sp>
        <p:nvSpPr>
          <p:cNvPr id="3" name="Content Placeholder 2"/>
          <p:cNvSpPr>
            <a:spLocks noGrp="1"/>
          </p:cNvSpPr>
          <p:nvPr>
            <p:ph sz="half" idx="1"/>
          </p:nvPr>
        </p:nvSpPr>
        <p:spPr>
          <a:xfrm>
            <a:off x="250125" y="1106729"/>
            <a:ext cx="4592533" cy="4338495"/>
          </a:xfrm>
        </p:spPr>
        <p:txBody>
          <a:bodyPr>
            <a:normAutofit fontScale="92500"/>
          </a:bodyPr>
          <a:lstStyle/>
          <a:p>
            <a:r>
              <a:rPr lang="en-US" dirty="0"/>
              <a:t>believed outdoor play would improve child’s health</a:t>
            </a:r>
            <a:endParaRPr lang="en-GB" dirty="0"/>
          </a:p>
          <a:p>
            <a:r>
              <a:rPr lang="en-US" dirty="0"/>
              <a:t>built a terraced/walled garden with apparatus for climbing and swinging</a:t>
            </a:r>
            <a:endParaRPr lang="en-GB" dirty="0"/>
          </a:p>
          <a:p>
            <a:r>
              <a:rPr lang="en-US" dirty="0"/>
              <a:t>included animals and birds in her garden</a:t>
            </a:r>
            <a:endParaRPr lang="en-GB" dirty="0"/>
          </a:p>
          <a:p>
            <a:r>
              <a:rPr lang="en-US" dirty="0"/>
              <a:t>children helped to grow produce for the community</a:t>
            </a:r>
            <a:r>
              <a:rPr lang="en-GB" dirty="0"/>
              <a:t> </a:t>
            </a:r>
            <a:endParaRPr lang="en-US" dirty="0"/>
          </a:p>
        </p:txBody>
      </p:sp>
      <p:sp>
        <p:nvSpPr>
          <p:cNvPr id="4" name="Content Placeholder 3"/>
          <p:cNvSpPr>
            <a:spLocks noGrp="1"/>
          </p:cNvSpPr>
          <p:nvPr>
            <p:ph sz="half" idx="2"/>
          </p:nvPr>
        </p:nvSpPr>
        <p:spPr>
          <a:xfrm>
            <a:off x="5226224" y="1268760"/>
            <a:ext cx="3667651" cy="5122860"/>
          </a:xfrm>
        </p:spPr>
        <p:txBody>
          <a:bodyPr>
            <a:normAutofit fontScale="92500"/>
          </a:bodyPr>
          <a:lstStyle/>
          <a:p>
            <a:r>
              <a:rPr lang="en-US" sz="2200" dirty="0" err="1"/>
              <a:t>crêd</a:t>
            </a:r>
            <a:r>
              <a:rPr lang="en-US" sz="2200" dirty="0"/>
              <a:t> </a:t>
            </a:r>
            <a:r>
              <a:rPr lang="en-US" sz="2200" dirty="0" err="1"/>
              <a:t>byddai</a:t>
            </a:r>
            <a:r>
              <a:rPr lang="en-US" sz="2200" dirty="0"/>
              <a:t> </a:t>
            </a:r>
            <a:r>
              <a:rPr lang="en-US" sz="2200" dirty="0" err="1"/>
              <a:t>chwarae</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gwella</a:t>
            </a:r>
            <a:r>
              <a:rPr lang="en-US" sz="2200" dirty="0"/>
              <a:t> iechyd </a:t>
            </a:r>
            <a:r>
              <a:rPr lang="en-US" sz="2200" dirty="0" err="1"/>
              <a:t>plentyn</a:t>
            </a:r>
            <a:endParaRPr lang="en-US" sz="2200" dirty="0"/>
          </a:p>
          <a:p>
            <a:r>
              <a:rPr lang="en-US" sz="2200" dirty="0" err="1"/>
              <a:t>adeiladodd</a:t>
            </a:r>
            <a:r>
              <a:rPr lang="en-US" sz="2200" dirty="0"/>
              <a:t> </a:t>
            </a:r>
            <a:r>
              <a:rPr lang="en-US" sz="2200" dirty="0" err="1"/>
              <a:t>gerddi</a:t>
            </a:r>
            <a:r>
              <a:rPr lang="en-US" sz="2200" dirty="0"/>
              <a:t> </a:t>
            </a:r>
            <a:r>
              <a:rPr lang="en-US" sz="2200" dirty="0" err="1"/>
              <a:t>gyda</a:t>
            </a:r>
            <a:r>
              <a:rPr lang="en-US" sz="2200" dirty="0"/>
              <a:t> </a:t>
            </a:r>
            <a:r>
              <a:rPr lang="en-US" sz="2200" dirty="0" err="1"/>
              <a:t>ffrâm</a:t>
            </a:r>
            <a:r>
              <a:rPr lang="en-US" sz="2200" dirty="0"/>
              <a:t> </a:t>
            </a:r>
            <a:r>
              <a:rPr lang="en-US" sz="2200" dirty="0" err="1"/>
              <a:t>ddringo</a:t>
            </a:r>
            <a:r>
              <a:rPr lang="en-US" sz="2200" dirty="0"/>
              <a:t> </a:t>
            </a:r>
            <a:r>
              <a:rPr lang="en-US" sz="2200" dirty="0" err="1"/>
              <a:t>ar</a:t>
            </a:r>
            <a:r>
              <a:rPr lang="en-US" sz="2200" dirty="0"/>
              <a:t> </a:t>
            </a:r>
            <a:r>
              <a:rPr lang="en-US" sz="2200" dirty="0" err="1"/>
              <a:t>gyfer</a:t>
            </a:r>
            <a:r>
              <a:rPr lang="en-US" sz="2200" dirty="0"/>
              <a:t> </a:t>
            </a:r>
            <a:r>
              <a:rPr lang="en-US" sz="2200" dirty="0" err="1"/>
              <a:t>dringo</a:t>
            </a:r>
            <a:r>
              <a:rPr lang="en-US" sz="2200" dirty="0"/>
              <a:t> a </a:t>
            </a:r>
            <a:r>
              <a:rPr lang="en-US" sz="2200" dirty="0" err="1"/>
              <a:t>siglo</a:t>
            </a:r>
            <a:endParaRPr lang="en-US" sz="2200" dirty="0"/>
          </a:p>
          <a:p>
            <a:r>
              <a:rPr lang="en-US" sz="2200" dirty="0" err="1"/>
              <a:t>Ychwanegu</a:t>
            </a:r>
            <a:r>
              <a:rPr lang="en-US" sz="2200" dirty="0"/>
              <a:t> </a:t>
            </a:r>
            <a:r>
              <a:rPr lang="en-US" sz="2200" dirty="0" err="1"/>
              <a:t>anifeiliaid</a:t>
            </a:r>
            <a:r>
              <a:rPr lang="en-US" sz="2200" dirty="0"/>
              <a:t> ac </a:t>
            </a:r>
            <a:r>
              <a:rPr lang="en-US" sz="2200" dirty="0" err="1"/>
              <a:t>adar</a:t>
            </a:r>
            <a:r>
              <a:rPr lang="en-US" sz="2200" dirty="0"/>
              <a:t> </a:t>
            </a:r>
            <a:r>
              <a:rPr lang="en-US" sz="2200" dirty="0" err="1"/>
              <a:t>i’r</a:t>
            </a:r>
            <a:r>
              <a:rPr lang="en-US" sz="2200" dirty="0"/>
              <a:t> </a:t>
            </a:r>
            <a:r>
              <a:rPr lang="en-US" sz="2200" dirty="0" err="1"/>
              <a:t>ardd</a:t>
            </a:r>
            <a:endParaRPr lang="en-US" sz="2200" dirty="0"/>
          </a:p>
          <a:p>
            <a:r>
              <a:rPr lang="en-US" sz="2200" dirty="0" err="1"/>
              <a:t>Gwaneth</a:t>
            </a:r>
            <a:r>
              <a:rPr lang="en-US" sz="2200" dirty="0"/>
              <a:t> </a:t>
            </a:r>
            <a:r>
              <a:rPr lang="en-US" sz="2200" dirty="0" err="1"/>
              <a:t>y</a:t>
            </a:r>
            <a:r>
              <a:rPr lang="en-US" sz="2200" dirty="0"/>
              <a:t> plant </a:t>
            </a:r>
            <a:r>
              <a:rPr lang="en-US" sz="2200" dirty="0" err="1"/>
              <a:t>helpu</a:t>
            </a:r>
            <a:r>
              <a:rPr lang="en-US" sz="2200" dirty="0"/>
              <a:t> </a:t>
            </a:r>
            <a:r>
              <a:rPr lang="en-US" sz="2200" dirty="0" err="1"/>
              <a:t>i</a:t>
            </a:r>
            <a:r>
              <a:rPr lang="en-US" sz="2200" dirty="0"/>
              <a:t> </a:t>
            </a:r>
            <a:r>
              <a:rPr lang="en-US" sz="2200" dirty="0" err="1"/>
              <a:t>dyfu</a:t>
            </a:r>
            <a:r>
              <a:rPr lang="en-US" sz="2200" dirty="0"/>
              <a:t> </a:t>
            </a:r>
            <a:r>
              <a:rPr lang="en-US" sz="2200" dirty="0" err="1"/>
              <a:t>cynnyrch</a:t>
            </a:r>
            <a:r>
              <a:rPr lang="en-US" sz="2200" dirty="0"/>
              <a:t> </a:t>
            </a:r>
            <a:r>
              <a:rPr lang="en-US" sz="2200" dirty="0" err="1"/>
              <a:t>ar</a:t>
            </a:r>
            <a:r>
              <a:rPr lang="en-US" sz="2200" dirty="0"/>
              <a:t> </a:t>
            </a:r>
            <a:r>
              <a:rPr lang="en-US" sz="2200" dirty="0" err="1"/>
              <a:t>gyfer</a:t>
            </a:r>
            <a:r>
              <a:rPr lang="en-US" sz="2200" dirty="0"/>
              <a:t> </a:t>
            </a:r>
            <a:r>
              <a:rPr lang="en-US" sz="2200" dirty="0" err="1"/>
              <a:t>y</a:t>
            </a:r>
            <a:r>
              <a:rPr lang="en-US" sz="2200" dirty="0"/>
              <a:t> </a:t>
            </a:r>
            <a:r>
              <a:rPr lang="en-US" sz="2200" dirty="0" err="1"/>
              <a:t>gymuned</a:t>
            </a:r>
            <a:r>
              <a:rPr lang="en-US" sz="2200" dirty="0"/>
              <a:t>. </a:t>
            </a:r>
          </a:p>
        </p:txBody>
      </p:sp>
    </p:spTree>
    <p:extLst>
      <p:ext uri="{BB962C8B-B14F-4D97-AF65-F5344CB8AC3E}">
        <p14:creationId xmlns:p14="http://schemas.microsoft.com/office/powerpoint/2010/main" val="3133926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EBC804-8BA5-AD4B-92C6-24B2C65FC048}"/>
              </a:ext>
            </a:extLst>
          </p:cNvPr>
          <p:cNvSpPr txBox="1">
            <a:spLocks/>
          </p:cNvSpPr>
          <p:nvPr/>
        </p:nvSpPr>
        <p:spPr bwMode="auto">
          <a:xfrm>
            <a:off x="457200" y="1371600"/>
            <a:ext cx="8229600" cy="4145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Resources featured child sized materials; each in their proper place</a:t>
            </a:r>
            <a:endParaRPr lang="en-GB" dirty="0"/>
          </a:p>
          <a:p>
            <a:pPr eaLnBrk="1" hangingPunct="1"/>
            <a:r>
              <a:rPr lang="en-US" dirty="0"/>
              <a:t>her outdoor garden consisted of an area for ball games and trees for shade</a:t>
            </a:r>
            <a:endParaRPr lang="en-GB" dirty="0"/>
          </a:p>
          <a:p>
            <a:pPr eaLnBrk="1" hangingPunct="1"/>
            <a:r>
              <a:rPr lang="en-US" dirty="0"/>
              <a:t>she thought children should have open access from indoor to outdoor areas</a:t>
            </a:r>
            <a:endParaRPr lang="en-GB" dirty="0"/>
          </a:p>
          <a:p>
            <a:pPr eaLnBrk="1" hangingPunct="1"/>
            <a:r>
              <a:rPr lang="en-US" dirty="0"/>
              <a:t>she believed in structured materials rather than a purely  “natural” environment</a:t>
            </a:r>
            <a:endParaRPr lang="en-GB" dirty="0"/>
          </a:p>
          <a:p>
            <a:pPr eaLnBrk="1" hangingPunct="1"/>
            <a:r>
              <a:rPr lang="en-US" dirty="0"/>
              <a:t>valued independent and concentrated work</a:t>
            </a:r>
            <a:endParaRPr lang="en-GB" dirty="0"/>
          </a:p>
          <a:p>
            <a:pPr eaLnBrk="1" hangingPunct="1"/>
            <a:r>
              <a:rPr lang="en-US" dirty="0"/>
              <a:t>emphasized science</a:t>
            </a:r>
            <a:r>
              <a:rPr lang="en-GB" dirty="0"/>
              <a:t> </a:t>
            </a:r>
            <a:endParaRPr lang="en-US" dirty="0"/>
          </a:p>
        </p:txBody>
      </p:sp>
      <p:sp>
        <p:nvSpPr>
          <p:cNvPr id="6" name="Title 1">
            <a:extLst>
              <a:ext uri="{FF2B5EF4-FFF2-40B4-BE49-F238E27FC236}">
                <a16:creationId xmlns:a16="http://schemas.microsoft.com/office/drawing/2014/main" id="{C6996F28-7D85-CC4C-8351-EDF1E6BA2270}"/>
              </a:ext>
            </a:extLst>
          </p:cNvPr>
          <p:cNvSpPr>
            <a:spLocks noGrp="1"/>
          </p:cNvSpPr>
          <p:nvPr>
            <p:ph type="title"/>
          </p:nvPr>
        </p:nvSpPr>
        <p:spPr/>
        <p:txBody>
          <a:bodyPr/>
          <a:lstStyle/>
          <a:p>
            <a:r>
              <a:rPr lang="en-US" dirty="0"/>
              <a:t>Maria Montessori 1870-1952</a:t>
            </a:r>
            <a:r>
              <a:rPr lang="en-GB" dirty="0"/>
              <a:t> </a:t>
            </a:r>
            <a:endParaRPr lang="en-US" dirty="0"/>
          </a:p>
        </p:txBody>
      </p:sp>
    </p:spTree>
    <p:extLst>
      <p:ext uri="{BB962C8B-B14F-4D97-AF65-F5344CB8AC3E}">
        <p14:creationId xmlns:p14="http://schemas.microsoft.com/office/powerpoint/2010/main" val="2831789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9057"/>
            <a:ext cx="7313613" cy="868362"/>
          </a:xfrm>
        </p:spPr>
        <p:txBody>
          <a:bodyPr/>
          <a:lstStyle/>
          <a:p>
            <a:r>
              <a:rPr lang="en-US" dirty="0"/>
              <a:t>Maria Montessori 1870-1952</a:t>
            </a:r>
            <a:r>
              <a:rPr lang="en-GB" dirty="0"/>
              <a:t> </a:t>
            </a:r>
            <a:endParaRPr lang="en-US" dirty="0"/>
          </a:p>
        </p:txBody>
      </p:sp>
      <p:sp>
        <p:nvSpPr>
          <p:cNvPr id="4" name="Content Placeholder 3"/>
          <p:cNvSpPr>
            <a:spLocks noGrp="1"/>
          </p:cNvSpPr>
          <p:nvPr>
            <p:ph sz="half" idx="2"/>
          </p:nvPr>
        </p:nvSpPr>
        <p:spPr>
          <a:xfrm>
            <a:off x="539552" y="1371600"/>
            <a:ext cx="8368753" cy="3641576"/>
          </a:xfrm>
        </p:spPr>
        <p:txBody>
          <a:bodyPr>
            <a:noAutofit/>
          </a:bodyPr>
          <a:lstStyle/>
          <a:p>
            <a:r>
              <a:rPr lang="en-US" sz="2400" dirty="0" err="1"/>
              <a:t>Deunydd</a:t>
            </a:r>
            <a:r>
              <a:rPr lang="en-US" sz="2400" dirty="0"/>
              <a:t> </a:t>
            </a:r>
            <a:r>
              <a:rPr lang="en-US" sz="2400" dirty="0" err="1"/>
              <a:t>maint</a:t>
            </a:r>
            <a:r>
              <a:rPr lang="en-US" sz="2400" dirty="0"/>
              <a:t> </a:t>
            </a:r>
            <a:r>
              <a:rPr lang="en-US" sz="2400" dirty="0" err="1"/>
              <a:t>addas</a:t>
            </a:r>
            <a:r>
              <a:rPr lang="en-US" sz="2400" dirty="0"/>
              <a:t> </a:t>
            </a:r>
            <a:r>
              <a:rPr lang="en-US" sz="2400" dirty="0" err="1"/>
              <a:t>i</a:t>
            </a:r>
            <a:r>
              <a:rPr lang="en-US" sz="2400" dirty="0"/>
              <a:t> </a:t>
            </a:r>
            <a:r>
              <a:rPr lang="en-US" sz="2400" dirty="0" err="1"/>
              <a:t>blant</a:t>
            </a:r>
            <a:r>
              <a:rPr lang="en-US" sz="2400" dirty="0"/>
              <a:t> – </a:t>
            </a:r>
            <a:r>
              <a:rPr lang="en-US" sz="2400" dirty="0" err="1"/>
              <a:t>popeth</a:t>
            </a:r>
            <a:r>
              <a:rPr lang="en-US" sz="2400" dirty="0"/>
              <a:t> </a:t>
            </a:r>
            <a:r>
              <a:rPr lang="en-US" sz="2400" dirty="0" err="1"/>
              <a:t>yn</a:t>
            </a:r>
            <a:r>
              <a:rPr lang="en-US" sz="2400" dirty="0"/>
              <a:t> </a:t>
            </a:r>
            <a:r>
              <a:rPr lang="en-US" sz="2400" dirty="0" err="1"/>
              <a:t>ei</a:t>
            </a:r>
            <a:r>
              <a:rPr lang="en-US" sz="2400" dirty="0"/>
              <a:t> le a le </a:t>
            </a:r>
            <a:r>
              <a:rPr lang="en-US" sz="2400" dirty="0" err="1"/>
              <a:t>i</a:t>
            </a:r>
            <a:r>
              <a:rPr lang="en-US" sz="2400" dirty="0"/>
              <a:t> </a:t>
            </a:r>
            <a:r>
              <a:rPr lang="en-US" sz="2400" dirty="0" err="1"/>
              <a:t>bopeth</a:t>
            </a:r>
            <a:r>
              <a:rPr lang="en-US" sz="2400" dirty="0"/>
              <a:t>.</a:t>
            </a:r>
          </a:p>
          <a:p>
            <a:r>
              <a:rPr lang="en-US" sz="2400" dirty="0" err="1"/>
              <a:t>Ardal</a:t>
            </a:r>
            <a:r>
              <a:rPr lang="en-US" sz="2400" dirty="0"/>
              <a:t> </a:t>
            </a:r>
            <a:r>
              <a:rPr lang="en-US" sz="2400" dirty="0" err="1"/>
              <a:t>tu</a:t>
            </a:r>
            <a:r>
              <a:rPr lang="en-US" sz="2400" dirty="0"/>
              <a:t> </a:t>
            </a:r>
            <a:r>
              <a:rPr lang="en-US" sz="2400" dirty="0" err="1"/>
              <a:t>allan</a:t>
            </a:r>
            <a:r>
              <a:rPr lang="en-US" sz="2400" dirty="0"/>
              <a:t> </a:t>
            </a:r>
            <a:r>
              <a:rPr lang="en-US" sz="2400" dirty="0" err="1"/>
              <a:t>yn</a:t>
            </a:r>
            <a:r>
              <a:rPr lang="en-US" sz="2400" dirty="0"/>
              <a:t> </a:t>
            </a:r>
            <a:r>
              <a:rPr lang="en-US" sz="2400" dirty="0" err="1"/>
              <a:t>gynnwys</a:t>
            </a:r>
            <a:r>
              <a:rPr lang="en-US" sz="2400" dirty="0"/>
              <a:t> man </a:t>
            </a:r>
            <a:r>
              <a:rPr lang="en-US" sz="2400" dirty="0" err="1"/>
              <a:t>chware</a:t>
            </a:r>
            <a:r>
              <a:rPr lang="en-US" sz="2400" dirty="0"/>
              <a:t> </a:t>
            </a:r>
            <a:r>
              <a:rPr lang="en-US" sz="2400" dirty="0" err="1"/>
              <a:t>pêl</a:t>
            </a:r>
            <a:r>
              <a:rPr lang="en-US" sz="2400" dirty="0"/>
              <a:t> a </a:t>
            </a:r>
            <a:r>
              <a:rPr lang="en-US" sz="2400" dirty="0" err="1"/>
              <a:t>choed</a:t>
            </a:r>
            <a:r>
              <a:rPr lang="en-US" sz="2400" dirty="0"/>
              <a:t> </a:t>
            </a:r>
            <a:r>
              <a:rPr lang="en-US" sz="2400" dirty="0" err="1"/>
              <a:t>ar</a:t>
            </a:r>
            <a:r>
              <a:rPr lang="en-US" sz="2400" dirty="0"/>
              <a:t> </a:t>
            </a:r>
            <a:r>
              <a:rPr lang="en-US" sz="2400" dirty="0" err="1"/>
              <a:t>gyfer</a:t>
            </a:r>
            <a:r>
              <a:rPr lang="en-US" sz="2400" dirty="0"/>
              <a:t> </a:t>
            </a:r>
            <a:r>
              <a:rPr lang="en-US" sz="2400" dirty="0" err="1"/>
              <a:t>cysgod</a:t>
            </a:r>
            <a:endParaRPr lang="en-US" sz="2400" dirty="0"/>
          </a:p>
          <a:p>
            <a:r>
              <a:rPr lang="en-US" sz="2400" dirty="0" err="1"/>
              <a:t>Credai</a:t>
            </a:r>
            <a:r>
              <a:rPr lang="en-US" sz="2400" dirty="0"/>
              <a:t> </a:t>
            </a:r>
            <a:r>
              <a:rPr lang="en-US" sz="2400" dirty="0" err="1"/>
              <a:t>dylai</a:t>
            </a:r>
            <a:r>
              <a:rPr lang="en-US" sz="2400" dirty="0"/>
              <a:t> plant </a:t>
            </a:r>
            <a:r>
              <a:rPr lang="en-US" sz="2400" dirty="0" err="1"/>
              <a:t>cael</a:t>
            </a:r>
            <a:r>
              <a:rPr lang="en-US" sz="2400" dirty="0"/>
              <a:t> </a:t>
            </a:r>
            <a:r>
              <a:rPr lang="en-US" sz="2400" dirty="0" err="1"/>
              <a:t>mynediad</a:t>
            </a:r>
            <a:r>
              <a:rPr lang="en-US" sz="2400" dirty="0"/>
              <a:t> </a:t>
            </a:r>
            <a:r>
              <a:rPr lang="en-US" sz="2400" dirty="0" err="1"/>
              <a:t>o’r</a:t>
            </a:r>
            <a:r>
              <a:rPr lang="en-US" sz="2400" dirty="0"/>
              <a:t> </a:t>
            </a:r>
            <a:r>
              <a:rPr lang="en-US" sz="2400" dirty="0" err="1"/>
              <a:t>tu</a:t>
            </a:r>
            <a:r>
              <a:rPr lang="en-US" sz="2400" dirty="0"/>
              <a:t> </a:t>
            </a:r>
            <a:r>
              <a:rPr lang="en-US" sz="2400" dirty="0" err="1"/>
              <a:t>fewn</a:t>
            </a:r>
            <a:r>
              <a:rPr lang="en-US" sz="2400" dirty="0"/>
              <a:t> </a:t>
            </a:r>
            <a:r>
              <a:rPr lang="en-US" sz="2400" dirty="0" err="1"/>
              <a:t>i’r</a:t>
            </a:r>
            <a:r>
              <a:rPr lang="en-US" sz="2400" dirty="0"/>
              <a:t> </a:t>
            </a:r>
            <a:r>
              <a:rPr lang="en-US" sz="2400" dirty="0" err="1"/>
              <a:t>tu</a:t>
            </a:r>
            <a:r>
              <a:rPr lang="en-US" sz="2400" dirty="0"/>
              <a:t> </a:t>
            </a:r>
            <a:r>
              <a:rPr lang="en-US" sz="2400" dirty="0" err="1"/>
              <a:t>allan</a:t>
            </a:r>
            <a:endParaRPr lang="en-US" sz="2400" dirty="0"/>
          </a:p>
          <a:p>
            <a:r>
              <a:rPr lang="en-US" sz="2400" dirty="0" err="1"/>
              <a:t>Credai</a:t>
            </a:r>
            <a:r>
              <a:rPr lang="en-US" sz="2400" dirty="0"/>
              <a:t> </a:t>
            </a:r>
            <a:r>
              <a:rPr lang="en-US" sz="2400" dirty="0" err="1"/>
              <a:t>mewn</a:t>
            </a:r>
            <a:r>
              <a:rPr lang="en-US" sz="2400" dirty="0"/>
              <a:t> </a:t>
            </a:r>
            <a:r>
              <a:rPr lang="en-US" sz="2400" dirty="0" err="1"/>
              <a:t>creu</a:t>
            </a:r>
            <a:r>
              <a:rPr lang="en-US" sz="2400" dirty="0"/>
              <a:t> </a:t>
            </a:r>
            <a:r>
              <a:rPr lang="en-US" sz="2400" dirty="0" err="1"/>
              <a:t>sefyllfaoedd</a:t>
            </a:r>
            <a:r>
              <a:rPr lang="en-US" sz="2400" dirty="0"/>
              <a:t> </a:t>
            </a:r>
            <a:r>
              <a:rPr lang="en-US" sz="2400" dirty="0" err="1"/>
              <a:t>yn</a:t>
            </a:r>
            <a:r>
              <a:rPr lang="en-US" sz="2400" dirty="0"/>
              <a:t> </a:t>
            </a:r>
            <a:r>
              <a:rPr lang="en-US" sz="2400" dirty="0" err="1"/>
              <a:t>hytrach</a:t>
            </a:r>
            <a:r>
              <a:rPr lang="en-US" sz="2400" dirty="0"/>
              <a:t> </a:t>
            </a:r>
            <a:r>
              <a:rPr lang="en-US" sz="2400" dirty="0" err="1"/>
              <a:t>na</a:t>
            </a:r>
            <a:r>
              <a:rPr lang="en-US" sz="2400" dirty="0"/>
              <a:t> </a:t>
            </a:r>
            <a:r>
              <a:rPr lang="en-US" sz="2400" dirty="0" err="1"/>
              <a:t>rhai</a:t>
            </a:r>
            <a:r>
              <a:rPr lang="en-US" sz="2400" dirty="0"/>
              <a:t> </a:t>
            </a:r>
            <a:r>
              <a:rPr lang="en-US" sz="2400" dirty="0" err="1"/>
              <a:t>naturiol</a:t>
            </a:r>
            <a:r>
              <a:rPr lang="en-US" sz="2400" dirty="0"/>
              <a:t>. </a:t>
            </a:r>
          </a:p>
          <a:p>
            <a:r>
              <a:rPr lang="en-US" sz="2400" dirty="0" err="1"/>
              <a:t>Gwerthfawrogwyd</a:t>
            </a:r>
            <a:r>
              <a:rPr lang="en-US" sz="2400" dirty="0"/>
              <a:t> </a:t>
            </a:r>
            <a:r>
              <a:rPr lang="en-US" sz="2400" dirty="0" err="1"/>
              <a:t>gwaith</a:t>
            </a:r>
            <a:r>
              <a:rPr lang="en-US" sz="2400" dirty="0"/>
              <a:t> </a:t>
            </a:r>
            <a:r>
              <a:rPr lang="en-US" sz="2400" dirty="0" err="1"/>
              <a:t>unigol</a:t>
            </a:r>
            <a:r>
              <a:rPr lang="en-US" sz="2400" dirty="0"/>
              <a:t> a </a:t>
            </a:r>
            <a:r>
              <a:rPr lang="en-US" sz="2400" dirty="0" err="1"/>
              <a:t>oedd</a:t>
            </a:r>
            <a:r>
              <a:rPr lang="en-US" sz="2400" dirty="0"/>
              <a:t> </a:t>
            </a:r>
            <a:r>
              <a:rPr lang="en-US" sz="2400" dirty="0" err="1"/>
              <a:t>angen</a:t>
            </a:r>
            <a:r>
              <a:rPr lang="en-US" sz="2400" dirty="0"/>
              <a:t> </a:t>
            </a:r>
            <a:r>
              <a:rPr lang="en-US" sz="2400" dirty="0" err="1"/>
              <a:t>sylw</a:t>
            </a:r>
            <a:r>
              <a:rPr lang="en-US" sz="2400" dirty="0"/>
              <a:t> </a:t>
            </a:r>
            <a:r>
              <a:rPr lang="en-US" sz="2400" dirty="0" err="1"/>
              <a:t>penodol</a:t>
            </a:r>
            <a:r>
              <a:rPr lang="en-US" sz="2400" dirty="0"/>
              <a:t>. </a:t>
            </a:r>
          </a:p>
          <a:p>
            <a:r>
              <a:rPr lang="en-US" sz="2400" dirty="0" err="1"/>
              <a:t>Pwysleisiwyd</a:t>
            </a:r>
            <a:r>
              <a:rPr lang="en-US" sz="2400" dirty="0"/>
              <a:t> </a:t>
            </a:r>
            <a:r>
              <a:rPr lang="en-US" sz="2400" dirty="0" err="1"/>
              <a:t>gwyddoniaeth</a:t>
            </a:r>
            <a:endParaRPr lang="en-US" sz="2400" dirty="0"/>
          </a:p>
        </p:txBody>
      </p:sp>
    </p:spTree>
    <p:extLst>
      <p:ext uri="{BB962C8B-B14F-4D97-AF65-F5344CB8AC3E}">
        <p14:creationId xmlns:p14="http://schemas.microsoft.com/office/powerpoint/2010/main" val="2640370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Jerome Bruner 1915 - 2016</a:t>
            </a:r>
            <a:r>
              <a:rPr lang="en-GB" dirty="0"/>
              <a:t> </a:t>
            </a:r>
            <a:endParaRPr lang="en-US" dirty="0"/>
          </a:p>
        </p:txBody>
      </p:sp>
      <p:sp>
        <p:nvSpPr>
          <p:cNvPr id="3" name="Content Placeholder 2"/>
          <p:cNvSpPr>
            <a:spLocks noGrp="1"/>
          </p:cNvSpPr>
          <p:nvPr>
            <p:ph sz="half" idx="1"/>
          </p:nvPr>
        </p:nvSpPr>
        <p:spPr>
          <a:xfrm>
            <a:off x="461771" y="1735139"/>
            <a:ext cx="7766242" cy="4692282"/>
          </a:xfrm>
        </p:spPr>
        <p:txBody>
          <a:bodyPr>
            <a:noAutofit/>
          </a:bodyPr>
          <a:lstStyle/>
          <a:p>
            <a:r>
              <a:rPr lang="en-US" sz="2400" dirty="0"/>
              <a:t>identified three broad modes of learning: enactive (actions), iconic (pictures) and symbolic (words and numbers).</a:t>
            </a:r>
            <a:endParaRPr lang="en-GB" sz="2400" dirty="0"/>
          </a:p>
          <a:p>
            <a:r>
              <a:rPr lang="en-US" sz="2400" dirty="0"/>
              <a:t>stressed the importance of adult intervention to support or </a:t>
            </a:r>
            <a:r>
              <a:rPr lang="en-US" sz="2400" b="1" dirty="0"/>
              <a:t>‘scaffold’ </a:t>
            </a:r>
            <a:r>
              <a:rPr lang="en-US" sz="2400" dirty="0"/>
              <a:t>learning and enable a child to make progress</a:t>
            </a:r>
            <a:endParaRPr lang="en-GB" sz="2400" dirty="0"/>
          </a:p>
          <a:p>
            <a:r>
              <a:rPr lang="en-US" sz="2400" dirty="0"/>
              <a:t>introduced the idea of a </a:t>
            </a:r>
            <a:r>
              <a:rPr lang="en-US" sz="2400" b="1" dirty="0"/>
              <a:t>‘spiral curriculum</a:t>
            </a:r>
            <a:r>
              <a:rPr lang="en-US" sz="2400" dirty="0"/>
              <a:t>’, wherein a topic can be re-introduced at a more complex level as thinking skills develop</a:t>
            </a:r>
            <a:r>
              <a:rPr lang="en-GB" sz="2400" dirty="0"/>
              <a:t> </a:t>
            </a:r>
            <a:endParaRPr lang="en-US" sz="2400" dirty="0"/>
          </a:p>
        </p:txBody>
      </p:sp>
    </p:spTree>
    <p:extLst>
      <p:ext uri="{BB962C8B-B14F-4D97-AF65-F5344CB8AC3E}">
        <p14:creationId xmlns:p14="http://schemas.microsoft.com/office/powerpoint/2010/main" val="106536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457200" y="1124744"/>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628814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a:t>Lev Vygostsky 1896 – 1934</a:t>
            </a:r>
            <a:br>
              <a:rPr lang="en-US" sz="3700"/>
            </a:br>
            <a:r>
              <a:rPr lang="en-US" sz="370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600201"/>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648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1800"/>
              <a:t>Through communication and social interaction with adults or more knowledgeable peers children can achieve higher levels of understanding than they would independently </a:t>
            </a:r>
          </a:p>
          <a:p>
            <a:pPr eaLnBrk="1" hangingPunct="1">
              <a:lnSpc>
                <a:spcPct val="90000"/>
              </a:lnSpc>
            </a:pPr>
            <a:r>
              <a:rPr lang="en-GB" sz="1800"/>
              <a:t>gap between what children can achieve unaided and what they can achieve with support and guidance he called the </a:t>
            </a:r>
            <a:r>
              <a:rPr lang="en-GB" sz="1800" b="1"/>
              <a:t>‘Zone of Proximal Development</a:t>
            </a:r>
            <a:r>
              <a:rPr lang="en-GB" sz="1800"/>
              <a:t>’ </a:t>
            </a:r>
          </a:p>
          <a:p>
            <a:pPr eaLnBrk="1" hangingPunct="1">
              <a:lnSpc>
                <a:spcPct val="90000"/>
              </a:lnSpc>
            </a:pPr>
            <a:r>
              <a:rPr lang="en-GB" sz="1800"/>
              <a:t>emphasised the role of the practitioner in matching learning activities to the child’s level of development </a:t>
            </a:r>
          </a:p>
          <a:p>
            <a:pPr eaLnBrk="1" hangingPunct="1">
              <a:lnSpc>
                <a:spcPct val="90000"/>
              </a:lnSpc>
            </a:pPr>
            <a:endParaRPr lang="en-US" sz="1800"/>
          </a:p>
        </p:txBody>
      </p:sp>
    </p:spTree>
    <p:extLst>
      <p:ext uri="{BB962C8B-B14F-4D97-AF65-F5344CB8AC3E}">
        <p14:creationId xmlns:p14="http://schemas.microsoft.com/office/powerpoint/2010/main" val="2407611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4138190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AE6DA-48C6-4442-A401-7950E384D98B}"/>
              </a:ext>
            </a:extLst>
          </p:cNvPr>
          <p:cNvSpPr>
            <a:spLocks noGrp="1"/>
          </p:cNvSpPr>
          <p:nvPr>
            <p:ph type="title"/>
          </p:nvPr>
        </p:nvSpPr>
        <p:spPr>
          <a:xfrm>
            <a:off x="174339" y="2132856"/>
            <a:ext cx="2314600" cy="1143000"/>
          </a:xfrm>
        </p:spPr>
        <p:txBody>
          <a:bodyPr/>
          <a:lstStyle/>
          <a:p>
            <a:r>
              <a:rPr lang="en-US" dirty="0"/>
              <a:t>Phase 1 </a:t>
            </a:r>
            <a:br>
              <a:rPr lang="en-US" dirty="0"/>
            </a:br>
            <a:br>
              <a:rPr lang="en-US" dirty="0"/>
            </a:br>
            <a:r>
              <a:rPr lang="en-US" dirty="0"/>
              <a:t>The Problem</a:t>
            </a:r>
          </a:p>
        </p:txBody>
      </p:sp>
      <p:pic>
        <p:nvPicPr>
          <p:cNvPr id="5" name="Content Placeholder 4" descr="A group of people in a park&#10;&#10;Description automatically generated">
            <a:extLst>
              <a:ext uri="{FF2B5EF4-FFF2-40B4-BE49-F238E27FC236}">
                <a16:creationId xmlns:a16="http://schemas.microsoft.com/office/drawing/2014/main" id="{8219B34E-11F0-7C4F-AF3E-B8B0DA38E8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015716" y="883379"/>
            <a:ext cx="6624736" cy="4968552"/>
          </a:xfrm>
        </p:spPr>
      </p:pic>
    </p:spTree>
    <p:extLst>
      <p:ext uri="{BB962C8B-B14F-4D97-AF65-F5344CB8AC3E}">
        <p14:creationId xmlns:p14="http://schemas.microsoft.com/office/powerpoint/2010/main" val="725616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A61B-18A3-324D-B5D9-C08D99CA7EB8}"/>
              </a:ext>
            </a:extLst>
          </p:cNvPr>
          <p:cNvSpPr>
            <a:spLocks noGrp="1"/>
          </p:cNvSpPr>
          <p:nvPr>
            <p:ph type="title"/>
          </p:nvPr>
        </p:nvSpPr>
        <p:spPr>
          <a:xfrm>
            <a:off x="323528" y="2286000"/>
            <a:ext cx="2645370" cy="1143000"/>
          </a:xfrm>
        </p:spPr>
        <p:txBody>
          <a:bodyPr/>
          <a:lstStyle/>
          <a:p>
            <a:r>
              <a:rPr lang="en-US" dirty="0"/>
              <a:t>Phase 2 </a:t>
            </a:r>
            <a:br>
              <a:rPr lang="en-US" dirty="0"/>
            </a:br>
            <a:br>
              <a:rPr lang="en-US" dirty="0"/>
            </a:br>
            <a:r>
              <a:rPr lang="en-US" dirty="0"/>
              <a:t>Trying to figure it out by yourself</a:t>
            </a:r>
          </a:p>
        </p:txBody>
      </p:sp>
      <p:pic>
        <p:nvPicPr>
          <p:cNvPr id="5" name="Content Placeholder 4" descr="A child holding a rope&#10;&#10;Description automatically generated">
            <a:extLst>
              <a:ext uri="{FF2B5EF4-FFF2-40B4-BE49-F238E27FC236}">
                <a16:creationId xmlns:a16="http://schemas.microsoft.com/office/drawing/2014/main" id="{3B33DFA1-A9F7-4A46-A0B3-28C367F159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729064" y="944724"/>
            <a:ext cx="6624736" cy="4968552"/>
          </a:xfrm>
        </p:spPr>
      </p:pic>
    </p:spTree>
    <p:extLst>
      <p:ext uri="{BB962C8B-B14F-4D97-AF65-F5344CB8AC3E}">
        <p14:creationId xmlns:p14="http://schemas.microsoft.com/office/powerpoint/2010/main" val="566340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27B2A-5A49-3E4D-A9D9-2CE685C885F7}"/>
              </a:ext>
            </a:extLst>
          </p:cNvPr>
          <p:cNvSpPr>
            <a:spLocks noGrp="1"/>
          </p:cNvSpPr>
          <p:nvPr>
            <p:ph type="title"/>
          </p:nvPr>
        </p:nvSpPr>
        <p:spPr>
          <a:xfrm>
            <a:off x="539552" y="1916832"/>
            <a:ext cx="2304256" cy="1143000"/>
          </a:xfrm>
        </p:spPr>
        <p:txBody>
          <a:bodyPr/>
          <a:lstStyle/>
          <a:p>
            <a:r>
              <a:rPr lang="en-US" sz="3600" dirty="0"/>
              <a:t>Phase 3 </a:t>
            </a:r>
            <a:br>
              <a:rPr lang="en-US" sz="3600" dirty="0"/>
            </a:br>
            <a:br>
              <a:rPr lang="en-US" sz="3600" dirty="0"/>
            </a:br>
            <a:r>
              <a:rPr lang="en-US" sz="3600" dirty="0"/>
              <a:t>Getting some guidance</a:t>
            </a:r>
          </a:p>
        </p:txBody>
      </p:sp>
      <p:pic>
        <p:nvPicPr>
          <p:cNvPr id="5" name="Content Placeholder 4" descr="A group of people standing in a grass field&#10;&#10;Description automatically generated">
            <a:extLst>
              <a:ext uri="{FF2B5EF4-FFF2-40B4-BE49-F238E27FC236}">
                <a16:creationId xmlns:a16="http://schemas.microsoft.com/office/drawing/2014/main" id="{E055F5EA-A038-734C-B4C9-C84175165C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605505" y="985900"/>
            <a:ext cx="6514934" cy="4886200"/>
          </a:xfrm>
        </p:spPr>
      </p:pic>
    </p:spTree>
    <p:extLst>
      <p:ext uri="{BB962C8B-B14F-4D97-AF65-F5344CB8AC3E}">
        <p14:creationId xmlns:p14="http://schemas.microsoft.com/office/powerpoint/2010/main" val="1056600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C1E7-6F18-B14A-B505-3FEEDA7AF040}"/>
              </a:ext>
            </a:extLst>
          </p:cNvPr>
          <p:cNvSpPr>
            <a:spLocks noGrp="1"/>
          </p:cNvSpPr>
          <p:nvPr>
            <p:ph type="title"/>
          </p:nvPr>
        </p:nvSpPr>
        <p:spPr>
          <a:xfrm>
            <a:off x="467544" y="2416175"/>
            <a:ext cx="1882552" cy="1143000"/>
          </a:xfrm>
        </p:spPr>
        <p:txBody>
          <a:bodyPr/>
          <a:lstStyle/>
          <a:p>
            <a:r>
              <a:rPr lang="en-US" sz="3600" dirty="0"/>
              <a:t>Phase 4 </a:t>
            </a:r>
            <a:br>
              <a:rPr lang="en-US" sz="3600" dirty="0"/>
            </a:br>
            <a:br>
              <a:rPr lang="en-US" sz="3600" dirty="0"/>
            </a:br>
            <a:r>
              <a:rPr lang="en-US" sz="3600" dirty="0"/>
              <a:t>Playing with tying knots worked!</a:t>
            </a:r>
          </a:p>
        </p:txBody>
      </p:sp>
      <p:pic>
        <p:nvPicPr>
          <p:cNvPr id="5" name="Content Placeholder 4" descr="A person pulling a log with a rope&#10;&#10;Description automatically generated">
            <a:extLst>
              <a:ext uri="{FF2B5EF4-FFF2-40B4-BE49-F238E27FC236}">
                <a16:creationId xmlns:a16="http://schemas.microsoft.com/office/drawing/2014/main" id="{73146365-EFB8-1E47-9487-B4A9769EF3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91779" y="944724"/>
            <a:ext cx="6624737" cy="4968552"/>
          </a:xfrm>
        </p:spPr>
      </p:pic>
    </p:spTree>
    <p:extLst>
      <p:ext uri="{BB962C8B-B14F-4D97-AF65-F5344CB8AC3E}">
        <p14:creationId xmlns:p14="http://schemas.microsoft.com/office/powerpoint/2010/main" val="3055921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B82AD-8856-1F42-A7F1-C4D6BB799B78}"/>
              </a:ext>
            </a:extLst>
          </p:cNvPr>
          <p:cNvSpPr>
            <a:spLocks noGrp="1"/>
          </p:cNvSpPr>
          <p:nvPr>
            <p:ph type="title"/>
          </p:nvPr>
        </p:nvSpPr>
        <p:spPr>
          <a:xfrm>
            <a:off x="107504" y="2313729"/>
            <a:ext cx="2592288" cy="1143000"/>
          </a:xfrm>
        </p:spPr>
        <p:txBody>
          <a:bodyPr/>
          <a:lstStyle/>
          <a:p>
            <a:r>
              <a:rPr lang="en-US" dirty="0"/>
              <a:t>Phase 5</a:t>
            </a:r>
            <a:br>
              <a:rPr lang="en-US" dirty="0"/>
            </a:br>
            <a:br>
              <a:rPr lang="en-US" dirty="0"/>
            </a:br>
            <a:r>
              <a:rPr lang="en-US" dirty="0"/>
              <a:t>The end!</a:t>
            </a:r>
          </a:p>
        </p:txBody>
      </p:sp>
      <p:pic>
        <p:nvPicPr>
          <p:cNvPr id="5" name="Content Placeholder 4" descr="A person pulling a rope around a tent&#10;&#10;Description automatically generated">
            <a:extLst>
              <a:ext uri="{FF2B5EF4-FFF2-40B4-BE49-F238E27FC236}">
                <a16:creationId xmlns:a16="http://schemas.microsoft.com/office/drawing/2014/main" id="{9B1EBE0A-DBE9-8A4E-8162-EC1A943EE8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87033" y="930486"/>
            <a:ext cx="6662705" cy="4997028"/>
          </a:xfrm>
        </p:spPr>
      </p:pic>
    </p:spTree>
    <p:extLst>
      <p:ext uri="{BB962C8B-B14F-4D97-AF65-F5344CB8AC3E}">
        <p14:creationId xmlns:p14="http://schemas.microsoft.com/office/powerpoint/2010/main" val="53973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Theorists and play</a:t>
            </a:r>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2095150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Howard Gardener (dob 1943)</a:t>
            </a:r>
            <a:r>
              <a:rPr lang="en-GB" dirty="0"/>
              <a:t> </a:t>
            </a:r>
            <a:endParaRPr lang="en-US" dirty="0"/>
          </a:p>
        </p:txBody>
      </p:sp>
      <p:sp>
        <p:nvSpPr>
          <p:cNvPr id="3" name="Content Placeholder 2"/>
          <p:cNvSpPr>
            <a:spLocks noGrp="1"/>
          </p:cNvSpPr>
          <p:nvPr>
            <p:ph sz="half" idx="1"/>
          </p:nvPr>
        </p:nvSpPr>
        <p:spPr>
          <a:xfrm>
            <a:off x="365568" y="1735139"/>
            <a:ext cx="8311852" cy="4499844"/>
          </a:xfrm>
        </p:spPr>
        <p:txBody>
          <a:bodyPr>
            <a:normAutofit/>
          </a:bodyPr>
          <a:lstStyle/>
          <a:p>
            <a:r>
              <a:rPr lang="en-US" sz="3000" dirty="0"/>
              <a:t>Theory of Multiple Intelligences.</a:t>
            </a:r>
            <a:endParaRPr lang="en-GB" sz="3000" dirty="0"/>
          </a:p>
          <a:p>
            <a:r>
              <a:rPr lang="en-US" sz="3000" dirty="0"/>
              <a:t>believes that intelligence is often narrowly viewed in terms of linguistic and mathematical skills at the expense of developing all-round potential</a:t>
            </a:r>
            <a:endParaRPr lang="en-GB" sz="3000" dirty="0"/>
          </a:p>
          <a:p>
            <a:r>
              <a:rPr lang="en-US" sz="3000" dirty="0"/>
              <a:t>suggests that learning potential encompasses eight different intelligences:</a:t>
            </a:r>
            <a:endParaRPr lang="en-GB" sz="3000" dirty="0"/>
          </a:p>
          <a:p>
            <a:endParaRPr lang="en-US" dirty="0"/>
          </a:p>
        </p:txBody>
      </p:sp>
    </p:spTree>
    <p:extLst>
      <p:ext uri="{BB962C8B-B14F-4D97-AF65-F5344CB8AC3E}">
        <p14:creationId xmlns:p14="http://schemas.microsoft.com/office/powerpoint/2010/main" val="3943599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Content Placeholder 5" descr="Chart&#10;&#10;Description automatically generated">
            <a:extLst>
              <a:ext uri="{FF2B5EF4-FFF2-40B4-BE49-F238E27FC236}">
                <a16:creationId xmlns:a16="http://schemas.microsoft.com/office/drawing/2014/main" id="{5F34AAD3-E95A-5848-96D9-B3C702C3EEF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32" b="-2"/>
          <a:stretch/>
        </p:blipFill>
        <p:spPr>
          <a:xfrm>
            <a:off x="20" y="10"/>
            <a:ext cx="9143980" cy="6857990"/>
          </a:xfrm>
          <a:noFill/>
        </p:spPr>
      </p:pic>
    </p:spTree>
    <p:extLst>
      <p:ext uri="{BB962C8B-B14F-4D97-AF65-F5344CB8AC3E}">
        <p14:creationId xmlns:p14="http://schemas.microsoft.com/office/powerpoint/2010/main" val="1609580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B613-3513-D44D-B9F4-1BD4A2924758}"/>
              </a:ext>
            </a:extLst>
          </p:cNvPr>
          <p:cNvSpPr>
            <a:spLocks noGrp="1"/>
          </p:cNvSpPr>
          <p:nvPr>
            <p:ph type="title"/>
          </p:nvPr>
        </p:nvSpPr>
        <p:spPr>
          <a:xfrm>
            <a:off x="1485900" y="311531"/>
            <a:ext cx="6172200" cy="857250"/>
          </a:xfrm>
        </p:spPr>
        <p:txBody>
          <a:bodyPr>
            <a:normAutofit fontScale="90000"/>
          </a:bodyPr>
          <a:lstStyle/>
          <a:p>
            <a:r>
              <a:rPr lang="en-US" dirty="0"/>
              <a:t>Susan Isaacs 1885 – 1948</a:t>
            </a:r>
            <a:br>
              <a:rPr lang="en-US" dirty="0"/>
            </a:br>
            <a:r>
              <a:rPr lang="en-US" sz="2400" dirty="0"/>
              <a:t>Social Constructivism</a:t>
            </a:r>
          </a:p>
        </p:txBody>
      </p:sp>
      <p:sp>
        <p:nvSpPr>
          <p:cNvPr id="3" name="Content Placeholder 2">
            <a:extLst>
              <a:ext uri="{FF2B5EF4-FFF2-40B4-BE49-F238E27FC236}">
                <a16:creationId xmlns:a16="http://schemas.microsoft.com/office/drawing/2014/main" id="{29D3DD34-B814-F342-9163-A06762DC7779}"/>
              </a:ext>
            </a:extLst>
          </p:cNvPr>
          <p:cNvSpPr>
            <a:spLocks noGrp="1"/>
          </p:cNvSpPr>
          <p:nvPr>
            <p:ph sz="half" idx="1"/>
          </p:nvPr>
        </p:nvSpPr>
        <p:spPr>
          <a:xfrm>
            <a:off x="251520" y="1338377"/>
            <a:ext cx="4320480" cy="4181246"/>
          </a:xfrm>
        </p:spPr>
        <p:txBody>
          <a:bodyPr>
            <a:noAutofit/>
          </a:bodyPr>
          <a:lstStyle/>
          <a:p>
            <a:r>
              <a:rPr lang="en-US" sz="2200" dirty="0"/>
              <a:t>Taw </a:t>
            </a:r>
            <a:r>
              <a:rPr lang="en-US" sz="2200" dirty="0" err="1"/>
              <a:t>trwy</a:t>
            </a:r>
            <a:r>
              <a:rPr lang="en-US" sz="2200" dirty="0"/>
              <a:t> </a:t>
            </a:r>
            <a:r>
              <a:rPr lang="en-US" sz="2200" dirty="0" err="1"/>
              <a:t>chwarae</a:t>
            </a:r>
            <a:r>
              <a:rPr lang="en-US" sz="2200" dirty="0"/>
              <a:t> </a:t>
            </a:r>
            <a:r>
              <a:rPr lang="en-US" sz="2200" dirty="0" err="1"/>
              <a:t>ydy’r</a:t>
            </a:r>
            <a:r>
              <a:rPr lang="en-US" sz="2200" dirty="0"/>
              <a:t> dull </a:t>
            </a:r>
            <a:r>
              <a:rPr lang="en-US" sz="2200" dirty="0" err="1"/>
              <a:t>orau</a:t>
            </a:r>
            <a:r>
              <a:rPr lang="en-US" sz="2200" dirty="0"/>
              <a:t> </a:t>
            </a:r>
            <a:r>
              <a:rPr lang="en-US" sz="2200" dirty="0" err="1"/>
              <a:t>i</a:t>
            </a:r>
            <a:r>
              <a:rPr lang="en-US" sz="2200" dirty="0"/>
              <a:t> </a:t>
            </a:r>
            <a:r>
              <a:rPr lang="en-US" sz="2200" dirty="0" err="1"/>
              <a:t>fagu</a:t>
            </a:r>
            <a:r>
              <a:rPr lang="en-US" sz="2200" dirty="0"/>
              <a:t> </a:t>
            </a:r>
            <a:r>
              <a:rPr lang="en-US" sz="2200" dirty="0" err="1"/>
              <a:t>annibyniaeth</a:t>
            </a:r>
            <a:r>
              <a:rPr lang="en-US" sz="2200" dirty="0"/>
              <a:t> </a:t>
            </a:r>
          </a:p>
          <a:p>
            <a:r>
              <a:rPr lang="en-US" sz="2200" dirty="0" err="1"/>
              <a:t>Rôl</a:t>
            </a:r>
            <a:r>
              <a:rPr lang="en-US" sz="2200" dirty="0"/>
              <a:t> </a:t>
            </a:r>
            <a:r>
              <a:rPr lang="en-US" sz="2200" dirty="0" err="1"/>
              <a:t>addysgwyr</a:t>
            </a:r>
            <a:r>
              <a:rPr lang="en-US" sz="2200" dirty="0"/>
              <a:t> </a:t>
            </a:r>
            <a:r>
              <a:rPr lang="en-US" sz="2200" dirty="0" err="1"/>
              <a:t>ydy</a:t>
            </a:r>
            <a:r>
              <a:rPr lang="en-US" sz="2200" dirty="0"/>
              <a:t> </a:t>
            </a:r>
            <a:r>
              <a:rPr lang="en-US" sz="2200" dirty="0" err="1"/>
              <a:t>arwain</a:t>
            </a:r>
            <a:r>
              <a:rPr lang="en-US" sz="2200" dirty="0"/>
              <a:t> y </a:t>
            </a:r>
            <a:r>
              <a:rPr lang="en-US" sz="2200" dirty="0" err="1"/>
              <a:t>chwarae</a:t>
            </a:r>
            <a:r>
              <a:rPr lang="en-US" sz="2200" dirty="0"/>
              <a:t>. </a:t>
            </a:r>
          </a:p>
          <a:p>
            <a:r>
              <a:rPr lang="en-US" sz="2200" dirty="0" err="1"/>
              <a:t>Chwarae</a:t>
            </a:r>
            <a:r>
              <a:rPr lang="en-US" sz="2200" dirty="0"/>
              <a:t> = </a:t>
            </a:r>
            <a:r>
              <a:rPr lang="en-US" sz="2200" dirty="0" err="1"/>
              <a:t>rhyngweithio</a:t>
            </a:r>
            <a:r>
              <a:rPr lang="en-US" sz="2200" dirty="0"/>
              <a:t> </a:t>
            </a:r>
            <a:r>
              <a:rPr lang="en-US" sz="2200" dirty="0" err="1"/>
              <a:t>cymdeithasol</a:t>
            </a:r>
            <a:endParaRPr lang="en-US" sz="2200" dirty="0"/>
          </a:p>
          <a:p>
            <a:r>
              <a:rPr lang="en-US" sz="2200" dirty="0" err="1"/>
              <a:t>Trwy</a:t>
            </a:r>
            <a:r>
              <a:rPr lang="en-US" sz="2200" dirty="0"/>
              <a:t> </a:t>
            </a:r>
            <a:r>
              <a:rPr lang="en-US" sz="2200" dirty="0" err="1"/>
              <a:t>chwarae</a:t>
            </a:r>
            <a:r>
              <a:rPr lang="en-US" sz="2200" dirty="0"/>
              <a:t> </a:t>
            </a:r>
            <a:r>
              <a:rPr lang="en-US" sz="2200" dirty="0" err="1"/>
              <a:t>mae</a:t>
            </a:r>
            <a:r>
              <a:rPr lang="en-US" sz="2200" dirty="0"/>
              <a:t> </a:t>
            </a:r>
            <a:r>
              <a:rPr lang="en-US" sz="2200" dirty="0" err="1"/>
              <a:t>llinellau</a:t>
            </a:r>
            <a:r>
              <a:rPr lang="en-US" sz="2200" dirty="0"/>
              <a:t> </a:t>
            </a:r>
            <a:r>
              <a:rPr lang="en-US" sz="2200" dirty="0" err="1"/>
              <a:t>ymholi</a:t>
            </a:r>
            <a:r>
              <a:rPr lang="en-US" sz="2200" dirty="0"/>
              <a:t> </a:t>
            </a:r>
            <a:r>
              <a:rPr lang="en-US" sz="2200" dirty="0" err="1"/>
              <a:t>newydd</a:t>
            </a:r>
            <a:r>
              <a:rPr lang="en-US" sz="2200" dirty="0"/>
              <a:t> </a:t>
            </a:r>
            <a:r>
              <a:rPr lang="en-US" sz="2200" dirty="0" err="1"/>
              <a:t>yn</a:t>
            </a:r>
            <a:r>
              <a:rPr lang="en-US" sz="2200" dirty="0"/>
              <a:t> </a:t>
            </a:r>
            <a:r>
              <a:rPr lang="en-US" sz="2200" dirty="0" err="1"/>
              <a:t>cael</a:t>
            </a:r>
            <a:r>
              <a:rPr lang="en-US" sz="2200" dirty="0"/>
              <a:t> </a:t>
            </a:r>
            <a:r>
              <a:rPr lang="en-US" sz="2200" dirty="0" err="1"/>
              <a:t>eu</a:t>
            </a:r>
            <a:r>
              <a:rPr lang="en-US" sz="2200" dirty="0"/>
              <a:t> </a:t>
            </a:r>
            <a:r>
              <a:rPr lang="en-US" sz="2200" dirty="0" err="1"/>
              <a:t>greu</a:t>
            </a:r>
            <a:r>
              <a:rPr lang="en-US" sz="2200" dirty="0"/>
              <a:t> ac/neu </a:t>
            </a:r>
            <a:r>
              <a:rPr lang="en-US" sz="2200" dirty="0" err="1"/>
              <a:t>mae</a:t>
            </a:r>
            <a:r>
              <a:rPr lang="en-US" sz="2200" dirty="0"/>
              <a:t> </a:t>
            </a:r>
            <a:r>
              <a:rPr lang="en-US" sz="2200" dirty="0" err="1"/>
              <a:t>problemau</a:t>
            </a:r>
            <a:r>
              <a:rPr lang="en-US" sz="2200" dirty="0"/>
              <a:t> </a:t>
            </a:r>
            <a:r>
              <a:rPr lang="en-US" sz="2200" dirty="0" err="1"/>
              <a:t>newydd</a:t>
            </a:r>
            <a:r>
              <a:rPr lang="en-US" sz="2200" dirty="0"/>
              <a:t> </a:t>
            </a:r>
            <a:r>
              <a:rPr lang="en-US" sz="2200" dirty="0" err="1"/>
              <a:t>yn</a:t>
            </a:r>
            <a:r>
              <a:rPr lang="en-US" sz="2200" dirty="0"/>
              <a:t> </a:t>
            </a:r>
            <a:r>
              <a:rPr lang="en-US" sz="2200" dirty="0" err="1"/>
              <a:t>dod</a:t>
            </a:r>
            <a:r>
              <a:rPr lang="en-US" sz="2200" dirty="0"/>
              <a:t> </a:t>
            </a:r>
            <a:r>
              <a:rPr lang="en-US" sz="2200" dirty="0" err="1"/>
              <a:t>ar</a:t>
            </a:r>
            <a:r>
              <a:rPr lang="en-US" sz="2200" dirty="0"/>
              <a:t> </a:t>
            </a:r>
            <a:r>
              <a:rPr lang="en-US" sz="2200" dirty="0" err="1"/>
              <a:t>ein</a:t>
            </a:r>
            <a:r>
              <a:rPr lang="en-US" sz="2200" dirty="0"/>
              <a:t> </a:t>
            </a:r>
            <a:r>
              <a:rPr lang="en-US" sz="2200" dirty="0" err="1"/>
              <a:t>traws</a:t>
            </a:r>
            <a:r>
              <a:rPr lang="en-US" sz="2200" dirty="0"/>
              <a:t> ac o </a:t>
            </a:r>
            <a:r>
              <a:rPr lang="en-US" sz="2200" dirty="0" err="1"/>
              <a:t>ganlyniad</a:t>
            </a:r>
            <a:r>
              <a:rPr lang="en-US" sz="2200" dirty="0"/>
              <a:t> </a:t>
            </a:r>
            <a:r>
              <a:rPr lang="en-US" sz="2200" dirty="0" err="1"/>
              <a:t>ceir</a:t>
            </a:r>
            <a:r>
              <a:rPr lang="en-US" sz="2200" dirty="0"/>
              <a:t> cam </a:t>
            </a:r>
            <a:r>
              <a:rPr lang="en-US" sz="2200" dirty="0" err="1"/>
              <a:t>newydd</a:t>
            </a:r>
            <a:r>
              <a:rPr lang="en-US" sz="2200" dirty="0"/>
              <a:t> </a:t>
            </a:r>
            <a:r>
              <a:rPr lang="en-US" sz="2200" dirty="0" err="1"/>
              <a:t>tuag</a:t>
            </a:r>
            <a:r>
              <a:rPr lang="en-US" sz="2200" dirty="0"/>
              <a:t> at </a:t>
            </a:r>
            <a:r>
              <a:rPr lang="en-US" sz="2200" dirty="0" err="1"/>
              <a:t>ddealltwriaeth</a:t>
            </a:r>
            <a:r>
              <a:rPr lang="en-US" sz="2200" dirty="0"/>
              <a:t>. </a:t>
            </a:r>
          </a:p>
        </p:txBody>
      </p:sp>
      <p:sp>
        <p:nvSpPr>
          <p:cNvPr id="4" name="Content Placeholder 3">
            <a:extLst>
              <a:ext uri="{FF2B5EF4-FFF2-40B4-BE49-F238E27FC236}">
                <a16:creationId xmlns:a16="http://schemas.microsoft.com/office/drawing/2014/main" id="{21AF2998-790A-D443-9672-476CFC236BFD}"/>
              </a:ext>
            </a:extLst>
          </p:cNvPr>
          <p:cNvSpPr>
            <a:spLocks noGrp="1"/>
          </p:cNvSpPr>
          <p:nvPr>
            <p:ph sz="half" idx="2"/>
          </p:nvPr>
        </p:nvSpPr>
        <p:spPr>
          <a:xfrm>
            <a:off x="5076056" y="1338377"/>
            <a:ext cx="3826581" cy="4399915"/>
          </a:xfrm>
        </p:spPr>
        <p:txBody>
          <a:bodyPr>
            <a:normAutofit/>
          </a:bodyPr>
          <a:lstStyle/>
          <a:p>
            <a:r>
              <a:rPr lang="en-US" sz="2200" dirty="0"/>
              <a:t>Develop independence through play </a:t>
            </a:r>
          </a:p>
          <a:p>
            <a:r>
              <a:rPr lang="en-US" sz="2200" dirty="0"/>
              <a:t>The role of early years educators is to guide children’s play. </a:t>
            </a:r>
          </a:p>
          <a:p>
            <a:r>
              <a:rPr lang="en-US" sz="2200" dirty="0"/>
              <a:t>Play = social interaction</a:t>
            </a:r>
          </a:p>
          <a:p>
            <a:r>
              <a:rPr lang="en-US" sz="2200" dirty="0"/>
              <a:t>Through play a new line of inquiry or problem may appear &amp; then as a result of this a new step in understanding is taken. </a:t>
            </a:r>
          </a:p>
          <a:p>
            <a:endParaRPr lang="en-US" dirty="0"/>
          </a:p>
        </p:txBody>
      </p:sp>
    </p:spTree>
    <p:extLst>
      <p:ext uri="{BB962C8B-B14F-4D97-AF65-F5344CB8AC3E}">
        <p14:creationId xmlns:p14="http://schemas.microsoft.com/office/powerpoint/2010/main" val="3881991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7" name="TextBox 6"/>
          <p:cNvSpPr txBox="1"/>
          <p:nvPr/>
        </p:nvSpPr>
        <p:spPr>
          <a:xfrm>
            <a:off x="5554408" y="2193514"/>
            <a:ext cx="3299471" cy="923330"/>
          </a:xfrm>
          <a:prstGeom prst="rect">
            <a:avLst/>
          </a:prstGeom>
          <a:noFill/>
        </p:spPr>
        <p:txBody>
          <a:bodyPr wrap="square" lIns="91440" tIns="45720" rIns="91440" bIns="45720" rtlCol="0" anchor="t">
            <a:spAutoFit/>
          </a:bodyPr>
          <a:lstStyle/>
          <a:p>
            <a:r>
              <a:rPr lang="en-US" b="1" dirty="0"/>
              <a:t>Choose a theorist and note 3 to 5 points about his / her philosophy. </a:t>
            </a:r>
            <a:endParaRPr lang="en-US" dirty="0"/>
          </a:p>
        </p:txBody>
      </p:sp>
      <p:sp>
        <p:nvSpPr>
          <p:cNvPr id="3" name="TextBox 2">
            <a:extLst>
              <a:ext uri="{FF2B5EF4-FFF2-40B4-BE49-F238E27FC236}">
                <a16:creationId xmlns:a16="http://schemas.microsoft.com/office/drawing/2014/main" id="{55A3BF6A-0EA1-4791-86EC-9B4E52960309}"/>
              </a:ext>
            </a:extLst>
          </p:cNvPr>
          <p:cNvSpPr txBox="1"/>
          <p:nvPr/>
        </p:nvSpPr>
        <p:spPr>
          <a:xfrm>
            <a:off x="5029200" y="3632604"/>
            <a:ext cx="4114800" cy="1815882"/>
          </a:xfrm>
          <a:prstGeom prst="rect">
            <a:avLst/>
          </a:prstGeom>
          <a:noFill/>
        </p:spPr>
        <p:txBody>
          <a:bodyPr wrap="square" rtlCol="0">
            <a:spAutoFit/>
          </a:bodyPr>
          <a:lstStyle/>
          <a:p>
            <a:pPr algn="ctr"/>
            <a:r>
              <a:rPr lang="en-US" sz="2800" b="1" dirty="0" err="1"/>
              <a:t>Wythnos</a:t>
            </a:r>
            <a:r>
              <a:rPr lang="en-US" sz="2800" b="1" dirty="0"/>
              <a:t> </a:t>
            </a:r>
            <a:r>
              <a:rPr lang="en-US" sz="2800" b="1" dirty="0" err="1"/>
              <a:t>nesaf</a:t>
            </a:r>
            <a:r>
              <a:rPr lang="en-US" sz="2800" b="1" dirty="0"/>
              <a:t> </a:t>
            </a:r>
          </a:p>
          <a:p>
            <a:pPr algn="ctr"/>
            <a:r>
              <a:rPr lang="en-US" sz="2800" b="1" dirty="0"/>
              <a:t>Next week present your findings</a:t>
            </a:r>
          </a:p>
          <a:p>
            <a:pPr algn="ctr"/>
            <a:r>
              <a:rPr lang="en-US" sz="2800" b="1" dirty="0"/>
              <a:t>Theory </a:t>
            </a:r>
          </a:p>
        </p:txBody>
      </p:sp>
    </p:spTree>
    <p:extLst>
      <p:ext uri="{BB962C8B-B14F-4D97-AF65-F5344CB8AC3E}">
        <p14:creationId xmlns:p14="http://schemas.microsoft.com/office/powerpoint/2010/main" val="4273861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33972" y="285762"/>
            <a:ext cx="5076056" cy="172819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400" b="1" dirty="0">
                <a:solidFill>
                  <a:schemeClr val="bg1"/>
                </a:solidFill>
              </a:rPr>
              <a:t>            </a:t>
            </a:r>
            <a:r>
              <a:rPr lang="en-US" altLang="en-US" sz="2400" b="1" dirty="0" err="1">
                <a:solidFill>
                  <a:schemeClr val="bg1"/>
                </a:solidFill>
              </a:rPr>
              <a:t>Dydd</a:t>
            </a:r>
            <a:r>
              <a:rPr lang="en-US" altLang="en-US" sz="2400" b="1" dirty="0">
                <a:solidFill>
                  <a:schemeClr val="bg1"/>
                </a:solidFill>
              </a:rPr>
              <a:t> Mawrth / Tuesday</a:t>
            </a:r>
            <a:endParaRPr lang="en-US" dirty="0">
              <a:solidFill>
                <a:schemeClr val="bg1"/>
              </a:solidFill>
            </a:endParaRPr>
          </a:p>
          <a:p>
            <a:pPr eaLnBrk="1" hangingPunct="1"/>
            <a:r>
              <a:rPr lang="en-US" altLang="en-US" sz="2400" b="1" dirty="0" err="1">
                <a:solidFill>
                  <a:schemeClr val="bg1"/>
                </a:solidFill>
              </a:rPr>
              <a:t>Cynefin</a:t>
            </a:r>
            <a:endParaRPr lang="en-US" altLang="en-US" sz="2400" b="1" dirty="0">
              <a:solidFill>
                <a:schemeClr val="bg1"/>
              </a:solidFill>
            </a:endParaRPr>
          </a:p>
          <a:p>
            <a:pPr eaLnBrk="1" hangingPunct="1"/>
            <a:r>
              <a:rPr lang="en-US" altLang="en-US" sz="2400" b="1" dirty="0">
                <a:solidFill>
                  <a:schemeClr val="bg1"/>
                </a:solidFill>
              </a:rPr>
              <a:t>8/10/2024 1 – 5pm </a:t>
            </a:r>
          </a:p>
        </p:txBody>
      </p:sp>
      <p:sp>
        <p:nvSpPr>
          <p:cNvPr id="2" name="TextBox 1">
            <a:extLst>
              <a:ext uri="{FF2B5EF4-FFF2-40B4-BE49-F238E27FC236}">
                <a16:creationId xmlns:a16="http://schemas.microsoft.com/office/drawing/2014/main" id="{1D996922-2B59-BE4C-B810-81D771F5B647}"/>
              </a:ext>
            </a:extLst>
          </p:cNvPr>
          <p:cNvSpPr txBox="1"/>
          <p:nvPr/>
        </p:nvSpPr>
        <p:spPr>
          <a:xfrm>
            <a:off x="293448" y="4241028"/>
            <a:ext cx="8670672"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err="1">
                <a:latin typeface="Verdana"/>
                <a:ea typeface="Verdana"/>
              </a:rPr>
              <a:t>Dewiswch</a:t>
            </a:r>
            <a:r>
              <a:rPr lang="en-US" sz="2800" b="1" dirty="0">
                <a:latin typeface="Verdana"/>
                <a:ea typeface="Verdana"/>
              </a:rPr>
              <a:t> </a:t>
            </a:r>
            <a:r>
              <a:rPr lang="en-US" sz="2800" b="1" err="1">
                <a:latin typeface="Verdana"/>
                <a:ea typeface="Verdana"/>
              </a:rPr>
              <a:t>ddamcanieithwr</a:t>
            </a:r>
            <a:r>
              <a:rPr lang="en-US" sz="2800" b="1" dirty="0">
                <a:latin typeface="Verdana"/>
                <a:ea typeface="Verdana"/>
              </a:rPr>
              <a:t> a </a:t>
            </a:r>
            <a:r>
              <a:rPr lang="en-US" sz="2800" b="1" err="1">
                <a:latin typeface="Verdana"/>
                <a:ea typeface="Verdana"/>
              </a:rPr>
              <a:t>nodwch</a:t>
            </a:r>
            <a:r>
              <a:rPr lang="en-US" sz="2800" b="1" dirty="0">
                <a:latin typeface="Verdana"/>
                <a:ea typeface="Verdana"/>
              </a:rPr>
              <a:t> </a:t>
            </a:r>
            <a:r>
              <a:rPr lang="en-US" sz="2800" b="1" err="1">
                <a:latin typeface="Verdana"/>
                <a:ea typeface="Verdana"/>
              </a:rPr>
              <a:t>prif</a:t>
            </a:r>
            <a:r>
              <a:rPr lang="en-US" sz="2800" b="1" dirty="0">
                <a:latin typeface="Verdana"/>
                <a:ea typeface="Verdana"/>
              </a:rPr>
              <a:t> 3 - 5 </a:t>
            </a:r>
            <a:r>
              <a:rPr lang="en-US" sz="2800" b="1" err="1">
                <a:latin typeface="Verdana"/>
                <a:ea typeface="Verdana"/>
              </a:rPr>
              <a:t>pwynt</a:t>
            </a:r>
            <a:r>
              <a:rPr lang="en-US" sz="2800" b="1" dirty="0">
                <a:latin typeface="Verdana"/>
                <a:ea typeface="Verdana"/>
              </a:rPr>
              <a:t> </a:t>
            </a:r>
            <a:r>
              <a:rPr lang="en-US" sz="2800" b="1" err="1">
                <a:latin typeface="Verdana"/>
                <a:ea typeface="Verdana"/>
              </a:rPr>
              <a:t>amdano</a:t>
            </a:r>
            <a:r>
              <a:rPr lang="en-US" sz="2800" b="1" dirty="0">
                <a:latin typeface="Verdana"/>
                <a:ea typeface="Verdana"/>
              </a:rPr>
              <a:t> / </a:t>
            </a:r>
            <a:r>
              <a:rPr lang="en-US" sz="2800" b="1" err="1">
                <a:latin typeface="Verdana"/>
                <a:ea typeface="Verdana"/>
              </a:rPr>
              <a:t>amdani</a:t>
            </a:r>
            <a:r>
              <a:rPr lang="en-US" sz="2800" b="1" dirty="0">
                <a:latin typeface="Verdana"/>
                <a:ea typeface="Verdana"/>
              </a:rPr>
              <a:t>. </a:t>
            </a:r>
            <a:endParaRPr lang="en-US" sz="2000">
              <a:latin typeface="Verdana"/>
              <a:ea typeface="Verdana"/>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372532" y="2337463"/>
            <a:ext cx="8517540"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dirty="0">
                <a:latin typeface="Verdana"/>
                <a:ea typeface="Verdana"/>
              </a:rPr>
              <a:t>Choose a theorist and note 3 to 5 points about his / her philosophy.</a:t>
            </a:r>
            <a:endParaRPr lang="en-US" sz="2800" b="1" dirty="0">
              <a:ea typeface="Verdana"/>
            </a:endParaRPr>
          </a:p>
        </p:txBody>
      </p:sp>
    </p:spTree>
    <p:extLst>
      <p:ext uri="{BB962C8B-B14F-4D97-AF65-F5344CB8AC3E}">
        <p14:creationId xmlns:p14="http://schemas.microsoft.com/office/powerpoint/2010/main" val="1288989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BD82-7066-4B74-9826-6A64FCF50E9D}"/>
              </a:ext>
            </a:extLst>
          </p:cNvPr>
          <p:cNvSpPr>
            <a:spLocks noGrp="1"/>
          </p:cNvSpPr>
          <p:nvPr>
            <p:ph type="title"/>
          </p:nvPr>
        </p:nvSpPr>
        <p:spPr>
          <a:xfrm>
            <a:off x="4932040" y="548680"/>
            <a:ext cx="4269160" cy="1143000"/>
          </a:xfrm>
        </p:spPr>
        <p:txBody>
          <a:bodyPr/>
          <a:lstStyle/>
          <a:p>
            <a:r>
              <a:rPr lang="en-US" sz="3200" b="1" dirty="0" err="1"/>
              <a:t>Wythnos</a:t>
            </a:r>
            <a:r>
              <a:rPr lang="en-US" sz="3200" b="1" dirty="0"/>
              <a:t> </a:t>
            </a:r>
            <a:r>
              <a:rPr lang="en-US" sz="3200" b="1" dirty="0" err="1"/>
              <a:t>nesaf</a:t>
            </a:r>
            <a:r>
              <a:rPr lang="en-US" sz="3200" b="1" dirty="0"/>
              <a:t> : </a:t>
            </a:r>
            <a:r>
              <a:rPr lang="en-US" sz="3200" b="1" dirty="0" err="1"/>
              <a:t>Ymarferol</a:t>
            </a:r>
            <a:r>
              <a:rPr lang="en-US" sz="3200" b="1" dirty="0"/>
              <a:t> </a:t>
            </a:r>
            <a:br>
              <a:rPr lang="en-US" sz="3200" b="1" dirty="0"/>
            </a:br>
            <a:r>
              <a:rPr lang="en-US" sz="3200" b="1" dirty="0"/>
              <a:t>Next week : Practical </a:t>
            </a:r>
            <a:br>
              <a:rPr lang="en-US" sz="4400" b="1" dirty="0"/>
            </a:br>
            <a:endParaRPr lang="en-GB" dirty="0"/>
          </a:p>
        </p:txBody>
      </p:sp>
      <p:sp>
        <p:nvSpPr>
          <p:cNvPr id="3" name="Content Placeholder 2">
            <a:extLst>
              <a:ext uri="{FF2B5EF4-FFF2-40B4-BE49-F238E27FC236}">
                <a16:creationId xmlns:a16="http://schemas.microsoft.com/office/drawing/2014/main" id="{A9560D4C-9733-44B0-A7D0-196E5D22210E}"/>
              </a:ext>
            </a:extLst>
          </p:cNvPr>
          <p:cNvSpPr>
            <a:spLocks noGrp="1"/>
          </p:cNvSpPr>
          <p:nvPr>
            <p:ph idx="1"/>
          </p:nvPr>
        </p:nvSpPr>
        <p:spPr>
          <a:xfrm>
            <a:off x="457200" y="1691679"/>
            <a:ext cx="8229600" cy="3825553"/>
          </a:xfrm>
        </p:spPr>
        <p:txBody>
          <a:bodyPr/>
          <a:lstStyle/>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Demonstrate a critical understanding of different types of learning needs and circumstances relating to a child’s ability to respond in Physical Development lessons;</a:t>
            </a:r>
            <a:endParaRPr lang="en-GB" sz="2400" dirty="0">
              <a:latin typeface="Times New Roman" panose="02020603050405020304" pitchFamily="18" charset="0"/>
              <a:ea typeface="Times New Roman" panose="02020603050405020304" pitchFamily="18" charset="0"/>
            </a:endParaRPr>
          </a:p>
          <a:p>
            <a:pPr marL="276860" indent="0" algn="just">
              <a:spcBef>
                <a:spcPts val="600"/>
              </a:spcBef>
              <a:spcAft>
                <a:spcPts val="0"/>
              </a:spcAft>
              <a:buNone/>
            </a:pPr>
            <a:endParaRPr lang="en-GB" sz="24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identify and utilise a range of strategies to enable all young people, whatever their circumstances or ability, to take part in and enjoy meaningful Physical Development lessons which contributes to the development of physical literacy;</a:t>
            </a:r>
            <a:endParaRPr lang="en-GB" sz="2400" dirty="0">
              <a:effectLst/>
              <a:latin typeface="Times New Roman" panose="02020603050405020304" pitchFamily="18" charset="0"/>
              <a:ea typeface="Times New Roman" panose="02020603050405020304" pitchFamily="18" charset="0"/>
            </a:endParaRPr>
          </a:p>
        </p:txBody>
      </p:sp>
      <p:sp>
        <p:nvSpPr>
          <p:cNvPr id="4" name="Rectangle 2">
            <a:extLst>
              <a:ext uri="{FF2B5EF4-FFF2-40B4-BE49-F238E27FC236}">
                <a16:creationId xmlns:a16="http://schemas.microsoft.com/office/drawing/2014/main" id="{C260F8A8-7206-4861-9D46-B82A0AFE0B03}"/>
              </a:ext>
            </a:extLst>
          </p:cNvPr>
          <p:cNvSpPr txBox="1">
            <a:spLocks noChangeArrowheads="1"/>
          </p:cNvSpPr>
          <p:nvPr/>
        </p:nvSpPr>
        <p:spPr bwMode="auto">
          <a:xfrm>
            <a:off x="0" y="0"/>
            <a:ext cx="4932040" cy="141277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t>
            </a:r>
            <a:endParaRPr lang="en-US" altLang="en-US" sz="3600" b="1" dirty="0">
              <a:solidFill>
                <a:schemeClr val="bg1"/>
              </a:solidFill>
            </a:endParaRPr>
          </a:p>
        </p:txBody>
      </p:sp>
    </p:spTree>
    <p:extLst>
      <p:ext uri="{BB962C8B-B14F-4D97-AF65-F5344CB8AC3E}">
        <p14:creationId xmlns:p14="http://schemas.microsoft.com/office/powerpoint/2010/main" val="10295464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683568" y="476672"/>
            <a:ext cx="8064896" cy="45365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Mawrth / Tuesday </a:t>
            </a:r>
          </a:p>
          <a:p>
            <a:pPr eaLnBrk="1" hangingPunct="1"/>
            <a:r>
              <a:rPr lang="en-US" altLang="en-US" sz="2400" b="1" dirty="0">
                <a:solidFill>
                  <a:schemeClr val="bg1"/>
                </a:solidFill>
              </a:rPr>
              <a:t>CYNEFIN</a:t>
            </a:r>
          </a:p>
          <a:p>
            <a:pPr eaLnBrk="1" hangingPunct="1"/>
            <a:r>
              <a:rPr lang="en-US" altLang="en-US" sz="2400" b="1" dirty="0">
                <a:solidFill>
                  <a:schemeClr val="bg1"/>
                </a:solidFill>
              </a:rPr>
              <a:t>8 / 10 / 2024</a:t>
            </a:r>
          </a:p>
          <a:p>
            <a:pPr eaLnBrk="1" hangingPunct="1"/>
            <a:endParaRPr lang="en-US" altLang="en-US" sz="2400" b="1" dirty="0">
              <a:solidFill>
                <a:schemeClr val="bg1"/>
              </a:solidFill>
            </a:endParaRPr>
          </a:p>
          <a:p>
            <a:pPr eaLnBrk="1" hangingPunct="1"/>
            <a:endParaRPr lang="en-US" altLang="en-US" sz="2400" b="1" dirty="0">
              <a:solidFill>
                <a:schemeClr val="bg1"/>
              </a:solidFill>
            </a:endParaRPr>
          </a:p>
          <a:p>
            <a:pPr eaLnBrk="1" hangingPunct="1">
              <a:lnSpc>
                <a:spcPct val="150000"/>
              </a:lnSpc>
            </a:pPr>
            <a:r>
              <a:rPr lang="en-US" altLang="en-US" sz="2400" b="1" dirty="0">
                <a:solidFill>
                  <a:schemeClr val="bg1"/>
                </a:solidFill>
              </a:rPr>
              <a:t>The importance of Play in the outdoors in the early years &amp; … how can this support young children’s physical literacy journey in a positive way?  </a:t>
            </a:r>
          </a:p>
        </p:txBody>
      </p:sp>
    </p:spTree>
    <p:extLst>
      <p:ext uri="{BB962C8B-B14F-4D97-AF65-F5344CB8AC3E}">
        <p14:creationId xmlns:p14="http://schemas.microsoft.com/office/powerpoint/2010/main" val="1552910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33972" y="285762"/>
            <a:ext cx="5076056" cy="172819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Mawrth / Tuesday</a:t>
            </a:r>
            <a:endParaRPr lang="en-US" sz="1050" dirty="0">
              <a:solidFill>
                <a:schemeClr val="bg1"/>
              </a:solidFill>
            </a:endParaRPr>
          </a:p>
          <a:p>
            <a:pPr eaLnBrk="1" hangingPunct="1"/>
            <a:r>
              <a:rPr lang="en-US" altLang="en-US" sz="2400" b="1" dirty="0" err="1">
                <a:solidFill>
                  <a:schemeClr val="bg1"/>
                </a:solidFill>
              </a:rPr>
              <a:t>Cynefin</a:t>
            </a:r>
            <a:endParaRPr lang="en-US" altLang="en-US" sz="2400" b="1" dirty="0">
              <a:solidFill>
                <a:schemeClr val="bg1"/>
              </a:solidFill>
            </a:endParaRPr>
          </a:p>
          <a:p>
            <a:pPr eaLnBrk="1" hangingPunct="1"/>
            <a:r>
              <a:rPr lang="en-US" altLang="en-US" sz="2400" b="1" dirty="0">
                <a:solidFill>
                  <a:schemeClr val="bg1"/>
                </a:solidFill>
              </a:rPr>
              <a:t>8/10/2024 1 – 5pm </a:t>
            </a:r>
          </a:p>
          <a:p>
            <a:pPr eaLnBrk="1" hangingPunct="1"/>
            <a:endParaRPr lang="en-US" altLang="en-US" sz="24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868071" y="2204864"/>
            <a:ext cx="2886969" cy="2793522"/>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400" dirty="0" err="1">
                <a:latin typeface="+mn-lt"/>
                <a:ea typeface="MS PGothic"/>
              </a:rPr>
              <a:t>Ymarferol</a:t>
            </a:r>
            <a:r>
              <a:rPr lang="en-US" sz="2400" dirty="0">
                <a:latin typeface="+mn-lt"/>
                <a:ea typeface="MS PGothic"/>
              </a:rPr>
              <a:t> </a:t>
            </a:r>
          </a:p>
          <a:p>
            <a:pPr algn="ctr">
              <a:lnSpc>
                <a:spcPct val="150000"/>
              </a:lnSpc>
            </a:pPr>
            <a:r>
              <a:rPr lang="en-US" sz="2400" dirty="0" err="1">
                <a:latin typeface="+mn-lt"/>
                <a:ea typeface="MS PGothic"/>
              </a:rPr>
              <a:t>Dillad</a:t>
            </a:r>
            <a:r>
              <a:rPr lang="en-US" sz="2400" dirty="0">
                <a:latin typeface="+mn-lt"/>
                <a:ea typeface="MS PGothic"/>
              </a:rPr>
              <a:t> addas – </a:t>
            </a:r>
            <a:r>
              <a:rPr lang="en-US" sz="2400" dirty="0" err="1">
                <a:latin typeface="+mn-lt"/>
                <a:ea typeface="MS PGothic"/>
              </a:rPr>
              <a:t>esgidiau</a:t>
            </a:r>
            <a:r>
              <a:rPr lang="en-US" sz="2400" dirty="0">
                <a:latin typeface="+mn-lt"/>
                <a:ea typeface="MS PGothic"/>
              </a:rPr>
              <a:t> </a:t>
            </a:r>
            <a:r>
              <a:rPr lang="en-US" sz="2400" dirty="0" err="1">
                <a:latin typeface="+mn-lt"/>
                <a:ea typeface="MS PGothic"/>
              </a:rPr>
              <a:t>glaw</a:t>
            </a:r>
            <a:endParaRPr lang="en-US" sz="2400" dirty="0" err="1">
              <a:latin typeface="+mn-lt"/>
            </a:endParaRPr>
          </a:p>
          <a:p>
            <a:pPr algn="ctr">
              <a:lnSpc>
                <a:spcPct val="150000"/>
              </a:lnSpc>
            </a:pPr>
            <a:r>
              <a:rPr lang="en-US" sz="2400" dirty="0">
                <a:latin typeface="+mn-lt"/>
                <a:ea typeface="MS PGothic"/>
              </a:rPr>
              <a:t>Cot </a:t>
            </a:r>
            <a:r>
              <a:rPr lang="en-US" sz="2400" dirty="0" err="1">
                <a:latin typeface="+mn-lt"/>
                <a:ea typeface="MS PGothic"/>
              </a:rPr>
              <a:t>glaw</a:t>
            </a:r>
            <a:r>
              <a:rPr lang="en-US" sz="2400" dirty="0">
                <a:latin typeface="+mn-lt"/>
                <a:ea typeface="MS PGothic"/>
              </a:rPr>
              <a:t> – </a:t>
            </a:r>
            <a:r>
              <a:rPr lang="en-US" sz="2400" dirty="0" err="1">
                <a:latin typeface="+mn-lt"/>
                <a:ea typeface="MS PGothic"/>
              </a:rPr>
              <a:t>rhag</a:t>
            </a:r>
            <a:r>
              <a:rPr lang="en-US" sz="2400" dirty="0">
                <a:latin typeface="+mn-lt"/>
                <a:ea typeface="MS PGothic"/>
              </a:rPr>
              <a:t> </a:t>
            </a:r>
            <a:r>
              <a:rPr lang="en-US" sz="2400" dirty="0" err="1">
                <a:latin typeface="+mn-lt"/>
                <a:ea typeface="MS PGothic"/>
              </a:rPr>
              <a:t>ofn</a:t>
            </a:r>
            <a:r>
              <a:rPr lang="en-US" sz="2400" dirty="0">
                <a:latin typeface="+mn-lt"/>
                <a:ea typeface="MS PGothic"/>
              </a:rPr>
              <a:t>! </a:t>
            </a:r>
            <a:endParaRPr lang="en-US" sz="2400" dirty="0">
              <a:latin typeface="+mn-lt"/>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4932040" y="2200054"/>
            <a:ext cx="3458361" cy="2793522"/>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400" dirty="0">
                <a:latin typeface="+mn-lt"/>
                <a:ea typeface="MS PGothic"/>
              </a:rPr>
              <a:t>Practical </a:t>
            </a:r>
          </a:p>
          <a:p>
            <a:pPr algn="ctr">
              <a:lnSpc>
                <a:spcPct val="150000"/>
              </a:lnSpc>
            </a:pPr>
            <a:r>
              <a:rPr lang="en-US" sz="2400" dirty="0">
                <a:latin typeface="+mn-lt"/>
                <a:ea typeface="MS PGothic"/>
              </a:rPr>
              <a:t>Dress appropriately – boots / wellingtons</a:t>
            </a:r>
            <a:endParaRPr lang="en-US" sz="2400" dirty="0">
              <a:latin typeface="+mn-lt"/>
            </a:endParaRPr>
          </a:p>
          <a:p>
            <a:pPr algn="ctr">
              <a:lnSpc>
                <a:spcPct val="150000"/>
              </a:lnSpc>
            </a:pPr>
            <a:r>
              <a:rPr lang="en-US" sz="2400" dirty="0">
                <a:latin typeface="+mn-lt"/>
                <a:ea typeface="MS PGothic"/>
              </a:rPr>
              <a:t>&amp; raincoat – just in case!</a:t>
            </a:r>
          </a:p>
        </p:txBody>
      </p:sp>
    </p:spTree>
    <p:extLst>
      <p:ext uri="{BB962C8B-B14F-4D97-AF65-F5344CB8AC3E}">
        <p14:creationId xmlns:p14="http://schemas.microsoft.com/office/powerpoint/2010/main" val="3473878526"/>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825</TotalTime>
  <Words>2153</Words>
  <Application>Microsoft Office PowerPoint</Application>
  <PresentationFormat>On-screen Show (4:3)</PresentationFormat>
  <Paragraphs>220</Paragraphs>
  <Slides>26</Slides>
  <Notes>17</Notes>
  <HiddenSlides>7</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Al Nile</vt:lpstr>
      <vt:lpstr>Myriad Pro</vt:lpstr>
      <vt:lpstr>Arial</vt:lpstr>
      <vt:lpstr>Cambria</vt:lpstr>
      <vt:lpstr>Symbol</vt:lpstr>
      <vt:lpstr>Times New Roman</vt:lpstr>
      <vt:lpstr>Verdana</vt:lpstr>
      <vt:lpstr>Wingdings</vt:lpstr>
      <vt:lpstr>Wingdings 2</vt:lpstr>
      <vt:lpstr>Theme2</vt:lpstr>
      <vt:lpstr>BMPE 5005  Damcanieithwyr ym myd Addysg Theorists in the world of Education  </vt:lpstr>
      <vt:lpstr>Dylanwad Damcanieithwyr ac Ymchwilwyr Influences from Theorists &amp; Researchers</vt:lpstr>
      <vt:lpstr>Key Approaches – according to learning theories</vt:lpstr>
      <vt:lpstr>Frederick Froebel 1782-1852 </vt:lpstr>
      <vt:lpstr>Rudolf Steiner 1861-1925</vt:lpstr>
      <vt:lpstr>Margaret McMillan 1860 - 1931 </vt:lpstr>
      <vt:lpstr>Maria Montessori 1870-1952 </vt:lpstr>
      <vt:lpstr>Maria Montessori 1870-1952 </vt:lpstr>
      <vt:lpstr>Jerome Bruner 1915 - 2016 </vt:lpstr>
      <vt:lpstr>Bruner’s theory of Cognitive Development  </vt:lpstr>
      <vt:lpstr>Lev Vygostsky 1896 – 1934 Social Constructivism</vt:lpstr>
      <vt:lpstr>PowerPoint Presentation</vt:lpstr>
      <vt:lpstr>Phase 1   The Problem</vt:lpstr>
      <vt:lpstr>Phase 2   Trying to figure it out by yourself</vt:lpstr>
      <vt:lpstr>Phase 3   Getting some guidance</vt:lpstr>
      <vt:lpstr>Phase 4   Playing with tying knots worked!</vt:lpstr>
      <vt:lpstr>Phase 5  The end!</vt:lpstr>
      <vt:lpstr>Theorists and play</vt:lpstr>
      <vt:lpstr>Howard Gardener (dob 1943) </vt:lpstr>
      <vt:lpstr>PowerPoint Presentation</vt:lpstr>
      <vt:lpstr>Susan Isaacs 1885 – 1948 Social Constructivism</vt:lpstr>
      <vt:lpstr>Dylanwad Damcanieithwyr Influences from Theorists</vt:lpstr>
      <vt:lpstr>PowerPoint Presentation</vt:lpstr>
      <vt:lpstr>Wythnos nesaf : Ymarferol  Next week : Practical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lastModifiedBy>Heddwen Davies</cp:lastModifiedBy>
  <cp:revision>58</cp:revision>
  <cp:lastPrinted>2024-10-01T09:13:59Z</cp:lastPrinted>
  <dcterms:created xsi:type="dcterms:W3CDTF">2020-10-05T18:51:09Z</dcterms:created>
  <dcterms:modified xsi:type="dcterms:W3CDTF">2024-10-01T09:23:01Z</dcterms:modified>
</cp:coreProperties>
</file>