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00B224-3F00-4067-812A-FB1C69DF1B2C}" v="458" dt="2023-02-26T11:08:12.4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64C2D6-D595-4583-AE48-D2698445543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E71F43-3637-43A4-82CE-B12D7B81C42A}">
      <dgm:prSet/>
      <dgm:spPr/>
      <dgm:t>
        <a:bodyPr/>
        <a:lstStyle/>
        <a:p>
          <a:r>
            <a:rPr lang="en-US"/>
            <a:t>First –do no harm</a:t>
          </a:r>
        </a:p>
      </dgm:t>
    </dgm:pt>
    <dgm:pt modelId="{7E710582-A9E4-4EC8-95B3-F303839D079D}" type="parTrans" cxnId="{8FF883E1-E020-4C45-AF8F-4F360A907306}">
      <dgm:prSet/>
      <dgm:spPr/>
      <dgm:t>
        <a:bodyPr/>
        <a:lstStyle/>
        <a:p>
          <a:endParaRPr lang="en-US"/>
        </a:p>
      </dgm:t>
    </dgm:pt>
    <dgm:pt modelId="{54A07AD8-1B59-430F-B146-ABAF9AA5E9A6}" type="sibTrans" cxnId="{8FF883E1-E020-4C45-AF8F-4F360A907306}">
      <dgm:prSet/>
      <dgm:spPr/>
      <dgm:t>
        <a:bodyPr/>
        <a:lstStyle/>
        <a:p>
          <a:endParaRPr lang="en-US"/>
        </a:p>
      </dgm:t>
    </dgm:pt>
    <dgm:pt modelId="{B0DB7A4F-217F-4661-81C1-869851A8A776}">
      <dgm:prSet/>
      <dgm:spPr/>
      <dgm:t>
        <a:bodyPr/>
        <a:lstStyle/>
        <a:p>
          <a:r>
            <a:rPr lang="en-US"/>
            <a:t>Second –do good</a:t>
          </a:r>
        </a:p>
      </dgm:t>
    </dgm:pt>
    <dgm:pt modelId="{E3CDA9B6-D350-4E4E-8AF9-E29811F1911A}" type="parTrans" cxnId="{5F3DD671-65C6-4F32-9A6F-5B70DE582E8C}">
      <dgm:prSet/>
      <dgm:spPr/>
      <dgm:t>
        <a:bodyPr/>
        <a:lstStyle/>
        <a:p>
          <a:endParaRPr lang="en-US"/>
        </a:p>
      </dgm:t>
    </dgm:pt>
    <dgm:pt modelId="{56632153-B85E-4D10-8F12-E5CD4F89DB0B}" type="sibTrans" cxnId="{5F3DD671-65C6-4F32-9A6F-5B70DE582E8C}">
      <dgm:prSet/>
      <dgm:spPr/>
      <dgm:t>
        <a:bodyPr/>
        <a:lstStyle/>
        <a:p>
          <a:endParaRPr lang="en-US"/>
        </a:p>
      </dgm:t>
    </dgm:pt>
    <dgm:pt modelId="{E49D1807-9E73-48BA-8FE8-62AF7E681D9D}">
      <dgm:prSet/>
      <dgm:spPr/>
      <dgm:t>
        <a:bodyPr/>
        <a:lstStyle/>
        <a:p>
          <a:r>
            <a:rPr lang="en-US"/>
            <a:t>Respect autonomy</a:t>
          </a:r>
        </a:p>
      </dgm:t>
    </dgm:pt>
    <dgm:pt modelId="{DDFA3932-614F-4AB4-ABA8-8E6A52E4556A}" type="parTrans" cxnId="{D0EF4BA9-7077-49A9-8725-8042FA428019}">
      <dgm:prSet/>
      <dgm:spPr/>
      <dgm:t>
        <a:bodyPr/>
        <a:lstStyle/>
        <a:p>
          <a:endParaRPr lang="en-US"/>
        </a:p>
      </dgm:t>
    </dgm:pt>
    <dgm:pt modelId="{D7C298DB-D73B-4B18-935E-59886D12940F}" type="sibTrans" cxnId="{D0EF4BA9-7077-49A9-8725-8042FA428019}">
      <dgm:prSet/>
      <dgm:spPr/>
      <dgm:t>
        <a:bodyPr/>
        <a:lstStyle/>
        <a:p>
          <a:endParaRPr lang="en-US"/>
        </a:p>
      </dgm:t>
    </dgm:pt>
    <dgm:pt modelId="{0A1692EC-16A0-4F8C-B781-3696D840FC53}">
      <dgm:prSet/>
      <dgm:spPr/>
      <dgm:t>
        <a:bodyPr/>
        <a:lstStyle/>
        <a:p>
          <a:r>
            <a:rPr lang="en-US"/>
            <a:t>Fairness</a:t>
          </a:r>
        </a:p>
      </dgm:t>
    </dgm:pt>
    <dgm:pt modelId="{D8052601-1C03-4803-80A6-3B9F4052C0F6}" type="parTrans" cxnId="{47DD4600-741E-4F20-BA3F-46743458F898}">
      <dgm:prSet/>
      <dgm:spPr/>
      <dgm:t>
        <a:bodyPr/>
        <a:lstStyle/>
        <a:p>
          <a:endParaRPr lang="en-US"/>
        </a:p>
      </dgm:t>
    </dgm:pt>
    <dgm:pt modelId="{83ACF87E-53E0-472A-A38A-D5F707B0AC46}" type="sibTrans" cxnId="{47DD4600-741E-4F20-BA3F-46743458F898}">
      <dgm:prSet/>
      <dgm:spPr/>
      <dgm:t>
        <a:bodyPr/>
        <a:lstStyle/>
        <a:p>
          <a:endParaRPr lang="en-US"/>
        </a:p>
      </dgm:t>
    </dgm:pt>
    <dgm:pt modelId="{7AC0E95F-7292-443E-A297-A08EE7686D8F}" type="pres">
      <dgm:prSet presAssocID="{DA64C2D6-D595-4583-AE48-D2698445543A}" presName="vert0" presStyleCnt="0">
        <dgm:presLayoutVars>
          <dgm:dir/>
          <dgm:animOne val="branch"/>
          <dgm:animLvl val="lvl"/>
        </dgm:presLayoutVars>
      </dgm:prSet>
      <dgm:spPr/>
    </dgm:pt>
    <dgm:pt modelId="{88560921-110E-4792-B24C-87F49839DF24}" type="pres">
      <dgm:prSet presAssocID="{82E71F43-3637-43A4-82CE-B12D7B81C42A}" presName="thickLine" presStyleLbl="alignNode1" presStyleIdx="0" presStyleCnt="4"/>
      <dgm:spPr/>
    </dgm:pt>
    <dgm:pt modelId="{E5745C27-5C50-4CA2-A1E6-B81667FBD8A3}" type="pres">
      <dgm:prSet presAssocID="{82E71F43-3637-43A4-82CE-B12D7B81C42A}" presName="horz1" presStyleCnt="0"/>
      <dgm:spPr/>
    </dgm:pt>
    <dgm:pt modelId="{9B32AB34-2D35-4B60-8E98-7046D698B066}" type="pres">
      <dgm:prSet presAssocID="{82E71F43-3637-43A4-82CE-B12D7B81C42A}" presName="tx1" presStyleLbl="revTx" presStyleIdx="0" presStyleCnt="4"/>
      <dgm:spPr/>
    </dgm:pt>
    <dgm:pt modelId="{FE2B560D-5FF8-4A37-BE33-3F04E934AD48}" type="pres">
      <dgm:prSet presAssocID="{82E71F43-3637-43A4-82CE-B12D7B81C42A}" presName="vert1" presStyleCnt="0"/>
      <dgm:spPr/>
    </dgm:pt>
    <dgm:pt modelId="{3FEE4FA2-F5EF-4B64-AB33-0A1E408AD9AF}" type="pres">
      <dgm:prSet presAssocID="{B0DB7A4F-217F-4661-81C1-869851A8A776}" presName="thickLine" presStyleLbl="alignNode1" presStyleIdx="1" presStyleCnt="4"/>
      <dgm:spPr/>
    </dgm:pt>
    <dgm:pt modelId="{94810A54-EED1-42CB-A673-90D6DEFA3D07}" type="pres">
      <dgm:prSet presAssocID="{B0DB7A4F-217F-4661-81C1-869851A8A776}" presName="horz1" presStyleCnt="0"/>
      <dgm:spPr/>
    </dgm:pt>
    <dgm:pt modelId="{43EFE666-C805-4EDC-931C-48D28B61C9FE}" type="pres">
      <dgm:prSet presAssocID="{B0DB7A4F-217F-4661-81C1-869851A8A776}" presName="tx1" presStyleLbl="revTx" presStyleIdx="1" presStyleCnt="4"/>
      <dgm:spPr/>
    </dgm:pt>
    <dgm:pt modelId="{2FB670F3-D21F-4FA4-B7F9-712C1A78F6CE}" type="pres">
      <dgm:prSet presAssocID="{B0DB7A4F-217F-4661-81C1-869851A8A776}" presName="vert1" presStyleCnt="0"/>
      <dgm:spPr/>
    </dgm:pt>
    <dgm:pt modelId="{9F3FCF88-E5F4-4520-8FC1-D59655D96591}" type="pres">
      <dgm:prSet presAssocID="{E49D1807-9E73-48BA-8FE8-62AF7E681D9D}" presName="thickLine" presStyleLbl="alignNode1" presStyleIdx="2" presStyleCnt="4"/>
      <dgm:spPr/>
    </dgm:pt>
    <dgm:pt modelId="{3D1DC241-921A-4B98-A8F6-C0B7F00F707E}" type="pres">
      <dgm:prSet presAssocID="{E49D1807-9E73-48BA-8FE8-62AF7E681D9D}" presName="horz1" presStyleCnt="0"/>
      <dgm:spPr/>
    </dgm:pt>
    <dgm:pt modelId="{C1282AE3-B54C-4F4F-8FC8-E9D6D70DFB0B}" type="pres">
      <dgm:prSet presAssocID="{E49D1807-9E73-48BA-8FE8-62AF7E681D9D}" presName="tx1" presStyleLbl="revTx" presStyleIdx="2" presStyleCnt="4"/>
      <dgm:spPr/>
    </dgm:pt>
    <dgm:pt modelId="{920EF446-5F1F-4FC3-BA5D-49A8BBFC0BA8}" type="pres">
      <dgm:prSet presAssocID="{E49D1807-9E73-48BA-8FE8-62AF7E681D9D}" presName="vert1" presStyleCnt="0"/>
      <dgm:spPr/>
    </dgm:pt>
    <dgm:pt modelId="{C183BD9A-91F8-4796-A3D7-6FF60B34C611}" type="pres">
      <dgm:prSet presAssocID="{0A1692EC-16A0-4F8C-B781-3696D840FC53}" presName="thickLine" presStyleLbl="alignNode1" presStyleIdx="3" presStyleCnt="4"/>
      <dgm:spPr/>
    </dgm:pt>
    <dgm:pt modelId="{B3197882-5EA9-430B-ADCB-DA4158A21A89}" type="pres">
      <dgm:prSet presAssocID="{0A1692EC-16A0-4F8C-B781-3696D840FC53}" presName="horz1" presStyleCnt="0"/>
      <dgm:spPr/>
    </dgm:pt>
    <dgm:pt modelId="{1F76D1D9-16AB-4E9B-BD76-87DD4DAE036D}" type="pres">
      <dgm:prSet presAssocID="{0A1692EC-16A0-4F8C-B781-3696D840FC53}" presName="tx1" presStyleLbl="revTx" presStyleIdx="3" presStyleCnt="4"/>
      <dgm:spPr/>
    </dgm:pt>
    <dgm:pt modelId="{113E6C1C-8C77-4F73-BC93-4A75F8A585AD}" type="pres">
      <dgm:prSet presAssocID="{0A1692EC-16A0-4F8C-B781-3696D840FC53}" presName="vert1" presStyleCnt="0"/>
      <dgm:spPr/>
    </dgm:pt>
  </dgm:ptLst>
  <dgm:cxnLst>
    <dgm:cxn modelId="{47DD4600-741E-4F20-BA3F-46743458F898}" srcId="{DA64C2D6-D595-4583-AE48-D2698445543A}" destId="{0A1692EC-16A0-4F8C-B781-3696D840FC53}" srcOrd="3" destOrd="0" parTransId="{D8052601-1C03-4803-80A6-3B9F4052C0F6}" sibTransId="{83ACF87E-53E0-472A-A38A-D5F707B0AC46}"/>
    <dgm:cxn modelId="{5F3DD671-65C6-4F32-9A6F-5B70DE582E8C}" srcId="{DA64C2D6-D595-4583-AE48-D2698445543A}" destId="{B0DB7A4F-217F-4661-81C1-869851A8A776}" srcOrd="1" destOrd="0" parTransId="{E3CDA9B6-D350-4E4E-8AF9-E29811F1911A}" sibTransId="{56632153-B85E-4D10-8F12-E5CD4F89DB0B}"/>
    <dgm:cxn modelId="{FAD16192-13CB-40A4-8E38-D425A107798B}" type="presOf" srcId="{E49D1807-9E73-48BA-8FE8-62AF7E681D9D}" destId="{C1282AE3-B54C-4F4F-8FC8-E9D6D70DFB0B}" srcOrd="0" destOrd="0" presId="urn:microsoft.com/office/officeart/2008/layout/LinedList"/>
    <dgm:cxn modelId="{48D58892-BF1D-4885-A447-75390D5F9ABA}" type="presOf" srcId="{82E71F43-3637-43A4-82CE-B12D7B81C42A}" destId="{9B32AB34-2D35-4B60-8E98-7046D698B066}" srcOrd="0" destOrd="0" presId="urn:microsoft.com/office/officeart/2008/layout/LinedList"/>
    <dgm:cxn modelId="{D0EF4BA9-7077-49A9-8725-8042FA428019}" srcId="{DA64C2D6-D595-4583-AE48-D2698445543A}" destId="{E49D1807-9E73-48BA-8FE8-62AF7E681D9D}" srcOrd="2" destOrd="0" parTransId="{DDFA3932-614F-4AB4-ABA8-8E6A52E4556A}" sibTransId="{D7C298DB-D73B-4B18-935E-59886D12940F}"/>
    <dgm:cxn modelId="{9DA5AEC7-93B3-4C83-9E9E-4D1D05F26F82}" type="presOf" srcId="{0A1692EC-16A0-4F8C-B781-3696D840FC53}" destId="{1F76D1D9-16AB-4E9B-BD76-87DD4DAE036D}" srcOrd="0" destOrd="0" presId="urn:microsoft.com/office/officeart/2008/layout/LinedList"/>
    <dgm:cxn modelId="{8FF883E1-E020-4C45-AF8F-4F360A907306}" srcId="{DA64C2D6-D595-4583-AE48-D2698445543A}" destId="{82E71F43-3637-43A4-82CE-B12D7B81C42A}" srcOrd="0" destOrd="0" parTransId="{7E710582-A9E4-4EC8-95B3-F303839D079D}" sibTransId="{54A07AD8-1B59-430F-B146-ABAF9AA5E9A6}"/>
    <dgm:cxn modelId="{8F749DE1-B97F-47E8-B765-E6D266F33E21}" type="presOf" srcId="{DA64C2D6-D595-4583-AE48-D2698445543A}" destId="{7AC0E95F-7292-443E-A297-A08EE7686D8F}" srcOrd="0" destOrd="0" presId="urn:microsoft.com/office/officeart/2008/layout/LinedList"/>
    <dgm:cxn modelId="{3C7BABF6-C4D9-40D4-9BF6-2CE10845200B}" type="presOf" srcId="{B0DB7A4F-217F-4661-81C1-869851A8A776}" destId="{43EFE666-C805-4EDC-931C-48D28B61C9FE}" srcOrd="0" destOrd="0" presId="urn:microsoft.com/office/officeart/2008/layout/LinedList"/>
    <dgm:cxn modelId="{C4AF2A96-8505-4381-9D3C-780A09F17DF6}" type="presParOf" srcId="{7AC0E95F-7292-443E-A297-A08EE7686D8F}" destId="{88560921-110E-4792-B24C-87F49839DF24}" srcOrd="0" destOrd="0" presId="urn:microsoft.com/office/officeart/2008/layout/LinedList"/>
    <dgm:cxn modelId="{75563E36-6D47-4051-A0AA-FF113D1777CC}" type="presParOf" srcId="{7AC0E95F-7292-443E-A297-A08EE7686D8F}" destId="{E5745C27-5C50-4CA2-A1E6-B81667FBD8A3}" srcOrd="1" destOrd="0" presId="urn:microsoft.com/office/officeart/2008/layout/LinedList"/>
    <dgm:cxn modelId="{78A3415B-018E-464B-817D-285F2CFC1B8C}" type="presParOf" srcId="{E5745C27-5C50-4CA2-A1E6-B81667FBD8A3}" destId="{9B32AB34-2D35-4B60-8E98-7046D698B066}" srcOrd="0" destOrd="0" presId="urn:microsoft.com/office/officeart/2008/layout/LinedList"/>
    <dgm:cxn modelId="{B89DEE4A-94D7-4B4B-8CAB-5A149E51CCF0}" type="presParOf" srcId="{E5745C27-5C50-4CA2-A1E6-B81667FBD8A3}" destId="{FE2B560D-5FF8-4A37-BE33-3F04E934AD48}" srcOrd="1" destOrd="0" presId="urn:microsoft.com/office/officeart/2008/layout/LinedList"/>
    <dgm:cxn modelId="{766BC651-BA1A-4743-94B2-8F995C7F33A9}" type="presParOf" srcId="{7AC0E95F-7292-443E-A297-A08EE7686D8F}" destId="{3FEE4FA2-F5EF-4B64-AB33-0A1E408AD9AF}" srcOrd="2" destOrd="0" presId="urn:microsoft.com/office/officeart/2008/layout/LinedList"/>
    <dgm:cxn modelId="{FFCEDEB1-D966-4476-8648-68F64ADBE4DC}" type="presParOf" srcId="{7AC0E95F-7292-443E-A297-A08EE7686D8F}" destId="{94810A54-EED1-42CB-A673-90D6DEFA3D07}" srcOrd="3" destOrd="0" presId="urn:microsoft.com/office/officeart/2008/layout/LinedList"/>
    <dgm:cxn modelId="{ADA89A31-0972-49EE-83BF-297E81A4422A}" type="presParOf" srcId="{94810A54-EED1-42CB-A673-90D6DEFA3D07}" destId="{43EFE666-C805-4EDC-931C-48D28B61C9FE}" srcOrd="0" destOrd="0" presId="urn:microsoft.com/office/officeart/2008/layout/LinedList"/>
    <dgm:cxn modelId="{8DD1BC78-27B2-4A0A-BB8F-494672D96716}" type="presParOf" srcId="{94810A54-EED1-42CB-A673-90D6DEFA3D07}" destId="{2FB670F3-D21F-4FA4-B7F9-712C1A78F6CE}" srcOrd="1" destOrd="0" presId="urn:microsoft.com/office/officeart/2008/layout/LinedList"/>
    <dgm:cxn modelId="{E35F7B90-385B-4DB4-B8AF-C20B521A1610}" type="presParOf" srcId="{7AC0E95F-7292-443E-A297-A08EE7686D8F}" destId="{9F3FCF88-E5F4-4520-8FC1-D59655D96591}" srcOrd="4" destOrd="0" presId="urn:microsoft.com/office/officeart/2008/layout/LinedList"/>
    <dgm:cxn modelId="{A661559C-0FCA-4883-B075-CA8791D864C2}" type="presParOf" srcId="{7AC0E95F-7292-443E-A297-A08EE7686D8F}" destId="{3D1DC241-921A-4B98-A8F6-C0B7F00F707E}" srcOrd="5" destOrd="0" presId="urn:microsoft.com/office/officeart/2008/layout/LinedList"/>
    <dgm:cxn modelId="{A609EB22-6017-4CB1-A43B-470B0E672A40}" type="presParOf" srcId="{3D1DC241-921A-4B98-A8F6-C0B7F00F707E}" destId="{C1282AE3-B54C-4F4F-8FC8-E9D6D70DFB0B}" srcOrd="0" destOrd="0" presId="urn:microsoft.com/office/officeart/2008/layout/LinedList"/>
    <dgm:cxn modelId="{70E62628-5828-4002-9B47-9A96AA813911}" type="presParOf" srcId="{3D1DC241-921A-4B98-A8F6-C0B7F00F707E}" destId="{920EF446-5F1F-4FC3-BA5D-49A8BBFC0BA8}" srcOrd="1" destOrd="0" presId="urn:microsoft.com/office/officeart/2008/layout/LinedList"/>
    <dgm:cxn modelId="{A7D61E65-BDB0-45AA-8E83-AB4D13C1158A}" type="presParOf" srcId="{7AC0E95F-7292-443E-A297-A08EE7686D8F}" destId="{C183BD9A-91F8-4796-A3D7-6FF60B34C611}" srcOrd="6" destOrd="0" presId="urn:microsoft.com/office/officeart/2008/layout/LinedList"/>
    <dgm:cxn modelId="{8091DBA1-8022-481F-88EB-A8F4F6A6A9F5}" type="presParOf" srcId="{7AC0E95F-7292-443E-A297-A08EE7686D8F}" destId="{B3197882-5EA9-430B-ADCB-DA4158A21A89}" srcOrd="7" destOrd="0" presId="urn:microsoft.com/office/officeart/2008/layout/LinedList"/>
    <dgm:cxn modelId="{36493AC9-86FD-404A-93BA-905073E17F80}" type="presParOf" srcId="{B3197882-5EA9-430B-ADCB-DA4158A21A89}" destId="{1F76D1D9-16AB-4E9B-BD76-87DD4DAE036D}" srcOrd="0" destOrd="0" presId="urn:microsoft.com/office/officeart/2008/layout/LinedList"/>
    <dgm:cxn modelId="{F0EB832C-4B93-46C4-BF35-FE9BB5AEC3FC}" type="presParOf" srcId="{B3197882-5EA9-430B-ADCB-DA4158A21A89}" destId="{113E6C1C-8C77-4F73-BC93-4A75F8A585A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0E272A-447F-4B1E-8E34-3ECCC2F8BBE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5F6E13-E1AF-4C98-9E62-80D8AD5AF32A}">
      <dgm:prSet/>
      <dgm:spPr/>
      <dgm:t>
        <a:bodyPr/>
        <a:lstStyle/>
        <a:p>
          <a:r>
            <a:rPr lang="en-US"/>
            <a:t>Should every person over the age of 60 be given free Aspirin?</a:t>
          </a:r>
        </a:p>
      </dgm:t>
    </dgm:pt>
    <dgm:pt modelId="{F5821106-F3B2-48B8-A4AC-3969CAB9E73C}" type="parTrans" cxnId="{C961DD05-BE0C-4599-93D2-EB98219E39DA}">
      <dgm:prSet/>
      <dgm:spPr/>
      <dgm:t>
        <a:bodyPr/>
        <a:lstStyle/>
        <a:p>
          <a:endParaRPr lang="en-US"/>
        </a:p>
      </dgm:t>
    </dgm:pt>
    <dgm:pt modelId="{49A40D96-0D18-4D8A-AAB9-E088E17A87D5}" type="sibTrans" cxnId="{C961DD05-BE0C-4599-93D2-EB98219E39DA}">
      <dgm:prSet/>
      <dgm:spPr/>
      <dgm:t>
        <a:bodyPr/>
        <a:lstStyle/>
        <a:p>
          <a:endParaRPr lang="en-US"/>
        </a:p>
      </dgm:t>
    </dgm:pt>
    <dgm:pt modelId="{ACAD9F56-5729-45EE-AC1C-EF9096FAE16B}">
      <dgm:prSet/>
      <dgm:spPr/>
      <dgm:t>
        <a:bodyPr/>
        <a:lstStyle/>
        <a:p>
          <a:r>
            <a:rPr lang="en-US"/>
            <a:t>What are the ethics of this?</a:t>
          </a:r>
        </a:p>
      </dgm:t>
    </dgm:pt>
    <dgm:pt modelId="{ADC87633-EFD0-4F3D-9934-905A07261A19}" type="parTrans" cxnId="{75FFEFAF-9063-459A-8A79-DE2D4848DC12}">
      <dgm:prSet/>
      <dgm:spPr/>
      <dgm:t>
        <a:bodyPr/>
        <a:lstStyle/>
        <a:p>
          <a:endParaRPr lang="en-US"/>
        </a:p>
      </dgm:t>
    </dgm:pt>
    <dgm:pt modelId="{785619DA-AD99-4C38-9876-A5198A267FB1}" type="sibTrans" cxnId="{75FFEFAF-9063-459A-8A79-DE2D4848DC12}">
      <dgm:prSet/>
      <dgm:spPr/>
      <dgm:t>
        <a:bodyPr/>
        <a:lstStyle/>
        <a:p>
          <a:endParaRPr lang="en-US"/>
        </a:p>
      </dgm:t>
    </dgm:pt>
    <dgm:pt modelId="{4FAA1B5F-C883-4F30-B640-CDCCC3765091}">
      <dgm:prSet/>
      <dgm:spPr/>
      <dgm:t>
        <a:bodyPr/>
        <a:lstStyle/>
        <a:p>
          <a:r>
            <a:rPr lang="en-US"/>
            <a:t>OR</a:t>
          </a:r>
        </a:p>
      </dgm:t>
    </dgm:pt>
    <dgm:pt modelId="{95421FB1-6B19-4C06-B553-817772B306CE}" type="parTrans" cxnId="{1310E501-B183-4039-81D4-289356B264A5}">
      <dgm:prSet/>
      <dgm:spPr/>
      <dgm:t>
        <a:bodyPr/>
        <a:lstStyle/>
        <a:p>
          <a:endParaRPr lang="en-US"/>
        </a:p>
      </dgm:t>
    </dgm:pt>
    <dgm:pt modelId="{2F524612-E572-40A8-A872-FBF04FC6476F}" type="sibTrans" cxnId="{1310E501-B183-4039-81D4-289356B264A5}">
      <dgm:prSet/>
      <dgm:spPr/>
      <dgm:t>
        <a:bodyPr/>
        <a:lstStyle/>
        <a:p>
          <a:endParaRPr lang="en-US"/>
        </a:p>
      </dgm:t>
    </dgm:pt>
    <dgm:pt modelId="{09DF4D73-896C-4D62-8CAB-D5902C676872}">
      <dgm:prSet/>
      <dgm:spPr/>
      <dgm:t>
        <a:bodyPr/>
        <a:lstStyle/>
        <a:p>
          <a:r>
            <a:rPr lang="en-US"/>
            <a:t>Think about a situation you are working on that displays an ethical situation</a:t>
          </a:r>
        </a:p>
      </dgm:t>
    </dgm:pt>
    <dgm:pt modelId="{EB139F13-A216-44B6-8BF0-C847C2C8FC07}" type="parTrans" cxnId="{20FB5CFC-E1E8-4D44-BE00-313D27358B06}">
      <dgm:prSet/>
      <dgm:spPr/>
      <dgm:t>
        <a:bodyPr/>
        <a:lstStyle/>
        <a:p>
          <a:endParaRPr lang="en-US"/>
        </a:p>
      </dgm:t>
    </dgm:pt>
    <dgm:pt modelId="{0F1A15D2-AED9-442B-A7B9-A8FA08177819}" type="sibTrans" cxnId="{20FB5CFC-E1E8-4D44-BE00-313D27358B06}">
      <dgm:prSet/>
      <dgm:spPr/>
      <dgm:t>
        <a:bodyPr/>
        <a:lstStyle/>
        <a:p>
          <a:endParaRPr lang="en-US"/>
        </a:p>
      </dgm:t>
    </dgm:pt>
    <dgm:pt modelId="{F7FA8B86-49DF-47CE-BD5C-F3FD83054C55}" type="pres">
      <dgm:prSet presAssocID="{9F0E272A-447F-4B1E-8E34-3ECCC2F8BBEA}" presName="vert0" presStyleCnt="0">
        <dgm:presLayoutVars>
          <dgm:dir/>
          <dgm:animOne val="branch"/>
          <dgm:animLvl val="lvl"/>
        </dgm:presLayoutVars>
      </dgm:prSet>
      <dgm:spPr/>
    </dgm:pt>
    <dgm:pt modelId="{D1EA896F-7053-41AF-AD5C-AF86EC13E657}" type="pres">
      <dgm:prSet presAssocID="{015F6E13-E1AF-4C98-9E62-80D8AD5AF32A}" presName="thickLine" presStyleLbl="alignNode1" presStyleIdx="0" presStyleCnt="4"/>
      <dgm:spPr/>
    </dgm:pt>
    <dgm:pt modelId="{3FA88A7E-CFA0-4805-B6B3-1BD540B173E2}" type="pres">
      <dgm:prSet presAssocID="{015F6E13-E1AF-4C98-9E62-80D8AD5AF32A}" presName="horz1" presStyleCnt="0"/>
      <dgm:spPr/>
    </dgm:pt>
    <dgm:pt modelId="{FD15161D-96DE-48DB-A67B-2014BABC6473}" type="pres">
      <dgm:prSet presAssocID="{015F6E13-E1AF-4C98-9E62-80D8AD5AF32A}" presName="tx1" presStyleLbl="revTx" presStyleIdx="0" presStyleCnt="4"/>
      <dgm:spPr/>
    </dgm:pt>
    <dgm:pt modelId="{33AE73C9-B7B9-4DF4-85FA-995EC72EA66B}" type="pres">
      <dgm:prSet presAssocID="{015F6E13-E1AF-4C98-9E62-80D8AD5AF32A}" presName="vert1" presStyleCnt="0"/>
      <dgm:spPr/>
    </dgm:pt>
    <dgm:pt modelId="{11A17683-8466-4D29-A580-37CBAE22E742}" type="pres">
      <dgm:prSet presAssocID="{ACAD9F56-5729-45EE-AC1C-EF9096FAE16B}" presName="thickLine" presStyleLbl="alignNode1" presStyleIdx="1" presStyleCnt="4"/>
      <dgm:spPr/>
    </dgm:pt>
    <dgm:pt modelId="{BEBB6AF3-1C3F-4899-B722-C3E993619212}" type="pres">
      <dgm:prSet presAssocID="{ACAD9F56-5729-45EE-AC1C-EF9096FAE16B}" presName="horz1" presStyleCnt="0"/>
      <dgm:spPr/>
    </dgm:pt>
    <dgm:pt modelId="{BD7DB594-E56B-4D4B-B1FA-B1655A848B4D}" type="pres">
      <dgm:prSet presAssocID="{ACAD9F56-5729-45EE-AC1C-EF9096FAE16B}" presName="tx1" presStyleLbl="revTx" presStyleIdx="1" presStyleCnt="4"/>
      <dgm:spPr/>
    </dgm:pt>
    <dgm:pt modelId="{C1A79238-1583-4028-B709-00B347FD96F6}" type="pres">
      <dgm:prSet presAssocID="{ACAD9F56-5729-45EE-AC1C-EF9096FAE16B}" presName="vert1" presStyleCnt="0"/>
      <dgm:spPr/>
    </dgm:pt>
    <dgm:pt modelId="{63F1CAA3-ABD5-4FA0-814C-C1C75D99A706}" type="pres">
      <dgm:prSet presAssocID="{4FAA1B5F-C883-4F30-B640-CDCCC3765091}" presName="thickLine" presStyleLbl="alignNode1" presStyleIdx="2" presStyleCnt="4"/>
      <dgm:spPr/>
    </dgm:pt>
    <dgm:pt modelId="{8A345D02-1353-431C-A032-46A5B62D4DCF}" type="pres">
      <dgm:prSet presAssocID="{4FAA1B5F-C883-4F30-B640-CDCCC3765091}" presName="horz1" presStyleCnt="0"/>
      <dgm:spPr/>
    </dgm:pt>
    <dgm:pt modelId="{8DC44362-61EB-46BB-A829-76272F694D86}" type="pres">
      <dgm:prSet presAssocID="{4FAA1B5F-C883-4F30-B640-CDCCC3765091}" presName="tx1" presStyleLbl="revTx" presStyleIdx="2" presStyleCnt="4"/>
      <dgm:spPr/>
    </dgm:pt>
    <dgm:pt modelId="{1AFA5494-C997-483C-AA21-AE995508C972}" type="pres">
      <dgm:prSet presAssocID="{4FAA1B5F-C883-4F30-B640-CDCCC3765091}" presName="vert1" presStyleCnt="0"/>
      <dgm:spPr/>
    </dgm:pt>
    <dgm:pt modelId="{89CADDED-07BE-4377-A181-1B01E9ACF882}" type="pres">
      <dgm:prSet presAssocID="{09DF4D73-896C-4D62-8CAB-D5902C676872}" presName="thickLine" presStyleLbl="alignNode1" presStyleIdx="3" presStyleCnt="4"/>
      <dgm:spPr/>
    </dgm:pt>
    <dgm:pt modelId="{2B98643D-3D71-4FEF-A84C-CB240860A755}" type="pres">
      <dgm:prSet presAssocID="{09DF4D73-896C-4D62-8CAB-D5902C676872}" presName="horz1" presStyleCnt="0"/>
      <dgm:spPr/>
    </dgm:pt>
    <dgm:pt modelId="{5A99AA57-21AF-4CB4-9C31-0452A0AA9E47}" type="pres">
      <dgm:prSet presAssocID="{09DF4D73-896C-4D62-8CAB-D5902C676872}" presName="tx1" presStyleLbl="revTx" presStyleIdx="3" presStyleCnt="4"/>
      <dgm:spPr/>
    </dgm:pt>
    <dgm:pt modelId="{BC8D4666-E2BE-46AB-8B9B-0EEA08D68C0C}" type="pres">
      <dgm:prSet presAssocID="{09DF4D73-896C-4D62-8CAB-D5902C676872}" presName="vert1" presStyleCnt="0"/>
      <dgm:spPr/>
    </dgm:pt>
  </dgm:ptLst>
  <dgm:cxnLst>
    <dgm:cxn modelId="{1310E501-B183-4039-81D4-289356B264A5}" srcId="{9F0E272A-447F-4B1E-8E34-3ECCC2F8BBEA}" destId="{4FAA1B5F-C883-4F30-B640-CDCCC3765091}" srcOrd="2" destOrd="0" parTransId="{95421FB1-6B19-4C06-B553-817772B306CE}" sibTransId="{2F524612-E572-40A8-A872-FBF04FC6476F}"/>
    <dgm:cxn modelId="{C961DD05-BE0C-4599-93D2-EB98219E39DA}" srcId="{9F0E272A-447F-4B1E-8E34-3ECCC2F8BBEA}" destId="{015F6E13-E1AF-4C98-9E62-80D8AD5AF32A}" srcOrd="0" destOrd="0" parTransId="{F5821106-F3B2-48B8-A4AC-3969CAB9E73C}" sibTransId="{49A40D96-0D18-4D8A-AAB9-E088E17A87D5}"/>
    <dgm:cxn modelId="{E2FADD9A-0F1D-401C-8456-FD8036E04A52}" type="presOf" srcId="{4FAA1B5F-C883-4F30-B640-CDCCC3765091}" destId="{8DC44362-61EB-46BB-A829-76272F694D86}" srcOrd="0" destOrd="0" presId="urn:microsoft.com/office/officeart/2008/layout/LinedList"/>
    <dgm:cxn modelId="{99F1649B-636A-4BF0-B7BA-7A77D2B629B4}" type="presOf" srcId="{09DF4D73-896C-4D62-8CAB-D5902C676872}" destId="{5A99AA57-21AF-4CB4-9C31-0452A0AA9E47}" srcOrd="0" destOrd="0" presId="urn:microsoft.com/office/officeart/2008/layout/LinedList"/>
    <dgm:cxn modelId="{F8A834A5-8C2D-4F7B-8782-C77C000AEB5B}" type="presOf" srcId="{ACAD9F56-5729-45EE-AC1C-EF9096FAE16B}" destId="{BD7DB594-E56B-4D4B-B1FA-B1655A848B4D}" srcOrd="0" destOrd="0" presId="urn:microsoft.com/office/officeart/2008/layout/LinedList"/>
    <dgm:cxn modelId="{75FFEFAF-9063-459A-8A79-DE2D4848DC12}" srcId="{9F0E272A-447F-4B1E-8E34-3ECCC2F8BBEA}" destId="{ACAD9F56-5729-45EE-AC1C-EF9096FAE16B}" srcOrd="1" destOrd="0" parTransId="{ADC87633-EFD0-4F3D-9934-905A07261A19}" sibTransId="{785619DA-AD99-4C38-9876-A5198A267FB1}"/>
    <dgm:cxn modelId="{58B4DADD-C39B-466B-9A16-35296A6B876E}" type="presOf" srcId="{9F0E272A-447F-4B1E-8E34-3ECCC2F8BBEA}" destId="{F7FA8B86-49DF-47CE-BD5C-F3FD83054C55}" srcOrd="0" destOrd="0" presId="urn:microsoft.com/office/officeart/2008/layout/LinedList"/>
    <dgm:cxn modelId="{B140A1E9-B115-4BAE-9040-D3DFE4C6B54C}" type="presOf" srcId="{015F6E13-E1AF-4C98-9E62-80D8AD5AF32A}" destId="{FD15161D-96DE-48DB-A67B-2014BABC6473}" srcOrd="0" destOrd="0" presId="urn:microsoft.com/office/officeart/2008/layout/LinedList"/>
    <dgm:cxn modelId="{20FB5CFC-E1E8-4D44-BE00-313D27358B06}" srcId="{9F0E272A-447F-4B1E-8E34-3ECCC2F8BBEA}" destId="{09DF4D73-896C-4D62-8CAB-D5902C676872}" srcOrd="3" destOrd="0" parTransId="{EB139F13-A216-44B6-8BF0-C847C2C8FC07}" sibTransId="{0F1A15D2-AED9-442B-A7B9-A8FA08177819}"/>
    <dgm:cxn modelId="{0B9B9C50-436D-43F3-B91F-5FF530EB9FB0}" type="presParOf" srcId="{F7FA8B86-49DF-47CE-BD5C-F3FD83054C55}" destId="{D1EA896F-7053-41AF-AD5C-AF86EC13E657}" srcOrd="0" destOrd="0" presId="urn:microsoft.com/office/officeart/2008/layout/LinedList"/>
    <dgm:cxn modelId="{D13E446C-F4D8-4ECB-8FF2-69616C6F12BC}" type="presParOf" srcId="{F7FA8B86-49DF-47CE-BD5C-F3FD83054C55}" destId="{3FA88A7E-CFA0-4805-B6B3-1BD540B173E2}" srcOrd="1" destOrd="0" presId="urn:microsoft.com/office/officeart/2008/layout/LinedList"/>
    <dgm:cxn modelId="{31D5EDA0-CA90-4EC6-A710-D63D7498365B}" type="presParOf" srcId="{3FA88A7E-CFA0-4805-B6B3-1BD540B173E2}" destId="{FD15161D-96DE-48DB-A67B-2014BABC6473}" srcOrd="0" destOrd="0" presId="urn:microsoft.com/office/officeart/2008/layout/LinedList"/>
    <dgm:cxn modelId="{961B2C37-39C2-4C27-B5E9-7B9206B8A400}" type="presParOf" srcId="{3FA88A7E-CFA0-4805-B6B3-1BD540B173E2}" destId="{33AE73C9-B7B9-4DF4-85FA-995EC72EA66B}" srcOrd="1" destOrd="0" presId="urn:microsoft.com/office/officeart/2008/layout/LinedList"/>
    <dgm:cxn modelId="{7E0DB37D-18A0-4A45-A4B2-70A22EB8FD10}" type="presParOf" srcId="{F7FA8B86-49DF-47CE-BD5C-F3FD83054C55}" destId="{11A17683-8466-4D29-A580-37CBAE22E742}" srcOrd="2" destOrd="0" presId="urn:microsoft.com/office/officeart/2008/layout/LinedList"/>
    <dgm:cxn modelId="{6B4D27BA-744F-48B6-86E2-7A9762C83343}" type="presParOf" srcId="{F7FA8B86-49DF-47CE-BD5C-F3FD83054C55}" destId="{BEBB6AF3-1C3F-4899-B722-C3E993619212}" srcOrd="3" destOrd="0" presId="urn:microsoft.com/office/officeart/2008/layout/LinedList"/>
    <dgm:cxn modelId="{DAC807C6-3B9B-40C8-B5BF-A128506204E4}" type="presParOf" srcId="{BEBB6AF3-1C3F-4899-B722-C3E993619212}" destId="{BD7DB594-E56B-4D4B-B1FA-B1655A848B4D}" srcOrd="0" destOrd="0" presId="urn:microsoft.com/office/officeart/2008/layout/LinedList"/>
    <dgm:cxn modelId="{FF937907-C6AC-4A64-8C1A-A7E6FCC8E80F}" type="presParOf" srcId="{BEBB6AF3-1C3F-4899-B722-C3E993619212}" destId="{C1A79238-1583-4028-B709-00B347FD96F6}" srcOrd="1" destOrd="0" presId="urn:microsoft.com/office/officeart/2008/layout/LinedList"/>
    <dgm:cxn modelId="{BD5DF3EB-0DDB-4431-88A7-07D6F5511E75}" type="presParOf" srcId="{F7FA8B86-49DF-47CE-BD5C-F3FD83054C55}" destId="{63F1CAA3-ABD5-4FA0-814C-C1C75D99A706}" srcOrd="4" destOrd="0" presId="urn:microsoft.com/office/officeart/2008/layout/LinedList"/>
    <dgm:cxn modelId="{89B38258-221E-42D4-A835-30B9B65B9D7E}" type="presParOf" srcId="{F7FA8B86-49DF-47CE-BD5C-F3FD83054C55}" destId="{8A345D02-1353-431C-A032-46A5B62D4DCF}" srcOrd="5" destOrd="0" presId="urn:microsoft.com/office/officeart/2008/layout/LinedList"/>
    <dgm:cxn modelId="{9DA9BBEF-D0E6-4EF0-8175-5F5436DA8540}" type="presParOf" srcId="{8A345D02-1353-431C-A032-46A5B62D4DCF}" destId="{8DC44362-61EB-46BB-A829-76272F694D86}" srcOrd="0" destOrd="0" presId="urn:microsoft.com/office/officeart/2008/layout/LinedList"/>
    <dgm:cxn modelId="{3DB0BCD8-2AB3-4218-AD70-F4E057012D68}" type="presParOf" srcId="{8A345D02-1353-431C-A032-46A5B62D4DCF}" destId="{1AFA5494-C997-483C-AA21-AE995508C972}" srcOrd="1" destOrd="0" presId="urn:microsoft.com/office/officeart/2008/layout/LinedList"/>
    <dgm:cxn modelId="{9B3FB11C-6C8A-47A4-A34F-7A67E36EEA7F}" type="presParOf" srcId="{F7FA8B86-49DF-47CE-BD5C-F3FD83054C55}" destId="{89CADDED-07BE-4377-A181-1B01E9ACF882}" srcOrd="6" destOrd="0" presId="urn:microsoft.com/office/officeart/2008/layout/LinedList"/>
    <dgm:cxn modelId="{23922ED3-BAB2-4A57-B85E-1CAD459A632D}" type="presParOf" srcId="{F7FA8B86-49DF-47CE-BD5C-F3FD83054C55}" destId="{2B98643D-3D71-4FEF-A84C-CB240860A755}" srcOrd="7" destOrd="0" presId="urn:microsoft.com/office/officeart/2008/layout/LinedList"/>
    <dgm:cxn modelId="{B23DA66B-644D-4E2B-B11A-E3105F4A8FF2}" type="presParOf" srcId="{2B98643D-3D71-4FEF-A84C-CB240860A755}" destId="{5A99AA57-21AF-4CB4-9C31-0452A0AA9E47}" srcOrd="0" destOrd="0" presId="urn:microsoft.com/office/officeart/2008/layout/LinedList"/>
    <dgm:cxn modelId="{25A4CF7F-3F59-470F-80A8-B6FE60A8C230}" type="presParOf" srcId="{2B98643D-3D71-4FEF-A84C-CB240860A755}" destId="{BC8D4666-E2BE-46AB-8B9B-0EEA08D68C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60921-110E-4792-B24C-87F49839DF24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32AB34-2D35-4B60-8E98-7046D698B066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First –do no harm</a:t>
          </a:r>
        </a:p>
      </dsp:txBody>
      <dsp:txXfrm>
        <a:off x="0" y="0"/>
        <a:ext cx="7117918" cy="1289262"/>
      </dsp:txXfrm>
    </dsp:sp>
    <dsp:sp modelId="{3FEE4FA2-F5EF-4B64-AB33-0A1E408AD9AF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1004233"/>
            <a:satOff val="-72"/>
            <a:lumOff val="2745"/>
            <a:alphaOff val="0"/>
          </a:schemeClr>
        </a:solidFill>
        <a:ln w="12700" cap="flat" cmpd="sng" algn="ctr">
          <a:solidFill>
            <a:schemeClr val="accent2">
              <a:hueOff val="1004233"/>
              <a:satOff val="-72"/>
              <a:lumOff val="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FE666-C805-4EDC-931C-48D28B61C9FE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Second –do good</a:t>
          </a:r>
        </a:p>
      </dsp:txBody>
      <dsp:txXfrm>
        <a:off x="0" y="1289262"/>
        <a:ext cx="7117918" cy="1289262"/>
      </dsp:txXfrm>
    </dsp:sp>
    <dsp:sp modelId="{9F3FCF88-E5F4-4520-8FC1-D59655D96591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2008466"/>
            <a:satOff val="-145"/>
            <a:lumOff val="5490"/>
            <a:alphaOff val="0"/>
          </a:schemeClr>
        </a:solidFill>
        <a:ln w="12700" cap="flat" cmpd="sng" algn="ctr">
          <a:solidFill>
            <a:schemeClr val="accent2">
              <a:hueOff val="2008466"/>
              <a:satOff val="-145"/>
              <a:lumOff val="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282AE3-B54C-4F4F-8FC8-E9D6D70DFB0B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Respect autonomy</a:t>
          </a:r>
        </a:p>
      </dsp:txBody>
      <dsp:txXfrm>
        <a:off x="0" y="2578524"/>
        <a:ext cx="7117918" cy="1289262"/>
      </dsp:txXfrm>
    </dsp:sp>
    <dsp:sp modelId="{C183BD9A-91F8-4796-A3D7-6FF60B34C611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3012698"/>
            <a:satOff val="-217"/>
            <a:lumOff val="8235"/>
            <a:alphaOff val="0"/>
          </a:schemeClr>
        </a:solidFill>
        <a:ln w="12700" cap="flat" cmpd="sng" algn="ctr">
          <a:solidFill>
            <a:schemeClr val="accent2">
              <a:hueOff val="3012698"/>
              <a:satOff val="-217"/>
              <a:lumOff val="8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6D1D9-16AB-4E9B-BD76-87DD4DAE036D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Fairness</a:t>
          </a:r>
        </a:p>
      </dsp:txBody>
      <dsp:txXfrm>
        <a:off x="0" y="3867786"/>
        <a:ext cx="7117918" cy="12892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EA896F-7053-41AF-AD5C-AF86EC13E657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15161D-96DE-48DB-A67B-2014BABC6473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Should every person over the age of 60 be given free Aspirin?</a:t>
          </a:r>
        </a:p>
      </dsp:txBody>
      <dsp:txXfrm>
        <a:off x="0" y="0"/>
        <a:ext cx="7117918" cy="1289262"/>
      </dsp:txXfrm>
    </dsp:sp>
    <dsp:sp modelId="{11A17683-8466-4D29-A580-37CBAE22E742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1004233"/>
            <a:satOff val="-72"/>
            <a:lumOff val="2745"/>
            <a:alphaOff val="0"/>
          </a:schemeClr>
        </a:solidFill>
        <a:ln w="12700" cap="flat" cmpd="sng" algn="ctr">
          <a:solidFill>
            <a:schemeClr val="accent2">
              <a:hueOff val="1004233"/>
              <a:satOff val="-72"/>
              <a:lumOff val="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DB594-E56B-4D4B-B1FA-B1655A848B4D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What are the ethics of this?</a:t>
          </a:r>
        </a:p>
      </dsp:txBody>
      <dsp:txXfrm>
        <a:off x="0" y="1289262"/>
        <a:ext cx="7117918" cy="1289262"/>
      </dsp:txXfrm>
    </dsp:sp>
    <dsp:sp modelId="{63F1CAA3-ABD5-4FA0-814C-C1C75D99A706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2008466"/>
            <a:satOff val="-145"/>
            <a:lumOff val="5490"/>
            <a:alphaOff val="0"/>
          </a:schemeClr>
        </a:solidFill>
        <a:ln w="12700" cap="flat" cmpd="sng" algn="ctr">
          <a:solidFill>
            <a:schemeClr val="accent2">
              <a:hueOff val="2008466"/>
              <a:satOff val="-145"/>
              <a:lumOff val="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44362-61EB-46BB-A829-76272F694D86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OR</a:t>
          </a:r>
        </a:p>
      </dsp:txBody>
      <dsp:txXfrm>
        <a:off x="0" y="2578524"/>
        <a:ext cx="7117918" cy="1289262"/>
      </dsp:txXfrm>
    </dsp:sp>
    <dsp:sp modelId="{89CADDED-07BE-4377-A181-1B01E9ACF882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3012698"/>
            <a:satOff val="-217"/>
            <a:lumOff val="8235"/>
            <a:alphaOff val="0"/>
          </a:schemeClr>
        </a:solidFill>
        <a:ln w="12700" cap="flat" cmpd="sng" algn="ctr">
          <a:solidFill>
            <a:schemeClr val="accent2">
              <a:hueOff val="3012698"/>
              <a:satOff val="-217"/>
              <a:lumOff val="8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9AA57-21AF-4CB4-9C31-0452A0AA9E47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Think about a situation you are working on that displays an ethical situation</a:t>
          </a:r>
        </a:p>
      </dsp:txBody>
      <dsp:txXfrm>
        <a:off x="0" y="3867786"/>
        <a:ext cx="7117918" cy="12892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2/26/2023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495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58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185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617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2/26/2023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626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2/26/2023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68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2/26/2023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419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367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90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498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244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2/26/2023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43381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coworldreactor.blogspot.com/2013/11/smart-cities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antumday.com/2012/10/debate-focuses-on-use-of-aspirin-in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Water_supply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People holding hands">
            <a:extLst>
              <a:ext uri="{FF2B5EF4-FFF2-40B4-BE49-F238E27FC236}">
                <a16:creationId xmlns:a16="http://schemas.microsoft.com/office/drawing/2014/main" id="{E9D9FD6C-1346-64F9-3C13-6194E93C65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3671" r="6" b="2041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Ethics in care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"/>
              </a:rPr>
              <a:t>Theory and practice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1875DC46-96BC-5305-5C45-07DCF9C4A1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5902" r="6" b="8559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7500CA-36DA-A853-2A2F-CE0CFDB8B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What is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C9E63-8C73-E12E-F90E-9D1E034F2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  <a:cs typeface="Calibri"/>
              </a:rPr>
              <a:t>Medicines gives 100% cure – Are there any issues?</a:t>
            </a:r>
          </a:p>
          <a:p>
            <a:pPr algn="ctr">
              <a:buClr>
                <a:srgbClr val="835B48"/>
              </a:buClr>
            </a:pPr>
            <a:endParaRPr lang="en-US" sz="3200" dirty="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835B48"/>
              </a:buClr>
            </a:pPr>
            <a:r>
              <a:rPr lang="en-US" sz="3200" dirty="0">
                <a:solidFill>
                  <a:srgbClr val="FFFFFF"/>
                </a:solidFill>
                <a:cs typeface="Calibri"/>
              </a:rPr>
              <a:t>Is it expensive?</a:t>
            </a:r>
          </a:p>
        </p:txBody>
      </p:sp>
    </p:spTree>
    <p:extLst>
      <p:ext uri="{BB962C8B-B14F-4D97-AF65-F5344CB8AC3E}">
        <p14:creationId xmlns:p14="http://schemas.microsoft.com/office/powerpoint/2010/main" val="2962726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4ECDFC-8958-4B83-B01F-58AEFB867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D68778-F94A-4C5B-9118-3B992BB9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8F38D3-F00A-804E-9D63-F03E93AB8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2493876"/>
          </a:xfrm>
        </p:spPr>
        <p:txBody>
          <a:bodyPr anchor="b">
            <a:normAutofit/>
          </a:bodyPr>
          <a:lstStyle/>
          <a:p>
            <a:r>
              <a:rPr lang="en-US" dirty="0"/>
              <a:t>Example of Aspirin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A8773-267D-8EAB-670B-C3013EFE5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428999"/>
            <a:ext cx="4606280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cs typeface="Calibri"/>
              </a:rPr>
              <a:t>What is Aspirin?</a:t>
            </a:r>
          </a:p>
          <a:p>
            <a:pPr>
              <a:buClr>
                <a:srgbClr val="835B48"/>
              </a:buClr>
            </a:pPr>
            <a:r>
              <a:rPr lang="en-US" sz="3200" dirty="0">
                <a:cs typeface="Calibri"/>
              </a:rPr>
              <a:t>What is it used for?</a:t>
            </a:r>
          </a:p>
          <a:p>
            <a:pPr>
              <a:buClr>
                <a:srgbClr val="835B48"/>
              </a:buClr>
            </a:pPr>
            <a:r>
              <a:rPr lang="en-US" sz="3200" dirty="0">
                <a:cs typeface="Calibri"/>
              </a:rPr>
              <a:t>How does it work?</a:t>
            </a: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B29252B9-8F48-4CC0-A640-09C8A8C2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461374" cy="5966848"/>
            <a:chOff x="6008627" y="289695"/>
            <a:chExt cx="5461374" cy="5966848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548D73-0AE2-434D-B75C-77D24F5ED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BC26AF4-B368-411A-BF70-74F07FA77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BE4EEE7-FD25-4B68-819D-487E4D78F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E52A4F8-9F27-4959-B733-FDA9FCA2E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654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13DA742-C9EF-49AA-ADEB-553344930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Free Images : adults, business, coffee, colleagues, communication ...">
            <a:extLst>
              <a:ext uri="{FF2B5EF4-FFF2-40B4-BE49-F238E27FC236}">
                <a16:creationId xmlns:a16="http://schemas.microsoft.com/office/drawing/2014/main" id="{79178DC5-2C74-6B91-B918-41081B9DB8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25" r="20126"/>
          <a:stretch/>
        </p:blipFill>
        <p:spPr>
          <a:xfrm>
            <a:off x="6306574" y="552339"/>
            <a:ext cx="5728174" cy="572817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80198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FFF8CD-7DFC-C952-1C0B-24695851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Some key ethical principles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3910B4-74A8-4D37-83F9-3677E97356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3711838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9394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D47D7CD-06A5-4710-B816-F23F56C52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058D9C7-7C50-4582-9A60-0569A536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39CCA-4224-2127-CD7F-BE9756A6B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2493876"/>
          </a:xfrm>
        </p:spPr>
        <p:txBody>
          <a:bodyPr anchor="b">
            <a:normAutofit/>
          </a:bodyPr>
          <a:lstStyle/>
          <a:p>
            <a:r>
              <a:rPr lang="en-US" sz="4400"/>
              <a:t>What about population levels?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E5024-0E8A-A375-63A4-6D7A8600B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428999"/>
            <a:ext cx="4606280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cs typeface="Calibri"/>
              </a:rPr>
              <a:t>Maximise health</a:t>
            </a:r>
          </a:p>
          <a:p>
            <a:pPr>
              <a:buClr>
                <a:srgbClr val="835B48"/>
              </a:buClr>
            </a:pPr>
            <a:r>
              <a:rPr lang="en-US" sz="1800">
                <a:cs typeface="Calibri"/>
              </a:rPr>
              <a:t>Right to choose as a person</a:t>
            </a:r>
          </a:p>
          <a:p>
            <a:pPr>
              <a:buClr>
                <a:srgbClr val="835B48"/>
              </a:buClr>
            </a:pPr>
            <a:r>
              <a:rPr lang="en-US" sz="1800">
                <a:cs typeface="Calibri"/>
              </a:rPr>
              <a:t>How do we balance these?</a:t>
            </a:r>
          </a:p>
        </p:txBody>
      </p:sp>
      <p:grpSp>
        <p:nvGrpSpPr>
          <p:cNvPr id="28" name="decorative circles">
            <a:extLst>
              <a:ext uri="{FF2B5EF4-FFF2-40B4-BE49-F238E27FC236}">
                <a16:creationId xmlns:a16="http://schemas.microsoft.com/office/drawing/2014/main" id="{A5A42520-81F5-4CA6-A7DA-9CD71733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228154" cy="5966848"/>
            <a:chOff x="6008627" y="289695"/>
            <a:chExt cx="5228154" cy="5966848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DB3C8F9-1E7D-4D3B-A4BF-F97576E5C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EB80C13D-6AE8-4D68-9A8B-49B796A6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B340680A-5931-4B24-ADEB-7656B70FB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7EAF5EEB-C2D5-4D5F-8BF0-0E7961A2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0340" y="67428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C482DF8-0B0D-4F32-8416-496960050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7">
            <a:extLst>
              <a:ext uri="{FF2B5EF4-FFF2-40B4-BE49-F238E27FC236}">
                <a16:creationId xmlns:a16="http://schemas.microsoft.com/office/drawing/2014/main" id="{8D212E81-846A-17F2-411E-7393287716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10" r="26603" b="-1"/>
          <a:stretch/>
        </p:blipFill>
        <p:spPr>
          <a:xfrm>
            <a:off x="6475068" y="1214970"/>
            <a:ext cx="5716932" cy="5643030"/>
          </a:xfrm>
          <a:custGeom>
            <a:avLst/>
            <a:gdLst/>
            <a:ahLst/>
            <a:cxnLst/>
            <a:rect l="l" t="t" r="r" b="b"/>
            <a:pathLst>
              <a:path w="5716932" h="5643030">
                <a:moveTo>
                  <a:pt x="3371933" y="0"/>
                </a:moveTo>
                <a:cubicBezTo>
                  <a:pt x="4186675" y="0"/>
                  <a:pt x="4933927" y="288960"/>
                  <a:pt x="5516795" y="769986"/>
                </a:cubicBezTo>
                <a:lnTo>
                  <a:pt x="5716932" y="951882"/>
                </a:lnTo>
                <a:lnTo>
                  <a:pt x="5716932" y="5643030"/>
                </a:lnTo>
                <a:lnTo>
                  <a:pt x="884716" y="5643030"/>
                </a:lnTo>
                <a:lnTo>
                  <a:pt x="769986" y="5516796"/>
                </a:lnTo>
                <a:cubicBezTo>
                  <a:pt x="288960" y="4933927"/>
                  <a:pt x="0" y="4186675"/>
                  <a:pt x="0" y="3371933"/>
                </a:cubicBezTo>
                <a:cubicBezTo>
                  <a:pt x="0" y="1509666"/>
                  <a:pt x="1509666" y="0"/>
                  <a:pt x="3371933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5EB840-23C6-6E46-9EC1-432C177CEDD9}"/>
              </a:ext>
            </a:extLst>
          </p:cNvPr>
          <p:cNvSpPr txBox="1"/>
          <p:nvPr/>
        </p:nvSpPr>
        <p:spPr>
          <a:xfrm>
            <a:off x="9870532" y="66579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82027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7CDC0C58-0F8B-FB53-A03A-2F33D8F42B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21" r="6" b="5409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906AEF-9E58-76BF-F3C4-1891BBC12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Policy versus individual choice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0A5FA-E3AA-F3D2-9AC3-54C026825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  <a:cs typeface="Calibri"/>
              </a:rPr>
              <a:t>Potential benefits v Individual harm</a:t>
            </a:r>
          </a:p>
          <a:p>
            <a:pPr algn="ctr">
              <a:buClr>
                <a:srgbClr val="835B48"/>
              </a:buClr>
            </a:pPr>
            <a:r>
              <a:rPr lang="en-US" sz="3200" dirty="0">
                <a:solidFill>
                  <a:srgbClr val="FFFFFF"/>
                </a:solidFill>
                <a:cs typeface="Calibri"/>
              </a:rPr>
              <a:t>Litigation from side effects</a:t>
            </a:r>
          </a:p>
          <a:p>
            <a:pPr algn="ctr">
              <a:buClr>
                <a:srgbClr val="835B48"/>
              </a:buClr>
            </a:pPr>
            <a:r>
              <a:rPr lang="en-US" sz="3200" dirty="0">
                <a:solidFill>
                  <a:srgbClr val="FFFFFF"/>
                </a:solidFill>
                <a:cs typeface="Calibri"/>
              </a:rPr>
              <a:t>Risk compensation </a:t>
            </a:r>
            <a:r>
              <a:rPr lang="en-US" sz="3200" err="1">
                <a:solidFill>
                  <a:srgbClr val="FFFFFF"/>
                </a:solidFill>
                <a:cs typeface="Calibri"/>
              </a:rPr>
              <a:t>behaviour</a:t>
            </a:r>
            <a:r>
              <a:rPr lang="en-US" sz="3200" dirty="0">
                <a:solidFill>
                  <a:srgbClr val="FFFFFF"/>
                </a:solidFill>
                <a:cs typeface="Calibri"/>
              </a:rPr>
              <a:t> </a:t>
            </a:r>
          </a:p>
          <a:p>
            <a:pPr algn="ctr">
              <a:buClr>
                <a:srgbClr val="835B48"/>
              </a:buClr>
            </a:pPr>
            <a:endParaRPr lang="en-US" sz="18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91378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B2C8D6F-7911-F4C5-DA19-A570D23E34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690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D92E3F-8EB6-25CA-E76B-FCE39D6BB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US" sz="6600" dirty="0">
                <a:solidFill>
                  <a:srgbClr val="FFFFFF"/>
                </a:solidFill>
              </a:rPr>
              <a:t>Further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4EFD0-F759-0DF5-D3D4-44EB6A6E6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800" dirty="0">
                <a:solidFill>
                  <a:srgbClr val="FFFFFF"/>
                </a:solidFill>
                <a:cs typeface="Calibri"/>
              </a:rPr>
              <a:t>Bowel cancer and Aspirin</a:t>
            </a:r>
          </a:p>
          <a:p>
            <a:pPr algn="ctr">
              <a:buClr>
                <a:srgbClr val="835B48"/>
              </a:buClr>
            </a:pPr>
            <a:r>
              <a:rPr lang="en-US" sz="2800" dirty="0">
                <a:solidFill>
                  <a:srgbClr val="FFFFFF"/>
                </a:solidFill>
                <a:cs typeface="Calibri"/>
              </a:rPr>
              <a:t>How does this affect the ethics of</a:t>
            </a:r>
          </a:p>
          <a:p>
            <a:pPr algn="ctr">
              <a:buClr>
                <a:srgbClr val="835B48"/>
              </a:buClr>
            </a:pPr>
            <a:r>
              <a:rPr lang="en-US" sz="2800" dirty="0">
                <a:solidFill>
                  <a:srgbClr val="FFFFFF"/>
                </a:solidFill>
                <a:cs typeface="Calibri"/>
              </a:rPr>
              <a:t>Policy</a:t>
            </a:r>
          </a:p>
          <a:p>
            <a:pPr algn="ctr">
              <a:buClr>
                <a:srgbClr val="835B48"/>
              </a:buClr>
            </a:pPr>
            <a:r>
              <a:rPr lang="en-US" sz="2800" dirty="0">
                <a:solidFill>
                  <a:srgbClr val="FFFFFF"/>
                </a:solidFill>
                <a:cs typeface="Calibri"/>
              </a:rPr>
              <a:t>Individuals </a:t>
            </a:r>
          </a:p>
          <a:p>
            <a:pPr algn="ctr">
              <a:buClr>
                <a:srgbClr val="835B48"/>
              </a:buClr>
            </a:pPr>
            <a:r>
              <a:rPr lang="en-US" sz="2800" dirty="0">
                <a:solidFill>
                  <a:srgbClr val="FFFFFF"/>
                </a:solidFill>
                <a:cs typeface="Calibri"/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0116E0-336D-53E0-A475-1FD3798FE2BB}"/>
              </a:ext>
            </a:extLst>
          </p:cNvPr>
          <p:cNvSpPr txBox="1"/>
          <p:nvPr/>
        </p:nvSpPr>
        <p:spPr>
          <a:xfrm>
            <a:off x="9735958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7033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D47D7CD-06A5-4710-B816-F23F56C52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058D9C7-7C50-4582-9A60-0569A536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CE1A3-0E03-C284-6892-D95C40FAE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2493876"/>
          </a:xfrm>
        </p:spPr>
        <p:txBody>
          <a:bodyPr anchor="b">
            <a:normAutofit/>
          </a:bodyPr>
          <a:lstStyle/>
          <a:p>
            <a:r>
              <a:rPr lang="en-US" sz="6000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10F8C-9753-B1E2-3689-54E405B5E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428999"/>
            <a:ext cx="4606280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cs typeface="Calibri"/>
              </a:rPr>
              <a:t>Should we add low dosage of Aspirin to the Water supply?</a:t>
            </a:r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A5A42520-81F5-4CA6-A7DA-9CD71733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228154" cy="5966848"/>
            <a:chOff x="6008627" y="289695"/>
            <a:chExt cx="5228154" cy="5966848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DB3C8F9-1E7D-4D3B-A4BF-F97576E5C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B80C13D-6AE8-4D68-9A8B-49B796A6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340680A-5931-4B24-ADEB-7656B70FB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EAF5EEB-C2D5-4D5F-8BF0-0E7961A2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0340" y="67428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C482DF8-0B0D-4F32-8416-496960050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A picture containing indoor, container, glass, plant&#10;&#10;Description automatically generated">
            <a:extLst>
              <a:ext uri="{FF2B5EF4-FFF2-40B4-BE49-F238E27FC236}">
                <a16:creationId xmlns:a16="http://schemas.microsoft.com/office/drawing/2014/main" id="{BC4A554F-13BC-EFC0-7E89-D646972F70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34114"/>
          <a:stretch/>
        </p:blipFill>
        <p:spPr>
          <a:xfrm>
            <a:off x="6475068" y="1214970"/>
            <a:ext cx="5716932" cy="5643030"/>
          </a:xfrm>
          <a:custGeom>
            <a:avLst/>
            <a:gdLst/>
            <a:ahLst/>
            <a:cxnLst/>
            <a:rect l="l" t="t" r="r" b="b"/>
            <a:pathLst>
              <a:path w="5716932" h="5643030">
                <a:moveTo>
                  <a:pt x="3371933" y="0"/>
                </a:moveTo>
                <a:cubicBezTo>
                  <a:pt x="4186675" y="0"/>
                  <a:pt x="4933927" y="288960"/>
                  <a:pt x="5516795" y="769986"/>
                </a:cubicBezTo>
                <a:lnTo>
                  <a:pt x="5716932" y="951882"/>
                </a:lnTo>
                <a:lnTo>
                  <a:pt x="5716932" y="5643030"/>
                </a:lnTo>
                <a:lnTo>
                  <a:pt x="884716" y="5643030"/>
                </a:lnTo>
                <a:lnTo>
                  <a:pt x="769986" y="5516796"/>
                </a:lnTo>
                <a:cubicBezTo>
                  <a:pt x="288960" y="4933927"/>
                  <a:pt x="0" y="4186675"/>
                  <a:pt x="0" y="3371933"/>
                </a:cubicBezTo>
                <a:cubicBezTo>
                  <a:pt x="0" y="1509666"/>
                  <a:pt x="1509666" y="0"/>
                  <a:pt x="3371933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D347D0-1E36-8574-A2FB-5E57660371B5}"/>
              </a:ext>
            </a:extLst>
          </p:cNvPr>
          <p:cNvSpPr txBox="1"/>
          <p:nvPr/>
        </p:nvSpPr>
        <p:spPr>
          <a:xfrm>
            <a:off x="9870531" y="6657945"/>
            <a:ext cx="232146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588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B4C374-B679-4C5C-0D07-0A9EE0DDD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In pairs...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A6C5FA-F901-4084-0500-B0C6C225EF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161162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5736277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LightSeed_2SEEDS">
      <a:dk1>
        <a:srgbClr val="000000"/>
      </a:dk1>
      <a:lt1>
        <a:srgbClr val="FFFFFF"/>
      </a:lt1>
      <a:dk2>
        <a:srgbClr val="412D24"/>
      </a:dk2>
      <a:lt2>
        <a:srgbClr val="E8E6E2"/>
      </a:lt2>
      <a:accent1>
        <a:srgbClr val="778FC1"/>
      </a:accent1>
      <a:accent2>
        <a:srgbClr val="73ABBF"/>
      </a:accent2>
      <a:accent3>
        <a:srgbClr val="9690CC"/>
      </a:accent3>
      <a:accent4>
        <a:srgbClr val="C17779"/>
      </a:accent4>
      <a:accent5>
        <a:srgbClr val="C4997D"/>
      </a:accent5>
      <a:accent6>
        <a:srgbClr val="B1A46D"/>
      </a:accent6>
      <a:hlink>
        <a:srgbClr val="938159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ConfettiVTI</vt:lpstr>
      <vt:lpstr>Ethics in care</vt:lpstr>
      <vt:lpstr>What is ethics</vt:lpstr>
      <vt:lpstr>Example of Aspirin</vt:lpstr>
      <vt:lpstr>Some key ethical principles</vt:lpstr>
      <vt:lpstr>What about population levels?</vt:lpstr>
      <vt:lpstr>Policy versus individual choice</vt:lpstr>
      <vt:lpstr>Further case</vt:lpstr>
      <vt:lpstr>Exercise</vt:lpstr>
      <vt:lpstr>In pairs...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119</cp:revision>
  <dcterms:created xsi:type="dcterms:W3CDTF">2023-02-26T10:49:33Z</dcterms:created>
  <dcterms:modified xsi:type="dcterms:W3CDTF">2023-02-26T11:08:33Z</dcterms:modified>
</cp:coreProperties>
</file>