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D53BB8-5A62-4A7D-BA38-9A819DB588B4}" v="3" dt="2026-08-01T18:47:30.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617" autoAdjust="0"/>
  </p:normalViewPr>
  <p:slideViewPr>
    <p:cSldViewPr snapToGrid="0">
      <p:cViewPr varScale="1">
        <p:scale>
          <a:sx n="74" d="100"/>
          <a:sy n="74" d="100"/>
        </p:scale>
        <p:origin x="3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dhi Prakashkumar Solanki (2523538)" userId="8b583744-d712-4410-9d4a-5a7a9fee9781" providerId="ADAL" clId="{CD429E6F-FDA5-46E9-ACCA-9CF4AEE28293}"/>
    <pc:docChg chg="undo custSel modSld">
      <pc:chgData name="Vidhi Prakashkumar Solanki (2523538)" userId="8b583744-d712-4410-9d4a-5a7a9fee9781" providerId="ADAL" clId="{CD429E6F-FDA5-46E9-ACCA-9CF4AEE28293}" dt="2026-08-01T19:25:33.381" v="446" actId="20577"/>
      <pc:docMkLst>
        <pc:docMk/>
      </pc:docMkLst>
      <pc:sldChg chg="delSp modSp mod">
        <pc:chgData name="Vidhi Prakashkumar Solanki (2523538)" userId="8b583744-d712-4410-9d4a-5a7a9fee9781" providerId="ADAL" clId="{CD429E6F-FDA5-46E9-ACCA-9CF4AEE28293}" dt="2026-08-01T19:25:33.381" v="446" actId="20577"/>
        <pc:sldMkLst>
          <pc:docMk/>
          <pc:sldMk cId="1020240828" sldId="256"/>
        </pc:sldMkLst>
        <pc:spChg chg="mod">
          <ac:chgData name="Vidhi Prakashkumar Solanki (2523538)" userId="8b583744-d712-4410-9d4a-5a7a9fee9781" providerId="ADAL" clId="{CD429E6F-FDA5-46E9-ACCA-9CF4AEE28293}" dt="2026-08-01T19:25:33.381" v="446" actId="20577"/>
          <ac:spMkLst>
            <pc:docMk/>
            <pc:sldMk cId="1020240828" sldId="256"/>
            <ac:spMk id="2" creationId="{00000000-0000-0000-0000-000000000000}"/>
          </ac:spMkLst>
        </pc:spChg>
        <pc:spChg chg="del mod">
          <ac:chgData name="Vidhi Prakashkumar Solanki (2523538)" userId="8b583744-d712-4410-9d4a-5a7a9fee9781" providerId="ADAL" clId="{CD429E6F-FDA5-46E9-ACCA-9CF4AEE28293}" dt="2026-08-01T18:50:59.864" v="36" actId="478"/>
          <ac:spMkLst>
            <pc:docMk/>
            <pc:sldMk cId="1020240828" sldId="256"/>
            <ac:spMk id="7" creationId="{74BFD196-B3D3-8F92-D5DE-A07B90A3CAF1}"/>
          </ac:spMkLst>
        </pc:spChg>
      </pc:sldChg>
      <pc:sldChg chg="modSp mod">
        <pc:chgData name="Vidhi Prakashkumar Solanki (2523538)" userId="8b583744-d712-4410-9d4a-5a7a9fee9781" providerId="ADAL" clId="{CD429E6F-FDA5-46E9-ACCA-9CF4AEE28293}" dt="2026-08-01T19:21:33.541" v="392" actId="207"/>
        <pc:sldMkLst>
          <pc:docMk/>
          <pc:sldMk cId="3747010592" sldId="287"/>
        </pc:sldMkLst>
        <pc:spChg chg="mod">
          <ac:chgData name="Vidhi Prakashkumar Solanki (2523538)" userId="8b583744-d712-4410-9d4a-5a7a9fee9781" providerId="ADAL" clId="{CD429E6F-FDA5-46E9-ACCA-9CF4AEE28293}" dt="2026-08-01T19:21:33.541" v="392" actId="207"/>
          <ac:spMkLst>
            <pc:docMk/>
            <pc:sldMk cId="3747010592" sldId="287"/>
            <ac:spMk id="2" creationId="{00000000-0000-0000-0000-000000000000}"/>
          </ac:spMkLst>
        </pc:spChg>
      </pc:sldChg>
      <pc:sldChg chg="modSp mod">
        <pc:chgData name="Vidhi Prakashkumar Solanki (2523538)" userId="8b583744-d712-4410-9d4a-5a7a9fee9781" providerId="ADAL" clId="{CD429E6F-FDA5-46E9-ACCA-9CF4AEE28293}" dt="2026-08-01T19:22:03.687" v="393" actId="255"/>
        <pc:sldMkLst>
          <pc:docMk/>
          <pc:sldMk cId="102678707" sldId="288"/>
        </pc:sldMkLst>
        <pc:spChg chg="mod">
          <ac:chgData name="Vidhi Prakashkumar Solanki (2523538)" userId="8b583744-d712-4410-9d4a-5a7a9fee9781" providerId="ADAL" clId="{CD429E6F-FDA5-46E9-ACCA-9CF4AEE28293}" dt="2026-08-01T19:22:03.687" v="393" actId="255"/>
          <ac:spMkLst>
            <pc:docMk/>
            <pc:sldMk cId="102678707" sldId="288"/>
            <ac:spMk id="2" creationId="{00000000-0000-0000-0000-000000000000}"/>
          </ac:spMkLst>
        </pc:spChg>
      </pc:sldChg>
      <pc:sldChg chg="modSp mod">
        <pc:chgData name="Vidhi Prakashkumar Solanki (2523538)" userId="8b583744-d712-4410-9d4a-5a7a9fee9781" providerId="ADAL" clId="{CD429E6F-FDA5-46E9-ACCA-9CF4AEE28293}" dt="2026-08-01T19:22:15.902" v="394" actId="255"/>
        <pc:sldMkLst>
          <pc:docMk/>
          <pc:sldMk cId="2118029992" sldId="289"/>
        </pc:sldMkLst>
        <pc:spChg chg="mod">
          <ac:chgData name="Vidhi Prakashkumar Solanki (2523538)" userId="8b583744-d712-4410-9d4a-5a7a9fee9781" providerId="ADAL" clId="{CD429E6F-FDA5-46E9-ACCA-9CF4AEE28293}" dt="2026-08-01T19:22:15.902" v="394" actId="255"/>
          <ac:spMkLst>
            <pc:docMk/>
            <pc:sldMk cId="2118029992" sldId="289"/>
            <ac:spMk id="2" creationId="{00000000-0000-0000-0000-000000000000}"/>
          </ac:spMkLst>
        </pc:spChg>
      </pc:sldChg>
      <pc:sldChg chg="modSp mod">
        <pc:chgData name="Vidhi Prakashkumar Solanki (2523538)" userId="8b583744-d712-4410-9d4a-5a7a9fee9781" providerId="ADAL" clId="{CD429E6F-FDA5-46E9-ACCA-9CF4AEE28293}" dt="2026-08-01T19:22:30.952" v="395" actId="255"/>
        <pc:sldMkLst>
          <pc:docMk/>
          <pc:sldMk cId="3335414016" sldId="290"/>
        </pc:sldMkLst>
        <pc:spChg chg="mod">
          <ac:chgData name="Vidhi Prakashkumar Solanki (2523538)" userId="8b583744-d712-4410-9d4a-5a7a9fee9781" providerId="ADAL" clId="{CD429E6F-FDA5-46E9-ACCA-9CF4AEE28293}" dt="2026-08-01T19:22:30.952" v="395" actId="255"/>
          <ac:spMkLst>
            <pc:docMk/>
            <pc:sldMk cId="3335414016" sldId="290"/>
            <ac:spMk id="2" creationId="{00000000-0000-0000-0000-000000000000}"/>
          </ac:spMkLst>
        </pc:spChg>
      </pc:sldChg>
      <pc:sldChg chg="modSp mod">
        <pc:chgData name="Vidhi Prakashkumar Solanki (2523538)" userId="8b583744-d712-4410-9d4a-5a7a9fee9781" providerId="ADAL" clId="{CD429E6F-FDA5-46E9-ACCA-9CF4AEE28293}" dt="2026-08-01T19:23:25.444" v="400" actId="27636"/>
        <pc:sldMkLst>
          <pc:docMk/>
          <pc:sldMk cId="1361044514" sldId="291"/>
        </pc:sldMkLst>
        <pc:spChg chg="mod">
          <ac:chgData name="Vidhi Prakashkumar Solanki (2523538)" userId="8b583744-d712-4410-9d4a-5a7a9fee9781" providerId="ADAL" clId="{CD429E6F-FDA5-46E9-ACCA-9CF4AEE28293}" dt="2026-08-01T19:22:52.929" v="398" actId="255"/>
          <ac:spMkLst>
            <pc:docMk/>
            <pc:sldMk cId="1361044514" sldId="291"/>
            <ac:spMk id="2" creationId="{00000000-0000-0000-0000-000000000000}"/>
          </ac:spMkLst>
        </pc:spChg>
        <pc:spChg chg="mod">
          <ac:chgData name="Vidhi Prakashkumar Solanki (2523538)" userId="8b583744-d712-4410-9d4a-5a7a9fee9781" providerId="ADAL" clId="{CD429E6F-FDA5-46E9-ACCA-9CF4AEE28293}" dt="2026-08-01T19:23:25.444" v="400" actId="27636"/>
          <ac:spMkLst>
            <pc:docMk/>
            <pc:sldMk cId="1361044514" sldId="29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DA5352-A9F7-4272-85BF-9E2A6735BFBF}" type="datetimeFigureOut">
              <a:rPr lang="en-IN" smtClean="0"/>
              <a:t>01-08-2026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9D9296-38B9-4574-AAA2-68420C74ED21}" type="slidenum">
              <a:rPr lang="en-IN" smtClean="0"/>
              <a:t>‹#›</a:t>
            </a:fld>
            <a:endParaRPr lang="en-IN"/>
          </a:p>
        </p:txBody>
      </p:sp>
    </p:spTree>
    <p:extLst>
      <p:ext uri="{BB962C8B-B14F-4D97-AF65-F5344CB8AC3E}">
        <p14:creationId xmlns:p14="http://schemas.microsoft.com/office/powerpoint/2010/main" val="1892672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Microsoft will explore how it's applying AI and automation to transform its workforce. AI is a key part of Microsoft's business strategy, impacting product development, cloud computing, cybersecurity, and HR. During the 2025 financial year, Microsoft generated approximately US$281.7 billion in revenue and employed around 228,000 people globally. The company is putting significant effort into AI technology, to enhance organisational productivity, employee performance and innovation. Instead of replacing workers, Microsoft is working to make its workforce more human and more effective, working together to provide more value to the business and lasting competitive advantage.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a:t>
            </a:fld>
            <a:endParaRPr lang="en-IN"/>
          </a:p>
        </p:txBody>
      </p:sp>
    </p:spTree>
    <p:extLst>
      <p:ext uri="{BB962C8B-B14F-4D97-AF65-F5344CB8AC3E}">
        <p14:creationId xmlns:p14="http://schemas.microsoft.com/office/powerpoint/2010/main" val="1713222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is aware that ethical governance, in addition to technological innovation, is key to the successful adoption of AI. As such, it adheres to six Responsible AI principles: fairness, reliability, privacy and security, inclusiveness, transparency, and accountability. Microsoft's second Responsible AI Transparency Report was released in 2025, reflecting its dedication to responsible AI development and compliance with regulations. These principles not only contribute to the development of a product but also to HR practices, leadership decisions, and the management of the workforce. Employees are provided with continuous training on ethical use of AI, helping them to ensure AI systems do not supplant human judgment but rather complement it, and that customers remain satisfied and that global laws are respected.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3</a:t>
            </a:fld>
            <a:endParaRPr lang="en-IN"/>
          </a:p>
        </p:txBody>
      </p:sp>
    </p:spTree>
    <p:extLst>
      <p:ext uri="{BB962C8B-B14F-4D97-AF65-F5344CB8AC3E}">
        <p14:creationId xmlns:p14="http://schemas.microsoft.com/office/powerpoint/2010/main" val="2665725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Automation is a major force in Microsoft's workplace revolution. The company has adopted technology like Microsoft 365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GitHub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Azure AI, Power Automate and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Studio in all its operations. As of 2025, Microsoft 365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had already served more than 100 million monthly active users, and more than 230,000 organizations had already adopted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Studio to create their own AI-powered agents. These technologies are designed to take repetitive administrative tasks, create reports, summarise meetings, and enhance collaboration. This means that staff have more time to invest in strategy, innovation, customer service and value creation, and less time in routine tasks.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4</a:t>
            </a:fld>
            <a:endParaRPr lang="en-IN"/>
          </a:p>
        </p:txBody>
      </p:sp>
    </p:spTree>
    <p:extLst>
      <p:ext uri="{BB962C8B-B14F-4D97-AF65-F5344CB8AC3E}">
        <p14:creationId xmlns:p14="http://schemas.microsoft.com/office/powerpoint/2010/main" val="2312702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incorporating AI into HR processes, Microsoft has transformed its recruitment and talent acquisition processes to become more relevant, efficient, and user-friendly. AI helps the recruiter to sift through applications, match skills to job requirements, book interviews and help with workforce planning. Owned by Microsoft, LinkedIn has over 1.2 billion users and offers valuable insights using AI for recruitment. Microsoft has implemented a rigorous approach to make sure that all human decisions are made with AI but also supervised by humans to ensure fairness, diversity, and inclusion. This approach helps to recruit faster, minimise unconscious bias and enhance quality recruiting throughout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5</a:t>
            </a:fld>
            <a:endParaRPr lang="en-IN"/>
          </a:p>
        </p:txBody>
      </p:sp>
    </p:spTree>
    <p:extLst>
      <p:ext uri="{BB962C8B-B14F-4D97-AF65-F5344CB8AC3E}">
        <p14:creationId xmlns:p14="http://schemas.microsoft.com/office/powerpoint/2010/main" val="540749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 knows one thing that is AI can only be valuable if the employees have the right digital skills. Hence, the company has been adding significant resources to ongoing learning via Microsoft Learn, LinkedIn Learning, artificial intelligence certifications, and in-house reskilling initiatives. On-going training of technical and non-technical AI skills are encouraged to meet changing requirements of the job. In a study by Microsoft, 125 interns were split into two groups: one using AI assistants and another not. AI assistant users experienced better onboarding, learning rate, and productivity. Through its commitment to lifelong learning and digital capability development, Microsoft has the vision of creating a workforce of the future that will be able to work effectively with AI, while remaining innovative and competitive in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6</a:t>
            </a:fld>
            <a:endParaRPr lang="en-IN"/>
          </a:p>
        </p:txBody>
      </p:sp>
    </p:spTree>
    <p:extLst>
      <p:ext uri="{BB962C8B-B14F-4D97-AF65-F5344CB8AC3E}">
        <p14:creationId xmlns:p14="http://schemas.microsoft.com/office/powerpoint/2010/main" val="3757367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is helping Microsoft to enhance the performance, collaboration, and productivity of its employees globally. Microsoft 365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GitHub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streamlines repetitive tasks, aids in content creation, data analysis, and software development. By the year 2025, </a:t>
            </a:r>
            <a:r>
              <a:rPr lang="en-GB" sz="1200" kern="1200" dirty="0" err="1">
                <a:solidFill>
                  <a:schemeClr val="tx1"/>
                </a:solidFill>
                <a:effectLst/>
                <a:latin typeface="+mn-lt"/>
                <a:ea typeface="+mn-ea"/>
                <a:cs typeface="+mn-cs"/>
              </a:rPr>
              <a:t>GitHub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had reached over 20 million users, highlighting its popularity among the developer community. Microsoft also asks managers to assess the effective use of AI in an employee's everyday tasks. The organisation now prioritises the collaborative efforts of its staff members with AI technologies to enhance efficiency, creativity, innovation, and business performance, not just in terms of meeting the traditional requirements.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7</a:t>
            </a:fld>
            <a:endParaRPr lang="en-IN"/>
          </a:p>
        </p:txBody>
      </p:sp>
    </p:spTree>
    <p:extLst>
      <p:ext uri="{BB962C8B-B14F-4D97-AF65-F5344CB8AC3E}">
        <p14:creationId xmlns:p14="http://schemas.microsoft.com/office/powerpoint/2010/main" val="3189587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Microsoft's staff shift has generated notable organisational advantages by incorporating AI into regular business </a:t>
            </a:r>
            <a:r>
              <a:rPr lang="en-GB" sz="1200" kern="1200" dirty="0" err="1">
                <a:solidFill>
                  <a:schemeClr val="tx1"/>
                </a:solidFill>
                <a:effectLst/>
                <a:latin typeface="+mn-lt"/>
                <a:ea typeface="+mn-ea"/>
                <a:cs typeface="+mn-cs"/>
              </a:rPr>
              <a:t>processes.The</a:t>
            </a:r>
            <a:r>
              <a:rPr lang="en-GB" sz="1200" kern="1200" dirty="0">
                <a:solidFill>
                  <a:schemeClr val="tx1"/>
                </a:solidFill>
                <a:effectLst/>
                <a:latin typeface="+mn-lt"/>
                <a:ea typeface="+mn-ea"/>
                <a:cs typeface="+mn-cs"/>
              </a:rPr>
              <a:t> benefits of the organisation are clear with the use of AI in everyday business processes. Microsoft's 2025 Work Trend Index (WTI) found that 82% of business leaders see this year as a pivotal moment for reshaping their organisations in the age of AI. The use of AI-powered tools has enabled employees to work more efficiently, facilitated innovation, customer service improvements, and better cross-departmental collaboration. The wins have cemented Microsoft's reputation as a world-class player in digital transformation and enterprise AI solutions. But maintaining these advantages will depend on ongoing investment in workforce development, responsible AI governance, and organisational change management to enable long-term business success.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8</a:t>
            </a:fld>
            <a:endParaRPr lang="en-IN"/>
          </a:p>
        </p:txBody>
      </p:sp>
    </p:spTree>
    <p:extLst>
      <p:ext uri="{BB962C8B-B14F-4D97-AF65-F5344CB8AC3E}">
        <p14:creationId xmlns:p14="http://schemas.microsoft.com/office/powerpoint/2010/main" val="1850512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Microsoft's continued investment in AI presents substantial opportunities for future growth </a:t>
            </a:r>
            <a:r>
              <a:rPr lang="en-GB" sz="1200" kern="1200" dirty="0">
                <a:solidFill>
                  <a:schemeClr val="tx1"/>
                </a:solidFill>
                <a:effectLst/>
                <a:latin typeface="+mn-lt"/>
                <a:ea typeface="+mn-ea"/>
                <a:cs typeface="+mn-cs"/>
              </a:rPr>
              <a:t>Microsoft's ongoing AI development offers significant potential for future growth and reshaping the workforce. In FY2025, the company spent around US$80 billion developing the companies AI-driven data centres to boost cloud capabilities and support the rising demand for AI services across the global markets. Such investments are made across key sectors like healthcare, education, finance, cyber security and enterprise software. By leveraging AI, these tools can streamline repetitive tasks and enhance decision-making capabilities for employees, making them more efficient. With organisations turning to AI-driven solutions, Microsoft is poised to further solidify its market edge, create new digital business opportunities and influence the future of work around the world.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9</a:t>
            </a:fld>
            <a:endParaRPr lang="en-IN"/>
          </a:p>
        </p:txBody>
      </p:sp>
    </p:spTree>
    <p:extLst>
      <p:ext uri="{BB962C8B-B14F-4D97-AF65-F5344CB8AC3E}">
        <p14:creationId xmlns:p14="http://schemas.microsoft.com/office/powerpoint/2010/main" val="262820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best chance Microsoft has to increase workforce productivity is through automation with AI. Microsoft 365 </a:t>
            </a:r>
            <a:r>
              <a:rPr lang="en-GB" sz="1200" kern="1200" dirty="0" err="1">
                <a:solidFill>
                  <a:schemeClr val="tx1"/>
                </a:solidFill>
                <a:effectLst/>
                <a:latin typeface="+mn-lt"/>
                <a:ea typeface="+mn-ea"/>
                <a:cs typeface="+mn-cs"/>
              </a:rPr>
              <a:t>Copilot</a:t>
            </a:r>
            <a:r>
              <a:rPr lang="en-GB" sz="1200" kern="1200" dirty="0">
                <a:solidFill>
                  <a:schemeClr val="tx1"/>
                </a:solidFill>
                <a:effectLst/>
                <a:latin typeface="+mn-lt"/>
                <a:ea typeface="+mn-ea"/>
                <a:cs typeface="+mn-cs"/>
              </a:rPr>
              <a:t> assists employees by drafting emails, summarising meetings, creating presentations, analysing spreadsheets, and generating reports in seconds. Microsoft's co-research project with more than 6000 workers across 56 organisations found that workers leveraging AI were able to finish tasks in documents around 12% faster and save nearly 30 minutes per week on managing e-mail. The working time savings enable staff members to concentrate on strategic planning, innovation, customer engagement, and solving problems, rather than mundane administrative duties, thus enhancing organisational performance and business efficiency.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10</a:t>
            </a:fld>
            <a:endParaRPr lang="en-IN"/>
          </a:p>
        </p:txBody>
      </p:sp>
    </p:spTree>
    <p:extLst>
      <p:ext uri="{BB962C8B-B14F-4D97-AF65-F5344CB8AC3E}">
        <p14:creationId xmlns:p14="http://schemas.microsoft.com/office/powerpoint/2010/main" val="21413889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presents opportunities of talent development and employee experience, too. According to Microsoft's 2025 Work Trend Index, 83% of business leaders say that AI allows their employees to take on more strategic and higher-value work sooner in their careers. On platforms like Microsoft Learn or LinkedIn Learning, employees are shown personalized suggestions for learning based on their skills and goals. AI also aids in coaching, career planning, and sharing knowledge, making learning more accessible and efficient. These efforts foster employee involvement, enhance retention, and equip staff with the skills needed for new roles and future organizational needs in AI.</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11</a:t>
            </a:fld>
            <a:endParaRPr lang="en-IN"/>
          </a:p>
        </p:txBody>
      </p:sp>
    </p:spTree>
    <p:extLst>
      <p:ext uri="{BB962C8B-B14F-4D97-AF65-F5344CB8AC3E}">
        <p14:creationId xmlns:p14="http://schemas.microsoft.com/office/powerpoint/2010/main" val="564535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Microsoft is looking to unlock the power of AI within its workforce, and there are several hurdles to overcome. Organisations need to constantly adapt to changes in technology as well as employee skills, leadership and digital infrastructure. According to Microsoft's 2025 Work Trend Index, about 80% of workers feel they don't have enough time and energy to get their work done every day with the use of advanced digital technologies. That's proof that productivity problems can't be resolved with technology. To transform the workforce successfully, organizations must overhaul their work processes, promote employee well-being, and make sure that AI does not add to employees' workloads.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12</a:t>
            </a:fld>
            <a:endParaRPr lang="en-IN"/>
          </a:p>
        </p:txBody>
      </p:sp>
    </p:spTree>
    <p:extLst>
      <p:ext uri="{BB962C8B-B14F-4D97-AF65-F5344CB8AC3E}">
        <p14:creationId xmlns:p14="http://schemas.microsoft.com/office/powerpoint/2010/main" val="1896153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big work force issues is the increasing digital skills gap. With the rapid evolution of AI technologies, it's challenging for many employees to catch up with the shifting competency demands. Only 40% of employees know about AI agents, while 67% of organisational leaders are familiar with AI agents, according to Microsoft's Work Trend Index (WTI) 2025. This gap emphasizes the importance of ongoing reskilling and digital skills development. If the staff members are not properly trained, they might be reluctant to accept AI, lack confidence in its usage, and not be able to generate maximum productivity. Hence, ongoing efforts to educate and train the workforce in AI will continue to be vital to Microsoft's future success.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13</a:t>
            </a:fld>
            <a:endParaRPr lang="en-IN"/>
          </a:p>
        </p:txBody>
      </p:sp>
    </p:spTree>
    <p:extLst>
      <p:ext uri="{BB962C8B-B14F-4D97-AF65-F5344CB8AC3E}">
        <p14:creationId xmlns:p14="http://schemas.microsoft.com/office/powerpoint/2010/main" val="3384551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big hurdle for Microsoft is responsible AI governance. With the growing amount of data that AI systems handle, privacy, cybersecurity, transparency, bias, and regulatory adherence are on the rise. Microsoft mitigates these risks by implementing its Responsible AI Framework, and by publishing its 2025 Responsible AI Transparency Report. But, it's getting harder to stay compliant in various countries around the world as governments adopt new AI rules. There is a risk of any breach of ethics compromising Microsoft's reputation, it could cause loss of trust and confidence from customers, and create legal and financial liabilities for the organisation, so robust governance is a core strategic concern.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14</a:t>
            </a:fld>
            <a:endParaRPr lang="en-IN"/>
          </a:p>
        </p:txBody>
      </p:sp>
    </p:spTree>
    <p:extLst>
      <p:ext uri="{BB962C8B-B14F-4D97-AF65-F5344CB8AC3E}">
        <p14:creationId xmlns:p14="http://schemas.microsoft.com/office/powerpoint/2010/main" val="675748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Organisational change management is also a challenge that arises as a result of AI-driven transformation. Uncertainty and resistance will occur due to the fear of employees not being replaced by an automated system or losing their job. Microsoft's Work Trend Index 2025 revealed that 33% of leaders are planning workforce cuts, with 78% planning to hire workers for new AI-related roles. This is a prime example of how AI isn't just taking jobs, but transforming them. To minimise resistance and so foster trust, the following are necessary: effective communication, leader support, staff involvement, and ongoing learning. If they can get organisational change right, Microsoft will be able to make a sustainable change in the workforce without affecting employee engagement and motivation.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15</a:t>
            </a:fld>
            <a:endParaRPr lang="en-IN"/>
          </a:p>
        </p:txBody>
      </p:sp>
    </p:spTree>
    <p:extLst>
      <p:ext uri="{BB962C8B-B14F-4D97-AF65-F5344CB8AC3E}">
        <p14:creationId xmlns:p14="http://schemas.microsoft.com/office/powerpoint/2010/main" val="36238088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wrap up, as Microsoft's AI-driven transformation of the workforce continues, it also has some great opportunities and challenges. The advantages of AI are significant, ranging from productivity to employee learning, to innovation and onboarding to organisational competitiveness. Yet, these benefits can only be achieved if the capability gaps of the workforce are filled, ethical governance is ensured, organizational transformation is made, and responsible use of AI is implemented. HRM is crucial for the balance of technological innovation and employee well-being and long-term development of the workforce. With a successful response to these opportunities and challenges, Microsoft will continue to lead the global AI economy that is changing at a rapid pace.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16</a:t>
            </a:fld>
            <a:endParaRPr lang="en-IN"/>
          </a:p>
        </p:txBody>
      </p:sp>
    </p:spTree>
    <p:extLst>
      <p:ext uri="{BB962C8B-B14F-4D97-AF65-F5344CB8AC3E}">
        <p14:creationId xmlns:p14="http://schemas.microsoft.com/office/powerpoint/2010/main" val="25314618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section does not just discuss the problems, but explores the root causes of the problems that Microsoft is facing with its workforce transformation. Root cause analysis can be used to understand the root causes of these problems and why it is hard to implement AI successfully. Microsoft has invested around US$80 billion in AI infrastructure last year (FY2025) — a testament to technology's limitations in creating an organisation's success. The leadership, culture, capabilities of employees, governance and market conditions all have a role to play in workforce transformation. By addressing these interrelated root causes, Microsoft is able to design more impactful HR strategies to facilitate sustainable AI adoption, enhance employee performance, and boost the competitive advantage of their organisations in the future.</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17</a:t>
            </a:fld>
            <a:endParaRPr lang="en-IN"/>
          </a:p>
        </p:txBody>
      </p:sp>
    </p:spTree>
    <p:extLst>
      <p:ext uri="{BB962C8B-B14F-4D97-AF65-F5344CB8AC3E}">
        <p14:creationId xmlns:p14="http://schemas.microsoft.com/office/powerpoint/2010/main" val="4169551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Strategic decisions are pivotal in the adoption of technology throughout an organisation, and leadership is a key factor in Microsoft's AI revolution. Balancing innovation, operational efficiency, employee well-being, and ethical AI governance are all important for leaders. Microsoft announced in 2025 about 9,000 job cuts, or approximately 4% of its total workforce across the globe, and it is still making substantial investments in its AI infrastructure. These decisions could lead to better efficiency but can also hurt morale among employees and create uncertainty. Hence, the need to communicate organisational change effectively, engage employees in the transformation process and keep them in trust during the process of implementing AI.</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18</a:t>
            </a:fld>
            <a:endParaRPr lang="en-IN"/>
          </a:p>
        </p:txBody>
      </p:sp>
    </p:spTree>
    <p:extLst>
      <p:ext uri="{BB962C8B-B14F-4D97-AF65-F5344CB8AC3E}">
        <p14:creationId xmlns:p14="http://schemas.microsoft.com/office/powerpoint/2010/main" val="24996713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culture within an organisation plays a crucial role in shaping people's attitudes toward technology like AI. Microsoft embraces a growth mindset, fostering learning, innovation, collaboration and experimentation. But there are some workers who still believe that automation will take over their existing jobs or alter how things are done. While the acceptance of AI is highly varied between different organisations, Microsoft's 2025 Work Trend Index shows that 53% of leaders say AI will significantly enhance productivity. If workers feel uncomfortable with AI systems or don't see how they can help them, the resistance may grow. It is therefore crucial to create an open, supportive learning culture to ensure workforce transformation is successful.</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19</a:t>
            </a:fld>
            <a:endParaRPr lang="en-IN"/>
          </a:p>
        </p:txBody>
      </p:sp>
    </p:spTree>
    <p:extLst>
      <p:ext uri="{BB962C8B-B14F-4D97-AF65-F5344CB8AC3E}">
        <p14:creationId xmlns:p14="http://schemas.microsoft.com/office/powerpoint/2010/main" val="9075439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Another key root cause, which also impacts workforce transformation is technology integration. Microsoft is one of the world's biggest digital ecosystems, accommodating over one billion Windows devices paired with hundreds of millions of Microsoft 365 users globally. The consistent integration of AI across all these platforms demands high levels of cybersecurity, data management, cloud infrastructure, and compatibility with the existing systems. The integration hurdles and legacy technologies can stall the adoption of AI and hinder operational </a:t>
            </a:r>
            <a:r>
              <a:rPr lang="en-IN" sz="1200" kern="1200" dirty="0" err="1">
                <a:solidFill>
                  <a:schemeClr val="tx1"/>
                </a:solidFill>
                <a:effectLst/>
                <a:latin typeface="+mn-lt"/>
                <a:ea typeface="+mn-ea"/>
                <a:cs typeface="+mn-cs"/>
              </a:rPr>
              <a:t>efficiency.A</a:t>
            </a:r>
            <a:r>
              <a:rPr lang="en-IN" sz="1200" kern="1200" dirty="0">
                <a:solidFill>
                  <a:schemeClr val="tx1"/>
                </a:solidFill>
                <a:effectLst/>
                <a:latin typeface="+mn-lt"/>
                <a:ea typeface="+mn-ea"/>
                <a:cs typeface="+mn-cs"/>
              </a:rPr>
              <a:t> combination of legacy technologies, data quality issues, and integration obstacles can impede the adoption of AI and impact operational efficiency. But it isn't just about developing AI technologies; properly supporting digital infrastructure needs to be secure, scalable and reliable as well as the key to successful workforce transformation.</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20</a:t>
            </a:fld>
            <a:endParaRPr lang="en-IN"/>
          </a:p>
        </p:txBody>
      </p:sp>
    </p:spTree>
    <p:extLst>
      <p:ext uri="{BB962C8B-B14F-4D97-AF65-F5344CB8AC3E}">
        <p14:creationId xmlns:p14="http://schemas.microsoft.com/office/powerpoint/2010/main" val="9972053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major root causes of the workforce transformation issues is the lack of skills in the field of AI. While there are many opportunities for learning at Microsoft, the technology continues to move ahead at a more rapid pace than employees' abilities. The 2025 Work Trend Index revealed a significant gap in AI capability, with just 40% of employees recognizing the use of AI agents, while 67% of leaders did. If left un-trained and un-developed, workers can have difficulty taking full advantage of new technologies. Filling this skills gap through personalised learning, reskilling and lifelong learning is vital to ensuring Microsoft continues to be innovative, productive, and competitive in the future.</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21</a:t>
            </a:fld>
            <a:endParaRPr lang="en-IN"/>
          </a:p>
        </p:txBody>
      </p:sp>
    </p:spTree>
    <p:extLst>
      <p:ext uri="{BB962C8B-B14F-4D97-AF65-F5344CB8AC3E}">
        <p14:creationId xmlns:p14="http://schemas.microsoft.com/office/powerpoint/2010/main" val="204566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complexity of AI governance and organisational policies is another significant root cause. As AI continues to permeate Microsoft's products and business functions, the company will need to adhere to new international legislation on privacy, transparency, fairness, cybersecurity, and accountability. Microsoft released its Responsible AI Transparency Report in 2025, showing its dedication to responsible AI development and risk management. In fact, the world is evolving regulations about AI, and that means that organizations should continuously update their policies and governance to keep up with the changes. Lack of good governance can result in legal liability, damage to reputation, and loss of stakeholder confidence, which will impact the organisation's overall performance.</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22</a:t>
            </a:fld>
            <a:endParaRPr lang="en-IN"/>
          </a:p>
        </p:txBody>
      </p:sp>
    </p:spTree>
    <p:extLst>
      <p:ext uri="{BB962C8B-B14F-4D97-AF65-F5344CB8AC3E}">
        <p14:creationId xmlns:p14="http://schemas.microsoft.com/office/powerpoint/2010/main" val="2653971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a number of external factors in the environment that Microsoft does not have control over which also play a role in the transformation of its workforce. The emergence of companies like Google, Amazon, Meta, and </a:t>
            </a:r>
            <a:r>
              <a:rPr lang="en-IN" sz="1200" kern="1200" dirty="0" err="1">
                <a:solidFill>
                  <a:schemeClr val="tx1"/>
                </a:solidFill>
                <a:effectLst/>
                <a:latin typeface="+mn-lt"/>
                <a:ea typeface="+mn-ea"/>
                <a:cs typeface="+mn-cs"/>
              </a:rPr>
              <a:t>OpenAI</a:t>
            </a:r>
            <a:r>
              <a:rPr lang="en-IN" sz="1200" kern="1200" dirty="0">
                <a:solidFill>
                  <a:schemeClr val="tx1"/>
                </a:solidFill>
                <a:effectLst/>
                <a:latin typeface="+mn-lt"/>
                <a:ea typeface="+mn-ea"/>
                <a:cs typeface="+mn-cs"/>
              </a:rPr>
              <a:t> drives innovation and fuels the pressure to constantly evolve the capabilities of AI. Meanwhile, governments around the world are developing tougher AI regulations, adding more compliance demands and making operations more complex. The lack of AI professionals across the globe has also added to the competition for skilled AI employees, resulting in increased recruiting expenses. In a world full of uncertainty, Microsoft must adapt and invest in its employees, responsible AI, and future planning to continue to be a leader in the market.</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23</a:t>
            </a:fld>
            <a:endParaRPr lang="en-IN"/>
          </a:p>
        </p:txBody>
      </p:sp>
    </p:spTree>
    <p:extLst>
      <p:ext uri="{BB962C8B-B14F-4D97-AF65-F5344CB8AC3E}">
        <p14:creationId xmlns:p14="http://schemas.microsoft.com/office/powerpoint/2010/main" val="1011254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root cause analysis is completed with the conclusion that the Microsoft workforce transformation issues are not caused by one single factor, but by a combination of organisational and external factors. The factors impacting on the success of AI implementation are Leadership decisions, Organisational culture, Digital infrastructure, Organisational capability gaps, AI governance and competitive market pressures. Any one of these factors on its own could only be addressed in part, as the problems are interdependent. Thus there is a need for an integrated HR strategy with people, technology, organisational culture and responsible AI governance. This comprehensive strategy will enable the workforce to be more resilient, better performing and help to drive future sustainable digital transformation.</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24</a:t>
            </a:fld>
            <a:endParaRPr lang="en-IN"/>
          </a:p>
        </p:txBody>
      </p:sp>
    </p:spTree>
    <p:extLst>
      <p:ext uri="{BB962C8B-B14F-4D97-AF65-F5344CB8AC3E}">
        <p14:creationId xmlns:p14="http://schemas.microsoft.com/office/powerpoint/2010/main" val="20336535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challenges identified suggest that Microsoft should implement evidence-based HR approaches to bolster its efforts in workforce transformation leveraging AI. The first is to tie in the rollout of AI to strategic staffing, training, and goals. In FY2025, Microsoft spent about US$80 billion on AI infrastructure, so as much as investments in human capital. Organisations that integrate advanced technologies with ongoing employee learning perform more successfully in the long term for increased productivity, innovation and business performance. Hence, Microsoft should work on making AI adoption and training staff members for the ability to work with intelligent technologies hand in hand.</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25</a:t>
            </a:fld>
            <a:endParaRPr lang="en-IN"/>
          </a:p>
        </p:txBody>
      </p:sp>
    </p:spTree>
    <p:extLst>
      <p:ext uri="{BB962C8B-B14F-4D97-AF65-F5344CB8AC3E}">
        <p14:creationId xmlns:p14="http://schemas.microsoft.com/office/powerpoint/2010/main" val="12564538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Microsoft must reinforce its Responsible AI governance system even more, by introducing more frequent compliance checks, AI risk assessments, and AI monitoring. The company has released its own Responsible AI Transparency Report but AI risks are evolving with technology and the changing regulations. Cross-functional AI ethics committees with HR, legal, cybersecurity and business stakeholders would enhance accountability and transparency. It should be mandatory to train regular employees on the ethics of AI, privacy, and responsible technology usage. These efforts will enhance trust in AI systems, mitigate legal and reputational risks, and safeguard Microsoft's reputation and trust.</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26</a:t>
            </a:fld>
            <a:endParaRPr lang="en-IN"/>
          </a:p>
        </p:txBody>
      </p:sp>
    </p:spTree>
    <p:extLst>
      <p:ext uri="{BB962C8B-B14F-4D97-AF65-F5344CB8AC3E}">
        <p14:creationId xmlns:p14="http://schemas.microsoft.com/office/powerpoint/2010/main" val="38181178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Continuous upskilling and reskilling of the workforce is the next recommendation. A new report from Microsoft states that 82% of business leaders view AI as a key strategic priority, which means that workers of the future will need increasingly sophisticated digital skills. Microsoft should grow the personalised learning options with Microsoft Learn, LinkedIn Learning, AI certifications, mentoring and experiential learning programs. AI literacy needs to be a fundamental skill in every department and not just in the technical teams. Investing in employee development on an ongoing basis will mitigate future skills gaps, enhance adaptability of the workforce and ensure Microsoft's long-term innovation power and organizational resilience.</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27</a:t>
            </a:fld>
            <a:endParaRPr lang="en-IN"/>
          </a:p>
        </p:txBody>
      </p:sp>
    </p:spTree>
    <p:extLst>
      <p:ext uri="{BB962C8B-B14F-4D97-AF65-F5344CB8AC3E}">
        <p14:creationId xmlns:p14="http://schemas.microsoft.com/office/powerpoint/2010/main" val="16956867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Instead of thinking of AI as a “replacement for humans,” Microsoft should encourage collaboration between humans and AI. The role of AI is to assist the employee, freeing them up to concentrate on the more creative, strategic, relationship-building, and complex decision-making aspects of their job. Ethical decisions, leadership, innovation and customer engagement are still areas where human judgement plays a vital role. HR managers are responsible for reshaping jobs to ensure they work well with the employees and AI. This human-centred approach will increase the engagement, satisfaction and performance of employees and organisations, while mitigating concerns and resistance to change and job displacement.</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28</a:t>
            </a:fld>
            <a:endParaRPr lang="en-IN"/>
          </a:p>
        </p:txBody>
      </p:sp>
    </p:spTree>
    <p:extLst>
      <p:ext uri="{BB962C8B-B14F-4D97-AF65-F5344CB8AC3E}">
        <p14:creationId xmlns:p14="http://schemas.microsoft.com/office/powerpoint/2010/main" val="26122207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future, AI will redefine the future workforce in the next 5-10 years. According to Microsoft's Work Trend Index 2025, 78% of business leaders anticipate hiring individuals for new jobs focused on AI. New job roles like AI engineers, prompt engineers, AI trainers, AI governance specialists, and AI auditors will become more significant. Meanwhile, normal administrative tasks will be automated. So, future workers will need to also have a more analytical mind, digital literacy, creativity and collaborative abilities. Proactively training their staff will help organisations stay competitive in an AI-based economy.</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29</a:t>
            </a:fld>
            <a:endParaRPr lang="en-IN"/>
          </a:p>
        </p:txBody>
      </p:sp>
    </p:spTree>
    <p:extLst>
      <p:ext uri="{BB962C8B-B14F-4D97-AF65-F5344CB8AC3E}">
        <p14:creationId xmlns:p14="http://schemas.microsoft.com/office/powerpoint/2010/main" val="19602935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Microsoft must have a long-term strategy for its workforce, that includes AI innovation, talent management and organisational resilience, to prepare for the next decade. Predictive workforce analytics can be used to forecast future skills needs and ensure HR managers are prepared to meet gaps in skills before they get critical. Leadership Development Programs should also equip managers with the skills to effectively manage teams that use AI and ensure employee wellbeing. Ongoing investments in responsible AI, digital infrastructure and workforce development will help Microsoft stay agile in the face of change. These forward-looking efforts will enhance the agility and sustain growth of the organisation in today's highly competitive global environment.</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30</a:t>
            </a:fld>
            <a:endParaRPr lang="en-IN"/>
          </a:p>
        </p:txBody>
      </p:sp>
    </p:spTree>
    <p:extLst>
      <p:ext uri="{BB962C8B-B14F-4D97-AF65-F5344CB8AC3E}">
        <p14:creationId xmlns:p14="http://schemas.microsoft.com/office/powerpoint/2010/main" val="9974099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needs to have a clear strategic plan to support the transformation of its workforce. The roadmap should feature distinct milestones related to AI governance, staff training, leadership development, digital transformation, and organizational change management.</a:t>
            </a:r>
            <a:r>
              <a:rPr lang="en-IN" dirty="0">
                <a:effectLst/>
              </a:rPr>
              <a:t> Metrics that track AI adoption, employee productivity, learning outcomes, innovative use, and ethical adherence should be used to assess the impact and outcomes of AI in the workplace. Continuous feedback from regular employees is also important, as it will help to ensure that the transformation process is successful and keep employees engaged. This unified roadmap allows Microsoft to ensure sustainable AI adoption and to thrive in the long term</a:t>
            </a:r>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31</a:t>
            </a:fld>
            <a:endParaRPr lang="en-IN"/>
          </a:p>
        </p:txBody>
      </p:sp>
    </p:spTree>
    <p:extLst>
      <p:ext uri="{BB962C8B-B14F-4D97-AF65-F5344CB8AC3E}">
        <p14:creationId xmlns:p14="http://schemas.microsoft.com/office/powerpoint/2010/main" val="42229072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summarize, Microsoft has made significant investments in AI, automation, and workforce transformation, supported by their AI for Good program, AI Skills Accelerator, and the AI for Business initiative. Microsoft has made impressive investments in technology, AI governance, and employee development, all contributing to their global leadership in AI, automation, and workforce transformation. However, challenges in leadership, organisational culture, the human resource and capabilities, ethical governance, and digital transformation are still to be tackled for sustained success. Through evidence-based HR strategies, a commitment to ongoing learning, and ensuring the collaboration of human and AI, Microsoft can foster a resilient and future-ready workforce. In the end, the organisation can continue to be competitive and remain on top in the future of work for the next 10 years by bringing together technological innovation and human capability development.</a:t>
            </a:r>
          </a:p>
          <a:p>
            <a:endParaRPr lang="en-IN" dirty="0"/>
          </a:p>
        </p:txBody>
      </p:sp>
      <p:sp>
        <p:nvSpPr>
          <p:cNvPr id="4" name="Slide Number Placeholder 3"/>
          <p:cNvSpPr>
            <a:spLocks noGrp="1"/>
          </p:cNvSpPr>
          <p:nvPr>
            <p:ph type="sldNum" sz="quarter" idx="10"/>
          </p:nvPr>
        </p:nvSpPr>
        <p:spPr/>
        <p:txBody>
          <a:bodyPr/>
          <a:lstStyle/>
          <a:p>
            <a:fld id="{A19D9296-38B9-4574-AAA2-68420C74ED21}" type="slidenum">
              <a:rPr lang="en-IN" smtClean="0"/>
              <a:t>32</a:t>
            </a:fld>
            <a:endParaRPr lang="en-IN"/>
          </a:p>
        </p:txBody>
      </p:sp>
    </p:spTree>
    <p:extLst>
      <p:ext uri="{BB962C8B-B14F-4D97-AF65-F5344CB8AC3E}">
        <p14:creationId xmlns:p14="http://schemas.microsoft.com/office/powerpoint/2010/main" val="2343787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3461563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1888870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2824052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023733-B8B6-4E7A-A46E-03CE1F78BF58}" type="datetimeFigureOut">
              <a:rPr lang="en-IN" smtClean="0"/>
              <a:t>01-08-2026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3636791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023733-B8B6-4E7A-A46E-03CE1F78BF58}" type="datetimeFigureOut">
              <a:rPr lang="en-IN" smtClean="0"/>
              <a:t>01-08-2026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3567181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1762949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1633320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1551611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023733-B8B6-4E7A-A46E-03CE1F78BF58}" type="datetimeFigureOut">
              <a:rPr lang="en-IN" smtClean="0"/>
              <a:t>01-08-2026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1600585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3023733-B8B6-4E7A-A46E-03CE1F78BF58}" type="datetimeFigureOut">
              <a:rPr lang="en-IN" smtClean="0"/>
              <a:t>01-08-2026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2620698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2624455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747553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3785145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4066600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4063804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1103093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023733-B8B6-4E7A-A46E-03CE1F78BF58}" type="datetimeFigureOut">
              <a:rPr lang="en-IN" smtClean="0"/>
              <a:t>01-08-2026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A323974-841E-49BF-90F2-E7E3E0645408}" type="slidenum">
              <a:rPr lang="en-IN" smtClean="0"/>
              <a:t>‹#›</a:t>
            </a:fld>
            <a:endParaRPr lang="en-IN"/>
          </a:p>
        </p:txBody>
      </p:sp>
    </p:spTree>
    <p:extLst>
      <p:ext uri="{BB962C8B-B14F-4D97-AF65-F5344CB8AC3E}">
        <p14:creationId xmlns:p14="http://schemas.microsoft.com/office/powerpoint/2010/main" val="2392846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3023733-B8B6-4E7A-A46E-03CE1F78BF58}" type="datetimeFigureOut">
              <a:rPr lang="en-IN" smtClean="0"/>
              <a:t>01-08-2026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A323974-841E-49BF-90F2-E7E3E0645408}" type="slidenum">
              <a:rPr lang="en-IN" smtClean="0"/>
              <a:t>‹#›</a:t>
            </a:fld>
            <a:endParaRPr lang="en-IN"/>
          </a:p>
        </p:txBody>
      </p:sp>
    </p:spTree>
    <p:extLst>
      <p:ext uri="{BB962C8B-B14F-4D97-AF65-F5344CB8AC3E}">
        <p14:creationId xmlns:p14="http://schemas.microsoft.com/office/powerpoint/2010/main" val="4378921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market.us/report/artificial-intelligence-market/" TargetMode="External"/><Relationship Id="rId2" Type="http://schemas.openxmlformats.org/officeDocument/2006/relationships/hyperlink" Target="https://www.thebusinessresearchcompany.com/report/generative-artificial-intelligence-ai-in-automation-global-market-report" TargetMode="External"/><Relationship Id="rId1" Type="http://schemas.openxmlformats.org/officeDocument/2006/relationships/slideLayout" Target="../slideLayouts/slideLayout2.xml"/><Relationship Id="rId4" Type="http://schemas.openxmlformats.org/officeDocument/2006/relationships/hyperlink" Target="https://intelpoint.co/insights/microsofts-q1-2025-revenue-passes-70-billion-net-income-surges-by-160-from-2018/"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www.psmarketresearch.com/market-analysis/workplace-transformation-marke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2456" y="1578634"/>
            <a:ext cx="10199302" cy="5072331"/>
          </a:xfrm>
        </p:spPr>
        <p:txBody>
          <a:bodyPr/>
          <a:lstStyle/>
          <a:p>
            <a:pPr algn="ctr"/>
            <a:r>
              <a:rPr lang="en-IN" sz="2400" b="1" dirty="0"/>
              <a:t>Programme: Master of Business Administration</a:t>
            </a:r>
            <a:br>
              <a:rPr lang="en-GB" sz="2400" dirty="0"/>
            </a:br>
            <a:r>
              <a:rPr lang="en-IN" sz="2400" b="1" dirty="0"/>
              <a:t>Module: Human Capital Management</a:t>
            </a:r>
            <a:br>
              <a:rPr lang="en-GB" sz="2400" dirty="0"/>
            </a:br>
            <a:r>
              <a:rPr lang="en-IN" sz="2400" b="1" dirty="0"/>
              <a:t>Module code: LCMB7023</a:t>
            </a:r>
            <a:br>
              <a:rPr lang="en-IN" sz="2400" b="1"/>
            </a:br>
            <a:br>
              <a:rPr lang="en-GB" sz="1000" dirty="0"/>
            </a:br>
            <a:r>
              <a:rPr lang="en-IN" sz="1000" b="1" dirty="0"/>
              <a:t> </a:t>
            </a:r>
            <a:br>
              <a:rPr lang="en-GB" dirty="0"/>
            </a:br>
            <a:r>
              <a:rPr lang="en-IN" sz="2000" b="1" dirty="0">
                <a:solidFill>
                  <a:schemeClr val="accent3"/>
                </a:solidFill>
              </a:rPr>
              <a:t>Topic: AI, Automation, and Workforce Transformation</a:t>
            </a:r>
            <a:br>
              <a:rPr lang="en-IN" sz="2000" b="1" dirty="0">
                <a:solidFill>
                  <a:schemeClr val="accent3"/>
                </a:solidFill>
              </a:rPr>
            </a:br>
            <a:r>
              <a:rPr lang="en-IN" sz="2000" b="1" dirty="0">
                <a:solidFill>
                  <a:schemeClr val="accent3"/>
                </a:solidFill>
              </a:rPr>
              <a:t>Organisation: Microsoft</a:t>
            </a:r>
            <a:br>
              <a:rPr lang="en-IN" sz="3200" b="1" dirty="0"/>
            </a:br>
            <a:br>
              <a:rPr lang="en-IN" sz="3200" b="1" dirty="0"/>
            </a:br>
            <a:r>
              <a:rPr lang="en-IN" sz="2000" b="1" dirty="0"/>
              <a:t>Students Name &amp; ID-: Vidhi solanki (2523538)</a:t>
            </a:r>
            <a:br>
              <a:rPr lang="en-IN" sz="2000" b="1" dirty="0"/>
            </a:br>
            <a:r>
              <a:rPr lang="en-IN" sz="2000" b="1" dirty="0"/>
              <a:t>                                       Bansari </a:t>
            </a:r>
            <a:r>
              <a:rPr lang="en-IN" sz="2000" b="1" dirty="0" err="1"/>
              <a:t>sheth</a:t>
            </a:r>
            <a:r>
              <a:rPr lang="en-IN" sz="2000" b="1" dirty="0"/>
              <a:t> (2545069)</a:t>
            </a:r>
            <a:br>
              <a:rPr lang="en-IN" sz="2000" b="1" dirty="0"/>
            </a:br>
            <a:r>
              <a:rPr lang="en-IN" sz="2000" b="1" dirty="0"/>
              <a:t>                                        Neha </a:t>
            </a:r>
            <a:r>
              <a:rPr lang="en-IN" sz="2000" b="1" dirty="0" err="1"/>
              <a:t>chocha</a:t>
            </a:r>
            <a:r>
              <a:rPr lang="en-IN" sz="2000" b="1" dirty="0"/>
              <a:t> (2542712)</a:t>
            </a:r>
            <a:br>
              <a:rPr lang="en-IN" sz="2000" b="1" dirty="0"/>
            </a:br>
            <a:r>
              <a:rPr lang="en-IN" sz="2000" b="1" dirty="0"/>
              <a:t>                                               Darshana Malviya (2543479)</a:t>
            </a:r>
            <a:br>
              <a:rPr lang="en-IN" sz="2000" b="1" dirty="0"/>
            </a:br>
            <a:br>
              <a:rPr lang="en-IN" sz="2000" b="1" dirty="0"/>
            </a:br>
            <a:endParaRPr lang="en-IN" sz="2000" b="1" dirty="0"/>
          </a:p>
        </p:txBody>
      </p:sp>
      <p:pic>
        <p:nvPicPr>
          <p:cNvPr id="5" name="Picture 4">
            <a:extLst>
              <a:ext uri="{FF2B5EF4-FFF2-40B4-BE49-F238E27FC236}">
                <a16:creationId xmlns:a16="http://schemas.microsoft.com/office/drawing/2014/main" id="{6868A9CE-CE1A-DFA6-DE47-4D48B013B10E}"/>
              </a:ext>
            </a:extLst>
          </p:cNvPr>
          <p:cNvPicPr>
            <a:picLocks noChangeAspect="1"/>
          </p:cNvPicPr>
          <p:nvPr/>
        </p:nvPicPr>
        <p:blipFill>
          <a:blip r:embed="rId2"/>
          <a:stretch>
            <a:fillRect/>
          </a:stretch>
        </p:blipFill>
        <p:spPr>
          <a:xfrm>
            <a:off x="156006" y="137503"/>
            <a:ext cx="2930077" cy="1223784"/>
          </a:xfrm>
          <a:prstGeom prst="rect">
            <a:avLst/>
          </a:prstGeom>
        </p:spPr>
      </p:pic>
    </p:spTree>
    <p:extLst>
      <p:ext uri="{BB962C8B-B14F-4D97-AF65-F5344CB8AC3E}">
        <p14:creationId xmlns:p14="http://schemas.microsoft.com/office/powerpoint/2010/main" val="1020240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accent3"/>
                </a:solidFill>
              </a:rPr>
              <a:t>Introduction to Microsoft's AI and Workforce Transformation Strategy </a:t>
            </a:r>
            <a:endParaRPr lang="en-IN" dirty="0">
              <a:solidFill>
                <a:schemeClr val="accent3"/>
              </a:solidFill>
            </a:endParaRPr>
          </a:p>
        </p:txBody>
      </p:sp>
      <p:sp>
        <p:nvSpPr>
          <p:cNvPr id="3" name="Content Placeholder 2"/>
          <p:cNvSpPr>
            <a:spLocks noGrp="1"/>
          </p:cNvSpPr>
          <p:nvPr>
            <p:ph idx="1"/>
          </p:nvPr>
        </p:nvSpPr>
        <p:spPr>
          <a:xfrm>
            <a:off x="1" y="2052918"/>
            <a:ext cx="6646460" cy="4805082"/>
          </a:xfrm>
        </p:spPr>
        <p:txBody>
          <a:bodyPr>
            <a:normAutofit fontScale="85000" lnSpcReduction="10000"/>
          </a:bodyPr>
          <a:lstStyle/>
          <a:p>
            <a:pPr lvl="0" algn="just"/>
            <a:r>
              <a:rPr lang="en-IN" dirty="0"/>
              <a:t>Microsoft has positioned artificial intelligence (AI) as the core driver of its business strategy, integrating AI across cloud computing, productivity software, cybersecurity, and enterprise solutions. </a:t>
            </a:r>
          </a:p>
          <a:p>
            <a:pPr lvl="0" algn="just"/>
            <a:r>
              <a:rPr lang="en-IN" dirty="0"/>
              <a:t>As of June 2025, Microsoft employed approximately </a:t>
            </a:r>
            <a:r>
              <a:rPr lang="en-IN" b="1" dirty="0"/>
              <a:t>228,000 full-time employees</a:t>
            </a:r>
            <a:r>
              <a:rPr lang="en-IN" dirty="0"/>
              <a:t> across more than </a:t>
            </a:r>
            <a:r>
              <a:rPr lang="en-IN" b="1" dirty="0"/>
              <a:t>190 countries</a:t>
            </a:r>
            <a:r>
              <a:rPr lang="en-IN" dirty="0"/>
              <a:t>, supporting global AI-enabled digital transformation </a:t>
            </a:r>
            <a:r>
              <a:rPr lang="en-GB" dirty="0"/>
              <a:t>(George et al., 2025)</a:t>
            </a:r>
            <a:r>
              <a:rPr lang="en-IN" dirty="0"/>
              <a:t>. </a:t>
            </a:r>
          </a:p>
          <a:p>
            <a:pPr lvl="0" algn="just"/>
            <a:r>
              <a:rPr lang="en-IN" dirty="0"/>
              <a:t>Microsoft generated over </a:t>
            </a:r>
            <a:r>
              <a:rPr lang="en-IN" b="1" dirty="0"/>
              <a:t>US$281.7 billion</a:t>
            </a:r>
            <a:r>
              <a:rPr lang="en-IN" dirty="0"/>
              <a:t> in annual revenue during FY2025, reflecting continued investment in AI infrastructure, cloud services, and workforce innovation. </a:t>
            </a:r>
          </a:p>
          <a:p>
            <a:pPr lvl="0" algn="just"/>
            <a:r>
              <a:rPr lang="en-US" dirty="0"/>
              <a:t>Microsoft's Q1 2025 revenue reached </a:t>
            </a:r>
            <a:r>
              <a:rPr lang="en-US" b="1" dirty="0"/>
              <a:t>US$70.1 billion</a:t>
            </a:r>
            <a:r>
              <a:rPr lang="en-US" dirty="0"/>
              <a:t>, while net income increased to </a:t>
            </a:r>
            <a:r>
              <a:rPr lang="en-US" b="1" dirty="0"/>
              <a:t>US$25.8 billion</a:t>
            </a:r>
            <a:r>
              <a:rPr lang="en-US" dirty="0"/>
              <a:t>, reflecting strong AI-driven business growth</a:t>
            </a:r>
            <a:endParaRPr lang="en-IN" dirty="0"/>
          </a:p>
          <a:p>
            <a:pPr lvl="0" algn="just"/>
            <a:r>
              <a:rPr lang="en-IN" dirty="0"/>
              <a:t>The organisation aims to combine human expertise with AI technologies to improve productivity, innovation, employee experience, and long-term organisational competitiveness. </a:t>
            </a:r>
          </a:p>
          <a:p>
            <a:pPr algn="just"/>
            <a:endParaRPr lang="en-IN" dirty="0"/>
          </a:p>
        </p:txBody>
      </p:sp>
      <p:sp>
        <p:nvSpPr>
          <p:cNvPr id="4" name="Rectangle 3"/>
          <p:cNvSpPr/>
          <p:nvPr/>
        </p:nvSpPr>
        <p:spPr>
          <a:xfrm>
            <a:off x="8632988" y="6196084"/>
            <a:ext cx="1212191" cy="246221"/>
          </a:xfrm>
          <a:prstGeom prst="rect">
            <a:avLst/>
          </a:prstGeom>
        </p:spPr>
        <p:txBody>
          <a:bodyPr wrap="none">
            <a:spAutoFit/>
          </a:bodyPr>
          <a:lstStyle/>
          <a:p>
            <a:r>
              <a:rPr lang="en-IN" sz="1000" dirty="0"/>
              <a:t>(</a:t>
            </a:r>
            <a:r>
              <a:rPr lang="en-IN" sz="1000" dirty="0" err="1"/>
              <a:t>Intelpoint</a:t>
            </a:r>
            <a:r>
              <a:rPr lang="en-IN" sz="1000" dirty="0"/>
              <a:t>, 2025)</a:t>
            </a:r>
          </a:p>
        </p:txBody>
      </p:sp>
      <p:pic>
        <p:nvPicPr>
          <p:cNvPr id="5" name="Picture 4"/>
          <p:cNvPicPr>
            <a:picLocks noChangeAspect="1"/>
          </p:cNvPicPr>
          <p:nvPr/>
        </p:nvPicPr>
        <p:blipFill>
          <a:blip r:embed="rId3"/>
          <a:stretch>
            <a:fillRect/>
          </a:stretch>
        </p:blipFill>
        <p:spPr>
          <a:xfrm>
            <a:off x="7116868" y="2076421"/>
            <a:ext cx="4499308" cy="3896489"/>
          </a:xfrm>
          <a:prstGeom prst="rect">
            <a:avLst/>
          </a:prstGeom>
        </p:spPr>
      </p:pic>
    </p:spTree>
    <p:extLst>
      <p:ext uri="{BB962C8B-B14F-4D97-AF65-F5344CB8AC3E}">
        <p14:creationId xmlns:p14="http://schemas.microsoft.com/office/powerpoint/2010/main" val="3778543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Microsoft's AI Vision, HR Policies, and Responsible AI Framework </a:t>
            </a:r>
            <a:endParaRPr lang="en-IN" dirty="0"/>
          </a:p>
        </p:txBody>
      </p:sp>
      <p:sp>
        <p:nvSpPr>
          <p:cNvPr id="3" name="Content Placeholder 2"/>
          <p:cNvSpPr>
            <a:spLocks noGrp="1"/>
          </p:cNvSpPr>
          <p:nvPr>
            <p:ph idx="1"/>
          </p:nvPr>
        </p:nvSpPr>
        <p:spPr>
          <a:xfrm>
            <a:off x="0" y="1998327"/>
            <a:ext cx="5745707" cy="4702724"/>
          </a:xfrm>
        </p:spPr>
        <p:txBody>
          <a:bodyPr>
            <a:normAutofit fontScale="85000" lnSpcReduction="10000"/>
          </a:bodyPr>
          <a:lstStyle/>
          <a:p>
            <a:pPr lvl="0" algn="just"/>
            <a:r>
              <a:rPr lang="en-IN" dirty="0"/>
              <a:t>Microsoft's Responsible AI Standard guides the ethical design, deployment, and governance of AI through principles including fairness, transparency, privacy, reliability, inclusiveness, and accountability. </a:t>
            </a:r>
          </a:p>
          <a:p>
            <a:pPr lvl="0" algn="just"/>
            <a:r>
              <a:rPr lang="en-IN" dirty="0"/>
              <a:t>The company published its </a:t>
            </a:r>
            <a:r>
              <a:rPr lang="en-IN" b="1" dirty="0"/>
              <a:t>second Responsible AI Transparency Report in 2025</a:t>
            </a:r>
            <a:r>
              <a:rPr lang="en-IN" dirty="0"/>
              <a:t>, demonstrating continuous improvement in AI governance and risk management </a:t>
            </a:r>
            <a:r>
              <a:rPr lang="en-GB" dirty="0"/>
              <a:t>(</a:t>
            </a:r>
            <a:r>
              <a:rPr lang="en-GB" dirty="0" err="1"/>
              <a:t>Nazir</a:t>
            </a:r>
            <a:r>
              <a:rPr lang="en-GB" dirty="0"/>
              <a:t> et al., 2025)</a:t>
            </a:r>
            <a:r>
              <a:rPr lang="en-IN" dirty="0"/>
              <a:t>. </a:t>
            </a:r>
          </a:p>
          <a:p>
            <a:pPr lvl="0" algn="just"/>
            <a:r>
              <a:rPr lang="en-IN" dirty="0"/>
              <a:t>HR policies encourage responsible AI usage while ensuring employees receive continuous digital learning, wellbeing support, and ethical guidance during AI adoption. </a:t>
            </a:r>
          </a:p>
          <a:p>
            <a:pPr lvl="0" algn="just"/>
            <a:r>
              <a:rPr lang="en-IN" dirty="0"/>
              <a:t>Microsoft embeds AI governance into leadership decisions, ensuring compliance with evolving global AI regulations and organisational standards. </a:t>
            </a:r>
          </a:p>
          <a:p>
            <a:pPr algn="just"/>
            <a:endParaRPr lang="en-IN" dirty="0"/>
          </a:p>
        </p:txBody>
      </p:sp>
      <p:pic>
        <p:nvPicPr>
          <p:cNvPr id="2050" name="Picture 2" descr="Getting started with AI vision – Rajeev Singh | Coder, Blogger, YouTub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5874" y="2343979"/>
            <a:ext cx="6096000" cy="348615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363314" y="5830130"/>
            <a:ext cx="1281120" cy="246221"/>
          </a:xfrm>
          <a:prstGeom prst="rect">
            <a:avLst/>
          </a:prstGeom>
        </p:spPr>
        <p:txBody>
          <a:bodyPr wrap="none">
            <a:spAutoFit/>
          </a:bodyPr>
          <a:lstStyle/>
          <a:p>
            <a:r>
              <a:rPr lang="en-GB" sz="1000" dirty="0"/>
              <a:t>(</a:t>
            </a:r>
            <a:r>
              <a:rPr lang="en-GB" sz="1000" dirty="0" err="1"/>
              <a:t>Nazir</a:t>
            </a:r>
            <a:r>
              <a:rPr lang="en-GB" sz="1000" dirty="0"/>
              <a:t> et al., 2025)</a:t>
            </a:r>
            <a:endParaRPr lang="en-IN" sz="1000" dirty="0"/>
          </a:p>
        </p:txBody>
      </p:sp>
    </p:spTree>
    <p:extLst>
      <p:ext uri="{BB962C8B-B14F-4D97-AF65-F5344CB8AC3E}">
        <p14:creationId xmlns:p14="http://schemas.microsoft.com/office/powerpoint/2010/main" val="2963991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Automation Technologies and Digital Workplace Initiatives </a:t>
            </a:r>
            <a:endParaRPr lang="en-IN" dirty="0"/>
          </a:p>
        </p:txBody>
      </p:sp>
      <p:sp>
        <p:nvSpPr>
          <p:cNvPr id="3" name="Content Placeholder 2"/>
          <p:cNvSpPr>
            <a:spLocks noGrp="1"/>
          </p:cNvSpPr>
          <p:nvPr>
            <p:ph idx="1"/>
          </p:nvPr>
        </p:nvSpPr>
        <p:spPr>
          <a:xfrm>
            <a:off x="0" y="2052918"/>
            <a:ext cx="5650173" cy="4805082"/>
          </a:xfrm>
        </p:spPr>
        <p:txBody>
          <a:bodyPr>
            <a:normAutofit fontScale="85000" lnSpcReduction="20000"/>
          </a:bodyPr>
          <a:lstStyle/>
          <a:p>
            <a:pPr lvl="0" algn="just"/>
            <a:r>
              <a:rPr lang="en-IN" dirty="0"/>
              <a:t>Microsoft has integrated automation technologies including </a:t>
            </a:r>
            <a:r>
              <a:rPr lang="en-IN" b="1" dirty="0"/>
              <a:t>Microsoft 365 </a:t>
            </a:r>
            <a:r>
              <a:rPr lang="en-IN" b="1" dirty="0" err="1"/>
              <a:t>Copilot</a:t>
            </a:r>
            <a:r>
              <a:rPr lang="en-IN" b="1" dirty="0"/>
              <a:t>, </a:t>
            </a:r>
            <a:r>
              <a:rPr lang="en-IN" b="1" dirty="0" err="1"/>
              <a:t>GitHub</a:t>
            </a:r>
            <a:r>
              <a:rPr lang="en-IN" b="1" dirty="0"/>
              <a:t> </a:t>
            </a:r>
            <a:r>
              <a:rPr lang="en-IN" b="1" dirty="0" err="1"/>
              <a:t>Copilot</a:t>
            </a:r>
            <a:r>
              <a:rPr lang="en-IN" b="1" dirty="0"/>
              <a:t>, Azure AI, Power Automate, and AI agents</a:t>
            </a:r>
            <a:r>
              <a:rPr lang="en-IN" dirty="0"/>
              <a:t> to streamline business operations. </a:t>
            </a:r>
          </a:p>
          <a:p>
            <a:pPr lvl="0" algn="just"/>
            <a:r>
              <a:rPr lang="en-IN" dirty="0"/>
              <a:t>Microsoft 365 </a:t>
            </a:r>
            <a:r>
              <a:rPr lang="en-IN" dirty="0" err="1"/>
              <a:t>Copilot</a:t>
            </a:r>
            <a:r>
              <a:rPr lang="en-IN" dirty="0"/>
              <a:t> surpassed </a:t>
            </a:r>
            <a:r>
              <a:rPr lang="en-IN" b="1" dirty="0"/>
              <a:t>100 million monthly active users</a:t>
            </a:r>
            <a:r>
              <a:rPr lang="en-IN" dirty="0"/>
              <a:t>, demonstrating rapid enterprise adoption of AI-powered workplace solutions </a:t>
            </a:r>
            <a:r>
              <a:rPr lang="en-GB" dirty="0"/>
              <a:t>(</a:t>
            </a:r>
            <a:r>
              <a:rPr lang="en-GB" dirty="0" err="1"/>
              <a:t>Tenakwah</a:t>
            </a:r>
            <a:r>
              <a:rPr lang="en-GB" dirty="0"/>
              <a:t> and Watson, 2025)</a:t>
            </a:r>
            <a:r>
              <a:rPr lang="en-IN" dirty="0"/>
              <a:t>. </a:t>
            </a:r>
          </a:p>
          <a:p>
            <a:pPr lvl="0" algn="just"/>
            <a:r>
              <a:rPr lang="en-US" dirty="0"/>
              <a:t>The global AI market is projected to reach </a:t>
            </a:r>
            <a:r>
              <a:rPr lang="en-US" b="1" dirty="0"/>
              <a:t>US$3.52 trillion</a:t>
            </a:r>
            <a:r>
              <a:rPr lang="en-US" dirty="0"/>
              <a:t> by 2035, supporting Microsoft's AI automation strategy</a:t>
            </a:r>
            <a:endParaRPr lang="en-IN" dirty="0"/>
          </a:p>
          <a:p>
            <a:pPr lvl="0" algn="just"/>
            <a:r>
              <a:rPr lang="en-IN" dirty="0"/>
              <a:t>More than </a:t>
            </a:r>
            <a:r>
              <a:rPr lang="en-IN" b="1" dirty="0"/>
              <a:t>230,000 organisations</a:t>
            </a:r>
            <a:r>
              <a:rPr lang="en-IN" dirty="0"/>
              <a:t> use </a:t>
            </a:r>
            <a:r>
              <a:rPr lang="en-IN" dirty="0" err="1"/>
              <a:t>Copilot</a:t>
            </a:r>
            <a:r>
              <a:rPr lang="en-IN" dirty="0"/>
              <a:t> Studio to develop customised AI agents and automate routine workflows with low-code solutions. </a:t>
            </a:r>
          </a:p>
          <a:p>
            <a:pPr lvl="0" algn="just"/>
            <a:r>
              <a:rPr lang="en-IN" dirty="0"/>
              <a:t>Automation enables employees to reduce repetitive administrative tasks while focusing on innovation, strategic decision-making, and higher-value work. </a:t>
            </a:r>
          </a:p>
          <a:p>
            <a:pPr algn="just"/>
            <a:endParaRPr lang="en-IN" dirty="0"/>
          </a:p>
        </p:txBody>
      </p:sp>
      <p:sp>
        <p:nvSpPr>
          <p:cNvPr id="4" name="Rectangle 3"/>
          <p:cNvSpPr/>
          <p:nvPr/>
        </p:nvSpPr>
        <p:spPr>
          <a:xfrm>
            <a:off x="7868251" y="6428096"/>
            <a:ext cx="1233030" cy="246221"/>
          </a:xfrm>
          <a:prstGeom prst="rect">
            <a:avLst/>
          </a:prstGeom>
        </p:spPr>
        <p:txBody>
          <a:bodyPr wrap="none">
            <a:spAutoFit/>
          </a:bodyPr>
          <a:lstStyle/>
          <a:p>
            <a:r>
              <a:rPr lang="en-IN" sz="1000" dirty="0"/>
              <a:t>(Market.us, 2025)</a:t>
            </a:r>
          </a:p>
        </p:txBody>
      </p:sp>
      <p:pic>
        <p:nvPicPr>
          <p:cNvPr id="2050" name="Picture 2" descr="Artificial Intelligence (AI) Market Size, Share | CAGR of 3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4890" y="2182641"/>
            <a:ext cx="6210916" cy="401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6857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AI-Driven Talent Acquisition and Recruitment Practices </a:t>
            </a:r>
            <a:endParaRPr lang="en-IN" dirty="0"/>
          </a:p>
        </p:txBody>
      </p:sp>
      <p:sp>
        <p:nvSpPr>
          <p:cNvPr id="3" name="Content Placeholder 2"/>
          <p:cNvSpPr>
            <a:spLocks noGrp="1"/>
          </p:cNvSpPr>
          <p:nvPr>
            <p:ph idx="1"/>
          </p:nvPr>
        </p:nvSpPr>
        <p:spPr>
          <a:xfrm>
            <a:off x="0" y="2052918"/>
            <a:ext cx="6892119" cy="4689076"/>
          </a:xfrm>
        </p:spPr>
        <p:txBody>
          <a:bodyPr>
            <a:normAutofit lnSpcReduction="10000"/>
          </a:bodyPr>
          <a:lstStyle/>
          <a:p>
            <a:pPr lvl="0" algn="just"/>
            <a:r>
              <a:rPr lang="en-IN" dirty="0"/>
              <a:t>Microsoft applies AI throughout recruitment by automating candidate screening, interview scheduling, skills matching, and workforce planning to improve hiring efficiency. </a:t>
            </a:r>
          </a:p>
          <a:p>
            <a:pPr lvl="0" algn="just"/>
            <a:r>
              <a:rPr lang="en-IN" dirty="0"/>
              <a:t>LinkedIn, owned by Microsoft, supports AI-powered recruitment across a professional network exceeding </a:t>
            </a:r>
            <a:r>
              <a:rPr lang="en-IN" b="1" dirty="0"/>
              <a:t>1.2 billion members</a:t>
            </a:r>
            <a:r>
              <a:rPr lang="en-IN" dirty="0"/>
              <a:t> worldwide </a:t>
            </a:r>
            <a:r>
              <a:rPr lang="en-GB" dirty="0"/>
              <a:t>(</a:t>
            </a:r>
            <a:r>
              <a:rPr lang="en-GB" dirty="0" err="1"/>
              <a:t>Harshitha</a:t>
            </a:r>
            <a:r>
              <a:rPr lang="en-GB" dirty="0"/>
              <a:t>, 2025)</a:t>
            </a:r>
            <a:r>
              <a:rPr lang="en-IN" dirty="0"/>
              <a:t>. </a:t>
            </a:r>
          </a:p>
          <a:p>
            <a:pPr lvl="0" algn="just"/>
            <a:r>
              <a:rPr lang="en-IN" dirty="0"/>
              <a:t>AI analytics assist HR professionals in identifying critical digital capabilities required for future business growth and workforce transformation. </a:t>
            </a:r>
          </a:p>
          <a:p>
            <a:pPr lvl="0" algn="just"/>
            <a:r>
              <a:rPr lang="en-IN" dirty="0"/>
              <a:t>Human oversight remains central to recruitment decisions, ensuring fairness, diversity, and ethical compliance during AI-supported hiring processes. </a:t>
            </a:r>
          </a:p>
          <a:p>
            <a:pPr algn="just"/>
            <a:endParaRPr lang="en-IN" dirty="0"/>
          </a:p>
        </p:txBody>
      </p:sp>
      <p:pic>
        <p:nvPicPr>
          <p:cNvPr id="4098" name="Picture 2" descr="Harnessing AI in Recruitment: Transforming Talent Acquisi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8597" y="2052918"/>
            <a:ext cx="5163403" cy="41814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004202" y="6310952"/>
            <a:ext cx="1212191" cy="246221"/>
          </a:xfrm>
          <a:prstGeom prst="rect">
            <a:avLst/>
          </a:prstGeom>
        </p:spPr>
        <p:txBody>
          <a:bodyPr wrap="none">
            <a:spAutoFit/>
          </a:bodyPr>
          <a:lstStyle/>
          <a:p>
            <a:r>
              <a:rPr lang="en-GB" sz="1000" dirty="0"/>
              <a:t>(</a:t>
            </a:r>
            <a:r>
              <a:rPr lang="en-GB" sz="1000" dirty="0" err="1"/>
              <a:t>Harshitha</a:t>
            </a:r>
            <a:r>
              <a:rPr lang="en-GB" sz="1000" dirty="0"/>
              <a:t>, 2025)</a:t>
            </a:r>
            <a:endParaRPr lang="en-IN" sz="1000" dirty="0"/>
          </a:p>
        </p:txBody>
      </p:sp>
    </p:spTree>
    <p:extLst>
      <p:ext uri="{BB962C8B-B14F-4D97-AF65-F5344CB8AC3E}">
        <p14:creationId xmlns:p14="http://schemas.microsoft.com/office/powerpoint/2010/main" val="2912765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Employee Learning, Upskilling, and Reskilling Programmes </a:t>
            </a:r>
            <a:endParaRPr lang="en-IN" dirty="0"/>
          </a:p>
        </p:txBody>
      </p:sp>
      <p:sp>
        <p:nvSpPr>
          <p:cNvPr id="3" name="Content Placeholder 2"/>
          <p:cNvSpPr>
            <a:spLocks noGrp="1"/>
          </p:cNvSpPr>
          <p:nvPr>
            <p:ph idx="1"/>
          </p:nvPr>
        </p:nvSpPr>
        <p:spPr>
          <a:xfrm>
            <a:off x="1" y="2052918"/>
            <a:ext cx="7287904" cy="4805082"/>
          </a:xfrm>
        </p:spPr>
        <p:txBody>
          <a:bodyPr>
            <a:normAutofit fontScale="92500"/>
          </a:bodyPr>
          <a:lstStyle/>
          <a:p>
            <a:pPr lvl="0" algn="just"/>
            <a:r>
              <a:rPr lang="en-IN" dirty="0"/>
              <a:t>Microsoft promotes continuous learning through Microsoft Learn, LinkedIn Learning, internal AI training programmes, and role-specific digital capability development. </a:t>
            </a:r>
          </a:p>
          <a:p>
            <a:pPr lvl="0" algn="just"/>
            <a:r>
              <a:rPr lang="en-IN" dirty="0"/>
              <a:t>The company provides employees with structured reskilling opportunities to prepare for emerging AI-enabled jobs and evolving technological requirements. </a:t>
            </a:r>
          </a:p>
          <a:p>
            <a:pPr lvl="0" algn="just"/>
            <a:r>
              <a:rPr lang="en-IN" dirty="0"/>
              <a:t>Internal research involving </a:t>
            </a:r>
            <a:r>
              <a:rPr lang="en-IN" b="1" dirty="0"/>
              <a:t>125 Microsoft interns</a:t>
            </a:r>
            <a:r>
              <a:rPr lang="en-IN" dirty="0"/>
              <a:t> showed AI assistants significantly enhanced learning, onboarding, and workplace productivity </a:t>
            </a:r>
            <a:r>
              <a:rPr lang="en-GB" dirty="0"/>
              <a:t>(</a:t>
            </a:r>
            <a:r>
              <a:rPr lang="en-GB" dirty="0" err="1"/>
              <a:t>Khaga</a:t>
            </a:r>
            <a:r>
              <a:rPr lang="en-GB" dirty="0"/>
              <a:t> and Srinivasan, 2025)</a:t>
            </a:r>
            <a:r>
              <a:rPr lang="en-IN" dirty="0"/>
              <a:t>. </a:t>
            </a:r>
          </a:p>
          <a:p>
            <a:pPr lvl="0" algn="just"/>
            <a:r>
              <a:rPr lang="en-IN" dirty="0"/>
              <a:t>Continuous workforce development supports Microsoft's long-term objective of maintaining innovation leadership within the global technology industry. </a:t>
            </a:r>
          </a:p>
          <a:p>
            <a:pPr algn="just"/>
            <a:endParaRPr lang="en-IN" dirty="0"/>
          </a:p>
        </p:txBody>
      </p:sp>
      <p:pic>
        <p:nvPicPr>
          <p:cNvPr id="4" name="Picture 3"/>
          <p:cNvPicPr>
            <a:picLocks noChangeAspect="1"/>
          </p:cNvPicPr>
          <p:nvPr/>
        </p:nvPicPr>
        <p:blipFill>
          <a:blip r:embed="rId3"/>
          <a:stretch>
            <a:fillRect/>
          </a:stretch>
        </p:blipFill>
        <p:spPr>
          <a:xfrm>
            <a:off x="7611090" y="2374366"/>
            <a:ext cx="4263671" cy="3248511"/>
          </a:xfrm>
          <a:prstGeom prst="rect">
            <a:avLst/>
          </a:prstGeom>
        </p:spPr>
      </p:pic>
      <p:sp>
        <p:nvSpPr>
          <p:cNvPr id="5" name="Rectangle 4"/>
          <p:cNvSpPr/>
          <p:nvPr/>
        </p:nvSpPr>
        <p:spPr>
          <a:xfrm>
            <a:off x="8751307" y="5622877"/>
            <a:ext cx="1983235" cy="246221"/>
          </a:xfrm>
          <a:prstGeom prst="rect">
            <a:avLst/>
          </a:prstGeom>
        </p:spPr>
        <p:txBody>
          <a:bodyPr wrap="none">
            <a:spAutoFit/>
          </a:bodyPr>
          <a:lstStyle/>
          <a:p>
            <a:r>
              <a:rPr lang="en-GB" sz="1000" dirty="0"/>
              <a:t>(</a:t>
            </a:r>
            <a:r>
              <a:rPr lang="en-GB" sz="1000" dirty="0" err="1"/>
              <a:t>Khaga</a:t>
            </a:r>
            <a:r>
              <a:rPr lang="en-GB" sz="1000" dirty="0"/>
              <a:t> and Srinivasan, 2025)</a:t>
            </a:r>
            <a:endParaRPr lang="en-IN" sz="1000" dirty="0"/>
          </a:p>
        </p:txBody>
      </p:sp>
    </p:spTree>
    <p:extLst>
      <p:ext uri="{BB962C8B-B14F-4D97-AF65-F5344CB8AC3E}">
        <p14:creationId xmlns:p14="http://schemas.microsoft.com/office/powerpoint/2010/main" val="3753534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sz="3200" b="1" dirty="0"/>
              <a:t>AI in Employee Performance, Productivity, and Workforce Management </a:t>
            </a:r>
            <a:endParaRPr lang="en-IN" sz="3200" dirty="0"/>
          </a:p>
        </p:txBody>
      </p:sp>
      <p:sp>
        <p:nvSpPr>
          <p:cNvPr id="3" name="Content Placeholder 2"/>
          <p:cNvSpPr>
            <a:spLocks noGrp="1"/>
          </p:cNvSpPr>
          <p:nvPr>
            <p:ph idx="1"/>
          </p:nvPr>
        </p:nvSpPr>
        <p:spPr>
          <a:xfrm>
            <a:off x="1" y="2052918"/>
            <a:ext cx="6619164" cy="4607189"/>
          </a:xfrm>
        </p:spPr>
        <p:txBody>
          <a:bodyPr>
            <a:normAutofit fontScale="85000" lnSpcReduction="10000"/>
          </a:bodyPr>
          <a:lstStyle/>
          <a:p>
            <a:pPr lvl="0" algn="just"/>
            <a:r>
              <a:rPr lang="en-IN" dirty="0"/>
              <a:t>Microsoft increasingly integrates AI into employee workflows through Microsoft 365 </a:t>
            </a:r>
            <a:r>
              <a:rPr lang="en-IN" dirty="0" err="1"/>
              <a:t>Copilot</a:t>
            </a:r>
            <a:r>
              <a:rPr lang="en-IN" dirty="0"/>
              <a:t>, </a:t>
            </a:r>
            <a:r>
              <a:rPr lang="en-IN" dirty="0" err="1"/>
              <a:t>GitHub</a:t>
            </a:r>
            <a:r>
              <a:rPr lang="en-IN" dirty="0"/>
              <a:t> </a:t>
            </a:r>
            <a:r>
              <a:rPr lang="en-IN" dirty="0" err="1"/>
              <a:t>Copilot</a:t>
            </a:r>
            <a:r>
              <a:rPr lang="en-IN" dirty="0"/>
              <a:t>, intelligent assistants, and AI-powered productivity tools. </a:t>
            </a:r>
          </a:p>
          <a:p>
            <a:pPr lvl="0" algn="just"/>
            <a:r>
              <a:rPr lang="en-IN" dirty="0" err="1"/>
              <a:t>GitHub</a:t>
            </a:r>
            <a:r>
              <a:rPr lang="en-IN" dirty="0"/>
              <a:t> </a:t>
            </a:r>
            <a:r>
              <a:rPr lang="en-IN" dirty="0" err="1"/>
              <a:t>Copilot</a:t>
            </a:r>
            <a:r>
              <a:rPr lang="en-IN" dirty="0"/>
              <a:t> exceeded </a:t>
            </a:r>
            <a:r>
              <a:rPr lang="en-IN" b="1" dirty="0"/>
              <a:t>20 million users</a:t>
            </a:r>
            <a:r>
              <a:rPr lang="en-IN" dirty="0"/>
              <a:t>, accelerating software development, coding quality, and developer productivity across organisations </a:t>
            </a:r>
            <a:r>
              <a:rPr lang="en-GB" dirty="0"/>
              <a:t>(</a:t>
            </a:r>
            <a:r>
              <a:rPr lang="en-GB" dirty="0" err="1"/>
              <a:t>Dey</a:t>
            </a:r>
            <a:r>
              <a:rPr lang="en-GB" dirty="0"/>
              <a:t>, 2025)</a:t>
            </a:r>
            <a:r>
              <a:rPr lang="en-IN" dirty="0"/>
              <a:t>. </a:t>
            </a:r>
          </a:p>
          <a:p>
            <a:pPr lvl="0" algn="just"/>
            <a:r>
              <a:rPr lang="en-US" dirty="0"/>
              <a:t>AI enhances workplace productivity, with </a:t>
            </a:r>
            <a:r>
              <a:rPr lang="en-US" b="1" dirty="0"/>
              <a:t>63%</a:t>
            </a:r>
            <a:r>
              <a:rPr lang="en-US" dirty="0"/>
              <a:t> of </a:t>
            </a:r>
            <a:r>
              <a:rPr lang="en-US" dirty="0" err="1"/>
              <a:t>organisations</a:t>
            </a:r>
            <a:r>
              <a:rPr lang="en-US" dirty="0"/>
              <a:t> adopting it to improve efficiency and streamline employee workflows</a:t>
            </a:r>
            <a:endParaRPr lang="en-IN" dirty="0"/>
          </a:p>
          <a:p>
            <a:pPr lvl="0" algn="just"/>
            <a:r>
              <a:rPr lang="en-IN" dirty="0"/>
              <a:t>Microsoft has encouraged managers to evaluate AI adoption as part of broader employee performance discussions, reinforcing AI as a workplace capability. </a:t>
            </a:r>
          </a:p>
          <a:p>
            <a:pPr lvl="0" algn="just"/>
            <a:r>
              <a:rPr lang="en-IN" dirty="0"/>
              <a:t>AI reduces routine work, allowing employees to concentrate on innovation, collaboration, customer engagement, and strategic decision-making. </a:t>
            </a:r>
          </a:p>
          <a:p>
            <a:pPr algn="just"/>
            <a:endParaRPr lang="en-IN" dirty="0"/>
          </a:p>
        </p:txBody>
      </p:sp>
      <p:sp>
        <p:nvSpPr>
          <p:cNvPr id="5" name="Rectangle 4"/>
          <p:cNvSpPr/>
          <p:nvPr/>
        </p:nvSpPr>
        <p:spPr>
          <a:xfrm>
            <a:off x="8971954" y="6344135"/>
            <a:ext cx="881973" cy="246221"/>
          </a:xfrm>
          <a:prstGeom prst="rect">
            <a:avLst/>
          </a:prstGeom>
        </p:spPr>
        <p:txBody>
          <a:bodyPr wrap="none">
            <a:spAutoFit/>
          </a:bodyPr>
          <a:lstStyle/>
          <a:p>
            <a:r>
              <a:rPr lang="en-GB" sz="1000" dirty="0"/>
              <a:t>(</a:t>
            </a:r>
            <a:r>
              <a:rPr lang="en-GB" sz="1000" dirty="0" err="1"/>
              <a:t>Dey</a:t>
            </a:r>
            <a:r>
              <a:rPr lang="en-GB" sz="1000" dirty="0"/>
              <a:t>, 2025)</a:t>
            </a:r>
            <a:endParaRPr lang="en-IN" sz="1000" dirty="0"/>
          </a:p>
        </p:txBody>
      </p:sp>
      <p:pic>
        <p:nvPicPr>
          <p:cNvPr id="7" name="Picture 6"/>
          <p:cNvPicPr>
            <a:picLocks noChangeAspect="1"/>
          </p:cNvPicPr>
          <p:nvPr/>
        </p:nvPicPr>
        <p:blipFill>
          <a:blip r:embed="rId3"/>
          <a:stretch>
            <a:fillRect/>
          </a:stretch>
        </p:blipFill>
        <p:spPr>
          <a:xfrm>
            <a:off x="6722388" y="2166854"/>
            <a:ext cx="5381103" cy="4177281"/>
          </a:xfrm>
          <a:prstGeom prst="rect">
            <a:avLst/>
          </a:prstGeom>
        </p:spPr>
      </p:pic>
    </p:spTree>
    <p:extLst>
      <p:ext uri="{BB962C8B-B14F-4D97-AF65-F5344CB8AC3E}">
        <p14:creationId xmlns:p14="http://schemas.microsoft.com/office/powerpoint/2010/main" val="4207305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Current Workforce Transformation Outcomes and Key Achievements </a:t>
            </a:r>
            <a:endParaRPr lang="en-IN" dirty="0"/>
          </a:p>
        </p:txBody>
      </p:sp>
      <p:sp>
        <p:nvSpPr>
          <p:cNvPr id="3" name="Content Placeholder 2"/>
          <p:cNvSpPr>
            <a:spLocks noGrp="1"/>
          </p:cNvSpPr>
          <p:nvPr>
            <p:ph idx="1"/>
          </p:nvPr>
        </p:nvSpPr>
        <p:spPr>
          <a:xfrm>
            <a:off x="0" y="2052918"/>
            <a:ext cx="6482687" cy="4661781"/>
          </a:xfrm>
        </p:spPr>
        <p:txBody>
          <a:bodyPr>
            <a:normAutofit fontScale="92500" lnSpcReduction="10000"/>
          </a:bodyPr>
          <a:lstStyle/>
          <a:p>
            <a:pPr lvl="0" algn="just"/>
            <a:r>
              <a:rPr lang="en-IN" dirty="0"/>
              <a:t>Microsoft's workforce transformation has strengthened AI integration across business operations, digital collaboration, software engineering, and enterprise services. </a:t>
            </a:r>
          </a:p>
          <a:p>
            <a:pPr lvl="0" algn="just"/>
            <a:r>
              <a:rPr lang="en-IN" dirty="0"/>
              <a:t>The </a:t>
            </a:r>
            <a:r>
              <a:rPr lang="en-IN" b="1" dirty="0"/>
              <a:t>2025 Work Trend Index</a:t>
            </a:r>
            <a:r>
              <a:rPr lang="en-IN" dirty="0"/>
              <a:t> found that </a:t>
            </a:r>
            <a:r>
              <a:rPr lang="en-IN" b="1" dirty="0"/>
              <a:t>82% of business leaders</a:t>
            </a:r>
            <a:r>
              <a:rPr lang="en-IN" dirty="0"/>
              <a:t> consider 2025 a pivotal year for redesigning organisational strategy around AI </a:t>
            </a:r>
            <a:r>
              <a:rPr lang="en-GB" dirty="0"/>
              <a:t>(</a:t>
            </a:r>
            <a:r>
              <a:rPr lang="en-GB" dirty="0" err="1"/>
              <a:t>Tripathi</a:t>
            </a:r>
            <a:r>
              <a:rPr lang="en-GB" dirty="0"/>
              <a:t> and </a:t>
            </a:r>
            <a:r>
              <a:rPr lang="en-GB" dirty="0" err="1"/>
              <a:t>Rosak-Szyrocka</a:t>
            </a:r>
            <a:r>
              <a:rPr lang="en-GB" dirty="0"/>
              <a:t>, 2025)</a:t>
            </a:r>
            <a:r>
              <a:rPr lang="en-IN" dirty="0"/>
              <a:t>. </a:t>
            </a:r>
          </a:p>
          <a:p>
            <a:pPr lvl="0" algn="just"/>
            <a:r>
              <a:rPr lang="en-IN" dirty="0"/>
              <a:t>AI-powered platforms have expanded Microsoft's enterprise customer base while improving operational efficiency, innovation, and employee productivity. </a:t>
            </a:r>
          </a:p>
          <a:p>
            <a:pPr lvl="0" algn="just"/>
            <a:r>
              <a:rPr lang="en-IN" dirty="0"/>
              <a:t>Microsoft's AI-first workforce strategy positions the organisation as one of the global leaders in digital transformation and future-ready human capital management. </a:t>
            </a:r>
          </a:p>
          <a:p>
            <a:pPr algn="just"/>
            <a:endParaRPr lang="en-IN" dirty="0"/>
          </a:p>
        </p:txBody>
      </p:sp>
      <p:pic>
        <p:nvPicPr>
          <p:cNvPr id="5122" name="Picture 2" descr="Workforce Transformation &amp; Challenges: A Healthcare Industry Usecase  Analysi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9164" y="2606398"/>
            <a:ext cx="5395036" cy="319894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139917" y="5805346"/>
            <a:ext cx="2353529" cy="246221"/>
          </a:xfrm>
          <a:prstGeom prst="rect">
            <a:avLst/>
          </a:prstGeom>
        </p:spPr>
        <p:txBody>
          <a:bodyPr wrap="none">
            <a:spAutoFit/>
          </a:bodyPr>
          <a:lstStyle/>
          <a:p>
            <a:r>
              <a:rPr lang="en-GB" sz="1000" dirty="0"/>
              <a:t>(</a:t>
            </a:r>
            <a:r>
              <a:rPr lang="en-GB" sz="1000" dirty="0" err="1"/>
              <a:t>Tripathi</a:t>
            </a:r>
            <a:r>
              <a:rPr lang="en-GB" sz="1000" dirty="0"/>
              <a:t> and </a:t>
            </a:r>
            <a:r>
              <a:rPr lang="en-GB" sz="1000" dirty="0" err="1"/>
              <a:t>Rosak-Szyrocka</a:t>
            </a:r>
            <a:r>
              <a:rPr lang="en-GB" sz="1000" dirty="0"/>
              <a:t>, 2025)</a:t>
            </a:r>
            <a:endParaRPr lang="en-IN" sz="1000" dirty="0"/>
          </a:p>
        </p:txBody>
      </p:sp>
    </p:spTree>
    <p:extLst>
      <p:ext uri="{BB962C8B-B14F-4D97-AF65-F5344CB8AC3E}">
        <p14:creationId xmlns:p14="http://schemas.microsoft.com/office/powerpoint/2010/main" val="85499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3"/>
                </a:solidFill>
              </a:rPr>
              <a:t>Emerging Opportunities through AI and Automation </a:t>
            </a:r>
            <a:endParaRPr lang="en-IN" b="1" dirty="0">
              <a:solidFill>
                <a:schemeClr val="accent3"/>
              </a:solidFill>
            </a:endParaRPr>
          </a:p>
        </p:txBody>
      </p:sp>
      <p:sp>
        <p:nvSpPr>
          <p:cNvPr id="3" name="Content Placeholder 2"/>
          <p:cNvSpPr>
            <a:spLocks noGrp="1"/>
          </p:cNvSpPr>
          <p:nvPr>
            <p:ph idx="1"/>
          </p:nvPr>
        </p:nvSpPr>
        <p:spPr>
          <a:xfrm>
            <a:off x="1" y="2052918"/>
            <a:ext cx="5950424" cy="4805082"/>
          </a:xfrm>
        </p:spPr>
        <p:txBody>
          <a:bodyPr>
            <a:normAutofit fontScale="92500" lnSpcReduction="20000"/>
          </a:bodyPr>
          <a:lstStyle/>
          <a:p>
            <a:pPr lvl="0" algn="just"/>
            <a:r>
              <a:rPr lang="en-GB" dirty="0"/>
              <a:t>Microsoft is expanding AI across cloud computing, cybersecurity, healthcare, education, and enterprise software, creating significant business growth opportunities. </a:t>
            </a:r>
            <a:endParaRPr lang="en-IN" dirty="0"/>
          </a:p>
          <a:p>
            <a:pPr lvl="0" algn="just"/>
            <a:r>
              <a:rPr lang="en-GB" dirty="0"/>
              <a:t>The company invested approximately </a:t>
            </a:r>
            <a:r>
              <a:rPr lang="en-GB" b="1" dirty="0"/>
              <a:t>US$80 billion</a:t>
            </a:r>
            <a:r>
              <a:rPr lang="en-GB" dirty="0"/>
              <a:t> in AI-enabled data centres during FY2025 to strengthen global AI infrastructure (</a:t>
            </a:r>
            <a:r>
              <a:rPr lang="en-GB" dirty="0" err="1"/>
              <a:t>Debbadi</a:t>
            </a:r>
            <a:r>
              <a:rPr lang="en-GB" dirty="0"/>
              <a:t> and </a:t>
            </a:r>
            <a:r>
              <a:rPr lang="en-GB" dirty="0" err="1"/>
              <a:t>Boateng</a:t>
            </a:r>
            <a:r>
              <a:rPr lang="en-GB" dirty="0"/>
              <a:t>, 2025). </a:t>
            </a:r>
          </a:p>
          <a:p>
            <a:pPr lvl="0" algn="just"/>
            <a:r>
              <a:rPr lang="en-US" dirty="0"/>
              <a:t>The generative AI automation market is projected to reach </a:t>
            </a:r>
            <a:r>
              <a:rPr lang="en-US" b="1" dirty="0"/>
              <a:t>US$3.89 billion by 2030</a:t>
            </a:r>
            <a:r>
              <a:rPr lang="en-US" dirty="0"/>
              <a:t>, supporting Microsoft's continued investment in AI innovation and global expansion</a:t>
            </a:r>
            <a:endParaRPr lang="en-IN" dirty="0"/>
          </a:p>
          <a:p>
            <a:pPr lvl="0" algn="just"/>
            <a:r>
              <a:rPr lang="en-GB" dirty="0"/>
              <a:t>Microsoft AI solutions support millions of enterprise users worldwide through Azure AI and Microsoft </a:t>
            </a:r>
            <a:r>
              <a:rPr lang="en-GB" dirty="0" err="1"/>
              <a:t>Copilot</a:t>
            </a:r>
            <a:r>
              <a:rPr lang="en-GB" dirty="0"/>
              <a:t>. </a:t>
            </a:r>
            <a:endParaRPr lang="en-IN" dirty="0"/>
          </a:p>
          <a:p>
            <a:pPr lvl="0" algn="just"/>
            <a:r>
              <a:rPr lang="en-GB" dirty="0"/>
              <a:t>AI enables faster innovation, improved decision-making, and sustainable competitive advantage across global markets. </a:t>
            </a:r>
            <a:endParaRPr lang="en-IN" dirty="0"/>
          </a:p>
          <a:p>
            <a:pPr algn="just"/>
            <a:endParaRPr lang="en-IN" dirty="0"/>
          </a:p>
        </p:txBody>
      </p:sp>
      <p:sp>
        <p:nvSpPr>
          <p:cNvPr id="4" name="Rectangle 3"/>
          <p:cNvSpPr/>
          <p:nvPr/>
        </p:nvSpPr>
        <p:spPr>
          <a:xfrm>
            <a:off x="8179021" y="6180239"/>
            <a:ext cx="2672526" cy="246221"/>
          </a:xfrm>
          <a:prstGeom prst="rect">
            <a:avLst/>
          </a:prstGeom>
        </p:spPr>
        <p:txBody>
          <a:bodyPr wrap="none">
            <a:spAutoFit/>
          </a:bodyPr>
          <a:lstStyle/>
          <a:p>
            <a:r>
              <a:rPr lang="en-US" sz="1000" dirty="0"/>
              <a:t>(The Business Research Company, 2026)</a:t>
            </a:r>
            <a:endParaRPr lang="en-IN" sz="1000" dirty="0"/>
          </a:p>
        </p:txBody>
      </p:sp>
      <p:pic>
        <p:nvPicPr>
          <p:cNvPr id="6" name="Picture 5"/>
          <p:cNvPicPr>
            <a:picLocks noChangeAspect="1"/>
          </p:cNvPicPr>
          <p:nvPr/>
        </p:nvPicPr>
        <p:blipFill>
          <a:blip r:embed="rId3"/>
          <a:stretch>
            <a:fillRect/>
          </a:stretch>
        </p:blipFill>
        <p:spPr>
          <a:xfrm>
            <a:off x="6257257" y="2129918"/>
            <a:ext cx="5334681" cy="4050321"/>
          </a:xfrm>
          <a:prstGeom prst="rect">
            <a:avLst/>
          </a:prstGeom>
        </p:spPr>
      </p:pic>
    </p:spTree>
    <p:extLst>
      <p:ext uri="{BB962C8B-B14F-4D97-AF65-F5344CB8AC3E}">
        <p14:creationId xmlns:p14="http://schemas.microsoft.com/office/powerpoint/2010/main" val="2083419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Opportunities in Workforce Productivity and Operational Efficiency </a:t>
            </a:r>
            <a:endParaRPr lang="en-IN" sz="3600" b="1" dirty="0"/>
          </a:p>
        </p:txBody>
      </p:sp>
      <p:sp>
        <p:nvSpPr>
          <p:cNvPr id="3" name="Content Placeholder 2"/>
          <p:cNvSpPr>
            <a:spLocks noGrp="1"/>
          </p:cNvSpPr>
          <p:nvPr>
            <p:ph idx="1"/>
          </p:nvPr>
        </p:nvSpPr>
        <p:spPr>
          <a:xfrm>
            <a:off x="1" y="2052918"/>
            <a:ext cx="6196084" cy="4607189"/>
          </a:xfrm>
        </p:spPr>
        <p:txBody>
          <a:bodyPr>
            <a:normAutofit lnSpcReduction="10000"/>
          </a:bodyPr>
          <a:lstStyle/>
          <a:p>
            <a:pPr lvl="0" algn="just"/>
            <a:r>
              <a:rPr lang="en-GB" dirty="0"/>
              <a:t>Microsoft 365 </a:t>
            </a:r>
            <a:r>
              <a:rPr lang="en-GB" dirty="0" err="1"/>
              <a:t>Copilot</a:t>
            </a:r>
            <a:r>
              <a:rPr lang="en-GB" dirty="0"/>
              <a:t> automates repetitive tasks including email drafting, meeting summaries, document creation, and data analysis. </a:t>
            </a:r>
            <a:endParaRPr lang="en-IN" dirty="0"/>
          </a:p>
          <a:p>
            <a:pPr lvl="0" algn="just"/>
            <a:r>
              <a:rPr lang="en-GB" dirty="0"/>
              <a:t>Research involving over </a:t>
            </a:r>
            <a:r>
              <a:rPr lang="en-GB" b="1" dirty="0"/>
              <a:t>6,000 employees across 56 organisations</a:t>
            </a:r>
            <a:r>
              <a:rPr lang="en-GB" dirty="0"/>
              <a:t> found AI users completed documents </a:t>
            </a:r>
            <a:r>
              <a:rPr lang="en-GB" b="1" dirty="0"/>
              <a:t>12% faster</a:t>
            </a:r>
            <a:r>
              <a:rPr lang="en-GB" dirty="0"/>
              <a:t> and saved around </a:t>
            </a:r>
            <a:r>
              <a:rPr lang="en-GB" b="1" dirty="0"/>
              <a:t>30 minutes weekly</a:t>
            </a:r>
            <a:r>
              <a:rPr lang="en-GB" dirty="0"/>
              <a:t> on email management (</a:t>
            </a:r>
            <a:r>
              <a:rPr lang="en-GB" dirty="0" err="1"/>
              <a:t>Hutson</a:t>
            </a:r>
            <a:r>
              <a:rPr lang="en-GB" dirty="0"/>
              <a:t>, 2025). </a:t>
            </a:r>
            <a:endParaRPr lang="en-IN" dirty="0"/>
          </a:p>
          <a:p>
            <a:pPr lvl="0" algn="just"/>
            <a:r>
              <a:rPr lang="en-GB" dirty="0"/>
              <a:t>Automation reduces administrative workload while improving employee productivity and operational efficiency. </a:t>
            </a:r>
            <a:endParaRPr lang="en-IN" dirty="0"/>
          </a:p>
          <a:p>
            <a:pPr lvl="0" algn="just"/>
            <a:r>
              <a:rPr lang="en-GB" dirty="0"/>
              <a:t>AI allows employees to dedicate more time to strategic and creative activities. </a:t>
            </a:r>
            <a:endParaRPr lang="en-IN" dirty="0"/>
          </a:p>
          <a:p>
            <a:pPr algn="just"/>
            <a:endParaRPr lang="en-IN" dirty="0"/>
          </a:p>
        </p:txBody>
      </p:sp>
      <p:pic>
        <p:nvPicPr>
          <p:cNvPr id="5" name="Picture 4"/>
          <p:cNvPicPr>
            <a:picLocks noChangeAspect="1"/>
          </p:cNvPicPr>
          <p:nvPr/>
        </p:nvPicPr>
        <p:blipFill>
          <a:blip r:embed="rId3"/>
          <a:stretch>
            <a:fillRect/>
          </a:stretch>
        </p:blipFill>
        <p:spPr>
          <a:xfrm>
            <a:off x="6584730" y="2582341"/>
            <a:ext cx="5187265" cy="2576513"/>
          </a:xfrm>
          <a:prstGeom prst="rect">
            <a:avLst/>
          </a:prstGeom>
        </p:spPr>
      </p:pic>
      <p:sp>
        <p:nvSpPr>
          <p:cNvPr id="6" name="Rectangle 5"/>
          <p:cNvSpPr/>
          <p:nvPr/>
        </p:nvSpPr>
        <p:spPr>
          <a:xfrm>
            <a:off x="8650813" y="5158854"/>
            <a:ext cx="1055097" cy="246221"/>
          </a:xfrm>
          <a:prstGeom prst="rect">
            <a:avLst/>
          </a:prstGeom>
        </p:spPr>
        <p:txBody>
          <a:bodyPr wrap="none">
            <a:spAutoFit/>
          </a:bodyPr>
          <a:lstStyle/>
          <a:p>
            <a:r>
              <a:rPr lang="en-GB" sz="1000" dirty="0"/>
              <a:t>(</a:t>
            </a:r>
            <a:r>
              <a:rPr lang="en-GB" sz="1000" dirty="0" err="1"/>
              <a:t>Hutson</a:t>
            </a:r>
            <a:r>
              <a:rPr lang="en-GB" sz="1000" dirty="0"/>
              <a:t>, 2025)</a:t>
            </a:r>
            <a:endParaRPr lang="en-IN" sz="1000" dirty="0"/>
          </a:p>
        </p:txBody>
      </p:sp>
    </p:spTree>
    <p:extLst>
      <p:ext uri="{BB962C8B-B14F-4D97-AF65-F5344CB8AC3E}">
        <p14:creationId xmlns:p14="http://schemas.microsoft.com/office/powerpoint/2010/main" val="3992403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Opportunities for Talent Development and Employee Experience </a:t>
            </a:r>
            <a:endParaRPr lang="en-IN" sz="4000" b="1" dirty="0"/>
          </a:p>
        </p:txBody>
      </p:sp>
      <p:sp>
        <p:nvSpPr>
          <p:cNvPr id="3" name="Content Placeholder 2"/>
          <p:cNvSpPr>
            <a:spLocks noGrp="1"/>
          </p:cNvSpPr>
          <p:nvPr>
            <p:ph idx="1"/>
          </p:nvPr>
        </p:nvSpPr>
        <p:spPr>
          <a:xfrm>
            <a:off x="0" y="2052918"/>
            <a:ext cx="6823881" cy="4805082"/>
          </a:xfrm>
        </p:spPr>
        <p:txBody>
          <a:bodyPr>
            <a:normAutofit/>
          </a:bodyPr>
          <a:lstStyle/>
          <a:p>
            <a:pPr lvl="0" algn="just"/>
            <a:r>
              <a:rPr lang="en-GB" dirty="0"/>
              <a:t>Microsoft's 2025 Work Trend Index found that </a:t>
            </a:r>
            <a:r>
              <a:rPr lang="en-GB" b="1" dirty="0"/>
              <a:t>83% of leaders</a:t>
            </a:r>
            <a:r>
              <a:rPr lang="en-GB" dirty="0"/>
              <a:t> believe AI enables employees to undertake more complex and strategic work earlier in their careers. </a:t>
            </a:r>
            <a:endParaRPr lang="en-IN" dirty="0"/>
          </a:p>
          <a:p>
            <a:pPr lvl="0" algn="just"/>
            <a:r>
              <a:rPr lang="en-GB" dirty="0"/>
              <a:t>AI-powered learning platforms provide personalised upskilling, career development, and continuous professional learning (Al </a:t>
            </a:r>
            <a:r>
              <a:rPr lang="en-GB" dirty="0" err="1"/>
              <a:t>Yahmadi</a:t>
            </a:r>
            <a:r>
              <a:rPr lang="en-GB" dirty="0"/>
              <a:t> et al., 2024).  </a:t>
            </a:r>
            <a:endParaRPr lang="en-IN" dirty="0"/>
          </a:p>
          <a:p>
            <a:pPr lvl="0" algn="just"/>
            <a:r>
              <a:rPr lang="en-GB" dirty="0"/>
              <a:t>Digital assistants improve collaboration, knowledge sharing, and employee engagement. </a:t>
            </a:r>
            <a:endParaRPr lang="en-IN" dirty="0"/>
          </a:p>
          <a:p>
            <a:pPr lvl="0" algn="just"/>
            <a:r>
              <a:rPr lang="en-GB" dirty="0"/>
              <a:t>AI creates new career pathways such as AI engineers, prompt specialists, and AI governance professionals. </a:t>
            </a:r>
            <a:endParaRPr lang="en-IN" dirty="0"/>
          </a:p>
          <a:p>
            <a:pPr algn="just"/>
            <a:endParaRPr lang="en-IN" dirty="0"/>
          </a:p>
        </p:txBody>
      </p:sp>
      <p:pic>
        <p:nvPicPr>
          <p:cNvPr id="8194" name="Picture 2" descr="Talent Management: The Complete Guide - AIH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285" y="2052918"/>
            <a:ext cx="4950227" cy="377303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27646" y="5702846"/>
            <a:ext cx="1699504" cy="246221"/>
          </a:xfrm>
          <a:prstGeom prst="rect">
            <a:avLst/>
          </a:prstGeom>
        </p:spPr>
        <p:txBody>
          <a:bodyPr wrap="none">
            <a:spAutoFit/>
          </a:bodyPr>
          <a:lstStyle/>
          <a:p>
            <a:r>
              <a:rPr lang="en-GB" sz="1000" dirty="0"/>
              <a:t>(Al </a:t>
            </a:r>
            <a:r>
              <a:rPr lang="en-GB" sz="1000" dirty="0" err="1"/>
              <a:t>Yahmadi</a:t>
            </a:r>
            <a:r>
              <a:rPr lang="en-GB" sz="1000" dirty="0"/>
              <a:t> et al., 2024)</a:t>
            </a:r>
            <a:endParaRPr lang="en-IN" sz="1000" dirty="0"/>
          </a:p>
        </p:txBody>
      </p:sp>
    </p:spTree>
    <p:extLst>
      <p:ext uri="{BB962C8B-B14F-4D97-AF65-F5344CB8AC3E}">
        <p14:creationId xmlns:p14="http://schemas.microsoft.com/office/powerpoint/2010/main" val="7063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Challenges of AI Adoption and Workforce Transformation </a:t>
            </a:r>
            <a:endParaRPr lang="en-IN" b="1" dirty="0"/>
          </a:p>
        </p:txBody>
      </p:sp>
      <p:sp>
        <p:nvSpPr>
          <p:cNvPr id="3" name="Content Placeholder 2"/>
          <p:cNvSpPr>
            <a:spLocks noGrp="1"/>
          </p:cNvSpPr>
          <p:nvPr>
            <p:ph idx="1"/>
          </p:nvPr>
        </p:nvSpPr>
        <p:spPr>
          <a:xfrm>
            <a:off x="1" y="2052918"/>
            <a:ext cx="6059606" cy="4805082"/>
          </a:xfrm>
        </p:spPr>
        <p:txBody>
          <a:bodyPr>
            <a:normAutofit fontScale="92500" lnSpcReduction="20000"/>
          </a:bodyPr>
          <a:lstStyle/>
          <a:p>
            <a:pPr lvl="0" algn="just"/>
            <a:r>
              <a:rPr lang="en-GB" dirty="0"/>
              <a:t>Rapid AI adoption requires Microsoft to continuously redesign organisational processes, leadership practices, and workforce capabilities. </a:t>
            </a:r>
            <a:endParaRPr lang="en-IN" dirty="0"/>
          </a:p>
          <a:p>
            <a:pPr lvl="0" algn="just"/>
            <a:r>
              <a:rPr lang="en-GB" dirty="0"/>
              <a:t>The 2025 Work Trend Index reported that </a:t>
            </a:r>
            <a:r>
              <a:rPr lang="en-GB" b="1" dirty="0"/>
              <a:t>80% of employees</a:t>
            </a:r>
            <a:r>
              <a:rPr lang="en-GB" dirty="0"/>
              <a:t> experience insufficient time or energy to complete daily work despite digital technologies (</a:t>
            </a:r>
            <a:r>
              <a:rPr lang="en-GB" dirty="0" err="1"/>
              <a:t>Paruchuri</a:t>
            </a:r>
            <a:r>
              <a:rPr lang="en-GB" dirty="0"/>
              <a:t>, 2025). </a:t>
            </a:r>
          </a:p>
          <a:p>
            <a:pPr lvl="0" algn="just"/>
            <a:r>
              <a:rPr lang="en-US" dirty="0"/>
              <a:t>The workplace transformation market is projected to reach </a:t>
            </a:r>
            <a:r>
              <a:rPr lang="en-US" b="1" dirty="0"/>
              <a:t>US$79.2 billion by 2032</a:t>
            </a:r>
            <a:r>
              <a:rPr lang="en-US" dirty="0"/>
              <a:t>, highlighting the growing demand for AI-driven workforce transformation</a:t>
            </a:r>
            <a:endParaRPr lang="en-IN" dirty="0"/>
          </a:p>
          <a:p>
            <a:pPr lvl="0" algn="just"/>
            <a:r>
              <a:rPr lang="en-GB" dirty="0"/>
              <a:t>Integrating AI into existing workflows remains complex and resource-intensive. </a:t>
            </a:r>
            <a:endParaRPr lang="en-IN" dirty="0"/>
          </a:p>
          <a:p>
            <a:pPr lvl="0" algn="just"/>
            <a:r>
              <a:rPr lang="en-GB" dirty="0"/>
              <a:t>Workforce transformation requires significant investment in infrastructure, governance, and employee readiness. </a:t>
            </a:r>
            <a:endParaRPr lang="en-IN" dirty="0"/>
          </a:p>
          <a:p>
            <a:pPr algn="just"/>
            <a:endParaRPr lang="en-IN" dirty="0"/>
          </a:p>
        </p:txBody>
      </p:sp>
      <p:sp>
        <p:nvSpPr>
          <p:cNvPr id="4" name="Rectangle 3"/>
          <p:cNvSpPr/>
          <p:nvPr/>
        </p:nvSpPr>
        <p:spPr>
          <a:xfrm>
            <a:off x="8530527" y="5892000"/>
            <a:ext cx="1632178" cy="246221"/>
          </a:xfrm>
          <a:prstGeom prst="rect">
            <a:avLst/>
          </a:prstGeom>
        </p:spPr>
        <p:txBody>
          <a:bodyPr wrap="none">
            <a:spAutoFit/>
          </a:bodyPr>
          <a:lstStyle/>
          <a:p>
            <a:r>
              <a:rPr lang="en-IN" sz="1000" dirty="0"/>
              <a:t>(P&amp;S Intelligence, 2025)</a:t>
            </a:r>
          </a:p>
        </p:txBody>
      </p:sp>
      <p:pic>
        <p:nvPicPr>
          <p:cNvPr id="5" name="Picture 4"/>
          <p:cNvPicPr>
            <a:picLocks noChangeAspect="1"/>
          </p:cNvPicPr>
          <p:nvPr/>
        </p:nvPicPr>
        <p:blipFill>
          <a:blip r:embed="rId3"/>
          <a:stretch>
            <a:fillRect/>
          </a:stretch>
        </p:blipFill>
        <p:spPr>
          <a:xfrm>
            <a:off x="6560126" y="2052918"/>
            <a:ext cx="5159404" cy="3704476"/>
          </a:xfrm>
          <a:prstGeom prst="rect">
            <a:avLst/>
          </a:prstGeom>
        </p:spPr>
      </p:pic>
    </p:spTree>
    <p:extLst>
      <p:ext uri="{BB962C8B-B14F-4D97-AF65-F5344CB8AC3E}">
        <p14:creationId xmlns:p14="http://schemas.microsoft.com/office/powerpoint/2010/main" val="1399623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Skills Gap, Workforce Reskilling, and Digital Readiness Challenges </a:t>
            </a:r>
            <a:endParaRPr lang="en-IN" b="1" dirty="0"/>
          </a:p>
        </p:txBody>
      </p:sp>
      <p:sp>
        <p:nvSpPr>
          <p:cNvPr id="3" name="Content Placeholder 2"/>
          <p:cNvSpPr>
            <a:spLocks noGrp="1"/>
          </p:cNvSpPr>
          <p:nvPr>
            <p:ph idx="1"/>
          </p:nvPr>
        </p:nvSpPr>
        <p:spPr>
          <a:xfrm>
            <a:off x="0" y="2052918"/>
            <a:ext cx="6291618" cy="4805082"/>
          </a:xfrm>
        </p:spPr>
        <p:txBody>
          <a:bodyPr>
            <a:normAutofit/>
          </a:bodyPr>
          <a:lstStyle/>
          <a:p>
            <a:pPr lvl="0" algn="just"/>
            <a:r>
              <a:rPr lang="en-GB" dirty="0"/>
              <a:t>AI adoption has increased demand for advanced digital, analytical, and AI-related skills across Microsoft's workforce. </a:t>
            </a:r>
            <a:endParaRPr lang="en-IN" dirty="0"/>
          </a:p>
          <a:p>
            <a:pPr lvl="0" algn="just"/>
            <a:r>
              <a:rPr lang="en-GB" dirty="0"/>
              <a:t>Only </a:t>
            </a:r>
            <a:r>
              <a:rPr lang="en-GB" b="1" dirty="0"/>
              <a:t>40% of employees</a:t>
            </a:r>
            <a:r>
              <a:rPr lang="en-GB" dirty="0"/>
              <a:t> reported being familiar with AI agents, compared with </a:t>
            </a:r>
            <a:r>
              <a:rPr lang="en-GB" b="1" dirty="0"/>
              <a:t>67% of organisational leaders</a:t>
            </a:r>
            <a:r>
              <a:rPr lang="en-GB" dirty="0"/>
              <a:t>, indicating a capability gap (</a:t>
            </a:r>
            <a:r>
              <a:rPr lang="en-GB" dirty="0" err="1"/>
              <a:t>Zubair</a:t>
            </a:r>
            <a:r>
              <a:rPr lang="en-GB" dirty="0"/>
              <a:t>, 2024). </a:t>
            </a:r>
            <a:endParaRPr lang="en-IN" dirty="0"/>
          </a:p>
          <a:p>
            <a:pPr lvl="0" algn="just"/>
            <a:r>
              <a:rPr lang="en-GB" dirty="0"/>
              <a:t>Continuous reskilling programmes are essential to maintain workforce competitiveness. </a:t>
            </a:r>
            <a:endParaRPr lang="en-IN" dirty="0"/>
          </a:p>
          <a:p>
            <a:pPr lvl="0" algn="just"/>
            <a:r>
              <a:rPr lang="en-GB" dirty="0"/>
              <a:t>Uneven AI knowledge can reduce employee confidence and organisational productivity. </a:t>
            </a:r>
            <a:endParaRPr lang="en-IN" dirty="0"/>
          </a:p>
          <a:p>
            <a:pPr algn="just"/>
            <a:endParaRPr lang="en-IN" dirty="0"/>
          </a:p>
        </p:txBody>
      </p:sp>
      <p:pic>
        <p:nvPicPr>
          <p:cNvPr id="10242" name="Picture 2" descr="Understanding the Digital Skills Gap: Causes and Consequences | Zorg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6253" y="2511188"/>
            <a:ext cx="5168459" cy="332097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43772" y="5832167"/>
            <a:ext cx="1013419" cy="246221"/>
          </a:xfrm>
          <a:prstGeom prst="rect">
            <a:avLst/>
          </a:prstGeom>
        </p:spPr>
        <p:txBody>
          <a:bodyPr wrap="none">
            <a:spAutoFit/>
          </a:bodyPr>
          <a:lstStyle/>
          <a:p>
            <a:r>
              <a:rPr lang="en-GB" sz="1000" dirty="0"/>
              <a:t>(</a:t>
            </a:r>
            <a:r>
              <a:rPr lang="en-GB" sz="1000" dirty="0" err="1"/>
              <a:t>Zubair</a:t>
            </a:r>
            <a:r>
              <a:rPr lang="en-GB" sz="1000" dirty="0"/>
              <a:t>, 2024)</a:t>
            </a:r>
            <a:endParaRPr lang="en-IN" sz="1000" dirty="0"/>
          </a:p>
        </p:txBody>
      </p:sp>
    </p:spTree>
    <p:extLst>
      <p:ext uri="{BB962C8B-B14F-4D97-AF65-F5344CB8AC3E}">
        <p14:creationId xmlns:p14="http://schemas.microsoft.com/office/powerpoint/2010/main" val="3175519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Ethical AI, Privacy, and Governance Challenges </a:t>
            </a:r>
            <a:endParaRPr lang="en-IN" b="1" dirty="0"/>
          </a:p>
        </p:txBody>
      </p:sp>
      <p:sp>
        <p:nvSpPr>
          <p:cNvPr id="3" name="Content Placeholder 2"/>
          <p:cNvSpPr>
            <a:spLocks noGrp="1"/>
          </p:cNvSpPr>
          <p:nvPr>
            <p:ph idx="1"/>
          </p:nvPr>
        </p:nvSpPr>
        <p:spPr>
          <a:xfrm>
            <a:off x="1" y="2052918"/>
            <a:ext cx="6155140" cy="4805082"/>
          </a:xfrm>
        </p:spPr>
        <p:txBody>
          <a:bodyPr/>
          <a:lstStyle/>
          <a:p>
            <a:pPr lvl="0" algn="just"/>
            <a:r>
              <a:rPr lang="en-GB" dirty="0"/>
              <a:t>Microsoft must ensure AI systems comply with global regulations regarding privacy, security, transparency, and responsible AI. </a:t>
            </a:r>
            <a:endParaRPr lang="en-IN" dirty="0"/>
          </a:p>
          <a:p>
            <a:pPr lvl="0" algn="just"/>
            <a:r>
              <a:rPr lang="en-GB" dirty="0"/>
              <a:t>AI applications create risks related to algorithmic bias, cybersecurity threats, misinformation, and data protection. </a:t>
            </a:r>
            <a:endParaRPr lang="en-IN" dirty="0"/>
          </a:p>
          <a:p>
            <a:pPr lvl="0" algn="just"/>
            <a:r>
              <a:rPr lang="en-GB" dirty="0"/>
              <a:t>Responsible AI governance requires continuous monitoring, auditing, and risk assessment (</a:t>
            </a:r>
            <a:r>
              <a:rPr lang="en-GB" dirty="0" err="1"/>
              <a:t>Krotov</a:t>
            </a:r>
            <a:r>
              <a:rPr lang="en-GB" dirty="0"/>
              <a:t>, 2025). </a:t>
            </a:r>
            <a:endParaRPr lang="en-IN" dirty="0"/>
          </a:p>
          <a:p>
            <a:pPr lvl="0" algn="just"/>
            <a:r>
              <a:rPr lang="en-GB" dirty="0"/>
              <a:t>Ethical failures could damage Microsoft's reputation, customer trust, and regulatory compliance worldwide. </a:t>
            </a:r>
            <a:endParaRPr lang="en-IN" dirty="0"/>
          </a:p>
          <a:p>
            <a:pPr algn="just"/>
            <a:endParaRPr lang="en-IN" dirty="0"/>
          </a:p>
        </p:txBody>
      </p:sp>
      <p:pic>
        <p:nvPicPr>
          <p:cNvPr id="11266" name="Picture 2" descr="Ethical AI &amp; data privacy best practices | Governance guide for 20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8914" y="2172197"/>
            <a:ext cx="5636526" cy="39338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23254" y="6106023"/>
            <a:ext cx="1027845" cy="246221"/>
          </a:xfrm>
          <a:prstGeom prst="rect">
            <a:avLst/>
          </a:prstGeom>
        </p:spPr>
        <p:txBody>
          <a:bodyPr wrap="none">
            <a:spAutoFit/>
          </a:bodyPr>
          <a:lstStyle/>
          <a:p>
            <a:r>
              <a:rPr lang="en-GB" sz="1000" dirty="0"/>
              <a:t>(</a:t>
            </a:r>
            <a:r>
              <a:rPr lang="en-GB" sz="1000" dirty="0" err="1"/>
              <a:t>Krotov</a:t>
            </a:r>
            <a:r>
              <a:rPr lang="en-GB" sz="1000" dirty="0"/>
              <a:t>, 2025)</a:t>
            </a:r>
            <a:endParaRPr lang="en-IN" sz="1000" dirty="0"/>
          </a:p>
        </p:txBody>
      </p:sp>
    </p:spTree>
    <p:extLst>
      <p:ext uri="{BB962C8B-B14F-4D97-AF65-F5344CB8AC3E}">
        <p14:creationId xmlns:p14="http://schemas.microsoft.com/office/powerpoint/2010/main" val="1041941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Organisational Change Management and Employee Resistance </a:t>
            </a:r>
            <a:endParaRPr lang="en-IN" sz="3600" b="1" dirty="0"/>
          </a:p>
        </p:txBody>
      </p:sp>
      <p:sp>
        <p:nvSpPr>
          <p:cNvPr id="3" name="Content Placeholder 2"/>
          <p:cNvSpPr>
            <a:spLocks noGrp="1"/>
          </p:cNvSpPr>
          <p:nvPr>
            <p:ph idx="1"/>
          </p:nvPr>
        </p:nvSpPr>
        <p:spPr>
          <a:xfrm>
            <a:off x="1" y="2052918"/>
            <a:ext cx="7096836" cy="4702724"/>
          </a:xfrm>
        </p:spPr>
        <p:txBody>
          <a:bodyPr/>
          <a:lstStyle/>
          <a:p>
            <a:pPr lvl="0" algn="just"/>
            <a:r>
              <a:rPr lang="en-GB" dirty="0"/>
              <a:t>AI transformation requires employees to adopt new technologies, workflows, and methods of collaboration across business functions. </a:t>
            </a:r>
            <a:endParaRPr lang="en-IN" dirty="0"/>
          </a:p>
          <a:p>
            <a:pPr lvl="0" algn="just"/>
            <a:r>
              <a:rPr lang="en-GB" dirty="0"/>
              <a:t>Microsoft's Work Trend Index reported that </a:t>
            </a:r>
            <a:r>
              <a:rPr lang="en-GB" b="1" dirty="0"/>
              <a:t>33% of leaders</a:t>
            </a:r>
            <a:r>
              <a:rPr lang="en-GB" dirty="0"/>
              <a:t> are considering workforce reductions while </a:t>
            </a:r>
            <a:r>
              <a:rPr lang="en-GB" b="1" dirty="0"/>
              <a:t>78%</a:t>
            </a:r>
            <a:r>
              <a:rPr lang="en-GB" dirty="0"/>
              <a:t> plan to recruit new AI-focused roles (</a:t>
            </a:r>
            <a:r>
              <a:rPr lang="en-GB" dirty="0" err="1"/>
              <a:t>Tambe</a:t>
            </a:r>
            <a:r>
              <a:rPr lang="en-GB" dirty="0"/>
              <a:t>, 2025). </a:t>
            </a:r>
            <a:endParaRPr lang="en-IN" dirty="0"/>
          </a:p>
          <a:p>
            <a:pPr lvl="0" algn="just"/>
            <a:r>
              <a:rPr lang="en-GB" dirty="0"/>
              <a:t>Workforce restructuring may increase employee uncertainty and resistance to organisational change. </a:t>
            </a:r>
            <a:endParaRPr lang="en-IN" dirty="0"/>
          </a:p>
          <a:p>
            <a:pPr lvl="0" algn="just"/>
            <a:r>
              <a:rPr lang="en-GB" dirty="0"/>
              <a:t>Strong leadership communication and employee engagement are essential for successful AI adoption. </a:t>
            </a:r>
            <a:endParaRPr lang="en-IN" dirty="0"/>
          </a:p>
          <a:p>
            <a:pPr algn="just"/>
            <a:endParaRPr lang="en-IN" dirty="0"/>
          </a:p>
        </p:txBody>
      </p:sp>
      <p:pic>
        <p:nvPicPr>
          <p:cNvPr id="12290" name="Picture 2" descr="7 Causes of Resistance to Change (+Diagnosis &amp; Intervention Pl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2410" y="2628828"/>
            <a:ext cx="4798563" cy="28575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17730" y="5591749"/>
            <a:ext cx="1067921" cy="246221"/>
          </a:xfrm>
          <a:prstGeom prst="rect">
            <a:avLst/>
          </a:prstGeom>
        </p:spPr>
        <p:txBody>
          <a:bodyPr wrap="none">
            <a:spAutoFit/>
          </a:bodyPr>
          <a:lstStyle/>
          <a:p>
            <a:r>
              <a:rPr lang="en-GB" sz="1000" dirty="0"/>
              <a:t>(</a:t>
            </a:r>
            <a:r>
              <a:rPr lang="en-GB" sz="1000" dirty="0" err="1"/>
              <a:t>Tambe</a:t>
            </a:r>
            <a:r>
              <a:rPr lang="en-GB" sz="1000" dirty="0"/>
              <a:t>, 2025)</a:t>
            </a:r>
            <a:endParaRPr lang="en-IN" sz="1000" dirty="0"/>
          </a:p>
        </p:txBody>
      </p:sp>
    </p:spTree>
    <p:extLst>
      <p:ext uri="{BB962C8B-B14F-4D97-AF65-F5344CB8AC3E}">
        <p14:creationId xmlns:p14="http://schemas.microsoft.com/office/powerpoint/2010/main" val="4250338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of Key Opportunities and Challenges</a:t>
            </a:r>
            <a:r>
              <a:rPr lang="en-GB" dirty="0"/>
              <a:t> </a:t>
            </a:r>
            <a:endParaRPr lang="en-IN" dirty="0"/>
          </a:p>
        </p:txBody>
      </p:sp>
      <p:sp>
        <p:nvSpPr>
          <p:cNvPr id="3" name="Content Placeholder 2"/>
          <p:cNvSpPr>
            <a:spLocks noGrp="1"/>
          </p:cNvSpPr>
          <p:nvPr>
            <p:ph idx="1"/>
          </p:nvPr>
        </p:nvSpPr>
        <p:spPr>
          <a:xfrm>
            <a:off x="1" y="2052918"/>
            <a:ext cx="6987654" cy="4805082"/>
          </a:xfrm>
        </p:spPr>
        <p:txBody>
          <a:bodyPr>
            <a:normAutofit fontScale="92500" lnSpcReduction="10000"/>
          </a:bodyPr>
          <a:lstStyle/>
          <a:p>
            <a:pPr lvl="0" algn="just"/>
            <a:r>
              <a:rPr lang="en-GB" dirty="0"/>
              <a:t>Microsoft benefits from substantial AI opportunities including improved productivity, workforce innovation, digital transformation, and competitive advantage. </a:t>
            </a:r>
            <a:endParaRPr lang="en-IN" dirty="0"/>
          </a:p>
          <a:p>
            <a:pPr lvl="0" algn="just"/>
            <a:r>
              <a:rPr lang="en-GB" dirty="0"/>
              <a:t>Simultaneously, challenges remain in workforce reskilling, ethical AI governance, organisational change, and employee adaptation (Patel and Chauhan, 2025). </a:t>
            </a:r>
          </a:p>
          <a:p>
            <a:pPr lvl="0" algn="just"/>
            <a:r>
              <a:rPr lang="en-US" dirty="0"/>
              <a:t>The global AI market is projected to exceed </a:t>
            </a:r>
            <a:r>
              <a:rPr lang="en-US" b="1" dirty="0"/>
              <a:t>US$1.2 trillion by 2030</a:t>
            </a:r>
            <a:r>
              <a:rPr lang="en-US" dirty="0"/>
              <a:t>, creating significant opportunities for Microsoft's AI-driven innovation and workforce transformation</a:t>
            </a:r>
            <a:endParaRPr lang="en-IN" dirty="0"/>
          </a:p>
          <a:p>
            <a:pPr lvl="0" algn="just"/>
            <a:r>
              <a:rPr lang="en-GB" dirty="0"/>
              <a:t>Effective HR strategies must balance automation with human capability development. </a:t>
            </a:r>
            <a:endParaRPr lang="en-IN" dirty="0"/>
          </a:p>
          <a:p>
            <a:pPr lvl="0" algn="just"/>
            <a:r>
              <a:rPr lang="en-GB" dirty="0"/>
              <a:t>Successfully addressing these opportunities and challenges will determine Microsoft's long-term AI leadership and workforce sustainability. </a:t>
            </a:r>
            <a:endParaRPr lang="en-IN" dirty="0"/>
          </a:p>
          <a:p>
            <a:pPr algn="just"/>
            <a:endParaRPr lang="en-IN" dirty="0"/>
          </a:p>
        </p:txBody>
      </p:sp>
      <p:sp>
        <p:nvSpPr>
          <p:cNvPr id="4" name="Rectangle 3"/>
          <p:cNvSpPr/>
          <p:nvPr/>
        </p:nvSpPr>
        <p:spPr>
          <a:xfrm>
            <a:off x="8573678" y="6341161"/>
            <a:ext cx="1869423" cy="246221"/>
          </a:xfrm>
          <a:prstGeom prst="rect">
            <a:avLst/>
          </a:prstGeom>
        </p:spPr>
        <p:txBody>
          <a:bodyPr wrap="none">
            <a:spAutoFit/>
          </a:bodyPr>
          <a:lstStyle/>
          <a:p>
            <a:r>
              <a:rPr lang="en-GB" sz="1000" dirty="0"/>
              <a:t>(Patel and Chauhan, 2025)</a:t>
            </a:r>
            <a:endParaRPr lang="en-IN" sz="1000" dirty="0"/>
          </a:p>
        </p:txBody>
      </p:sp>
      <p:pic>
        <p:nvPicPr>
          <p:cNvPr id="4098" name="Picture 2" descr="Chart: The AI Market Is Poised for Explosive Growth | Statist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6743"/>
          <a:stretch/>
        </p:blipFill>
        <p:spPr bwMode="auto">
          <a:xfrm>
            <a:off x="7153446" y="2298139"/>
            <a:ext cx="4577308" cy="3810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7563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3"/>
                </a:solidFill>
              </a:rPr>
              <a:t>Introduction to Root Cause Analysis </a:t>
            </a:r>
            <a:endParaRPr lang="en-IN" b="1" dirty="0">
              <a:solidFill>
                <a:schemeClr val="accent3"/>
              </a:solidFill>
            </a:endParaRPr>
          </a:p>
        </p:txBody>
      </p:sp>
      <p:sp>
        <p:nvSpPr>
          <p:cNvPr id="3" name="Content Placeholder 2"/>
          <p:cNvSpPr>
            <a:spLocks noGrp="1"/>
          </p:cNvSpPr>
          <p:nvPr>
            <p:ph idx="1"/>
          </p:nvPr>
        </p:nvSpPr>
        <p:spPr>
          <a:xfrm>
            <a:off x="245660" y="2052918"/>
            <a:ext cx="5991367" cy="4675428"/>
          </a:xfrm>
        </p:spPr>
        <p:txBody>
          <a:bodyPr>
            <a:normAutofit lnSpcReduction="10000"/>
          </a:bodyPr>
          <a:lstStyle/>
          <a:p>
            <a:pPr lvl="0" algn="just"/>
            <a:r>
              <a:rPr lang="en-GB" dirty="0"/>
              <a:t>Microsoft's workforce transformation challenges stem from technological, organisational, cultural, and external factors rather than AI implementation alone. </a:t>
            </a:r>
            <a:endParaRPr lang="en-IN" dirty="0"/>
          </a:p>
          <a:p>
            <a:pPr lvl="0" algn="just"/>
            <a:r>
              <a:rPr lang="en-GB" dirty="0"/>
              <a:t>Rapid AI innovation has increased organisational complexity and accelerated the need for workforce adaptation. </a:t>
            </a:r>
            <a:endParaRPr lang="en-IN" dirty="0"/>
          </a:p>
          <a:p>
            <a:pPr lvl="0" algn="just"/>
            <a:r>
              <a:rPr lang="en-GB" dirty="0"/>
              <a:t>In FY2025, Microsoft invested approximately </a:t>
            </a:r>
            <a:r>
              <a:rPr lang="en-GB" b="1" dirty="0"/>
              <a:t>US$80 billion</a:t>
            </a:r>
            <a:r>
              <a:rPr lang="en-GB" dirty="0"/>
              <a:t> in AI infrastructure, increasing pressure on workforce transformation (</a:t>
            </a:r>
            <a:r>
              <a:rPr lang="en-GB" dirty="0" err="1"/>
              <a:t>Appiah</a:t>
            </a:r>
            <a:r>
              <a:rPr lang="en-GB" dirty="0"/>
              <a:t>, 2025). </a:t>
            </a:r>
            <a:endParaRPr lang="en-IN" dirty="0"/>
          </a:p>
          <a:p>
            <a:pPr lvl="0" algn="just"/>
            <a:r>
              <a:rPr lang="en-GB" dirty="0"/>
              <a:t>Root cause analysis helps identify fundamental issues affecting sustainable AI adoption and employee performance. </a:t>
            </a:r>
            <a:endParaRPr lang="en-IN" dirty="0"/>
          </a:p>
          <a:p>
            <a:pPr algn="just"/>
            <a:endParaRPr lang="en-IN" dirty="0"/>
          </a:p>
        </p:txBody>
      </p:sp>
      <p:pic>
        <p:nvPicPr>
          <p:cNvPr id="14338" name="Picture 2" descr="How Root Cause Analysis is done - Food Safety Exper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2811" y="2203044"/>
            <a:ext cx="5258937" cy="40481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13891" y="6251169"/>
            <a:ext cx="1096775" cy="246221"/>
          </a:xfrm>
          <a:prstGeom prst="rect">
            <a:avLst/>
          </a:prstGeom>
        </p:spPr>
        <p:txBody>
          <a:bodyPr wrap="none">
            <a:spAutoFit/>
          </a:bodyPr>
          <a:lstStyle/>
          <a:p>
            <a:r>
              <a:rPr lang="en-GB" sz="1000" dirty="0"/>
              <a:t>(</a:t>
            </a:r>
            <a:r>
              <a:rPr lang="en-GB" sz="1000" dirty="0" err="1"/>
              <a:t>Appiah</a:t>
            </a:r>
            <a:r>
              <a:rPr lang="en-GB" sz="1000" dirty="0"/>
              <a:t>, 2025)</a:t>
            </a:r>
            <a:endParaRPr lang="en-IN" sz="1000" dirty="0"/>
          </a:p>
        </p:txBody>
      </p:sp>
    </p:spTree>
    <p:extLst>
      <p:ext uri="{BB962C8B-B14F-4D97-AF65-F5344CB8AC3E}">
        <p14:creationId xmlns:p14="http://schemas.microsoft.com/office/powerpoint/2010/main" val="4177146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Leadership and Strategic Decision-Making Factors </a:t>
            </a:r>
            <a:endParaRPr lang="en-IN" b="1" dirty="0"/>
          </a:p>
        </p:txBody>
      </p:sp>
      <p:sp>
        <p:nvSpPr>
          <p:cNvPr id="3" name="Content Placeholder 2"/>
          <p:cNvSpPr>
            <a:spLocks noGrp="1"/>
          </p:cNvSpPr>
          <p:nvPr>
            <p:ph idx="1"/>
          </p:nvPr>
        </p:nvSpPr>
        <p:spPr>
          <a:xfrm>
            <a:off x="1" y="2052918"/>
            <a:ext cx="6305266" cy="4552598"/>
          </a:xfrm>
        </p:spPr>
        <p:txBody>
          <a:bodyPr>
            <a:normAutofit lnSpcReduction="10000"/>
          </a:bodyPr>
          <a:lstStyle/>
          <a:p>
            <a:pPr lvl="0" algn="just"/>
            <a:r>
              <a:rPr lang="en-GB" dirty="0"/>
              <a:t>Microsoft's AI-first strategy requires leaders to continuously redesign business models, workforce planning, and organisational priorities. </a:t>
            </a:r>
            <a:endParaRPr lang="en-IN" dirty="0"/>
          </a:p>
          <a:p>
            <a:pPr lvl="0" algn="just"/>
            <a:r>
              <a:rPr lang="en-GB" dirty="0"/>
              <a:t>Leadership faces challenges in balancing innovation, cost efficiency, employee wellbeing, and responsible AI governance. </a:t>
            </a:r>
            <a:endParaRPr lang="en-IN" dirty="0"/>
          </a:p>
          <a:p>
            <a:pPr lvl="0" algn="just"/>
            <a:r>
              <a:rPr lang="en-GB" dirty="0"/>
              <a:t>In 2025, Microsoft announced approximately </a:t>
            </a:r>
            <a:r>
              <a:rPr lang="en-GB" b="1" dirty="0"/>
              <a:t>9,000 job reductions (around 4% of its workforce)</a:t>
            </a:r>
            <a:r>
              <a:rPr lang="en-GB" dirty="0"/>
              <a:t> while continuing heavy AI investments (</a:t>
            </a:r>
            <a:r>
              <a:rPr lang="en-GB" dirty="0" err="1"/>
              <a:t>Durairaj</a:t>
            </a:r>
            <a:r>
              <a:rPr lang="en-GB" dirty="0"/>
              <a:t> et al., 2025). </a:t>
            </a:r>
            <a:endParaRPr lang="en-IN" dirty="0"/>
          </a:p>
          <a:p>
            <a:pPr lvl="0" algn="just"/>
            <a:r>
              <a:rPr lang="en-GB" dirty="0"/>
              <a:t>Strategic restructuring can create uncertainty, affecting employee trust, engagement, and organisational commitment. </a:t>
            </a:r>
            <a:endParaRPr lang="en-IN" dirty="0"/>
          </a:p>
          <a:p>
            <a:pPr algn="just"/>
            <a:endParaRPr lang="en-IN" dirty="0"/>
          </a:p>
        </p:txBody>
      </p:sp>
      <p:pic>
        <p:nvPicPr>
          <p:cNvPr id="15362" name="Picture 2" descr="Leadership Skills: Strategic Decision Making | CC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1045" y="2361062"/>
            <a:ext cx="5258754" cy="350583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591780" y="5866899"/>
            <a:ext cx="1459054" cy="246221"/>
          </a:xfrm>
          <a:prstGeom prst="rect">
            <a:avLst/>
          </a:prstGeom>
        </p:spPr>
        <p:txBody>
          <a:bodyPr wrap="none">
            <a:spAutoFit/>
          </a:bodyPr>
          <a:lstStyle/>
          <a:p>
            <a:r>
              <a:rPr lang="en-GB" sz="1000" dirty="0"/>
              <a:t>(</a:t>
            </a:r>
            <a:r>
              <a:rPr lang="en-GB" sz="1000" dirty="0" err="1"/>
              <a:t>Durairaj</a:t>
            </a:r>
            <a:r>
              <a:rPr lang="en-GB" sz="1000" dirty="0"/>
              <a:t> et al., 2025)</a:t>
            </a:r>
            <a:endParaRPr lang="en-IN" sz="1000" dirty="0"/>
          </a:p>
        </p:txBody>
      </p:sp>
    </p:spTree>
    <p:extLst>
      <p:ext uri="{BB962C8B-B14F-4D97-AF65-F5344CB8AC3E}">
        <p14:creationId xmlns:p14="http://schemas.microsoft.com/office/powerpoint/2010/main" val="31956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Organisational Culture and Change Readiness </a:t>
            </a:r>
            <a:endParaRPr lang="en-IN" b="1" dirty="0"/>
          </a:p>
        </p:txBody>
      </p:sp>
      <p:sp>
        <p:nvSpPr>
          <p:cNvPr id="3" name="Content Placeholder 2"/>
          <p:cNvSpPr>
            <a:spLocks noGrp="1"/>
          </p:cNvSpPr>
          <p:nvPr>
            <p:ph idx="1"/>
          </p:nvPr>
        </p:nvSpPr>
        <p:spPr>
          <a:xfrm>
            <a:off x="1" y="2052918"/>
            <a:ext cx="7110484" cy="4675428"/>
          </a:xfrm>
        </p:spPr>
        <p:txBody>
          <a:bodyPr/>
          <a:lstStyle/>
          <a:p>
            <a:pPr lvl="0" algn="just"/>
            <a:r>
              <a:rPr lang="en-GB" dirty="0"/>
              <a:t>Microsoft's transformation requires employees to embrace continuous learning, experimentation, and AI-assisted decision-making. </a:t>
            </a:r>
            <a:endParaRPr lang="en-IN" dirty="0"/>
          </a:p>
          <a:p>
            <a:pPr lvl="0" algn="just"/>
            <a:r>
              <a:rPr lang="en-GB" dirty="0"/>
              <a:t>Resistance to organisational change occurs when employees fear job displacement or lack confidence in AI technologies. </a:t>
            </a:r>
            <a:endParaRPr lang="en-IN" dirty="0"/>
          </a:p>
          <a:p>
            <a:pPr lvl="0" algn="just"/>
            <a:r>
              <a:rPr lang="en-GB" dirty="0"/>
              <a:t>Microsoft’s </a:t>
            </a:r>
            <a:r>
              <a:rPr lang="en-GB" b="1" dirty="0"/>
              <a:t>2025 Work Trend Index</a:t>
            </a:r>
            <a:r>
              <a:rPr lang="en-GB" dirty="0"/>
              <a:t> found that </a:t>
            </a:r>
            <a:r>
              <a:rPr lang="en-GB" b="1" dirty="0"/>
              <a:t>53% of leaders</a:t>
            </a:r>
            <a:r>
              <a:rPr lang="en-GB" dirty="0"/>
              <a:t> expect productivity improvements through AI, yet many employees remain uncertain about AI's workplace impact (</a:t>
            </a:r>
            <a:r>
              <a:rPr lang="en-GB" dirty="0" err="1"/>
              <a:t>Sirangi</a:t>
            </a:r>
            <a:r>
              <a:rPr lang="en-GB" dirty="0"/>
              <a:t>, 2026). </a:t>
            </a:r>
            <a:endParaRPr lang="en-IN" dirty="0"/>
          </a:p>
          <a:p>
            <a:pPr lvl="0" algn="just"/>
            <a:r>
              <a:rPr lang="en-GB" dirty="0"/>
              <a:t>Cultural readiness directly influences successful workforce transformation. </a:t>
            </a:r>
            <a:endParaRPr lang="en-IN" dirty="0"/>
          </a:p>
          <a:p>
            <a:pPr algn="just"/>
            <a:endParaRPr lang="en-IN" dirty="0"/>
          </a:p>
        </p:txBody>
      </p:sp>
      <p:pic>
        <p:nvPicPr>
          <p:cNvPr id="16388" name="Picture 4" descr="How to change organisational culture in 3 easy steps - Keogh Consult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9979" y="2333767"/>
            <a:ext cx="4426360" cy="331977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222824" y="5887835"/>
            <a:ext cx="1040670" cy="246221"/>
          </a:xfrm>
          <a:prstGeom prst="rect">
            <a:avLst/>
          </a:prstGeom>
        </p:spPr>
        <p:txBody>
          <a:bodyPr wrap="none">
            <a:spAutoFit/>
          </a:bodyPr>
          <a:lstStyle/>
          <a:p>
            <a:r>
              <a:rPr lang="en-GB" sz="1000" dirty="0"/>
              <a:t>(</a:t>
            </a:r>
            <a:r>
              <a:rPr lang="en-GB" sz="1000" dirty="0" err="1"/>
              <a:t>Sirangi</a:t>
            </a:r>
            <a:r>
              <a:rPr lang="en-GB" sz="1000" dirty="0"/>
              <a:t>, 2026)</a:t>
            </a:r>
            <a:endParaRPr lang="en-IN" sz="1000" dirty="0"/>
          </a:p>
        </p:txBody>
      </p:sp>
    </p:spTree>
    <p:extLst>
      <p:ext uri="{BB962C8B-B14F-4D97-AF65-F5344CB8AC3E}">
        <p14:creationId xmlns:p14="http://schemas.microsoft.com/office/powerpoint/2010/main" val="3447505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Technology Integration and Legacy System Constraints </a:t>
            </a:r>
            <a:endParaRPr lang="en-IN" b="1" dirty="0"/>
          </a:p>
        </p:txBody>
      </p:sp>
      <p:sp>
        <p:nvSpPr>
          <p:cNvPr id="3" name="Content Placeholder 2"/>
          <p:cNvSpPr>
            <a:spLocks noGrp="1"/>
          </p:cNvSpPr>
          <p:nvPr>
            <p:ph idx="1"/>
          </p:nvPr>
        </p:nvSpPr>
        <p:spPr>
          <a:xfrm>
            <a:off x="122831" y="2052918"/>
            <a:ext cx="6728346" cy="4620837"/>
          </a:xfrm>
        </p:spPr>
        <p:txBody>
          <a:bodyPr/>
          <a:lstStyle/>
          <a:p>
            <a:pPr lvl="0" algn="just"/>
            <a:r>
              <a:rPr lang="en-GB" dirty="0"/>
              <a:t>Integrating AI across Microsoft's global operations requires compatibility between new AI systems and existing enterprise technologies. </a:t>
            </a:r>
            <a:endParaRPr lang="en-IN" dirty="0"/>
          </a:p>
          <a:p>
            <a:pPr lvl="0" algn="just"/>
            <a:r>
              <a:rPr lang="en-GB" dirty="0"/>
              <a:t>Legacy infrastructure, data integration challenges, and cybersecurity risks increase implementation complexity. </a:t>
            </a:r>
            <a:endParaRPr lang="en-IN" dirty="0"/>
          </a:p>
          <a:p>
            <a:pPr lvl="0" algn="just"/>
            <a:r>
              <a:rPr lang="en-GB" dirty="0"/>
              <a:t>Microsoft operates services for </a:t>
            </a:r>
            <a:r>
              <a:rPr lang="en-GB" b="1" dirty="0"/>
              <a:t>more than one billion Windows devices</a:t>
            </a:r>
            <a:r>
              <a:rPr lang="en-GB" dirty="0"/>
              <a:t> and hundreds of millions of Microsoft 365 users, making AI integration highly complex (</a:t>
            </a:r>
            <a:r>
              <a:rPr lang="en-GB" dirty="0" err="1"/>
              <a:t>Hyiamang</a:t>
            </a:r>
            <a:r>
              <a:rPr lang="en-GB" dirty="0"/>
              <a:t> and Liu, 2025). </a:t>
            </a:r>
            <a:endParaRPr lang="en-IN" dirty="0"/>
          </a:p>
          <a:p>
            <a:pPr lvl="0" algn="just"/>
            <a:r>
              <a:rPr lang="en-GB" dirty="0"/>
              <a:t>Technical limitations may delay automation benefits and increase operational costs. </a:t>
            </a:r>
            <a:endParaRPr lang="en-IN" dirty="0"/>
          </a:p>
          <a:p>
            <a:pPr algn="just"/>
            <a:endParaRPr lang="en-IN" dirty="0"/>
          </a:p>
        </p:txBody>
      </p:sp>
      <p:pic>
        <p:nvPicPr>
          <p:cNvPr id="17410" name="Picture 2" descr="Scaling Digital Transformation and Replacing Legacy Syste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2370" y="2251856"/>
            <a:ext cx="4776716" cy="350749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97313" y="5759355"/>
            <a:ext cx="1766830" cy="246221"/>
          </a:xfrm>
          <a:prstGeom prst="rect">
            <a:avLst/>
          </a:prstGeom>
        </p:spPr>
        <p:txBody>
          <a:bodyPr wrap="none">
            <a:spAutoFit/>
          </a:bodyPr>
          <a:lstStyle/>
          <a:p>
            <a:r>
              <a:rPr lang="en-GB" sz="1000" dirty="0"/>
              <a:t>(</a:t>
            </a:r>
            <a:r>
              <a:rPr lang="en-GB" sz="1000" dirty="0" err="1"/>
              <a:t>Hyiamang</a:t>
            </a:r>
            <a:r>
              <a:rPr lang="en-GB" sz="1000" dirty="0"/>
              <a:t> and Liu, 2025)</a:t>
            </a:r>
            <a:endParaRPr lang="en-IN" sz="1000" dirty="0"/>
          </a:p>
        </p:txBody>
      </p:sp>
    </p:spTree>
    <p:extLst>
      <p:ext uri="{BB962C8B-B14F-4D97-AF65-F5344CB8AC3E}">
        <p14:creationId xmlns:p14="http://schemas.microsoft.com/office/powerpoint/2010/main" val="34257930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Workforce Skills, Capability Gaps, and Learning Challenges </a:t>
            </a:r>
            <a:endParaRPr lang="en-IN" b="1" dirty="0"/>
          </a:p>
        </p:txBody>
      </p:sp>
      <p:sp>
        <p:nvSpPr>
          <p:cNvPr id="3" name="Content Placeholder 2"/>
          <p:cNvSpPr>
            <a:spLocks noGrp="1"/>
          </p:cNvSpPr>
          <p:nvPr>
            <p:ph idx="1"/>
          </p:nvPr>
        </p:nvSpPr>
        <p:spPr>
          <a:xfrm>
            <a:off x="0" y="2052918"/>
            <a:ext cx="7369791" cy="4805082"/>
          </a:xfrm>
        </p:spPr>
        <p:txBody>
          <a:bodyPr/>
          <a:lstStyle/>
          <a:p>
            <a:pPr lvl="0" algn="just"/>
            <a:r>
              <a:rPr lang="en-GB" dirty="0"/>
              <a:t>Rapid AI development has widened the gap between emerging digital skill requirements and existing employee capabilities. </a:t>
            </a:r>
            <a:endParaRPr lang="en-IN" dirty="0"/>
          </a:p>
          <a:p>
            <a:pPr lvl="0" algn="just"/>
            <a:r>
              <a:rPr lang="en-GB" dirty="0"/>
              <a:t>Microsoft reported that only </a:t>
            </a:r>
            <a:r>
              <a:rPr lang="en-GB" b="1" dirty="0"/>
              <a:t>40% of employees</a:t>
            </a:r>
            <a:r>
              <a:rPr lang="en-GB" dirty="0"/>
              <a:t> are familiar with AI agents compared with </a:t>
            </a:r>
            <a:r>
              <a:rPr lang="en-GB" b="1" dirty="0"/>
              <a:t>67% of leaders</a:t>
            </a:r>
            <a:r>
              <a:rPr lang="en-GB" dirty="0"/>
              <a:t>, highlighting significant capability differences (</a:t>
            </a:r>
            <a:r>
              <a:rPr lang="en-GB" dirty="0" err="1"/>
              <a:t>Mahmood</a:t>
            </a:r>
            <a:r>
              <a:rPr lang="en-GB" dirty="0"/>
              <a:t> and </a:t>
            </a:r>
            <a:r>
              <a:rPr lang="en-GB" dirty="0" err="1"/>
              <a:t>Alam</a:t>
            </a:r>
            <a:r>
              <a:rPr lang="en-GB" dirty="0"/>
              <a:t>, 2025).  </a:t>
            </a:r>
            <a:endParaRPr lang="en-IN" dirty="0"/>
          </a:p>
          <a:p>
            <a:pPr lvl="0" algn="just"/>
            <a:r>
              <a:rPr lang="en-GB" dirty="0"/>
              <a:t>Continuous upskilling requires substantial financial investment and employee commitment. </a:t>
            </a:r>
            <a:endParaRPr lang="en-IN" dirty="0"/>
          </a:p>
          <a:p>
            <a:pPr lvl="0" algn="just"/>
            <a:r>
              <a:rPr lang="en-GB" dirty="0"/>
              <a:t>Skills shortages reduce workforce adaptability and slow organisational transformation. </a:t>
            </a:r>
            <a:endParaRPr lang="en-IN" dirty="0"/>
          </a:p>
          <a:p>
            <a:pPr algn="just"/>
            <a:endParaRPr lang="en-IN" dirty="0"/>
          </a:p>
        </p:txBody>
      </p:sp>
      <p:pic>
        <p:nvPicPr>
          <p:cNvPr id="18434" name="Picture 2" descr="4 Types of Training to Close Your Workforce Skills Gap | Learn to W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5575" y="2357650"/>
            <a:ext cx="3929181" cy="33432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56180" y="5796466"/>
            <a:ext cx="1947969" cy="246221"/>
          </a:xfrm>
          <a:prstGeom prst="rect">
            <a:avLst/>
          </a:prstGeom>
        </p:spPr>
        <p:txBody>
          <a:bodyPr wrap="none">
            <a:spAutoFit/>
          </a:bodyPr>
          <a:lstStyle/>
          <a:p>
            <a:r>
              <a:rPr lang="en-GB" sz="1000" dirty="0"/>
              <a:t>(</a:t>
            </a:r>
            <a:r>
              <a:rPr lang="en-GB" sz="1000" dirty="0" err="1"/>
              <a:t>Mahmood</a:t>
            </a:r>
            <a:r>
              <a:rPr lang="en-GB" sz="1000" dirty="0"/>
              <a:t> and </a:t>
            </a:r>
            <a:r>
              <a:rPr lang="en-GB" sz="1000" dirty="0" err="1"/>
              <a:t>Alam</a:t>
            </a:r>
            <a:r>
              <a:rPr lang="en-GB" sz="1000" dirty="0"/>
              <a:t>, 2025)</a:t>
            </a:r>
            <a:endParaRPr lang="en-IN" sz="1000" dirty="0"/>
          </a:p>
        </p:txBody>
      </p:sp>
    </p:spTree>
    <p:extLst>
      <p:ext uri="{BB962C8B-B14F-4D97-AF65-F5344CB8AC3E}">
        <p14:creationId xmlns:p14="http://schemas.microsoft.com/office/powerpoint/2010/main" val="454715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Policy, Governance, and Responsible AI Limitations </a:t>
            </a:r>
            <a:endParaRPr lang="en-IN" b="1" dirty="0"/>
          </a:p>
        </p:txBody>
      </p:sp>
      <p:sp>
        <p:nvSpPr>
          <p:cNvPr id="3" name="Content Placeholder 2"/>
          <p:cNvSpPr>
            <a:spLocks noGrp="1"/>
          </p:cNvSpPr>
          <p:nvPr>
            <p:ph idx="1"/>
          </p:nvPr>
        </p:nvSpPr>
        <p:spPr>
          <a:xfrm>
            <a:off x="0" y="2052918"/>
            <a:ext cx="7506269" cy="4805082"/>
          </a:xfrm>
        </p:spPr>
        <p:txBody>
          <a:bodyPr/>
          <a:lstStyle/>
          <a:p>
            <a:pPr lvl="0" algn="just"/>
            <a:r>
              <a:rPr lang="en-GB" dirty="0"/>
              <a:t>AI governance has become increasingly complex due to evolving global regulations and ethical expectations. </a:t>
            </a:r>
            <a:endParaRPr lang="en-IN" dirty="0"/>
          </a:p>
          <a:p>
            <a:pPr lvl="0" algn="just"/>
            <a:r>
              <a:rPr lang="en-GB" dirty="0"/>
              <a:t>Microsoft must continuously update policies covering transparency, privacy, fairness, cybersecurity, and AI accountability. </a:t>
            </a:r>
            <a:endParaRPr lang="en-IN" dirty="0"/>
          </a:p>
          <a:p>
            <a:pPr lvl="0" algn="just"/>
            <a:r>
              <a:rPr lang="en-GB" dirty="0"/>
              <a:t>The company released its </a:t>
            </a:r>
            <a:r>
              <a:rPr lang="en-GB" b="1" dirty="0"/>
              <a:t>2025 Responsible AI Transparency Report</a:t>
            </a:r>
            <a:r>
              <a:rPr lang="en-GB" dirty="0"/>
              <a:t>, reflecting ongoing governance improvements (</a:t>
            </a:r>
            <a:r>
              <a:rPr lang="en-GB" dirty="0" err="1"/>
              <a:t>Patil</a:t>
            </a:r>
            <a:r>
              <a:rPr lang="en-GB" dirty="0"/>
              <a:t>, 2024). </a:t>
            </a:r>
            <a:endParaRPr lang="en-IN" dirty="0"/>
          </a:p>
          <a:p>
            <a:pPr lvl="0" algn="just"/>
            <a:r>
              <a:rPr lang="en-GB" dirty="0"/>
              <a:t>Regulatory uncertainty across international markets creates implementation challenges and increases organisational compliance costs. </a:t>
            </a:r>
            <a:endParaRPr lang="en-IN" dirty="0"/>
          </a:p>
          <a:p>
            <a:pPr algn="just"/>
            <a:endParaRPr lang="en-IN" dirty="0"/>
          </a:p>
        </p:txBody>
      </p:sp>
      <p:pic>
        <p:nvPicPr>
          <p:cNvPr id="19458" name="Picture 2" descr="9 Principles of an AI Governance Framework Explained - Accelira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7158" y="2052918"/>
            <a:ext cx="4164305" cy="41643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373514" y="6293783"/>
            <a:ext cx="891591" cy="246221"/>
          </a:xfrm>
          <a:prstGeom prst="rect">
            <a:avLst/>
          </a:prstGeom>
        </p:spPr>
        <p:txBody>
          <a:bodyPr wrap="none">
            <a:spAutoFit/>
          </a:bodyPr>
          <a:lstStyle/>
          <a:p>
            <a:r>
              <a:rPr lang="en-GB" sz="1000" dirty="0"/>
              <a:t>(</a:t>
            </a:r>
            <a:r>
              <a:rPr lang="en-GB" sz="1000" dirty="0" err="1"/>
              <a:t>Patil</a:t>
            </a:r>
            <a:r>
              <a:rPr lang="en-GB" sz="1000" dirty="0"/>
              <a:t>, 2024)</a:t>
            </a:r>
            <a:endParaRPr lang="en-IN" sz="1000" dirty="0"/>
          </a:p>
        </p:txBody>
      </p:sp>
    </p:spTree>
    <p:extLst>
      <p:ext uri="{BB962C8B-B14F-4D97-AF65-F5344CB8AC3E}">
        <p14:creationId xmlns:p14="http://schemas.microsoft.com/office/powerpoint/2010/main" val="36788975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External Drivers – Regulation, Competition, and Labour Market Changes </a:t>
            </a:r>
            <a:endParaRPr lang="en-IN" sz="3200" b="1" dirty="0"/>
          </a:p>
        </p:txBody>
      </p:sp>
      <p:sp>
        <p:nvSpPr>
          <p:cNvPr id="3" name="Content Placeholder 2"/>
          <p:cNvSpPr>
            <a:spLocks noGrp="1"/>
          </p:cNvSpPr>
          <p:nvPr>
            <p:ph idx="1"/>
          </p:nvPr>
        </p:nvSpPr>
        <p:spPr>
          <a:xfrm>
            <a:off x="0" y="2052918"/>
            <a:ext cx="5977719" cy="4805082"/>
          </a:xfrm>
        </p:spPr>
        <p:txBody>
          <a:bodyPr>
            <a:normAutofit fontScale="92500" lnSpcReduction="10000"/>
          </a:bodyPr>
          <a:lstStyle/>
          <a:p>
            <a:pPr lvl="0" algn="just"/>
            <a:r>
              <a:rPr lang="en-GB" dirty="0"/>
              <a:t>Intense competition from Google, Amazon, </a:t>
            </a:r>
            <a:r>
              <a:rPr lang="en-GB" dirty="0" err="1"/>
              <a:t>OpenAI</a:t>
            </a:r>
            <a:r>
              <a:rPr lang="en-GB" dirty="0"/>
              <a:t>, and Meta accelerates Microsoft's AI innovation and workforce transformation. </a:t>
            </a:r>
            <a:endParaRPr lang="en-IN" dirty="0"/>
          </a:p>
          <a:p>
            <a:pPr lvl="0" algn="just"/>
            <a:r>
              <a:rPr lang="en-GB" dirty="0"/>
              <a:t>Governments worldwide are introducing stricter AI regulations, increasing compliance requirements (Omar et al., 2024). </a:t>
            </a:r>
          </a:p>
          <a:p>
            <a:pPr lvl="0" algn="just"/>
            <a:r>
              <a:rPr lang="en-US" dirty="0"/>
              <a:t>The global digital </a:t>
            </a:r>
            <a:r>
              <a:rPr lang="en-US" dirty="0" err="1"/>
              <a:t>labour</a:t>
            </a:r>
            <a:r>
              <a:rPr lang="en-US" dirty="0"/>
              <a:t> market is projected to reach </a:t>
            </a:r>
            <a:r>
              <a:rPr lang="en-US" b="1" dirty="0"/>
              <a:t>US$23.7 billion by 2034</a:t>
            </a:r>
            <a:r>
              <a:rPr lang="en-US" dirty="0"/>
              <a:t>, intensifying competition for AI talent and digital workforce capabilities</a:t>
            </a:r>
            <a:endParaRPr lang="en-IN" dirty="0"/>
          </a:p>
          <a:p>
            <a:pPr lvl="0" algn="just"/>
            <a:r>
              <a:rPr lang="en-GB" dirty="0"/>
              <a:t>Global demand for AI specialists continues to exceed supply, creating talent shortages and higher recruitment costs. </a:t>
            </a:r>
            <a:endParaRPr lang="en-IN" dirty="0"/>
          </a:p>
          <a:p>
            <a:pPr lvl="0" algn="just"/>
            <a:r>
              <a:rPr lang="en-GB" dirty="0"/>
              <a:t>External economic uncertainty further influences workforce planning and long-term investment decisions. </a:t>
            </a:r>
            <a:endParaRPr lang="en-IN" dirty="0"/>
          </a:p>
          <a:p>
            <a:pPr algn="just"/>
            <a:endParaRPr lang="en-IN" dirty="0"/>
          </a:p>
        </p:txBody>
      </p:sp>
      <p:sp>
        <p:nvSpPr>
          <p:cNvPr id="4" name="Rectangle 3"/>
          <p:cNvSpPr/>
          <p:nvPr/>
        </p:nvSpPr>
        <p:spPr>
          <a:xfrm>
            <a:off x="8712006" y="6284225"/>
            <a:ext cx="1338828" cy="246221"/>
          </a:xfrm>
          <a:prstGeom prst="rect">
            <a:avLst/>
          </a:prstGeom>
        </p:spPr>
        <p:txBody>
          <a:bodyPr wrap="none">
            <a:spAutoFit/>
          </a:bodyPr>
          <a:lstStyle/>
          <a:p>
            <a:r>
              <a:rPr lang="en-GB" sz="1000" dirty="0"/>
              <a:t>(Omar et al., 2024)</a:t>
            </a:r>
            <a:endParaRPr lang="en-IN" sz="1000" dirty="0"/>
          </a:p>
        </p:txBody>
      </p:sp>
      <p:pic>
        <p:nvPicPr>
          <p:cNvPr id="5122" name="Picture 2" descr="Digital Labor Market Size, Share, Trends | CAGR of 17.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967" y="2538484"/>
            <a:ext cx="5751725" cy="3330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2047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Integrated Root Cause Analysis Framework </a:t>
            </a:r>
            <a:endParaRPr lang="en-IN" b="1" dirty="0"/>
          </a:p>
        </p:txBody>
      </p:sp>
      <p:sp>
        <p:nvSpPr>
          <p:cNvPr id="3" name="Content Placeholder 2"/>
          <p:cNvSpPr>
            <a:spLocks noGrp="1"/>
          </p:cNvSpPr>
          <p:nvPr>
            <p:ph idx="1"/>
          </p:nvPr>
        </p:nvSpPr>
        <p:spPr>
          <a:xfrm>
            <a:off x="0" y="2052918"/>
            <a:ext cx="7014949" cy="4805082"/>
          </a:xfrm>
        </p:spPr>
        <p:txBody>
          <a:bodyPr>
            <a:normAutofit/>
          </a:bodyPr>
          <a:lstStyle/>
          <a:p>
            <a:pPr lvl="0" algn="just"/>
            <a:r>
              <a:rPr lang="en-GB" dirty="0"/>
              <a:t>Microsoft's workforce transformation challenges result from interconnected leadership, organisational, technological, cultural, regulatory, and workforce capability factors. </a:t>
            </a:r>
            <a:endParaRPr lang="en-IN" dirty="0"/>
          </a:p>
          <a:p>
            <a:pPr lvl="0" algn="just"/>
            <a:r>
              <a:rPr lang="en-GB" dirty="0"/>
              <a:t>AI adoption cannot succeed without aligning technology, employee skills, governance, and organisational culture. </a:t>
            </a:r>
            <a:endParaRPr lang="en-IN" dirty="0"/>
          </a:p>
          <a:p>
            <a:pPr lvl="0" algn="just"/>
            <a:r>
              <a:rPr lang="en-GB" dirty="0"/>
              <a:t>Root cause analysis demonstrates that sustainable transformation requires integrated HRM, strategic leadership, and responsible AI implementation (Natalia and Malinda, 2024). </a:t>
            </a:r>
            <a:endParaRPr lang="en-IN" dirty="0"/>
          </a:p>
          <a:p>
            <a:pPr lvl="0" algn="just"/>
            <a:r>
              <a:rPr lang="en-GB" dirty="0"/>
              <a:t>Addressing these root causes strengthens long-term organisational resilience, innovation, and workforce performance. </a:t>
            </a:r>
            <a:endParaRPr lang="en-IN" dirty="0"/>
          </a:p>
          <a:p>
            <a:pPr algn="just"/>
            <a:endParaRPr lang="en-IN" dirty="0"/>
          </a:p>
        </p:txBody>
      </p:sp>
      <p:pic>
        <p:nvPicPr>
          <p:cNvPr id="21508" name="Picture 4" descr="The Great Workforce Transformation: What Microsoft's recent 9,000 Layoffs  Reveal About the Future of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3689" y="2409959"/>
            <a:ext cx="4186213" cy="33680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14031" y="5905647"/>
            <a:ext cx="1925527" cy="246221"/>
          </a:xfrm>
          <a:prstGeom prst="rect">
            <a:avLst/>
          </a:prstGeom>
        </p:spPr>
        <p:txBody>
          <a:bodyPr wrap="none">
            <a:spAutoFit/>
          </a:bodyPr>
          <a:lstStyle/>
          <a:p>
            <a:r>
              <a:rPr lang="en-GB" sz="1000" dirty="0"/>
              <a:t>(Natalia and Malinda, 2024)</a:t>
            </a:r>
            <a:endParaRPr lang="en-IN" sz="1000" dirty="0"/>
          </a:p>
        </p:txBody>
      </p:sp>
    </p:spTree>
    <p:extLst>
      <p:ext uri="{BB962C8B-B14F-4D97-AF65-F5344CB8AC3E}">
        <p14:creationId xmlns:p14="http://schemas.microsoft.com/office/powerpoint/2010/main" val="4266428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solidFill>
                  <a:schemeClr val="accent3"/>
                </a:solidFill>
              </a:rPr>
              <a:t>Evidence-Based Recommendations for AI Workforce Transformation </a:t>
            </a:r>
            <a:endParaRPr lang="en-IN" sz="4000" b="1" dirty="0">
              <a:solidFill>
                <a:schemeClr val="accent3"/>
              </a:solidFill>
            </a:endParaRPr>
          </a:p>
        </p:txBody>
      </p:sp>
      <p:sp>
        <p:nvSpPr>
          <p:cNvPr id="3" name="Content Placeholder 2"/>
          <p:cNvSpPr>
            <a:spLocks noGrp="1"/>
          </p:cNvSpPr>
          <p:nvPr>
            <p:ph idx="1"/>
          </p:nvPr>
        </p:nvSpPr>
        <p:spPr>
          <a:xfrm>
            <a:off x="109182" y="2052918"/>
            <a:ext cx="6209731" cy="4805082"/>
          </a:xfrm>
        </p:spPr>
        <p:txBody>
          <a:bodyPr>
            <a:normAutofit/>
          </a:bodyPr>
          <a:lstStyle/>
          <a:p>
            <a:pPr lvl="0" algn="just"/>
            <a:r>
              <a:rPr lang="en-GB" dirty="0"/>
              <a:t>Microsoft should strengthen its AI workforce strategy by integrating continuous learning, ethical AI governance, and employee-centred transformation. </a:t>
            </a:r>
            <a:endParaRPr lang="en-IN" dirty="0"/>
          </a:p>
          <a:p>
            <a:pPr lvl="0" algn="just"/>
            <a:r>
              <a:rPr lang="en-GB" dirty="0"/>
              <a:t>Research indicates that organisations investing in AI skills achieve higher productivity and innovation outcomes than competitors. </a:t>
            </a:r>
            <a:endParaRPr lang="en-IN" dirty="0"/>
          </a:p>
          <a:p>
            <a:pPr lvl="0" algn="just"/>
            <a:r>
              <a:rPr lang="en-GB" dirty="0"/>
              <a:t>Microsoft invested approximately </a:t>
            </a:r>
            <a:r>
              <a:rPr lang="en-GB" b="1" dirty="0"/>
              <a:t>US$80 billion</a:t>
            </a:r>
            <a:r>
              <a:rPr lang="en-GB" dirty="0"/>
              <a:t> in AI infrastructure during FY2025, making workforce capability equally important (</a:t>
            </a:r>
            <a:r>
              <a:rPr lang="en-GB" dirty="0" err="1"/>
              <a:t>Ademilua</a:t>
            </a:r>
            <a:r>
              <a:rPr lang="en-GB" dirty="0"/>
              <a:t>, 2025). </a:t>
            </a:r>
            <a:endParaRPr lang="en-IN" dirty="0"/>
          </a:p>
          <a:p>
            <a:pPr lvl="0" algn="just"/>
            <a:r>
              <a:rPr lang="en-GB" dirty="0"/>
              <a:t>HR should align AI adoption with strategic workforce planning and organisational objectives. </a:t>
            </a:r>
            <a:endParaRPr lang="en-IN" dirty="0"/>
          </a:p>
          <a:p>
            <a:pPr algn="just"/>
            <a:endParaRPr lang="en-IN" dirty="0"/>
          </a:p>
        </p:txBody>
      </p:sp>
      <p:pic>
        <p:nvPicPr>
          <p:cNvPr id="22530" name="Picture 2" descr="AI and Workforce Transformation: The Future of Jobs and Business Operations  | Stell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2678870"/>
            <a:ext cx="5429534" cy="32099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49047" y="6014829"/>
            <a:ext cx="1237839" cy="246221"/>
          </a:xfrm>
          <a:prstGeom prst="rect">
            <a:avLst/>
          </a:prstGeom>
        </p:spPr>
        <p:txBody>
          <a:bodyPr wrap="none">
            <a:spAutoFit/>
          </a:bodyPr>
          <a:lstStyle/>
          <a:p>
            <a:r>
              <a:rPr lang="en-GB" sz="1000" dirty="0"/>
              <a:t>(</a:t>
            </a:r>
            <a:r>
              <a:rPr lang="en-GB" sz="1000" dirty="0" err="1"/>
              <a:t>Ademilua</a:t>
            </a:r>
            <a:r>
              <a:rPr lang="en-GB" sz="1000" dirty="0"/>
              <a:t>, 2025)</a:t>
            </a:r>
            <a:endParaRPr lang="en-IN" sz="1000" dirty="0"/>
          </a:p>
        </p:txBody>
      </p:sp>
    </p:spTree>
    <p:extLst>
      <p:ext uri="{BB962C8B-B14F-4D97-AF65-F5344CB8AC3E}">
        <p14:creationId xmlns:p14="http://schemas.microsoft.com/office/powerpoint/2010/main" val="1638341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Strengthening AI Governance and Responsible AI Practices </a:t>
            </a:r>
            <a:endParaRPr lang="en-IN" b="1" dirty="0"/>
          </a:p>
        </p:txBody>
      </p:sp>
      <p:sp>
        <p:nvSpPr>
          <p:cNvPr id="3" name="Content Placeholder 2"/>
          <p:cNvSpPr>
            <a:spLocks noGrp="1"/>
          </p:cNvSpPr>
          <p:nvPr>
            <p:ph idx="1"/>
          </p:nvPr>
        </p:nvSpPr>
        <p:spPr>
          <a:xfrm>
            <a:off x="1" y="2052918"/>
            <a:ext cx="7192370" cy="4805082"/>
          </a:xfrm>
        </p:spPr>
        <p:txBody>
          <a:bodyPr/>
          <a:lstStyle/>
          <a:p>
            <a:pPr lvl="0" algn="just"/>
            <a:r>
              <a:rPr lang="en-GB" dirty="0"/>
              <a:t>Microsoft should expand Responsible AI governance through continuous monitoring, regular AI audits, and transparent decision-making processes. </a:t>
            </a:r>
            <a:endParaRPr lang="en-IN" dirty="0"/>
          </a:p>
          <a:p>
            <a:pPr lvl="0" algn="just"/>
            <a:r>
              <a:rPr lang="en-GB" dirty="0"/>
              <a:t>AI ethics committees should oversee fairness, accountability, privacy, and cybersecurity risks across all AI applications. </a:t>
            </a:r>
            <a:endParaRPr lang="en-IN" dirty="0"/>
          </a:p>
          <a:p>
            <a:pPr lvl="0" algn="just"/>
            <a:r>
              <a:rPr lang="en-GB" dirty="0"/>
              <a:t>The </a:t>
            </a:r>
            <a:r>
              <a:rPr lang="en-GB" b="1" dirty="0"/>
              <a:t>2025 Responsible AI Transparency Report</a:t>
            </a:r>
            <a:r>
              <a:rPr lang="en-GB" dirty="0"/>
              <a:t> provides a strong governance foundation that should be continuously enhanced (</a:t>
            </a:r>
            <a:r>
              <a:rPr lang="en-GB" dirty="0" err="1"/>
              <a:t>Dhanasekaran</a:t>
            </a:r>
            <a:r>
              <a:rPr lang="en-GB" dirty="0"/>
              <a:t> et al., 2025). </a:t>
            </a:r>
            <a:endParaRPr lang="en-IN" dirty="0"/>
          </a:p>
          <a:p>
            <a:pPr lvl="0" algn="just"/>
            <a:r>
              <a:rPr lang="en-GB" dirty="0"/>
              <a:t>Robust governance improves stakeholder trust, regulatory compliance, and sustainable AI implementation. </a:t>
            </a:r>
            <a:endParaRPr lang="en-IN" dirty="0"/>
          </a:p>
          <a:p>
            <a:pPr algn="just"/>
            <a:endParaRPr lang="en-IN" dirty="0"/>
          </a:p>
        </p:txBody>
      </p:sp>
      <p:pic>
        <p:nvPicPr>
          <p:cNvPr id="4" name="Picture 3"/>
          <p:cNvPicPr>
            <a:picLocks noChangeAspect="1"/>
          </p:cNvPicPr>
          <p:nvPr/>
        </p:nvPicPr>
        <p:blipFill>
          <a:blip r:embed="rId3"/>
          <a:stretch>
            <a:fillRect/>
          </a:stretch>
        </p:blipFill>
        <p:spPr>
          <a:xfrm>
            <a:off x="7387873" y="2451126"/>
            <a:ext cx="4569722" cy="3376468"/>
          </a:xfrm>
          <a:prstGeom prst="rect">
            <a:avLst/>
          </a:prstGeom>
        </p:spPr>
      </p:pic>
      <p:sp>
        <p:nvSpPr>
          <p:cNvPr id="5" name="Rectangle 4"/>
          <p:cNvSpPr/>
          <p:nvPr/>
        </p:nvSpPr>
        <p:spPr>
          <a:xfrm>
            <a:off x="8722794" y="5946590"/>
            <a:ext cx="1899879" cy="246221"/>
          </a:xfrm>
          <a:prstGeom prst="rect">
            <a:avLst/>
          </a:prstGeom>
        </p:spPr>
        <p:txBody>
          <a:bodyPr wrap="none">
            <a:spAutoFit/>
          </a:bodyPr>
          <a:lstStyle/>
          <a:p>
            <a:r>
              <a:rPr lang="en-GB" sz="1000" dirty="0"/>
              <a:t>(</a:t>
            </a:r>
            <a:r>
              <a:rPr lang="en-GB" sz="1000" dirty="0" err="1"/>
              <a:t>Dhanasekaran</a:t>
            </a:r>
            <a:r>
              <a:rPr lang="en-GB" sz="1000" dirty="0"/>
              <a:t> et al., 2025)</a:t>
            </a:r>
            <a:endParaRPr lang="en-IN" sz="1000" dirty="0"/>
          </a:p>
        </p:txBody>
      </p:sp>
    </p:spTree>
    <p:extLst>
      <p:ext uri="{BB962C8B-B14F-4D97-AF65-F5344CB8AC3E}">
        <p14:creationId xmlns:p14="http://schemas.microsoft.com/office/powerpoint/2010/main" val="3794307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Building a Future-Ready Workforce through Continuous Upskilling </a:t>
            </a:r>
            <a:endParaRPr lang="en-IN" b="1" dirty="0"/>
          </a:p>
        </p:txBody>
      </p:sp>
      <p:sp>
        <p:nvSpPr>
          <p:cNvPr id="3" name="Content Placeholder 2"/>
          <p:cNvSpPr>
            <a:spLocks noGrp="1"/>
          </p:cNvSpPr>
          <p:nvPr>
            <p:ph idx="1"/>
          </p:nvPr>
        </p:nvSpPr>
        <p:spPr>
          <a:xfrm>
            <a:off x="191070" y="2052918"/>
            <a:ext cx="6441742" cy="4805082"/>
          </a:xfrm>
        </p:spPr>
        <p:txBody>
          <a:bodyPr>
            <a:normAutofit/>
          </a:bodyPr>
          <a:lstStyle/>
          <a:p>
            <a:pPr lvl="0" algn="just"/>
            <a:r>
              <a:rPr lang="en-GB" dirty="0"/>
              <a:t>Microsoft should increase investment in AI-focused learning programmes, digital certifications, and personalised career development pathways. </a:t>
            </a:r>
            <a:endParaRPr lang="en-IN" dirty="0"/>
          </a:p>
          <a:p>
            <a:pPr lvl="0" algn="just"/>
            <a:r>
              <a:rPr lang="en-GB" dirty="0"/>
              <a:t>According to Microsoft's </a:t>
            </a:r>
            <a:r>
              <a:rPr lang="en-GB" b="1" dirty="0"/>
              <a:t>2025 Work Trend Index</a:t>
            </a:r>
            <a:r>
              <a:rPr lang="en-GB" dirty="0"/>
              <a:t>, </a:t>
            </a:r>
            <a:r>
              <a:rPr lang="en-GB" b="1" dirty="0"/>
              <a:t>82% of business leaders</a:t>
            </a:r>
            <a:r>
              <a:rPr lang="en-GB" dirty="0"/>
              <a:t> consider this year critical for redesigning organisational strategy around AI (</a:t>
            </a:r>
            <a:r>
              <a:rPr lang="en-GB" dirty="0" err="1"/>
              <a:t>Chiekezie</a:t>
            </a:r>
            <a:r>
              <a:rPr lang="en-GB" dirty="0"/>
              <a:t> et al., 2024). </a:t>
            </a:r>
            <a:endParaRPr lang="en-IN" dirty="0"/>
          </a:p>
          <a:p>
            <a:pPr lvl="0" algn="just"/>
            <a:r>
              <a:rPr lang="en-GB" dirty="0"/>
              <a:t>Continuous reskilling reduces future skills shortages and improves workforce adaptability. </a:t>
            </a:r>
            <a:endParaRPr lang="en-IN" dirty="0"/>
          </a:p>
          <a:p>
            <a:pPr lvl="0" algn="just"/>
            <a:r>
              <a:rPr lang="en-GB" dirty="0"/>
              <a:t>AI literacy should become a core competency for employees across all organisational functions. </a:t>
            </a:r>
            <a:endParaRPr lang="en-IN" dirty="0"/>
          </a:p>
          <a:p>
            <a:pPr algn="just"/>
            <a:endParaRPr lang="en-IN" dirty="0"/>
          </a:p>
        </p:txBody>
      </p:sp>
      <p:pic>
        <p:nvPicPr>
          <p:cNvPr id="23554" name="Picture 2" descr="Upskill your workforce and build a future-ready busi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4823" y="2429302"/>
            <a:ext cx="5146107" cy="356622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46634" y="5995524"/>
            <a:ext cx="1582484" cy="246221"/>
          </a:xfrm>
          <a:prstGeom prst="rect">
            <a:avLst/>
          </a:prstGeom>
        </p:spPr>
        <p:txBody>
          <a:bodyPr wrap="none">
            <a:spAutoFit/>
          </a:bodyPr>
          <a:lstStyle/>
          <a:p>
            <a:r>
              <a:rPr lang="en-GB" sz="1000" dirty="0"/>
              <a:t>(</a:t>
            </a:r>
            <a:r>
              <a:rPr lang="en-GB" sz="1000" dirty="0" err="1"/>
              <a:t>Chiekezie</a:t>
            </a:r>
            <a:r>
              <a:rPr lang="en-GB" sz="1000" dirty="0"/>
              <a:t> et al., 2024)</a:t>
            </a:r>
            <a:endParaRPr lang="en-IN" sz="1000" dirty="0"/>
          </a:p>
        </p:txBody>
      </p:sp>
    </p:spTree>
    <p:extLst>
      <p:ext uri="{BB962C8B-B14F-4D97-AF65-F5344CB8AC3E}">
        <p14:creationId xmlns:p14="http://schemas.microsoft.com/office/powerpoint/2010/main" val="22415442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Enhancing Human–AI Collaboration and Employee Experience </a:t>
            </a:r>
            <a:endParaRPr lang="en-IN" sz="3600" b="1" dirty="0"/>
          </a:p>
        </p:txBody>
      </p:sp>
      <p:sp>
        <p:nvSpPr>
          <p:cNvPr id="3" name="Content Placeholder 2"/>
          <p:cNvSpPr>
            <a:spLocks noGrp="1"/>
          </p:cNvSpPr>
          <p:nvPr>
            <p:ph idx="1"/>
          </p:nvPr>
        </p:nvSpPr>
        <p:spPr>
          <a:xfrm>
            <a:off x="272956" y="2052918"/>
            <a:ext cx="6769289" cy="4195481"/>
          </a:xfrm>
        </p:spPr>
        <p:txBody>
          <a:bodyPr/>
          <a:lstStyle/>
          <a:p>
            <a:pPr lvl="0" algn="just"/>
            <a:r>
              <a:rPr lang="en-GB" dirty="0"/>
              <a:t>Microsoft should promote collaboration between employees and AI rather than replacing human expertise with automation. </a:t>
            </a:r>
            <a:endParaRPr lang="en-IN" dirty="0"/>
          </a:p>
          <a:p>
            <a:pPr lvl="0" algn="just"/>
            <a:r>
              <a:rPr lang="en-GB" dirty="0"/>
              <a:t>AI should support decision-making, creativity, innovation, and problem-solving while employees maintain strategic oversight. </a:t>
            </a:r>
            <a:endParaRPr lang="en-IN" dirty="0"/>
          </a:p>
          <a:p>
            <a:pPr lvl="0" algn="just"/>
            <a:r>
              <a:rPr lang="en-GB" dirty="0"/>
              <a:t>Organisations using AI assistants report measurable improvements in productivity and employee satisfaction (George, 2024). </a:t>
            </a:r>
            <a:endParaRPr lang="en-IN" dirty="0"/>
          </a:p>
          <a:p>
            <a:pPr lvl="0" algn="just"/>
            <a:r>
              <a:rPr lang="en-GB" dirty="0"/>
              <a:t>Human-centred AI adoption strengthens engagement, wellbeing, innovation, and long-term workforce performance. </a:t>
            </a:r>
            <a:endParaRPr lang="en-IN" dirty="0"/>
          </a:p>
          <a:p>
            <a:pPr algn="just"/>
            <a:endParaRPr lang="en-IN" dirty="0"/>
          </a:p>
        </p:txBody>
      </p:sp>
      <p:pic>
        <p:nvPicPr>
          <p:cNvPr id="24578" name="Picture 2" descr="Human-AI Collaboration: The Future of Work | Salesfor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3312" y="2156345"/>
            <a:ext cx="4518309" cy="40920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932056" y="6305274"/>
            <a:ext cx="1120820" cy="246221"/>
          </a:xfrm>
          <a:prstGeom prst="rect">
            <a:avLst/>
          </a:prstGeom>
        </p:spPr>
        <p:txBody>
          <a:bodyPr wrap="none">
            <a:spAutoFit/>
          </a:bodyPr>
          <a:lstStyle/>
          <a:p>
            <a:r>
              <a:rPr lang="en-GB" sz="1000" dirty="0"/>
              <a:t>(George, 2024)</a:t>
            </a:r>
            <a:endParaRPr lang="en-IN" sz="1000" dirty="0"/>
          </a:p>
        </p:txBody>
      </p:sp>
    </p:spTree>
    <p:extLst>
      <p:ext uri="{BB962C8B-B14F-4D97-AF65-F5344CB8AC3E}">
        <p14:creationId xmlns:p14="http://schemas.microsoft.com/office/powerpoint/2010/main" val="13581786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Future of Work – AI-Enabled Jobs and Workforce Evolution </a:t>
            </a:r>
            <a:endParaRPr lang="en-IN" b="1" dirty="0"/>
          </a:p>
        </p:txBody>
      </p:sp>
      <p:sp>
        <p:nvSpPr>
          <p:cNvPr id="3" name="Content Placeholder 2"/>
          <p:cNvSpPr>
            <a:spLocks noGrp="1"/>
          </p:cNvSpPr>
          <p:nvPr>
            <p:ph idx="1"/>
          </p:nvPr>
        </p:nvSpPr>
        <p:spPr>
          <a:xfrm>
            <a:off x="272956" y="2052918"/>
            <a:ext cx="6346208" cy="4620837"/>
          </a:xfrm>
        </p:spPr>
        <p:txBody>
          <a:bodyPr>
            <a:normAutofit/>
          </a:bodyPr>
          <a:lstStyle/>
          <a:p>
            <a:pPr lvl="0" algn="just"/>
            <a:r>
              <a:rPr lang="en-GB" dirty="0"/>
              <a:t>AI will reshape workforce structures by creating new roles including AI engineers, prompt specialists, AI trainers, AI auditors, and AI governance managers. </a:t>
            </a:r>
            <a:endParaRPr lang="en-IN" dirty="0"/>
          </a:p>
          <a:p>
            <a:pPr lvl="0" algn="just"/>
            <a:r>
              <a:rPr lang="en-GB" dirty="0"/>
              <a:t>Microsoft's </a:t>
            </a:r>
            <a:r>
              <a:rPr lang="en-GB" b="1" dirty="0"/>
              <a:t>2025 Work Trend Index</a:t>
            </a:r>
            <a:r>
              <a:rPr lang="en-GB" dirty="0"/>
              <a:t> reports that </a:t>
            </a:r>
            <a:r>
              <a:rPr lang="en-GB" b="1" dirty="0"/>
              <a:t>78% of leaders</a:t>
            </a:r>
            <a:r>
              <a:rPr lang="en-GB" dirty="0"/>
              <a:t> plan to recruit for new AI-specific positions (Kumar and </a:t>
            </a:r>
            <a:r>
              <a:rPr lang="en-GB" dirty="0" err="1"/>
              <a:t>Kularajasingam</a:t>
            </a:r>
            <a:r>
              <a:rPr lang="en-GB" dirty="0"/>
              <a:t>, 2025). </a:t>
            </a:r>
            <a:endParaRPr lang="en-IN" dirty="0"/>
          </a:p>
          <a:p>
            <a:pPr lvl="0" algn="just"/>
            <a:r>
              <a:rPr lang="en-GB" dirty="0"/>
              <a:t>Routine administrative work will increasingly be automated. </a:t>
            </a:r>
            <a:endParaRPr lang="en-IN" dirty="0"/>
          </a:p>
          <a:p>
            <a:pPr lvl="0" algn="just"/>
            <a:r>
              <a:rPr lang="en-GB" dirty="0"/>
              <a:t>Future employees will require stronger analytical, digital, and AI collaboration capabilities. </a:t>
            </a:r>
            <a:endParaRPr lang="en-IN" dirty="0"/>
          </a:p>
          <a:p>
            <a:pPr algn="just"/>
            <a:endParaRPr lang="en-IN" dirty="0"/>
          </a:p>
        </p:txBody>
      </p:sp>
      <p:pic>
        <p:nvPicPr>
          <p:cNvPr id="25602" name="Picture 2" descr="The Future Workforce with AI: 10 Transformative Ways Artificial Intelligence  Is Redefining Jobs, Skills, and Recruit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6585" y="2569054"/>
            <a:ext cx="5236308" cy="304522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56409" y="5614277"/>
            <a:ext cx="2316660" cy="246221"/>
          </a:xfrm>
          <a:prstGeom prst="rect">
            <a:avLst/>
          </a:prstGeom>
        </p:spPr>
        <p:txBody>
          <a:bodyPr wrap="none">
            <a:spAutoFit/>
          </a:bodyPr>
          <a:lstStyle/>
          <a:p>
            <a:r>
              <a:rPr lang="en-GB" sz="1000" dirty="0"/>
              <a:t>(Kumar and </a:t>
            </a:r>
            <a:r>
              <a:rPr lang="en-GB" sz="1000" dirty="0" err="1"/>
              <a:t>Kularajasingam</a:t>
            </a:r>
            <a:r>
              <a:rPr lang="en-GB" sz="1000" dirty="0"/>
              <a:t>, 2025)</a:t>
            </a:r>
            <a:endParaRPr lang="en-IN" sz="1000" dirty="0"/>
          </a:p>
        </p:txBody>
      </p:sp>
    </p:spTree>
    <p:extLst>
      <p:ext uri="{BB962C8B-B14F-4D97-AF65-F5344CB8AC3E}">
        <p14:creationId xmlns:p14="http://schemas.microsoft.com/office/powerpoint/2010/main" val="6415739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Preparing Microsoft for the Next 5–10 Years of Workforce Transformation </a:t>
            </a:r>
            <a:endParaRPr lang="en-IN" sz="3600" b="1" dirty="0"/>
          </a:p>
        </p:txBody>
      </p:sp>
      <p:sp>
        <p:nvSpPr>
          <p:cNvPr id="3" name="Content Placeholder 2"/>
          <p:cNvSpPr>
            <a:spLocks noGrp="1"/>
          </p:cNvSpPr>
          <p:nvPr>
            <p:ph idx="1"/>
          </p:nvPr>
        </p:nvSpPr>
        <p:spPr>
          <a:xfrm>
            <a:off x="1" y="2052918"/>
            <a:ext cx="7219666" cy="4805082"/>
          </a:xfrm>
        </p:spPr>
        <p:txBody>
          <a:bodyPr/>
          <a:lstStyle/>
          <a:p>
            <a:pPr lvl="0" algn="just"/>
            <a:r>
              <a:rPr lang="en-GB" dirty="0"/>
              <a:t>Microsoft should develop a long-term workforce strategy integrating AI innovation, talent management, leadership development, and organisational resilience. </a:t>
            </a:r>
            <a:endParaRPr lang="en-IN" dirty="0"/>
          </a:p>
          <a:p>
            <a:pPr lvl="0" algn="just"/>
            <a:r>
              <a:rPr lang="en-GB" dirty="0"/>
              <a:t>Predictive workforce analytics should identify future capability requirements before skill shortages emerge (Jeffery, 2025). </a:t>
            </a:r>
            <a:endParaRPr lang="en-IN" dirty="0"/>
          </a:p>
          <a:p>
            <a:pPr lvl="0" algn="just"/>
            <a:r>
              <a:rPr lang="en-GB" dirty="0"/>
              <a:t>Investment in responsible AI and continuous learning will sustain long-term competitiveness. </a:t>
            </a:r>
            <a:endParaRPr lang="en-IN" dirty="0"/>
          </a:p>
          <a:p>
            <a:pPr lvl="0" algn="just"/>
            <a:r>
              <a:rPr lang="en-GB" dirty="0"/>
              <a:t>Strategic workforce planning will improve organisational agility in rapidly evolving digital markets. </a:t>
            </a:r>
            <a:endParaRPr lang="en-IN" dirty="0"/>
          </a:p>
          <a:p>
            <a:pPr algn="just"/>
            <a:endParaRPr lang="en-IN" dirty="0"/>
          </a:p>
        </p:txBody>
      </p:sp>
      <p:pic>
        <p:nvPicPr>
          <p:cNvPr id="26626" name="Picture 2" descr="How Microsoft Is Preparing Its Workforce For The AI Er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3564" y="2169969"/>
            <a:ext cx="4287577" cy="39528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52208" y="6193345"/>
            <a:ext cx="1050288" cy="246221"/>
          </a:xfrm>
          <a:prstGeom prst="rect">
            <a:avLst/>
          </a:prstGeom>
        </p:spPr>
        <p:txBody>
          <a:bodyPr wrap="none">
            <a:spAutoFit/>
          </a:bodyPr>
          <a:lstStyle/>
          <a:p>
            <a:r>
              <a:rPr lang="en-GB" sz="1000" dirty="0"/>
              <a:t>(Jeffery, 2025)</a:t>
            </a:r>
            <a:endParaRPr lang="en-IN" sz="1000" dirty="0"/>
          </a:p>
        </p:txBody>
      </p:sp>
    </p:spTree>
    <p:extLst>
      <p:ext uri="{BB962C8B-B14F-4D97-AF65-F5344CB8AC3E}">
        <p14:creationId xmlns:p14="http://schemas.microsoft.com/office/powerpoint/2010/main" val="27712571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Strategic Roadmap for Sustainable AI and Workforce Transformation </a:t>
            </a:r>
            <a:endParaRPr lang="en-IN" b="1" dirty="0"/>
          </a:p>
        </p:txBody>
      </p:sp>
      <p:sp>
        <p:nvSpPr>
          <p:cNvPr id="3" name="Content Placeholder 2"/>
          <p:cNvSpPr>
            <a:spLocks noGrp="1"/>
          </p:cNvSpPr>
          <p:nvPr>
            <p:ph idx="1"/>
          </p:nvPr>
        </p:nvSpPr>
        <p:spPr>
          <a:xfrm>
            <a:off x="136479" y="2052918"/>
            <a:ext cx="7192370" cy="4689076"/>
          </a:xfrm>
        </p:spPr>
        <p:txBody>
          <a:bodyPr>
            <a:normAutofit/>
          </a:bodyPr>
          <a:lstStyle/>
          <a:p>
            <a:pPr lvl="0" algn="just"/>
            <a:r>
              <a:rPr lang="en-GB" dirty="0"/>
              <a:t>Microsoft should implement a phased roadmap covering AI governance, workforce reskilling, leadership capability, and organisational change management. </a:t>
            </a:r>
            <a:endParaRPr lang="en-IN" dirty="0"/>
          </a:p>
          <a:p>
            <a:pPr lvl="0" algn="just"/>
            <a:r>
              <a:rPr lang="en-GB" dirty="0"/>
              <a:t>Clear performance indicators should measure AI adoption, employee productivity, learning outcomes, and ethical compliance (</a:t>
            </a:r>
            <a:r>
              <a:rPr lang="en-GB" dirty="0" err="1"/>
              <a:t>Nilkant</a:t>
            </a:r>
            <a:r>
              <a:rPr lang="en-GB" dirty="0"/>
              <a:t> et al., 2025). </a:t>
            </a:r>
            <a:endParaRPr lang="en-IN" dirty="0"/>
          </a:p>
          <a:p>
            <a:pPr lvl="0" algn="just"/>
            <a:r>
              <a:rPr lang="en-GB" dirty="0"/>
              <a:t>Regular employee feedback should support continuous improvement. </a:t>
            </a:r>
            <a:endParaRPr lang="en-IN" dirty="0"/>
          </a:p>
          <a:p>
            <a:pPr lvl="0" algn="just"/>
            <a:r>
              <a:rPr lang="en-GB" dirty="0"/>
              <a:t>Integrating technology, people, and organisational strategy will ensure sustainable workforce transformation and long-term business success (</a:t>
            </a:r>
            <a:r>
              <a:rPr lang="en-GB" dirty="0" err="1"/>
              <a:t>Andriushchenko</a:t>
            </a:r>
            <a:r>
              <a:rPr lang="en-GB" dirty="0"/>
              <a:t> and </a:t>
            </a:r>
            <a:r>
              <a:rPr lang="en-GB" dirty="0" err="1"/>
              <a:t>Marchuk</a:t>
            </a:r>
            <a:r>
              <a:rPr lang="en-GB" dirty="0"/>
              <a:t>, 2025). </a:t>
            </a:r>
            <a:endParaRPr lang="en-IN" dirty="0"/>
          </a:p>
          <a:p>
            <a:pPr algn="just"/>
            <a:endParaRPr lang="en-IN" dirty="0"/>
          </a:p>
        </p:txBody>
      </p:sp>
      <p:pic>
        <p:nvPicPr>
          <p:cNvPr id="27650" name="Picture 2" descr="AI Strategy Roadmap: A Step-By-Step Plan From Pilot To Scale - eLearning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4507" y="2052918"/>
            <a:ext cx="4215216" cy="39433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523089" y="6072827"/>
            <a:ext cx="2512226" cy="246221"/>
          </a:xfrm>
          <a:prstGeom prst="rect">
            <a:avLst/>
          </a:prstGeom>
        </p:spPr>
        <p:txBody>
          <a:bodyPr wrap="none">
            <a:spAutoFit/>
          </a:bodyPr>
          <a:lstStyle/>
          <a:p>
            <a:r>
              <a:rPr lang="en-GB" sz="1000" dirty="0"/>
              <a:t>(</a:t>
            </a:r>
            <a:r>
              <a:rPr lang="en-GB" sz="1000" dirty="0" err="1"/>
              <a:t>Andriushchenko</a:t>
            </a:r>
            <a:r>
              <a:rPr lang="en-GB" sz="1000" dirty="0"/>
              <a:t> and </a:t>
            </a:r>
            <a:r>
              <a:rPr lang="en-GB" sz="1000" dirty="0" err="1"/>
              <a:t>Marchuk</a:t>
            </a:r>
            <a:r>
              <a:rPr lang="en-GB" sz="1000" dirty="0"/>
              <a:t>, 2025)</a:t>
            </a:r>
            <a:endParaRPr lang="en-IN" sz="1000" dirty="0"/>
          </a:p>
        </p:txBody>
      </p:sp>
    </p:spTree>
    <p:extLst>
      <p:ext uri="{BB962C8B-B14F-4D97-AF65-F5344CB8AC3E}">
        <p14:creationId xmlns:p14="http://schemas.microsoft.com/office/powerpoint/2010/main" val="32644412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3"/>
                </a:solidFill>
              </a:rPr>
              <a:t>Conclusion</a:t>
            </a:r>
            <a:r>
              <a:rPr lang="en-GB" b="1" dirty="0"/>
              <a:t> </a:t>
            </a:r>
            <a:endParaRPr lang="en-IN" b="1" dirty="0"/>
          </a:p>
        </p:txBody>
      </p:sp>
      <p:sp>
        <p:nvSpPr>
          <p:cNvPr id="3" name="Content Placeholder 2"/>
          <p:cNvSpPr>
            <a:spLocks noGrp="1"/>
          </p:cNvSpPr>
          <p:nvPr>
            <p:ph idx="1"/>
          </p:nvPr>
        </p:nvSpPr>
        <p:spPr>
          <a:xfrm>
            <a:off x="0" y="2052918"/>
            <a:ext cx="6782937" cy="4648133"/>
          </a:xfrm>
        </p:spPr>
        <p:txBody>
          <a:bodyPr>
            <a:normAutofit lnSpcReduction="10000"/>
          </a:bodyPr>
          <a:lstStyle/>
          <a:p>
            <a:pPr lvl="0" algn="just"/>
            <a:r>
              <a:rPr lang="en-GB" dirty="0"/>
              <a:t>Microsoft has established itself as a global leader in AI, automation, and workforce transformation through significant investment and responsible AI innovation. </a:t>
            </a:r>
            <a:endParaRPr lang="en-IN" dirty="0"/>
          </a:p>
          <a:p>
            <a:pPr lvl="0" algn="just"/>
            <a:r>
              <a:rPr lang="en-GB" dirty="0"/>
              <a:t>Although challenges remain in governance, skills development, and organisational change, these can be addressed through evidence-based HR strategies (</a:t>
            </a:r>
            <a:r>
              <a:rPr lang="en-GB" dirty="0" err="1"/>
              <a:t>Chistyakov</a:t>
            </a:r>
            <a:r>
              <a:rPr lang="en-GB" dirty="0"/>
              <a:t>, 2025). </a:t>
            </a:r>
            <a:endParaRPr lang="en-IN" dirty="0"/>
          </a:p>
          <a:p>
            <a:pPr lvl="0" algn="just"/>
            <a:r>
              <a:rPr lang="en-GB" dirty="0"/>
              <a:t>Future success depends on balancing technological advancement with human capability development. </a:t>
            </a:r>
            <a:endParaRPr lang="en-IN" dirty="0"/>
          </a:p>
          <a:p>
            <a:pPr lvl="0" algn="just"/>
            <a:r>
              <a:rPr lang="en-GB" dirty="0"/>
              <a:t>Continuous investment in AI, people, and ethical leadership will strengthen Microsoft's competitive advantage over the next decade.</a:t>
            </a:r>
            <a:endParaRPr lang="en-IN" dirty="0"/>
          </a:p>
          <a:p>
            <a:pPr algn="just"/>
            <a:endParaRPr lang="en-IN" dirty="0"/>
          </a:p>
        </p:txBody>
      </p:sp>
      <p:pic>
        <p:nvPicPr>
          <p:cNvPr id="4" name="Picture 3"/>
          <p:cNvPicPr>
            <a:picLocks noChangeAspect="1"/>
          </p:cNvPicPr>
          <p:nvPr/>
        </p:nvPicPr>
        <p:blipFill>
          <a:blip r:embed="rId3"/>
          <a:stretch>
            <a:fillRect/>
          </a:stretch>
        </p:blipFill>
        <p:spPr>
          <a:xfrm>
            <a:off x="6957581" y="2803340"/>
            <a:ext cx="4991533" cy="2860480"/>
          </a:xfrm>
          <a:prstGeom prst="rect">
            <a:avLst/>
          </a:prstGeom>
        </p:spPr>
      </p:pic>
      <p:sp>
        <p:nvSpPr>
          <p:cNvPr id="5" name="Rectangle 4"/>
          <p:cNvSpPr/>
          <p:nvPr/>
        </p:nvSpPr>
        <p:spPr>
          <a:xfrm>
            <a:off x="8740860" y="5837409"/>
            <a:ext cx="1309974" cy="246221"/>
          </a:xfrm>
          <a:prstGeom prst="rect">
            <a:avLst/>
          </a:prstGeom>
        </p:spPr>
        <p:txBody>
          <a:bodyPr wrap="none">
            <a:spAutoFit/>
          </a:bodyPr>
          <a:lstStyle/>
          <a:p>
            <a:r>
              <a:rPr lang="en-GB" sz="1000" dirty="0"/>
              <a:t>(</a:t>
            </a:r>
            <a:r>
              <a:rPr lang="en-GB" sz="1000" dirty="0" err="1"/>
              <a:t>Chistyakov</a:t>
            </a:r>
            <a:r>
              <a:rPr lang="en-GB" sz="1000" dirty="0"/>
              <a:t>, 2025)</a:t>
            </a:r>
            <a:endParaRPr lang="en-IN" sz="1000" dirty="0"/>
          </a:p>
        </p:txBody>
      </p:sp>
    </p:spTree>
    <p:extLst>
      <p:ext uri="{BB962C8B-B14F-4D97-AF65-F5344CB8AC3E}">
        <p14:creationId xmlns:p14="http://schemas.microsoft.com/office/powerpoint/2010/main" val="37470105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References -: Vidhi solanki [ L ]</a:t>
            </a:r>
            <a:br>
              <a:rPr lang="en-IN" dirty="0"/>
            </a:br>
            <a:endParaRPr lang="en-IN" dirty="0"/>
          </a:p>
        </p:txBody>
      </p:sp>
      <p:sp>
        <p:nvSpPr>
          <p:cNvPr id="3" name="Content Placeholder 2"/>
          <p:cNvSpPr>
            <a:spLocks noGrp="1"/>
          </p:cNvSpPr>
          <p:nvPr>
            <p:ph idx="1"/>
          </p:nvPr>
        </p:nvSpPr>
        <p:spPr>
          <a:xfrm>
            <a:off x="232012" y="1323834"/>
            <a:ext cx="11750722" cy="5295330"/>
          </a:xfrm>
        </p:spPr>
        <p:txBody>
          <a:bodyPr>
            <a:normAutofit fontScale="70000" lnSpcReduction="20000"/>
          </a:bodyPr>
          <a:lstStyle/>
          <a:p>
            <a:pPr algn="just"/>
            <a:r>
              <a:rPr lang="en-GB" dirty="0" err="1"/>
              <a:t>Debbadi</a:t>
            </a:r>
            <a:r>
              <a:rPr lang="en-GB" dirty="0"/>
              <a:t>, R.K. and </a:t>
            </a:r>
            <a:r>
              <a:rPr lang="en-GB" dirty="0" err="1"/>
              <a:t>Boateng</a:t>
            </a:r>
            <a:r>
              <a:rPr lang="en-GB" dirty="0"/>
              <a:t>, O., (2025). Developing intelligent automation workflows in Microsoft Power Automate by embedding deep learning algorithms for real-time process adaptation. </a:t>
            </a:r>
            <a:r>
              <a:rPr lang="en-GB" dirty="0" err="1"/>
              <a:t>Int</a:t>
            </a:r>
            <a:r>
              <a:rPr lang="en-GB" dirty="0"/>
              <a:t> J </a:t>
            </a:r>
            <a:r>
              <a:rPr lang="en-GB" dirty="0" err="1"/>
              <a:t>Sci</a:t>
            </a:r>
            <a:r>
              <a:rPr lang="en-GB" dirty="0"/>
              <a:t> Res Arch, 14(2), pp.802-820.</a:t>
            </a:r>
            <a:endParaRPr lang="en-IN" dirty="0"/>
          </a:p>
          <a:p>
            <a:pPr algn="just"/>
            <a:r>
              <a:rPr lang="en-GB" dirty="0" err="1"/>
              <a:t>Dey</a:t>
            </a:r>
            <a:r>
              <a:rPr lang="en-GB" dirty="0"/>
              <a:t>, S., (2025). AI and Workforce Transformation: Impact Across Industries. In The New Role of Labor Unions in the AI Era (pp. 385-420). IGI Global Scientific Publishing.</a:t>
            </a:r>
            <a:endParaRPr lang="en-IN" dirty="0"/>
          </a:p>
          <a:p>
            <a:pPr algn="just"/>
            <a:r>
              <a:rPr lang="en-GB" dirty="0"/>
              <a:t>George, A.S., </a:t>
            </a:r>
            <a:r>
              <a:rPr lang="en-GB" dirty="0" err="1"/>
              <a:t>Baskar</a:t>
            </a:r>
            <a:r>
              <a:rPr lang="en-GB" dirty="0"/>
              <a:t>, T. and </a:t>
            </a:r>
            <a:r>
              <a:rPr lang="en-GB" dirty="0" err="1"/>
              <a:t>Siranchuk</a:t>
            </a:r>
            <a:r>
              <a:rPr lang="en-GB" dirty="0"/>
              <a:t>, N., (2025). Navigating the AI disruption: Strategic frameworks for workforce transformation and innovation in the age of intelligent automation. Partners Universal International Innovation Journal, 3(3), pp.83-95.</a:t>
            </a:r>
            <a:endParaRPr lang="en-IN" dirty="0"/>
          </a:p>
          <a:p>
            <a:pPr algn="just"/>
            <a:r>
              <a:rPr lang="en-GB" dirty="0" err="1"/>
              <a:t>Harshitha</a:t>
            </a:r>
            <a:r>
              <a:rPr lang="en-GB" dirty="0"/>
              <a:t>, P., (2025). AI-DRIVEN INNOVATION: ECONOMIC IMPACTS ON BUSINESS GROWTH AND WORKFORCE EMPOWERMENT. Digital Transformation for a Sustainable Future, p.253.</a:t>
            </a:r>
            <a:endParaRPr lang="en-IN" dirty="0"/>
          </a:p>
          <a:p>
            <a:pPr algn="just"/>
            <a:r>
              <a:rPr lang="en-GB" dirty="0"/>
              <a:t>Khaga¹, S.Y. and Srinivasan, P., (2025). Assessing the Future of AI-Integrated Workflow Automation in Microsoft 365 and Power Platform Environments.</a:t>
            </a:r>
            <a:endParaRPr lang="en-IN" dirty="0"/>
          </a:p>
          <a:p>
            <a:pPr algn="just"/>
            <a:r>
              <a:rPr lang="en-GB" dirty="0" err="1"/>
              <a:t>Nazir</a:t>
            </a:r>
            <a:r>
              <a:rPr lang="en-GB" dirty="0"/>
              <a:t>, S., </a:t>
            </a:r>
            <a:r>
              <a:rPr lang="en-GB" dirty="0" err="1"/>
              <a:t>Vilko</a:t>
            </a:r>
            <a:r>
              <a:rPr lang="en-GB" dirty="0"/>
              <a:t>, J. and </a:t>
            </a:r>
            <a:r>
              <a:rPr lang="en-GB" dirty="0" err="1"/>
              <a:t>Torkkeli</a:t>
            </a:r>
            <a:r>
              <a:rPr lang="en-GB" dirty="0"/>
              <a:t>, M., (2025). Leadership in the Age of AI: Guiding Workforce Transformation. In Reskilling and Upskilling in the Age of AI (pp. 181-199). Chapman and Hall/CRC.</a:t>
            </a:r>
          </a:p>
          <a:p>
            <a:pPr algn="just"/>
            <a:r>
              <a:rPr lang="en-US" dirty="0"/>
              <a:t>The Business Research Company (2026) </a:t>
            </a:r>
            <a:r>
              <a:rPr lang="en-US" i="1" dirty="0"/>
              <a:t>Generative Artificial Intelligence (AI) in Automation Global Market Report 2026</a:t>
            </a:r>
            <a:r>
              <a:rPr lang="en-US" dirty="0"/>
              <a:t>. Available at: </a:t>
            </a:r>
            <a:r>
              <a:rPr lang="en-US" dirty="0">
                <a:hlinkClick r:id="rId2"/>
              </a:rPr>
              <a:t>https://www.thebusinessresearchcompany.com/report/generative-artificial-intelligence-ai-in-automation-global-market-report</a:t>
            </a:r>
            <a:r>
              <a:rPr lang="en-US" dirty="0"/>
              <a:t> (</a:t>
            </a:r>
            <a:endParaRPr lang="en-IN" dirty="0"/>
          </a:p>
          <a:p>
            <a:pPr algn="just"/>
            <a:r>
              <a:rPr lang="en-GB" dirty="0" err="1"/>
              <a:t>Tenakwah</a:t>
            </a:r>
            <a:r>
              <a:rPr lang="en-GB" dirty="0"/>
              <a:t>, E.S. and Watson, C., (2025). Embracing the AI/automation age: preparing your workforce for humans and machines working together. Strategy &amp; Leadership, 53(1), pp.32-48.</a:t>
            </a:r>
            <a:endParaRPr lang="en-IN" dirty="0"/>
          </a:p>
          <a:p>
            <a:pPr algn="just"/>
            <a:r>
              <a:rPr lang="en-GB" dirty="0" err="1"/>
              <a:t>Tripathi</a:t>
            </a:r>
            <a:r>
              <a:rPr lang="en-GB" dirty="0"/>
              <a:t>, S. and </a:t>
            </a:r>
            <a:r>
              <a:rPr lang="en-GB" dirty="0" err="1"/>
              <a:t>Rosak-Szyrocka</a:t>
            </a:r>
            <a:r>
              <a:rPr lang="en-GB" dirty="0"/>
              <a:t>, J., (2025). The AI Revolution: Understanding Its Impact on the Workforce. In Reskilling and Upskilling in the Age of AI (pp. 1-17). Chapman and Hall/CRC.</a:t>
            </a:r>
          </a:p>
          <a:p>
            <a:pPr algn="just"/>
            <a:r>
              <a:rPr lang="en-US" dirty="0"/>
              <a:t>Market.us (2025) </a:t>
            </a:r>
            <a:r>
              <a:rPr lang="en-US" i="1" dirty="0"/>
              <a:t>Artificial Intelligence (AI) Market Size, Share | CAGR of 30.6%</a:t>
            </a:r>
            <a:r>
              <a:rPr lang="en-US" dirty="0"/>
              <a:t>. Available at: </a:t>
            </a:r>
            <a:r>
              <a:rPr lang="en-US" dirty="0">
                <a:hlinkClick r:id="rId3"/>
              </a:rPr>
              <a:t>https://market.us/report/artificial-intelligence-market/</a:t>
            </a:r>
            <a:endParaRPr lang="en-US" dirty="0"/>
          </a:p>
          <a:p>
            <a:pPr algn="just"/>
            <a:r>
              <a:rPr lang="en-US" dirty="0" err="1"/>
              <a:t>Intelpoint</a:t>
            </a:r>
            <a:r>
              <a:rPr lang="en-US" dirty="0"/>
              <a:t> (2025) </a:t>
            </a:r>
            <a:r>
              <a:rPr lang="en-US" i="1" dirty="0"/>
              <a:t>Microsoft's Q1 2025 revenue passes $70 billion; net income surges by 160% from 2018</a:t>
            </a:r>
            <a:r>
              <a:rPr lang="en-US" dirty="0"/>
              <a:t>. Available at: </a:t>
            </a:r>
            <a:r>
              <a:rPr lang="en-US" dirty="0">
                <a:hlinkClick r:id="rId4"/>
              </a:rPr>
              <a:t>https://intelpoint.co/insights/microsofts-q1-2025-revenue-passes-70-billion-net-income-surges-by-160-from-2018/</a:t>
            </a:r>
            <a:endParaRPr lang="en-IN" dirty="0"/>
          </a:p>
          <a:p>
            <a:pPr algn="just"/>
            <a:endParaRPr lang="en-IN" dirty="0"/>
          </a:p>
        </p:txBody>
      </p:sp>
    </p:spTree>
    <p:extLst>
      <p:ext uri="{BB962C8B-B14F-4D97-AF65-F5344CB8AC3E}">
        <p14:creationId xmlns:p14="http://schemas.microsoft.com/office/powerpoint/2010/main" val="102678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References -: Bansari </a:t>
            </a:r>
            <a:r>
              <a:rPr lang="en-US" sz="3200" b="1" dirty="0" err="1"/>
              <a:t>sheth</a:t>
            </a:r>
            <a:br>
              <a:rPr lang="en-IN" dirty="0"/>
            </a:br>
            <a:endParaRPr lang="en-IN" dirty="0"/>
          </a:p>
        </p:txBody>
      </p:sp>
      <p:sp>
        <p:nvSpPr>
          <p:cNvPr id="3" name="Content Placeholder 2"/>
          <p:cNvSpPr>
            <a:spLocks noGrp="1"/>
          </p:cNvSpPr>
          <p:nvPr>
            <p:ph idx="1"/>
          </p:nvPr>
        </p:nvSpPr>
        <p:spPr>
          <a:xfrm>
            <a:off x="0" y="1296538"/>
            <a:ext cx="12192000" cy="5561462"/>
          </a:xfrm>
        </p:spPr>
        <p:txBody>
          <a:bodyPr>
            <a:normAutofit fontScale="85000" lnSpcReduction="20000"/>
          </a:bodyPr>
          <a:lstStyle/>
          <a:p>
            <a:r>
              <a:rPr lang="en-GB" dirty="0"/>
              <a:t>Al </a:t>
            </a:r>
            <a:r>
              <a:rPr lang="en-GB" dirty="0" err="1"/>
              <a:t>Yahmadi</a:t>
            </a:r>
            <a:r>
              <a:rPr lang="en-GB" dirty="0"/>
              <a:t>, A., Al </a:t>
            </a:r>
            <a:r>
              <a:rPr lang="en-GB" dirty="0" err="1"/>
              <a:t>Mahrouqi</a:t>
            </a:r>
            <a:r>
              <a:rPr lang="en-GB" dirty="0"/>
              <a:t>, S., Al </a:t>
            </a:r>
            <a:r>
              <a:rPr lang="en-GB" dirty="0" err="1"/>
              <a:t>Hinai</a:t>
            </a:r>
            <a:r>
              <a:rPr lang="en-GB" dirty="0"/>
              <a:t>, N., Al </a:t>
            </a:r>
            <a:r>
              <a:rPr lang="en-GB" dirty="0" err="1"/>
              <a:t>Jabri</a:t>
            </a:r>
            <a:r>
              <a:rPr lang="en-GB" dirty="0"/>
              <a:t>, S. and Al </a:t>
            </a:r>
            <a:r>
              <a:rPr lang="en-GB" dirty="0" err="1"/>
              <a:t>Hinai</a:t>
            </a:r>
            <a:r>
              <a:rPr lang="en-GB" dirty="0"/>
              <a:t>, N., 2024, November. AI-driven workforce transformation model. In Abu Dhabi International Petroleum Exhibition and Conference (p. D021S056R004). SPE.</a:t>
            </a:r>
            <a:endParaRPr lang="en-IN" dirty="0"/>
          </a:p>
          <a:p>
            <a:r>
              <a:rPr lang="en-GB" dirty="0" err="1"/>
              <a:t>Appiah</a:t>
            </a:r>
            <a:r>
              <a:rPr lang="en-GB" dirty="0"/>
              <a:t>, R.I., (2025). Corporate Strategies for Successful Workforce Upskilling and Reskilling in Response to AI Adoption-What Works, What Does not, and Why. International Journal of Emerging Research in Engineering and Technology, 6(1), pp.91-99.</a:t>
            </a:r>
            <a:endParaRPr lang="en-IN" dirty="0"/>
          </a:p>
          <a:p>
            <a:r>
              <a:rPr lang="en-GB" dirty="0" err="1"/>
              <a:t>Hutson</a:t>
            </a:r>
            <a:r>
              <a:rPr lang="en-GB" dirty="0"/>
              <a:t>, J., (2025). From Displacement to Design: Reframing Work, Skills, and Education for the AI-Transformed Economy A Review. ISRG Journal of Economics and Finance, 2(5).</a:t>
            </a:r>
          </a:p>
          <a:p>
            <a:r>
              <a:rPr lang="en-US" dirty="0"/>
              <a:t>P&amp;S Intelligence (2025) </a:t>
            </a:r>
            <a:r>
              <a:rPr lang="en-US" i="1" dirty="0"/>
              <a:t>Workplace Transformation Market Size &amp; Share Analysis – Trends, Drivers, Competitive Landscape, and Forecasts (2025–2032).</a:t>
            </a:r>
            <a:r>
              <a:rPr lang="en-US" dirty="0"/>
              <a:t> Available at: </a:t>
            </a:r>
            <a:r>
              <a:rPr lang="en-US" dirty="0">
                <a:hlinkClick r:id="rId2"/>
              </a:rPr>
              <a:t>https://www.psmarketresearch.com/market-analysis/workplace-transformation-market</a:t>
            </a:r>
            <a:endParaRPr lang="en-IN" dirty="0"/>
          </a:p>
          <a:p>
            <a:r>
              <a:rPr lang="en-GB" dirty="0" err="1"/>
              <a:t>Krotov</a:t>
            </a:r>
            <a:r>
              <a:rPr lang="en-GB" dirty="0"/>
              <a:t>, V., (2025). Beyond AI automation: Redesigning organizations for human-AI synergy. Business Horizons.</a:t>
            </a:r>
            <a:endParaRPr lang="en-IN" dirty="0"/>
          </a:p>
          <a:p>
            <a:r>
              <a:rPr lang="en-GB" dirty="0" err="1"/>
              <a:t>Paruchuri</a:t>
            </a:r>
            <a:r>
              <a:rPr lang="en-GB" dirty="0"/>
              <a:t>, A.K., (2025). Digital Trust and Workforce Transformation: Microsoft Cloud's Role in Democratizing Technology Access and Ethical Governance. Journal of Computer Science and Technology Studies, 7(6), pp.323-329.</a:t>
            </a:r>
            <a:endParaRPr lang="en-IN" dirty="0"/>
          </a:p>
          <a:p>
            <a:r>
              <a:rPr lang="en-GB" dirty="0"/>
              <a:t>Patel, N. and Chauhan, H., (2025). </a:t>
            </a:r>
            <a:r>
              <a:rPr lang="en-GB" dirty="0" err="1"/>
              <a:t>Agentic</a:t>
            </a:r>
            <a:r>
              <a:rPr lang="en-GB" dirty="0"/>
              <a:t> AI and the Future of Work: Transforming Labor Markets, Economic Structures, and Workforce Development. In The Power of </a:t>
            </a:r>
            <a:r>
              <a:rPr lang="en-GB" dirty="0" err="1"/>
              <a:t>Agentic</a:t>
            </a:r>
            <a:r>
              <a:rPr lang="en-GB" dirty="0"/>
              <a:t> AI: Redefining Human Life and Decision-Making: In Industry 6.0 (pp. 205-227). Cham: Springer Nature Switzerland.</a:t>
            </a:r>
            <a:endParaRPr lang="en-IN" dirty="0"/>
          </a:p>
          <a:p>
            <a:r>
              <a:rPr lang="en-GB" dirty="0" err="1"/>
              <a:t>Tambe</a:t>
            </a:r>
            <a:r>
              <a:rPr lang="en-GB" dirty="0"/>
              <a:t>, M.V., (2025). Reshaping The Labor Landscape: Artificial Intelligence and The Future of Workforce Transformation in The Global Economy. </a:t>
            </a:r>
            <a:r>
              <a:rPr lang="en-GB" dirty="0" err="1"/>
              <a:t>Int</a:t>
            </a:r>
            <a:r>
              <a:rPr lang="en-GB" dirty="0"/>
              <a:t> J </a:t>
            </a:r>
            <a:r>
              <a:rPr lang="en-GB" dirty="0" err="1"/>
              <a:t>Contemp</a:t>
            </a:r>
            <a:r>
              <a:rPr lang="en-GB" dirty="0"/>
              <a:t> Res </a:t>
            </a:r>
            <a:r>
              <a:rPr lang="en-GB" dirty="0" err="1"/>
              <a:t>Multidiscip</a:t>
            </a:r>
            <a:r>
              <a:rPr lang="en-GB" dirty="0"/>
              <a:t>, 4(3), pp.38-43.</a:t>
            </a:r>
            <a:endParaRPr lang="en-IN" dirty="0"/>
          </a:p>
          <a:p>
            <a:r>
              <a:rPr lang="en-GB" dirty="0" err="1"/>
              <a:t>Zubair</a:t>
            </a:r>
            <a:r>
              <a:rPr lang="en-GB" dirty="0"/>
              <a:t>, S., 2024. AI-driven automation: Transforming workplaces and labor markets. Frontiers in Artificial Intelligence Research, 1(3), pp.373-411.</a:t>
            </a:r>
            <a:endParaRPr lang="en-IN" dirty="0"/>
          </a:p>
          <a:p>
            <a:endParaRPr lang="en-IN" dirty="0"/>
          </a:p>
        </p:txBody>
      </p:sp>
    </p:spTree>
    <p:extLst>
      <p:ext uri="{BB962C8B-B14F-4D97-AF65-F5344CB8AC3E}">
        <p14:creationId xmlns:p14="http://schemas.microsoft.com/office/powerpoint/2010/main" val="21180299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References -: Neha </a:t>
            </a:r>
            <a:r>
              <a:rPr lang="en-US" sz="3200" b="1" dirty="0" err="1"/>
              <a:t>chocha</a:t>
            </a:r>
            <a:br>
              <a:rPr lang="en-IN" dirty="0"/>
            </a:br>
            <a:endParaRPr lang="en-IN" dirty="0"/>
          </a:p>
        </p:txBody>
      </p:sp>
      <p:sp>
        <p:nvSpPr>
          <p:cNvPr id="3" name="Content Placeholder 2"/>
          <p:cNvSpPr>
            <a:spLocks noGrp="1"/>
          </p:cNvSpPr>
          <p:nvPr>
            <p:ph idx="1"/>
          </p:nvPr>
        </p:nvSpPr>
        <p:spPr>
          <a:xfrm>
            <a:off x="0" y="1282890"/>
            <a:ext cx="12192000" cy="5404513"/>
          </a:xfrm>
        </p:spPr>
        <p:txBody>
          <a:bodyPr>
            <a:normAutofit fontScale="85000" lnSpcReduction="20000"/>
          </a:bodyPr>
          <a:lstStyle/>
          <a:p>
            <a:pPr algn="just"/>
            <a:r>
              <a:rPr lang="en-GB" dirty="0" err="1"/>
              <a:t>Ademilua</a:t>
            </a:r>
            <a:r>
              <a:rPr lang="en-GB" dirty="0"/>
              <a:t>, D.A., (2025). Intelligent data </a:t>
            </a:r>
            <a:r>
              <a:rPr lang="en-GB" dirty="0" err="1"/>
              <a:t>centers</a:t>
            </a:r>
            <a:r>
              <a:rPr lang="en-GB" dirty="0"/>
              <a:t>: leveraging AI and automation for process optimization and operational efficiency. Int. J, 14(2).</a:t>
            </a:r>
            <a:endParaRPr lang="en-IN" dirty="0"/>
          </a:p>
          <a:p>
            <a:pPr algn="just"/>
            <a:r>
              <a:rPr lang="en-GB" dirty="0" err="1"/>
              <a:t>Durairaj</a:t>
            </a:r>
            <a:r>
              <a:rPr lang="en-GB" dirty="0"/>
              <a:t>, M., </a:t>
            </a:r>
            <a:r>
              <a:rPr lang="en-GB" dirty="0" err="1"/>
              <a:t>Bagilesh</a:t>
            </a:r>
            <a:r>
              <a:rPr lang="en-GB" dirty="0"/>
              <a:t>, K., </a:t>
            </a:r>
            <a:r>
              <a:rPr lang="en-GB" dirty="0" err="1"/>
              <a:t>Sathyamoorthy</a:t>
            </a:r>
            <a:r>
              <a:rPr lang="en-GB" dirty="0"/>
              <a:t>, A. and </a:t>
            </a:r>
            <a:r>
              <a:rPr lang="en-GB" dirty="0" err="1"/>
              <a:t>Shanmugam</a:t>
            </a:r>
            <a:r>
              <a:rPr lang="en-GB" dirty="0"/>
              <a:t>, K., (2025). Inside-out AI strategy at Microsoft: From capability building to commercialization. Journal of Information Technology Teaching Cases, p.20438869251383032.</a:t>
            </a:r>
            <a:endParaRPr lang="en-IN" dirty="0"/>
          </a:p>
          <a:p>
            <a:pPr algn="just"/>
            <a:r>
              <a:rPr lang="en-GB" dirty="0" err="1"/>
              <a:t>Hyiamang</a:t>
            </a:r>
            <a:r>
              <a:rPr lang="en-GB" dirty="0"/>
              <a:t>, O. and Liu, X., (2025). Artificial Intelligence (AI) strategies for organizational innovation, growth, and productivity: a multi-case study approach. Issues in Information Systems, 26(1).</a:t>
            </a:r>
            <a:endParaRPr lang="en-IN" dirty="0"/>
          </a:p>
          <a:p>
            <a:pPr algn="just"/>
            <a:r>
              <a:rPr lang="en-GB" dirty="0" err="1"/>
              <a:t>Mahmood</a:t>
            </a:r>
            <a:r>
              <a:rPr lang="en-GB" dirty="0"/>
              <a:t>, H. and </a:t>
            </a:r>
            <a:r>
              <a:rPr lang="en-GB" dirty="0" err="1"/>
              <a:t>Alam</a:t>
            </a:r>
            <a:r>
              <a:rPr lang="en-GB" dirty="0"/>
              <a:t>, R., (2025). Strengthening United States Economic Competitiveness Through AI-Driven Workforce Transformation and Organizational Innovation Systems. American Journal of Interdisciplinary Studies, 6(3), pp.215-253.</a:t>
            </a:r>
            <a:endParaRPr lang="en-IN" dirty="0"/>
          </a:p>
          <a:p>
            <a:pPr algn="just"/>
            <a:r>
              <a:rPr lang="en-GB" dirty="0"/>
              <a:t>Natalia, N. and Malinda, M., 2024. The roles of human resources department in digital transformation. In The 5th Asia-Pacific Management Research Conference (APMRC) (pp. 318-329).</a:t>
            </a:r>
            <a:endParaRPr lang="en-IN" dirty="0"/>
          </a:p>
          <a:p>
            <a:pPr algn="just"/>
            <a:r>
              <a:rPr lang="en-GB" dirty="0"/>
              <a:t>Omar, R.A., </a:t>
            </a:r>
            <a:r>
              <a:rPr lang="en-GB" dirty="0" err="1"/>
              <a:t>Myint</a:t>
            </a:r>
            <a:r>
              <a:rPr lang="en-GB" dirty="0"/>
              <a:t>, K.S., </a:t>
            </a:r>
            <a:r>
              <a:rPr lang="en-GB" dirty="0" err="1"/>
              <a:t>Abdurahman</a:t>
            </a:r>
            <a:r>
              <a:rPr lang="en-GB" dirty="0"/>
              <a:t>, S.M., </a:t>
            </a:r>
            <a:r>
              <a:rPr lang="en-GB" dirty="0" err="1"/>
              <a:t>Fernandes</a:t>
            </a:r>
            <a:r>
              <a:rPr lang="en-GB" dirty="0"/>
              <a:t>, J. and </a:t>
            </a:r>
            <a:r>
              <a:rPr lang="en-GB" dirty="0" err="1"/>
              <a:t>Adham</a:t>
            </a:r>
            <a:r>
              <a:rPr lang="en-GB" dirty="0"/>
              <a:t>, B., 2024. Artificial Intelligence And Market Expansion: Microsoft's Strategy In South Africa [online]</a:t>
            </a:r>
            <a:endParaRPr lang="en-IN" dirty="0"/>
          </a:p>
          <a:p>
            <a:pPr algn="just"/>
            <a:r>
              <a:rPr lang="en-GB" dirty="0" err="1"/>
              <a:t>Patil</a:t>
            </a:r>
            <a:r>
              <a:rPr lang="en-GB" dirty="0"/>
              <a:t>, D., 2024. Human-artificial intelligence collaboration in the modern workplace: Maximizing productivity and transforming job roles. Available at SSRN 5057414.</a:t>
            </a:r>
            <a:endParaRPr lang="en-IN" dirty="0"/>
          </a:p>
          <a:p>
            <a:pPr algn="just"/>
            <a:r>
              <a:rPr lang="en-GB" dirty="0" err="1"/>
              <a:t>Sirangi</a:t>
            </a:r>
            <a:r>
              <a:rPr lang="en-GB" dirty="0"/>
              <a:t>, V.A., (2026). Transforming Global HR and Payroll through Real-Time Analytics, AI Automation and Seamless Cloud Integration for Future Workforce Success. AI Automation and Seamless Cloud Integration for Future Workforce Success (March 30, 2026).</a:t>
            </a:r>
            <a:endParaRPr lang="en-IN" dirty="0"/>
          </a:p>
          <a:p>
            <a:pPr algn="just"/>
            <a:endParaRPr lang="en-IN" dirty="0"/>
          </a:p>
        </p:txBody>
      </p:sp>
    </p:spTree>
    <p:extLst>
      <p:ext uri="{BB962C8B-B14F-4D97-AF65-F5344CB8AC3E}">
        <p14:creationId xmlns:p14="http://schemas.microsoft.com/office/powerpoint/2010/main" val="33354140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213881" cy="1074157"/>
          </a:xfrm>
        </p:spPr>
        <p:txBody>
          <a:bodyPr/>
          <a:lstStyle/>
          <a:p>
            <a:r>
              <a:rPr lang="en-US" sz="3200" b="1" dirty="0"/>
              <a:t>References</a:t>
            </a:r>
            <a:r>
              <a:rPr lang="en-IN" dirty="0"/>
              <a:t> -: </a:t>
            </a:r>
            <a:r>
              <a:rPr lang="en-IN" sz="3200" b="1" dirty="0"/>
              <a:t>Darshana </a:t>
            </a:r>
            <a:r>
              <a:rPr lang="en-IN" sz="3200" b="1" dirty="0" err="1"/>
              <a:t>malviya</a:t>
            </a:r>
            <a:endParaRPr lang="en-IN" sz="3200" b="1" dirty="0"/>
          </a:p>
        </p:txBody>
      </p:sp>
      <p:sp>
        <p:nvSpPr>
          <p:cNvPr id="3" name="Content Placeholder 2"/>
          <p:cNvSpPr>
            <a:spLocks noGrp="1"/>
          </p:cNvSpPr>
          <p:nvPr>
            <p:ph idx="1"/>
          </p:nvPr>
        </p:nvSpPr>
        <p:spPr>
          <a:xfrm>
            <a:off x="0" y="1630392"/>
            <a:ext cx="12192000" cy="5227608"/>
          </a:xfrm>
        </p:spPr>
        <p:txBody>
          <a:bodyPr>
            <a:normAutofit fontScale="85000" lnSpcReduction="20000"/>
          </a:bodyPr>
          <a:lstStyle/>
          <a:p>
            <a:pPr algn="just"/>
            <a:r>
              <a:rPr lang="en-GB" dirty="0" err="1"/>
              <a:t>Dhanasekaran</a:t>
            </a:r>
            <a:r>
              <a:rPr lang="en-GB" dirty="0"/>
              <a:t>, B., </a:t>
            </a:r>
            <a:r>
              <a:rPr lang="en-GB" dirty="0" err="1"/>
              <a:t>Jaboob</a:t>
            </a:r>
            <a:r>
              <a:rPr lang="en-GB" dirty="0"/>
              <a:t>, S., Natarajan, S.K. and </a:t>
            </a:r>
            <a:r>
              <a:rPr lang="en-GB" dirty="0" err="1"/>
              <a:t>Gulvady</a:t>
            </a:r>
            <a:r>
              <a:rPr lang="en-GB" dirty="0"/>
              <a:t>, S., (2025). AI-Powered Academia Enhancing Efficiency Through </a:t>
            </a:r>
            <a:r>
              <a:rPr lang="en-GB" dirty="0" err="1"/>
              <a:t>Copilot</a:t>
            </a:r>
            <a:r>
              <a:rPr lang="en-GB" dirty="0"/>
              <a:t> and Microsoft Integration. In Innovative and Intelligent Digital Technologies; Towards an Increased Efficiency: Volume 2 (pp. 293-302). Cham: Springer Nature Switzerland.</a:t>
            </a:r>
            <a:endParaRPr lang="en-IN" dirty="0"/>
          </a:p>
          <a:p>
            <a:pPr algn="just"/>
            <a:r>
              <a:rPr lang="en-GB" dirty="0" err="1"/>
              <a:t>Chiekezie</a:t>
            </a:r>
            <a:r>
              <a:rPr lang="en-GB" dirty="0"/>
              <a:t>, N.R., </a:t>
            </a:r>
            <a:r>
              <a:rPr lang="en-GB" dirty="0" err="1"/>
              <a:t>Obiki-Osafiele</a:t>
            </a:r>
            <a:r>
              <a:rPr lang="en-GB" dirty="0"/>
              <a:t>, A.N. and </a:t>
            </a:r>
            <a:r>
              <a:rPr lang="en-GB" dirty="0" err="1"/>
              <a:t>Agu</a:t>
            </a:r>
            <a:r>
              <a:rPr lang="en-GB" dirty="0"/>
              <a:t>, E.E., 2024. Preparing the workforce for AI technologies through training and professional development for future readiness. World Journal of Engineering and Technology Research, 3(1), pp.001-018.</a:t>
            </a:r>
            <a:endParaRPr lang="en-IN" dirty="0"/>
          </a:p>
          <a:p>
            <a:pPr algn="just"/>
            <a:r>
              <a:rPr lang="en-GB" dirty="0"/>
              <a:t>George, A.S., 2024. Bracing for the coming AI tsunami: Preparing the global workforce for displacement and inequality in the age of accelerating technological advancement. Partners Universal Innovative Research Publication, 2(3), pp.126-146.</a:t>
            </a:r>
            <a:endParaRPr lang="en-IN" dirty="0"/>
          </a:p>
          <a:p>
            <a:pPr algn="just"/>
            <a:r>
              <a:rPr lang="en-GB" dirty="0"/>
              <a:t>Kumar, J. and </a:t>
            </a:r>
            <a:r>
              <a:rPr lang="en-GB" dirty="0" err="1"/>
              <a:t>Kularajasingam</a:t>
            </a:r>
            <a:r>
              <a:rPr lang="en-GB" dirty="0"/>
              <a:t>, J., (2025). Embracing digital transformation to foster inclusive and equitable work environments. Strategic Diversity and Inclusion in Organizations: Unity in Variety, pp.187-201.</a:t>
            </a:r>
            <a:endParaRPr lang="en-IN" dirty="0"/>
          </a:p>
          <a:p>
            <a:pPr algn="just"/>
            <a:r>
              <a:rPr lang="en-GB" dirty="0"/>
              <a:t>Jeffery, S., (2025). The Low-Code AI Maturity Model: Leading Responsible AI Transformation with Microsoft Power Platform. Springer Nature.</a:t>
            </a:r>
            <a:endParaRPr lang="en-IN" dirty="0"/>
          </a:p>
          <a:p>
            <a:pPr algn="just"/>
            <a:r>
              <a:rPr lang="en-GB" dirty="0" err="1"/>
              <a:t>Nilkant</a:t>
            </a:r>
            <a:r>
              <a:rPr lang="en-GB" dirty="0"/>
              <a:t>, D., Kumar, S.H., </a:t>
            </a:r>
            <a:r>
              <a:rPr lang="en-GB" dirty="0" err="1"/>
              <a:t>Kiran</a:t>
            </a:r>
            <a:r>
              <a:rPr lang="en-GB" dirty="0"/>
              <a:t>, P. and </a:t>
            </a:r>
            <a:r>
              <a:rPr lang="en-GB" dirty="0" err="1"/>
              <a:t>Sreenath</a:t>
            </a:r>
            <a:r>
              <a:rPr lang="en-GB" dirty="0"/>
              <a:t>, S., (2025). Leadership for digital transformation. In Future-Proofing Emerging Technologies for Business Transformation (pp. 121-154). IGI Global Scientific Publishing.</a:t>
            </a:r>
            <a:endParaRPr lang="en-IN" dirty="0"/>
          </a:p>
          <a:p>
            <a:pPr algn="just"/>
            <a:r>
              <a:rPr lang="en-GB" dirty="0" err="1"/>
              <a:t>Chistyakov</a:t>
            </a:r>
            <a:r>
              <a:rPr lang="en-GB" dirty="0"/>
              <a:t>, F., (2025). The Future of Work: how AI is reshaping workforce dynamics and skill requirements in marketing.</a:t>
            </a:r>
            <a:endParaRPr lang="en-IN" dirty="0"/>
          </a:p>
          <a:p>
            <a:pPr algn="just"/>
            <a:r>
              <a:rPr lang="en-GB" dirty="0" err="1"/>
              <a:t>Andriushchenko</a:t>
            </a:r>
            <a:r>
              <a:rPr lang="en-GB" dirty="0"/>
              <a:t>, K. and </a:t>
            </a:r>
            <a:r>
              <a:rPr lang="en-GB" dirty="0" err="1"/>
              <a:t>Marchuk</a:t>
            </a:r>
            <a:r>
              <a:rPr lang="en-GB" dirty="0"/>
              <a:t>, S., (2025). The impact of artificial intelligence on the transformation of enterprise business processes. Management and Business Articles, 2(2), pp.18-31.</a:t>
            </a:r>
            <a:endParaRPr lang="en-IN" dirty="0"/>
          </a:p>
          <a:p>
            <a:pPr algn="just"/>
            <a:endParaRPr lang="en-IN" dirty="0"/>
          </a:p>
        </p:txBody>
      </p:sp>
    </p:spTree>
    <p:extLst>
      <p:ext uri="{BB962C8B-B14F-4D97-AF65-F5344CB8AC3E}">
        <p14:creationId xmlns:p14="http://schemas.microsoft.com/office/powerpoint/2010/main" val="13610445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121</TotalTime>
  <Words>8402</Words>
  <Application>Microsoft Office PowerPoint</Application>
  <PresentationFormat>Widescreen</PresentationFormat>
  <Paragraphs>296</Paragraphs>
  <Slides>36</Slides>
  <Notes>31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Calibri</vt:lpstr>
      <vt:lpstr>Century Gothic</vt:lpstr>
      <vt:lpstr>Wingdings 3</vt:lpstr>
      <vt:lpstr>Ion</vt:lpstr>
      <vt:lpstr>Programme: Master of Business Administration Module: Human Capital Management Module code: LCMB7023    Topic: AI, Automation, and Workforce Transformation Organisation: Microsoft  Students Name &amp; ID-: Vidhi solanki (2523538)                                        Bansari sheth (2545069)                                         Neha chocha (2542712)                                                Darshana Malviya (2543479)  </vt:lpstr>
      <vt:lpstr>Introduction to Microsoft's AI and Workforce Transformation Strategy </vt:lpstr>
      <vt:lpstr>Microsoft's AI Vision, HR Policies, and Responsible AI Framework </vt:lpstr>
      <vt:lpstr>Automation Technologies and Digital Workplace Initiatives </vt:lpstr>
      <vt:lpstr>AI-Driven Talent Acquisition and Recruitment Practices </vt:lpstr>
      <vt:lpstr>Employee Learning, Upskilling, and Reskilling Programmes </vt:lpstr>
      <vt:lpstr>AI in Employee Performance, Productivity, and Workforce Management </vt:lpstr>
      <vt:lpstr>Current Workforce Transformation Outcomes and Key Achievements </vt:lpstr>
      <vt:lpstr>Emerging Opportunities through AI and Automation </vt:lpstr>
      <vt:lpstr>Opportunities in Workforce Productivity and Operational Efficiency </vt:lpstr>
      <vt:lpstr>Opportunities for Talent Development and Employee Experience </vt:lpstr>
      <vt:lpstr>Challenges of AI Adoption and Workforce Transformation </vt:lpstr>
      <vt:lpstr>Skills Gap, Workforce Reskilling, and Digital Readiness Challenges </vt:lpstr>
      <vt:lpstr>Ethical AI, Privacy, and Governance Challenges </vt:lpstr>
      <vt:lpstr>Organisational Change Management and Employee Resistance </vt:lpstr>
      <vt:lpstr>Summary of Key Opportunities and Challenges </vt:lpstr>
      <vt:lpstr>Introduction to Root Cause Analysis </vt:lpstr>
      <vt:lpstr>Leadership and Strategic Decision-Making Factors </vt:lpstr>
      <vt:lpstr>Organisational Culture and Change Readiness </vt:lpstr>
      <vt:lpstr>Technology Integration and Legacy System Constraints </vt:lpstr>
      <vt:lpstr>Workforce Skills, Capability Gaps, and Learning Challenges </vt:lpstr>
      <vt:lpstr>Policy, Governance, and Responsible AI Limitations </vt:lpstr>
      <vt:lpstr>External Drivers – Regulation, Competition, and Labour Market Changes </vt:lpstr>
      <vt:lpstr>Integrated Root Cause Analysis Framework </vt:lpstr>
      <vt:lpstr>Evidence-Based Recommendations for AI Workforce Transformation </vt:lpstr>
      <vt:lpstr>Strengthening AI Governance and Responsible AI Practices </vt:lpstr>
      <vt:lpstr>Building a Future-Ready Workforce through Continuous Upskilling </vt:lpstr>
      <vt:lpstr>Enhancing Human–AI Collaboration and Employee Experience </vt:lpstr>
      <vt:lpstr>Future of Work – AI-Enabled Jobs and Workforce Evolution </vt:lpstr>
      <vt:lpstr>Preparing Microsoft for the Next 5–10 Years of Workforce Transformation </vt:lpstr>
      <vt:lpstr>Strategic Roadmap for Sustainable AI and Workforce Transformation </vt:lpstr>
      <vt:lpstr>Conclusion </vt:lpstr>
      <vt:lpstr>References -: Vidhi solanki [ L ] </vt:lpstr>
      <vt:lpstr>References -: Bansari sheth </vt:lpstr>
      <vt:lpstr>References -: Neha chocha </vt:lpstr>
      <vt:lpstr>References -: Darshana malviya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AI, Automation, and Workforce Transformation Organisation: Microsoft</dc:title>
  <dc:creator>HP</dc:creator>
  <cp:lastModifiedBy>Vidhi Prakashkumar Solanki (2523538)</cp:lastModifiedBy>
  <cp:revision>17</cp:revision>
  <dcterms:created xsi:type="dcterms:W3CDTF">2026-07-30T10:09:37Z</dcterms:created>
  <dcterms:modified xsi:type="dcterms:W3CDTF">2026-08-01T19:25:35Z</dcterms:modified>
</cp:coreProperties>
</file>