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8" roundtripDataSignature="AMtx7mi4BhmT84mdIUeKA62ZkxQti/Kof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FB95378-EACC-487F-9533-C3D07D79D444}">
  <a:tblStyle styleId="{0FB95378-EACC-487F-9533-C3D07D79D444}"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635" autoAdjust="0"/>
    <p:restoredTop sz="96400" autoAdjust="0"/>
  </p:normalViewPr>
  <p:slideViewPr>
    <p:cSldViewPr snapToGrid="0">
      <p:cViewPr>
        <p:scale>
          <a:sx n="200" d="100"/>
          <a:sy n="200" d="100"/>
        </p:scale>
        <p:origin x="-2370" y="-18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customschemas.google.com/relationships/presentationmetadata" Target="metadata" /><Relationship Id="rId3" Type="http://schemas.openxmlformats.org/officeDocument/2006/relationships/notesMaster" Target="notesMasters/notesMaster1.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11" Type="http://schemas.openxmlformats.org/officeDocument/2006/relationships/theme" Target="theme/theme1.xml" /><Relationship Id="rId10" Type="http://schemas.openxmlformats.org/officeDocument/2006/relationships/viewProps" Target="viewProps.xml" /><Relationship Id="rId9"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56228940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GB" sz="1100" b="0" i="0" u="none" strike="noStrike" cap="none" dirty="0">
              <a:solidFill>
                <a:srgbClr val="000000"/>
              </a:solidFill>
              <a:effectLst/>
              <a:latin typeface="Arial"/>
              <a:ea typeface="Arial"/>
              <a:cs typeface="Arial"/>
              <a:sym typeface="Arial"/>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53074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1"/>
          <p:cNvSpPr>
            <a:spLocks noGrp="1"/>
          </p:cNvSpPr>
          <p:nvPr>
            <p:ph type="pic" idx="2"/>
          </p:nvPr>
        </p:nvSpPr>
        <p:spPr>
          <a:xfrm>
            <a:off x="5183188" y="987425"/>
            <a:ext cx="6172200" cy="4873625"/>
          </a:xfrm>
          <a:prstGeom prst="rect">
            <a:avLst/>
          </a:prstGeom>
          <a:noFill/>
          <a:ln>
            <a:noFill/>
          </a:ln>
        </p:spPr>
        <p:txBody>
          <a:bodyPr/>
          <a:lstStyle/>
          <a:p>
            <a:endParaRPr lang="en-GB"/>
          </a:p>
        </p:txBody>
      </p:sp>
      <p:sp>
        <p:nvSpPr>
          <p:cNvPr id="64" name="Google Shape;64;p1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theme" Target="../theme/theme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bbc.com/news/uk-northern-ireland-65854068" TargetMode="External" /><Relationship Id="rId13" Type="http://schemas.openxmlformats.org/officeDocument/2006/relationships/image" Target="../media/image3.png" /><Relationship Id="rId3" Type="http://schemas.openxmlformats.org/officeDocument/2006/relationships/hyperlink" Target="https://www.diabetes.org.uk/about-us/about-the-charity/our-strategy/statistics" TargetMode="External" /><Relationship Id="rId7" Type="http://schemas.openxmlformats.org/officeDocument/2006/relationships/hyperlink" Target="https://market.us/report/diabetes-wearables-market/" TargetMode="External" /><Relationship Id="rId12"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hyperlink" Target="https://www.healthline.com/health/diabetes/wrist-smartwatches-and-diabetes-tech#dexcom-connectivity" TargetMode="External" /><Relationship Id="rId11" Type="http://schemas.openxmlformats.org/officeDocument/2006/relationships/image" Target="../media/image1.png" /><Relationship Id="rId5" Type="http://schemas.openxmlformats.org/officeDocument/2006/relationships/hyperlink" Target="https://www.theguardian.com/society/2025/feb/06/one-in-five-uk-adults-have-diabetes-or-pre-diabetes-analysis-shows" TargetMode="External" /><Relationship Id="rId10" Type="http://schemas.openxmlformats.org/officeDocument/2006/relationships/hyperlink" Target="https://www.statista.com/topics/3132/diabetes-in-the-united-kingdom/?srsltid=AfmBOop16sfBgVK4eKPtqDjNek_Eq4hnJJDGE5h1iDMY1cvqDK28LZmO#topicOverview" TargetMode="External" /><Relationship Id="rId4" Type="http://schemas.openxmlformats.org/officeDocument/2006/relationships/hyperlink" Target="https://www.gov.uk/government/statistics/diabetes-profile-update-march-2025/diabetes-profile-statistical-commentary-march-2025" TargetMode="External" /><Relationship Id="rId9" Type="http://schemas.openxmlformats.org/officeDocument/2006/relationships/hyperlink" Target="https://www.menshealthforum.org.uk/diabetes-faqs" TargetMode="External" /><Relationship Id="rId14" Type="http://schemas.openxmlformats.org/officeDocument/2006/relationships/image" Target="../media/image4.jpeg"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83"/>
        <p:cNvGrpSpPr/>
        <p:nvPr/>
      </p:nvGrpSpPr>
      <p:grpSpPr>
        <a:xfrm>
          <a:off x="0" y="0"/>
          <a:ext cx="0" cy="0"/>
          <a:chOff x="0" y="0"/>
          <a:chExt cx="0" cy="0"/>
        </a:xfrm>
      </p:grpSpPr>
      <p:sp>
        <p:nvSpPr>
          <p:cNvPr id="84" name="Google Shape;84;p1"/>
          <p:cNvSpPr txBox="1"/>
          <p:nvPr/>
        </p:nvSpPr>
        <p:spPr>
          <a:xfrm>
            <a:off x="78775" y="956395"/>
            <a:ext cx="4188091" cy="2015896"/>
          </a:xfrm>
          <a:prstGeom prst="rect">
            <a:avLst/>
          </a:prstGeom>
          <a:noFill/>
          <a:ln w="28575" cap="flat" cmpd="sng">
            <a:solidFill>
              <a:schemeClr val="accent2">
                <a:lumMod val="60000"/>
                <a:lumOff val="40000"/>
              </a:schemeClr>
            </a:solidFill>
            <a:prstDash val="solid"/>
            <a:round/>
            <a:headEnd type="none" w="sm" len="sm"/>
            <a:tailEnd type="none" w="sm" len="sm"/>
          </a:ln>
        </p:spPr>
        <p:txBody>
          <a:bodyPr spcFirstLastPara="1" wrap="square" lIns="91425" tIns="45700" rIns="91425" bIns="45700" anchor="t" anchorCtr="0">
            <a:spAutoFit/>
          </a:bodyPr>
          <a:lstStyle/>
          <a:p>
            <a:pPr lvl="0" algn="ctr">
              <a:lnSpc>
                <a:spcPct val="150000"/>
              </a:lnSpc>
              <a:buSzPts val="1100"/>
            </a:pPr>
            <a:r>
              <a:rPr lang="en-GB" b="1" dirty="0">
                <a:latin typeface="Times New Roman" panose="02020603050405020304" pitchFamily="18" charset="0"/>
                <a:cs typeface="Times New Roman" panose="02020603050405020304" pitchFamily="18" charset="0"/>
              </a:rPr>
              <a:t>Prevalence &amp; Trends</a:t>
            </a:r>
            <a:endParaRPr lang="en-GB" b="1" dirty="0">
              <a:solidFill>
                <a:srgbClr val="222222"/>
              </a:solidFill>
              <a:latin typeface="Times New Roman" panose="02020603050405020304" pitchFamily="18" charset="0"/>
              <a:cs typeface="Times New Roman" panose="02020603050405020304" pitchFamily="18" charset="0"/>
              <a:sym typeface="Times New Roman"/>
            </a:endParaRPr>
          </a:p>
          <a:p>
            <a:pPr marL="171450" lvl="0" indent="-171450" algn="just">
              <a:buFont typeface="Arial" panose="020B0604020202020204" pitchFamily="34" charset="0"/>
              <a:buChar char="•"/>
            </a:pPr>
            <a:r>
              <a:rPr lang="en-US" sz="800" dirty="0">
                <a:latin typeface="Times New Roman" panose="02020603050405020304" pitchFamily="18" charset="0"/>
                <a:cs typeface="Times New Roman" panose="02020603050405020304" pitchFamily="18" charset="0"/>
              </a:rPr>
              <a:t>Nearly over 5.8 million individuals in the UK </a:t>
            </a:r>
            <a:r>
              <a:rPr lang="en-GB" sz="800" dirty="0">
                <a:latin typeface="Times New Roman" panose="02020603050405020304" pitchFamily="18" charset="0"/>
                <a:cs typeface="Times New Roman" panose="02020603050405020304" pitchFamily="18" charset="0"/>
              </a:rPr>
              <a:t>are estimated to be living with the condition of Diabetes (Diabetes, 2025)</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prevalence of Type 2 Diabetes among adults was 7 per cent for people aged over 17 in the UK (GOV UK, 2025)</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number of people diagnosed with type 2 diabetes has shown an increase of 40 per cent (The Lancet Diabetes &amp; Endocrinology, 2024)</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According to Ng and Soni (2023), in the UK 400000 people have Type 1 diabetes. </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UK is ranked 6th in having the most people with Type 1 Diabetes</a:t>
            </a:r>
          </a:p>
          <a:p>
            <a:pPr marL="171450" indent="-171450" algn="just">
              <a:buFont typeface="Arial" panose="020B0604020202020204" pitchFamily="34" charset="0"/>
              <a:buChar char="•"/>
            </a:pPr>
            <a:r>
              <a:rPr lang="en-US" sz="800" dirty="0">
                <a:latin typeface="Times New Roman" panose="02020603050405020304" pitchFamily="18" charset="0"/>
                <a:cs typeface="Times New Roman" panose="02020603050405020304" pitchFamily="18" charset="0"/>
              </a:rPr>
              <a:t>One in five UK adults </a:t>
            </a:r>
            <a:r>
              <a:rPr lang="en-GB" sz="800" dirty="0">
                <a:latin typeface="Times New Roman" panose="02020603050405020304" pitchFamily="18" charset="0"/>
                <a:cs typeface="Times New Roman" panose="02020603050405020304" pitchFamily="18" charset="0"/>
              </a:rPr>
              <a:t>either has diabetes or pre diabetic condition (Gregory, 2025)</a:t>
            </a:r>
          </a:p>
          <a:p>
            <a:pPr marL="171450" lvl="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In 2021, 141000 diabetes related deaths were recorded in the UK (Statista, 2025)</a:t>
            </a:r>
          </a:p>
          <a:p>
            <a:pPr marL="171450" lvl="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However, it is noted that family members of Type 1 Diabetes are more affected when compared with family member of Type 2 Diabetes (Shah </a:t>
            </a:r>
            <a:r>
              <a:rPr lang="en-GB" sz="800" i="1" dirty="0">
                <a:latin typeface="Times New Roman" panose="02020603050405020304" pitchFamily="18" charset="0"/>
                <a:cs typeface="Times New Roman" panose="02020603050405020304" pitchFamily="18" charset="0"/>
              </a:rPr>
              <a:t>et al.</a:t>
            </a:r>
            <a:r>
              <a:rPr lang="en-GB" sz="800" dirty="0">
                <a:latin typeface="Times New Roman" panose="02020603050405020304" pitchFamily="18" charset="0"/>
                <a:cs typeface="Times New Roman" panose="02020603050405020304" pitchFamily="18" charset="0"/>
              </a:rPr>
              <a:t> 2025)</a:t>
            </a:r>
          </a:p>
          <a:p>
            <a:pPr marL="171450" lvl="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This showcases the importance of having a strong vigil for patients suffering from diabetes</a:t>
            </a:r>
          </a:p>
        </p:txBody>
      </p:sp>
      <p:sp>
        <p:nvSpPr>
          <p:cNvPr id="85" name="Google Shape;85;p1"/>
          <p:cNvSpPr txBox="1"/>
          <p:nvPr/>
        </p:nvSpPr>
        <p:spPr>
          <a:xfrm>
            <a:off x="33975" y="10750"/>
            <a:ext cx="12192000" cy="877123"/>
          </a:xfrm>
          <a:prstGeom prst="rect">
            <a:avLst/>
          </a:prstGeom>
          <a:solidFill>
            <a:srgbClr val="EAD1DC"/>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2000" b="1" dirty="0">
                <a:solidFill>
                  <a:schemeClr val="dk1"/>
                </a:solidFill>
                <a:latin typeface="Times New Roman"/>
                <a:ea typeface="Times New Roman"/>
                <a:cs typeface="Times New Roman"/>
                <a:sym typeface="Times New Roman"/>
              </a:rPr>
              <a:t>A research on the role of wearable technology on Type 1 and Type 2 Diabetes in adults of the UK.</a:t>
            </a:r>
          </a:p>
          <a:p>
            <a:pPr marL="0" lvl="0" indent="0" algn="ctr" rtl="0">
              <a:lnSpc>
                <a:spcPct val="150000"/>
              </a:lnSpc>
              <a:spcBef>
                <a:spcPts val="0"/>
              </a:spcBef>
              <a:spcAft>
                <a:spcPts val="0"/>
              </a:spcAft>
              <a:buClr>
                <a:schemeClr val="dk1"/>
              </a:buClr>
              <a:buSzPts val="1100"/>
              <a:buFont typeface="Arial"/>
              <a:buNone/>
            </a:pPr>
            <a:r>
              <a:rPr lang="en-US" dirty="0">
                <a:solidFill>
                  <a:schemeClr val="dk1"/>
                </a:solidFill>
                <a:latin typeface="Times New Roman"/>
                <a:ea typeface="Times New Roman"/>
                <a:cs typeface="Times New Roman"/>
                <a:sym typeface="Times New Roman"/>
              </a:rPr>
              <a:t>Student Name:</a:t>
            </a:r>
            <a:r>
              <a:rPr lang="en-IN" dirty="0">
                <a:solidFill>
                  <a:schemeClr val="dk1"/>
                </a:solidFill>
                <a:latin typeface="Times New Roman"/>
                <a:ea typeface="Times New Roman"/>
                <a:cs typeface="Times New Roman"/>
                <a:sym typeface="Times New Roman"/>
              </a:rPr>
              <a:t> Harsh Dineshbhai Solanki (2432128) </a:t>
            </a:r>
            <a:r>
              <a:rPr lang="en-US" dirty="0">
                <a:solidFill>
                  <a:schemeClr val="dk1"/>
                </a:solidFill>
                <a:latin typeface="Times New Roman"/>
                <a:ea typeface="Times New Roman"/>
                <a:cs typeface="Times New Roman"/>
                <a:sym typeface="Times New Roman"/>
              </a:rPr>
              <a:t>University Email Address:</a:t>
            </a:r>
            <a:r>
              <a:rPr lang="en-IN" dirty="0">
                <a:solidFill>
                  <a:schemeClr val="dk1"/>
                </a:solidFill>
                <a:latin typeface="Times New Roman"/>
                <a:ea typeface="Times New Roman"/>
                <a:cs typeface="Times New Roman"/>
                <a:sym typeface="Times New Roman"/>
              </a:rPr>
              <a:t>2432128@student.uwtsd.ac.uk</a:t>
            </a:r>
            <a:r>
              <a:rPr lang="en-US" dirty="0">
                <a:solidFill>
                  <a:schemeClr val="dk1"/>
                </a:solidFill>
                <a:latin typeface="Times New Roman"/>
                <a:ea typeface="Times New Roman"/>
                <a:cs typeface="Times New Roman"/>
                <a:sym typeface="Times New Roman"/>
              </a:rPr>
              <a:t> </a:t>
            </a:r>
            <a:r>
              <a:rPr lang="en-IN" dirty="0">
                <a:solidFill>
                  <a:schemeClr val="dk1"/>
                </a:solidFill>
                <a:latin typeface="Times New Roman"/>
                <a:ea typeface="Times New Roman"/>
                <a:cs typeface="Times New Roman"/>
                <a:sym typeface="Times New Roman"/>
              </a:rPr>
              <a:t>Supervisor : </a:t>
            </a:r>
            <a:r>
              <a:rPr lang="en-IN" dirty="0" err="1">
                <a:solidFill>
                  <a:schemeClr val="dk1"/>
                </a:solidFill>
                <a:latin typeface="Times New Roman"/>
                <a:ea typeface="Times New Roman"/>
                <a:cs typeface="Times New Roman"/>
                <a:sym typeface="Times New Roman"/>
              </a:rPr>
              <a:t>Dr.</a:t>
            </a:r>
            <a:r>
              <a:rPr lang="en-IN" dirty="0">
                <a:solidFill>
                  <a:schemeClr val="dk1"/>
                </a:solidFill>
                <a:latin typeface="Times New Roman"/>
                <a:ea typeface="Times New Roman"/>
                <a:cs typeface="Times New Roman"/>
                <a:sym typeface="Times New Roman"/>
              </a:rPr>
              <a:t> </a:t>
            </a:r>
            <a:r>
              <a:rPr lang="en-IN" dirty="0" err="1">
                <a:solidFill>
                  <a:schemeClr val="dk1"/>
                </a:solidFill>
                <a:latin typeface="Times New Roman"/>
                <a:ea typeface="Times New Roman"/>
                <a:cs typeface="Times New Roman"/>
                <a:sym typeface="Times New Roman"/>
              </a:rPr>
              <a:t>Soban</a:t>
            </a:r>
            <a:r>
              <a:rPr lang="en-IN" dirty="0">
                <a:solidFill>
                  <a:schemeClr val="dk1"/>
                </a:solidFill>
                <a:latin typeface="Times New Roman"/>
                <a:ea typeface="Times New Roman"/>
                <a:cs typeface="Times New Roman"/>
                <a:sym typeface="Times New Roman"/>
              </a:rPr>
              <a:t> </a:t>
            </a:r>
            <a:r>
              <a:rPr lang="en-IN" dirty="0" err="1">
                <a:solidFill>
                  <a:schemeClr val="dk1"/>
                </a:solidFill>
                <a:latin typeface="Times New Roman"/>
                <a:ea typeface="Times New Roman"/>
                <a:cs typeface="Times New Roman"/>
                <a:sym typeface="Times New Roman"/>
              </a:rPr>
              <a:t>Sadiq</a:t>
            </a:r>
            <a:endParaRPr lang="en-GB" dirty="0">
              <a:solidFill>
                <a:schemeClr val="dk1"/>
              </a:solidFill>
              <a:latin typeface="Times New Roman"/>
              <a:ea typeface="Times New Roman"/>
              <a:cs typeface="Times New Roman"/>
              <a:sym typeface="Times New Roman"/>
            </a:endParaRPr>
          </a:p>
        </p:txBody>
      </p:sp>
      <p:sp>
        <p:nvSpPr>
          <p:cNvPr id="86" name="Google Shape;86;p1"/>
          <p:cNvSpPr txBox="1"/>
          <p:nvPr/>
        </p:nvSpPr>
        <p:spPr>
          <a:xfrm>
            <a:off x="4364651" y="2777453"/>
            <a:ext cx="3210571" cy="2322134"/>
          </a:xfrm>
          <a:prstGeom prst="rect">
            <a:avLst/>
          </a:prstGeom>
          <a:noFill/>
          <a:ln w="19050" cap="flat" cmpd="sng">
            <a:noFill/>
            <a:prstDash val="solid"/>
            <a:round/>
            <a:headEnd type="none" w="sm" len="sm"/>
            <a:tailEnd type="none" w="sm" len="sm"/>
          </a:ln>
        </p:spPr>
        <p:txBody>
          <a:bodyPr spcFirstLastPara="1" wrap="square" lIns="91425" tIns="45700" rIns="91425" bIns="45700" anchor="t" anchorCtr="0">
            <a:spAutoFit/>
          </a:bodyPr>
          <a:lstStyle/>
          <a:p>
            <a:pPr lvl="0" algn="ctr">
              <a:buClr>
                <a:schemeClr val="dk1"/>
              </a:buClr>
              <a:buSzPts val="1100"/>
            </a:pPr>
            <a:r>
              <a:rPr lang="en-GB" b="1" dirty="0">
                <a:latin typeface="Times New Roman" panose="02020603050405020304" pitchFamily="18" charset="0"/>
                <a:cs typeface="Times New Roman" panose="02020603050405020304" pitchFamily="18" charset="0"/>
              </a:rPr>
              <a:t>Rationale of the Research</a:t>
            </a:r>
          </a:p>
          <a:p>
            <a:pPr marL="171450" indent="-171450">
              <a:buFont typeface="Arial" panose="020B0604020202020204" pitchFamily="34" charset="0"/>
              <a:buChar char="•"/>
            </a:pPr>
            <a:r>
              <a:rPr lang="en-US" sz="750" dirty="0">
                <a:latin typeface="Times New Roman" panose="02020603050405020304" pitchFamily="18" charset="0"/>
                <a:cs typeface="Times New Roman" panose="02020603050405020304" pitchFamily="18" charset="0"/>
              </a:rPr>
              <a:t>The present research is going to be conducted to address the growing burden of Type 1 and Type 2 diabetes in the UK and the increasing interest in wearable technology as a supportive self-management tool. </a:t>
            </a:r>
          </a:p>
          <a:p>
            <a:pPr marL="171450" indent="-171450">
              <a:buFont typeface="Arial" panose="020B0604020202020204" pitchFamily="34" charset="0"/>
              <a:buChar char="•"/>
            </a:pPr>
            <a:r>
              <a:rPr lang="en-US" sz="750" dirty="0">
                <a:latin typeface="Times New Roman" panose="02020603050405020304" pitchFamily="18" charset="0"/>
                <a:cs typeface="Times New Roman" panose="02020603050405020304" pitchFamily="18" charset="0"/>
              </a:rPr>
              <a:t>The Global Diabetes Wearable market in expected to grow at a rate of 11.9% and reach 31.4 billion in 2033 from 10.2 billion USD in 2023 (Market, 2023). </a:t>
            </a:r>
          </a:p>
          <a:p>
            <a:pPr marL="171450" indent="-171450">
              <a:buFont typeface="Arial" panose="020B0604020202020204" pitchFamily="34" charset="0"/>
              <a:buChar char="•"/>
            </a:pPr>
            <a:r>
              <a:rPr lang="en-US" sz="750" dirty="0">
                <a:latin typeface="Times New Roman" panose="02020603050405020304" pitchFamily="18" charset="0"/>
                <a:cs typeface="Times New Roman" panose="02020603050405020304" pitchFamily="18" charset="0"/>
              </a:rPr>
              <a:t>AI models properly paired with wearable devices have shown promise in aspects of insulin management, glycemic monitoring as well as predicting other insulin related events </a:t>
            </a:r>
            <a:r>
              <a:rPr lang="en-GB" sz="750" dirty="0">
                <a:latin typeface="Times New Roman" panose="02020603050405020304" pitchFamily="18" charset="0"/>
                <a:cs typeface="Times New Roman" panose="02020603050405020304" pitchFamily="18" charset="0"/>
              </a:rPr>
              <a:t>(Fraser </a:t>
            </a:r>
            <a:r>
              <a:rPr lang="en-GB" sz="750" i="1" dirty="0">
                <a:latin typeface="Times New Roman" panose="02020603050405020304" pitchFamily="18" charset="0"/>
                <a:cs typeface="Times New Roman" panose="02020603050405020304" pitchFamily="18" charset="0"/>
              </a:rPr>
              <a:t>et al.</a:t>
            </a:r>
            <a:r>
              <a:rPr lang="en-GB" sz="750" dirty="0">
                <a:latin typeface="Times New Roman" panose="02020603050405020304" pitchFamily="18" charset="0"/>
                <a:cs typeface="Times New Roman" panose="02020603050405020304" pitchFamily="18" charset="0"/>
              </a:rPr>
              <a:t> 2025; Ahmed </a:t>
            </a:r>
            <a:r>
              <a:rPr lang="en-GB" sz="750" i="1" dirty="0">
                <a:latin typeface="Times New Roman" panose="02020603050405020304" pitchFamily="18" charset="0"/>
                <a:cs typeface="Times New Roman" panose="02020603050405020304" pitchFamily="18" charset="0"/>
              </a:rPr>
              <a:t>et al.</a:t>
            </a:r>
            <a:r>
              <a:rPr lang="en-GB" sz="750" dirty="0">
                <a:latin typeface="Times New Roman" panose="02020603050405020304" pitchFamily="18" charset="0"/>
                <a:cs typeface="Times New Roman" panose="02020603050405020304" pitchFamily="18" charset="0"/>
              </a:rPr>
              <a:t> 2022; Hoskins, 2025). </a:t>
            </a:r>
          </a:p>
          <a:p>
            <a:pPr marL="171450" indent="-171450">
              <a:buFont typeface="Arial" panose="020B0604020202020204" pitchFamily="34" charset="0"/>
              <a:buChar char="•"/>
            </a:pPr>
            <a:r>
              <a:rPr lang="en-GB" sz="750" dirty="0">
                <a:latin typeface="Times New Roman" panose="02020603050405020304" pitchFamily="18" charset="0"/>
                <a:cs typeface="Times New Roman" panose="02020603050405020304" pitchFamily="18" charset="0"/>
              </a:rPr>
              <a:t>Besides, conditions like diabetes have a direct impact on quality of life (Speight </a:t>
            </a:r>
            <a:r>
              <a:rPr lang="en-GB" sz="750" i="1" dirty="0">
                <a:latin typeface="Times New Roman" panose="02020603050405020304" pitchFamily="18" charset="0"/>
                <a:cs typeface="Times New Roman" panose="02020603050405020304" pitchFamily="18" charset="0"/>
              </a:rPr>
              <a:t>et al.</a:t>
            </a:r>
            <a:r>
              <a:rPr lang="en-GB" sz="750" dirty="0">
                <a:latin typeface="Times New Roman" panose="02020603050405020304" pitchFamily="18" charset="0"/>
                <a:cs typeface="Times New Roman" panose="02020603050405020304" pitchFamily="18" charset="0"/>
              </a:rPr>
              <a:t> 2020; </a:t>
            </a:r>
            <a:r>
              <a:rPr lang="en-GB" sz="750" dirty="0" err="1">
                <a:latin typeface="Times New Roman" panose="02020603050405020304" pitchFamily="18" charset="0"/>
                <a:cs typeface="Times New Roman" panose="02020603050405020304" pitchFamily="18" charset="0"/>
              </a:rPr>
              <a:t>Garg</a:t>
            </a:r>
            <a:r>
              <a:rPr lang="en-GB" sz="750" dirty="0">
                <a:latin typeface="Times New Roman" panose="02020603050405020304" pitchFamily="18" charset="0"/>
                <a:cs typeface="Times New Roman" panose="02020603050405020304" pitchFamily="18" charset="0"/>
              </a:rPr>
              <a:t> and </a:t>
            </a:r>
            <a:r>
              <a:rPr lang="en-GB" sz="750" dirty="0" err="1">
                <a:latin typeface="Times New Roman" panose="02020603050405020304" pitchFamily="18" charset="0"/>
                <a:cs typeface="Times New Roman" panose="02020603050405020304" pitchFamily="18" charset="0"/>
              </a:rPr>
              <a:t>Duggal</a:t>
            </a:r>
            <a:r>
              <a:rPr lang="en-GB" sz="750" dirty="0">
                <a:latin typeface="Times New Roman" panose="02020603050405020304" pitchFamily="18" charset="0"/>
                <a:cs typeface="Times New Roman" panose="02020603050405020304" pitchFamily="18" charset="0"/>
              </a:rPr>
              <a:t>, 2022). This shows that wearable technology has huge potential in assisting people towards managing conditions such as Diabetes Type and Type 2. </a:t>
            </a:r>
          </a:p>
          <a:p>
            <a:pPr marL="171450" indent="-171450">
              <a:buFont typeface="Arial" panose="020B0604020202020204" pitchFamily="34" charset="0"/>
              <a:buChar char="•"/>
            </a:pPr>
            <a:r>
              <a:rPr lang="en-GB" sz="750" dirty="0">
                <a:latin typeface="Times New Roman" panose="02020603050405020304" pitchFamily="18" charset="0"/>
                <a:cs typeface="Times New Roman" panose="02020603050405020304" pitchFamily="18" charset="0"/>
              </a:rPr>
              <a:t>A secondary qualitative approach is adopted to critically synthesise existing literature, policies, and empirical findings to identify current gaps and opportunities.</a:t>
            </a:r>
          </a:p>
        </p:txBody>
      </p:sp>
      <p:sp>
        <p:nvSpPr>
          <p:cNvPr id="87" name="Google Shape;87;p1"/>
          <p:cNvSpPr/>
          <p:nvPr/>
        </p:nvSpPr>
        <p:spPr>
          <a:xfrm>
            <a:off x="147647" y="5623955"/>
            <a:ext cx="4051819" cy="1151908"/>
          </a:xfrm>
          <a:prstGeom prst="rect">
            <a:avLst/>
          </a:prstGeom>
          <a:noFill/>
          <a:ln w="28575" cap="flat" cmpd="sng">
            <a:solidFill>
              <a:srgbClr val="00B050"/>
            </a:solidFill>
            <a:prstDash val="solid"/>
            <a:round/>
            <a:headEnd type="none" w="sm" len="sm"/>
            <a:tailEnd type="none" w="sm" len="sm"/>
          </a:ln>
        </p:spPr>
        <p:txBody>
          <a:bodyPr spcFirstLastPara="1" wrap="square" lIns="91425" tIns="91425" rIns="91425" bIns="91425" anchor="ctr" anchorCtr="0">
            <a:noAutofit/>
          </a:bodyPr>
          <a:lstStyle/>
          <a:p>
            <a:pPr lvl="0" algn="ctr">
              <a:lnSpc>
                <a:spcPct val="115000"/>
              </a:lnSpc>
            </a:pPr>
            <a:r>
              <a:rPr lang="en-GB" b="1" dirty="0">
                <a:solidFill>
                  <a:schemeClr val="tx1"/>
                </a:solidFill>
                <a:latin typeface="Times New Roman" panose="02020603050405020304" pitchFamily="18" charset="0"/>
                <a:cs typeface="Times New Roman" panose="02020603050405020304" pitchFamily="18" charset="0"/>
              </a:rPr>
              <a:t>Research impact</a:t>
            </a:r>
          </a:p>
          <a:p>
            <a:r>
              <a:rPr lang="en-GB" sz="800" dirty="0">
                <a:latin typeface="Times New Roman" panose="02020603050405020304" pitchFamily="18" charset="0"/>
                <a:cs typeface="Times New Roman" panose="02020603050405020304" pitchFamily="18" charset="0"/>
              </a:rPr>
              <a:t>The research is important to inform an evidence-based practice and policy by determining the efficacy of wearable technology in enhancing self-management of diabetes, lowering diabetic complications, mitigating health disparities, and promoting sustainable strategies of digital transformation by the NHS. The findings of this study can also help in extracting evidence-based interventions on ways in which diabetes management can be enhanced through the use of wearable devices. Healthcare professionals may also encourage more diabetic patients to adhere to the use of wearable devices. </a:t>
            </a:r>
          </a:p>
        </p:txBody>
      </p:sp>
      <p:sp>
        <p:nvSpPr>
          <p:cNvPr id="88" name="Google Shape;88;p1"/>
          <p:cNvSpPr/>
          <p:nvPr/>
        </p:nvSpPr>
        <p:spPr>
          <a:xfrm>
            <a:off x="7647092" y="1015787"/>
            <a:ext cx="4465443" cy="2337271"/>
          </a:xfrm>
          <a:prstGeom prst="rect">
            <a:avLst/>
          </a:prstGeom>
          <a:noFill/>
          <a:ln w="28575" cap="flat" cmpd="sng">
            <a:solidFill>
              <a:srgbClr val="7030A0"/>
            </a:solidFill>
            <a:prstDash val="solid"/>
            <a:round/>
            <a:headEnd type="none" w="sm" len="sm"/>
            <a:tailEnd type="none" w="sm" len="sm"/>
          </a:ln>
        </p:spPr>
        <p:txBody>
          <a:bodyPr spcFirstLastPara="1" wrap="square" lIns="91425" tIns="91425" rIns="91425" bIns="91425" anchor="ctr" anchorCtr="0">
            <a:noAutofit/>
          </a:bodyPr>
          <a:lstStyle/>
          <a:p>
            <a:pPr lvl="0" algn="ctr">
              <a:buClr>
                <a:schemeClr val="dk1"/>
              </a:buClr>
              <a:buSzPts val="1100"/>
            </a:pPr>
            <a:r>
              <a:rPr lang="en-GB" b="1" dirty="0">
                <a:latin typeface="Times New Roman" panose="02020603050405020304" pitchFamily="18" charset="0"/>
                <a:cs typeface="Times New Roman" panose="02020603050405020304" pitchFamily="18" charset="0"/>
              </a:rPr>
              <a:t>Research Question, Aims and Objectives</a:t>
            </a:r>
          </a:p>
          <a:p>
            <a:pPr algn="just"/>
            <a:r>
              <a:rPr lang="en-GB" sz="800" b="1" dirty="0">
                <a:latin typeface="Times New Roman" panose="02020603050405020304" pitchFamily="18" charset="0"/>
                <a:cs typeface="Times New Roman" panose="02020603050405020304" pitchFamily="18" charset="0"/>
              </a:rPr>
              <a:t>Question</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What is the role of wearable technology in the management of Type 1 and Type 2 diabetes among adults in the United Kingdom?</a:t>
            </a:r>
            <a:endParaRPr lang="en-GB" sz="800" b="1" dirty="0">
              <a:latin typeface="Times New Roman" panose="02020603050405020304" pitchFamily="18" charset="0"/>
              <a:cs typeface="Times New Roman" panose="02020603050405020304" pitchFamily="18" charset="0"/>
            </a:endParaRPr>
          </a:p>
          <a:p>
            <a:pPr algn="just"/>
            <a:r>
              <a:rPr lang="en-GB" sz="800" b="1" dirty="0">
                <a:latin typeface="Times New Roman" panose="02020603050405020304" pitchFamily="18" charset="0"/>
                <a:cs typeface="Times New Roman" panose="02020603050405020304" pitchFamily="18" charset="0"/>
              </a:rPr>
              <a:t>Aim</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aim is to critically evaluate the role of wearable technology in the management of Type 1 and Type 2 diabetes among adults in the United Kingdom</a:t>
            </a:r>
          </a:p>
          <a:p>
            <a:pPr algn="just"/>
            <a:r>
              <a:rPr lang="en-GB" sz="800" b="1" dirty="0">
                <a:latin typeface="Times New Roman" panose="02020603050405020304" pitchFamily="18" charset="0"/>
                <a:cs typeface="Times New Roman" panose="02020603050405020304" pitchFamily="18" charset="0"/>
              </a:rPr>
              <a:t>Objectives</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analyse recent trends in Prevalence &amp; incidence of type 1 &amp; 2 diabetes in adults in the UK. </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examine key biological &amp; environmental risk factors that contribute to the rise in prevalence of diabetes</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assess evidence from existing research regarding the role of wearable technology in managing type 1 and type 2 diabetes in adults</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examine current UK public health policies &amp; strategies to identify strengths, weaknesses, weakness &amp; gaps to inform wearable technology and future evidence-based practice</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provide recommendations to practitioners and policy makers on strategies and policies to promote wearable technology to support adults living in the UK with type 1 and type 2 diabetes.</a:t>
            </a:r>
          </a:p>
        </p:txBody>
      </p:sp>
      <p:sp>
        <p:nvSpPr>
          <p:cNvPr id="91" name="Google Shape;91;p1"/>
          <p:cNvSpPr txBox="1"/>
          <p:nvPr/>
        </p:nvSpPr>
        <p:spPr>
          <a:xfrm>
            <a:off x="7686720" y="5208327"/>
            <a:ext cx="4386185" cy="1567536"/>
          </a:xfrm>
          <a:prstGeom prst="rect">
            <a:avLst/>
          </a:prstGeom>
          <a:solidFill>
            <a:srgbClr val="FFD966"/>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en-GB" b="1" dirty="0">
                <a:solidFill>
                  <a:schemeClr val="dk1"/>
                </a:solidFill>
                <a:latin typeface="Times New Roman"/>
                <a:ea typeface="Times New Roman"/>
                <a:cs typeface="Times New Roman"/>
                <a:sym typeface="Times New Roman"/>
              </a:rPr>
              <a:t>Reference List</a:t>
            </a:r>
          </a:p>
          <a:p>
            <a:pPr algn="just"/>
            <a:r>
              <a:rPr lang="en-GB" sz="370" dirty="0">
                <a:latin typeface="Times New Roman" panose="02020603050405020304" pitchFamily="18" charset="0"/>
                <a:cs typeface="Times New Roman" panose="02020603050405020304" pitchFamily="18" charset="0"/>
              </a:rPr>
              <a:t>Ahmed, A., Aziz, S., Abd-</a:t>
            </a:r>
            <a:r>
              <a:rPr lang="en-GB" sz="370" dirty="0" err="1">
                <a:latin typeface="Times New Roman" panose="02020603050405020304" pitchFamily="18" charset="0"/>
                <a:cs typeface="Times New Roman" panose="02020603050405020304" pitchFamily="18" charset="0"/>
              </a:rPr>
              <a:t>Alrazaq</a:t>
            </a:r>
            <a:r>
              <a:rPr lang="en-GB" sz="370" dirty="0">
                <a:latin typeface="Times New Roman" panose="02020603050405020304" pitchFamily="18" charset="0"/>
                <a:cs typeface="Times New Roman" panose="02020603050405020304" pitchFamily="18" charset="0"/>
              </a:rPr>
              <a:t>, A., Farooq, F. and Sheikh, J., 2022. Overview of artificial intelligence–driven wearable devices for diabetes: scoping review. </a:t>
            </a:r>
            <a:r>
              <a:rPr lang="en-GB" sz="370" i="1" dirty="0">
                <a:latin typeface="Times New Roman" panose="02020603050405020304" pitchFamily="18" charset="0"/>
                <a:cs typeface="Times New Roman" panose="02020603050405020304" pitchFamily="18" charset="0"/>
              </a:rPr>
              <a:t>Journal of medical Internet research</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24</a:t>
            </a:r>
            <a:r>
              <a:rPr lang="en-GB" sz="370" dirty="0">
                <a:latin typeface="Times New Roman" panose="02020603050405020304" pitchFamily="18" charset="0"/>
                <a:cs typeface="Times New Roman" panose="02020603050405020304" pitchFamily="18" charset="0"/>
              </a:rPr>
              <a:t>(8), p.e36010.</a:t>
            </a:r>
          </a:p>
          <a:p>
            <a:pPr algn="just"/>
            <a:r>
              <a:rPr lang="en-GB" sz="370" dirty="0">
                <a:latin typeface="Times New Roman" panose="02020603050405020304" pitchFamily="18" charset="0"/>
                <a:cs typeface="Times New Roman" panose="02020603050405020304" pitchFamily="18" charset="0"/>
              </a:rPr>
              <a:t>Diabetes, 2025. </a:t>
            </a:r>
            <a:r>
              <a:rPr lang="en-GB" sz="370" i="1" dirty="0">
                <a:latin typeface="Times New Roman" panose="02020603050405020304" pitchFamily="18" charset="0"/>
                <a:cs typeface="Times New Roman" panose="02020603050405020304" pitchFamily="18" charset="0"/>
              </a:rPr>
              <a:t>How many people in the UK have diabetes?.</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3"/>
              </a:rPr>
              <a:t>https://</a:t>
            </a:r>
            <a:r>
              <a:rPr lang="en-GB" sz="370" u="sng" dirty="0" err="1">
                <a:latin typeface="Times New Roman" panose="02020603050405020304" pitchFamily="18" charset="0"/>
                <a:cs typeface="Times New Roman" panose="02020603050405020304" pitchFamily="18" charset="0"/>
                <a:hlinkClick r:id="rId3"/>
              </a:rPr>
              <a:t>www.diabetes.org.uk</a:t>
            </a:r>
            <a:r>
              <a:rPr lang="en-GB" sz="370" u="sng" dirty="0">
                <a:latin typeface="Times New Roman" panose="02020603050405020304" pitchFamily="18" charset="0"/>
                <a:cs typeface="Times New Roman" panose="02020603050405020304" pitchFamily="18" charset="0"/>
                <a:hlinkClick r:id="rId3"/>
              </a:rPr>
              <a:t>/about-us/about-the-charity/our-strategy/statistics</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Fraser, R.A., Walker, R.J., Campbell, J.A., </a:t>
            </a:r>
            <a:r>
              <a:rPr lang="en-GB" sz="370" dirty="0" err="1">
                <a:latin typeface="Times New Roman" panose="02020603050405020304" pitchFamily="18" charset="0"/>
                <a:cs typeface="Times New Roman" panose="02020603050405020304" pitchFamily="18" charset="0"/>
              </a:rPr>
              <a:t>Ekwunife</a:t>
            </a:r>
            <a:r>
              <a:rPr lang="en-GB" sz="370" dirty="0">
                <a:latin typeface="Times New Roman" panose="02020603050405020304" pitchFamily="18" charset="0"/>
                <a:cs typeface="Times New Roman" panose="02020603050405020304" pitchFamily="18" charset="0"/>
              </a:rPr>
              <a:t>, O. and Egede, L.E., 2025. Integration of artificial intelligence and wearable technology in the management of diabetes and prediabetes. </a:t>
            </a:r>
            <a:r>
              <a:rPr lang="en-GB" sz="370" i="1" dirty="0" err="1">
                <a:latin typeface="Times New Roman" panose="02020603050405020304" pitchFamily="18" charset="0"/>
                <a:cs typeface="Times New Roman" panose="02020603050405020304" pitchFamily="18" charset="0"/>
              </a:rPr>
              <a:t>npj</a:t>
            </a:r>
            <a:r>
              <a:rPr lang="en-GB" sz="370" i="1" dirty="0">
                <a:latin typeface="Times New Roman" panose="02020603050405020304" pitchFamily="18" charset="0"/>
                <a:cs typeface="Times New Roman" panose="02020603050405020304" pitchFamily="18" charset="0"/>
              </a:rPr>
              <a:t> Digital Medicine</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8</a:t>
            </a:r>
            <a:r>
              <a:rPr lang="en-GB" sz="370" dirty="0">
                <a:latin typeface="Times New Roman" panose="02020603050405020304" pitchFamily="18" charset="0"/>
                <a:cs typeface="Times New Roman" panose="02020603050405020304" pitchFamily="18" charset="0"/>
              </a:rPr>
              <a:t>(1), p.687.</a:t>
            </a:r>
          </a:p>
          <a:p>
            <a:pPr algn="just"/>
            <a:r>
              <a:rPr lang="en-GB" sz="370" dirty="0">
                <a:latin typeface="Times New Roman" panose="02020603050405020304" pitchFamily="18" charset="0"/>
                <a:cs typeface="Times New Roman" panose="02020603050405020304" pitchFamily="18" charset="0"/>
              </a:rPr>
              <a:t>Garg, P. and Duggal, N., 2022. Type 2 diabetes mellitus, its impact on quality of life and how the disease can be managed-a review. </a:t>
            </a:r>
            <a:r>
              <a:rPr lang="en-GB" sz="370" i="1" dirty="0">
                <a:latin typeface="Times New Roman" panose="02020603050405020304" pitchFamily="18" charset="0"/>
                <a:cs typeface="Times New Roman" panose="02020603050405020304" pitchFamily="18" charset="0"/>
              </a:rPr>
              <a:t>Obesity Medicine</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35</a:t>
            </a:r>
            <a:r>
              <a:rPr lang="en-GB" sz="370" dirty="0">
                <a:latin typeface="Times New Roman" panose="02020603050405020304" pitchFamily="18" charset="0"/>
                <a:cs typeface="Times New Roman" panose="02020603050405020304" pitchFamily="18" charset="0"/>
              </a:rPr>
              <a:t>, p.100459.</a:t>
            </a:r>
          </a:p>
          <a:p>
            <a:pPr algn="just"/>
            <a:r>
              <a:rPr lang="en-GB" sz="370" dirty="0">
                <a:latin typeface="Times New Roman" panose="02020603050405020304" pitchFamily="18" charset="0"/>
                <a:cs typeface="Times New Roman" panose="02020603050405020304" pitchFamily="18" charset="0"/>
              </a:rPr>
              <a:t>GOV UK, 2025. </a:t>
            </a:r>
            <a:r>
              <a:rPr lang="en-GB" sz="370" i="1" dirty="0">
                <a:latin typeface="Times New Roman" panose="02020603050405020304" pitchFamily="18" charset="0"/>
                <a:cs typeface="Times New Roman" panose="02020603050405020304" pitchFamily="18" charset="0"/>
              </a:rPr>
              <a:t>Diabetes profile: statistical commentary, March 2025</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4"/>
              </a:rPr>
              <a:t>https://</a:t>
            </a:r>
            <a:r>
              <a:rPr lang="en-GB" sz="370" u="sng" dirty="0" err="1">
                <a:latin typeface="Times New Roman" panose="02020603050405020304" pitchFamily="18" charset="0"/>
                <a:cs typeface="Times New Roman" panose="02020603050405020304" pitchFamily="18" charset="0"/>
                <a:hlinkClick r:id="rId4"/>
              </a:rPr>
              <a:t>www.gov.uk</a:t>
            </a:r>
            <a:r>
              <a:rPr lang="en-GB" sz="370" u="sng" dirty="0">
                <a:latin typeface="Times New Roman" panose="02020603050405020304" pitchFamily="18" charset="0"/>
                <a:cs typeface="Times New Roman" panose="02020603050405020304" pitchFamily="18" charset="0"/>
                <a:hlinkClick r:id="rId4"/>
              </a:rPr>
              <a:t>/government/statistics/diabetes-profile-update-march-2025/diabetes-profile-statistical-commentary-march-2025</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Gregory, A., 2025. </a:t>
            </a:r>
            <a:r>
              <a:rPr lang="en-GB" sz="370" i="1" dirty="0">
                <a:latin typeface="Times New Roman" panose="02020603050405020304" pitchFamily="18" charset="0"/>
                <a:cs typeface="Times New Roman" panose="02020603050405020304" pitchFamily="18" charset="0"/>
              </a:rPr>
              <a:t>One in five UK adults has diabetes or pre-diabetes, analysis shows.</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5"/>
              </a:rPr>
              <a:t>https://</a:t>
            </a:r>
            <a:r>
              <a:rPr lang="en-GB" sz="370" u="sng" dirty="0" err="1">
                <a:latin typeface="Times New Roman" panose="02020603050405020304" pitchFamily="18" charset="0"/>
                <a:cs typeface="Times New Roman" panose="02020603050405020304" pitchFamily="18" charset="0"/>
                <a:hlinkClick r:id="rId5"/>
              </a:rPr>
              <a:t>www.theguardian.com</a:t>
            </a:r>
            <a:r>
              <a:rPr lang="en-GB" sz="370" u="sng" dirty="0">
                <a:latin typeface="Times New Roman" panose="02020603050405020304" pitchFamily="18" charset="0"/>
                <a:cs typeface="Times New Roman" panose="02020603050405020304" pitchFamily="18" charset="0"/>
                <a:hlinkClick r:id="rId5"/>
              </a:rPr>
              <a:t>/society/2025/</a:t>
            </a:r>
            <a:r>
              <a:rPr lang="en-GB" sz="370" u="sng" dirty="0" err="1">
                <a:latin typeface="Times New Roman" panose="02020603050405020304" pitchFamily="18" charset="0"/>
                <a:cs typeface="Times New Roman" panose="02020603050405020304" pitchFamily="18" charset="0"/>
                <a:hlinkClick r:id="rId5"/>
              </a:rPr>
              <a:t>feb</a:t>
            </a:r>
            <a:r>
              <a:rPr lang="en-GB" sz="370" u="sng" dirty="0">
                <a:latin typeface="Times New Roman" panose="02020603050405020304" pitchFamily="18" charset="0"/>
                <a:cs typeface="Times New Roman" panose="02020603050405020304" pitchFamily="18" charset="0"/>
                <a:hlinkClick r:id="rId5"/>
              </a:rPr>
              <a:t>/06/one-in-five-uk-adults-have-diabetes-or-pre-diabetes-analysis-shows</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Hoskins, M., 2025. </a:t>
            </a:r>
            <a:r>
              <a:rPr lang="en-GB" sz="370" i="1" dirty="0">
                <a:latin typeface="Times New Roman" panose="02020603050405020304" pitchFamily="18" charset="0"/>
                <a:cs typeface="Times New Roman" panose="02020603050405020304" pitchFamily="18" charset="0"/>
              </a:rPr>
              <a:t>Monitoring Diabetes Data from Your Wrist.</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6"/>
              </a:rPr>
              <a:t>https://</a:t>
            </a:r>
            <a:r>
              <a:rPr lang="en-GB" sz="370" u="sng" dirty="0" err="1">
                <a:latin typeface="Times New Roman" panose="02020603050405020304" pitchFamily="18" charset="0"/>
                <a:cs typeface="Times New Roman" panose="02020603050405020304" pitchFamily="18" charset="0"/>
                <a:hlinkClick r:id="rId6"/>
              </a:rPr>
              <a:t>www.healthline.com</a:t>
            </a:r>
            <a:r>
              <a:rPr lang="en-GB" sz="370" u="sng" dirty="0">
                <a:latin typeface="Times New Roman" panose="02020603050405020304" pitchFamily="18" charset="0"/>
                <a:cs typeface="Times New Roman" panose="02020603050405020304" pitchFamily="18" charset="0"/>
                <a:hlinkClick r:id="rId6"/>
              </a:rPr>
              <a:t>/health/diabetes/</a:t>
            </a:r>
            <a:r>
              <a:rPr lang="en-GB" sz="370" u="sng" dirty="0" err="1">
                <a:latin typeface="Times New Roman" panose="02020603050405020304" pitchFamily="18" charset="0"/>
                <a:cs typeface="Times New Roman" panose="02020603050405020304" pitchFamily="18" charset="0"/>
                <a:hlinkClick r:id="rId6"/>
              </a:rPr>
              <a:t>wrist-smartwatches-and-diabetes-tech#dexcom-connectivity</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Market, 2023. </a:t>
            </a:r>
            <a:r>
              <a:rPr lang="en-GB" sz="370" i="1" dirty="0">
                <a:latin typeface="Times New Roman" panose="02020603050405020304" pitchFamily="18" charset="0"/>
                <a:cs typeface="Times New Roman" panose="02020603050405020304" pitchFamily="18" charset="0"/>
              </a:rPr>
              <a:t>Diabetes Wearable Market</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7"/>
              </a:rPr>
              <a:t>https://</a:t>
            </a:r>
            <a:r>
              <a:rPr lang="en-GB" sz="370" u="sng" dirty="0" err="1">
                <a:latin typeface="Times New Roman" panose="02020603050405020304" pitchFamily="18" charset="0"/>
                <a:cs typeface="Times New Roman" panose="02020603050405020304" pitchFamily="18" charset="0"/>
                <a:hlinkClick r:id="rId7"/>
              </a:rPr>
              <a:t>market.us</a:t>
            </a:r>
            <a:r>
              <a:rPr lang="en-GB" sz="370" u="sng" dirty="0">
                <a:latin typeface="Times New Roman" panose="02020603050405020304" pitchFamily="18" charset="0"/>
                <a:cs typeface="Times New Roman" panose="02020603050405020304" pitchFamily="18" charset="0"/>
                <a:hlinkClick r:id="rId7"/>
              </a:rPr>
              <a:t>/report/diabetes-wearables-market/</a:t>
            </a:r>
            <a:r>
              <a:rPr lang="en-GB" sz="370" dirty="0">
                <a:latin typeface="Times New Roman" panose="02020603050405020304" pitchFamily="18" charset="0"/>
                <a:cs typeface="Times New Roman" panose="02020603050405020304" pitchFamily="18" charset="0"/>
              </a:rPr>
              <a:t> (Accessed: 03 March 2026)</a:t>
            </a:r>
          </a:p>
          <a:p>
            <a:pPr algn="just"/>
            <a:r>
              <a:rPr lang="en-GB" sz="370" dirty="0">
                <a:latin typeface="Times New Roman" panose="02020603050405020304" pitchFamily="18" charset="0"/>
                <a:cs typeface="Times New Roman" panose="02020603050405020304" pitchFamily="18" charset="0"/>
              </a:rPr>
              <a:t>McCracken, N., 2023. </a:t>
            </a:r>
            <a:r>
              <a:rPr lang="en-GB" sz="370" i="1" dirty="0">
                <a:latin typeface="Times New Roman" panose="02020603050405020304" pitchFamily="18" charset="0"/>
                <a:cs typeface="Times New Roman" panose="02020603050405020304" pitchFamily="18" charset="0"/>
              </a:rPr>
              <a:t>Diabetes: Increase in the number of people living with the condition in NI.</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8"/>
              </a:rPr>
              <a:t>https://</a:t>
            </a:r>
            <a:r>
              <a:rPr lang="en-GB" sz="370" u="sng" dirty="0" err="1">
                <a:latin typeface="Times New Roman" panose="02020603050405020304" pitchFamily="18" charset="0"/>
                <a:cs typeface="Times New Roman" panose="02020603050405020304" pitchFamily="18" charset="0"/>
                <a:hlinkClick r:id="rId8"/>
              </a:rPr>
              <a:t>www.bbc.com</a:t>
            </a:r>
            <a:r>
              <a:rPr lang="en-GB" sz="370" u="sng" dirty="0">
                <a:latin typeface="Times New Roman" panose="02020603050405020304" pitchFamily="18" charset="0"/>
                <a:cs typeface="Times New Roman" panose="02020603050405020304" pitchFamily="18" charset="0"/>
                <a:hlinkClick r:id="rId8"/>
              </a:rPr>
              <a:t>/news/uk-northern-ireland-65854068</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Men’s Health Forum, 2021. </a:t>
            </a:r>
            <a:r>
              <a:rPr lang="en-GB" sz="370" i="1" dirty="0">
                <a:latin typeface="Times New Roman" panose="02020603050405020304" pitchFamily="18" charset="0"/>
                <a:cs typeface="Times New Roman" panose="02020603050405020304" pitchFamily="18" charset="0"/>
              </a:rPr>
              <a:t>Diabetes FAQS. </a:t>
            </a:r>
            <a:r>
              <a:rPr lang="en-GB" sz="370" dirty="0">
                <a:latin typeface="Times New Roman" panose="02020603050405020304" pitchFamily="18" charset="0"/>
                <a:cs typeface="Times New Roman" panose="02020603050405020304" pitchFamily="18" charset="0"/>
              </a:rPr>
              <a:t>Available at: </a:t>
            </a:r>
            <a:r>
              <a:rPr lang="en-GB" sz="370" u="sng" dirty="0">
                <a:latin typeface="Times New Roman" panose="02020603050405020304" pitchFamily="18" charset="0"/>
                <a:cs typeface="Times New Roman" panose="02020603050405020304" pitchFamily="18" charset="0"/>
                <a:hlinkClick r:id="rId9"/>
              </a:rPr>
              <a:t>https://</a:t>
            </a:r>
            <a:r>
              <a:rPr lang="en-GB" sz="370" u="sng" dirty="0" err="1">
                <a:latin typeface="Times New Roman" panose="02020603050405020304" pitchFamily="18" charset="0"/>
                <a:cs typeface="Times New Roman" panose="02020603050405020304" pitchFamily="18" charset="0"/>
                <a:hlinkClick r:id="rId9"/>
              </a:rPr>
              <a:t>www.menshealthforum.org.uk</a:t>
            </a:r>
            <a:r>
              <a:rPr lang="en-GB" sz="370" u="sng" dirty="0">
                <a:latin typeface="Times New Roman" panose="02020603050405020304" pitchFamily="18" charset="0"/>
                <a:cs typeface="Times New Roman" panose="02020603050405020304" pitchFamily="18" charset="0"/>
                <a:hlinkClick r:id="rId9"/>
              </a:rPr>
              <a:t>/diabetes-</a:t>
            </a:r>
            <a:r>
              <a:rPr lang="en-GB" sz="370" u="sng" dirty="0" err="1">
                <a:latin typeface="Times New Roman" panose="02020603050405020304" pitchFamily="18" charset="0"/>
                <a:cs typeface="Times New Roman" panose="02020603050405020304" pitchFamily="18" charset="0"/>
                <a:hlinkClick r:id="rId9"/>
              </a:rPr>
              <a:t>faqs</a:t>
            </a:r>
            <a:r>
              <a:rPr lang="en-GB" sz="370" dirty="0">
                <a:latin typeface="Times New Roman" panose="02020603050405020304" pitchFamily="18" charset="0"/>
                <a:cs typeface="Times New Roman" panose="02020603050405020304" pitchFamily="18" charset="0"/>
              </a:rPr>
              <a:t> (Accessed: 26 February 2026)</a:t>
            </a:r>
          </a:p>
          <a:p>
            <a:pPr algn="just"/>
            <a:r>
              <a:rPr lang="en-GB" sz="370" dirty="0">
                <a:latin typeface="Times New Roman" panose="02020603050405020304" pitchFamily="18" charset="0"/>
                <a:cs typeface="Times New Roman" panose="02020603050405020304" pitchFamily="18" charset="0"/>
              </a:rPr>
              <a:t>Ng, </a:t>
            </a:r>
            <a:r>
              <a:rPr lang="en-GB" sz="370" dirty="0" err="1">
                <a:latin typeface="Times New Roman" panose="02020603050405020304" pitchFamily="18" charset="0"/>
                <a:cs typeface="Times New Roman" panose="02020603050405020304" pitchFamily="18" charset="0"/>
              </a:rPr>
              <a:t>S.M</a:t>
            </a:r>
            <a:r>
              <a:rPr lang="en-GB" sz="370" dirty="0">
                <a:latin typeface="Times New Roman" panose="02020603050405020304" pitchFamily="18" charset="0"/>
                <a:cs typeface="Times New Roman" panose="02020603050405020304" pitchFamily="18" charset="0"/>
              </a:rPr>
              <a:t>. and Soni, A., 2023. Ten-year review of trends in children with type 1 diabetes in England and Wales. </a:t>
            </a:r>
            <a:r>
              <a:rPr lang="en-GB" sz="370" i="1" dirty="0">
                <a:latin typeface="Times New Roman" panose="02020603050405020304" pitchFamily="18" charset="0"/>
                <a:cs typeface="Times New Roman" panose="02020603050405020304" pitchFamily="18" charset="0"/>
              </a:rPr>
              <a:t>World Journal of Diabetes</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14</a:t>
            </a:r>
            <a:r>
              <a:rPr lang="en-GB" sz="370" dirty="0">
                <a:latin typeface="Times New Roman" panose="02020603050405020304" pitchFamily="18" charset="0"/>
                <a:cs typeface="Times New Roman" panose="02020603050405020304" pitchFamily="18" charset="0"/>
              </a:rPr>
              <a:t>(8), p.1194. </a:t>
            </a:r>
          </a:p>
          <a:p>
            <a:pPr algn="just"/>
            <a:r>
              <a:rPr lang="en-GB" sz="370" dirty="0">
                <a:latin typeface="Times New Roman" panose="02020603050405020304" pitchFamily="18" charset="0"/>
                <a:cs typeface="Times New Roman" panose="02020603050405020304" pitchFamily="18" charset="0"/>
              </a:rPr>
              <a:t>Shah, R., Finlay, </a:t>
            </a:r>
            <a:r>
              <a:rPr lang="en-GB" sz="370" dirty="0" err="1">
                <a:latin typeface="Times New Roman" panose="02020603050405020304" pitchFamily="18" charset="0"/>
                <a:cs typeface="Times New Roman" panose="02020603050405020304" pitchFamily="18" charset="0"/>
              </a:rPr>
              <a:t>A.Y</a:t>
            </a:r>
            <a:r>
              <a:rPr lang="en-GB" sz="370" dirty="0">
                <a:latin typeface="Times New Roman" panose="02020603050405020304" pitchFamily="18" charset="0"/>
                <a:cs typeface="Times New Roman" panose="02020603050405020304" pitchFamily="18" charset="0"/>
              </a:rPr>
              <a:t>., Ali, F.M., </a:t>
            </a:r>
            <a:r>
              <a:rPr lang="en-GB" sz="370" dirty="0" err="1">
                <a:latin typeface="Times New Roman" panose="02020603050405020304" pitchFamily="18" charset="0"/>
                <a:cs typeface="Times New Roman" panose="02020603050405020304" pitchFamily="18" charset="0"/>
              </a:rPr>
              <a:t>Otwombe</a:t>
            </a:r>
            <a:r>
              <a:rPr lang="en-GB" sz="370" dirty="0">
                <a:latin typeface="Times New Roman" panose="02020603050405020304" pitchFamily="18" charset="0"/>
                <a:cs typeface="Times New Roman" panose="02020603050405020304" pitchFamily="18" charset="0"/>
              </a:rPr>
              <a:t>, K., Nixon, </a:t>
            </a:r>
            <a:r>
              <a:rPr lang="en-GB" sz="370" dirty="0" err="1">
                <a:latin typeface="Times New Roman" panose="02020603050405020304" pitchFamily="18" charset="0"/>
                <a:cs typeface="Times New Roman" panose="02020603050405020304" pitchFamily="18" charset="0"/>
              </a:rPr>
              <a:t>S.J</a:t>
            </a:r>
            <a:r>
              <a:rPr lang="en-GB" sz="370" dirty="0">
                <a:latin typeface="Times New Roman" panose="02020603050405020304" pitchFamily="18" charset="0"/>
                <a:cs typeface="Times New Roman" panose="02020603050405020304" pitchFamily="18" charset="0"/>
              </a:rPr>
              <a:t>., George, L., Evans, M., Ingram, J.R. and Salek, S., 2025. Comparison of the impact of type 1 and type 2 diabetes on quality of life of families of patients: A UK cross‐sectional study. </a:t>
            </a:r>
            <a:r>
              <a:rPr lang="en-GB" sz="370" i="1" dirty="0">
                <a:latin typeface="Times New Roman" panose="02020603050405020304" pitchFamily="18" charset="0"/>
                <a:cs typeface="Times New Roman" panose="02020603050405020304" pitchFamily="18" charset="0"/>
              </a:rPr>
              <a:t>Diabetes, Obesity and Metabolism</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27</a:t>
            </a:r>
            <a:r>
              <a:rPr lang="en-GB" sz="370" dirty="0">
                <a:latin typeface="Times New Roman" panose="02020603050405020304" pitchFamily="18" charset="0"/>
                <a:cs typeface="Times New Roman" panose="02020603050405020304" pitchFamily="18" charset="0"/>
              </a:rPr>
              <a:t>(2), pp.652-662.</a:t>
            </a:r>
          </a:p>
          <a:p>
            <a:pPr algn="just"/>
            <a:r>
              <a:rPr lang="en-GB" sz="370" dirty="0">
                <a:latin typeface="Times New Roman" panose="02020603050405020304" pitchFamily="18" charset="0"/>
                <a:cs typeface="Times New Roman" panose="02020603050405020304" pitchFamily="18" charset="0"/>
              </a:rPr>
              <a:t>Speight, J., Holmes‐Truscott, E., </a:t>
            </a:r>
            <a:r>
              <a:rPr lang="en-GB" sz="370" dirty="0" err="1">
                <a:latin typeface="Times New Roman" panose="02020603050405020304" pitchFamily="18" charset="0"/>
                <a:cs typeface="Times New Roman" panose="02020603050405020304" pitchFamily="18" charset="0"/>
              </a:rPr>
              <a:t>Hendrieckx</a:t>
            </a:r>
            <a:r>
              <a:rPr lang="en-GB" sz="370" dirty="0">
                <a:latin typeface="Times New Roman" panose="02020603050405020304" pitchFamily="18" charset="0"/>
                <a:cs typeface="Times New Roman" panose="02020603050405020304" pitchFamily="18" charset="0"/>
              </a:rPr>
              <a:t>, C., Skovlund, S. and Cooke, </a:t>
            </a:r>
            <a:r>
              <a:rPr lang="en-GB" sz="370" dirty="0" err="1">
                <a:latin typeface="Times New Roman" panose="02020603050405020304" pitchFamily="18" charset="0"/>
                <a:cs typeface="Times New Roman" panose="02020603050405020304" pitchFamily="18" charset="0"/>
              </a:rPr>
              <a:t>D.J.D.M</a:t>
            </a:r>
            <a:r>
              <a:rPr lang="en-GB" sz="370" dirty="0">
                <a:latin typeface="Times New Roman" panose="02020603050405020304" pitchFamily="18" charset="0"/>
                <a:cs typeface="Times New Roman" panose="02020603050405020304" pitchFamily="18" charset="0"/>
              </a:rPr>
              <a:t>., 2020. Assessing the impact of diabetes on quality of life: what have the past 25 years taught us?. </a:t>
            </a:r>
            <a:r>
              <a:rPr lang="en-GB" sz="370" i="1" dirty="0">
                <a:latin typeface="Times New Roman" panose="02020603050405020304" pitchFamily="18" charset="0"/>
                <a:cs typeface="Times New Roman" panose="02020603050405020304" pitchFamily="18" charset="0"/>
              </a:rPr>
              <a:t>Diabetic Medicine</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37</a:t>
            </a:r>
            <a:r>
              <a:rPr lang="en-GB" sz="370" dirty="0">
                <a:latin typeface="Times New Roman" panose="02020603050405020304" pitchFamily="18" charset="0"/>
                <a:cs typeface="Times New Roman" panose="02020603050405020304" pitchFamily="18" charset="0"/>
              </a:rPr>
              <a:t>(3), pp.483-492.</a:t>
            </a:r>
          </a:p>
          <a:p>
            <a:pPr algn="just"/>
            <a:r>
              <a:rPr lang="en-GB" sz="370" dirty="0">
                <a:latin typeface="Times New Roman" panose="02020603050405020304" pitchFamily="18" charset="0"/>
                <a:cs typeface="Times New Roman" panose="02020603050405020304" pitchFamily="18" charset="0"/>
              </a:rPr>
              <a:t>Statista, 2025. </a:t>
            </a:r>
            <a:r>
              <a:rPr lang="en-GB" sz="370" i="1" dirty="0">
                <a:latin typeface="Times New Roman" panose="02020603050405020304" pitchFamily="18" charset="0"/>
                <a:cs typeface="Times New Roman" panose="02020603050405020304" pitchFamily="18" charset="0"/>
              </a:rPr>
              <a:t>Diabetes in the United Kingdom (UK) - Statistics &amp; Facts</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10"/>
              </a:rPr>
              <a:t>https://</a:t>
            </a:r>
            <a:r>
              <a:rPr lang="en-GB" sz="370" u="sng" dirty="0" err="1">
                <a:latin typeface="Times New Roman" panose="02020603050405020304" pitchFamily="18" charset="0"/>
                <a:cs typeface="Times New Roman" panose="02020603050405020304" pitchFamily="18" charset="0"/>
                <a:hlinkClick r:id="rId10"/>
              </a:rPr>
              <a:t>www.statista.com</a:t>
            </a:r>
            <a:r>
              <a:rPr lang="en-GB" sz="370" u="sng" dirty="0">
                <a:latin typeface="Times New Roman" panose="02020603050405020304" pitchFamily="18" charset="0"/>
                <a:cs typeface="Times New Roman" panose="02020603050405020304" pitchFamily="18" charset="0"/>
                <a:hlinkClick r:id="rId10"/>
              </a:rPr>
              <a:t>/topics/3132/diabetes-in-the-united-kingdom/?</a:t>
            </a:r>
            <a:r>
              <a:rPr lang="en-GB" sz="370" u="sng" dirty="0" err="1">
                <a:latin typeface="Times New Roman" panose="02020603050405020304" pitchFamily="18" charset="0"/>
                <a:cs typeface="Times New Roman" panose="02020603050405020304" pitchFamily="18" charset="0"/>
                <a:hlinkClick r:id="rId10"/>
              </a:rPr>
              <a:t>srsltid</a:t>
            </a:r>
            <a:r>
              <a:rPr lang="en-GB" sz="370" u="sng" dirty="0">
                <a:latin typeface="Times New Roman" panose="02020603050405020304" pitchFamily="18" charset="0"/>
                <a:cs typeface="Times New Roman" panose="02020603050405020304" pitchFamily="18" charset="0"/>
                <a:hlinkClick r:id="rId10"/>
              </a:rPr>
              <a:t>=AfmBOop16sfBgVK4eKPtqDjNek_Eq4hnJJDGE5h1iDMY1cvqDK28LZmO#topicOverview</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The Lancet Diabetes &amp; Endocrinology, 2024. ‘Alarming rise in young-onset type 2 diabetes’, </a:t>
            </a:r>
            <a:r>
              <a:rPr lang="en-GB" sz="370" i="1" dirty="0">
                <a:latin typeface="Times New Roman" panose="02020603050405020304" pitchFamily="18" charset="0"/>
                <a:cs typeface="Times New Roman" panose="02020603050405020304" pitchFamily="18" charset="0"/>
              </a:rPr>
              <a:t>The Lancet Diabetes &amp; Endocrinology</a:t>
            </a:r>
            <a:r>
              <a:rPr lang="en-GB" sz="370" dirty="0">
                <a:latin typeface="Times New Roman" panose="02020603050405020304" pitchFamily="18" charset="0"/>
                <a:cs typeface="Times New Roman" panose="02020603050405020304" pitchFamily="18" charset="0"/>
              </a:rPr>
              <a:t>, 12(7), p. 433. </a:t>
            </a:r>
            <a:r>
              <a:rPr lang="en-GB" sz="370" dirty="0" err="1">
                <a:latin typeface="Times New Roman" panose="02020603050405020304" pitchFamily="18" charset="0"/>
                <a:cs typeface="Times New Roman" panose="02020603050405020304" pitchFamily="18" charset="0"/>
              </a:rPr>
              <a:t>doi</a:t>
            </a:r>
            <a:r>
              <a:rPr lang="en-GB" sz="370" dirty="0">
                <a:latin typeface="Times New Roman" panose="02020603050405020304" pitchFamily="18" charset="0"/>
                <a:cs typeface="Times New Roman" panose="02020603050405020304" pitchFamily="18" charset="0"/>
              </a:rPr>
              <a:t>: 10.1016/S2213-8587(24)00161-X.</a:t>
            </a:r>
          </a:p>
          <a:p>
            <a:pPr algn="just"/>
            <a:r>
              <a:rPr lang="en-GB" sz="370" dirty="0">
                <a:latin typeface="Times New Roman" panose="02020603050405020304" pitchFamily="18" charset="0"/>
                <a:cs typeface="Times New Roman" panose="02020603050405020304" pitchFamily="18" charset="0"/>
              </a:rPr>
              <a:t>Mujeeb-U-Rahman, M., Nazari, M.H., </a:t>
            </a:r>
            <a:r>
              <a:rPr lang="en-GB" sz="370" dirty="0" err="1">
                <a:latin typeface="Times New Roman" panose="02020603050405020304" pitchFamily="18" charset="0"/>
                <a:cs typeface="Times New Roman" panose="02020603050405020304" pitchFamily="18" charset="0"/>
              </a:rPr>
              <a:t>Sencan</a:t>
            </a:r>
            <a:r>
              <a:rPr lang="en-GB" sz="370" dirty="0">
                <a:latin typeface="Times New Roman" panose="02020603050405020304" pitchFamily="18" charset="0"/>
                <a:cs typeface="Times New Roman" panose="02020603050405020304" pitchFamily="18" charset="0"/>
              </a:rPr>
              <a:t>, M. and Antwerp, W.V., 2019. A novel needle-injectable </a:t>
            </a:r>
            <a:r>
              <a:rPr lang="en-GB" sz="370" dirty="0" err="1">
                <a:latin typeface="Times New Roman" panose="02020603050405020304" pitchFamily="18" charset="0"/>
                <a:cs typeface="Times New Roman" panose="02020603050405020304" pitchFamily="18" charset="0"/>
              </a:rPr>
              <a:t>millimeter</a:t>
            </a:r>
            <a:r>
              <a:rPr lang="en-GB" sz="370" dirty="0">
                <a:latin typeface="Times New Roman" panose="02020603050405020304" pitchFamily="18" charset="0"/>
                <a:cs typeface="Times New Roman" panose="02020603050405020304" pitchFamily="18" charset="0"/>
              </a:rPr>
              <a:t> scale wireless electrochemical glucose sensing platform for artificial pancreas applications. </a:t>
            </a:r>
            <a:r>
              <a:rPr lang="en-GB" sz="370" i="1" dirty="0">
                <a:latin typeface="Times New Roman" panose="02020603050405020304" pitchFamily="18" charset="0"/>
                <a:cs typeface="Times New Roman" panose="02020603050405020304" pitchFamily="18" charset="0"/>
              </a:rPr>
              <a:t>Scientific reports</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9</a:t>
            </a:r>
            <a:r>
              <a:rPr lang="en-GB" sz="370" dirty="0">
                <a:latin typeface="Times New Roman" panose="02020603050405020304" pitchFamily="18" charset="0"/>
                <a:cs typeface="Times New Roman" panose="02020603050405020304" pitchFamily="18" charset="0"/>
              </a:rPr>
              <a:t>(1), p.17421.</a:t>
            </a:r>
          </a:p>
        </p:txBody>
      </p:sp>
      <p:pic>
        <p:nvPicPr>
          <p:cNvPr id="2" name="image3.png">
            <a:extLst>
              <a:ext uri="{FF2B5EF4-FFF2-40B4-BE49-F238E27FC236}">
                <a16:creationId xmlns:a16="http://schemas.microsoft.com/office/drawing/2014/main" id="{CC0D49CA-59B2-C42B-403C-B2C39C1501FF}"/>
              </a:ext>
            </a:extLst>
          </p:cNvPr>
          <p:cNvPicPr/>
          <p:nvPr/>
        </p:nvPicPr>
        <p:blipFill>
          <a:blip r:embed="rId11"/>
          <a:srcRect/>
          <a:stretch>
            <a:fillRect/>
          </a:stretch>
        </p:blipFill>
        <p:spPr>
          <a:xfrm>
            <a:off x="78774" y="3040813"/>
            <a:ext cx="4188091" cy="2193493"/>
          </a:xfrm>
          <a:prstGeom prst="rect">
            <a:avLst/>
          </a:prstGeom>
          <a:ln>
            <a:noFill/>
          </a:ln>
          <a:effectLst>
            <a:outerShdw blurRad="190500" algn="tl" rotWithShape="0">
              <a:srgbClr val="000000">
                <a:alpha val="70000"/>
              </a:srgbClr>
            </a:outerShdw>
          </a:effectLst>
        </p:spPr>
      </p:pic>
      <p:sp>
        <p:nvSpPr>
          <p:cNvPr id="3" name="TextBox 2">
            <a:extLst>
              <a:ext uri="{FF2B5EF4-FFF2-40B4-BE49-F238E27FC236}">
                <a16:creationId xmlns:a16="http://schemas.microsoft.com/office/drawing/2014/main" id="{0DE293E9-3C72-BA55-158C-A166196A2547}"/>
              </a:ext>
            </a:extLst>
          </p:cNvPr>
          <p:cNvSpPr txBox="1"/>
          <p:nvPr/>
        </p:nvSpPr>
        <p:spPr>
          <a:xfrm>
            <a:off x="147648" y="5268467"/>
            <a:ext cx="3881526" cy="338554"/>
          </a:xfrm>
          <a:prstGeom prst="rect">
            <a:avLst/>
          </a:prstGeom>
          <a:noFill/>
        </p:spPr>
        <p:txBody>
          <a:bodyPr wrap="square" rtlCol="0">
            <a:spAutoFit/>
          </a:bodyPr>
          <a:lstStyle/>
          <a:p>
            <a:pPr algn="ctr"/>
            <a:r>
              <a:rPr lang="en-GB" sz="800" b="1" dirty="0">
                <a:latin typeface="Times New Roman" panose="02020603050405020304" pitchFamily="18" charset="0"/>
                <a:cs typeface="Times New Roman" panose="02020603050405020304" pitchFamily="18" charset="0"/>
              </a:rPr>
              <a:t>Figure 1: Prevalence of Type 1 and Type 2 Diabetes in the UK over the years</a:t>
            </a:r>
            <a:endParaRPr lang="en-GB" sz="800" dirty="0">
              <a:latin typeface="Times New Roman" panose="02020603050405020304" pitchFamily="18" charset="0"/>
              <a:cs typeface="Times New Roman" panose="02020603050405020304" pitchFamily="18" charset="0"/>
            </a:endParaRPr>
          </a:p>
          <a:p>
            <a:pPr algn="ctr"/>
            <a:r>
              <a:rPr lang="en-GB" sz="800" dirty="0">
                <a:latin typeface="Times New Roman" panose="02020603050405020304" pitchFamily="18" charset="0"/>
                <a:cs typeface="Times New Roman" panose="02020603050405020304" pitchFamily="18" charset="0"/>
              </a:rPr>
              <a:t>(McCracken, 2023)</a:t>
            </a:r>
          </a:p>
        </p:txBody>
      </p:sp>
      <p:pic>
        <p:nvPicPr>
          <p:cNvPr id="6" name="image1.png">
            <a:extLst>
              <a:ext uri="{FF2B5EF4-FFF2-40B4-BE49-F238E27FC236}">
                <a16:creationId xmlns:a16="http://schemas.microsoft.com/office/drawing/2014/main" id="{944D9F3E-BF50-6E23-8BF4-523C6A65BCBF}"/>
              </a:ext>
            </a:extLst>
          </p:cNvPr>
          <p:cNvPicPr/>
          <p:nvPr/>
        </p:nvPicPr>
        <p:blipFill>
          <a:blip r:embed="rId12"/>
          <a:srcRect/>
          <a:stretch>
            <a:fillRect/>
          </a:stretch>
        </p:blipFill>
        <p:spPr>
          <a:xfrm>
            <a:off x="4379970" y="984513"/>
            <a:ext cx="3154018" cy="136968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65979A82-361B-C9C8-700A-178750E38CAD}"/>
              </a:ext>
            </a:extLst>
          </p:cNvPr>
          <p:cNvSpPr txBox="1"/>
          <p:nvPr/>
        </p:nvSpPr>
        <p:spPr>
          <a:xfrm>
            <a:off x="4518704" y="2383317"/>
            <a:ext cx="2876551" cy="461665"/>
          </a:xfrm>
          <a:prstGeom prst="rect">
            <a:avLst/>
          </a:prstGeom>
          <a:noFill/>
        </p:spPr>
        <p:txBody>
          <a:bodyPr wrap="square" rtlCol="0">
            <a:spAutoFit/>
          </a:bodyPr>
          <a:lstStyle/>
          <a:p>
            <a:pPr algn="ctr"/>
            <a:r>
              <a:rPr lang="en-GB" sz="800" b="1" dirty="0">
                <a:latin typeface="Times New Roman" panose="02020603050405020304" pitchFamily="18" charset="0"/>
                <a:cs typeface="Times New Roman" panose="02020603050405020304" pitchFamily="18" charset="0"/>
              </a:rPr>
              <a:t>Figure 2: </a:t>
            </a:r>
            <a:r>
              <a:rPr lang="en-US" sz="800" b="1" dirty="0">
                <a:latin typeface="Times New Roman" panose="02020603050405020304" pitchFamily="18" charset="0"/>
                <a:cs typeface="Times New Roman" panose="02020603050405020304" pitchFamily="18" charset="0"/>
              </a:rPr>
              <a:t>Diagnosed and Undiagnosed Type 1 and Type 2 Diabetes</a:t>
            </a:r>
            <a:endParaRPr lang="en-GB" sz="800" dirty="0">
              <a:latin typeface="Times New Roman" panose="02020603050405020304" pitchFamily="18" charset="0"/>
              <a:cs typeface="Times New Roman" panose="02020603050405020304" pitchFamily="18" charset="0"/>
            </a:endParaRPr>
          </a:p>
          <a:p>
            <a:pPr algn="ctr"/>
            <a:r>
              <a:rPr lang="en-GB" sz="800" dirty="0">
                <a:latin typeface="Times New Roman" panose="02020603050405020304" pitchFamily="18" charset="0"/>
                <a:cs typeface="Times New Roman" panose="02020603050405020304" pitchFamily="18" charset="0"/>
              </a:rPr>
              <a:t>(Gregory, 2024)</a:t>
            </a:r>
          </a:p>
        </p:txBody>
      </p:sp>
      <p:pic>
        <p:nvPicPr>
          <p:cNvPr id="11" name="Picture 10" descr="A hand holding a device&#10;&#10;AI-generated content may be incorrect.">
            <a:extLst>
              <a:ext uri="{FF2B5EF4-FFF2-40B4-BE49-F238E27FC236}">
                <a16:creationId xmlns:a16="http://schemas.microsoft.com/office/drawing/2014/main" id="{0CAB2881-640E-9706-7BE2-5FD9B755E342}"/>
              </a:ext>
            </a:extLst>
          </p:cNvPr>
          <p:cNvPicPr>
            <a:picLocks noChangeAspect="1"/>
          </p:cNvPicPr>
          <p:nvPr/>
        </p:nvPicPr>
        <p:blipFill>
          <a:blip r:embed="rId13"/>
          <a:stretch>
            <a:fillRect/>
          </a:stretch>
        </p:blipFill>
        <p:spPr>
          <a:xfrm>
            <a:off x="7686720" y="3413502"/>
            <a:ext cx="4386186" cy="139690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TextBox 11">
            <a:extLst>
              <a:ext uri="{FF2B5EF4-FFF2-40B4-BE49-F238E27FC236}">
                <a16:creationId xmlns:a16="http://schemas.microsoft.com/office/drawing/2014/main" id="{D1CD1D0C-FD8B-B258-DE08-F9B0A3862057}"/>
              </a:ext>
            </a:extLst>
          </p:cNvPr>
          <p:cNvSpPr txBox="1"/>
          <p:nvPr/>
        </p:nvSpPr>
        <p:spPr>
          <a:xfrm>
            <a:off x="8441537" y="4869773"/>
            <a:ext cx="2876551" cy="338554"/>
          </a:xfrm>
          <a:prstGeom prst="rect">
            <a:avLst/>
          </a:prstGeom>
          <a:noFill/>
        </p:spPr>
        <p:txBody>
          <a:bodyPr wrap="square" rtlCol="0">
            <a:spAutoFit/>
          </a:bodyPr>
          <a:lstStyle/>
          <a:p>
            <a:pPr algn="ctr"/>
            <a:r>
              <a:rPr lang="en-GB" sz="800" b="1" dirty="0">
                <a:latin typeface="Times New Roman" panose="02020603050405020304" pitchFamily="18" charset="0"/>
                <a:cs typeface="Times New Roman" panose="02020603050405020304" pitchFamily="18" charset="0"/>
              </a:rPr>
              <a:t>Figure 4: </a:t>
            </a:r>
            <a:r>
              <a:rPr lang="en-US" sz="800" b="1" dirty="0">
                <a:latin typeface="Times New Roman" panose="02020603050405020304" pitchFamily="18" charset="0"/>
                <a:cs typeface="Times New Roman" panose="02020603050405020304" pitchFamily="18" charset="0"/>
              </a:rPr>
              <a:t>Wearable Devices in Diabetes Management</a:t>
            </a:r>
            <a:endParaRPr lang="en-GB" sz="800" dirty="0">
              <a:latin typeface="Times New Roman" panose="02020603050405020304" pitchFamily="18" charset="0"/>
              <a:cs typeface="Times New Roman" panose="02020603050405020304" pitchFamily="18" charset="0"/>
            </a:endParaRPr>
          </a:p>
          <a:p>
            <a:pPr algn="ctr"/>
            <a:r>
              <a:rPr lang="en-GB" sz="800" dirty="0">
                <a:latin typeface="Times New Roman" panose="02020603050405020304" pitchFamily="18" charset="0"/>
                <a:cs typeface="Times New Roman" panose="02020603050405020304" pitchFamily="18" charset="0"/>
              </a:rPr>
              <a:t>(</a:t>
            </a:r>
            <a:r>
              <a:rPr lang="en-GB" sz="800" dirty="0" err="1">
                <a:latin typeface="Times New Roman" panose="02020603050405020304" pitchFamily="18" charset="0"/>
                <a:cs typeface="Times New Roman" panose="02020603050405020304" pitchFamily="18" charset="0"/>
              </a:rPr>
              <a:t>Mujeeb</a:t>
            </a:r>
            <a:r>
              <a:rPr lang="en-GB" sz="800" dirty="0">
                <a:latin typeface="Times New Roman" panose="02020603050405020304" pitchFamily="18" charset="0"/>
                <a:cs typeface="Times New Roman" panose="02020603050405020304" pitchFamily="18" charset="0"/>
              </a:rPr>
              <a:t>-U-Rahman et al. 2019)</a:t>
            </a:r>
          </a:p>
        </p:txBody>
      </p:sp>
      <p:pic>
        <p:nvPicPr>
          <p:cNvPr id="16" name="Picture 15" descr="Diabetes FAQs | Men's Health Forum"/>
          <p:cNvPicPr/>
          <p:nvPr/>
        </p:nvPicPr>
        <p:blipFill>
          <a:blip r:embed="rId14">
            <a:extLst>
              <a:ext uri="{28A0092B-C50C-407E-A947-70E740481C1C}">
                <a14:useLocalDpi xmlns:a14="http://schemas.microsoft.com/office/drawing/2010/main" val="0"/>
              </a:ext>
            </a:extLst>
          </a:blip>
          <a:srcRect/>
          <a:stretch>
            <a:fillRect/>
          </a:stretch>
        </p:blipFill>
        <p:spPr bwMode="auto">
          <a:xfrm>
            <a:off x="4483284" y="5051339"/>
            <a:ext cx="3033144" cy="1501861"/>
          </a:xfrm>
          <a:prstGeom prst="rect">
            <a:avLst/>
          </a:prstGeom>
          <a:noFill/>
          <a:ln w="28575">
            <a:solidFill>
              <a:schemeClr val="tx1"/>
            </a:solidFill>
          </a:ln>
        </p:spPr>
      </p:pic>
      <p:sp>
        <p:nvSpPr>
          <p:cNvPr id="17" name="TextBox 16">
            <a:extLst>
              <a:ext uri="{FF2B5EF4-FFF2-40B4-BE49-F238E27FC236}">
                <a16:creationId xmlns:a16="http://schemas.microsoft.com/office/drawing/2014/main" id="{0DE293E9-3C72-BA55-158C-A166196A2547}"/>
              </a:ext>
            </a:extLst>
          </p:cNvPr>
          <p:cNvSpPr txBox="1"/>
          <p:nvPr/>
        </p:nvSpPr>
        <p:spPr>
          <a:xfrm>
            <a:off x="4145205" y="6562725"/>
            <a:ext cx="3881526" cy="338554"/>
          </a:xfrm>
          <a:prstGeom prst="rect">
            <a:avLst/>
          </a:prstGeom>
          <a:noFill/>
        </p:spPr>
        <p:txBody>
          <a:bodyPr wrap="square" rtlCol="0">
            <a:spAutoFit/>
          </a:bodyPr>
          <a:lstStyle/>
          <a:p>
            <a:pPr algn="ctr"/>
            <a:r>
              <a:rPr lang="en-IN" sz="800" b="1" dirty="0">
                <a:latin typeface="Times New Roman" panose="02020603050405020304" pitchFamily="18" charset="0"/>
                <a:cs typeface="Times New Roman" panose="02020603050405020304" pitchFamily="18" charset="0"/>
              </a:rPr>
              <a:t>F</a:t>
            </a:r>
            <a:r>
              <a:rPr lang="en-GB" sz="800" b="1" dirty="0" err="1">
                <a:latin typeface="Times New Roman" panose="02020603050405020304" pitchFamily="18" charset="0"/>
                <a:cs typeface="Times New Roman" panose="02020603050405020304" pitchFamily="18" charset="0"/>
              </a:rPr>
              <a:t>gure</a:t>
            </a:r>
            <a:r>
              <a:rPr lang="en-GB" sz="800" b="1" dirty="0">
                <a:latin typeface="Times New Roman" panose="02020603050405020304" pitchFamily="18" charset="0"/>
                <a:cs typeface="Times New Roman" panose="02020603050405020304" pitchFamily="18" charset="0"/>
              </a:rPr>
              <a:t> 3: Type 1</a:t>
            </a:r>
            <a:r>
              <a:rPr lang="en-IN" sz="800" b="1" dirty="0">
                <a:latin typeface="Times New Roman" panose="02020603050405020304" pitchFamily="18" charset="0"/>
                <a:cs typeface="Times New Roman" panose="02020603050405020304" pitchFamily="18" charset="0"/>
              </a:rPr>
              <a:t> and Type 2 Di</a:t>
            </a:r>
            <a:r>
              <a:rPr lang="en-GB" sz="800" b="1" dirty="0" err="1">
                <a:latin typeface="Times New Roman" panose="02020603050405020304" pitchFamily="18" charset="0"/>
                <a:cs typeface="Times New Roman" panose="02020603050405020304" pitchFamily="18" charset="0"/>
              </a:rPr>
              <a:t>abetes</a:t>
            </a:r>
            <a:r>
              <a:rPr lang="en-GB" sz="800" b="1" dirty="0">
                <a:latin typeface="Times New Roman" panose="02020603050405020304" pitchFamily="18" charset="0"/>
                <a:cs typeface="Times New Roman" panose="02020603050405020304" pitchFamily="18" charset="0"/>
              </a:rPr>
              <a:t> in the UK</a:t>
            </a:r>
            <a:endParaRPr lang="en-GB" sz="800" dirty="0">
              <a:latin typeface="Times New Roman" panose="02020603050405020304" pitchFamily="18" charset="0"/>
              <a:cs typeface="Times New Roman" panose="02020603050405020304" pitchFamily="18" charset="0"/>
            </a:endParaRPr>
          </a:p>
          <a:p>
            <a:pPr algn="ctr"/>
            <a:r>
              <a:rPr lang="en-GB" sz="800" dirty="0">
                <a:latin typeface="Times New Roman" panose="02020603050405020304" pitchFamily="18" charset="0"/>
                <a:cs typeface="Times New Roman" panose="02020603050405020304" pitchFamily="18" charset="0"/>
              </a:rPr>
              <a:t>(Men’s Health Forum, 2021)</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TotalTime>
  <Words>785</Words>
  <Application>Microsoft Office PowerPoint</Application>
  <PresentationFormat>Widescreen</PresentationFormat>
  <Paragraphs>56</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Harsh Solanki</cp:lastModifiedBy>
  <cp:revision>4</cp:revision>
  <dcterms:created xsi:type="dcterms:W3CDTF">2019-11-06T12:23:51Z</dcterms:created>
  <dcterms:modified xsi:type="dcterms:W3CDTF">2026-03-07T22:00:55Z</dcterms:modified>
</cp:coreProperties>
</file>