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39"/>
  </p:notesMasterIdLst>
  <p:sldIdLst>
    <p:sldId id="290" r:id="rId2"/>
    <p:sldId id="310" r:id="rId3"/>
    <p:sldId id="339" r:id="rId4"/>
    <p:sldId id="337" r:id="rId5"/>
    <p:sldId id="311" r:id="rId6"/>
    <p:sldId id="312" r:id="rId7"/>
    <p:sldId id="313" r:id="rId8"/>
    <p:sldId id="314" r:id="rId9"/>
    <p:sldId id="315" r:id="rId10"/>
    <p:sldId id="343" r:id="rId11"/>
    <p:sldId id="316" r:id="rId12"/>
    <p:sldId id="317" r:id="rId13"/>
    <p:sldId id="281" r:id="rId14"/>
    <p:sldId id="319" r:id="rId15"/>
    <p:sldId id="320" r:id="rId16"/>
    <p:sldId id="341" r:id="rId17"/>
    <p:sldId id="344" r:id="rId18"/>
    <p:sldId id="322" r:id="rId19"/>
    <p:sldId id="323" r:id="rId20"/>
    <p:sldId id="342" r:id="rId21"/>
    <p:sldId id="324" r:id="rId22"/>
    <p:sldId id="325" r:id="rId23"/>
    <p:sldId id="326" r:id="rId24"/>
    <p:sldId id="327" r:id="rId25"/>
    <p:sldId id="338" r:id="rId26"/>
    <p:sldId id="328" r:id="rId27"/>
    <p:sldId id="329" r:id="rId28"/>
    <p:sldId id="330" r:id="rId29"/>
    <p:sldId id="331" r:id="rId30"/>
    <p:sldId id="332" r:id="rId31"/>
    <p:sldId id="333" r:id="rId32"/>
    <p:sldId id="334" r:id="rId33"/>
    <p:sldId id="283" r:id="rId34"/>
    <p:sldId id="340" r:id="rId35"/>
    <p:sldId id="282" r:id="rId36"/>
    <p:sldId id="289" r:id="rId37"/>
    <p:sldId id="33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01" autoAdjust="0"/>
    <p:restoredTop sz="94660"/>
  </p:normalViewPr>
  <p:slideViewPr>
    <p:cSldViewPr>
      <p:cViewPr varScale="1">
        <p:scale>
          <a:sx n="103" d="100"/>
          <a:sy n="103" d="100"/>
        </p:scale>
        <p:origin x="669" y="5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4DE1C0-7080-453D-8B0E-B5CF3B78F5D6}" type="datetimeFigureOut">
              <a:rPr lang="en-GB" smtClean="0"/>
              <a:pPr/>
              <a:t>05/12/2019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4B8F94-1D05-4F65-A4CD-1C230E073100}" type="slidenum">
              <a:rPr lang="en-GB" smtClean="0"/>
              <a:pPr/>
              <a:t>‹#›</a:t>
            </a:fld>
            <a:endParaRPr lang="en-GB"/>
          </a:p>
        </p:txBody>
      </p:sp>
    </p:spTree>
    <p:extLst>
      <p:ext uri="{BB962C8B-B14F-4D97-AF65-F5344CB8AC3E}">
        <p14:creationId xmlns:p14="http://schemas.microsoft.com/office/powerpoint/2010/main" val="3819963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n-GB"/>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n-GB"/>
          </a:p>
        </p:txBody>
      </p:sp>
      <p:sp>
        <p:nvSpPr>
          <p:cNvPr id="4" name="3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6" name="5 Marcador de pie de página"/>
          <p:cNvSpPr>
            <a:spLocks noGrp="1"/>
          </p:cNvSpPr>
          <p:nvPr>
            <p:ph type="ftr" sz="quarter" idx="11"/>
          </p:nvPr>
        </p:nvSpPr>
        <p:spPr/>
        <p:txBody>
          <a:bodyPr/>
          <a:lstStyle/>
          <a:p>
            <a:endParaRPr lang="en-GB"/>
          </a:p>
        </p:txBody>
      </p:sp>
      <p:sp>
        <p:nvSpPr>
          <p:cNvPr id="7" name="6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7" name="6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8" name="7 Marcador de pie de página"/>
          <p:cNvSpPr>
            <a:spLocks noGrp="1"/>
          </p:cNvSpPr>
          <p:nvPr>
            <p:ph type="ftr" sz="quarter" idx="11"/>
          </p:nvPr>
        </p:nvSpPr>
        <p:spPr/>
        <p:txBody>
          <a:bodyPr/>
          <a:lstStyle/>
          <a:p>
            <a:endParaRPr lang="en-GB"/>
          </a:p>
        </p:txBody>
      </p:sp>
      <p:sp>
        <p:nvSpPr>
          <p:cNvPr id="9" name="8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4" name="3 Marcador de pie de página"/>
          <p:cNvSpPr>
            <a:spLocks noGrp="1"/>
          </p:cNvSpPr>
          <p:nvPr>
            <p:ph type="ftr" sz="quarter" idx="11"/>
          </p:nvPr>
        </p:nvSpPr>
        <p:spPr/>
        <p:txBody>
          <a:bodyPr/>
          <a:lstStyle/>
          <a:p>
            <a:endParaRPr lang="en-GB"/>
          </a:p>
        </p:txBody>
      </p:sp>
      <p:sp>
        <p:nvSpPr>
          <p:cNvPr id="5" name="4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3" name="2 Marcador de pie de página"/>
          <p:cNvSpPr>
            <a:spLocks noGrp="1"/>
          </p:cNvSpPr>
          <p:nvPr>
            <p:ph type="ftr" sz="quarter" idx="11"/>
          </p:nvPr>
        </p:nvSpPr>
        <p:spPr/>
        <p:txBody>
          <a:bodyPr/>
          <a:lstStyle/>
          <a:p>
            <a:endParaRPr lang="en-GB"/>
          </a:p>
        </p:txBody>
      </p:sp>
      <p:sp>
        <p:nvSpPr>
          <p:cNvPr id="4" name="3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n-GB"/>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6" name="5 Marcador de pie de página"/>
          <p:cNvSpPr>
            <a:spLocks noGrp="1"/>
          </p:cNvSpPr>
          <p:nvPr>
            <p:ph type="ftr" sz="quarter" idx="11"/>
          </p:nvPr>
        </p:nvSpPr>
        <p:spPr/>
        <p:txBody>
          <a:bodyPr/>
          <a:lstStyle/>
          <a:p>
            <a:endParaRPr lang="en-GB"/>
          </a:p>
        </p:txBody>
      </p:sp>
      <p:sp>
        <p:nvSpPr>
          <p:cNvPr id="7" name="6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n-GB"/>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6" name="5 Marcador de pie de página"/>
          <p:cNvSpPr>
            <a:spLocks noGrp="1"/>
          </p:cNvSpPr>
          <p:nvPr>
            <p:ph type="ftr" sz="quarter" idx="11"/>
          </p:nvPr>
        </p:nvSpPr>
        <p:spPr/>
        <p:txBody>
          <a:bodyPr/>
          <a:lstStyle/>
          <a:p>
            <a:endParaRPr lang="en-GB"/>
          </a:p>
        </p:txBody>
      </p:sp>
      <p:sp>
        <p:nvSpPr>
          <p:cNvPr id="7" name="6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10"/>
          </p:nvPr>
        </p:nvSpPr>
        <p:spPr/>
        <p:txBody>
          <a:bodyPr/>
          <a:lstStyle/>
          <a:p>
            <a:fld id="{FA8CA460-138A-4408-B2EE-A9846ECA9E2F}" type="datetimeFigureOut">
              <a:rPr lang="en-GB" smtClean="0"/>
              <a:pPr/>
              <a:t>05/12/2019</a:t>
            </a:fld>
            <a:endParaRPr lang="en-GB"/>
          </a:p>
        </p:txBody>
      </p:sp>
      <p:sp>
        <p:nvSpPr>
          <p:cNvPr id="5" name="4 Marcador de pie de página"/>
          <p:cNvSpPr>
            <a:spLocks noGrp="1"/>
          </p:cNvSpPr>
          <p:nvPr>
            <p:ph type="ftr" sz="quarter" idx="11"/>
          </p:nvPr>
        </p:nvSpPr>
        <p:spPr/>
        <p:txBody>
          <a:bodyPr/>
          <a:lstStyle/>
          <a:p>
            <a:endParaRPr lang="en-GB"/>
          </a:p>
        </p:txBody>
      </p:sp>
      <p:sp>
        <p:nvSpPr>
          <p:cNvPr id="6" name="5 Marcador de número de diapositiva"/>
          <p:cNvSpPr>
            <a:spLocks noGrp="1"/>
          </p:cNvSpPr>
          <p:nvPr>
            <p:ph type="sldNum" sz="quarter" idx="12"/>
          </p:nvPr>
        </p:nvSpPr>
        <p:spPr/>
        <p:txBody>
          <a:bodyPr/>
          <a:lstStyle/>
          <a:p>
            <a:fld id="{180FC9CA-6E28-4F07-8C89-EC1E55B876F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8CA460-138A-4408-B2EE-A9846ECA9E2F}" type="datetimeFigureOut">
              <a:rPr lang="en-GB" smtClean="0"/>
              <a:pPr/>
              <a:t>05/12/2019</a:t>
            </a:fld>
            <a:endParaRPr lang="en-GB"/>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0FC9CA-6E28-4F07-8C89-EC1E55B876F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em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www.youtube.com/watch?v=S9e6ecVe1oc"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1.jpg"/><Relationship Id="rId5" Type="http://schemas.openxmlformats.org/officeDocument/2006/relationships/image" Target="../media/image10.jpeg"/><Relationship Id="rId4" Type="http://schemas.openxmlformats.org/officeDocument/2006/relationships/image" Target="../media/image9.jpe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em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image" Target="../media/image16.jpeg"/></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0.jpe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827584" y="738282"/>
            <a:ext cx="7488832"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SUSTAINABLE CONSTRUCTION</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1496673" y="3717032"/>
            <a:ext cx="6138796" cy="144655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SUSTAINABLE MATERIALS</a:t>
            </a:r>
          </a:p>
          <a:p>
            <a:pPr algn="ct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2</a:t>
            </a:r>
            <a:r>
              <a:rPr lang="en-US" sz="4400" b="1" cap="none" spc="0" baseline="3000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nd</a:t>
            </a:r>
            <a:r>
              <a:rPr lang="en-US" sz="4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Part</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 </a:t>
            </a:r>
            <a:r>
              <a:rPr lang="es-ES_tradnl" b="1" dirty="0" err="1" smtClean="0"/>
              <a:t>Ferriz</a:t>
            </a:r>
            <a:r>
              <a:rPr lang="es-ES_tradnl" b="1" dirty="0" smtClean="0"/>
              <a:t>-Papi</a:t>
            </a:r>
          </a:p>
        </p:txBody>
      </p:sp>
    </p:spTree>
    <p:extLst>
      <p:ext uri="{BB962C8B-B14F-4D97-AF65-F5344CB8AC3E}">
        <p14:creationId xmlns:p14="http://schemas.microsoft.com/office/powerpoint/2010/main" val="14424230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
        <p:nvSpPr>
          <p:cNvPr id="14" name="13 CuadroTexto"/>
          <p:cNvSpPr txBox="1"/>
          <p:nvPr/>
        </p:nvSpPr>
        <p:spPr>
          <a:xfrm>
            <a:off x="899592" y="1844824"/>
            <a:ext cx="7848872" cy="4062651"/>
          </a:xfrm>
          <a:prstGeom prst="rect">
            <a:avLst/>
          </a:prstGeom>
          <a:noFill/>
        </p:spPr>
        <p:txBody>
          <a:bodyPr wrap="square" rtlCol="0">
            <a:spAutoFit/>
          </a:bodyPr>
          <a:lstStyle/>
          <a:p>
            <a:r>
              <a:rPr lang="es-ES_tradnl" sz="2400" dirty="0" err="1" smtClean="0"/>
              <a:t>Exposition</a:t>
            </a:r>
            <a:r>
              <a:rPr lang="es-ES_tradnl" sz="2400" dirty="0" smtClean="0"/>
              <a:t> </a:t>
            </a:r>
            <a:r>
              <a:rPr lang="es-ES_tradnl" sz="2400" dirty="0" err="1" smtClean="0"/>
              <a:t>to</a:t>
            </a:r>
            <a:r>
              <a:rPr lang="es-ES_tradnl" sz="2400" dirty="0" smtClean="0"/>
              <a:t> </a:t>
            </a:r>
            <a:r>
              <a:rPr lang="es-ES_tradnl" sz="2400" dirty="0" err="1" smtClean="0"/>
              <a:t>toxic</a:t>
            </a:r>
            <a:r>
              <a:rPr lang="es-ES_tradnl" sz="2400" dirty="0" smtClean="0"/>
              <a:t> </a:t>
            </a:r>
            <a:r>
              <a:rPr lang="es-ES_tradnl" sz="2400" dirty="0" err="1" smtClean="0"/>
              <a:t>chemicals</a:t>
            </a:r>
            <a:r>
              <a:rPr lang="es-ES_tradnl" sz="2400" dirty="0" smtClean="0"/>
              <a:t> </a:t>
            </a:r>
            <a:r>
              <a:rPr lang="es-ES_tradnl" sz="2400" dirty="0" err="1" smtClean="0"/>
              <a:t>affects</a:t>
            </a:r>
            <a:r>
              <a:rPr lang="es-ES_tradnl" sz="2400" dirty="0" smtClean="0"/>
              <a:t> inmune </a:t>
            </a:r>
            <a:r>
              <a:rPr lang="es-ES_tradnl" sz="2400" dirty="0" err="1" smtClean="0"/>
              <a:t>system</a:t>
            </a:r>
            <a:r>
              <a:rPr lang="es-ES_tradnl" sz="2400" dirty="0" smtClean="0"/>
              <a:t> </a:t>
            </a:r>
          </a:p>
          <a:p>
            <a:endParaRPr lang="es-ES_tradnl" sz="2400" dirty="0" smtClean="0"/>
          </a:p>
          <a:p>
            <a:r>
              <a:rPr lang="es-ES_tradnl" sz="2400" dirty="0" err="1" smtClean="0"/>
              <a:t>If</a:t>
            </a:r>
            <a:r>
              <a:rPr lang="es-ES_tradnl" sz="2400" dirty="0" smtClean="0"/>
              <a:t> </a:t>
            </a:r>
            <a:r>
              <a:rPr lang="es-ES_tradnl" sz="2400" dirty="0" err="1" smtClean="0"/>
              <a:t>health</a:t>
            </a:r>
            <a:r>
              <a:rPr lang="es-ES_tradnl" sz="2400" dirty="0" smtClean="0"/>
              <a:t> </a:t>
            </a:r>
            <a:r>
              <a:rPr lang="es-ES_tradnl" sz="2400" dirty="0" err="1" smtClean="0"/>
              <a:t>is</a:t>
            </a:r>
            <a:r>
              <a:rPr lang="es-ES_tradnl" sz="2400" dirty="0" smtClean="0"/>
              <a:t> </a:t>
            </a:r>
            <a:r>
              <a:rPr lang="es-ES_tradnl" sz="2400" dirty="0" err="1" smtClean="0"/>
              <a:t>affected</a:t>
            </a:r>
            <a:r>
              <a:rPr lang="es-ES_tradnl" sz="2400" dirty="0" smtClean="0"/>
              <a:t>, </a:t>
            </a:r>
            <a:r>
              <a:rPr lang="es-ES_tradnl" sz="2400" dirty="0" err="1" smtClean="0"/>
              <a:t>it</a:t>
            </a:r>
            <a:r>
              <a:rPr lang="es-ES_tradnl" sz="2400" dirty="0" smtClean="0"/>
              <a:t> </a:t>
            </a:r>
            <a:r>
              <a:rPr lang="es-ES_tradnl" sz="2400" dirty="0" err="1" smtClean="0"/>
              <a:t>will</a:t>
            </a:r>
            <a:r>
              <a:rPr lang="es-ES_tradnl" sz="2400" dirty="0" smtClean="0"/>
              <a:t> </a:t>
            </a:r>
            <a:r>
              <a:rPr lang="es-ES_tradnl" sz="2400" dirty="0" err="1" smtClean="0"/>
              <a:t>also</a:t>
            </a:r>
            <a:r>
              <a:rPr lang="es-ES_tradnl" sz="2400" dirty="0" smtClean="0"/>
              <a:t> </a:t>
            </a:r>
            <a:r>
              <a:rPr lang="es-ES_tradnl" sz="2400" dirty="0" err="1" smtClean="0"/>
              <a:t>affect</a:t>
            </a:r>
            <a:r>
              <a:rPr lang="es-ES_tradnl" sz="2400" dirty="0" smtClean="0"/>
              <a:t> </a:t>
            </a:r>
            <a:r>
              <a:rPr lang="es-ES_tradnl" sz="2400" dirty="0" err="1" smtClean="0"/>
              <a:t>the</a:t>
            </a:r>
            <a:r>
              <a:rPr lang="es-ES_tradnl" sz="2400" dirty="0" smtClean="0"/>
              <a:t> </a:t>
            </a:r>
            <a:r>
              <a:rPr lang="es-ES_tradnl" sz="2400" dirty="0" err="1" smtClean="0"/>
              <a:t>environment</a:t>
            </a:r>
            <a:r>
              <a:rPr lang="es-ES_tradnl" sz="2400" dirty="0" smtClean="0"/>
              <a:t> </a:t>
            </a:r>
          </a:p>
          <a:p>
            <a:endParaRPr lang="es-ES_tradnl" sz="2400" dirty="0" smtClean="0"/>
          </a:p>
          <a:p>
            <a:r>
              <a:rPr lang="es-ES_tradnl" sz="2400" dirty="0" err="1" smtClean="0"/>
              <a:t>Origin</a:t>
            </a:r>
            <a:endParaRPr lang="es-ES_tradnl" sz="2400" dirty="0" smtClean="0"/>
          </a:p>
          <a:p>
            <a:pPr lvl="1">
              <a:buFont typeface="Arial" pitchFamily="34" charset="0"/>
              <a:buChar char="•"/>
            </a:pPr>
            <a:r>
              <a:rPr lang="es-ES_tradnl" sz="2400" dirty="0" err="1" smtClean="0"/>
              <a:t>Oil</a:t>
            </a:r>
            <a:r>
              <a:rPr lang="es-ES_tradnl" sz="2400" dirty="0" smtClean="0"/>
              <a:t> </a:t>
            </a:r>
            <a:r>
              <a:rPr lang="es-ES_tradnl" sz="2400" dirty="0" err="1" smtClean="0"/>
              <a:t>products</a:t>
            </a:r>
            <a:r>
              <a:rPr lang="es-ES_tradnl" sz="2400" dirty="0" smtClean="0"/>
              <a:t> – </a:t>
            </a:r>
            <a:r>
              <a:rPr lang="es-ES_tradnl" sz="2400" dirty="0" err="1" smtClean="0"/>
              <a:t>difficulties</a:t>
            </a:r>
            <a:r>
              <a:rPr lang="es-ES_tradnl" sz="2400" dirty="0" smtClean="0"/>
              <a:t> </a:t>
            </a:r>
            <a:r>
              <a:rPr lang="es-ES_tradnl" sz="2400" dirty="0" err="1" smtClean="0"/>
              <a:t>to</a:t>
            </a:r>
            <a:r>
              <a:rPr lang="es-ES_tradnl" sz="2400" dirty="0" smtClean="0"/>
              <a:t> </a:t>
            </a:r>
            <a:r>
              <a:rPr lang="es-ES_tradnl" sz="2400" dirty="0" err="1" smtClean="0"/>
              <a:t>absorb</a:t>
            </a:r>
            <a:r>
              <a:rPr lang="es-ES_tradnl" sz="2400" dirty="0" smtClean="0"/>
              <a:t>  </a:t>
            </a:r>
          </a:p>
          <a:p>
            <a:pPr lvl="1">
              <a:buFont typeface="Arial" pitchFamily="34" charset="0"/>
              <a:buChar char="•"/>
            </a:pPr>
            <a:r>
              <a:rPr lang="es-ES_tradnl" sz="2400" dirty="0" err="1" smtClean="0"/>
              <a:t>Sulphurs</a:t>
            </a:r>
            <a:r>
              <a:rPr lang="es-ES_tradnl" sz="2400" dirty="0" smtClean="0"/>
              <a:t> and </a:t>
            </a:r>
            <a:r>
              <a:rPr lang="es-ES_tradnl" sz="2400" dirty="0" err="1" smtClean="0"/>
              <a:t>other</a:t>
            </a:r>
            <a:r>
              <a:rPr lang="es-ES_tradnl" sz="2400" dirty="0" smtClean="0"/>
              <a:t> </a:t>
            </a:r>
            <a:r>
              <a:rPr lang="es-ES_tradnl" sz="2400" dirty="0" err="1" smtClean="0"/>
              <a:t>toxic</a:t>
            </a:r>
            <a:r>
              <a:rPr lang="es-ES_tradnl" sz="2400" dirty="0" smtClean="0"/>
              <a:t> </a:t>
            </a:r>
            <a:r>
              <a:rPr lang="es-ES_tradnl" sz="2400" dirty="0" err="1" smtClean="0"/>
              <a:t>components</a:t>
            </a:r>
            <a:r>
              <a:rPr lang="es-ES_tradnl" sz="2400" dirty="0" smtClean="0"/>
              <a:t> </a:t>
            </a:r>
            <a:r>
              <a:rPr lang="es-ES_tradnl" dirty="0" smtClean="0"/>
              <a:t>(</a:t>
            </a:r>
            <a:r>
              <a:rPr lang="es-ES_tradnl" dirty="0" err="1" smtClean="0"/>
              <a:t>some</a:t>
            </a:r>
            <a:r>
              <a:rPr lang="es-ES_tradnl" dirty="0" smtClean="0"/>
              <a:t> </a:t>
            </a:r>
            <a:r>
              <a:rPr lang="es-ES_tradnl" dirty="0" err="1" smtClean="0"/>
              <a:t>type</a:t>
            </a:r>
            <a:r>
              <a:rPr lang="es-ES_tradnl" dirty="0" smtClean="0"/>
              <a:t> of </a:t>
            </a:r>
            <a:r>
              <a:rPr lang="es-ES_tradnl" dirty="0" err="1" smtClean="0"/>
              <a:t>wood</a:t>
            </a:r>
            <a:r>
              <a:rPr lang="es-ES_tradnl" dirty="0" smtClean="0"/>
              <a:t>, heavy </a:t>
            </a:r>
            <a:r>
              <a:rPr lang="es-ES_tradnl" dirty="0" err="1" smtClean="0"/>
              <a:t>metals</a:t>
            </a:r>
            <a:r>
              <a:rPr lang="es-ES_tradnl" dirty="0" smtClean="0"/>
              <a:t>)</a:t>
            </a:r>
          </a:p>
          <a:p>
            <a:pPr lvl="1">
              <a:buFont typeface="Arial" pitchFamily="34" charset="0"/>
              <a:buChar char="•"/>
            </a:pPr>
            <a:r>
              <a:rPr lang="es-ES_tradnl" sz="2400" dirty="0" err="1" smtClean="0"/>
              <a:t>Biocides</a:t>
            </a:r>
            <a:endParaRPr lang="es-ES_tradnl" sz="2400" dirty="0" smtClean="0"/>
          </a:p>
          <a:p>
            <a:pPr lvl="1">
              <a:buFont typeface="Arial" pitchFamily="34" charset="0"/>
              <a:buChar char="•"/>
            </a:pPr>
            <a:r>
              <a:rPr lang="es-ES_tradnl" sz="2400" dirty="0" err="1" smtClean="0"/>
              <a:t>Emitting</a:t>
            </a:r>
            <a:r>
              <a:rPr lang="es-ES_tradnl" sz="2400" dirty="0" smtClean="0"/>
              <a:t> </a:t>
            </a:r>
            <a:r>
              <a:rPr lang="es-ES_tradnl" sz="2400" dirty="0" err="1" smtClean="0"/>
              <a:t>radiation</a:t>
            </a:r>
            <a:r>
              <a:rPr lang="es-ES_tradnl" sz="2400" dirty="0" smtClean="0"/>
              <a:t> – </a:t>
            </a:r>
            <a:r>
              <a:rPr lang="es-ES_tradnl" sz="2400" dirty="0" err="1" smtClean="0"/>
              <a:t>radon</a:t>
            </a:r>
            <a:endParaRPr lang="es-ES_tradnl" sz="2400" dirty="0" smtClean="0"/>
          </a:p>
          <a:p>
            <a:pPr lvl="1">
              <a:buFont typeface="Arial" pitchFamily="34" charset="0"/>
              <a:buChar char="•"/>
            </a:pPr>
            <a:r>
              <a:rPr lang="es-ES_tradnl" sz="2400" dirty="0" err="1" smtClean="0"/>
              <a:t>Electrostatic</a:t>
            </a:r>
            <a:r>
              <a:rPr lang="es-ES_tradnl" sz="2400" dirty="0" smtClean="0"/>
              <a:t> </a:t>
            </a:r>
            <a:r>
              <a:rPr lang="es-ES_tradnl" sz="2400" dirty="0" err="1" smtClean="0"/>
              <a:t>discharges</a:t>
            </a:r>
            <a:r>
              <a:rPr lang="es-ES_tradnl" sz="2400" dirty="0" smtClean="0"/>
              <a:t> - </a:t>
            </a:r>
            <a:r>
              <a:rPr lang="es-ES_tradnl" sz="2400" dirty="0" err="1" smtClean="0"/>
              <a:t>metals</a:t>
            </a:r>
            <a:endParaRPr lang="es-ES" sz="2400" dirty="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899592" y="1844824"/>
            <a:ext cx="7848872" cy="830997"/>
          </a:xfrm>
          <a:prstGeom prst="rect">
            <a:avLst/>
          </a:prstGeom>
          <a:noFill/>
        </p:spPr>
        <p:txBody>
          <a:bodyPr wrap="square" rtlCol="0">
            <a:spAutoFit/>
          </a:bodyPr>
          <a:lstStyle/>
          <a:p>
            <a:r>
              <a:rPr lang="es-ES_tradnl" sz="2400" dirty="0" err="1" smtClean="0"/>
              <a:t>What</a:t>
            </a:r>
            <a:r>
              <a:rPr lang="es-ES_tradnl" sz="2400" dirty="0" smtClean="0"/>
              <a:t> </a:t>
            </a:r>
            <a:r>
              <a:rPr lang="es-ES_tradnl" sz="2400" dirty="0" err="1" smtClean="0"/>
              <a:t>construction</a:t>
            </a:r>
            <a:r>
              <a:rPr lang="es-ES_tradnl" sz="2400" dirty="0" smtClean="0"/>
              <a:t> </a:t>
            </a:r>
            <a:r>
              <a:rPr lang="es-ES_tradnl" sz="2400" dirty="0" err="1" smtClean="0"/>
              <a:t>materials</a:t>
            </a:r>
            <a:r>
              <a:rPr lang="es-ES_tradnl" sz="2400" dirty="0" smtClean="0"/>
              <a:t> can be </a:t>
            </a:r>
            <a:r>
              <a:rPr lang="es-ES_tradnl" sz="2400" dirty="0" err="1" smtClean="0"/>
              <a:t>dangerous</a:t>
            </a:r>
            <a:r>
              <a:rPr lang="es-ES_tradnl" sz="2400" dirty="0" smtClean="0"/>
              <a:t> to </a:t>
            </a:r>
            <a:r>
              <a:rPr lang="es-ES_tradnl" sz="2400" dirty="0" err="1" smtClean="0"/>
              <a:t>health</a:t>
            </a:r>
            <a:r>
              <a:rPr lang="es-ES_tradnl" sz="2400" dirty="0" smtClean="0"/>
              <a:t>? </a:t>
            </a:r>
            <a:r>
              <a:rPr lang="es-ES_tradnl" sz="2400" dirty="0" err="1" smtClean="0"/>
              <a:t>Why</a:t>
            </a:r>
            <a:r>
              <a:rPr lang="es-ES_tradnl" sz="2400" dirty="0" smtClean="0"/>
              <a:t>?</a:t>
            </a:r>
            <a:endParaRPr lang="es-ES" sz="2400" dirty="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9592" y="4020241"/>
            <a:ext cx="6984776" cy="461665"/>
          </a:xfrm>
          <a:prstGeom prst="rect">
            <a:avLst/>
          </a:prstGeom>
          <a:noFill/>
        </p:spPr>
        <p:txBody>
          <a:bodyPr wrap="square" rtlCol="0">
            <a:spAutoFit/>
          </a:bodyPr>
          <a:lstStyle/>
          <a:p>
            <a:r>
              <a:rPr lang="en-GB" sz="2400" dirty="0" smtClean="0"/>
              <a:t>Read article</a:t>
            </a:r>
            <a:endParaRPr lang="en-GB" sz="2400"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0777" y="3645024"/>
            <a:ext cx="3175000" cy="2578100"/>
          </a:xfrm>
          <a:prstGeom prst="rect">
            <a:avLst/>
          </a:prstGeom>
        </p:spPr>
      </p:pic>
      <p:sp>
        <p:nvSpPr>
          <p:cNvPr id="11"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extLst>
      <p:ext uri="{BB962C8B-B14F-4D97-AF65-F5344CB8AC3E}">
        <p14:creationId xmlns:p14="http://schemas.microsoft.com/office/powerpoint/2010/main" val="330657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899592" y="1844824"/>
            <a:ext cx="7848872" cy="4154984"/>
          </a:xfrm>
          <a:prstGeom prst="rect">
            <a:avLst/>
          </a:prstGeom>
          <a:noFill/>
        </p:spPr>
        <p:txBody>
          <a:bodyPr wrap="square" rtlCol="0">
            <a:spAutoFit/>
          </a:bodyPr>
          <a:lstStyle/>
          <a:p>
            <a:r>
              <a:rPr lang="es-ES_tradnl" sz="2400" dirty="0" err="1" smtClean="0"/>
              <a:t>Construction</a:t>
            </a:r>
            <a:r>
              <a:rPr lang="es-ES_tradnl" sz="2400" dirty="0" smtClean="0"/>
              <a:t> </a:t>
            </a:r>
            <a:r>
              <a:rPr lang="es-ES_tradnl" sz="2400" dirty="0" err="1" smtClean="0"/>
              <a:t>materials</a:t>
            </a:r>
            <a:r>
              <a:rPr lang="es-ES_tradnl" sz="2400" dirty="0" smtClean="0"/>
              <a:t> </a:t>
            </a:r>
            <a:r>
              <a:rPr lang="es-ES_tradnl" sz="2400" dirty="0" err="1" smtClean="0"/>
              <a:t>that</a:t>
            </a:r>
            <a:r>
              <a:rPr lang="es-ES_tradnl" sz="2400" dirty="0" smtClean="0"/>
              <a:t> can </a:t>
            </a:r>
            <a:r>
              <a:rPr lang="es-ES_tradnl" sz="2400" dirty="0" err="1" smtClean="0"/>
              <a:t>affect</a:t>
            </a:r>
            <a:r>
              <a:rPr lang="es-ES_tradnl" sz="2400" dirty="0" smtClean="0"/>
              <a:t> </a:t>
            </a:r>
            <a:r>
              <a:rPr lang="es-ES_tradnl" sz="2400" dirty="0" err="1" smtClean="0"/>
              <a:t>human</a:t>
            </a:r>
            <a:r>
              <a:rPr lang="es-ES_tradnl" sz="2400" dirty="0" smtClean="0"/>
              <a:t> </a:t>
            </a:r>
            <a:r>
              <a:rPr lang="es-ES_tradnl" sz="2400" dirty="0" err="1" smtClean="0"/>
              <a:t>health</a:t>
            </a:r>
            <a:r>
              <a:rPr lang="es-ES_tradnl" sz="2400" dirty="0" smtClean="0"/>
              <a:t>:</a:t>
            </a:r>
          </a:p>
          <a:p>
            <a:endParaRPr lang="es-ES_tradnl" sz="2400" dirty="0" smtClean="0"/>
          </a:p>
          <a:p>
            <a:pPr>
              <a:buFontTx/>
              <a:buChar char="-"/>
            </a:pPr>
            <a:r>
              <a:rPr lang="es-ES_tradnl" sz="2400" dirty="0" err="1" smtClean="0"/>
              <a:t>Timber</a:t>
            </a:r>
            <a:r>
              <a:rPr lang="es-ES_tradnl" sz="2400" dirty="0" smtClean="0"/>
              <a:t> </a:t>
            </a:r>
            <a:r>
              <a:rPr lang="es-ES_tradnl" sz="2400" dirty="0" err="1" smtClean="0"/>
              <a:t>protection</a:t>
            </a:r>
            <a:r>
              <a:rPr lang="es-ES_tradnl" sz="2400" dirty="0" smtClean="0"/>
              <a:t> </a:t>
            </a:r>
            <a:r>
              <a:rPr lang="es-ES_tradnl" sz="2400" dirty="0" err="1" smtClean="0"/>
              <a:t>products</a:t>
            </a:r>
            <a:endParaRPr lang="es-ES_tradnl" sz="2400" dirty="0" smtClean="0"/>
          </a:p>
          <a:p>
            <a:pPr>
              <a:buFontTx/>
              <a:buChar char="-"/>
            </a:pPr>
            <a:r>
              <a:rPr lang="es-ES_tradnl" sz="2400" dirty="0" err="1" smtClean="0"/>
              <a:t>Paints</a:t>
            </a:r>
            <a:endParaRPr lang="es-ES_tradnl" sz="2400" dirty="0" smtClean="0"/>
          </a:p>
          <a:p>
            <a:pPr>
              <a:buFontTx/>
              <a:buChar char="-"/>
            </a:pPr>
            <a:r>
              <a:rPr lang="es-ES_tradnl" sz="2400" dirty="0" err="1" smtClean="0"/>
              <a:t>Adhesive</a:t>
            </a:r>
            <a:endParaRPr lang="es-ES_tradnl" sz="2400" dirty="0" smtClean="0"/>
          </a:p>
          <a:p>
            <a:pPr>
              <a:buFontTx/>
              <a:buChar char="-"/>
            </a:pPr>
            <a:r>
              <a:rPr lang="es-ES_tradnl" sz="2400" dirty="0" err="1" smtClean="0"/>
              <a:t>Varnishes</a:t>
            </a:r>
            <a:endParaRPr lang="es-ES_tradnl" sz="2400" dirty="0" smtClean="0"/>
          </a:p>
          <a:p>
            <a:pPr>
              <a:buFontTx/>
              <a:buChar char="-"/>
            </a:pPr>
            <a:r>
              <a:rPr lang="es-ES_tradnl" sz="2400" dirty="0" err="1" smtClean="0"/>
              <a:t>Waterproofing</a:t>
            </a:r>
            <a:r>
              <a:rPr lang="es-ES_tradnl" sz="2400" dirty="0" smtClean="0"/>
              <a:t> and </a:t>
            </a:r>
            <a:r>
              <a:rPr lang="es-ES_tradnl" sz="2400" dirty="0" err="1" smtClean="0"/>
              <a:t>sealing</a:t>
            </a:r>
            <a:r>
              <a:rPr lang="es-ES_tradnl" sz="2400" dirty="0" smtClean="0"/>
              <a:t> </a:t>
            </a:r>
            <a:r>
              <a:rPr lang="es-ES_tradnl" sz="2400" dirty="0" err="1" smtClean="0"/>
              <a:t>products</a:t>
            </a:r>
            <a:endParaRPr lang="es-ES_tradnl" sz="2400" dirty="0" smtClean="0"/>
          </a:p>
          <a:p>
            <a:pPr>
              <a:buFontTx/>
              <a:buChar char="-"/>
            </a:pPr>
            <a:r>
              <a:rPr lang="es-ES_tradnl" sz="2400" dirty="0" err="1" smtClean="0"/>
              <a:t>Paper</a:t>
            </a:r>
            <a:r>
              <a:rPr lang="es-ES_tradnl" sz="2400" dirty="0" smtClean="0"/>
              <a:t>/</a:t>
            </a:r>
            <a:r>
              <a:rPr lang="es-ES_tradnl" sz="2400" dirty="0" err="1" smtClean="0"/>
              <a:t>card</a:t>
            </a:r>
            <a:endParaRPr lang="es-ES_tradnl" sz="2400" dirty="0" smtClean="0"/>
          </a:p>
          <a:p>
            <a:pPr>
              <a:buFontTx/>
              <a:buChar char="-"/>
            </a:pPr>
            <a:r>
              <a:rPr lang="es-ES_tradnl" sz="2400" dirty="0" smtClean="0"/>
              <a:t>Lead</a:t>
            </a:r>
          </a:p>
          <a:p>
            <a:pPr>
              <a:buFontTx/>
              <a:buChar char="-"/>
            </a:pPr>
            <a:r>
              <a:rPr lang="es-ES_tradnl" sz="2400" dirty="0" smtClean="0"/>
              <a:t>Etc.</a:t>
            </a:r>
          </a:p>
          <a:p>
            <a:pPr>
              <a:buFontTx/>
              <a:buChar char="-"/>
            </a:pPr>
            <a:endParaRPr lang="es-ES" sz="2400" dirty="0"/>
          </a:p>
        </p:txBody>
      </p:sp>
      <p:grpSp>
        <p:nvGrpSpPr>
          <p:cNvPr id="2"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0777" y="3645024"/>
            <a:ext cx="3175000" cy="2578100"/>
          </a:xfrm>
          <a:prstGeom prst="rect">
            <a:avLst/>
          </a:prstGeom>
        </p:spPr>
      </p:pic>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3354765"/>
          </a:xfrm>
          <a:prstGeom prst="rect">
            <a:avLst/>
          </a:prstGeom>
          <a:noFill/>
        </p:spPr>
        <p:txBody>
          <a:bodyPr wrap="square" rtlCol="0">
            <a:spAutoFit/>
          </a:bodyPr>
          <a:lstStyle/>
          <a:p>
            <a:r>
              <a:rPr lang="es-ES_tradnl" sz="2400" b="1" dirty="0" err="1" smtClean="0"/>
              <a:t>Paints</a:t>
            </a:r>
            <a:r>
              <a:rPr lang="es-ES_tradnl" sz="2400" b="1" dirty="0" smtClean="0"/>
              <a:t> and </a:t>
            </a:r>
            <a:r>
              <a:rPr lang="es-ES_tradnl" sz="2400" b="1" dirty="0" err="1" smtClean="0"/>
              <a:t>varnishes</a:t>
            </a:r>
            <a:endParaRPr lang="es-ES_tradnl" sz="2400" b="1" dirty="0" smtClean="0"/>
          </a:p>
          <a:p>
            <a:endParaRPr lang="es-ES_tradnl" sz="2400" dirty="0" smtClean="0"/>
          </a:p>
          <a:p>
            <a:r>
              <a:rPr lang="es-ES_tradnl" sz="2400" dirty="0" smtClean="0"/>
              <a:t>Heavy </a:t>
            </a:r>
            <a:r>
              <a:rPr lang="es-ES_tradnl" sz="2400" dirty="0" err="1" smtClean="0"/>
              <a:t>metals</a:t>
            </a:r>
            <a:r>
              <a:rPr lang="es-ES_tradnl" sz="2400" dirty="0" smtClean="0"/>
              <a:t> </a:t>
            </a:r>
          </a:p>
          <a:p>
            <a:r>
              <a:rPr lang="es-ES_tradnl" sz="2400" dirty="0" err="1" smtClean="0"/>
              <a:t>Volatile</a:t>
            </a:r>
            <a:r>
              <a:rPr lang="es-ES_tradnl" sz="2400" dirty="0" smtClean="0"/>
              <a:t> </a:t>
            </a:r>
            <a:r>
              <a:rPr lang="es-ES_tradnl" sz="2400" dirty="0" err="1" smtClean="0"/>
              <a:t>organic</a:t>
            </a:r>
            <a:r>
              <a:rPr lang="es-ES_tradnl" sz="2400" dirty="0" smtClean="0"/>
              <a:t> </a:t>
            </a:r>
            <a:r>
              <a:rPr lang="es-ES_tradnl" sz="2400" dirty="0" err="1" smtClean="0"/>
              <a:t>compound</a:t>
            </a:r>
            <a:r>
              <a:rPr lang="es-ES_tradnl" sz="2400" dirty="0" smtClean="0"/>
              <a:t> (VOC) </a:t>
            </a:r>
            <a:r>
              <a:rPr lang="es-ES_tradnl" sz="2400" dirty="0" err="1" smtClean="0"/>
              <a:t>emissions</a:t>
            </a:r>
            <a:r>
              <a:rPr lang="es-ES_tradnl" sz="2400" dirty="0" smtClean="0"/>
              <a:t> </a:t>
            </a:r>
            <a:r>
              <a:rPr lang="es-ES_tradnl" sz="2000" dirty="0" smtClean="0"/>
              <a:t>– </a:t>
            </a:r>
            <a:r>
              <a:rPr lang="es-ES_tradnl" sz="2000" dirty="0" err="1" smtClean="0"/>
              <a:t>evaporate</a:t>
            </a:r>
            <a:r>
              <a:rPr lang="es-ES_tradnl" sz="2000" dirty="0" smtClean="0"/>
              <a:t> </a:t>
            </a:r>
            <a:r>
              <a:rPr lang="es-ES_tradnl" sz="2000" dirty="0" err="1" smtClean="0"/>
              <a:t>along</a:t>
            </a:r>
            <a:r>
              <a:rPr lang="es-ES_tradnl" sz="2000" dirty="0" smtClean="0"/>
              <a:t> time</a:t>
            </a:r>
          </a:p>
          <a:p>
            <a:endParaRPr lang="es-ES_tradnl" sz="2000" dirty="0" smtClean="0"/>
          </a:p>
          <a:p>
            <a:r>
              <a:rPr lang="es-ES_tradnl" sz="2400" dirty="0" err="1" smtClean="0"/>
              <a:t>Avoid</a:t>
            </a:r>
            <a:r>
              <a:rPr lang="es-ES_tradnl" sz="2400" dirty="0" smtClean="0"/>
              <a:t> </a:t>
            </a:r>
            <a:r>
              <a:rPr lang="es-ES_tradnl" sz="2400" dirty="0" err="1" smtClean="0"/>
              <a:t>polish</a:t>
            </a:r>
            <a:r>
              <a:rPr lang="es-ES_tradnl" sz="2400" dirty="0" smtClean="0"/>
              <a:t> and </a:t>
            </a:r>
            <a:r>
              <a:rPr lang="es-ES_tradnl" sz="2400" dirty="0" err="1" smtClean="0"/>
              <a:t>oil</a:t>
            </a:r>
            <a:r>
              <a:rPr lang="es-ES_tradnl" sz="2400" dirty="0" smtClean="0"/>
              <a:t> </a:t>
            </a:r>
            <a:r>
              <a:rPr lang="es-ES_tradnl" sz="2400" dirty="0" err="1" smtClean="0"/>
              <a:t>paints</a:t>
            </a:r>
            <a:r>
              <a:rPr lang="es-ES_tradnl" sz="2400" dirty="0" smtClean="0"/>
              <a:t> </a:t>
            </a:r>
          </a:p>
          <a:p>
            <a:r>
              <a:rPr lang="es-ES_tradnl" sz="2400" dirty="0" smtClean="0"/>
              <a:t>Use </a:t>
            </a:r>
            <a:r>
              <a:rPr lang="es-ES_tradnl" sz="2400" dirty="0" err="1" smtClean="0"/>
              <a:t>water</a:t>
            </a:r>
            <a:r>
              <a:rPr lang="es-ES_tradnl" sz="2400" dirty="0" smtClean="0"/>
              <a:t> </a:t>
            </a:r>
            <a:r>
              <a:rPr lang="es-ES_tradnl" sz="2400" dirty="0" err="1" smtClean="0"/>
              <a:t>based</a:t>
            </a:r>
            <a:r>
              <a:rPr lang="es-ES_tradnl" sz="2400" dirty="0" smtClean="0"/>
              <a:t> </a:t>
            </a:r>
            <a:endParaRPr lang="es-ES_tradnl" sz="2400" dirty="0" smtClean="0"/>
          </a:p>
          <a:p>
            <a:r>
              <a:rPr lang="es-ES_tradnl" sz="2400" dirty="0" smtClean="0"/>
              <a:t>Use </a:t>
            </a:r>
            <a:r>
              <a:rPr lang="es-ES_tradnl" sz="2400" dirty="0" err="1" smtClean="0"/>
              <a:t>materials</a:t>
            </a:r>
            <a:r>
              <a:rPr lang="es-ES_tradnl" sz="2400" dirty="0" smtClean="0"/>
              <a:t> </a:t>
            </a:r>
            <a:r>
              <a:rPr lang="es-ES_tradnl" sz="2400" dirty="0" err="1" smtClean="0"/>
              <a:t>without</a:t>
            </a:r>
            <a:r>
              <a:rPr lang="es-ES_tradnl" sz="2400" dirty="0" smtClean="0"/>
              <a:t> heavy </a:t>
            </a:r>
            <a:r>
              <a:rPr lang="es-ES_tradnl" sz="2400" dirty="0" err="1" smtClean="0"/>
              <a:t>metals</a:t>
            </a:r>
            <a:r>
              <a:rPr lang="es-ES_tradnl" sz="2400" dirty="0" smtClean="0"/>
              <a:t> and/</a:t>
            </a:r>
            <a:r>
              <a:rPr lang="es-ES_tradnl" sz="2400" dirty="0" err="1" smtClean="0"/>
              <a:t>or</a:t>
            </a:r>
            <a:r>
              <a:rPr lang="es-ES_tradnl" sz="2400" dirty="0" smtClean="0"/>
              <a:t> </a:t>
            </a:r>
            <a:r>
              <a:rPr lang="es-ES_tradnl" sz="2400" dirty="0" err="1" smtClean="0"/>
              <a:t>none</a:t>
            </a:r>
            <a:r>
              <a:rPr lang="es-ES_tradnl" sz="2400" dirty="0" smtClean="0"/>
              <a:t> </a:t>
            </a:r>
            <a:r>
              <a:rPr lang="es-ES_tradnl" sz="2400" dirty="0" err="1" smtClean="0"/>
              <a:t>or</a:t>
            </a:r>
            <a:r>
              <a:rPr lang="es-ES_tradnl" sz="2400" dirty="0" smtClean="0"/>
              <a:t> </a:t>
            </a:r>
            <a:r>
              <a:rPr lang="es-ES_tradnl" sz="2400" dirty="0" err="1" smtClean="0"/>
              <a:t>low</a:t>
            </a:r>
            <a:r>
              <a:rPr lang="es-ES_tradnl" sz="2400" dirty="0" smtClean="0"/>
              <a:t> “VOC </a:t>
            </a:r>
            <a:r>
              <a:rPr lang="es-ES_tradnl" sz="2400" dirty="0" err="1" smtClean="0"/>
              <a:t>content</a:t>
            </a:r>
            <a:r>
              <a:rPr lang="es-ES_tradnl" sz="2400" dirty="0" smtClean="0"/>
              <a:t>”</a:t>
            </a:r>
            <a:endParaRPr lang="es-ES" sz="2400" dirty="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1938992"/>
          </a:xfrm>
          <a:prstGeom prst="rect">
            <a:avLst/>
          </a:prstGeom>
          <a:noFill/>
        </p:spPr>
        <p:txBody>
          <a:bodyPr wrap="square" rtlCol="0">
            <a:spAutoFit/>
          </a:bodyPr>
          <a:lstStyle/>
          <a:p>
            <a:r>
              <a:rPr lang="es-ES_tradnl" sz="2400" b="1" dirty="0" err="1" smtClean="0"/>
              <a:t>Asphalt</a:t>
            </a:r>
            <a:r>
              <a:rPr lang="es-ES_tradnl" sz="2400" b="1" dirty="0" smtClean="0"/>
              <a:t>, </a:t>
            </a:r>
            <a:r>
              <a:rPr lang="es-ES_tradnl" sz="2400" b="1" dirty="0" err="1" smtClean="0"/>
              <a:t>tar</a:t>
            </a:r>
            <a:r>
              <a:rPr lang="es-ES_tradnl" sz="2400" b="1" dirty="0" smtClean="0"/>
              <a:t> and </a:t>
            </a:r>
            <a:r>
              <a:rPr lang="es-ES_tradnl" sz="2400" b="1" dirty="0" err="1" smtClean="0"/>
              <a:t>bituminous</a:t>
            </a:r>
            <a:r>
              <a:rPr lang="es-ES_tradnl" sz="2400" b="1" dirty="0" smtClean="0"/>
              <a:t> </a:t>
            </a:r>
            <a:r>
              <a:rPr lang="es-ES_tradnl" sz="2400" b="1" dirty="0" err="1" smtClean="0"/>
              <a:t>products</a:t>
            </a:r>
            <a:endParaRPr lang="es-ES_tradnl" sz="2400" b="1" dirty="0" smtClean="0"/>
          </a:p>
          <a:p>
            <a:endParaRPr lang="es-ES_tradnl" sz="2400" dirty="0" smtClean="0"/>
          </a:p>
          <a:p>
            <a:r>
              <a:rPr lang="es-ES_tradnl" sz="2400" dirty="0" err="1" smtClean="0"/>
              <a:t>Petroleum</a:t>
            </a:r>
            <a:r>
              <a:rPr lang="es-ES_tradnl" sz="2400" dirty="0" smtClean="0"/>
              <a:t> </a:t>
            </a:r>
            <a:r>
              <a:rPr lang="es-ES_tradnl" sz="2400" dirty="0" err="1" smtClean="0"/>
              <a:t>products</a:t>
            </a:r>
            <a:endParaRPr lang="es-ES_tradnl" sz="2400" dirty="0" smtClean="0"/>
          </a:p>
          <a:p>
            <a:r>
              <a:rPr lang="es-ES_tradnl" sz="2400" dirty="0" err="1" smtClean="0"/>
              <a:t>Emit</a:t>
            </a:r>
            <a:r>
              <a:rPr lang="es-ES_tradnl" sz="2400" dirty="0" smtClean="0"/>
              <a:t> </a:t>
            </a:r>
            <a:r>
              <a:rPr lang="es-ES_tradnl" sz="2400" dirty="0" err="1" smtClean="0"/>
              <a:t>toxic</a:t>
            </a:r>
            <a:r>
              <a:rPr lang="es-ES_tradnl" sz="2400" dirty="0" smtClean="0"/>
              <a:t> gases</a:t>
            </a:r>
          </a:p>
          <a:p>
            <a:r>
              <a:rPr lang="es-ES_tradnl" sz="2400" dirty="0" err="1" smtClean="0"/>
              <a:t>Possibility</a:t>
            </a:r>
            <a:r>
              <a:rPr lang="es-ES_tradnl" sz="2400" dirty="0" smtClean="0"/>
              <a:t> of </a:t>
            </a:r>
            <a:r>
              <a:rPr lang="es-ES_tradnl" sz="2400" dirty="0" err="1" smtClean="0"/>
              <a:t>carcinogenic</a:t>
            </a:r>
            <a:r>
              <a:rPr lang="es-ES_tradnl" sz="2400" dirty="0" smtClean="0"/>
              <a:t>  </a:t>
            </a:r>
          </a:p>
        </p:txBody>
      </p:sp>
      <p:sp>
        <p:nvSpPr>
          <p:cNvPr id="15" name="14 CuadroTexto"/>
          <p:cNvSpPr txBox="1"/>
          <p:nvPr/>
        </p:nvSpPr>
        <p:spPr>
          <a:xfrm>
            <a:off x="755576" y="5013176"/>
            <a:ext cx="7128792" cy="830997"/>
          </a:xfrm>
          <a:prstGeom prst="rect">
            <a:avLst/>
          </a:prstGeom>
          <a:noFill/>
        </p:spPr>
        <p:txBody>
          <a:bodyPr wrap="square" rtlCol="0">
            <a:spAutoFit/>
          </a:bodyPr>
          <a:lstStyle/>
          <a:p>
            <a:r>
              <a:rPr lang="es-ES_tradnl" sz="2400" dirty="0" err="1" smtClean="0"/>
              <a:t>It</a:t>
            </a:r>
            <a:r>
              <a:rPr lang="es-ES_tradnl" sz="2400" dirty="0" smtClean="0"/>
              <a:t> can cause: </a:t>
            </a:r>
            <a:r>
              <a:rPr lang="es-ES_tradnl" sz="2400" dirty="0" err="1" smtClean="0"/>
              <a:t>headache</a:t>
            </a:r>
            <a:r>
              <a:rPr lang="es-ES_tradnl" sz="2400" dirty="0" smtClean="0"/>
              <a:t>, </a:t>
            </a:r>
            <a:r>
              <a:rPr lang="es-ES_tradnl" sz="2400" dirty="0" err="1" smtClean="0"/>
              <a:t>dizzines</a:t>
            </a:r>
            <a:r>
              <a:rPr lang="es-ES_tradnl" sz="2400" dirty="0" smtClean="0"/>
              <a:t>, skin </a:t>
            </a:r>
            <a:r>
              <a:rPr lang="es-ES_tradnl" sz="2400" dirty="0" err="1" smtClean="0"/>
              <a:t>irritations</a:t>
            </a:r>
            <a:r>
              <a:rPr lang="es-ES_tradnl" sz="2400" dirty="0" smtClean="0"/>
              <a:t>, </a:t>
            </a:r>
            <a:r>
              <a:rPr lang="es-ES_tradnl" sz="2400" dirty="0" err="1" smtClean="0"/>
              <a:t>damage</a:t>
            </a:r>
            <a:r>
              <a:rPr lang="es-ES_tradnl" sz="2400" dirty="0" smtClean="0"/>
              <a:t> to </a:t>
            </a:r>
            <a:r>
              <a:rPr lang="es-ES_tradnl" sz="2400" dirty="0" err="1" smtClean="0"/>
              <a:t>liver</a:t>
            </a:r>
            <a:r>
              <a:rPr lang="es-ES_tradnl" sz="2400" dirty="0" smtClean="0"/>
              <a:t> and </a:t>
            </a:r>
            <a:r>
              <a:rPr lang="es-ES_tradnl" sz="2400" dirty="0" err="1" smtClean="0"/>
              <a:t>keadnys</a:t>
            </a:r>
            <a:r>
              <a:rPr lang="es-ES_tradnl" sz="2400" dirty="0" smtClean="0"/>
              <a:t> </a:t>
            </a:r>
            <a:endParaRPr lang="es-ES" sz="2400"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1"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2616101"/>
          </a:xfrm>
          <a:prstGeom prst="rect">
            <a:avLst/>
          </a:prstGeom>
          <a:noFill/>
        </p:spPr>
        <p:txBody>
          <a:bodyPr wrap="square" rtlCol="0">
            <a:spAutoFit/>
          </a:bodyPr>
          <a:lstStyle/>
          <a:p>
            <a:r>
              <a:rPr lang="es-ES_tradnl" sz="2400" b="1" dirty="0" err="1" smtClean="0"/>
              <a:t>Plastics</a:t>
            </a:r>
            <a:endParaRPr lang="es-ES_tradnl" sz="2400" b="1" dirty="0" smtClean="0"/>
          </a:p>
          <a:p>
            <a:endParaRPr lang="es-ES_tradnl" sz="2400" dirty="0" smtClean="0"/>
          </a:p>
          <a:p>
            <a:r>
              <a:rPr lang="es-ES_tradnl" sz="2400" dirty="0" err="1" smtClean="0"/>
              <a:t>Petroleum</a:t>
            </a:r>
            <a:r>
              <a:rPr lang="es-ES_tradnl" sz="2400" dirty="0" smtClean="0"/>
              <a:t> </a:t>
            </a:r>
            <a:r>
              <a:rPr lang="es-ES_tradnl" sz="2400" dirty="0" err="1" smtClean="0"/>
              <a:t>products</a:t>
            </a:r>
            <a:r>
              <a:rPr lang="es-ES_tradnl" sz="2400" dirty="0" smtClean="0"/>
              <a:t> </a:t>
            </a:r>
          </a:p>
          <a:p>
            <a:r>
              <a:rPr lang="es-ES_tradnl" sz="2400" dirty="0" err="1" smtClean="0"/>
              <a:t>When</a:t>
            </a:r>
            <a:r>
              <a:rPr lang="es-ES_tradnl" sz="2400" dirty="0" smtClean="0"/>
              <a:t> </a:t>
            </a:r>
            <a:r>
              <a:rPr lang="es-ES_tradnl" sz="2400" dirty="0" err="1" smtClean="0"/>
              <a:t>burning</a:t>
            </a:r>
            <a:r>
              <a:rPr lang="es-ES_tradnl" sz="2400" dirty="0" smtClean="0"/>
              <a:t> </a:t>
            </a:r>
            <a:r>
              <a:rPr lang="es-ES_tradnl" sz="2400" dirty="0" err="1" smtClean="0"/>
              <a:t>they</a:t>
            </a:r>
            <a:r>
              <a:rPr lang="es-ES_tradnl" sz="2400" dirty="0" smtClean="0"/>
              <a:t> produce </a:t>
            </a:r>
            <a:r>
              <a:rPr lang="es-ES_tradnl" sz="2400" dirty="0" err="1" smtClean="0"/>
              <a:t>toxic</a:t>
            </a:r>
            <a:r>
              <a:rPr lang="es-ES_tradnl" sz="2400" dirty="0" smtClean="0"/>
              <a:t> gases, </a:t>
            </a:r>
            <a:r>
              <a:rPr lang="es-ES_tradnl" sz="2400" dirty="0" err="1" smtClean="0"/>
              <a:t>some</a:t>
            </a:r>
            <a:r>
              <a:rPr lang="es-ES_tradnl" sz="2400" dirty="0" smtClean="0"/>
              <a:t> of </a:t>
            </a:r>
            <a:r>
              <a:rPr lang="es-ES_tradnl" sz="2400" dirty="0" err="1" smtClean="0"/>
              <a:t>them</a:t>
            </a:r>
            <a:r>
              <a:rPr lang="es-ES_tradnl" sz="2400" dirty="0" smtClean="0"/>
              <a:t> are </a:t>
            </a:r>
            <a:r>
              <a:rPr lang="es-ES_tradnl" sz="2400" dirty="0" err="1" smtClean="0"/>
              <a:t>carcinogenic</a:t>
            </a:r>
            <a:r>
              <a:rPr lang="es-ES_tradnl" sz="2400" dirty="0" smtClean="0"/>
              <a:t> </a:t>
            </a:r>
          </a:p>
          <a:p>
            <a:r>
              <a:rPr lang="es-ES_tradnl" sz="2400" dirty="0" err="1" smtClean="0"/>
              <a:t>Emissions</a:t>
            </a:r>
            <a:r>
              <a:rPr lang="es-ES_tradnl" sz="2400" dirty="0" smtClean="0"/>
              <a:t> </a:t>
            </a:r>
            <a:r>
              <a:rPr lang="es-ES_tradnl" sz="2400" dirty="0" err="1" smtClean="0"/>
              <a:t>during</a:t>
            </a:r>
            <a:r>
              <a:rPr lang="es-ES_tradnl" sz="2400" dirty="0" smtClean="0"/>
              <a:t> </a:t>
            </a:r>
            <a:r>
              <a:rPr lang="es-ES_tradnl" sz="2400" dirty="0" err="1" smtClean="0"/>
              <a:t>all</a:t>
            </a:r>
            <a:r>
              <a:rPr lang="es-ES_tradnl" sz="2400" dirty="0" smtClean="0"/>
              <a:t> </a:t>
            </a:r>
            <a:r>
              <a:rPr lang="es-ES_tradnl" sz="2400" dirty="0" err="1" smtClean="0"/>
              <a:t>useful</a:t>
            </a:r>
            <a:r>
              <a:rPr lang="es-ES_tradnl" sz="2400" dirty="0" smtClean="0"/>
              <a:t> </a:t>
            </a:r>
            <a:r>
              <a:rPr lang="es-ES_tradnl" sz="2400" dirty="0" err="1" smtClean="0"/>
              <a:t>life</a:t>
            </a:r>
            <a:endParaRPr lang="es-ES_tradnl" sz="2400" dirty="0" smtClean="0"/>
          </a:p>
          <a:p>
            <a:pPr lvl="1">
              <a:buFont typeface="Arial" pitchFamily="34" charset="0"/>
              <a:buChar char="•"/>
            </a:pPr>
            <a:r>
              <a:rPr lang="es-ES_tradnl" sz="2000" dirty="0" smtClean="0"/>
              <a:t>PVC </a:t>
            </a:r>
            <a:r>
              <a:rPr lang="es-ES_tradnl" sz="2000" dirty="0" err="1" smtClean="0"/>
              <a:t>releases</a:t>
            </a:r>
            <a:r>
              <a:rPr lang="es-ES_tradnl" sz="2000" dirty="0" smtClean="0"/>
              <a:t> </a:t>
            </a:r>
            <a:r>
              <a:rPr lang="es-ES_tradnl" sz="2000" dirty="0" err="1" smtClean="0"/>
              <a:t>chlorine</a:t>
            </a:r>
            <a:endParaRPr lang="es-ES" sz="2000" dirty="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3046988"/>
          </a:xfrm>
          <a:prstGeom prst="rect">
            <a:avLst/>
          </a:prstGeom>
          <a:noFill/>
        </p:spPr>
        <p:txBody>
          <a:bodyPr wrap="square" rtlCol="0">
            <a:spAutoFit/>
          </a:bodyPr>
          <a:lstStyle/>
          <a:p>
            <a:r>
              <a:rPr lang="es-ES_tradnl" sz="2400" b="1" dirty="0" smtClean="0"/>
              <a:t>Asbestos</a:t>
            </a:r>
          </a:p>
          <a:p>
            <a:endParaRPr lang="es-ES_tradnl" sz="2400" dirty="0" smtClean="0"/>
          </a:p>
          <a:p>
            <a:r>
              <a:rPr lang="es-ES_tradnl" sz="2400" dirty="0" err="1" smtClean="0"/>
              <a:t>Fibre</a:t>
            </a:r>
            <a:r>
              <a:rPr lang="es-ES_tradnl" sz="2400" dirty="0" smtClean="0"/>
              <a:t> </a:t>
            </a:r>
            <a:r>
              <a:rPr lang="es-ES_tradnl" sz="2400" dirty="0" err="1" smtClean="0"/>
              <a:t>cement</a:t>
            </a:r>
            <a:r>
              <a:rPr lang="es-ES_tradnl" sz="2400" dirty="0" smtClean="0"/>
              <a:t>. </a:t>
            </a:r>
          </a:p>
          <a:p>
            <a:r>
              <a:rPr lang="es-ES_tradnl" sz="2400" dirty="0" err="1" smtClean="0"/>
              <a:t>When</a:t>
            </a:r>
            <a:r>
              <a:rPr lang="es-ES_tradnl" sz="2400" dirty="0" smtClean="0"/>
              <a:t> </a:t>
            </a:r>
            <a:r>
              <a:rPr lang="es-ES_tradnl" sz="2400" dirty="0" err="1" smtClean="0"/>
              <a:t>handling</a:t>
            </a:r>
            <a:r>
              <a:rPr lang="es-ES_tradnl" sz="2400" dirty="0" smtClean="0"/>
              <a:t> </a:t>
            </a:r>
            <a:r>
              <a:rPr lang="es-ES_tradnl" sz="2400" dirty="0" err="1" smtClean="0"/>
              <a:t>it</a:t>
            </a:r>
            <a:r>
              <a:rPr lang="es-ES_tradnl" sz="2400" dirty="0" smtClean="0"/>
              <a:t> </a:t>
            </a:r>
            <a:r>
              <a:rPr lang="es-ES_tradnl" sz="2400" dirty="0" err="1" smtClean="0"/>
              <a:t>emits</a:t>
            </a:r>
            <a:r>
              <a:rPr lang="es-ES_tradnl" sz="2400" dirty="0" smtClean="0"/>
              <a:t> </a:t>
            </a:r>
            <a:r>
              <a:rPr lang="es-ES_tradnl" sz="2400" dirty="0" err="1" smtClean="0"/>
              <a:t>particles</a:t>
            </a:r>
            <a:r>
              <a:rPr lang="es-ES_tradnl" sz="2400" dirty="0" smtClean="0"/>
              <a:t> </a:t>
            </a:r>
            <a:r>
              <a:rPr lang="es-ES_tradnl" sz="2400" dirty="0" err="1" smtClean="0"/>
              <a:t>that</a:t>
            </a:r>
            <a:r>
              <a:rPr lang="es-ES_tradnl" sz="2400" dirty="0" smtClean="0"/>
              <a:t> are </a:t>
            </a:r>
            <a:r>
              <a:rPr lang="es-ES_tradnl" sz="2400" dirty="0" err="1" smtClean="0"/>
              <a:t>breathed</a:t>
            </a:r>
            <a:r>
              <a:rPr lang="es-ES_tradnl" sz="2400" dirty="0" smtClean="0"/>
              <a:t> and </a:t>
            </a:r>
            <a:r>
              <a:rPr lang="es-ES_tradnl" sz="2400" dirty="0" err="1" smtClean="0"/>
              <a:t>introduced</a:t>
            </a:r>
            <a:r>
              <a:rPr lang="es-ES_tradnl" sz="2400" dirty="0" smtClean="0"/>
              <a:t> in </a:t>
            </a:r>
            <a:r>
              <a:rPr lang="es-ES_tradnl" sz="2400" dirty="0" err="1" smtClean="0"/>
              <a:t>lungs</a:t>
            </a:r>
            <a:r>
              <a:rPr lang="es-ES_tradnl" sz="2400" dirty="0" smtClean="0"/>
              <a:t>. </a:t>
            </a:r>
            <a:r>
              <a:rPr lang="es-ES_tradnl" sz="2400" dirty="0" err="1" smtClean="0"/>
              <a:t>They</a:t>
            </a:r>
            <a:r>
              <a:rPr lang="es-ES_tradnl" sz="2400" dirty="0" smtClean="0"/>
              <a:t> are </a:t>
            </a:r>
            <a:r>
              <a:rPr lang="es-ES_tradnl" sz="2400" dirty="0" err="1" smtClean="0"/>
              <a:t>carcinogenic</a:t>
            </a:r>
            <a:endParaRPr lang="es-ES_tradnl" sz="2400" dirty="0" smtClean="0"/>
          </a:p>
          <a:p>
            <a:r>
              <a:rPr lang="es-ES_tradnl" sz="2400" dirty="0" smtClean="0"/>
              <a:t>Asbestosis</a:t>
            </a:r>
          </a:p>
          <a:p>
            <a:endParaRPr lang="es-ES_tradnl" sz="2400" dirty="0" smtClean="0"/>
          </a:p>
          <a:p>
            <a:r>
              <a:rPr lang="es-ES_tradnl" sz="2400" dirty="0" err="1" smtClean="0"/>
              <a:t>Handled</a:t>
            </a:r>
            <a:r>
              <a:rPr lang="es-ES_tradnl" sz="2400" dirty="0" smtClean="0"/>
              <a:t> </a:t>
            </a:r>
            <a:r>
              <a:rPr lang="es-ES_tradnl" sz="2400" dirty="0" err="1" smtClean="0"/>
              <a:t>by</a:t>
            </a:r>
            <a:r>
              <a:rPr lang="es-ES_tradnl" sz="2400" dirty="0" smtClean="0"/>
              <a:t> </a:t>
            </a:r>
            <a:r>
              <a:rPr lang="es-ES_tradnl" sz="2400" dirty="0" err="1" smtClean="0"/>
              <a:t>specialised</a:t>
            </a:r>
            <a:r>
              <a:rPr lang="es-ES_tradnl" sz="2400" dirty="0" smtClean="0"/>
              <a:t> </a:t>
            </a:r>
            <a:r>
              <a:rPr lang="es-ES_tradnl" sz="2400" dirty="0" err="1" smtClean="0"/>
              <a:t>companies</a:t>
            </a:r>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3539430"/>
          </a:xfrm>
          <a:prstGeom prst="rect">
            <a:avLst/>
          </a:prstGeom>
          <a:noFill/>
        </p:spPr>
        <p:txBody>
          <a:bodyPr wrap="square" rtlCol="0">
            <a:spAutoFit/>
          </a:bodyPr>
          <a:lstStyle/>
          <a:p>
            <a:r>
              <a:rPr lang="es-ES_tradnl" sz="2400" b="1" dirty="0" err="1" smtClean="0"/>
              <a:t>Metals</a:t>
            </a:r>
            <a:endParaRPr lang="es-ES_tradnl" sz="2400" b="1" dirty="0" smtClean="0"/>
          </a:p>
          <a:p>
            <a:endParaRPr lang="es-ES_tradnl" sz="2400" dirty="0" smtClean="0"/>
          </a:p>
          <a:p>
            <a:r>
              <a:rPr lang="es-ES_tradnl" sz="2400" dirty="0" err="1" smtClean="0"/>
              <a:t>Conduction</a:t>
            </a:r>
            <a:r>
              <a:rPr lang="es-ES_tradnl" sz="2400" dirty="0" smtClean="0"/>
              <a:t> of </a:t>
            </a:r>
            <a:r>
              <a:rPr lang="es-ES_tradnl" sz="2400" dirty="0" err="1" smtClean="0"/>
              <a:t>electric</a:t>
            </a:r>
            <a:r>
              <a:rPr lang="es-ES_tradnl" sz="2400" dirty="0" smtClean="0"/>
              <a:t> </a:t>
            </a:r>
            <a:r>
              <a:rPr lang="es-ES_tradnl" sz="2400" dirty="0" err="1" smtClean="0"/>
              <a:t>charges</a:t>
            </a:r>
            <a:endParaRPr lang="es-ES_tradnl" sz="2400" dirty="0" smtClean="0"/>
          </a:p>
          <a:p>
            <a:r>
              <a:rPr lang="es-ES_tradnl" sz="2400" dirty="0" err="1" smtClean="0"/>
              <a:t>Problems</a:t>
            </a:r>
            <a:r>
              <a:rPr lang="es-ES_tradnl" sz="2400" dirty="0" smtClean="0"/>
              <a:t> </a:t>
            </a:r>
            <a:r>
              <a:rPr lang="es-ES_tradnl" sz="2400" dirty="0" err="1" smtClean="0"/>
              <a:t>with</a:t>
            </a:r>
            <a:r>
              <a:rPr lang="es-ES_tradnl" sz="2400" dirty="0" smtClean="0"/>
              <a:t> stress, </a:t>
            </a:r>
            <a:r>
              <a:rPr lang="es-ES_tradnl" sz="2400" dirty="0" err="1" smtClean="0"/>
              <a:t>insomnia</a:t>
            </a:r>
            <a:r>
              <a:rPr lang="es-ES_tradnl" sz="2400" dirty="0" smtClean="0"/>
              <a:t> </a:t>
            </a:r>
            <a:r>
              <a:rPr lang="es-ES_tradnl" sz="2400" dirty="0" smtClean="0"/>
              <a:t>and </a:t>
            </a:r>
            <a:r>
              <a:rPr lang="es-ES_tradnl" sz="2400" dirty="0" err="1" smtClean="0"/>
              <a:t>organism</a:t>
            </a:r>
            <a:r>
              <a:rPr lang="es-ES_tradnl" sz="2400" dirty="0" smtClean="0"/>
              <a:t> </a:t>
            </a:r>
            <a:r>
              <a:rPr lang="es-ES_tradnl" sz="2400" dirty="0" err="1" smtClean="0"/>
              <a:t>disfunction</a:t>
            </a:r>
            <a:r>
              <a:rPr lang="es-ES_tradnl" sz="2400" dirty="0" smtClean="0"/>
              <a:t> </a:t>
            </a:r>
          </a:p>
          <a:p>
            <a:endParaRPr lang="es-ES_tradnl" sz="2400" dirty="0" smtClean="0"/>
          </a:p>
          <a:p>
            <a:r>
              <a:rPr lang="es-ES_tradnl" sz="2400" dirty="0" err="1" smtClean="0"/>
              <a:t>Recommendations</a:t>
            </a:r>
            <a:endParaRPr lang="es-ES_tradnl" sz="2400" dirty="0" smtClean="0"/>
          </a:p>
          <a:p>
            <a:pPr>
              <a:buFontTx/>
              <a:buChar char="-"/>
            </a:pPr>
            <a:r>
              <a:rPr lang="es-ES_tradnl" sz="2000" dirty="0" err="1" smtClean="0"/>
              <a:t>Not</a:t>
            </a:r>
            <a:r>
              <a:rPr lang="es-ES_tradnl" sz="2000" dirty="0" smtClean="0"/>
              <a:t> to </a:t>
            </a:r>
            <a:r>
              <a:rPr lang="es-ES_tradnl" sz="2000" dirty="0" err="1" smtClean="0"/>
              <a:t>have</a:t>
            </a:r>
            <a:r>
              <a:rPr lang="es-ES_tradnl" sz="2000" dirty="0" smtClean="0"/>
              <a:t> </a:t>
            </a:r>
            <a:r>
              <a:rPr lang="es-ES_tradnl" sz="2000" dirty="0" err="1" smtClean="0"/>
              <a:t>metalic</a:t>
            </a:r>
            <a:r>
              <a:rPr lang="es-ES_tradnl" sz="2000" dirty="0" smtClean="0"/>
              <a:t> </a:t>
            </a:r>
            <a:r>
              <a:rPr lang="es-ES_tradnl" sz="2000" dirty="0" err="1" smtClean="0"/>
              <a:t>elements</a:t>
            </a:r>
            <a:r>
              <a:rPr lang="es-ES_tradnl" sz="2000" dirty="0" smtClean="0"/>
              <a:t> </a:t>
            </a:r>
            <a:r>
              <a:rPr lang="es-ES_tradnl" sz="2000" dirty="0" err="1" smtClean="0"/>
              <a:t>or</a:t>
            </a:r>
            <a:r>
              <a:rPr lang="es-ES_tradnl" sz="2000" dirty="0" smtClean="0"/>
              <a:t> </a:t>
            </a:r>
            <a:r>
              <a:rPr lang="es-ES_tradnl" sz="2000" dirty="0" err="1" smtClean="0"/>
              <a:t>connected</a:t>
            </a:r>
            <a:r>
              <a:rPr lang="es-ES_tradnl" sz="2000" dirty="0" smtClean="0"/>
              <a:t> to </a:t>
            </a:r>
            <a:r>
              <a:rPr lang="es-ES_tradnl" sz="2000" dirty="0" err="1" smtClean="0"/>
              <a:t>energy</a:t>
            </a:r>
            <a:r>
              <a:rPr lang="es-ES_tradnl" sz="2000" dirty="0" smtClean="0"/>
              <a:t> </a:t>
            </a:r>
            <a:r>
              <a:rPr lang="es-ES_tradnl" sz="2000" dirty="0" err="1" smtClean="0"/>
              <a:t>next</a:t>
            </a:r>
            <a:r>
              <a:rPr lang="es-ES_tradnl" sz="2000" dirty="0" smtClean="0"/>
              <a:t> to </a:t>
            </a:r>
            <a:r>
              <a:rPr lang="es-ES_tradnl" sz="2000" dirty="0" err="1" smtClean="0"/>
              <a:t>the</a:t>
            </a:r>
            <a:r>
              <a:rPr lang="es-ES_tradnl" sz="2000" dirty="0" smtClean="0"/>
              <a:t> </a:t>
            </a:r>
            <a:r>
              <a:rPr lang="es-ES_tradnl" sz="2000" dirty="0" err="1" smtClean="0"/>
              <a:t>bed</a:t>
            </a:r>
            <a:r>
              <a:rPr lang="es-ES_tradnl" sz="2000" dirty="0" smtClean="0"/>
              <a:t> head </a:t>
            </a:r>
            <a:r>
              <a:rPr lang="es-ES_tradnl" sz="2000" dirty="0" err="1" smtClean="0"/>
              <a:t>end</a:t>
            </a:r>
            <a:r>
              <a:rPr lang="es-ES_tradnl" sz="2000" dirty="0" smtClean="0"/>
              <a:t> </a:t>
            </a:r>
          </a:p>
          <a:p>
            <a:pPr>
              <a:buFontTx/>
              <a:buChar char="-"/>
            </a:pPr>
            <a:r>
              <a:rPr lang="es-ES_tradnl" sz="2000" dirty="0" err="1" smtClean="0"/>
              <a:t>Not</a:t>
            </a:r>
            <a:r>
              <a:rPr lang="es-ES_tradnl" sz="2000" dirty="0" smtClean="0"/>
              <a:t> to </a:t>
            </a:r>
            <a:r>
              <a:rPr lang="es-ES_tradnl" sz="2000" dirty="0" err="1" smtClean="0"/>
              <a:t>connect</a:t>
            </a:r>
            <a:r>
              <a:rPr lang="es-ES_tradnl" sz="2000" dirty="0" smtClean="0"/>
              <a:t> </a:t>
            </a:r>
            <a:r>
              <a:rPr lang="es-ES_tradnl" sz="2000" dirty="0" err="1" smtClean="0"/>
              <a:t>structural</a:t>
            </a:r>
            <a:r>
              <a:rPr lang="es-ES_tradnl" sz="2000" dirty="0" smtClean="0"/>
              <a:t> </a:t>
            </a:r>
            <a:r>
              <a:rPr lang="es-ES_tradnl" sz="2000" dirty="0" err="1" smtClean="0"/>
              <a:t>elements</a:t>
            </a:r>
            <a:r>
              <a:rPr lang="es-ES_tradnl" sz="2000" dirty="0" smtClean="0"/>
              <a:t> and </a:t>
            </a:r>
            <a:r>
              <a:rPr lang="es-ES_tradnl" sz="2000" dirty="0" err="1" smtClean="0"/>
              <a:t>electrical</a:t>
            </a:r>
            <a:r>
              <a:rPr lang="es-ES_tradnl" sz="2000" dirty="0" smtClean="0"/>
              <a:t> </a:t>
            </a:r>
            <a:r>
              <a:rPr lang="es-ES_tradnl" sz="2000" dirty="0" err="1" smtClean="0"/>
              <a:t>installation</a:t>
            </a:r>
            <a:r>
              <a:rPr lang="es-ES_tradnl" sz="2000" dirty="0" smtClean="0"/>
              <a:t> to </a:t>
            </a:r>
            <a:r>
              <a:rPr lang="es-ES_tradnl" sz="2000" dirty="0" err="1" smtClean="0"/>
              <a:t>the</a:t>
            </a:r>
            <a:r>
              <a:rPr lang="es-ES_tradnl" sz="2000" dirty="0" smtClean="0"/>
              <a:t> </a:t>
            </a:r>
            <a:r>
              <a:rPr lang="es-ES_tradnl" sz="2000" dirty="0" err="1" smtClean="0"/>
              <a:t>same</a:t>
            </a:r>
            <a:r>
              <a:rPr lang="es-ES_tradnl" sz="2000" dirty="0" smtClean="0"/>
              <a:t> </a:t>
            </a:r>
            <a:r>
              <a:rPr lang="es-ES_tradnl" sz="2000" dirty="0" err="1" smtClean="0"/>
              <a:t>earth</a:t>
            </a:r>
            <a:r>
              <a:rPr lang="es-ES_tradnl" sz="2000" dirty="0" smtClean="0"/>
              <a:t> </a:t>
            </a:r>
            <a:r>
              <a:rPr lang="es-ES_tradnl" sz="2000" dirty="0" err="1" smtClean="0"/>
              <a:t>connection</a:t>
            </a:r>
            <a:r>
              <a:rPr lang="es-ES_tradnl" sz="2000" dirty="0" smtClean="0"/>
              <a:t>. </a:t>
            </a:r>
            <a:r>
              <a:rPr lang="es-ES_tradnl" sz="2000" dirty="0" err="1" smtClean="0"/>
              <a:t>They</a:t>
            </a:r>
            <a:r>
              <a:rPr lang="es-ES_tradnl" sz="2000" dirty="0" smtClean="0"/>
              <a:t> </a:t>
            </a:r>
            <a:r>
              <a:rPr lang="es-ES_tradnl" sz="2000" dirty="0" err="1" smtClean="0"/>
              <a:t>should</a:t>
            </a:r>
            <a:r>
              <a:rPr lang="es-ES_tradnl" sz="2000" dirty="0" smtClean="0"/>
              <a:t> be </a:t>
            </a:r>
            <a:r>
              <a:rPr lang="es-ES_tradnl" sz="2000" dirty="0" err="1" smtClean="0"/>
              <a:t>independent</a:t>
            </a:r>
            <a:r>
              <a:rPr lang="es-ES_tradnl" sz="2000" dirty="0" smtClean="0"/>
              <a:t>. </a:t>
            </a:r>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3046988"/>
          </a:xfrm>
          <a:prstGeom prst="rect">
            <a:avLst/>
          </a:prstGeom>
          <a:noFill/>
        </p:spPr>
        <p:txBody>
          <a:bodyPr wrap="square" rtlCol="0">
            <a:spAutoFit/>
          </a:bodyPr>
          <a:lstStyle/>
          <a:p>
            <a:r>
              <a:rPr lang="es-ES_tradnl" sz="2400" b="1" dirty="0" err="1" smtClean="0"/>
              <a:t>Fire</a:t>
            </a:r>
            <a:r>
              <a:rPr lang="es-ES_tradnl" sz="2400" b="1" dirty="0" smtClean="0"/>
              <a:t> </a:t>
            </a:r>
            <a:r>
              <a:rPr lang="es-ES_tradnl" sz="2400" b="1" dirty="0" err="1" smtClean="0"/>
              <a:t>detectors</a:t>
            </a:r>
            <a:endParaRPr lang="es-ES_tradnl" sz="2400" b="1" dirty="0" smtClean="0"/>
          </a:p>
          <a:p>
            <a:endParaRPr lang="es-ES_tradnl" sz="2400" dirty="0" smtClean="0"/>
          </a:p>
          <a:p>
            <a:r>
              <a:rPr lang="es-ES_tradnl" sz="2400" dirty="0" err="1" smtClean="0"/>
              <a:t>They</a:t>
            </a:r>
            <a:r>
              <a:rPr lang="es-ES_tradnl" sz="2400" dirty="0" smtClean="0"/>
              <a:t> </a:t>
            </a:r>
            <a:r>
              <a:rPr lang="es-ES_tradnl" sz="2400" dirty="0" err="1" smtClean="0"/>
              <a:t>contain</a:t>
            </a:r>
            <a:r>
              <a:rPr lang="es-ES_tradnl" sz="2400" dirty="0" smtClean="0"/>
              <a:t> Americium-241</a:t>
            </a:r>
          </a:p>
          <a:p>
            <a:r>
              <a:rPr lang="en-GB" sz="2400" b="1" dirty="0" smtClean="0"/>
              <a:t>Smoke</a:t>
            </a:r>
            <a:r>
              <a:rPr lang="en-GB" sz="2400" dirty="0"/>
              <a:t> particles disrupt the low, steady electrical current produced by radioactive particles and trigger the </a:t>
            </a:r>
            <a:r>
              <a:rPr lang="en-GB" sz="2400" b="1" dirty="0"/>
              <a:t>detector's alarm</a:t>
            </a:r>
            <a:r>
              <a:rPr lang="en-GB" sz="2400" dirty="0"/>
              <a:t>.</a:t>
            </a:r>
            <a:r>
              <a:rPr lang="es-ES_tradnl" sz="2400" dirty="0" smtClean="0"/>
              <a:t> </a:t>
            </a:r>
          </a:p>
          <a:p>
            <a:endParaRPr lang="es-ES_tradnl" sz="2400" dirty="0"/>
          </a:p>
          <a:p>
            <a:r>
              <a:rPr lang="es-ES_tradnl" sz="2400" dirty="0" err="1" smtClean="0"/>
              <a:t>Radioactive</a:t>
            </a:r>
            <a:r>
              <a:rPr lang="es-ES_tradnl" sz="2400" dirty="0" smtClean="0"/>
              <a:t>, </a:t>
            </a:r>
            <a:r>
              <a:rPr lang="es-ES_tradnl" sz="2400" dirty="0" err="1" smtClean="0"/>
              <a:t>h</a:t>
            </a:r>
            <a:r>
              <a:rPr lang="es-ES_tradnl" sz="2400" dirty="0" err="1" smtClean="0"/>
              <a:t>azardous</a:t>
            </a:r>
            <a:r>
              <a:rPr lang="es-ES_tradnl" sz="2400" dirty="0" smtClean="0"/>
              <a:t> </a:t>
            </a:r>
            <a:r>
              <a:rPr lang="es-ES_tradnl" sz="2400" dirty="0" err="1" smtClean="0"/>
              <a:t>waste</a:t>
            </a:r>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extLst>
      <p:ext uri="{BB962C8B-B14F-4D97-AF65-F5344CB8AC3E}">
        <p14:creationId xmlns:p14="http://schemas.microsoft.com/office/powerpoint/2010/main" val="17608232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2677656"/>
          </a:xfrm>
          <a:prstGeom prst="rect">
            <a:avLst/>
          </a:prstGeom>
          <a:noFill/>
        </p:spPr>
        <p:txBody>
          <a:bodyPr wrap="square" rtlCol="0">
            <a:spAutoFit/>
          </a:bodyPr>
          <a:lstStyle/>
          <a:p>
            <a:r>
              <a:rPr lang="es-ES_tradnl" sz="2400" b="1" dirty="0" smtClean="0"/>
              <a:t>Granite and </a:t>
            </a:r>
            <a:r>
              <a:rPr lang="es-ES_tradnl" sz="2400" b="1" dirty="0" err="1" smtClean="0"/>
              <a:t>other</a:t>
            </a:r>
            <a:r>
              <a:rPr lang="es-ES_tradnl" sz="2400" b="1" dirty="0" smtClean="0"/>
              <a:t> </a:t>
            </a:r>
            <a:r>
              <a:rPr lang="es-ES_tradnl" sz="2400" b="1" dirty="0" err="1" smtClean="0"/>
              <a:t>rocks</a:t>
            </a:r>
            <a:r>
              <a:rPr lang="es-ES_tradnl" sz="2400" b="1" dirty="0" smtClean="0"/>
              <a:t> </a:t>
            </a:r>
            <a:r>
              <a:rPr lang="es-ES_tradnl" sz="2400" b="1" dirty="0" err="1" smtClean="0"/>
              <a:t>with</a:t>
            </a:r>
            <a:r>
              <a:rPr lang="es-ES_tradnl" sz="2400" b="1" dirty="0" smtClean="0"/>
              <a:t> </a:t>
            </a:r>
            <a:r>
              <a:rPr lang="es-ES_tradnl" sz="2400" b="1" dirty="0" err="1" smtClean="0"/>
              <a:t>the</a:t>
            </a:r>
            <a:r>
              <a:rPr lang="es-ES_tradnl" sz="2400" b="1" dirty="0" smtClean="0"/>
              <a:t> </a:t>
            </a:r>
            <a:r>
              <a:rPr lang="es-ES_tradnl" sz="2400" b="1" dirty="0" err="1" smtClean="0"/>
              <a:t>same</a:t>
            </a:r>
            <a:r>
              <a:rPr lang="es-ES_tradnl" sz="2400" b="1" dirty="0" smtClean="0"/>
              <a:t> geological </a:t>
            </a:r>
            <a:r>
              <a:rPr lang="es-ES_tradnl" sz="2400" b="1" dirty="0" err="1" smtClean="0"/>
              <a:t>origin</a:t>
            </a:r>
            <a:r>
              <a:rPr lang="es-ES_tradnl" sz="2400" b="1" dirty="0" smtClean="0"/>
              <a:t> </a:t>
            </a:r>
          </a:p>
          <a:p>
            <a:endParaRPr lang="es-ES_tradnl" sz="2400" b="1" dirty="0"/>
          </a:p>
          <a:p>
            <a:r>
              <a:rPr lang="es-ES_tradnl" sz="2400" dirty="0" err="1" smtClean="0"/>
              <a:t>They</a:t>
            </a:r>
            <a:r>
              <a:rPr lang="es-ES_tradnl" sz="2400" dirty="0" smtClean="0"/>
              <a:t> </a:t>
            </a:r>
            <a:r>
              <a:rPr lang="es-ES_tradnl" sz="2400" dirty="0" err="1" smtClean="0"/>
              <a:t>emit</a:t>
            </a:r>
            <a:r>
              <a:rPr lang="es-ES_tradnl" sz="2400" dirty="0" smtClean="0"/>
              <a:t> </a:t>
            </a:r>
            <a:r>
              <a:rPr lang="es-ES_tradnl" sz="2400" dirty="0" err="1" smtClean="0"/>
              <a:t>radon</a:t>
            </a:r>
            <a:r>
              <a:rPr lang="es-ES_tradnl" sz="2400" dirty="0" smtClean="0"/>
              <a:t> </a:t>
            </a:r>
            <a:r>
              <a:rPr lang="es-ES_tradnl" sz="2400" dirty="0" err="1" smtClean="0"/>
              <a:t>with</a:t>
            </a:r>
            <a:r>
              <a:rPr lang="es-ES_tradnl" sz="2400" dirty="0" smtClean="0"/>
              <a:t> </a:t>
            </a:r>
            <a:r>
              <a:rPr lang="es-ES_tradnl" sz="2400" dirty="0" err="1" smtClean="0"/>
              <a:t>descomposition</a:t>
            </a:r>
            <a:r>
              <a:rPr lang="es-ES_tradnl" sz="2400" dirty="0" smtClean="0"/>
              <a:t> </a:t>
            </a:r>
          </a:p>
          <a:p>
            <a:r>
              <a:rPr lang="es-ES_tradnl" sz="2400" dirty="0" err="1" smtClean="0"/>
              <a:t>Radon</a:t>
            </a:r>
            <a:r>
              <a:rPr lang="es-ES_tradnl" sz="2400" dirty="0" smtClean="0"/>
              <a:t> produces </a:t>
            </a:r>
            <a:r>
              <a:rPr lang="es-ES_tradnl" sz="2400" dirty="0" err="1" smtClean="0"/>
              <a:t>radioactive</a:t>
            </a:r>
            <a:r>
              <a:rPr lang="es-ES_tradnl" sz="2400" dirty="0" smtClean="0"/>
              <a:t> </a:t>
            </a:r>
            <a:r>
              <a:rPr lang="es-ES_tradnl" sz="2400" dirty="0" err="1" smtClean="0"/>
              <a:t>particles</a:t>
            </a:r>
            <a:endParaRPr lang="es-ES_tradnl" sz="2400" dirty="0" smtClean="0"/>
          </a:p>
          <a:p>
            <a:r>
              <a:rPr lang="es-ES_tradnl" sz="2400" dirty="0" err="1" smtClean="0"/>
              <a:t>They</a:t>
            </a:r>
            <a:r>
              <a:rPr lang="es-ES_tradnl" sz="2400" dirty="0" smtClean="0"/>
              <a:t> </a:t>
            </a:r>
            <a:r>
              <a:rPr lang="es-ES_tradnl" sz="2400" dirty="0" err="1" smtClean="0"/>
              <a:t>stay</a:t>
            </a:r>
            <a:r>
              <a:rPr lang="es-ES_tradnl" sz="2400" dirty="0" smtClean="0"/>
              <a:t> in </a:t>
            </a:r>
            <a:r>
              <a:rPr lang="es-ES_tradnl" sz="2400" dirty="0" err="1" smtClean="0"/>
              <a:t>lungs</a:t>
            </a:r>
            <a:r>
              <a:rPr lang="es-ES_tradnl" sz="2400" dirty="0" smtClean="0"/>
              <a:t>, </a:t>
            </a:r>
            <a:r>
              <a:rPr lang="es-ES_tradnl" sz="2400" dirty="0" err="1" smtClean="0"/>
              <a:t>damage</a:t>
            </a:r>
            <a:r>
              <a:rPr lang="es-ES_tradnl" sz="2400" dirty="0" smtClean="0"/>
              <a:t> </a:t>
            </a:r>
            <a:r>
              <a:rPr lang="es-ES_tradnl" sz="2400" dirty="0" err="1" smtClean="0"/>
              <a:t>body</a:t>
            </a:r>
            <a:r>
              <a:rPr lang="es-ES_tradnl" sz="2400" dirty="0" smtClean="0"/>
              <a:t> </a:t>
            </a:r>
            <a:r>
              <a:rPr lang="es-ES_tradnl" sz="2400" dirty="0" err="1" smtClean="0"/>
              <a:t>tissues</a:t>
            </a:r>
            <a:r>
              <a:rPr lang="es-ES_tradnl" sz="2400" dirty="0" smtClean="0"/>
              <a:t> and produce </a:t>
            </a:r>
            <a:r>
              <a:rPr lang="es-ES_tradnl" sz="2400" dirty="0" err="1" smtClean="0"/>
              <a:t>cancer</a:t>
            </a:r>
            <a:r>
              <a:rPr lang="es-ES_tradnl" sz="2400" dirty="0" smtClean="0"/>
              <a:t> </a:t>
            </a:r>
            <a:endParaRPr lang="es-ES_tradnl" sz="2400" dirty="0" smtClean="0"/>
          </a:p>
          <a:p>
            <a:r>
              <a:rPr lang="es-ES_tradnl" sz="2400" dirty="0" err="1" smtClean="0"/>
              <a:t>Bigger</a:t>
            </a:r>
            <a:r>
              <a:rPr lang="es-ES_tradnl" sz="2400" dirty="0" smtClean="0"/>
              <a:t> </a:t>
            </a:r>
            <a:r>
              <a:rPr lang="es-ES_tradnl" sz="2400" dirty="0" err="1" smtClean="0"/>
              <a:t>risk</a:t>
            </a:r>
            <a:r>
              <a:rPr lang="es-ES_tradnl" sz="2400" dirty="0" smtClean="0"/>
              <a:t> in </a:t>
            </a:r>
            <a:r>
              <a:rPr lang="es-ES_tradnl" sz="2400" dirty="0" err="1" smtClean="0"/>
              <a:t>smokers</a:t>
            </a:r>
            <a:r>
              <a:rPr lang="es-ES_tradnl" sz="2400" dirty="0" smtClean="0"/>
              <a:t> </a:t>
            </a:r>
          </a:p>
          <a:p>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3046988"/>
          </a:xfrm>
          <a:prstGeom prst="rect">
            <a:avLst/>
          </a:prstGeom>
          <a:noFill/>
        </p:spPr>
        <p:txBody>
          <a:bodyPr wrap="square" rtlCol="0">
            <a:spAutoFit/>
          </a:bodyPr>
          <a:lstStyle/>
          <a:p>
            <a:r>
              <a:rPr lang="es-ES_tradnl" sz="2400" b="1" dirty="0" err="1" smtClean="0"/>
              <a:t>PCBs</a:t>
            </a:r>
            <a:endParaRPr lang="es-ES_tradnl" sz="2400" b="1" dirty="0" smtClean="0"/>
          </a:p>
          <a:p>
            <a:endParaRPr lang="es-ES_tradnl" sz="2400" dirty="0" smtClean="0"/>
          </a:p>
          <a:p>
            <a:r>
              <a:rPr lang="es-ES_tradnl" sz="2400" dirty="0" err="1" smtClean="0"/>
              <a:t>Not</a:t>
            </a:r>
            <a:r>
              <a:rPr lang="es-ES_tradnl" sz="2400" dirty="0" smtClean="0"/>
              <a:t> inflamable and </a:t>
            </a:r>
            <a:r>
              <a:rPr lang="es-ES_tradnl" sz="2400" dirty="0" err="1" smtClean="0"/>
              <a:t>good</a:t>
            </a:r>
            <a:r>
              <a:rPr lang="es-ES_tradnl" sz="2400" dirty="0" smtClean="0"/>
              <a:t> </a:t>
            </a:r>
            <a:r>
              <a:rPr lang="es-ES_tradnl" sz="2400" dirty="0" err="1" smtClean="0"/>
              <a:t>insulation</a:t>
            </a:r>
            <a:r>
              <a:rPr lang="es-ES_tradnl" sz="2400" dirty="0" smtClean="0"/>
              <a:t> properties </a:t>
            </a:r>
          </a:p>
          <a:p>
            <a:r>
              <a:rPr lang="es-ES_tradnl" sz="2400" dirty="0" err="1" smtClean="0"/>
              <a:t>Present</a:t>
            </a:r>
            <a:r>
              <a:rPr lang="es-ES_tradnl" sz="2400" dirty="0" smtClean="0"/>
              <a:t> at </a:t>
            </a:r>
            <a:r>
              <a:rPr lang="es-ES_tradnl" sz="2400" dirty="0" err="1" smtClean="0"/>
              <a:t>power</a:t>
            </a:r>
            <a:r>
              <a:rPr lang="es-ES_tradnl" sz="2400" dirty="0" smtClean="0"/>
              <a:t> </a:t>
            </a:r>
            <a:r>
              <a:rPr lang="es-ES_tradnl" sz="2400" dirty="0" err="1" smtClean="0"/>
              <a:t>transformer</a:t>
            </a:r>
            <a:r>
              <a:rPr lang="es-ES_tradnl" sz="2400" dirty="0" smtClean="0"/>
              <a:t> and </a:t>
            </a:r>
            <a:r>
              <a:rPr lang="es-ES_tradnl" sz="2400" dirty="0" err="1" smtClean="0"/>
              <a:t>electrical</a:t>
            </a:r>
            <a:r>
              <a:rPr lang="es-ES_tradnl" sz="2400" dirty="0" smtClean="0"/>
              <a:t> </a:t>
            </a:r>
            <a:r>
              <a:rPr lang="es-ES_tradnl" sz="2400" dirty="0" err="1" smtClean="0"/>
              <a:t>condensers</a:t>
            </a:r>
            <a:r>
              <a:rPr lang="es-ES_tradnl" sz="2400" dirty="0" smtClean="0"/>
              <a:t> </a:t>
            </a:r>
          </a:p>
          <a:p>
            <a:r>
              <a:rPr lang="es-ES_tradnl" sz="2400" dirty="0" err="1" smtClean="0"/>
              <a:t>Toxic</a:t>
            </a:r>
            <a:r>
              <a:rPr lang="es-ES_tradnl" sz="2400" dirty="0" smtClean="0"/>
              <a:t> gases are </a:t>
            </a:r>
            <a:r>
              <a:rPr lang="es-ES_tradnl" sz="2400" dirty="0" err="1" smtClean="0"/>
              <a:t>releases</a:t>
            </a:r>
            <a:r>
              <a:rPr lang="es-ES_tradnl" sz="2400" dirty="0" smtClean="0"/>
              <a:t> at more tan 350ºC (</a:t>
            </a:r>
            <a:r>
              <a:rPr lang="es-ES_tradnl" sz="2400" dirty="0" err="1" smtClean="0"/>
              <a:t>dioxines</a:t>
            </a:r>
            <a:r>
              <a:rPr lang="es-ES_tradnl" sz="2400" dirty="0" smtClean="0"/>
              <a:t>)</a:t>
            </a:r>
          </a:p>
          <a:p>
            <a:r>
              <a:rPr lang="es-ES_tradnl" sz="2400" dirty="0" err="1" smtClean="0"/>
              <a:t>Affects</a:t>
            </a:r>
            <a:r>
              <a:rPr lang="es-ES_tradnl" sz="2400" dirty="0" smtClean="0"/>
              <a:t> </a:t>
            </a:r>
            <a:r>
              <a:rPr lang="es-ES_tradnl" sz="2400" dirty="0" err="1" smtClean="0"/>
              <a:t>the</a:t>
            </a:r>
            <a:r>
              <a:rPr lang="es-ES_tradnl" sz="2400" dirty="0" smtClean="0"/>
              <a:t> </a:t>
            </a:r>
            <a:r>
              <a:rPr lang="es-ES_tradnl" sz="2400" dirty="0" err="1" smtClean="0"/>
              <a:t>inmunological</a:t>
            </a:r>
            <a:r>
              <a:rPr lang="es-ES_tradnl" sz="2400" dirty="0" smtClean="0"/>
              <a:t>, </a:t>
            </a:r>
            <a:r>
              <a:rPr lang="es-ES_tradnl" sz="2400" dirty="0" err="1" smtClean="0"/>
              <a:t>nervous</a:t>
            </a:r>
            <a:r>
              <a:rPr lang="es-ES_tradnl" sz="2400" dirty="0" smtClean="0"/>
              <a:t>, </a:t>
            </a:r>
            <a:r>
              <a:rPr lang="es-ES_tradnl" sz="2400" dirty="0" err="1" smtClean="0"/>
              <a:t>reproductive</a:t>
            </a:r>
            <a:r>
              <a:rPr lang="es-ES_tradnl" sz="2400" dirty="0" smtClean="0"/>
              <a:t> and </a:t>
            </a:r>
            <a:r>
              <a:rPr lang="es-ES_tradnl" sz="2400" dirty="0" err="1" smtClean="0"/>
              <a:t>endocryne</a:t>
            </a:r>
            <a:r>
              <a:rPr lang="es-ES_tradnl" sz="2400" dirty="0" smtClean="0"/>
              <a:t> </a:t>
            </a:r>
            <a:r>
              <a:rPr lang="es-ES_tradnl" sz="2400" dirty="0" err="1" smtClean="0"/>
              <a:t>systems</a:t>
            </a:r>
            <a:r>
              <a:rPr lang="es-ES_tradnl" sz="2400" dirty="0" smtClean="0"/>
              <a:t> </a:t>
            </a:r>
          </a:p>
          <a:p>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827584" y="836712"/>
            <a:ext cx="7416824" cy="461665"/>
          </a:xfrm>
          <a:prstGeom prst="rect">
            <a:avLst/>
          </a:prstGeom>
          <a:noFill/>
        </p:spPr>
        <p:txBody>
          <a:bodyPr wrap="square" rtlCol="0">
            <a:spAutoFit/>
          </a:bodyPr>
          <a:lstStyle/>
          <a:p>
            <a:pPr marL="457200" indent="-457200">
              <a:buFont typeface="+mj-lt"/>
              <a:buAutoNum type="arabicPeriod" startAt="3"/>
            </a:pPr>
            <a:r>
              <a:rPr lang="es-ES_tradnl" sz="2400" b="1" dirty="0" err="1" smtClean="0">
                <a:solidFill>
                  <a:schemeClr val="accent3">
                    <a:lumMod val="75000"/>
                  </a:schemeClr>
                </a:solidFill>
              </a:rPr>
              <a:t>Materials</a:t>
            </a:r>
            <a:r>
              <a:rPr lang="es-ES_tradnl" sz="2400" b="1" dirty="0" smtClean="0">
                <a:solidFill>
                  <a:schemeClr val="accent3">
                    <a:lumMod val="75000"/>
                  </a:schemeClr>
                </a:solidFill>
              </a:rPr>
              <a:t> </a:t>
            </a:r>
            <a:r>
              <a:rPr lang="es-ES_tradnl" sz="2400" b="1" dirty="0" err="1" smtClean="0">
                <a:solidFill>
                  <a:schemeClr val="accent3">
                    <a:lumMod val="75000"/>
                  </a:schemeClr>
                </a:solidFill>
              </a:rPr>
              <a:t>that</a:t>
            </a:r>
            <a:r>
              <a:rPr lang="es-ES_tradnl" sz="2400" b="1" dirty="0" smtClean="0">
                <a:solidFill>
                  <a:schemeClr val="accent3">
                    <a:lumMod val="75000"/>
                  </a:schemeClr>
                </a:solidFill>
              </a:rPr>
              <a:t> </a:t>
            </a:r>
            <a:r>
              <a:rPr lang="es-ES_tradnl" sz="2400" b="1" dirty="0" err="1" smtClean="0">
                <a:solidFill>
                  <a:schemeClr val="accent3">
                    <a:lumMod val="75000"/>
                  </a:schemeClr>
                </a:solidFill>
              </a:rPr>
              <a:t>affect</a:t>
            </a:r>
            <a:r>
              <a:rPr lang="es-ES_tradnl" sz="2400" b="1" dirty="0" smtClean="0">
                <a:solidFill>
                  <a:schemeClr val="accent3">
                    <a:lumMod val="75000"/>
                  </a:schemeClr>
                </a:solidFill>
              </a:rPr>
              <a:t> human </a:t>
            </a:r>
            <a:r>
              <a:rPr lang="es-ES_tradnl" sz="2400" b="1" dirty="0" err="1" smtClean="0">
                <a:solidFill>
                  <a:schemeClr val="accent3">
                    <a:lumMod val="75000"/>
                  </a:schemeClr>
                </a:solidFill>
              </a:rPr>
              <a:t>health</a:t>
            </a:r>
            <a:endParaRPr lang="es-ES" sz="2400" b="1" dirty="0">
              <a:solidFill>
                <a:schemeClr val="accent3">
                  <a:lumMod val="75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Recycled and secondary materials</a:t>
            </a:r>
            <a:endParaRPr lang="en-GB" dirty="0"/>
          </a:p>
        </p:txBody>
      </p:sp>
      <p:sp>
        <p:nvSpPr>
          <p:cNvPr id="3" name="Content Placeholder 2"/>
          <p:cNvSpPr>
            <a:spLocks noGrp="1"/>
          </p:cNvSpPr>
          <p:nvPr>
            <p:ph idx="1"/>
          </p:nvPr>
        </p:nvSpPr>
        <p:spPr/>
        <p:txBody>
          <a:bodyPr/>
          <a:lstStyle/>
          <a:p>
            <a:r>
              <a:rPr lang="en-GB" dirty="0" smtClean="0"/>
              <a:t>Recycled:</a:t>
            </a:r>
          </a:p>
          <a:p>
            <a:pPr lvl="1"/>
            <a:r>
              <a:rPr lang="en-GB" dirty="0" smtClean="0"/>
              <a:t>Made from used construction materials</a:t>
            </a:r>
          </a:p>
          <a:p>
            <a:r>
              <a:rPr lang="en-GB" dirty="0" smtClean="0"/>
              <a:t>Secondary:</a:t>
            </a:r>
          </a:p>
          <a:p>
            <a:pPr lvl="1"/>
            <a:r>
              <a:rPr lang="en-GB" dirty="0" smtClean="0"/>
              <a:t>By-products of other industrial processes</a:t>
            </a:r>
          </a:p>
          <a:p>
            <a:endParaRPr lang="en-GB" dirty="0"/>
          </a:p>
        </p:txBody>
      </p:sp>
      <p:pic>
        <p:nvPicPr>
          <p:cNvPr id="4" name="Picture 3"/>
          <p:cNvPicPr>
            <a:picLocks noChangeAspect="1"/>
          </p:cNvPicPr>
          <p:nvPr/>
        </p:nvPicPr>
        <p:blipFill>
          <a:blip r:embed="rId2"/>
          <a:stretch>
            <a:fillRect/>
          </a:stretch>
        </p:blipFill>
        <p:spPr>
          <a:xfrm>
            <a:off x="3851920" y="3754793"/>
            <a:ext cx="5165906" cy="3096169"/>
          </a:xfrm>
          <a:prstGeom prst="rect">
            <a:avLst/>
          </a:prstGeom>
        </p:spPr>
      </p:pic>
      <p:sp>
        <p:nvSpPr>
          <p:cNvPr id="5" name="TextBox 4"/>
          <p:cNvSpPr txBox="1"/>
          <p:nvPr/>
        </p:nvSpPr>
        <p:spPr>
          <a:xfrm>
            <a:off x="1488" y="6546126"/>
            <a:ext cx="3165995" cy="307777"/>
          </a:xfrm>
          <a:prstGeom prst="rect">
            <a:avLst/>
          </a:prstGeom>
          <a:noFill/>
        </p:spPr>
        <p:txBody>
          <a:bodyPr wrap="none" rtlCol="0">
            <a:spAutoFit/>
          </a:bodyPr>
          <a:lstStyle/>
          <a:p>
            <a:r>
              <a:rPr lang="en-GB" sz="1400" dirty="0" smtClean="0"/>
              <a:t>Source: UK Statistics on Waste, 2016</a:t>
            </a:r>
            <a:endParaRPr lang="en-GB" sz="1400" dirty="0"/>
          </a:p>
        </p:txBody>
      </p:sp>
      <p:grpSp>
        <p:nvGrpSpPr>
          <p:cNvPr id="6" name="Group 3"/>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1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7664852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
        <p:nvSpPr>
          <p:cNvPr id="14" name="13 CuadroTexto"/>
          <p:cNvSpPr txBox="1"/>
          <p:nvPr/>
        </p:nvSpPr>
        <p:spPr>
          <a:xfrm>
            <a:off x="755576" y="2420888"/>
            <a:ext cx="8064896" cy="3416320"/>
          </a:xfrm>
          <a:prstGeom prst="rect">
            <a:avLst/>
          </a:prstGeom>
          <a:noFill/>
        </p:spPr>
        <p:txBody>
          <a:bodyPr wrap="square" rtlCol="0">
            <a:spAutoFit/>
          </a:bodyPr>
          <a:lstStyle/>
          <a:p>
            <a:r>
              <a:rPr lang="es-ES_tradnl" sz="2400" b="1" dirty="0" err="1" smtClean="0"/>
              <a:t>Directive</a:t>
            </a:r>
            <a:r>
              <a:rPr lang="es-ES_tradnl" sz="2400" b="1" dirty="0" smtClean="0"/>
              <a:t> 2008/98/CE</a:t>
            </a:r>
          </a:p>
          <a:p>
            <a:endParaRPr lang="es-ES_tradnl" sz="2400" dirty="0" smtClean="0"/>
          </a:p>
          <a:p>
            <a:r>
              <a:rPr lang="es-ES_tradnl" sz="2400" dirty="0" err="1" smtClean="0"/>
              <a:t>Definition</a:t>
            </a:r>
            <a:endParaRPr lang="es-ES_tradnl" sz="2400" dirty="0" smtClean="0"/>
          </a:p>
          <a:p>
            <a:r>
              <a:rPr lang="es-ES_tradnl" sz="2400" dirty="0" smtClean="0"/>
              <a:t>“</a:t>
            </a:r>
            <a:r>
              <a:rPr lang="en-GB" sz="2400" dirty="0"/>
              <a:t>any operation the principal result of which is waste serving a useful purpose by replacing other materials which would otherwise have been used to fulfil a particular function, or waste being prepared to fulfil that function, in the plant or in the wider economy</a:t>
            </a:r>
            <a:r>
              <a:rPr lang="es-ES_tradnl" sz="2400" dirty="0" smtClean="0"/>
              <a:t>”</a:t>
            </a:r>
          </a:p>
          <a:p>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420888"/>
            <a:ext cx="8064896" cy="3046988"/>
          </a:xfrm>
          <a:prstGeom prst="rect">
            <a:avLst/>
          </a:prstGeom>
          <a:noFill/>
        </p:spPr>
        <p:txBody>
          <a:bodyPr wrap="square" rtlCol="0">
            <a:spAutoFit/>
          </a:bodyPr>
          <a:lstStyle/>
          <a:p>
            <a:r>
              <a:rPr lang="es-ES_tradnl" sz="2400" dirty="0" err="1" smtClean="0"/>
              <a:t>Give</a:t>
            </a:r>
            <a:r>
              <a:rPr lang="es-ES_tradnl" sz="2400" dirty="0" smtClean="0"/>
              <a:t> </a:t>
            </a:r>
            <a:r>
              <a:rPr lang="es-ES_tradnl" sz="2400" dirty="0" err="1" smtClean="0"/>
              <a:t>value</a:t>
            </a:r>
            <a:r>
              <a:rPr lang="es-ES_tradnl" sz="2400" dirty="0" smtClean="0"/>
              <a:t> to </a:t>
            </a:r>
            <a:r>
              <a:rPr lang="es-ES_tradnl" sz="2400" dirty="0" err="1" smtClean="0"/>
              <a:t>waste</a:t>
            </a:r>
            <a:endParaRPr lang="es-ES_tradnl" sz="2400" dirty="0" smtClean="0"/>
          </a:p>
          <a:p>
            <a:r>
              <a:rPr lang="es-ES_tradnl" sz="2400" dirty="0" err="1" smtClean="0"/>
              <a:t>Reduction</a:t>
            </a:r>
            <a:r>
              <a:rPr lang="es-ES_tradnl" sz="2400" dirty="0" smtClean="0"/>
              <a:t> of </a:t>
            </a:r>
            <a:r>
              <a:rPr lang="es-ES_tradnl" sz="2400" dirty="0" err="1" smtClean="0"/>
              <a:t>waste</a:t>
            </a:r>
            <a:r>
              <a:rPr lang="es-ES_tradnl" sz="2400" dirty="0" smtClean="0"/>
              <a:t> </a:t>
            </a:r>
            <a:r>
              <a:rPr lang="es-ES_tradnl" sz="2400" dirty="0" err="1" smtClean="0"/>
              <a:t>volume</a:t>
            </a:r>
            <a:r>
              <a:rPr lang="es-ES_tradnl" sz="2400" dirty="0" smtClean="0"/>
              <a:t> </a:t>
            </a:r>
          </a:p>
          <a:p>
            <a:r>
              <a:rPr lang="es-ES_tradnl" sz="2400" dirty="0" err="1" smtClean="0"/>
              <a:t>Reduction</a:t>
            </a:r>
            <a:r>
              <a:rPr lang="es-ES_tradnl" sz="2400" dirty="0" smtClean="0"/>
              <a:t> of </a:t>
            </a:r>
            <a:r>
              <a:rPr lang="es-ES_tradnl" sz="2400" dirty="0" err="1" smtClean="0"/>
              <a:t>raw</a:t>
            </a:r>
            <a:r>
              <a:rPr lang="es-ES_tradnl" sz="2400" dirty="0" smtClean="0"/>
              <a:t> material </a:t>
            </a:r>
            <a:r>
              <a:rPr lang="es-ES_tradnl" sz="2400" dirty="0" err="1" smtClean="0"/>
              <a:t>used</a:t>
            </a:r>
            <a:endParaRPr lang="es-ES_tradnl" sz="2400" dirty="0" smtClean="0"/>
          </a:p>
          <a:p>
            <a:endParaRPr lang="es-ES_tradnl" sz="2400" dirty="0" smtClean="0"/>
          </a:p>
          <a:p>
            <a:r>
              <a:rPr lang="es-ES_tradnl" sz="2400" dirty="0" err="1" smtClean="0"/>
              <a:t>Not</a:t>
            </a:r>
            <a:r>
              <a:rPr lang="es-ES_tradnl" sz="2400" dirty="0" smtClean="0"/>
              <a:t> </a:t>
            </a:r>
            <a:r>
              <a:rPr lang="es-ES_tradnl" sz="2400" dirty="0" err="1" smtClean="0"/>
              <a:t>always</a:t>
            </a:r>
            <a:r>
              <a:rPr lang="es-ES_tradnl" sz="2400" dirty="0" smtClean="0"/>
              <a:t> </a:t>
            </a:r>
            <a:r>
              <a:rPr lang="es-ES_tradnl" sz="2400" dirty="0" err="1" smtClean="0"/>
              <a:t>recovery</a:t>
            </a:r>
            <a:r>
              <a:rPr lang="es-ES_tradnl" sz="2400" dirty="0" smtClean="0"/>
              <a:t> </a:t>
            </a:r>
            <a:r>
              <a:rPr lang="es-ES_tradnl" sz="2400" dirty="0" err="1" smtClean="0"/>
              <a:t>is</a:t>
            </a:r>
            <a:r>
              <a:rPr lang="es-ES_tradnl" sz="2400" dirty="0" smtClean="0"/>
              <a:t> </a:t>
            </a:r>
            <a:r>
              <a:rPr lang="es-ES_tradnl" sz="2400" dirty="0" err="1" smtClean="0"/>
              <a:t>possible</a:t>
            </a:r>
            <a:endParaRPr lang="es-ES_tradnl" sz="2400" dirty="0" smtClean="0"/>
          </a:p>
          <a:p>
            <a:pPr lvl="1">
              <a:buFontTx/>
              <a:buChar char="-"/>
            </a:pPr>
            <a:r>
              <a:rPr lang="es-ES_tradnl" sz="2400" dirty="0" err="1" smtClean="0"/>
              <a:t>Apply</a:t>
            </a:r>
            <a:r>
              <a:rPr lang="es-ES_tradnl" sz="2400" dirty="0" smtClean="0"/>
              <a:t> </a:t>
            </a:r>
            <a:r>
              <a:rPr lang="es-ES_tradnl" sz="2400" dirty="0" err="1" smtClean="0"/>
              <a:t>inertisation</a:t>
            </a:r>
            <a:r>
              <a:rPr lang="es-ES_tradnl" sz="2400" dirty="0" smtClean="0"/>
              <a:t> </a:t>
            </a:r>
            <a:r>
              <a:rPr lang="es-ES_tradnl" sz="2400" dirty="0" err="1" smtClean="0"/>
              <a:t>treatments</a:t>
            </a:r>
            <a:r>
              <a:rPr lang="es-ES_tradnl" sz="2400" dirty="0" smtClean="0"/>
              <a:t> </a:t>
            </a:r>
          </a:p>
          <a:p>
            <a:pPr lvl="1">
              <a:buFontTx/>
              <a:buChar char="-"/>
            </a:pPr>
            <a:r>
              <a:rPr lang="es-ES_tradnl" sz="2400" dirty="0" smtClean="0"/>
              <a:t>Store/</a:t>
            </a:r>
            <a:r>
              <a:rPr lang="es-ES_tradnl" sz="2400" dirty="0" err="1" smtClean="0"/>
              <a:t>dispose</a:t>
            </a:r>
            <a:r>
              <a:rPr lang="es-ES_tradnl" sz="2400" dirty="0" smtClean="0"/>
              <a:t> of </a:t>
            </a:r>
            <a:r>
              <a:rPr lang="es-ES_tradnl" sz="2400" dirty="0" err="1" smtClean="0"/>
              <a:t>it</a:t>
            </a:r>
            <a:r>
              <a:rPr lang="es-ES_tradnl" sz="2400" dirty="0" smtClean="0"/>
              <a:t> </a:t>
            </a:r>
            <a:r>
              <a:rPr lang="es-ES_tradnl" sz="2400" dirty="0" err="1" smtClean="0"/>
              <a:t>avoiding</a:t>
            </a:r>
            <a:r>
              <a:rPr lang="es-ES_tradnl" sz="2400" dirty="0" smtClean="0"/>
              <a:t> to contamine </a:t>
            </a:r>
            <a:r>
              <a:rPr lang="es-ES_tradnl" sz="2400" dirty="0" err="1" smtClean="0"/>
              <a:t>the</a:t>
            </a:r>
            <a:r>
              <a:rPr lang="es-ES_tradnl" sz="2400" dirty="0" smtClean="0"/>
              <a:t> Environment </a:t>
            </a:r>
          </a:p>
          <a:p>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
        <p:nvSpPr>
          <p:cNvPr id="10" name="TextBox 9">
            <a:hlinkClick r:id="rId4"/>
          </p:cNvPr>
          <p:cNvSpPr txBox="1"/>
          <p:nvPr/>
        </p:nvSpPr>
        <p:spPr>
          <a:xfrm>
            <a:off x="2367034" y="5877272"/>
            <a:ext cx="4248472" cy="369332"/>
          </a:xfrm>
          <a:prstGeom prst="rect">
            <a:avLst/>
          </a:prstGeom>
          <a:noFill/>
        </p:spPr>
        <p:txBody>
          <a:bodyPr wrap="square" rtlCol="0">
            <a:spAutoFit/>
          </a:bodyPr>
          <a:lstStyle/>
          <a:p>
            <a:pPr algn="ctr"/>
            <a:r>
              <a:rPr lang="en-GB" dirty="0" smtClean="0"/>
              <a:t>VIDEO. SEPARATION OF MIXED WASTE</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Trapecio"/>
          <p:cNvSpPr/>
          <p:nvPr/>
        </p:nvSpPr>
        <p:spPr>
          <a:xfrm>
            <a:off x="2123728" y="4653136"/>
            <a:ext cx="4536504" cy="648072"/>
          </a:xfrm>
          <a:prstGeom prst="trapezoid">
            <a:avLst>
              <a:gd name="adj" fmla="val 9093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2" name="1 CuadroTexto"/>
          <p:cNvSpPr txBox="1"/>
          <p:nvPr/>
        </p:nvSpPr>
        <p:spPr>
          <a:xfrm>
            <a:off x="752026" y="1703445"/>
            <a:ext cx="5256584" cy="461665"/>
          </a:xfrm>
          <a:prstGeom prst="rect">
            <a:avLst/>
          </a:prstGeom>
          <a:noFill/>
        </p:spPr>
        <p:txBody>
          <a:bodyPr wrap="square" rtlCol="0">
            <a:spAutoFit/>
          </a:bodyPr>
          <a:lstStyle/>
          <a:p>
            <a:r>
              <a:rPr lang="es-ES_tradnl" sz="2400" b="1" dirty="0" err="1" smtClean="0"/>
              <a:t>Priorities</a:t>
            </a:r>
            <a:r>
              <a:rPr lang="es-ES_tradnl" sz="2400" b="1" dirty="0" smtClean="0"/>
              <a:t> </a:t>
            </a:r>
            <a:r>
              <a:rPr lang="es-ES_tradnl" sz="2400" b="1" dirty="0" err="1" smtClean="0"/>
              <a:t>for</a:t>
            </a:r>
            <a:r>
              <a:rPr lang="es-ES_tradnl" sz="2400" b="1" dirty="0" smtClean="0"/>
              <a:t> </a:t>
            </a:r>
            <a:r>
              <a:rPr lang="es-ES_tradnl" sz="2400" b="1" dirty="0" err="1" smtClean="0"/>
              <a:t>waste</a:t>
            </a:r>
            <a:r>
              <a:rPr lang="es-ES_tradnl" sz="2400" b="1" dirty="0" smtClean="0"/>
              <a:t> </a:t>
            </a:r>
            <a:r>
              <a:rPr lang="es-ES_tradnl" sz="2400" b="1" dirty="0" err="1" smtClean="0"/>
              <a:t>recovery</a:t>
            </a:r>
            <a:endParaRPr lang="es-ES_tradnl" sz="2400" b="1" dirty="0"/>
          </a:p>
        </p:txBody>
      </p:sp>
      <p:sp>
        <p:nvSpPr>
          <p:cNvPr id="3" name="2 Trapecio"/>
          <p:cNvSpPr/>
          <p:nvPr/>
        </p:nvSpPr>
        <p:spPr>
          <a:xfrm>
            <a:off x="1547664" y="5301208"/>
            <a:ext cx="5688632" cy="576064"/>
          </a:xfrm>
          <a:prstGeom prst="trapezoid">
            <a:avLst>
              <a:gd name="adj" fmla="val 98261"/>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4" name="3 Trapecio"/>
          <p:cNvSpPr/>
          <p:nvPr/>
        </p:nvSpPr>
        <p:spPr>
          <a:xfrm>
            <a:off x="2699792" y="4005064"/>
            <a:ext cx="3384376" cy="648072"/>
          </a:xfrm>
          <a:prstGeom prst="trapezoid">
            <a:avLst>
              <a:gd name="adj" fmla="val 90121"/>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 name="4 Trapecio"/>
          <p:cNvSpPr/>
          <p:nvPr/>
        </p:nvSpPr>
        <p:spPr>
          <a:xfrm>
            <a:off x="3275856" y="3429000"/>
            <a:ext cx="2232248" cy="576064"/>
          </a:xfrm>
          <a:prstGeom prst="trapezoid">
            <a:avLst>
              <a:gd name="adj" fmla="val 8605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6" name="5 Trapecio"/>
          <p:cNvSpPr/>
          <p:nvPr/>
        </p:nvSpPr>
        <p:spPr>
          <a:xfrm>
            <a:off x="3779912" y="2780928"/>
            <a:ext cx="1224136" cy="648072"/>
          </a:xfrm>
          <a:prstGeom prst="trapezoid">
            <a:avLst>
              <a:gd name="adj" fmla="val 300000"/>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7" name="6 CuadroTexto"/>
          <p:cNvSpPr txBox="1"/>
          <p:nvPr/>
        </p:nvSpPr>
        <p:spPr>
          <a:xfrm>
            <a:off x="4788024" y="2780928"/>
            <a:ext cx="2448272" cy="369332"/>
          </a:xfrm>
          <a:prstGeom prst="rect">
            <a:avLst/>
          </a:prstGeom>
          <a:noFill/>
        </p:spPr>
        <p:txBody>
          <a:bodyPr wrap="square" rtlCol="0">
            <a:spAutoFit/>
          </a:bodyPr>
          <a:lstStyle/>
          <a:p>
            <a:pPr algn="ctr"/>
            <a:r>
              <a:rPr lang="es-ES_tradnl" b="1" dirty="0" err="1" smtClean="0"/>
              <a:t>Disposal</a:t>
            </a:r>
            <a:endParaRPr lang="es-ES" b="1" dirty="0"/>
          </a:p>
        </p:txBody>
      </p:sp>
      <p:sp>
        <p:nvSpPr>
          <p:cNvPr id="8" name="7 CuadroTexto"/>
          <p:cNvSpPr txBox="1"/>
          <p:nvPr/>
        </p:nvSpPr>
        <p:spPr>
          <a:xfrm>
            <a:off x="5076056" y="3356992"/>
            <a:ext cx="3312368" cy="369332"/>
          </a:xfrm>
          <a:prstGeom prst="rect">
            <a:avLst/>
          </a:prstGeom>
          <a:noFill/>
        </p:spPr>
        <p:txBody>
          <a:bodyPr wrap="square" rtlCol="0">
            <a:spAutoFit/>
          </a:bodyPr>
          <a:lstStyle/>
          <a:p>
            <a:pPr algn="ctr"/>
            <a:r>
              <a:rPr lang="es-ES_tradnl" b="1" dirty="0" err="1" smtClean="0"/>
              <a:t>Other</a:t>
            </a:r>
            <a:r>
              <a:rPr lang="es-ES_tradnl" b="1" dirty="0" smtClean="0"/>
              <a:t> </a:t>
            </a:r>
            <a:r>
              <a:rPr lang="es-ES_tradnl" b="1" dirty="0" err="1" smtClean="0"/>
              <a:t>ways</a:t>
            </a:r>
            <a:r>
              <a:rPr lang="es-ES_tradnl" b="1" dirty="0" smtClean="0"/>
              <a:t> of </a:t>
            </a:r>
            <a:r>
              <a:rPr lang="es-ES_tradnl" b="1" dirty="0" err="1" smtClean="0"/>
              <a:t>recovery</a:t>
            </a:r>
            <a:r>
              <a:rPr lang="es-ES_tradnl" b="1" dirty="0" smtClean="0"/>
              <a:t> </a:t>
            </a:r>
            <a:endParaRPr lang="es-ES" b="1" dirty="0"/>
          </a:p>
        </p:txBody>
      </p:sp>
      <p:sp>
        <p:nvSpPr>
          <p:cNvPr id="9" name="8 CuadroTexto"/>
          <p:cNvSpPr txBox="1"/>
          <p:nvPr/>
        </p:nvSpPr>
        <p:spPr>
          <a:xfrm>
            <a:off x="3635896" y="4149080"/>
            <a:ext cx="1440160" cy="369332"/>
          </a:xfrm>
          <a:prstGeom prst="rect">
            <a:avLst/>
          </a:prstGeom>
          <a:noFill/>
        </p:spPr>
        <p:txBody>
          <a:bodyPr wrap="square" rtlCol="0">
            <a:spAutoFit/>
          </a:bodyPr>
          <a:lstStyle/>
          <a:p>
            <a:pPr algn="ctr"/>
            <a:r>
              <a:rPr lang="es-ES_tradnl" b="1" dirty="0" err="1" smtClean="0"/>
              <a:t>Recycling</a:t>
            </a:r>
            <a:endParaRPr lang="es-ES" b="1" dirty="0"/>
          </a:p>
        </p:txBody>
      </p:sp>
      <p:sp>
        <p:nvSpPr>
          <p:cNvPr id="10" name="9 CuadroTexto"/>
          <p:cNvSpPr txBox="1"/>
          <p:nvPr/>
        </p:nvSpPr>
        <p:spPr>
          <a:xfrm>
            <a:off x="3491880" y="4797152"/>
            <a:ext cx="1800200" cy="369332"/>
          </a:xfrm>
          <a:prstGeom prst="rect">
            <a:avLst/>
          </a:prstGeom>
          <a:noFill/>
        </p:spPr>
        <p:txBody>
          <a:bodyPr wrap="square" rtlCol="0">
            <a:spAutoFit/>
          </a:bodyPr>
          <a:lstStyle/>
          <a:p>
            <a:pPr algn="ctr"/>
            <a:r>
              <a:rPr lang="es-ES_tradnl" b="1" dirty="0" smtClean="0"/>
              <a:t>Re-use</a:t>
            </a:r>
            <a:endParaRPr lang="es-ES" b="1" dirty="0"/>
          </a:p>
        </p:txBody>
      </p:sp>
      <p:sp>
        <p:nvSpPr>
          <p:cNvPr id="11" name="10 CuadroTexto"/>
          <p:cNvSpPr txBox="1"/>
          <p:nvPr/>
        </p:nvSpPr>
        <p:spPr>
          <a:xfrm>
            <a:off x="3203848" y="5373216"/>
            <a:ext cx="2520280" cy="369332"/>
          </a:xfrm>
          <a:prstGeom prst="rect">
            <a:avLst/>
          </a:prstGeom>
          <a:noFill/>
        </p:spPr>
        <p:txBody>
          <a:bodyPr wrap="square" rtlCol="0">
            <a:spAutoFit/>
          </a:bodyPr>
          <a:lstStyle/>
          <a:p>
            <a:pPr algn="ctr"/>
            <a:r>
              <a:rPr lang="es-ES_tradnl" b="1" dirty="0" err="1" smtClean="0"/>
              <a:t>Prevention</a:t>
            </a:r>
            <a:endParaRPr lang="es-ES" b="1" dirty="0"/>
          </a:p>
        </p:txBody>
      </p:sp>
      <p:grpSp>
        <p:nvGrpSpPr>
          <p:cNvPr id="13" name="Group 2"/>
          <p:cNvGrpSpPr>
            <a:grpSpLocks/>
          </p:cNvGrpSpPr>
          <p:nvPr/>
        </p:nvGrpSpPr>
        <p:grpSpPr bwMode="auto">
          <a:xfrm>
            <a:off x="1588" y="66675"/>
            <a:ext cx="9034462" cy="684213"/>
            <a:chOff x="1149" y="66530"/>
            <a:chExt cx="9035406" cy="683568"/>
          </a:xfrm>
        </p:grpSpPr>
        <p:pic>
          <p:nvPicPr>
            <p:cNvPr id="1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4"/>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16" name="Rectangle 5"/>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rPr>
                <a:t>WASTE MANAGEMENT</a:t>
              </a:r>
              <a:endParaRPr lang="en-GB" sz="1400" b="1" dirty="0">
                <a:solidFill>
                  <a:srgbClr val="0070C0"/>
                </a:solidFill>
              </a:endParaRPr>
            </a:p>
          </p:txBody>
        </p:sp>
        <p:pic>
          <p:nvPicPr>
            <p:cNvPr id="1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8"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extLst>
      <p:ext uri="{BB962C8B-B14F-4D97-AF65-F5344CB8AC3E}">
        <p14:creationId xmlns:p14="http://schemas.microsoft.com/office/powerpoint/2010/main" val="2497527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204864"/>
            <a:ext cx="8064896" cy="2677656"/>
          </a:xfrm>
          <a:prstGeom prst="rect">
            <a:avLst/>
          </a:prstGeom>
          <a:noFill/>
        </p:spPr>
        <p:txBody>
          <a:bodyPr wrap="square" rtlCol="0">
            <a:spAutoFit/>
          </a:bodyPr>
          <a:lstStyle/>
          <a:p>
            <a:r>
              <a:rPr lang="es-ES_tradnl" sz="2400" b="1" dirty="0" smtClean="0"/>
              <a:t>Reduce</a:t>
            </a:r>
            <a:endParaRPr lang="es-ES_tradnl" sz="2400" b="1" dirty="0" smtClean="0"/>
          </a:p>
          <a:p>
            <a:endParaRPr lang="es-ES_tradnl" sz="2400" dirty="0" smtClean="0"/>
          </a:p>
          <a:p>
            <a:r>
              <a:rPr lang="es-ES_tradnl" sz="2400" dirty="0" err="1" smtClean="0"/>
              <a:t>Strategies</a:t>
            </a:r>
            <a:r>
              <a:rPr lang="es-ES_tradnl" sz="2400" dirty="0" smtClean="0"/>
              <a:t> </a:t>
            </a:r>
            <a:r>
              <a:rPr lang="es-ES_tradnl" sz="2400" dirty="0" err="1" smtClean="0"/>
              <a:t>followed</a:t>
            </a:r>
            <a:r>
              <a:rPr lang="es-ES_tradnl" sz="2400" dirty="0" smtClean="0"/>
              <a:t> to reduce </a:t>
            </a:r>
            <a:r>
              <a:rPr lang="es-ES_tradnl" sz="2400" dirty="0" err="1" smtClean="0"/>
              <a:t>the</a:t>
            </a:r>
            <a:r>
              <a:rPr lang="es-ES_tradnl" sz="2400" dirty="0" smtClean="0"/>
              <a:t> </a:t>
            </a:r>
            <a:r>
              <a:rPr lang="es-ES_tradnl" sz="2400" dirty="0" err="1" smtClean="0"/>
              <a:t>amount</a:t>
            </a:r>
            <a:r>
              <a:rPr lang="es-ES_tradnl" sz="2400" dirty="0" smtClean="0"/>
              <a:t> of Waste</a:t>
            </a:r>
          </a:p>
          <a:p>
            <a:pPr marL="800100" lvl="1" indent="-342900">
              <a:buFontTx/>
              <a:buChar char="-"/>
            </a:pPr>
            <a:r>
              <a:rPr lang="es-ES_tradnl" sz="2400" dirty="0" smtClean="0"/>
              <a:t>Design </a:t>
            </a:r>
            <a:r>
              <a:rPr lang="es-ES_tradnl" sz="2400" dirty="0" err="1" smtClean="0"/>
              <a:t>stage</a:t>
            </a:r>
            <a:endParaRPr lang="es-ES_tradnl" sz="2400" dirty="0" smtClean="0"/>
          </a:p>
          <a:p>
            <a:pPr marL="800100" lvl="1" indent="-342900">
              <a:buFontTx/>
              <a:buChar char="-"/>
            </a:pPr>
            <a:r>
              <a:rPr lang="es-ES_tradnl" sz="2400" dirty="0" err="1" smtClean="0"/>
              <a:t>During</a:t>
            </a:r>
            <a:r>
              <a:rPr lang="es-ES_tradnl" sz="2400" dirty="0" smtClean="0"/>
              <a:t> </a:t>
            </a:r>
            <a:r>
              <a:rPr lang="es-ES_tradnl" sz="2400" dirty="0" err="1" smtClean="0"/>
              <a:t>construction</a:t>
            </a:r>
            <a:endParaRPr lang="es-ES_tradnl" sz="2400" dirty="0" smtClean="0"/>
          </a:p>
          <a:p>
            <a:pPr marL="800100" lvl="1" indent="-342900">
              <a:buFontTx/>
              <a:buChar char="-"/>
            </a:pPr>
            <a:r>
              <a:rPr lang="es-ES_tradnl" sz="2400" dirty="0" smtClean="0"/>
              <a:t>In use</a:t>
            </a:r>
          </a:p>
          <a:p>
            <a:pPr marL="800100" lvl="1" indent="-342900">
              <a:buFontTx/>
              <a:buChar char="-"/>
            </a:pPr>
            <a:r>
              <a:rPr lang="es-ES_tradnl" sz="2400" dirty="0" err="1" smtClean="0"/>
              <a:t>End</a:t>
            </a:r>
            <a:r>
              <a:rPr lang="es-ES_tradnl" sz="2400" dirty="0" smtClean="0"/>
              <a:t> of </a:t>
            </a:r>
            <a:r>
              <a:rPr lang="es-ES_tradnl" sz="2400" dirty="0" err="1" smtClean="0"/>
              <a:t>life</a:t>
            </a:r>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extLst>
      <p:ext uri="{BB962C8B-B14F-4D97-AF65-F5344CB8AC3E}">
        <p14:creationId xmlns:p14="http://schemas.microsoft.com/office/powerpoint/2010/main" val="20763365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204864"/>
            <a:ext cx="8064896" cy="3416320"/>
          </a:xfrm>
          <a:prstGeom prst="rect">
            <a:avLst/>
          </a:prstGeom>
          <a:noFill/>
        </p:spPr>
        <p:txBody>
          <a:bodyPr wrap="square" rtlCol="0">
            <a:spAutoFit/>
          </a:bodyPr>
          <a:lstStyle/>
          <a:p>
            <a:r>
              <a:rPr lang="es-ES_tradnl" sz="2400" b="1" dirty="0" err="1" smtClean="0"/>
              <a:t>Reuse</a:t>
            </a:r>
            <a:endParaRPr lang="es-ES_tradnl" sz="2400" b="1" dirty="0" smtClean="0"/>
          </a:p>
          <a:p>
            <a:endParaRPr lang="es-ES_tradnl" sz="2400" dirty="0" smtClean="0"/>
          </a:p>
          <a:p>
            <a:r>
              <a:rPr lang="es-ES_tradnl" sz="2400" dirty="0" smtClean="0"/>
              <a:t>“</a:t>
            </a:r>
            <a:r>
              <a:rPr lang="en-GB" sz="2400" dirty="0"/>
              <a:t>any operation by which products or components that are not waste are used again for the same purpose for which they were conceived</a:t>
            </a:r>
            <a:r>
              <a:rPr lang="es-ES_tradnl" sz="2400" dirty="0" smtClean="0"/>
              <a:t>”</a:t>
            </a:r>
          </a:p>
          <a:p>
            <a:endParaRPr lang="es-ES_tradnl" sz="2400" dirty="0" smtClean="0"/>
          </a:p>
          <a:p>
            <a:pPr lvl="2">
              <a:buFont typeface="Arial" pitchFamily="34" charset="0"/>
              <a:buChar char="•"/>
            </a:pPr>
            <a:r>
              <a:rPr lang="es-ES_tradnl" sz="2400" dirty="0" err="1" smtClean="0"/>
              <a:t>Mainly</a:t>
            </a:r>
            <a:r>
              <a:rPr lang="es-ES_tradnl" sz="2400" dirty="0" smtClean="0"/>
              <a:t> </a:t>
            </a:r>
            <a:r>
              <a:rPr lang="es-ES_tradnl" sz="2400" dirty="0" err="1" smtClean="0"/>
              <a:t>from</a:t>
            </a:r>
            <a:r>
              <a:rPr lang="es-ES_tradnl" sz="2400" dirty="0" smtClean="0"/>
              <a:t> </a:t>
            </a:r>
            <a:r>
              <a:rPr lang="es-ES_tradnl" sz="2400" dirty="0" err="1" smtClean="0"/>
              <a:t>demolition</a:t>
            </a:r>
            <a:r>
              <a:rPr lang="es-ES_tradnl" sz="2400" dirty="0" smtClean="0"/>
              <a:t> </a:t>
            </a:r>
          </a:p>
          <a:p>
            <a:pPr lvl="2">
              <a:buFont typeface="Arial" pitchFamily="34" charset="0"/>
              <a:buChar char="•"/>
            </a:pPr>
            <a:r>
              <a:rPr lang="es-ES_tradnl" sz="2400" dirty="0" err="1" smtClean="0"/>
              <a:t>Good</a:t>
            </a:r>
            <a:r>
              <a:rPr lang="es-ES_tradnl" sz="2400" dirty="0" smtClean="0"/>
              <a:t> </a:t>
            </a:r>
            <a:r>
              <a:rPr lang="es-ES_tradnl" sz="2400" dirty="0" err="1" smtClean="0"/>
              <a:t>conservation</a:t>
            </a:r>
            <a:endParaRPr lang="es-ES_tradnl" sz="2400" dirty="0" smtClean="0"/>
          </a:p>
          <a:p>
            <a:pPr lvl="2">
              <a:buFont typeface="Arial" pitchFamily="34" charset="0"/>
              <a:buChar char="•"/>
            </a:pPr>
            <a:r>
              <a:rPr lang="es-ES_tradnl" sz="2400" dirty="0" err="1" smtClean="0"/>
              <a:t>Easy</a:t>
            </a:r>
            <a:r>
              <a:rPr lang="es-ES_tradnl" sz="2400" dirty="0" smtClean="0"/>
              <a:t> to </a:t>
            </a:r>
            <a:r>
              <a:rPr lang="es-ES_tradnl" sz="2400" dirty="0" err="1" smtClean="0"/>
              <a:t>extract</a:t>
            </a:r>
            <a:r>
              <a:rPr lang="es-ES_tradnl" sz="2400" dirty="0" smtClean="0"/>
              <a:t> </a:t>
            </a:r>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204864"/>
            <a:ext cx="8064896" cy="3785652"/>
          </a:xfrm>
          <a:prstGeom prst="rect">
            <a:avLst/>
          </a:prstGeom>
          <a:noFill/>
        </p:spPr>
        <p:txBody>
          <a:bodyPr wrap="square" rtlCol="0">
            <a:spAutoFit/>
          </a:bodyPr>
          <a:lstStyle/>
          <a:p>
            <a:r>
              <a:rPr lang="es-ES_tradnl" sz="2400" b="1" dirty="0" err="1" smtClean="0"/>
              <a:t>Reuse</a:t>
            </a:r>
            <a:endParaRPr lang="es-ES_tradnl" sz="2400" b="1" dirty="0" smtClean="0"/>
          </a:p>
          <a:p>
            <a:endParaRPr lang="es-ES_tradnl" sz="2400" dirty="0" smtClean="0"/>
          </a:p>
          <a:p>
            <a:r>
              <a:rPr lang="es-ES_tradnl" sz="2400" dirty="0" err="1" smtClean="0"/>
              <a:t>Roof</a:t>
            </a:r>
            <a:r>
              <a:rPr lang="es-ES_tradnl" sz="2400" dirty="0" smtClean="0"/>
              <a:t> tiles, </a:t>
            </a:r>
            <a:r>
              <a:rPr lang="es-ES_tradnl" sz="2400" dirty="0" err="1" smtClean="0"/>
              <a:t>bricks</a:t>
            </a:r>
            <a:r>
              <a:rPr lang="es-ES_tradnl" sz="2400" dirty="0" smtClean="0"/>
              <a:t>, </a:t>
            </a:r>
            <a:r>
              <a:rPr lang="es-ES_tradnl" sz="2400" dirty="0" err="1" smtClean="0"/>
              <a:t>timber</a:t>
            </a:r>
            <a:r>
              <a:rPr lang="es-ES_tradnl" sz="2400" dirty="0" smtClean="0"/>
              <a:t> </a:t>
            </a:r>
            <a:r>
              <a:rPr lang="es-ES_tradnl" sz="2400" dirty="0" err="1" smtClean="0"/>
              <a:t>beams</a:t>
            </a:r>
            <a:r>
              <a:rPr lang="es-ES_tradnl" sz="2400" dirty="0" smtClean="0"/>
              <a:t>, metal </a:t>
            </a:r>
            <a:r>
              <a:rPr lang="es-ES_tradnl" sz="2400" dirty="0" err="1" smtClean="0"/>
              <a:t>structure</a:t>
            </a:r>
            <a:r>
              <a:rPr lang="es-ES_tradnl" sz="2400" dirty="0" smtClean="0"/>
              <a:t> </a:t>
            </a:r>
            <a:r>
              <a:rPr lang="es-ES_tradnl" sz="2400" dirty="0" err="1" smtClean="0"/>
              <a:t>frames</a:t>
            </a:r>
            <a:r>
              <a:rPr lang="es-ES_tradnl" sz="2400" dirty="0" smtClean="0"/>
              <a:t>, </a:t>
            </a:r>
            <a:r>
              <a:rPr lang="es-ES_tradnl" sz="2400" dirty="0" err="1" smtClean="0"/>
              <a:t>pavements</a:t>
            </a:r>
            <a:r>
              <a:rPr lang="es-ES_tradnl" sz="2400" dirty="0" smtClean="0"/>
              <a:t>, tiles, </a:t>
            </a:r>
            <a:r>
              <a:rPr lang="es-ES_tradnl" sz="2400" dirty="0" err="1" smtClean="0"/>
              <a:t>installations</a:t>
            </a:r>
            <a:r>
              <a:rPr lang="es-ES_tradnl" sz="2400" dirty="0" smtClean="0"/>
              <a:t>, etc. </a:t>
            </a:r>
          </a:p>
          <a:p>
            <a:endParaRPr lang="es-ES_tradnl" sz="2400" dirty="0" smtClean="0"/>
          </a:p>
          <a:p>
            <a:r>
              <a:rPr lang="es-ES_tradnl" sz="2400" dirty="0" err="1" smtClean="0"/>
              <a:t>Based</a:t>
            </a:r>
            <a:r>
              <a:rPr lang="es-ES_tradnl" sz="2400" dirty="0" smtClean="0"/>
              <a:t> in </a:t>
            </a:r>
            <a:r>
              <a:rPr lang="es-ES_tradnl" sz="2400" dirty="0" err="1" smtClean="0"/>
              <a:t>deconstruction</a:t>
            </a:r>
            <a:r>
              <a:rPr lang="es-ES_tradnl" sz="2400" dirty="0" smtClean="0"/>
              <a:t> </a:t>
            </a:r>
          </a:p>
          <a:p>
            <a:r>
              <a:rPr lang="es-ES_tradnl" sz="2400" dirty="0" err="1" smtClean="0"/>
              <a:t>Construct</a:t>
            </a:r>
            <a:r>
              <a:rPr lang="es-ES_tradnl" sz="2400" dirty="0" smtClean="0"/>
              <a:t> to </a:t>
            </a:r>
            <a:r>
              <a:rPr lang="es-ES_tradnl" sz="2400" dirty="0" err="1" smtClean="0"/>
              <a:t>deconstruct</a:t>
            </a:r>
            <a:r>
              <a:rPr lang="es-ES_tradnl" sz="2400" dirty="0" smtClean="0"/>
              <a:t> </a:t>
            </a:r>
          </a:p>
          <a:p>
            <a:endParaRPr lang="es-ES_tradnl" sz="2400" dirty="0" smtClean="0"/>
          </a:p>
          <a:p>
            <a:r>
              <a:rPr lang="es-ES_tradnl" sz="2400" dirty="0" err="1" smtClean="0"/>
              <a:t>There</a:t>
            </a:r>
            <a:r>
              <a:rPr lang="es-ES_tradnl" sz="2400" dirty="0" smtClean="0"/>
              <a:t> </a:t>
            </a:r>
            <a:r>
              <a:rPr lang="es-ES_tradnl" sz="2400" dirty="0" err="1" smtClean="0"/>
              <a:t>is</a:t>
            </a:r>
            <a:r>
              <a:rPr lang="es-ES_tradnl" sz="2400" dirty="0" smtClean="0"/>
              <a:t> </a:t>
            </a:r>
            <a:r>
              <a:rPr lang="es-ES_tradnl" sz="2400" dirty="0" err="1" smtClean="0"/>
              <a:t>the</a:t>
            </a:r>
            <a:r>
              <a:rPr lang="es-ES_tradnl" sz="2400" dirty="0" smtClean="0"/>
              <a:t> </a:t>
            </a:r>
            <a:r>
              <a:rPr lang="es-ES_tradnl" sz="2400" dirty="0" err="1" smtClean="0"/>
              <a:t>need</a:t>
            </a:r>
            <a:r>
              <a:rPr lang="es-ES_tradnl" sz="2400" dirty="0" smtClean="0"/>
              <a:t> of a </a:t>
            </a:r>
            <a:r>
              <a:rPr lang="es-ES_tradnl" sz="2400" dirty="0" err="1" smtClean="0"/>
              <a:t>good</a:t>
            </a:r>
            <a:r>
              <a:rPr lang="es-ES_tradnl" sz="2400" dirty="0" smtClean="0"/>
              <a:t> Schedule </a:t>
            </a:r>
            <a:r>
              <a:rPr lang="es-ES_tradnl" sz="2400" dirty="0" err="1" smtClean="0"/>
              <a:t>for</a:t>
            </a:r>
            <a:r>
              <a:rPr lang="es-ES_tradnl" sz="2400" dirty="0" smtClean="0"/>
              <a:t> </a:t>
            </a:r>
            <a:r>
              <a:rPr lang="es-ES_tradnl" sz="2400" dirty="0" err="1" smtClean="0"/>
              <a:t>the</a:t>
            </a:r>
            <a:r>
              <a:rPr lang="es-ES_tradnl" sz="2400" dirty="0" smtClean="0"/>
              <a:t> </a:t>
            </a:r>
            <a:r>
              <a:rPr lang="es-ES_tradnl" sz="2400" dirty="0" err="1" smtClean="0"/>
              <a:t>deconstruction</a:t>
            </a:r>
            <a:r>
              <a:rPr lang="es-ES_tradnl" sz="2400" dirty="0" smtClean="0"/>
              <a:t> </a:t>
            </a:r>
            <a:r>
              <a:rPr lang="es-ES_tradnl" sz="2400" dirty="0" err="1" smtClean="0"/>
              <a:t>process</a:t>
            </a:r>
            <a:r>
              <a:rPr lang="es-ES_tradnl" sz="2400" dirty="0" smtClean="0"/>
              <a:t> </a:t>
            </a:r>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458822" y="2204864"/>
            <a:ext cx="8064896" cy="1200329"/>
          </a:xfrm>
          <a:prstGeom prst="rect">
            <a:avLst/>
          </a:prstGeom>
          <a:noFill/>
        </p:spPr>
        <p:txBody>
          <a:bodyPr wrap="square" rtlCol="0">
            <a:spAutoFit/>
          </a:bodyPr>
          <a:lstStyle/>
          <a:p>
            <a:pPr algn="ctr"/>
            <a:r>
              <a:rPr lang="es-ES_tradnl" sz="2400" b="1" dirty="0" err="1" smtClean="0"/>
              <a:t>How</a:t>
            </a:r>
            <a:r>
              <a:rPr lang="es-ES_tradnl" sz="2400" b="1" dirty="0" smtClean="0"/>
              <a:t> can </a:t>
            </a:r>
            <a:r>
              <a:rPr lang="es-ES_tradnl" sz="2400" b="1" dirty="0" err="1" smtClean="0"/>
              <a:t>we</a:t>
            </a:r>
            <a:r>
              <a:rPr lang="es-ES_tradnl" sz="2400" b="1" dirty="0" smtClean="0"/>
              <a:t> plan </a:t>
            </a:r>
            <a:r>
              <a:rPr lang="es-ES_tradnl" sz="2400" b="1" dirty="0" err="1" smtClean="0"/>
              <a:t>deconstruction</a:t>
            </a:r>
            <a:r>
              <a:rPr lang="es-ES_tradnl" sz="2400" b="1" dirty="0" smtClean="0"/>
              <a:t>? </a:t>
            </a:r>
          </a:p>
          <a:p>
            <a:pPr algn="ctr"/>
            <a:endParaRPr lang="es-ES_tradnl" sz="2400" b="1" dirty="0" smtClean="0"/>
          </a:p>
          <a:p>
            <a:pPr algn="ctr"/>
            <a:r>
              <a:rPr lang="es-ES_tradnl" sz="2400" b="1" dirty="0" err="1" smtClean="0"/>
              <a:t>What</a:t>
            </a:r>
            <a:r>
              <a:rPr lang="es-ES_tradnl" sz="2400" b="1" dirty="0" smtClean="0"/>
              <a:t> </a:t>
            </a:r>
            <a:r>
              <a:rPr lang="es-ES_tradnl" sz="2400" b="1" dirty="0" err="1" smtClean="0"/>
              <a:t>order</a:t>
            </a:r>
            <a:r>
              <a:rPr lang="es-ES_tradnl" sz="2400" b="1" dirty="0" smtClean="0"/>
              <a:t> of Works </a:t>
            </a:r>
            <a:r>
              <a:rPr lang="es-ES_tradnl" sz="2400" b="1" dirty="0" err="1" smtClean="0"/>
              <a:t>would</a:t>
            </a:r>
            <a:r>
              <a:rPr lang="es-ES_tradnl" sz="2400" b="1" dirty="0" smtClean="0"/>
              <a:t> </a:t>
            </a:r>
            <a:r>
              <a:rPr lang="es-ES_tradnl" sz="2400" b="1" dirty="0" err="1" smtClean="0"/>
              <a:t>you</a:t>
            </a:r>
            <a:r>
              <a:rPr lang="es-ES_tradnl" sz="2400" b="1" dirty="0" smtClean="0"/>
              <a:t> </a:t>
            </a:r>
            <a:r>
              <a:rPr lang="es-ES_tradnl" sz="2400" b="1" dirty="0" err="1" smtClean="0"/>
              <a:t>implement</a:t>
            </a:r>
            <a:r>
              <a:rPr lang="es-ES_tradnl" sz="2400" b="1" dirty="0" smtClean="0"/>
              <a:t>?</a:t>
            </a:r>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extLst>
      <p:ext uri="{BB962C8B-B14F-4D97-AF65-F5344CB8AC3E}">
        <p14:creationId xmlns:p14="http://schemas.microsoft.com/office/powerpoint/2010/main" val="33393470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2" name="Text Box 10"/>
          <p:cNvSpPr txBox="1">
            <a:spLocks noChangeArrowheads="1"/>
          </p:cNvSpPr>
          <p:nvPr/>
        </p:nvSpPr>
        <p:spPr bwMode="auto">
          <a:xfrm>
            <a:off x="3924300" y="0"/>
            <a:ext cx="5219700" cy="366713"/>
          </a:xfrm>
          <a:prstGeom prst="rect">
            <a:avLst/>
          </a:prstGeom>
          <a:noFill/>
          <a:ln w="9525" algn="ctr">
            <a:noFill/>
            <a:miter lim="800000"/>
            <a:headEnd/>
            <a:tailEnd/>
          </a:ln>
          <a:effectLst/>
        </p:spPr>
        <p:txBody>
          <a:bodyPr>
            <a:spAutoFit/>
          </a:bodyPr>
          <a:lstStyle/>
          <a:p>
            <a:pPr>
              <a:spcBef>
                <a:spcPct val="50000"/>
              </a:spcBef>
            </a:pPr>
            <a:endParaRPr lang="es-ES"/>
          </a:p>
        </p:txBody>
      </p:sp>
      <p:sp>
        <p:nvSpPr>
          <p:cNvPr id="8204" name="Text Box 12"/>
          <p:cNvSpPr txBox="1">
            <a:spLocks noChangeArrowheads="1"/>
          </p:cNvSpPr>
          <p:nvPr/>
        </p:nvSpPr>
        <p:spPr bwMode="auto">
          <a:xfrm>
            <a:off x="683568" y="2060848"/>
            <a:ext cx="7920037" cy="3785652"/>
          </a:xfrm>
          <a:prstGeom prst="rect">
            <a:avLst/>
          </a:prstGeom>
          <a:noFill/>
          <a:ln w="9525" algn="ctr">
            <a:noFill/>
            <a:miter lim="800000"/>
            <a:headEnd/>
            <a:tailEnd/>
          </a:ln>
          <a:effectLst/>
        </p:spPr>
        <p:txBody>
          <a:bodyPr>
            <a:spAutoFit/>
          </a:bodyPr>
          <a:lstStyle/>
          <a:p>
            <a:pPr marL="800100" lvl="1" indent="-342900" algn="l">
              <a:spcBef>
                <a:spcPct val="50000"/>
              </a:spcBef>
            </a:pPr>
            <a:r>
              <a:rPr lang="es-ES" sz="2400" dirty="0" err="1" smtClean="0"/>
              <a:t>Steps</a:t>
            </a:r>
            <a:r>
              <a:rPr lang="es-ES" sz="2400" dirty="0" smtClean="0"/>
              <a:t> </a:t>
            </a:r>
            <a:r>
              <a:rPr lang="es-ES" sz="2400" dirty="0" err="1" smtClean="0"/>
              <a:t>for</a:t>
            </a:r>
            <a:r>
              <a:rPr lang="es-ES" sz="2400" dirty="0" smtClean="0"/>
              <a:t> </a:t>
            </a:r>
            <a:r>
              <a:rPr lang="es-ES" sz="2400" dirty="0" err="1" smtClean="0"/>
              <a:t>deconstruction</a:t>
            </a:r>
            <a:endParaRPr lang="es-ES" sz="2400" dirty="0"/>
          </a:p>
          <a:p>
            <a:pPr marL="1257300" lvl="2" indent="-342900" algn="l">
              <a:spcBef>
                <a:spcPct val="50000"/>
              </a:spcBef>
              <a:buFontTx/>
              <a:buAutoNum type="arabicPeriod"/>
            </a:pPr>
            <a:r>
              <a:rPr lang="es-ES" sz="2400" b="1" dirty="0" err="1" smtClean="0"/>
              <a:t>Dismantle</a:t>
            </a:r>
            <a:r>
              <a:rPr lang="es-ES" sz="2400" b="1" dirty="0" smtClean="0"/>
              <a:t> of non-</a:t>
            </a:r>
            <a:r>
              <a:rPr lang="es-ES" sz="2400" b="1" dirty="0" err="1" smtClean="0"/>
              <a:t>structural</a:t>
            </a:r>
            <a:r>
              <a:rPr lang="es-ES" sz="2400" b="1" dirty="0" smtClean="0"/>
              <a:t> </a:t>
            </a:r>
            <a:r>
              <a:rPr lang="es-ES" sz="2400" b="1" dirty="0" err="1" smtClean="0"/>
              <a:t>recovering</a:t>
            </a:r>
            <a:r>
              <a:rPr lang="es-ES" sz="2400" b="1" dirty="0" smtClean="0"/>
              <a:t> </a:t>
            </a:r>
            <a:r>
              <a:rPr lang="es-ES" sz="2400" b="1" dirty="0" err="1" smtClean="0"/>
              <a:t>elements</a:t>
            </a:r>
            <a:r>
              <a:rPr lang="es-ES" sz="2400" b="1" dirty="0" smtClean="0"/>
              <a:t> </a:t>
            </a:r>
          </a:p>
          <a:p>
            <a:pPr marL="1714500" lvl="3" indent="-342900">
              <a:spcBef>
                <a:spcPct val="50000"/>
              </a:spcBef>
              <a:buFont typeface="Arial" panose="020B0604020202020204" pitchFamily="34" charset="0"/>
              <a:buChar char="•"/>
            </a:pPr>
            <a:r>
              <a:rPr lang="es-ES" sz="2000" dirty="0" err="1" smtClean="0"/>
              <a:t>Sanitaries</a:t>
            </a:r>
            <a:endParaRPr lang="es-ES" sz="2000" dirty="0"/>
          </a:p>
          <a:p>
            <a:pPr marL="1714500" lvl="3" indent="-342900" algn="l">
              <a:spcBef>
                <a:spcPct val="50000"/>
              </a:spcBef>
              <a:buFontTx/>
              <a:buChar char="•"/>
            </a:pPr>
            <a:r>
              <a:rPr lang="es-ES" sz="2000" dirty="0" err="1" smtClean="0"/>
              <a:t>Cookers</a:t>
            </a:r>
            <a:endParaRPr lang="es-ES" sz="2000" dirty="0"/>
          </a:p>
          <a:p>
            <a:pPr marL="1714500" lvl="3" indent="-342900" algn="l">
              <a:spcBef>
                <a:spcPct val="50000"/>
              </a:spcBef>
              <a:buFontTx/>
              <a:buChar char="•"/>
            </a:pPr>
            <a:r>
              <a:rPr lang="es-ES" sz="2000" dirty="0" smtClean="0"/>
              <a:t>Windows</a:t>
            </a:r>
            <a:endParaRPr lang="es-ES" sz="2000" dirty="0"/>
          </a:p>
          <a:p>
            <a:pPr marL="1714500" lvl="3" indent="-342900" algn="l">
              <a:spcBef>
                <a:spcPct val="50000"/>
              </a:spcBef>
              <a:buFontTx/>
              <a:buChar char="•"/>
            </a:pPr>
            <a:r>
              <a:rPr lang="es-ES" sz="2000" dirty="0" err="1" smtClean="0"/>
              <a:t>Doors</a:t>
            </a:r>
            <a:endParaRPr lang="es-ES" sz="2000" dirty="0"/>
          </a:p>
          <a:p>
            <a:pPr marL="1714500" lvl="3" indent="-342900" algn="l">
              <a:spcBef>
                <a:spcPct val="50000"/>
              </a:spcBef>
              <a:buFontTx/>
              <a:buChar char="•"/>
            </a:pPr>
            <a:r>
              <a:rPr lang="es-ES" sz="2000" dirty="0" err="1" smtClean="0"/>
              <a:t>Decorative</a:t>
            </a:r>
            <a:r>
              <a:rPr lang="es-ES" sz="2000" dirty="0" smtClean="0"/>
              <a:t> </a:t>
            </a:r>
            <a:r>
              <a:rPr lang="es-ES" sz="2000" dirty="0" err="1" smtClean="0"/>
              <a:t>elements</a:t>
            </a:r>
            <a:endParaRPr lang="es-ES" sz="2000" dirty="0"/>
          </a:p>
          <a:p>
            <a:pPr marL="1714500" lvl="3" indent="-342900" algn="l">
              <a:spcBef>
                <a:spcPct val="50000"/>
              </a:spcBef>
              <a:buFontTx/>
              <a:buChar char="•"/>
            </a:pPr>
            <a:r>
              <a:rPr lang="es-ES" sz="2000" dirty="0"/>
              <a:t>Etc.</a:t>
            </a:r>
          </a:p>
        </p:txBody>
      </p:sp>
      <p:grpSp>
        <p:nvGrpSpPr>
          <p:cNvPr id="17" name="Group 3"/>
          <p:cNvGrpSpPr/>
          <p:nvPr/>
        </p:nvGrpSpPr>
        <p:grpSpPr>
          <a:xfrm>
            <a:off x="1149" y="66530"/>
            <a:ext cx="9035406" cy="683568"/>
            <a:chOff x="1149" y="66530"/>
            <a:chExt cx="9035406" cy="683568"/>
          </a:xfrm>
        </p:grpSpPr>
        <p:pic>
          <p:nvPicPr>
            <p:cNvPr id="1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3" name="Text Box 9"/>
          <p:cNvSpPr txBox="1">
            <a:spLocks noChangeArrowheads="1"/>
          </p:cNvSpPr>
          <p:nvPr/>
        </p:nvSpPr>
        <p:spPr bwMode="auto">
          <a:xfrm>
            <a:off x="3924300" y="0"/>
            <a:ext cx="5219700" cy="366713"/>
          </a:xfrm>
          <a:prstGeom prst="rect">
            <a:avLst/>
          </a:prstGeom>
          <a:noFill/>
          <a:ln w="9525" algn="ctr">
            <a:noFill/>
            <a:miter lim="800000"/>
            <a:headEnd/>
            <a:tailEnd/>
          </a:ln>
          <a:effectLst/>
        </p:spPr>
        <p:txBody>
          <a:bodyPr>
            <a:spAutoFit/>
          </a:bodyPr>
          <a:lstStyle/>
          <a:p>
            <a:pPr>
              <a:spcBef>
                <a:spcPct val="50000"/>
              </a:spcBef>
            </a:pPr>
            <a:endParaRPr lang="es-ES"/>
          </a:p>
        </p:txBody>
      </p:sp>
      <p:sp>
        <p:nvSpPr>
          <p:cNvPr id="21514" name="Text Box 10"/>
          <p:cNvSpPr txBox="1">
            <a:spLocks noChangeArrowheads="1"/>
          </p:cNvSpPr>
          <p:nvPr/>
        </p:nvSpPr>
        <p:spPr bwMode="auto">
          <a:xfrm>
            <a:off x="683568" y="1988840"/>
            <a:ext cx="7920037" cy="3785652"/>
          </a:xfrm>
          <a:prstGeom prst="rect">
            <a:avLst/>
          </a:prstGeom>
          <a:noFill/>
          <a:ln w="9525" algn="ctr">
            <a:noFill/>
            <a:miter lim="800000"/>
            <a:headEnd/>
            <a:tailEnd/>
          </a:ln>
          <a:effectLst/>
        </p:spPr>
        <p:txBody>
          <a:bodyPr>
            <a:spAutoFit/>
          </a:bodyPr>
          <a:lstStyle/>
          <a:p>
            <a:pPr marL="800100" lvl="1" indent="-342900" algn="l">
              <a:spcBef>
                <a:spcPct val="50000"/>
              </a:spcBef>
            </a:pPr>
            <a:r>
              <a:rPr lang="es-ES" sz="2400" dirty="0" err="1" smtClean="0"/>
              <a:t>Steps</a:t>
            </a:r>
            <a:r>
              <a:rPr lang="es-ES" sz="2400" dirty="0" smtClean="0"/>
              <a:t> </a:t>
            </a:r>
            <a:r>
              <a:rPr lang="es-ES" sz="2400" dirty="0" err="1" smtClean="0"/>
              <a:t>for</a:t>
            </a:r>
            <a:r>
              <a:rPr lang="es-ES" sz="2400" dirty="0" smtClean="0"/>
              <a:t> </a:t>
            </a:r>
            <a:r>
              <a:rPr lang="es-ES" sz="2400" dirty="0" err="1" smtClean="0"/>
              <a:t>deconstruction</a:t>
            </a:r>
            <a:endParaRPr lang="es-ES" sz="2400" dirty="0"/>
          </a:p>
          <a:p>
            <a:pPr marL="1257300" lvl="2" indent="-342900" algn="l">
              <a:spcBef>
                <a:spcPct val="50000"/>
              </a:spcBef>
              <a:buFontTx/>
              <a:buAutoNum type="arabicPeriod" startAt="2"/>
            </a:pPr>
            <a:r>
              <a:rPr lang="es-ES" sz="2400" b="1" dirty="0" err="1" smtClean="0"/>
              <a:t>Dismantle</a:t>
            </a:r>
            <a:r>
              <a:rPr lang="es-ES" sz="2400" b="1" dirty="0" smtClean="0"/>
              <a:t> non-</a:t>
            </a:r>
            <a:r>
              <a:rPr lang="es-ES" sz="2400" b="1" dirty="0" err="1" smtClean="0"/>
              <a:t>structural</a:t>
            </a:r>
            <a:r>
              <a:rPr lang="es-ES" sz="2400" b="1" dirty="0" smtClean="0"/>
              <a:t> </a:t>
            </a:r>
            <a:r>
              <a:rPr lang="es-ES" sz="2400" b="1" dirty="0" err="1" smtClean="0"/>
              <a:t>recovering</a:t>
            </a:r>
            <a:r>
              <a:rPr lang="es-ES" sz="2400" b="1" dirty="0" smtClean="0"/>
              <a:t> </a:t>
            </a:r>
            <a:r>
              <a:rPr lang="es-ES" sz="2400" b="1" dirty="0" err="1" smtClean="0"/>
              <a:t>materials</a:t>
            </a:r>
            <a:r>
              <a:rPr lang="es-ES" sz="2400" b="1" dirty="0" smtClean="0"/>
              <a:t> </a:t>
            </a:r>
            <a:endParaRPr lang="es-ES" sz="2400" b="1" dirty="0"/>
          </a:p>
          <a:p>
            <a:pPr marL="1714500" lvl="3" indent="-342900" algn="l">
              <a:spcBef>
                <a:spcPct val="50000"/>
              </a:spcBef>
              <a:buFontTx/>
              <a:buChar char="•"/>
            </a:pPr>
            <a:r>
              <a:rPr lang="es-ES" sz="2000" dirty="0" smtClean="0"/>
              <a:t>Tiles</a:t>
            </a:r>
            <a:endParaRPr lang="es-ES" sz="2000" dirty="0"/>
          </a:p>
          <a:p>
            <a:pPr marL="1714500" lvl="3" indent="-342900" algn="l">
              <a:spcBef>
                <a:spcPct val="50000"/>
              </a:spcBef>
              <a:buFontTx/>
              <a:buChar char="•"/>
            </a:pPr>
            <a:r>
              <a:rPr lang="es-ES" sz="2000" dirty="0" err="1" smtClean="0"/>
              <a:t>Pavements</a:t>
            </a:r>
            <a:endParaRPr lang="es-ES" sz="2000" dirty="0"/>
          </a:p>
          <a:p>
            <a:pPr marL="1714500" lvl="3" indent="-342900" algn="l">
              <a:spcBef>
                <a:spcPct val="50000"/>
              </a:spcBef>
              <a:buFontTx/>
              <a:buChar char="•"/>
            </a:pPr>
            <a:r>
              <a:rPr lang="es-ES" sz="2000" dirty="0" err="1" smtClean="0"/>
              <a:t>Roof</a:t>
            </a:r>
            <a:r>
              <a:rPr lang="es-ES" sz="2000" dirty="0" smtClean="0"/>
              <a:t> tiles</a:t>
            </a:r>
            <a:endParaRPr lang="es-ES" sz="2000" dirty="0"/>
          </a:p>
          <a:p>
            <a:pPr marL="1714500" lvl="3" indent="-342900" algn="l">
              <a:spcBef>
                <a:spcPct val="50000"/>
              </a:spcBef>
              <a:buFontTx/>
              <a:buChar char="•"/>
            </a:pPr>
            <a:r>
              <a:rPr lang="es-ES" sz="2000" dirty="0" smtClean="0"/>
              <a:t>Pipes</a:t>
            </a:r>
            <a:endParaRPr lang="es-ES" sz="2000" dirty="0"/>
          </a:p>
          <a:p>
            <a:pPr marL="1714500" lvl="3" indent="-342900" algn="l">
              <a:spcBef>
                <a:spcPct val="50000"/>
              </a:spcBef>
              <a:buFontTx/>
              <a:buChar char="•"/>
            </a:pPr>
            <a:r>
              <a:rPr lang="es-ES" sz="2000" dirty="0" err="1" smtClean="0"/>
              <a:t>Prefabricated</a:t>
            </a:r>
            <a:r>
              <a:rPr lang="es-ES" sz="2000" dirty="0" smtClean="0"/>
              <a:t> </a:t>
            </a:r>
            <a:r>
              <a:rPr lang="es-ES" sz="2000" dirty="0" err="1" smtClean="0"/>
              <a:t>panels</a:t>
            </a:r>
            <a:endParaRPr lang="es-ES" sz="2000" dirty="0"/>
          </a:p>
          <a:p>
            <a:pPr marL="1714500" lvl="3" indent="-342900" algn="l">
              <a:spcBef>
                <a:spcPct val="50000"/>
              </a:spcBef>
              <a:buFontTx/>
              <a:buChar char="•"/>
            </a:pPr>
            <a:r>
              <a:rPr lang="es-ES" sz="2000" dirty="0"/>
              <a:t>Etc.</a:t>
            </a:r>
          </a:p>
        </p:txBody>
      </p:sp>
      <p:pic>
        <p:nvPicPr>
          <p:cNvPr id="21515" name="Picture 11" descr="DSC08420"/>
          <p:cNvPicPr>
            <a:picLocks noChangeAspect="1" noChangeArrowheads="1"/>
          </p:cNvPicPr>
          <p:nvPr/>
        </p:nvPicPr>
        <p:blipFill>
          <a:blip r:embed="rId2" cstate="print"/>
          <a:srcRect/>
          <a:stretch>
            <a:fillRect/>
          </a:stretch>
        </p:blipFill>
        <p:spPr bwMode="auto">
          <a:xfrm>
            <a:off x="5219700" y="3644900"/>
            <a:ext cx="3382963" cy="2536825"/>
          </a:xfrm>
          <a:prstGeom prst="rect">
            <a:avLst/>
          </a:prstGeom>
          <a:noFill/>
        </p:spPr>
      </p:pic>
      <p:grpSp>
        <p:nvGrpSpPr>
          <p:cNvPr id="18" name="Group 3"/>
          <p:cNvGrpSpPr/>
          <p:nvPr/>
        </p:nvGrpSpPr>
        <p:grpSpPr>
          <a:xfrm>
            <a:off x="1149" y="66530"/>
            <a:ext cx="9035406" cy="683568"/>
            <a:chOff x="1149" y="66530"/>
            <a:chExt cx="9035406" cy="683568"/>
          </a:xfrm>
        </p:grpSpPr>
        <p:pic>
          <p:nvPicPr>
            <p:cNvPr id="20"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1"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8" name="Text Box 10"/>
          <p:cNvSpPr txBox="1">
            <a:spLocks noChangeArrowheads="1"/>
          </p:cNvSpPr>
          <p:nvPr/>
        </p:nvSpPr>
        <p:spPr bwMode="auto">
          <a:xfrm>
            <a:off x="467544" y="1916832"/>
            <a:ext cx="7920037" cy="4247317"/>
          </a:xfrm>
          <a:prstGeom prst="rect">
            <a:avLst/>
          </a:prstGeom>
          <a:noFill/>
          <a:ln w="9525" algn="ctr">
            <a:noFill/>
            <a:miter lim="800000"/>
            <a:headEnd/>
            <a:tailEnd/>
          </a:ln>
          <a:effectLst/>
        </p:spPr>
        <p:txBody>
          <a:bodyPr>
            <a:spAutoFit/>
          </a:bodyPr>
          <a:lstStyle/>
          <a:p>
            <a:pPr marL="800100" lvl="1" indent="-342900" algn="l">
              <a:spcBef>
                <a:spcPct val="50000"/>
              </a:spcBef>
            </a:pPr>
            <a:r>
              <a:rPr lang="es-ES" sz="2400" dirty="0" err="1" smtClean="0"/>
              <a:t>Steps</a:t>
            </a:r>
            <a:r>
              <a:rPr lang="es-ES" sz="2400" dirty="0" smtClean="0"/>
              <a:t> </a:t>
            </a:r>
            <a:r>
              <a:rPr lang="es-ES" sz="2400" dirty="0" err="1" smtClean="0"/>
              <a:t>for</a:t>
            </a:r>
            <a:r>
              <a:rPr lang="es-ES" sz="2400" dirty="0" smtClean="0"/>
              <a:t> </a:t>
            </a:r>
            <a:r>
              <a:rPr lang="es-ES" sz="2400" dirty="0" err="1" smtClean="0"/>
              <a:t>deconstruction</a:t>
            </a:r>
            <a:endParaRPr lang="es-ES" sz="2400" dirty="0"/>
          </a:p>
          <a:p>
            <a:pPr marL="1257300" lvl="2" indent="-342900" algn="l">
              <a:spcBef>
                <a:spcPct val="50000"/>
              </a:spcBef>
              <a:buFontTx/>
              <a:buAutoNum type="arabicPeriod" startAt="3"/>
            </a:pPr>
            <a:r>
              <a:rPr lang="es-ES" sz="2400" b="1" dirty="0" err="1" smtClean="0"/>
              <a:t>Dismantle</a:t>
            </a:r>
            <a:r>
              <a:rPr lang="es-ES" sz="2400" b="1" dirty="0" smtClean="0"/>
              <a:t> </a:t>
            </a:r>
            <a:r>
              <a:rPr lang="es-ES" sz="2400" b="1" dirty="0" err="1" smtClean="0"/>
              <a:t>the</a:t>
            </a:r>
            <a:r>
              <a:rPr lang="es-ES" sz="2400" b="1" dirty="0" smtClean="0"/>
              <a:t> </a:t>
            </a:r>
            <a:r>
              <a:rPr lang="es-ES" sz="2400" b="1" dirty="0" err="1" smtClean="0"/>
              <a:t>elements</a:t>
            </a:r>
            <a:r>
              <a:rPr lang="es-ES" sz="2400" b="1" dirty="0" smtClean="0"/>
              <a:t> </a:t>
            </a:r>
            <a:r>
              <a:rPr lang="es-ES" sz="2400" b="1" dirty="0" err="1" smtClean="0"/>
              <a:t>that</a:t>
            </a:r>
            <a:r>
              <a:rPr lang="es-ES" sz="2400" b="1" dirty="0" smtClean="0"/>
              <a:t> </a:t>
            </a:r>
            <a:r>
              <a:rPr lang="es-ES" sz="2400" b="1" dirty="0" err="1" smtClean="0"/>
              <a:t>form</a:t>
            </a:r>
            <a:r>
              <a:rPr lang="es-ES" sz="2400" b="1" dirty="0" smtClean="0"/>
              <a:t> </a:t>
            </a:r>
            <a:r>
              <a:rPr lang="es-ES" sz="2400" b="1" dirty="0" err="1" smtClean="0"/>
              <a:t>part</a:t>
            </a:r>
            <a:r>
              <a:rPr lang="es-ES" sz="2400" b="1" dirty="0" smtClean="0"/>
              <a:t> of </a:t>
            </a:r>
            <a:r>
              <a:rPr lang="es-ES" sz="2400" b="1" dirty="0" err="1" smtClean="0"/>
              <a:t>the</a:t>
            </a:r>
            <a:r>
              <a:rPr lang="es-ES" sz="2400" b="1" dirty="0" smtClean="0"/>
              <a:t> </a:t>
            </a:r>
            <a:r>
              <a:rPr lang="es-ES" sz="2400" b="1" dirty="0" err="1" smtClean="0"/>
              <a:t>structure</a:t>
            </a:r>
            <a:r>
              <a:rPr lang="es-ES" sz="2400" b="1" dirty="0" smtClean="0"/>
              <a:t> </a:t>
            </a:r>
            <a:r>
              <a:rPr lang="es-ES" sz="2400" b="1" dirty="0" err="1" smtClean="0"/>
              <a:t>frame</a:t>
            </a:r>
            <a:endParaRPr lang="es-ES" sz="2400" b="1" dirty="0"/>
          </a:p>
          <a:p>
            <a:pPr marL="1714500" lvl="3" indent="-342900" algn="l">
              <a:spcBef>
                <a:spcPct val="50000"/>
              </a:spcBef>
              <a:buFontTx/>
              <a:buChar char="•"/>
            </a:pPr>
            <a:r>
              <a:rPr lang="es-ES" sz="2000" dirty="0" err="1" smtClean="0"/>
              <a:t>Timber</a:t>
            </a:r>
            <a:r>
              <a:rPr lang="es-ES" sz="2000" dirty="0" smtClean="0"/>
              <a:t> </a:t>
            </a:r>
            <a:r>
              <a:rPr lang="es-ES" sz="2000" dirty="0" err="1" smtClean="0"/>
              <a:t>frames</a:t>
            </a:r>
            <a:endParaRPr lang="es-ES" sz="2000" dirty="0"/>
          </a:p>
          <a:p>
            <a:pPr marL="1714500" lvl="3" indent="-342900" algn="l">
              <a:spcBef>
                <a:spcPct val="50000"/>
              </a:spcBef>
              <a:buFontTx/>
              <a:buChar char="•"/>
            </a:pPr>
            <a:r>
              <a:rPr lang="es-ES" sz="2000" dirty="0" err="1" smtClean="0"/>
              <a:t>Joists</a:t>
            </a:r>
            <a:endParaRPr lang="es-ES" sz="2000" dirty="0"/>
          </a:p>
          <a:p>
            <a:pPr marL="1714500" lvl="3" indent="-342900" algn="l">
              <a:spcBef>
                <a:spcPct val="50000"/>
              </a:spcBef>
              <a:buFontTx/>
              <a:buChar char="•"/>
            </a:pPr>
            <a:r>
              <a:rPr lang="es-ES" sz="2000" dirty="0" err="1" smtClean="0"/>
              <a:t>Trusses</a:t>
            </a:r>
            <a:endParaRPr lang="es-ES" sz="2000" dirty="0"/>
          </a:p>
          <a:p>
            <a:pPr marL="1714500" lvl="3" indent="-342900" algn="l">
              <a:spcBef>
                <a:spcPct val="50000"/>
              </a:spcBef>
              <a:buFontTx/>
              <a:buChar char="•"/>
            </a:pPr>
            <a:r>
              <a:rPr lang="es-ES" sz="2000" dirty="0" err="1" smtClean="0"/>
              <a:t>Metalic</a:t>
            </a:r>
            <a:r>
              <a:rPr lang="es-ES" sz="2000" dirty="0" smtClean="0"/>
              <a:t> </a:t>
            </a:r>
            <a:r>
              <a:rPr lang="es-ES" sz="2000" dirty="0" err="1" smtClean="0"/>
              <a:t>frame</a:t>
            </a:r>
            <a:endParaRPr lang="es-ES" sz="2000" dirty="0"/>
          </a:p>
          <a:p>
            <a:pPr marL="1714500" lvl="3" indent="-342900" algn="l">
              <a:spcBef>
                <a:spcPct val="50000"/>
              </a:spcBef>
              <a:buFontTx/>
              <a:buChar char="•"/>
            </a:pPr>
            <a:r>
              <a:rPr lang="es-ES" sz="2000" dirty="0"/>
              <a:t>Etc.</a:t>
            </a:r>
          </a:p>
          <a:p>
            <a:pPr marL="1257300" lvl="2" indent="-342900" algn="l">
              <a:spcBef>
                <a:spcPct val="50000"/>
              </a:spcBef>
              <a:buFontTx/>
              <a:buAutoNum type="arabicPeriod" startAt="4"/>
            </a:pPr>
            <a:r>
              <a:rPr lang="es-ES" sz="2400" b="1" dirty="0" err="1" smtClean="0"/>
              <a:t>Massive</a:t>
            </a:r>
            <a:r>
              <a:rPr lang="es-ES" sz="2400" b="1" dirty="0" smtClean="0"/>
              <a:t> </a:t>
            </a:r>
            <a:r>
              <a:rPr lang="es-ES" sz="2400" b="1" dirty="0" err="1" smtClean="0"/>
              <a:t>demolition</a:t>
            </a:r>
            <a:endParaRPr lang="es-ES" sz="2400" b="1" dirty="0"/>
          </a:p>
        </p:txBody>
      </p:sp>
      <p:pic>
        <p:nvPicPr>
          <p:cNvPr id="22541" name="Picture 13" descr="demoler-perforar"/>
          <p:cNvPicPr>
            <a:picLocks noChangeAspect="1" noChangeArrowheads="1"/>
          </p:cNvPicPr>
          <p:nvPr/>
        </p:nvPicPr>
        <p:blipFill>
          <a:blip r:embed="rId2" cstate="print"/>
          <a:srcRect/>
          <a:stretch>
            <a:fillRect/>
          </a:stretch>
        </p:blipFill>
        <p:spPr bwMode="auto">
          <a:xfrm>
            <a:off x="5867400" y="3500438"/>
            <a:ext cx="2679700" cy="2679700"/>
          </a:xfrm>
          <a:prstGeom prst="rect">
            <a:avLst/>
          </a:prstGeom>
          <a:noFill/>
        </p:spPr>
      </p:pic>
      <p:grpSp>
        <p:nvGrpSpPr>
          <p:cNvPr id="17" name="Group 3"/>
          <p:cNvGrpSpPr/>
          <p:nvPr/>
        </p:nvGrpSpPr>
        <p:grpSpPr>
          <a:xfrm>
            <a:off x="1149" y="66530"/>
            <a:ext cx="9035406" cy="683568"/>
            <a:chOff x="1149" y="66530"/>
            <a:chExt cx="9035406" cy="683568"/>
          </a:xfrm>
        </p:grpSpPr>
        <p:pic>
          <p:nvPicPr>
            <p:cNvPr id="1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683568" y="1988840"/>
            <a:ext cx="8064896" cy="3046988"/>
          </a:xfrm>
          <a:prstGeom prst="rect">
            <a:avLst/>
          </a:prstGeom>
          <a:noFill/>
        </p:spPr>
        <p:txBody>
          <a:bodyPr wrap="square" rtlCol="0">
            <a:spAutoFit/>
          </a:bodyPr>
          <a:lstStyle/>
          <a:p>
            <a:r>
              <a:rPr lang="es-ES_tradnl" sz="2400" b="1" dirty="0" err="1" smtClean="0"/>
              <a:t>Recycling</a:t>
            </a:r>
            <a:endParaRPr lang="es-ES_tradnl" sz="2400" b="1" dirty="0" smtClean="0"/>
          </a:p>
          <a:p>
            <a:endParaRPr lang="es-ES_tradnl" sz="2400" dirty="0" smtClean="0"/>
          </a:p>
          <a:p>
            <a:r>
              <a:rPr lang="es-ES_tradnl" sz="2400" dirty="0" smtClean="0"/>
              <a:t>“</a:t>
            </a:r>
            <a:r>
              <a:rPr lang="en-GB" sz="2400" dirty="0"/>
              <a:t>any recovery operation by which waste materials are reprocessed into products, materials or substances whether for the original or other purposes. It includes the reprocessing of organic material but does not include energy recovery and the reprocessing into materials that are to be used as fuels or for backfilling operations</a:t>
            </a:r>
            <a:r>
              <a:rPr lang="es-ES_tradnl" sz="2400" dirty="0" smtClean="0"/>
              <a:t>”</a:t>
            </a:r>
          </a:p>
        </p:txBody>
      </p:sp>
      <p:sp>
        <p:nvSpPr>
          <p:cNvPr id="15" name="14 CuadroTexto"/>
          <p:cNvSpPr txBox="1"/>
          <p:nvPr/>
        </p:nvSpPr>
        <p:spPr>
          <a:xfrm>
            <a:off x="683568" y="5181356"/>
            <a:ext cx="7992888" cy="1015663"/>
          </a:xfrm>
          <a:prstGeom prst="rect">
            <a:avLst/>
          </a:prstGeom>
          <a:noFill/>
        </p:spPr>
        <p:txBody>
          <a:bodyPr wrap="square" rtlCol="0">
            <a:spAutoFit/>
          </a:bodyPr>
          <a:lstStyle/>
          <a:p>
            <a:r>
              <a:rPr lang="es-ES_tradnl" sz="2000" dirty="0" err="1" smtClean="0"/>
              <a:t>Recycling</a:t>
            </a:r>
            <a:r>
              <a:rPr lang="es-ES_tradnl" sz="2000" dirty="0" smtClean="0"/>
              <a:t> material: </a:t>
            </a:r>
            <a:r>
              <a:rPr lang="es-ES_tradnl" sz="2000" dirty="0" err="1" smtClean="0"/>
              <a:t>it</a:t>
            </a:r>
            <a:r>
              <a:rPr lang="es-ES_tradnl" sz="2000" dirty="0" smtClean="0"/>
              <a:t> </a:t>
            </a:r>
            <a:r>
              <a:rPr lang="es-ES_tradnl" sz="2000" dirty="0" err="1" smtClean="0"/>
              <a:t>is</a:t>
            </a:r>
            <a:r>
              <a:rPr lang="es-ES_tradnl" sz="2000" dirty="0" smtClean="0"/>
              <a:t> posible to </a:t>
            </a:r>
            <a:r>
              <a:rPr lang="es-ES_tradnl" sz="2000" dirty="0" err="1" smtClean="0"/>
              <a:t>apply</a:t>
            </a:r>
            <a:r>
              <a:rPr lang="es-ES_tradnl" sz="2000" dirty="0" smtClean="0"/>
              <a:t> </a:t>
            </a:r>
            <a:r>
              <a:rPr lang="es-ES_tradnl" sz="2000" dirty="0" err="1" smtClean="0"/>
              <a:t>any</a:t>
            </a:r>
            <a:r>
              <a:rPr lang="es-ES_tradnl" sz="2000" dirty="0" smtClean="0"/>
              <a:t> </a:t>
            </a:r>
            <a:r>
              <a:rPr lang="es-ES_tradnl" sz="2000" dirty="0" err="1" smtClean="0"/>
              <a:t>treatment</a:t>
            </a:r>
            <a:r>
              <a:rPr lang="es-ES_tradnl" sz="2000" dirty="0" smtClean="0"/>
              <a:t> to </a:t>
            </a:r>
            <a:r>
              <a:rPr lang="es-ES_tradnl" sz="2000" dirty="0" err="1" smtClean="0"/>
              <a:t>transform</a:t>
            </a:r>
            <a:r>
              <a:rPr lang="es-ES_tradnl" sz="2000" dirty="0" smtClean="0"/>
              <a:t> </a:t>
            </a:r>
            <a:r>
              <a:rPr lang="es-ES_tradnl" sz="2000" dirty="0" err="1" smtClean="0"/>
              <a:t>it</a:t>
            </a:r>
            <a:r>
              <a:rPr lang="es-ES_tradnl" sz="2000" dirty="0" smtClean="0"/>
              <a:t> </a:t>
            </a:r>
          </a:p>
          <a:p>
            <a:endParaRPr lang="es-ES_tradnl" sz="2000" dirty="0" smtClean="0"/>
          </a:p>
          <a:p>
            <a:r>
              <a:rPr lang="es-ES_tradnl" sz="2000" dirty="0" err="1" smtClean="0"/>
              <a:t>Recycled</a:t>
            </a:r>
            <a:r>
              <a:rPr lang="es-ES_tradnl" sz="2000" dirty="0" smtClean="0"/>
              <a:t> material: </a:t>
            </a:r>
            <a:r>
              <a:rPr lang="es-ES_tradnl" sz="2000" dirty="0" err="1" smtClean="0"/>
              <a:t>It</a:t>
            </a:r>
            <a:r>
              <a:rPr lang="es-ES_tradnl" sz="2000" dirty="0" smtClean="0"/>
              <a:t> comes </a:t>
            </a:r>
            <a:r>
              <a:rPr lang="es-ES_tradnl" sz="2000" dirty="0" err="1" smtClean="0"/>
              <a:t>from</a:t>
            </a:r>
            <a:r>
              <a:rPr lang="es-ES_tradnl" sz="2000" dirty="0" smtClean="0"/>
              <a:t> </a:t>
            </a:r>
            <a:r>
              <a:rPr lang="es-ES_tradnl" sz="2000" dirty="0" err="1" smtClean="0"/>
              <a:t>recycling</a:t>
            </a:r>
            <a:r>
              <a:rPr lang="es-ES_tradnl" sz="2000" dirty="0" smtClean="0"/>
              <a:t> </a:t>
            </a:r>
            <a:r>
              <a:rPr lang="es-ES_tradnl" sz="2000" dirty="0" err="1" smtClean="0"/>
              <a:t>materials</a:t>
            </a:r>
            <a:r>
              <a:rPr lang="es-ES_tradnl" sz="2000" dirty="0" smtClean="0"/>
              <a:t> </a:t>
            </a:r>
            <a:endParaRPr lang="es-ES" sz="2000"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204864"/>
            <a:ext cx="8064896" cy="1200329"/>
          </a:xfrm>
          <a:prstGeom prst="rect">
            <a:avLst/>
          </a:prstGeom>
          <a:noFill/>
        </p:spPr>
        <p:txBody>
          <a:bodyPr wrap="square" rtlCol="0">
            <a:spAutoFit/>
          </a:bodyPr>
          <a:lstStyle/>
          <a:p>
            <a:r>
              <a:rPr lang="es-ES_tradnl" sz="2400" b="1" dirty="0" err="1" smtClean="0"/>
              <a:t>Recycling</a:t>
            </a:r>
            <a:endParaRPr lang="es-ES_tradnl" sz="2400" b="1" dirty="0" smtClean="0"/>
          </a:p>
          <a:p>
            <a:endParaRPr lang="es-ES_tradnl" sz="2400" dirty="0" smtClean="0"/>
          </a:p>
          <a:p>
            <a:r>
              <a:rPr lang="es-ES_tradnl" sz="2400" dirty="0" err="1" smtClean="0"/>
              <a:t>How</a:t>
            </a:r>
            <a:r>
              <a:rPr lang="es-ES_tradnl" sz="2400" dirty="0" smtClean="0"/>
              <a:t> do </a:t>
            </a:r>
            <a:r>
              <a:rPr lang="es-ES_tradnl" sz="2400" dirty="0" err="1" smtClean="0"/>
              <a:t>you</a:t>
            </a:r>
            <a:r>
              <a:rPr lang="es-ES_tradnl" sz="2400" dirty="0" smtClean="0"/>
              <a:t> </a:t>
            </a:r>
            <a:r>
              <a:rPr lang="es-ES_tradnl" sz="2400" dirty="0" err="1" smtClean="0"/>
              <a:t>think</a:t>
            </a:r>
            <a:r>
              <a:rPr lang="es-ES_tradnl" sz="2400" dirty="0" smtClean="0"/>
              <a:t> </a:t>
            </a:r>
            <a:r>
              <a:rPr lang="es-ES_tradnl" sz="2400" dirty="0" err="1" smtClean="0"/>
              <a:t>the</a:t>
            </a:r>
            <a:r>
              <a:rPr lang="es-ES_tradnl" sz="2400" dirty="0" smtClean="0"/>
              <a:t> </a:t>
            </a:r>
            <a:r>
              <a:rPr lang="es-ES_tradnl" sz="2400" dirty="0" err="1" smtClean="0"/>
              <a:t>market</a:t>
            </a:r>
            <a:r>
              <a:rPr lang="es-ES_tradnl" sz="2400" dirty="0" smtClean="0"/>
              <a:t> </a:t>
            </a:r>
            <a:r>
              <a:rPr lang="es-ES_tradnl" sz="2400" dirty="0" err="1" smtClean="0"/>
              <a:t>for</a:t>
            </a:r>
            <a:r>
              <a:rPr lang="es-ES_tradnl" sz="2400" dirty="0" smtClean="0"/>
              <a:t> </a:t>
            </a:r>
            <a:r>
              <a:rPr lang="es-ES_tradnl" sz="2400" dirty="0" err="1" smtClean="0"/>
              <a:t>recycled</a:t>
            </a:r>
            <a:r>
              <a:rPr lang="es-ES_tradnl" sz="2400" dirty="0" smtClean="0"/>
              <a:t> </a:t>
            </a:r>
            <a:r>
              <a:rPr lang="es-ES_tradnl" sz="2400" dirty="0" err="1" smtClean="0"/>
              <a:t>aggregates</a:t>
            </a:r>
            <a:r>
              <a:rPr lang="es-ES_tradnl" sz="2400" dirty="0" smtClean="0"/>
              <a:t> </a:t>
            </a:r>
            <a:r>
              <a:rPr lang="es-ES_tradnl" sz="2400" dirty="0" err="1" smtClean="0"/>
              <a:t>works</a:t>
            </a:r>
            <a:r>
              <a:rPr lang="es-ES_tradnl" sz="2400" dirty="0" smtClean="0"/>
              <a:t>?</a:t>
            </a:r>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50576"/>
          <a:stretch/>
        </p:blipFill>
        <p:spPr>
          <a:xfrm>
            <a:off x="0" y="3861047"/>
            <a:ext cx="9142851" cy="3011419"/>
          </a:xfrm>
          <a:prstGeom prst="rect">
            <a:avLst/>
          </a:prstGeom>
        </p:spPr>
      </p:pic>
    </p:spTree>
    <p:extLst>
      <p:ext uri="{BB962C8B-B14F-4D97-AF65-F5344CB8AC3E}">
        <p14:creationId xmlns:p14="http://schemas.microsoft.com/office/powerpoint/2010/main" val="352839355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204864"/>
            <a:ext cx="8064896" cy="3416320"/>
          </a:xfrm>
          <a:prstGeom prst="rect">
            <a:avLst/>
          </a:prstGeom>
          <a:noFill/>
        </p:spPr>
        <p:txBody>
          <a:bodyPr wrap="square" rtlCol="0">
            <a:spAutoFit/>
          </a:bodyPr>
          <a:lstStyle/>
          <a:p>
            <a:r>
              <a:rPr lang="es-ES_tradnl" sz="2400" b="1" dirty="0" err="1" smtClean="0"/>
              <a:t>Recycling</a:t>
            </a:r>
            <a:endParaRPr lang="es-ES_tradnl" sz="2400" b="1" dirty="0" smtClean="0"/>
          </a:p>
          <a:p>
            <a:endParaRPr lang="es-ES_tradnl" sz="2400" dirty="0" smtClean="0"/>
          </a:p>
          <a:p>
            <a:r>
              <a:rPr lang="es-ES_tradnl" sz="2400" dirty="0" err="1" smtClean="0"/>
              <a:t>Market</a:t>
            </a:r>
            <a:r>
              <a:rPr lang="es-ES_tradnl" sz="2400" dirty="0" smtClean="0"/>
              <a:t> </a:t>
            </a:r>
            <a:r>
              <a:rPr lang="es-ES_tradnl" sz="2400" dirty="0" err="1" smtClean="0"/>
              <a:t>for</a:t>
            </a:r>
            <a:r>
              <a:rPr lang="es-ES_tradnl" sz="2400" dirty="0" smtClean="0"/>
              <a:t> </a:t>
            </a:r>
            <a:r>
              <a:rPr lang="es-ES_tradnl" sz="2400" dirty="0" err="1" smtClean="0"/>
              <a:t>recycled</a:t>
            </a:r>
            <a:r>
              <a:rPr lang="es-ES_tradnl" sz="2400" dirty="0" smtClean="0"/>
              <a:t> </a:t>
            </a:r>
            <a:r>
              <a:rPr lang="es-ES_tradnl" sz="2400" dirty="0" err="1" smtClean="0"/>
              <a:t>materials</a:t>
            </a:r>
            <a:r>
              <a:rPr lang="es-ES_tradnl" sz="2400" dirty="0" smtClean="0"/>
              <a:t> </a:t>
            </a:r>
          </a:p>
          <a:p>
            <a:endParaRPr lang="es-ES_tradnl" sz="2400" dirty="0" smtClean="0"/>
          </a:p>
          <a:p>
            <a:pPr>
              <a:buFontTx/>
              <a:buChar char="-"/>
            </a:pPr>
            <a:r>
              <a:rPr lang="es-ES_tradnl" sz="2400" dirty="0" err="1" smtClean="0"/>
              <a:t>Every</a:t>
            </a:r>
            <a:r>
              <a:rPr lang="es-ES_tradnl" sz="2400" dirty="0" smtClean="0"/>
              <a:t> time </a:t>
            </a:r>
            <a:r>
              <a:rPr lang="es-ES_tradnl" sz="2400" dirty="0" err="1" smtClean="0"/>
              <a:t>it</a:t>
            </a:r>
            <a:r>
              <a:rPr lang="es-ES_tradnl" sz="2400" dirty="0" smtClean="0"/>
              <a:t> </a:t>
            </a:r>
            <a:r>
              <a:rPr lang="es-ES_tradnl" sz="2400" dirty="0" err="1" smtClean="0"/>
              <a:t>is</a:t>
            </a:r>
            <a:r>
              <a:rPr lang="es-ES_tradnl" sz="2400" dirty="0" smtClean="0"/>
              <a:t> </a:t>
            </a:r>
            <a:r>
              <a:rPr lang="es-ES_tradnl" sz="2400" dirty="0" err="1" smtClean="0"/>
              <a:t>bigger</a:t>
            </a:r>
            <a:r>
              <a:rPr lang="es-ES_tradnl" sz="2400" dirty="0" smtClean="0"/>
              <a:t> and </a:t>
            </a:r>
            <a:r>
              <a:rPr lang="es-ES_tradnl" sz="2400" dirty="0" err="1" smtClean="0"/>
              <a:t>bigger</a:t>
            </a:r>
            <a:endParaRPr lang="es-ES_tradnl" sz="2400" dirty="0" smtClean="0"/>
          </a:p>
          <a:p>
            <a:pPr>
              <a:buFontTx/>
              <a:buChar char="-"/>
            </a:pPr>
            <a:r>
              <a:rPr lang="es-ES_tradnl" sz="2400" dirty="0" err="1" smtClean="0"/>
              <a:t>Recycled</a:t>
            </a:r>
            <a:r>
              <a:rPr lang="es-ES_tradnl" sz="2400" dirty="0" smtClean="0"/>
              <a:t> </a:t>
            </a:r>
            <a:r>
              <a:rPr lang="es-ES_tradnl" sz="2400" dirty="0" err="1" smtClean="0"/>
              <a:t>materials</a:t>
            </a:r>
            <a:r>
              <a:rPr lang="es-ES_tradnl" sz="2400" dirty="0" smtClean="0"/>
              <a:t> can </a:t>
            </a:r>
            <a:r>
              <a:rPr lang="es-ES_tradnl" sz="2400" dirty="0" err="1" smtClean="0"/>
              <a:t>have</a:t>
            </a:r>
            <a:r>
              <a:rPr lang="es-ES_tradnl" sz="2400" dirty="0" smtClean="0"/>
              <a:t> </a:t>
            </a:r>
            <a:r>
              <a:rPr lang="es-ES_tradnl" sz="2400" dirty="0" err="1" smtClean="0"/>
              <a:t>reduced</a:t>
            </a:r>
            <a:r>
              <a:rPr lang="es-ES_tradnl" sz="2400" dirty="0" smtClean="0"/>
              <a:t> </a:t>
            </a:r>
            <a:r>
              <a:rPr lang="es-ES_tradnl" sz="2400" dirty="0" err="1" smtClean="0"/>
              <a:t>characteristics</a:t>
            </a:r>
            <a:r>
              <a:rPr lang="es-ES_tradnl" sz="2400" dirty="0" smtClean="0"/>
              <a:t> </a:t>
            </a:r>
          </a:p>
          <a:p>
            <a:pPr>
              <a:buFontTx/>
              <a:buChar char="-"/>
            </a:pPr>
            <a:r>
              <a:rPr lang="es-ES_tradnl" sz="2400" dirty="0" err="1" smtClean="0"/>
              <a:t>Innovative</a:t>
            </a:r>
            <a:r>
              <a:rPr lang="es-ES_tradnl" sz="2400" dirty="0" smtClean="0"/>
              <a:t> </a:t>
            </a:r>
            <a:r>
              <a:rPr lang="es-ES_tradnl" sz="2400" dirty="0" err="1" smtClean="0"/>
              <a:t>materials</a:t>
            </a:r>
            <a:r>
              <a:rPr lang="es-ES_tradnl" sz="2400" dirty="0" smtClean="0"/>
              <a:t> </a:t>
            </a:r>
            <a:r>
              <a:rPr lang="es-ES_tradnl" sz="2400" dirty="0" err="1" smtClean="0"/>
              <a:t>but</a:t>
            </a:r>
            <a:r>
              <a:rPr lang="es-ES_tradnl" sz="2400" dirty="0" smtClean="0"/>
              <a:t> </a:t>
            </a:r>
            <a:r>
              <a:rPr lang="es-ES_tradnl" sz="2400" dirty="0" err="1" smtClean="0"/>
              <a:t>without</a:t>
            </a:r>
            <a:r>
              <a:rPr lang="es-ES_tradnl" sz="2400" dirty="0" smtClean="0"/>
              <a:t> </a:t>
            </a:r>
            <a:r>
              <a:rPr lang="es-ES_tradnl" sz="2400" dirty="0" err="1" smtClean="0"/>
              <a:t>any</a:t>
            </a:r>
            <a:r>
              <a:rPr lang="es-ES_tradnl" sz="2400" dirty="0" smtClean="0"/>
              <a:t> </a:t>
            </a:r>
            <a:r>
              <a:rPr lang="es-ES_tradnl" sz="2400" dirty="0" err="1" smtClean="0"/>
              <a:t>or</a:t>
            </a:r>
            <a:r>
              <a:rPr lang="es-ES_tradnl" sz="2400" dirty="0" smtClean="0"/>
              <a:t> </a:t>
            </a:r>
            <a:r>
              <a:rPr lang="es-ES_tradnl" sz="2400" dirty="0" err="1" smtClean="0"/>
              <a:t>little</a:t>
            </a:r>
            <a:r>
              <a:rPr lang="es-ES_tradnl" sz="2400" dirty="0" smtClean="0"/>
              <a:t> </a:t>
            </a:r>
            <a:r>
              <a:rPr lang="es-ES_tradnl" sz="2400" dirty="0" err="1" smtClean="0"/>
              <a:t>experience</a:t>
            </a:r>
            <a:r>
              <a:rPr lang="es-ES_tradnl" sz="2400" dirty="0" smtClean="0"/>
              <a:t> in use </a:t>
            </a:r>
          </a:p>
          <a:p>
            <a:pPr>
              <a:buFontTx/>
              <a:buChar char="-"/>
            </a:pPr>
            <a:r>
              <a:rPr lang="es-ES_tradnl" sz="2400" dirty="0" err="1" smtClean="0"/>
              <a:t>Lack</a:t>
            </a:r>
            <a:r>
              <a:rPr lang="es-ES_tradnl" sz="2400" dirty="0" smtClean="0"/>
              <a:t> of </a:t>
            </a:r>
            <a:r>
              <a:rPr lang="es-ES_tradnl" sz="2400" dirty="0" err="1" smtClean="0"/>
              <a:t>legislation</a:t>
            </a:r>
            <a:r>
              <a:rPr lang="es-ES_tradnl" sz="2400" dirty="0" smtClean="0"/>
              <a:t> and </a:t>
            </a:r>
            <a:r>
              <a:rPr lang="es-ES_tradnl" sz="2400" dirty="0" err="1" smtClean="0"/>
              <a:t>standardisation</a:t>
            </a:r>
            <a:r>
              <a:rPr lang="es-ES_tradnl" sz="2400" dirty="0" smtClean="0"/>
              <a:t>, </a:t>
            </a:r>
            <a:r>
              <a:rPr lang="es-ES_tradnl" sz="2400" dirty="0" err="1" smtClean="0"/>
              <a:t>certificates</a:t>
            </a:r>
            <a:r>
              <a:rPr lang="es-ES_tradnl" sz="2400" dirty="0" smtClean="0"/>
              <a:t>, etc. </a:t>
            </a:r>
          </a:p>
          <a:p>
            <a:pPr>
              <a:buFontTx/>
              <a:buChar char="-"/>
            </a:pPr>
            <a:r>
              <a:rPr lang="es-ES_tradnl" sz="2400" dirty="0" err="1" smtClean="0"/>
              <a:t>Competing</a:t>
            </a:r>
            <a:r>
              <a:rPr lang="es-ES_tradnl" sz="2400" dirty="0" smtClean="0"/>
              <a:t> in </a:t>
            </a:r>
            <a:r>
              <a:rPr lang="es-ES_tradnl" sz="2400" dirty="0" err="1" smtClean="0"/>
              <a:t>quality</a:t>
            </a:r>
            <a:r>
              <a:rPr lang="es-ES_tradnl" sz="2400" dirty="0" smtClean="0"/>
              <a:t> and Price </a:t>
            </a:r>
            <a:r>
              <a:rPr lang="es-ES_tradnl" sz="2400" dirty="0" err="1" smtClean="0"/>
              <a:t>with</a:t>
            </a:r>
            <a:r>
              <a:rPr lang="es-ES_tradnl" sz="2400" dirty="0" smtClean="0"/>
              <a:t> </a:t>
            </a:r>
            <a:r>
              <a:rPr lang="es-ES_tradnl" sz="2400" dirty="0" err="1" smtClean="0"/>
              <a:t>origin</a:t>
            </a:r>
            <a:r>
              <a:rPr lang="es-ES_tradnl" sz="2400" dirty="0" smtClean="0"/>
              <a:t> </a:t>
            </a:r>
            <a:r>
              <a:rPr lang="es-ES_tradnl" sz="2400" dirty="0" err="1" smtClean="0"/>
              <a:t>materials</a:t>
            </a:r>
            <a:r>
              <a:rPr lang="es-ES_tradnl" sz="2400" dirty="0" smtClean="0"/>
              <a:t> </a:t>
            </a:r>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2204864"/>
            <a:ext cx="8064896" cy="4031873"/>
          </a:xfrm>
          <a:prstGeom prst="rect">
            <a:avLst/>
          </a:prstGeom>
          <a:noFill/>
        </p:spPr>
        <p:txBody>
          <a:bodyPr wrap="square" rtlCol="0">
            <a:spAutoFit/>
          </a:bodyPr>
          <a:lstStyle/>
          <a:p>
            <a:r>
              <a:rPr lang="es-ES_tradnl" sz="2400" b="1" dirty="0" err="1" smtClean="0"/>
              <a:t>Recycling</a:t>
            </a:r>
            <a:endParaRPr lang="es-ES_tradnl" sz="2400" b="1" dirty="0" smtClean="0"/>
          </a:p>
          <a:p>
            <a:endParaRPr lang="es-ES_tradnl" sz="2400" dirty="0" smtClean="0"/>
          </a:p>
          <a:p>
            <a:r>
              <a:rPr lang="es-ES_tradnl" sz="2400" dirty="0" err="1" smtClean="0"/>
              <a:t>Recycled</a:t>
            </a:r>
            <a:r>
              <a:rPr lang="es-ES_tradnl" sz="2400" dirty="0" smtClean="0"/>
              <a:t> </a:t>
            </a:r>
            <a:r>
              <a:rPr lang="es-ES_tradnl" sz="2400" dirty="0" err="1" smtClean="0"/>
              <a:t>materials</a:t>
            </a:r>
            <a:endParaRPr lang="es-ES_tradnl" sz="2400" dirty="0" smtClean="0"/>
          </a:p>
          <a:p>
            <a:endParaRPr lang="es-ES_tradnl" sz="2400" dirty="0" smtClean="0"/>
          </a:p>
          <a:p>
            <a:pPr>
              <a:buFont typeface="Arial" pitchFamily="34" charset="0"/>
              <a:buChar char="•"/>
            </a:pPr>
            <a:r>
              <a:rPr lang="es-ES_tradnl" sz="2000" dirty="0" err="1" smtClean="0"/>
              <a:t>Recycled</a:t>
            </a:r>
            <a:r>
              <a:rPr lang="es-ES_tradnl" sz="2000" dirty="0" smtClean="0"/>
              <a:t> </a:t>
            </a:r>
            <a:r>
              <a:rPr lang="es-ES_tradnl" sz="2000" dirty="0" err="1" smtClean="0"/>
              <a:t>aggregates</a:t>
            </a:r>
            <a:r>
              <a:rPr lang="es-ES_tradnl" sz="2000" dirty="0" smtClean="0"/>
              <a:t> </a:t>
            </a:r>
          </a:p>
          <a:p>
            <a:pPr>
              <a:buFont typeface="Arial" pitchFamily="34" charset="0"/>
              <a:buChar char="•"/>
            </a:pPr>
            <a:r>
              <a:rPr lang="es-ES_tradnl" sz="2000" dirty="0" err="1" smtClean="0"/>
              <a:t>Recycled</a:t>
            </a:r>
            <a:r>
              <a:rPr lang="es-ES_tradnl" sz="2000" dirty="0" smtClean="0"/>
              <a:t> </a:t>
            </a:r>
            <a:r>
              <a:rPr lang="es-ES_tradnl" sz="2000" dirty="0" err="1" smtClean="0"/>
              <a:t>paper</a:t>
            </a:r>
            <a:r>
              <a:rPr lang="es-ES_tradnl" sz="2000" dirty="0" smtClean="0"/>
              <a:t> </a:t>
            </a:r>
            <a:r>
              <a:rPr lang="es-ES_tradnl" sz="2000" dirty="0" err="1" smtClean="0"/>
              <a:t>insulation</a:t>
            </a:r>
            <a:r>
              <a:rPr lang="es-ES_tradnl" sz="2000" dirty="0" smtClean="0"/>
              <a:t> </a:t>
            </a:r>
          </a:p>
          <a:p>
            <a:pPr>
              <a:buFont typeface="Arial" pitchFamily="34" charset="0"/>
              <a:buChar char="•"/>
            </a:pPr>
            <a:r>
              <a:rPr lang="es-ES_tradnl" sz="2000" dirty="0" err="1" smtClean="0"/>
              <a:t>Ceramic</a:t>
            </a:r>
            <a:r>
              <a:rPr lang="es-ES_tradnl" sz="2000" dirty="0" smtClean="0"/>
              <a:t> </a:t>
            </a:r>
            <a:r>
              <a:rPr lang="es-ES_tradnl" sz="2000" dirty="0" err="1" smtClean="0"/>
              <a:t>products</a:t>
            </a:r>
            <a:r>
              <a:rPr lang="es-ES_tradnl" sz="2000" dirty="0" smtClean="0"/>
              <a:t> (</a:t>
            </a:r>
            <a:r>
              <a:rPr lang="es-ES_tradnl" sz="2000" dirty="0" err="1" smtClean="0"/>
              <a:t>fireclay</a:t>
            </a:r>
            <a:r>
              <a:rPr lang="es-ES_tradnl" sz="2000" dirty="0" smtClean="0"/>
              <a:t>) </a:t>
            </a:r>
          </a:p>
          <a:p>
            <a:pPr>
              <a:buFont typeface="Arial" pitchFamily="34" charset="0"/>
              <a:buChar char="•"/>
            </a:pPr>
            <a:r>
              <a:rPr lang="es-ES_tradnl" sz="2000" dirty="0" err="1" smtClean="0"/>
              <a:t>Bricks</a:t>
            </a:r>
            <a:r>
              <a:rPr lang="es-ES_tradnl" sz="2000" dirty="0" smtClean="0"/>
              <a:t> </a:t>
            </a:r>
            <a:r>
              <a:rPr lang="es-ES_tradnl" sz="2000" dirty="0" err="1" smtClean="0"/>
              <a:t>with</a:t>
            </a:r>
            <a:r>
              <a:rPr lang="es-ES_tradnl" sz="2000" dirty="0" smtClean="0"/>
              <a:t> </a:t>
            </a:r>
            <a:r>
              <a:rPr lang="es-ES_tradnl" sz="2000" dirty="0" err="1" smtClean="0"/>
              <a:t>recycled</a:t>
            </a:r>
            <a:r>
              <a:rPr lang="es-ES_tradnl" sz="2000" dirty="0" smtClean="0"/>
              <a:t> </a:t>
            </a:r>
            <a:r>
              <a:rPr lang="es-ES_tradnl" sz="2000" dirty="0" err="1" smtClean="0"/>
              <a:t>plastics</a:t>
            </a:r>
            <a:r>
              <a:rPr lang="es-ES_tradnl" sz="2000" dirty="0" smtClean="0"/>
              <a:t> </a:t>
            </a:r>
          </a:p>
          <a:p>
            <a:pPr>
              <a:buFont typeface="Arial" pitchFamily="34" charset="0"/>
              <a:buChar char="•"/>
            </a:pPr>
            <a:r>
              <a:rPr lang="es-ES_tradnl" sz="2000" dirty="0" err="1" smtClean="0"/>
              <a:t>Metals</a:t>
            </a:r>
            <a:endParaRPr lang="es-ES_tradnl" sz="2000" dirty="0" smtClean="0"/>
          </a:p>
          <a:p>
            <a:pPr>
              <a:buFont typeface="Arial" pitchFamily="34" charset="0"/>
              <a:buChar char="•"/>
            </a:pPr>
            <a:r>
              <a:rPr lang="es-ES_tradnl" sz="2000" dirty="0" smtClean="0"/>
              <a:t>New </a:t>
            </a:r>
            <a:r>
              <a:rPr lang="es-ES_tradnl" sz="2000" dirty="0" err="1" smtClean="0"/>
              <a:t>plastics</a:t>
            </a:r>
            <a:endParaRPr lang="es-ES_tradnl" sz="2000" dirty="0" smtClean="0"/>
          </a:p>
          <a:p>
            <a:pPr>
              <a:buFont typeface="Arial" pitchFamily="34" charset="0"/>
              <a:buChar char="•"/>
            </a:pPr>
            <a:r>
              <a:rPr lang="es-ES_tradnl" sz="2000" dirty="0" err="1" smtClean="0"/>
              <a:t>Decorative</a:t>
            </a:r>
            <a:r>
              <a:rPr lang="es-ES_tradnl" sz="2000" dirty="0" smtClean="0"/>
              <a:t> </a:t>
            </a:r>
            <a:r>
              <a:rPr lang="es-ES_tradnl" sz="2000" dirty="0" err="1" smtClean="0"/>
              <a:t>elements</a:t>
            </a:r>
            <a:r>
              <a:rPr lang="es-ES_tradnl" sz="2000" dirty="0" smtClean="0"/>
              <a:t> </a:t>
            </a:r>
          </a:p>
          <a:p>
            <a:pPr>
              <a:buFont typeface="Arial" pitchFamily="34" charset="0"/>
              <a:buChar char="•"/>
            </a:pPr>
            <a:r>
              <a:rPr lang="es-ES_tradnl" sz="2000" dirty="0" smtClean="0"/>
              <a:t>Etc.</a:t>
            </a:r>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pic>
        <p:nvPicPr>
          <p:cNvPr id="1026" name="Picture 2" descr="Resultado de imagen de recycled paper insul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4360" y="848322"/>
            <a:ext cx="1990299" cy="18722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n relacionada"/>
          <p:cNvPicPr>
            <a:picLocks noChangeAspect="1" noChangeArrowheads="1"/>
          </p:cNvPicPr>
          <p:nvPr/>
        </p:nvPicPr>
        <p:blipFill rotWithShape="1">
          <a:blip r:embed="rId5">
            <a:extLst>
              <a:ext uri="{28A0092B-C50C-407E-A947-70E740481C1C}">
                <a14:useLocalDpi xmlns:a14="http://schemas.microsoft.com/office/drawing/2010/main" val="0"/>
              </a:ext>
            </a:extLst>
          </a:blip>
          <a:srcRect r="20937"/>
          <a:stretch/>
        </p:blipFill>
        <p:spPr bwMode="auto">
          <a:xfrm>
            <a:off x="6384659" y="848322"/>
            <a:ext cx="2416682" cy="187220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6">
            <a:extLst>
              <a:ext uri="{28A0092B-C50C-407E-A947-70E740481C1C}">
                <a14:useLocalDpi xmlns:a14="http://schemas.microsoft.com/office/drawing/2010/main" val="0"/>
              </a:ext>
            </a:extLst>
          </a:blip>
          <a:srcRect b="10545"/>
          <a:stretch/>
        </p:blipFill>
        <p:spPr>
          <a:xfrm>
            <a:off x="4394360" y="2720529"/>
            <a:ext cx="4406981" cy="2220639"/>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94360" y="4941168"/>
            <a:ext cx="4402076" cy="1538584"/>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Rectángulo"/>
          <p:cNvSpPr/>
          <p:nvPr/>
        </p:nvSpPr>
        <p:spPr>
          <a:xfrm>
            <a:off x="251520" y="2492896"/>
            <a:ext cx="8640960" cy="3785652"/>
          </a:xfrm>
          <a:prstGeom prst="rect">
            <a:avLst/>
          </a:prstGeom>
        </p:spPr>
        <p:txBody>
          <a:bodyPr wrap="square">
            <a:spAutoFit/>
          </a:bodyPr>
          <a:lstStyle/>
          <a:p>
            <a:r>
              <a:rPr lang="es-ES_tradnl" sz="2000" b="1" dirty="0" err="1" smtClean="0"/>
              <a:t>Stony</a:t>
            </a:r>
            <a:r>
              <a:rPr lang="es-ES_tradnl" sz="2000" b="1" dirty="0" smtClean="0"/>
              <a:t> </a:t>
            </a:r>
            <a:r>
              <a:rPr lang="es-ES_tradnl" sz="2000" b="1" dirty="0" err="1" smtClean="0"/>
              <a:t>materials</a:t>
            </a:r>
            <a:endParaRPr lang="es-ES_tradnl" sz="2000" b="1" dirty="0" smtClean="0"/>
          </a:p>
          <a:p>
            <a:r>
              <a:rPr lang="es-ES_tradnl" sz="2000" dirty="0" err="1" smtClean="0"/>
              <a:t>Easy</a:t>
            </a:r>
            <a:r>
              <a:rPr lang="es-ES_tradnl" sz="2000" dirty="0" smtClean="0"/>
              <a:t> to </a:t>
            </a:r>
            <a:r>
              <a:rPr lang="es-ES_tradnl" sz="2000" dirty="0" err="1" smtClean="0"/>
              <a:t>recycle</a:t>
            </a:r>
            <a:r>
              <a:rPr lang="es-ES_tradnl" sz="2000" dirty="0" smtClean="0"/>
              <a:t> </a:t>
            </a:r>
            <a:r>
              <a:rPr lang="es-ES_tradnl" sz="2000" dirty="0" err="1" smtClean="0"/>
              <a:t>by</a:t>
            </a:r>
            <a:r>
              <a:rPr lang="es-ES_tradnl" sz="2000" dirty="0" smtClean="0"/>
              <a:t> </a:t>
            </a:r>
            <a:r>
              <a:rPr lang="es-ES_tradnl" sz="2000" dirty="0" err="1" smtClean="0"/>
              <a:t>crushing</a:t>
            </a:r>
            <a:r>
              <a:rPr lang="es-ES_tradnl" sz="2000" dirty="0" smtClean="0"/>
              <a:t> </a:t>
            </a:r>
          </a:p>
          <a:p>
            <a:r>
              <a:rPr lang="es-ES_tradnl" sz="2000" dirty="0" smtClean="0"/>
              <a:t>Use in </a:t>
            </a:r>
            <a:r>
              <a:rPr lang="es-ES_tradnl" sz="2000" dirty="0" err="1" smtClean="0"/>
              <a:t>filling</a:t>
            </a:r>
            <a:r>
              <a:rPr lang="es-ES_tradnl" sz="2000" dirty="0" smtClean="0"/>
              <a:t> and sub-base </a:t>
            </a:r>
            <a:r>
              <a:rPr lang="es-ES_tradnl" sz="2000" dirty="0" err="1" smtClean="0"/>
              <a:t>for</a:t>
            </a:r>
            <a:r>
              <a:rPr lang="es-ES_tradnl" sz="2000" dirty="0" smtClean="0"/>
              <a:t> </a:t>
            </a:r>
            <a:r>
              <a:rPr lang="es-ES_tradnl" sz="2000" dirty="0" err="1" smtClean="0"/>
              <a:t>roads</a:t>
            </a:r>
            <a:endParaRPr lang="es-ES_tradnl" sz="2000" dirty="0"/>
          </a:p>
          <a:p>
            <a:r>
              <a:rPr lang="es-ES_tradnl" sz="2000" dirty="0" smtClean="0"/>
              <a:t>Properties are </a:t>
            </a:r>
            <a:r>
              <a:rPr lang="es-ES_tradnl" sz="2000" dirty="0" err="1" smtClean="0"/>
              <a:t>better</a:t>
            </a:r>
            <a:r>
              <a:rPr lang="es-ES_tradnl" sz="2000" dirty="0" smtClean="0"/>
              <a:t> </a:t>
            </a:r>
            <a:r>
              <a:rPr lang="es-ES_tradnl" sz="2000" dirty="0" err="1" smtClean="0"/>
              <a:t>if</a:t>
            </a:r>
            <a:r>
              <a:rPr lang="es-ES_tradnl" sz="2000" dirty="0" smtClean="0"/>
              <a:t> </a:t>
            </a:r>
            <a:r>
              <a:rPr lang="es-ES_tradnl" sz="2000" dirty="0" err="1" smtClean="0"/>
              <a:t>mixed</a:t>
            </a:r>
            <a:r>
              <a:rPr lang="es-ES_tradnl" sz="2000" dirty="0" smtClean="0"/>
              <a:t> </a:t>
            </a:r>
            <a:r>
              <a:rPr lang="es-ES_tradnl" sz="2000" dirty="0" err="1" smtClean="0"/>
              <a:t>with</a:t>
            </a:r>
            <a:r>
              <a:rPr lang="es-ES_tradnl" sz="2000" dirty="0" smtClean="0"/>
              <a:t> </a:t>
            </a:r>
            <a:r>
              <a:rPr lang="es-ES_tradnl" sz="2000" dirty="0" err="1" smtClean="0"/>
              <a:t>other</a:t>
            </a:r>
            <a:r>
              <a:rPr lang="es-ES_tradnl" sz="2000" dirty="0" smtClean="0"/>
              <a:t> </a:t>
            </a:r>
            <a:r>
              <a:rPr lang="es-ES_tradnl" sz="2000" dirty="0" err="1" smtClean="0"/>
              <a:t>aggregates</a:t>
            </a:r>
            <a:endParaRPr lang="es-ES_tradnl" sz="2000" dirty="0" smtClean="0"/>
          </a:p>
          <a:p>
            <a:r>
              <a:rPr lang="es-ES_tradnl" sz="2000" dirty="0" smtClean="0"/>
              <a:t>Use in concrete </a:t>
            </a:r>
            <a:r>
              <a:rPr lang="es-ES_tradnl" sz="2000" dirty="0" err="1" smtClean="0"/>
              <a:t>depends</a:t>
            </a:r>
            <a:r>
              <a:rPr lang="es-ES_tradnl" sz="2000" dirty="0" smtClean="0"/>
              <a:t> </a:t>
            </a:r>
            <a:r>
              <a:rPr lang="es-ES_tradnl" sz="2000" dirty="0" err="1" smtClean="0"/>
              <a:t>on</a:t>
            </a:r>
            <a:r>
              <a:rPr lang="es-ES_tradnl" sz="2000" dirty="0" smtClean="0"/>
              <a:t> </a:t>
            </a:r>
            <a:r>
              <a:rPr lang="es-ES_tradnl" sz="2000" dirty="0" err="1" smtClean="0"/>
              <a:t>quality</a:t>
            </a:r>
            <a:endParaRPr lang="es-ES_tradnl" sz="2000" dirty="0" smtClean="0"/>
          </a:p>
          <a:p>
            <a:endParaRPr lang="es-ES" sz="2000" b="1" dirty="0" smtClean="0"/>
          </a:p>
          <a:p>
            <a:r>
              <a:rPr lang="es-ES" sz="2000" b="1" dirty="0" err="1" smtClean="0"/>
              <a:t>Ceramics</a:t>
            </a:r>
            <a:endParaRPr lang="es-ES" sz="2000" b="1" dirty="0" smtClean="0"/>
          </a:p>
          <a:p>
            <a:r>
              <a:rPr lang="es-ES" sz="2000" dirty="0" err="1" smtClean="0"/>
              <a:t>Inerts</a:t>
            </a:r>
            <a:r>
              <a:rPr lang="es-ES" sz="2000" dirty="0" smtClean="0"/>
              <a:t> and </a:t>
            </a:r>
            <a:r>
              <a:rPr lang="es-ES" sz="2000" dirty="0" err="1" smtClean="0"/>
              <a:t>stable</a:t>
            </a:r>
            <a:r>
              <a:rPr lang="es-ES" sz="2000" dirty="0" smtClean="0"/>
              <a:t>, </a:t>
            </a:r>
            <a:r>
              <a:rPr lang="es-ES" sz="2000" dirty="0" err="1" smtClean="0"/>
              <a:t>easy</a:t>
            </a:r>
            <a:r>
              <a:rPr lang="es-ES" sz="2000" dirty="0" smtClean="0"/>
              <a:t> to </a:t>
            </a:r>
            <a:r>
              <a:rPr lang="es-ES" sz="2000" dirty="0" err="1" smtClean="0"/>
              <a:t>recycle</a:t>
            </a:r>
            <a:r>
              <a:rPr lang="es-ES" sz="2000" dirty="0" smtClean="0"/>
              <a:t> </a:t>
            </a:r>
          </a:p>
          <a:p>
            <a:r>
              <a:rPr lang="es-ES" sz="2000" dirty="0" err="1" smtClean="0"/>
              <a:t>Ceramic</a:t>
            </a:r>
            <a:r>
              <a:rPr lang="es-ES" sz="2000" dirty="0" smtClean="0"/>
              <a:t> </a:t>
            </a:r>
            <a:r>
              <a:rPr lang="es-ES" sz="2000" dirty="0" err="1" smtClean="0"/>
              <a:t>construction</a:t>
            </a:r>
            <a:r>
              <a:rPr lang="es-ES" sz="2000" dirty="0" smtClean="0"/>
              <a:t> </a:t>
            </a:r>
            <a:r>
              <a:rPr lang="es-ES" sz="2000" dirty="0" err="1" smtClean="0"/>
              <a:t>waste</a:t>
            </a:r>
            <a:r>
              <a:rPr lang="es-ES" sz="2000" dirty="0" smtClean="0"/>
              <a:t> can be </a:t>
            </a:r>
            <a:r>
              <a:rPr lang="es-ES" sz="2000" dirty="0" err="1" smtClean="0"/>
              <a:t>crushed</a:t>
            </a:r>
            <a:r>
              <a:rPr lang="es-ES" sz="2000" dirty="0" smtClean="0"/>
              <a:t> and </a:t>
            </a:r>
            <a:r>
              <a:rPr lang="es-ES" sz="2000" dirty="0" err="1" smtClean="0"/>
              <a:t>used</a:t>
            </a:r>
            <a:r>
              <a:rPr lang="es-ES" sz="2000" dirty="0" smtClean="0"/>
              <a:t> in </a:t>
            </a:r>
            <a:r>
              <a:rPr lang="es-ES" sz="2000" dirty="0" err="1" smtClean="0"/>
              <a:t>filling</a:t>
            </a:r>
            <a:r>
              <a:rPr lang="es-ES" sz="2000" dirty="0" smtClean="0"/>
              <a:t> and sub-base </a:t>
            </a:r>
            <a:r>
              <a:rPr lang="es-ES" sz="2000" dirty="0" err="1" smtClean="0"/>
              <a:t>for</a:t>
            </a:r>
            <a:r>
              <a:rPr lang="es-ES" sz="2000" dirty="0" smtClean="0"/>
              <a:t> </a:t>
            </a:r>
            <a:r>
              <a:rPr lang="es-ES" sz="2000" dirty="0" err="1" smtClean="0"/>
              <a:t>roads</a:t>
            </a:r>
            <a:r>
              <a:rPr lang="es-ES" sz="2000" dirty="0"/>
              <a:t> </a:t>
            </a:r>
            <a:r>
              <a:rPr lang="es-ES" sz="2000" dirty="0" smtClean="0"/>
              <a:t>and concrete mixes </a:t>
            </a:r>
          </a:p>
          <a:p>
            <a:r>
              <a:rPr lang="es-ES" sz="2000" dirty="0" err="1" smtClean="0"/>
              <a:t>Reused</a:t>
            </a:r>
            <a:r>
              <a:rPr lang="es-ES" sz="2000" dirty="0" smtClean="0"/>
              <a:t> </a:t>
            </a:r>
            <a:r>
              <a:rPr lang="es-ES" sz="2000" dirty="0" err="1" smtClean="0"/>
              <a:t>materials</a:t>
            </a:r>
            <a:r>
              <a:rPr lang="es-ES" sz="2000" dirty="0" smtClean="0"/>
              <a:t>: </a:t>
            </a:r>
            <a:r>
              <a:rPr lang="es-ES" sz="2000" dirty="0" err="1" smtClean="0"/>
              <a:t>old</a:t>
            </a:r>
            <a:r>
              <a:rPr lang="es-ES" sz="2000" dirty="0" smtClean="0"/>
              <a:t> </a:t>
            </a:r>
            <a:r>
              <a:rPr lang="es-ES" sz="2000" dirty="0" err="1" smtClean="0"/>
              <a:t>roof</a:t>
            </a:r>
            <a:r>
              <a:rPr lang="es-ES" sz="2000" dirty="0" smtClean="0"/>
              <a:t> tiles, </a:t>
            </a:r>
            <a:r>
              <a:rPr lang="es-ES" sz="2000" dirty="0" err="1" smtClean="0"/>
              <a:t>old</a:t>
            </a:r>
            <a:r>
              <a:rPr lang="es-ES" sz="2000" dirty="0" smtClean="0"/>
              <a:t> tiles, </a:t>
            </a:r>
            <a:r>
              <a:rPr lang="es-ES" sz="2000" dirty="0" err="1" smtClean="0"/>
              <a:t>sanitary</a:t>
            </a:r>
            <a:r>
              <a:rPr lang="es-ES" sz="2000" dirty="0" smtClean="0"/>
              <a:t>.</a:t>
            </a:r>
          </a:p>
          <a:p>
            <a:endParaRPr lang="es-ES" sz="2000" dirty="0" smtClean="0"/>
          </a:p>
        </p:txBody>
      </p:sp>
      <p:sp>
        <p:nvSpPr>
          <p:cNvPr id="15" name="14 CuadroTexto"/>
          <p:cNvSpPr txBox="1"/>
          <p:nvPr/>
        </p:nvSpPr>
        <p:spPr>
          <a:xfrm>
            <a:off x="467544" y="1916832"/>
            <a:ext cx="7200800" cy="461665"/>
          </a:xfrm>
          <a:prstGeom prst="rect">
            <a:avLst/>
          </a:prstGeom>
          <a:noFill/>
        </p:spPr>
        <p:txBody>
          <a:bodyPr wrap="square" rtlCol="0">
            <a:spAutoFit/>
          </a:bodyPr>
          <a:lstStyle/>
          <a:p>
            <a:r>
              <a:rPr lang="es-ES_tradnl" sz="2400" b="1" dirty="0" err="1" smtClean="0"/>
              <a:t>Recycling</a:t>
            </a:r>
            <a:r>
              <a:rPr lang="es-ES_tradnl" sz="2400" b="1" dirty="0" smtClean="0"/>
              <a:t> material </a:t>
            </a:r>
            <a:r>
              <a:rPr lang="es-ES_tradnl" sz="2400" b="1" dirty="0" err="1" smtClean="0"/>
              <a:t>transformations</a:t>
            </a:r>
            <a:r>
              <a:rPr lang="es-ES_tradnl" sz="2400" b="1" dirty="0" smtClean="0"/>
              <a:t>. </a:t>
            </a:r>
            <a:r>
              <a:rPr lang="es-ES_tradnl" sz="2400" b="1" dirty="0" err="1" smtClean="0"/>
              <a:t>Common</a:t>
            </a:r>
            <a:r>
              <a:rPr lang="es-ES_tradnl" sz="2400" b="1" dirty="0" smtClean="0"/>
              <a:t> </a:t>
            </a:r>
            <a:r>
              <a:rPr lang="es-ES_tradnl" sz="2400" b="1" dirty="0" err="1" smtClean="0"/>
              <a:t>materials</a:t>
            </a:r>
            <a:r>
              <a:rPr lang="es-ES_tradnl" sz="2400" b="1" dirty="0" smtClean="0"/>
              <a:t> </a:t>
            </a:r>
            <a:endParaRPr lang="es-ES" sz="2400" b="1"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Rectángulo"/>
          <p:cNvSpPr/>
          <p:nvPr/>
        </p:nvSpPr>
        <p:spPr>
          <a:xfrm>
            <a:off x="251520" y="2564904"/>
            <a:ext cx="8640960" cy="4093428"/>
          </a:xfrm>
          <a:prstGeom prst="rect">
            <a:avLst/>
          </a:prstGeom>
        </p:spPr>
        <p:txBody>
          <a:bodyPr wrap="square">
            <a:spAutoFit/>
          </a:bodyPr>
          <a:lstStyle/>
          <a:p>
            <a:r>
              <a:rPr lang="es-ES" sz="2000" b="1" dirty="0" smtClean="0"/>
              <a:t>Concrete</a:t>
            </a:r>
          </a:p>
          <a:p>
            <a:r>
              <a:rPr lang="es-ES" sz="2000" dirty="0" err="1" smtClean="0"/>
              <a:t>Fresh</a:t>
            </a:r>
            <a:r>
              <a:rPr lang="es-ES" sz="2000" dirty="0" smtClean="0"/>
              <a:t> concrete </a:t>
            </a:r>
            <a:r>
              <a:rPr lang="es-ES" sz="2000" dirty="0" err="1" smtClean="0"/>
              <a:t>waste</a:t>
            </a:r>
            <a:r>
              <a:rPr lang="es-ES" sz="2000" dirty="0" smtClean="0"/>
              <a:t>. </a:t>
            </a:r>
            <a:r>
              <a:rPr lang="es-ES" sz="2000" dirty="0" err="1" smtClean="0"/>
              <a:t>Filling</a:t>
            </a:r>
            <a:r>
              <a:rPr lang="es-ES" sz="2000" dirty="0" smtClean="0"/>
              <a:t> and use in new </a:t>
            </a:r>
            <a:r>
              <a:rPr lang="es-ES" sz="2000" dirty="0" err="1" smtClean="0"/>
              <a:t>batches</a:t>
            </a:r>
            <a:endParaRPr lang="es-ES" sz="2000" dirty="0" smtClean="0"/>
          </a:p>
          <a:p>
            <a:pPr marL="342900" indent="-342900">
              <a:buFont typeface="Arial" panose="020B0604020202020204" pitchFamily="34" charset="0"/>
              <a:buChar char="•"/>
            </a:pPr>
            <a:r>
              <a:rPr lang="es-ES" sz="2000" dirty="0" smtClean="0"/>
              <a:t>Mechanical </a:t>
            </a:r>
            <a:r>
              <a:rPr lang="es-ES" sz="2000" dirty="0" err="1" smtClean="0"/>
              <a:t>seggregation</a:t>
            </a:r>
            <a:endParaRPr lang="es-ES" sz="2000" dirty="0" smtClean="0"/>
          </a:p>
          <a:p>
            <a:pPr marL="342900" indent="-342900">
              <a:buFont typeface="Arial" panose="020B0604020202020204" pitchFamily="34" charset="0"/>
              <a:buChar char="•"/>
            </a:pPr>
            <a:r>
              <a:rPr lang="es-ES" sz="2000" dirty="0" err="1" smtClean="0"/>
              <a:t>Super-plasticizers</a:t>
            </a:r>
            <a:endParaRPr lang="es-ES" sz="2000" dirty="0" smtClean="0"/>
          </a:p>
          <a:p>
            <a:r>
              <a:rPr lang="es-ES" sz="2000" dirty="0" err="1" smtClean="0"/>
              <a:t>Hard</a:t>
            </a:r>
            <a:r>
              <a:rPr lang="es-ES" sz="2000" dirty="0" smtClean="0"/>
              <a:t> concrete </a:t>
            </a:r>
            <a:r>
              <a:rPr lang="es-ES" sz="2000" dirty="0" err="1" smtClean="0"/>
              <a:t>waste</a:t>
            </a:r>
            <a:r>
              <a:rPr lang="es-ES" sz="2000" dirty="0" smtClean="0"/>
              <a:t>. </a:t>
            </a:r>
            <a:r>
              <a:rPr lang="es-ES" sz="2000" dirty="0" err="1" smtClean="0"/>
              <a:t>Crushing</a:t>
            </a:r>
            <a:r>
              <a:rPr lang="es-ES" sz="2000" dirty="0" smtClean="0"/>
              <a:t>. </a:t>
            </a:r>
            <a:r>
              <a:rPr lang="es-ES" sz="2000" dirty="0" err="1" smtClean="0"/>
              <a:t>Good</a:t>
            </a:r>
            <a:r>
              <a:rPr lang="es-ES" sz="2000" dirty="0" smtClean="0"/>
              <a:t> </a:t>
            </a:r>
            <a:r>
              <a:rPr lang="es-ES" sz="2000" dirty="0" err="1" smtClean="0"/>
              <a:t>for</a:t>
            </a:r>
            <a:r>
              <a:rPr lang="es-ES" sz="2000" dirty="0" smtClean="0"/>
              <a:t> </a:t>
            </a:r>
            <a:r>
              <a:rPr lang="es-ES" sz="2000" dirty="0" err="1" smtClean="0"/>
              <a:t>fillings</a:t>
            </a:r>
            <a:r>
              <a:rPr lang="es-ES" sz="2000" dirty="0" smtClean="0"/>
              <a:t>, sub-base and new concrete mixes  </a:t>
            </a:r>
          </a:p>
          <a:p>
            <a:endParaRPr lang="es-ES" sz="2000" b="1" dirty="0" smtClean="0"/>
          </a:p>
          <a:p>
            <a:r>
              <a:rPr lang="es-ES" sz="2000" b="1" dirty="0" err="1" smtClean="0"/>
              <a:t>Gypsum</a:t>
            </a:r>
            <a:endParaRPr lang="es-ES" sz="2000" b="1" dirty="0" smtClean="0"/>
          </a:p>
          <a:p>
            <a:r>
              <a:rPr lang="es-ES" sz="2000" dirty="0" err="1" smtClean="0"/>
              <a:t>Contamination</a:t>
            </a:r>
            <a:r>
              <a:rPr lang="es-ES" sz="2000" dirty="0" smtClean="0"/>
              <a:t> </a:t>
            </a:r>
            <a:r>
              <a:rPr lang="es-ES" sz="2000" dirty="0" err="1" smtClean="0"/>
              <a:t>if</a:t>
            </a:r>
            <a:r>
              <a:rPr lang="es-ES" sz="2000" dirty="0" smtClean="0"/>
              <a:t> </a:t>
            </a:r>
            <a:r>
              <a:rPr lang="es-ES" sz="2000" dirty="0" err="1" smtClean="0"/>
              <a:t>mixed</a:t>
            </a:r>
            <a:r>
              <a:rPr lang="es-ES" sz="2000" dirty="0" smtClean="0"/>
              <a:t> </a:t>
            </a:r>
            <a:r>
              <a:rPr lang="es-ES" sz="2000" dirty="0" err="1" smtClean="0"/>
              <a:t>with</a:t>
            </a:r>
            <a:r>
              <a:rPr lang="es-ES" sz="2000" dirty="0" smtClean="0"/>
              <a:t> </a:t>
            </a:r>
            <a:r>
              <a:rPr lang="es-ES" sz="2000" dirty="0" err="1" smtClean="0"/>
              <a:t>other</a:t>
            </a:r>
            <a:r>
              <a:rPr lang="es-ES" sz="2000" dirty="0" smtClean="0"/>
              <a:t> C&amp;D </a:t>
            </a:r>
            <a:r>
              <a:rPr lang="es-ES" sz="2000" dirty="0" err="1" smtClean="0"/>
              <a:t>waste</a:t>
            </a:r>
            <a:endParaRPr lang="es-ES" sz="2000" dirty="0" smtClean="0"/>
          </a:p>
          <a:p>
            <a:r>
              <a:rPr lang="es-ES" sz="2000" dirty="0" err="1" smtClean="0"/>
              <a:t>Plasterboard</a:t>
            </a:r>
            <a:r>
              <a:rPr lang="es-ES" sz="2000" dirty="0" smtClean="0"/>
              <a:t>: </a:t>
            </a:r>
            <a:r>
              <a:rPr lang="es-ES" sz="2000" dirty="0" err="1" smtClean="0"/>
              <a:t>It</a:t>
            </a:r>
            <a:r>
              <a:rPr lang="es-ES" sz="2000" dirty="0" smtClean="0"/>
              <a:t> can be </a:t>
            </a:r>
            <a:r>
              <a:rPr lang="es-ES" sz="2000" dirty="0" err="1" smtClean="0"/>
              <a:t>reused</a:t>
            </a:r>
            <a:r>
              <a:rPr lang="es-ES" sz="2000" dirty="0" smtClean="0"/>
              <a:t> </a:t>
            </a:r>
            <a:r>
              <a:rPr lang="es-ES" sz="2000" dirty="0" err="1" smtClean="0"/>
              <a:t>or</a:t>
            </a:r>
            <a:r>
              <a:rPr lang="es-ES" sz="2000" dirty="0" smtClean="0"/>
              <a:t> </a:t>
            </a:r>
            <a:r>
              <a:rPr lang="es-ES" sz="2000" dirty="0" err="1" smtClean="0"/>
              <a:t>recycled</a:t>
            </a:r>
            <a:r>
              <a:rPr lang="es-ES" sz="2000" dirty="0" smtClean="0"/>
              <a:t>.</a:t>
            </a:r>
          </a:p>
          <a:p>
            <a:pPr marL="342900" indent="-342900">
              <a:buFont typeface="Arial" panose="020B0604020202020204" pitchFamily="34" charset="0"/>
              <a:buChar char="•"/>
            </a:pPr>
            <a:r>
              <a:rPr lang="es-ES" sz="2000" dirty="0" err="1" smtClean="0"/>
              <a:t>Separation</a:t>
            </a:r>
            <a:r>
              <a:rPr lang="es-ES" sz="2000" dirty="0" smtClean="0"/>
              <a:t> of </a:t>
            </a:r>
            <a:r>
              <a:rPr lang="es-ES" sz="2000" dirty="0" err="1" smtClean="0"/>
              <a:t>components</a:t>
            </a:r>
            <a:r>
              <a:rPr lang="es-ES" sz="2000" dirty="0" smtClean="0"/>
              <a:t> (</a:t>
            </a:r>
            <a:r>
              <a:rPr lang="es-ES" sz="2000" dirty="0" err="1" smtClean="0"/>
              <a:t>plaster</a:t>
            </a:r>
            <a:r>
              <a:rPr lang="es-ES" sz="2000" dirty="0" smtClean="0"/>
              <a:t> and </a:t>
            </a:r>
            <a:r>
              <a:rPr lang="es-ES" sz="2000" dirty="0" err="1" smtClean="0"/>
              <a:t>card</a:t>
            </a:r>
            <a:r>
              <a:rPr lang="es-ES" sz="2000" dirty="0" smtClean="0"/>
              <a:t>). </a:t>
            </a:r>
            <a:r>
              <a:rPr lang="es-ES" sz="2000" dirty="0" err="1" smtClean="0"/>
              <a:t>Plaster</a:t>
            </a:r>
            <a:r>
              <a:rPr lang="es-ES" sz="2000" dirty="0" smtClean="0"/>
              <a:t> </a:t>
            </a:r>
            <a:r>
              <a:rPr lang="es-ES" sz="2000" dirty="0" err="1" smtClean="0"/>
              <a:t>is</a:t>
            </a:r>
            <a:r>
              <a:rPr lang="es-ES" sz="2000" dirty="0" smtClean="0"/>
              <a:t> </a:t>
            </a:r>
            <a:r>
              <a:rPr lang="es-ES" sz="2000" dirty="0" err="1" smtClean="0"/>
              <a:t>very</a:t>
            </a:r>
            <a:r>
              <a:rPr lang="es-ES" sz="2000" dirty="0" smtClean="0"/>
              <a:t> </a:t>
            </a:r>
            <a:r>
              <a:rPr lang="es-ES" sz="2000" dirty="0" err="1" smtClean="0"/>
              <a:t>easy</a:t>
            </a:r>
            <a:r>
              <a:rPr lang="es-ES" sz="2000" dirty="0" smtClean="0"/>
              <a:t> to </a:t>
            </a:r>
            <a:r>
              <a:rPr lang="es-ES" sz="2000" dirty="0" err="1" smtClean="0"/>
              <a:t>recycle</a:t>
            </a:r>
            <a:r>
              <a:rPr lang="es-ES" sz="2000" dirty="0" smtClean="0"/>
              <a:t> to produce new </a:t>
            </a:r>
            <a:r>
              <a:rPr lang="es-ES" sz="2000" dirty="0" err="1" smtClean="0"/>
              <a:t>plaster</a:t>
            </a:r>
            <a:r>
              <a:rPr lang="es-ES" sz="2000" dirty="0" smtClean="0"/>
              <a:t>. </a:t>
            </a:r>
            <a:r>
              <a:rPr lang="es-ES" sz="2000" dirty="0" err="1" smtClean="0"/>
              <a:t>Also</a:t>
            </a:r>
            <a:r>
              <a:rPr lang="es-ES" sz="2000" dirty="0" smtClean="0"/>
              <a:t> </a:t>
            </a:r>
            <a:r>
              <a:rPr lang="es-ES" sz="2000" dirty="0" err="1" smtClean="0"/>
              <a:t>used</a:t>
            </a:r>
            <a:r>
              <a:rPr lang="es-ES" sz="2000" dirty="0" smtClean="0"/>
              <a:t> in agricultura (</a:t>
            </a:r>
            <a:r>
              <a:rPr lang="es-ES" sz="2000" dirty="0" err="1" smtClean="0"/>
              <a:t>fertiliser</a:t>
            </a:r>
            <a:r>
              <a:rPr lang="es-ES" sz="2000" dirty="0" smtClean="0"/>
              <a:t>).</a:t>
            </a:r>
          </a:p>
          <a:p>
            <a:endParaRPr lang="es-ES" sz="2000" dirty="0" smtClean="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
        <p:nvSpPr>
          <p:cNvPr id="11" name="14 CuadroTexto"/>
          <p:cNvSpPr txBox="1"/>
          <p:nvPr/>
        </p:nvSpPr>
        <p:spPr>
          <a:xfrm>
            <a:off x="467544" y="1916832"/>
            <a:ext cx="7200800" cy="461665"/>
          </a:xfrm>
          <a:prstGeom prst="rect">
            <a:avLst/>
          </a:prstGeom>
          <a:noFill/>
        </p:spPr>
        <p:txBody>
          <a:bodyPr wrap="square" rtlCol="0">
            <a:spAutoFit/>
          </a:bodyPr>
          <a:lstStyle/>
          <a:p>
            <a:r>
              <a:rPr lang="es-ES_tradnl" sz="2400" b="1" dirty="0" err="1" smtClean="0"/>
              <a:t>Recycling</a:t>
            </a:r>
            <a:r>
              <a:rPr lang="es-ES_tradnl" sz="2400" b="1" dirty="0" smtClean="0"/>
              <a:t> material </a:t>
            </a:r>
            <a:r>
              <a:rPr lang="es-ES_tradnl" sz="2400" b="1" dirty="0" err="1" smtClean="0"/>
              <a:t>transformations</a:t>
            </a:r>
            <a:r>
              <a:rPr lang="es-ES_tradnl" sz="2400" b="1" dirty="0" smtClean="0"/>
              <a:t>. </a:t>
            </a:r>
            <a:r>
              <a:rPr lang="es-ES_tradnl" sz="2400" b="1" dirty="0" err="1" smtClean="0"/>
              <a:t>Common</a:t>
            </a:r>
            <a:r>
              <a:rPr lang="es-ES_tradnl" sz="2400" b="1" dirty="0" smtClean="0"/>
              <a:t> </a:t>
            </a:r>
            <a:r>
              <a:rPr lang="es-ES_tradnl" sz="2400" b="1" dirty="0" err="1" smtClean="0"/>
              <a:t>materials</a:t>
            </a:r>
            <a:r>
              <a:rPr lang="es-ES_tradnl" sz="2400" b="1" dirty="0" smtClean="0"/>
              <a:t> </a:t>
            </a:r>
            <a:endParaRPr lang="es-ES" sz="2400" b="1"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Rectángulo"/>
          <p:cNvSpPr/>
          <p:nvPr/>
        </p:nvSpPr>
        <p:spPr>
          <a:xfrm>
            <a:off x="683568" y="2492896"/>
            <a:ext cx="7704856" cy="3970318"/>
          </a:xfrm>
          <a:prstGeom prst="rect">
            <a:avLst/>
          </a:prstGeom>
        </p:spPr>
        <p:txBody>
          <a:bodyPr wrap="square">
            <a:spAutoFit/>
          </a:bodyPr>
          <a:lstStyle/>
          <a:p>
            <a:r>
              <a:rPr lang="es-ES" b="1" dirty="0" err="1" smtClean="0"/>
              <a:t>Insulation</a:t>
            </a:r>
            <a:r>
              <a:rPr lang="es-ES" b="1" dirty="0" smtClean="0"/>
              <a:t> </a:t>
            </a:r>
            <a:r>
              <a:rPr lang="es-ES" b="1" dirty="0" err="1" smtClean="0"/>
              <a:t>with</a:t>
            </a:r>
            <a:r>
              <a:rPr lang="es-ES" b="1" dirty="0" smtClean="0"/>
              <a:t> mineral </a:t>
            </a:r>
            <a:r>
              <a:rPr lang="es-ES" b="1" dirty="0" err="1" smtClean="0"/>
              <a:t>fibres</a:t>
            </a:r>
            <a:r>
              <a:rPr lang="es-ES" b="1" dirty="0" smtClean="0"/>
              <a:t> (i.e. </a:t>
            </a:r>
            <a:r>
              <a:rPr lang="es-ES" b="1" dirty="0" err="1" smtClean="0"/>
              <a:t>rockwool</a:t>
            </a:r>
            <a:r>
              <a:rPr lang="es-ES" b="1" dirty="0" smtClean="0"/>
              <a:t>)</a:t>
            </a:r>
          </a:p>
          <a:p>
            <a:r>
              <a:rPr lang="es-ES" dirty="0" err="1" smtClean="0"/>
              <a:t>You</a:t>
            </a:r>
            <a:r>
              <a:rPr lang="es-ES" dirty="0" smtClean="0"/>
              <a:t> can </a:t>
            </a:r>
            <a:r>
              <a:rPr lang="es-ES" dirty="0" err="1" smtClean="0"/>
              <a:t>recycle</a:t>
            </a:r>
            <a:r>
              <a:rPr lang="es-ES" dirty="0" smtClean="0"/>
              <a:t> and produce in material. </a:t>
            </a:r>
            <a:r>
              <a:rPr lang="es-ES" dirty="0" err="1" smtClean="0"/>
              <a:t>Waste</a:t>
            </a:r>
            <a:r>
              <a:rPr lang="es-ES" dirty="0" smtClean="0"/>
              <a:t> </a:t>
            </a:r>
            <a:r>
              <a:rPr lang="es-ES" dirty="0" err="1" smtClean="0"/>
              <a:t>must</a:t>
            </a:r>
            <a:r>
              <a:rPr lang="es-ES" dirty="0" smtClean="0"/>
              <a:t> be </a:t>
            </a:r>
            <a:r>
              <a:rPr lang="es-ES" dirty="0" err="1" smtClean="0"/>
              <a:t>clean</a:t>
            </a:r>
            <a:r>
              <a:rPr lang="es-ES" dirty="0" smtClean="0"/>
              <a:t> of </a:t>
            </a:r>
            <a:r>
              <a:rPr lang="es-ES" dirty="0" err="1" smtClean="0"/>
              <a:t>any</a:t>
            </a:r>
            <a:r>
              <a:rPr lang="es-ES" dirty="0" smtClean="0"/>
              <a:t> </a:t>
            </a:r>
            <a:r>
              <a:rPr lang="es-ES" dirty="0" err="1" smtClean="0"/>
              <a:t>other</a:t>
            </a:r>
            <a:r>
              <a:rPr lang="es-ES" dirty="0" smtClean="0"/>
              <a:t> </a:t>
            </a:r>
            <a:r>
              <a:rPr lang="es-ES" dirty="0" err="1" smtClean="0"/>
              <a:t>adhered</a:t>
            </a:r>
            <a:r>
              <a:rPr lang="es-ES" dirty="0" smtClean="0"/>
              <a:t> material (</a:t>
            </a:r>
            <a:r>
              <a:rPr lang="es-ES" dirty="0" err="1" smtClean="0"/>
              <a:t>aluminium</a:t>
            </a:r>
            <a:r>
              <a:rPr lang="es-ES" dirty="0" smtClean="0"/>
              <a:t>, </a:t>
            </a:r>
            <a:r>
              <a:rPr lang="es-ES" dirty="0" err="1" smtClean="0"/>
              <a:t>card</a:t>
            </a:r>
            <a:r>
              <a:rPr lang="es-ES" dirty="0" smtClean="0"/>
              <a:t>, </a:t>
            </a:r>
            <a:r>
              <a:rPr lang="es-ES" dirty="0" err="1" smtClean="0"/>
              <a:t>plaster</a:t>
            </a:r>
            <a:r>
              <a:rPr lang="es-ES" dirty="0" smtClean="0"/>
              <a:t>, etc.) </a:t>
            </a:r>
          </a:p>
          <a:p>
            <a:endParaRPr lang="es-ES" dirty="0" smtClean="0"/>
          </a:p>
          <a:p>
            <a:r>
              <a:rPr lang="es-ES" b="1" dirty="0" err="1" smtClean="0"/>
              <a:t>Glass</a:t>
            </a:r>
            <a:endParaRPr lang="es-ES" b="1" dirty="0" smtClean="0"/>
          </a:p>
          <a:p>
            <a:r>
              <a:rPr lang="es-ES" dirty="0" err="1" smtClean="0"/>
              <a:t>Recycling</a:t>
            </a:r>
            <a:r>
              <a:rPr lang="es-ES" dirty="0" smtClean="0"/>
              <a:t> </a:t>
            </a:r>
            <a:r>
              <a:rPr lang="es-ES" dirty="0" err="1" smtClean="0"/>
              <a:t>is</a:t>
            </a:r>
            <a:r>
              <a:rPr lang="es-ES" dirty="0" smtClean="0"/>
              <a:t> </a:t>
            </a:r>
            <a:r>
              <a:rPr lang="es-ES" dirty="0" err="1" smtClean="0"/>
              <a:t>easy</a:t>
            </a:r>
            <a:r>
              <a:rPr lang="es-ES" dirty="0" smtClean="0"/>
              <a:t> </a:t>
            </a:r>
            <a:r>
              <a:rPr lang="es-ES" dirty="0" err="1" smtClean="0"/>
              <a:t>by</a:t>
            </a:r>
            <a:r>
              <a:rPr lang="es-ES" dirty="0" smtClean="0"/>
              <a:t> </a:t>
            </a:r>
            <a:r>
              <a:rPr lang="es-ES" dirty="0" err="1" smtClean="0"/>
              <a:t>heating</a:t>
            </a:r>
            <a:endParaRPr lang="es-ES" dirty="0" smtClean="0"/>
          </a:p>
          <a:p>
            <a:r>
              <a:rPr lang="es-ES" dirty="0" err="1" smtClean="0"/>
              <a:t>Different</a:t>
            </a:r>
            <a:r>
              <a:rPr lang="es-ES" dirty="0" smtClean="0"/>
              <a:t> </a:t>
            </a:r>
            <a:r>
              <a:rPr lang="es-ES" dirty="0" err="1" smtClean="0"/>
              <a:t>materials</a:t>
            </a:r>
            <a:r>
              <a:rPr lang="es-ES" dirty="0" smtClean="0"/>
              <a:t> </a:t>
            </a:r>
            <a:r>
              <a:rPr lang="es-ES" dirty="0" err="1" smtClean="0"/>
              <a:t>depending</a:t>
            </a:r>
            <a:r>
              <a:rPr lang="es-ES" dirty="0" smtClean="0"/>
              <a:t> </a:t>
            </a:r>
            <a:r>
              <a:rPr lang="es-ES" dirty="0" err="1" smtClean="0"/>
              <a:t>on</a:t>
            </a:r>
            <a:r>
              <a:rPr lang="es-ES" dirty="0" smtClean="0"/>
              <a:t> </a:t>
            </a:r>
            <a:r>
              <a:rPr lang="es-ES" dirty="0" err="1" smtClean="0"/>
              <a:t>temperature</a:t>
            </a:r>
            <a:r>
              <a:rPr lang="es-ES" dirty="0" smtClean="0"/>
              <a:t> </a:t>
            </a:r>
          </a:p>
          <a:p>
            <a:endParaRPr lang="es-ES" dirty="0" smtClean="0"/>
          </a:p>
          <a:p>
            <a:r>
              <a:rPr lang="es-ES" b="1" dirty="0" err="1" smtClean="0"/>
              <a:t>Timber</a:t>
            </a:r>
            <a:endParaRPr lang="es-ES" b="1" dirty="0" smtClean="0"/>
          </a:p>
          <a:p>
            <a:r>
              <a:rPr lang="es-ES" dirty="0" err="1" smtClean="0"/>
              <a:t>Easy</a:t>
            </a:r>
            <a:r>
              <a:rPr lang="es-ES" dirty="0" smtClean="0"/>
              <a:t> to </a:t>
            </a:r>
            <a:r>
              <a:rPr lang="es-ES" dirty="0" err="1" smtClean="0"/>
              <a:t>recycle</a:t>
            </a:r>
            <a:r>
              <a:rPr lang="es-ES" dirty="0" smtClean="0"/>
              <a:t> and </a:t>
            </a:r>
            <a:r>
              <a:rPr lang="es-ES" dirty="0" err="1" smtClean="0"/>
              <a:t>recover</a:t>
            </a:r>
            <a:r>
              <a:rPr lang="es-ES" dirty="0" smtClean="0"/>
              <a:t> </a:t>
            </a:r>
          </a:p>
          <a:p>
            <a:r>
              <a:rPr lang="es-ES" dirty="0" err="1" smtClean="0"/>
              <a:t>Reuse</a:t>
            </a:r>
            <a:r>
              <a:rPr lang="es-ES" dirty="0" smtClean="0"/>
              <a:t> as complete </a:t>
            </a:r>
            <a:r>
              <a:rPr lang="es-ES" dirty="0" err="1" smtClean="0"/>
              <a:t>pieces</a:t>
            </a:r>
            <a:r>
              <a:rPr lang="es-ES" dirty="0" smtClean="0"/>
              <a:t>, </a:t>
            </a:r>
            <a:r>
              <a:rPr lang="es-ES" dirty="0" err="1" smtClean="0"/>
              <a:t>elements</a:t>
            </a:r>
            <a:r>
              <a:rPr lang="es-ES" dirty="0" smtClean="0"/>
              <a:t> </a:t>
            </a:r>
            <a:r>
              <a:rPr lang="es-ES" dirty="0" err="1" smtClean="0"/>
              <a:t>with</a:t>
            </a:r>
            <a:r>
              <a:rPr lang="es-ES" dirty="0" smtClean="0"/>
              <a:t> </a:t>
            </a:r>
            <a:r>
              <a:rPr lang="es-ES" dirty="0" err="1" smtClean="0"/>
              <a:t>big</a:t>
            </a:r>
            <a:r>
              <a:rPr lang="es-ES" dirty="0" smtClean="0"/>
              <a:t> </a:t>
            </a:r>
            <a:r>
              <a:rPr lang="es-ES" dirty="0" err="1" smtClean="0"/>
              <a:t>cross</a:t>
            </a:r>
            <a:r>
              <a:rPr lang="es-ES" dirty="0" smtClean="0"/>
              <a:t> </a:t>
            </a:r>
            <a:r>
              <a:rPr lang="es-ES" dirty="0" err="1" smtClean="0"/>
              <a:t>section</a:t>
            </a:r>
            <a:r>
              <a:rPr lang="es-ES" dirty="0" smtClean="0"/>
              <a:t> and </a:t>
            </a:r>
            <a:r>
              <a:rPr lang="es-ES" dirty="0" err="1" smtClean="0"/>
              <a:t>good</a:t>
            </a:r>
            <a:r>
              <a:rPr lang="es-ES" dirty="0" smtClean="0"/>
              <a:t> </a:t>
            </a:r>
            <a:r>
              <a:rPr lang="es-ES" dirty="0" err="1" smtClean="0"/>
              <a:t>quality</a:t>
            </a:r>
            <a:r>
              <a:rPr lang="es-ES" dirty="0" smtClean="0"/>
              <a:t> </a:t>
            </a:r>
            <a:r>
              <a:rPr lang="es-ES" dirty="0" err="1" smtClean="0"/>
              <a:t>Recycling</a:t>
            </a:r>
            <a:r>
              <a:rPr lang="es-ES" dirty="0" smtClean="0"/>
              <a:t> as </a:t>
            </a:r>
            <a:r>
              <a:rPr lang="es-ES" dirty="0" err="1" smtClean="0"/>
              <a:t>boards</a:t>
            </a:r>
            <a:r>
              <a:rPr lang="es-ES" dirty="0" smtClean="0"/>
              <a:t> </a:t>
            </a:r>
            <a:r>
              <a:rPr lang="es-ES" dirty="0" err="1" smtClean="0"/>
              <a:t>or</a:t>
            </a:r>
            <a:r>
              <a:rPr lang="es-ES" dirty="0" smtClean="0"/>
              <a:t> </a:t>
            </a:r>
            <a:r>
              <a:rPr lang="es-ES" dirty="0" err="1" smtClean="0"/>
              <a:t>biomass</a:t>
            </a:r>
            <a:r>
              <a:rPr lang="es-ES" dirty="0" smtClean="0"/>
              <a:t>. </a:t>
            </a:r>
            <a:r>
              <a:rPr lang="es-ES" dirty="0" err="1" smtClean="0"/>
              <a:t>Fibreboard</a:t>
            </a:r>
            <a:r>
              <a:rPr lang="es-ES" dirty="0" smtClean="0"/>
              <a:t> (</a:t>
            </a:r>
            <a:r>
              <a:rPr lang="es-ES" dirty="0" err="1" smtClean="0"/>
              <a:t>aware</a:t>
            </a:r>
            <a:r>
              <a:rPr lang="es-ES" dirty="0" smtClean="0"/>
              <a:t> of </a:t>
            </a:r>
            <a:r>
              <a:rPr lang="es-ES" dirty="0" err="1" smtClean="0"/>
              <a:t>formaldehyde</a:t>
            </a:r>
            <a:r>
              <a:rPr lang="es-ES" dirty="0" smtClean="0"/>
              <a:t> </a:t>
            </a:r>
            <a:r>
              <a:rPr lang="es-ES" dirty="0" err="1" smtClean="0"/>
              <a:t>emissions</a:t>
            </a:r>
            <a:r>
              <a:rPr lang="es-ES" dirty="0" smtClean="0"/>
              <a:t>)</a:t>
            </a:r>
          </a:p>
          <a:p>
            <a:r>
              <a:rPr lang="es-ES" dirty="0" err="1" smtClean="0"/>
              <a:t>Timber</a:t>
            </a:r>
            <a:r>
              <a:rPr lang="es-ES" dirty="0" smtClean="0"/>
              <a:t> </a:t>
            </a:r>
            <a:r>
              <a:rPr lang="es-ES" dirty="0" err="1" smtClean="0"/>
              <a:t>treatments</a:t>
            </a:r>
            <a:r>
              <a:rPr lang="es-ES" dirty="0" smtClean="0"/>
              <a:t> are </a:t>
            </a:r>
            <a:r>
              <a:rPr lang="es-ES" dirty="0" err="1" smtClean="0"/>
              <a:t>potentially</a:t>
            </a:r>
            <a:r>
              <a:rPr lang="es-ES" dirty="0" smtClean="0"/>
              <a:t> </a:t>
            </a:r>
            <a:r>
              <a:rPr lang="es-ES" dirty="0" err="1" smtClean="0"/>
              <a:t>dangerous</a:t>
            </a:r>
            <a:r>
              <a:rPr lang="es-ES" dirty="0" smtClean="0"/>
              <a:t> </a:t>
            </a:r>
            <a:r>
              <a:rPr lang="es-ES" dirty="0" err="1" smtClean="0"/>
              <a:t>for</a:t>
            </a:r>
            <a:r>
              <a:rPr lang="es-ES" dirty="0" smtClean="0"/>
              <a:t> </a:t>
            </a:r>
            <a:r>
              <a:rPr lang="es-ES" dirty="0" err="1" smtClean="0"/>
              <a:t>health</a:t>
            </a:r>
            <a:r>
              <a:rPr lang="es-ES" dirty="0" smtClean="0"/>
              <a:t> and </a:t>
            </a:r>
            <a:r>
              <a:rPr lang="es-ES" dirty="0" err="1" smtClean="0"/>
              <a:t>the</a:t>
            </a:r>
            <a:r>
              <a:rPr lang="es-ES" dirty="0" smtClean="0"/>
              <a:t> </a:t>
            </a:r>
            <a:r>
              <a:rPr lang="es-ES" dirty="0" err="1" smtClean="0"/>
              <a:t>environment</a:t>
            </a:r>
            <a:r>
              <a:rPr lang="es-ES" dirty="0" smtClean="0"/>
              <a:t> </a:t>
            </a:r>
            <a:r>
              <a:rPr lang="es-ES" dirty="0" err="1" smtClean="0"/>
              <a:t>if</a:t>
            </a:r>
            <a:r>
              <a:rPr lang="es-ES" dirty="0" smtClean="0"/>
              <a:t> </a:t>
            </a:r>
            <a:r>
              <a:rPr lang="es-ES" dirty="0" err="1" smtClean="0"/>
              <a:t>we</a:t>
            </a:r>
            <a:r>
              <a:rPr lang="es-ES" dirty="0" smtClean="0"/>
              <a:t> </a:t>
            </a:r>
            <a:r>
              <a:rPr lang="es-ES" dirty="0" err="1" smtClean="0"/>
              <a:t>incinerate</a:t>
            </a:r>
            <a:r>
              <a:rPr lang="es-ES" dirty="0" smtClean="0"/>
              <a:t> </a:t>
            </a:r>
            <a:r>
              <a:rPr lang="es-ES" dirty="0" err="1" smtClean="0"/>
              <a:t>it</a:t>
            </a:r>
            <a:r>
              <a:rPr lang="es-ES" dirty="0" smtClean="0"/>
              <a:t> </a:t>
            </a:r>
            <a:endParaRPr lang="es-ES"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
        <p:nvSpPr>
          <p:cNvPr id="11" name="14 CuadroTexto"/>
          <p:cNvSpPr txBox="1"/>
          <p:nvPr/>
        </p:nvSpPr>
        <p:spPr>
          <a:xfrm>
            <a:off x="467544" y="1916832"/>
            <a:ext cx="7200800" cy="461665"/>
          </a:xfrm>
          <a:prstGeom prst="rect">
            <a:avLst/>
          </a:prstGeom>
          <a:noFill/>
        </p:spPr>
        <p:txBody>
          <a:bodyPr wrap="square" rtlCol="0">
            <a:spAutoFit/>
          </a:bodyPr>
          <a:lstStyle/>
          <a:p>
            <a:r>
              <a:rPr lang="es-ES_tradnl" sz="2400" b="1" dirty="0" err="1" smtClean="0"/>
              <a:t>Recycling</a:t>
            </a:r>
            <a:r>
              <a:rPr lang="es-ES_tradnl" sz="2400" b="1" dirty="0" smtClean="0"/>
              <a:t> material </a:t>
            </a:r>
            <a:r>
              <a:rPr lang="es-ES_tradnl" sz="2400" b="1" dirty="0" err="1" smtClean="0"/>
              <a:t>transformations</a:t>
            </a:r>
            <a:r>
              <a:rPr lang="es-ES_tradnl" sz="2400" b="1" dirty="0" smtClean="0"/>
              <a:t>. </a:t>
            </a:r>
            <a:r>
              <a:rPr lang="es-ES_tradnl" sz="2400" b="1" dirty="0" err="1" smtClean="0"/>
              <a:t>Common</a:t>
            </a:r>
            <a:r>
              <a:rPr lang="es-ES_tradnl" sz="2400" b="1" dirty="0" smtClean="0"/>
              <a:t> </a:t>
            </a:r>
            <a:r>
              <a:rPr lang="es-ES_tradnl" sz="2400" b="1" dirty="0" err="1" smtClean="0"/>
              <a:t>materials</a:t>
            </a:r>
            <a:r>
              <a:rPr lang="es-ES_tradnl" sz="2400" b="1" dirty="0" smtClean="0"/>
              <a:t> </a:t>
            </a:r>
            <a:endParaRPr lang="es-ES" sz="2400" b="1"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Rectángulo"/>
          <p:cNvSpPr/>
          <p:nvPr/>
        </p:nvSpPr>
        <p:spPr>
          <a:xfrm>
            <a:off x="395536" y="3068960"/>
            <a:ext cx="7992888" cy="1938992"/>
          </a:xfrm>
          <a:prstGeom prst="rect">
            <a:avLst/>
          </a:prstGeom>
        </p:spPr>
        <p:txBody>
          <a:bodyPr wrap="square">
            <a:spAutoFit/>
          </a:bodyPr>
          <a:lstStyle/>
          <a:p>
            <a:r>
              <a:rPr lang="es-ES" sz="2000" b="1" dirty="0" err="1" smtClean="0"/>
              <a:t>Metals</a:t>
            </a:r>
            <a:endParaRPr lang="es-ES" sz="2000" b="1" dirty="0" smtClean="0"/>
          </a:p>
          <a:p>
            <a:r>
              <a:rPr lang="es-ES" sz="2000" dirty="0" err="1" smtClean="0"/>
              <a:t>Recovery</a:t>
            </a:r>
            <a:r>
              <a:rPr lang="es-ES" sz="2000" dirty="0" smtClean="0"/>
              <a:t> of material to </a:t>
            </a:r>
            <a:r>
              <a:rPr lang="es-ES" sz="2000" dirty="0" err="1" smtClean="0"/>
              <a:t>transform</a:t>
            </a:r>
            <a:r>
              <a:rPr lang="es-ES" sz="2000" dirty="0" smtClean="0"/>
              <a:t> </a:t>
            </a:r>
            <a:r>
              <a:rPr lang="es-ES" sz="2000" dirty="0" err="1" smtClean="0"/>
              <a:t>it</a:t>
            </a:r>
            <a:r>
              <a:rPr lang="es-ES" sz="2000" dirty="0" smtClean="0"/>
              <a:t> in new metal</a:t>
            </a:r>
          </a:p>
          <a:p>
            <a:r>
              <a:rPr lang="es-ES" sz="2000" dirty="0" err="1" smtClean="0"/>
              <a:t>Easy</a:t>
            </a:r>
            <a:r>
              <a:rPr lang="es-ES" sz="2000" dirty="0" smtClean="0"/>
              <a:t> to </a:t>
            </a:r>
            <a:r>
              <a:rPr lang="es-ES" sz="2000" dirty="0" err="1" smtClean="0"/>
              <a:t>separate</a:t>
            </a:r>
            <a:r>
              <a:rPr lang="es-ES" sz="2000" dirty="0" smtClean="0"/>
              <a:t> </a:t>
            </a:r>
            <a:r>
              <a:rPr lang="es-ES" sz="2000" dirty="0" err="1" smtClean="0"/>
              <a:t>from</a:t>
            </a:r>
            <a:r>
              <a:rPr lang="es-ES" sz="2000" dirty="0" smtClean="0"/>
              <a:t> </a:t>
            </a:r>
            <a:r>
              <a:rPr lang="es-ES" sz="2000" dirty="0" err="1" smtClean="0"/>
              <a:t>other</a:t>
            </a:r>
            <a:r>
              <a:rPr lang="es-ES" sz="2000" dirty="0" smtClean="0"/>
              <a:t> </a:t>
            </a:r>
            <a:r>
              <a:rPr lang="es-ES" sz="2000" dirty="0" err="1" smtClean="0"/>
              <a:t>elements</a:t>
            </a:r>
            <a:endParaRPr lang="es-ES" sz="2000" dirty="0" smtClean="0"/>
          </a:p>
          <a:p>
            <a:r>
              <a:rPr lang="es-ES" sz="2000" dirty="0" smtClean="0"/>
              <a:t>In </a:t>
            </a:r>
            <a:r>
              <a:rPr lang="es-ES" sz="2000" dirty="0" err="1" smtClean="0"/>
              <a:t>many</a:t>
            </a:r>
            <a:r>
              <a:rPr lang="es-ES" sz="2000" dirty="0" smtClean="0"/>
              <a:t> cases, </a:t>
            </a:r>
            <a:r>
              <a:rPr lang="es-ES" sz="2000" dirty="0" err="1" smtClean="0"/>
              <a:t>it</a:t>
            </a:r>
            <a:r>
              <a:rPr lang="es-ES" sz="2000" dirty="0" smtClean="0"/>
              <a:t> </a:t>
            </a:r>
            <a:r>
              <a:rPr lang="es-ES" sz="2000" dirty="0" err="1" smtClean="0"/>
              <a:t>is</a:t>
            </a:r>
            <a:r>
              <a:rPr lang="es-ES" sz="2000" dirty="0" smtClean="0"/>
              <a:t> more </a:t>
            </a:r>
            <a:r>
              <a:rPr lang="es-ES" sz="2000" dirty="0" err="1" smtClean="0"/>
              <a:t>expensive</a:t>
            </a:r>
            <a:r>
              <a:rPr lang="es-ES" sz="2000" dirty="0" smtClean="0"/>
              <a:t> to produce new metal </a:t>
            </a:r>
            <a:r>
              <a:rPr lang="es-ES" sz="2000" dirty="0" err="1" smtClean="0"/>
              <a:t>from</a:t>
            </a:r>
            <a:r>
              <a:rPr lang="es-ES" sz="2000" dirty="0" smtClean="0"/>
              <a:t> original </a:t>
            </a:r>
            <a:r>
              <a:rPr lang="es-ES" sz="2000" dirty="0" err="1" smtClean="0"/>
              <a:t>raw</a:t>
            </a:r>
            <a:r>
              <a:rPr lang="es-ES" sz="2000" dirty="0" smtClean="0"/>
              <a:t> </a:t>
            </a:r>
            <a:r>
              <a:rPr lang="es-ES" sz="2000" dirty="0" err="1" smtClean="0"/>
              <a:t>materials</a:t>
            </a:r>
            <a:r>
              <a:rPr lang="es-ES" sz="2000" dirty="0" smtClean="0"/>
              <a:t> </a:t>
            </a:r>
          </a:p>
          <a:p>
            <a:pPr marL="800100" lvl="1" indent="-342900">
              <a:buFont typeface="Arial" panose="020B0604020202020204" pitchFamily="34" charset="0"/>
              <a:buChar char="•"/>
            </a:pPr>
            <a:r>
              <a:rPr lang="es-ES" sz="2000" dirty="0" err="1" smtClean="0"/>
              <a:t>Recycled</a:t>
            </a:r>
            <a:r>
              <a:rPr lang="es-ES" sz="2000" dirty="0" smtClean="0"/>
              <a:t> </a:t>
            </a:r>
            <a:r>
              <a:rPr lang="es-ES" sz="2000" dirty="0" err="1" smtClean="0"/>
              <a:t>steel</a:t>
            </a:r>
            <a:r>
              <a:rPr lang="es-ES" sz="2000" dirty="0" smtClean="0"/>
              <a:t> uses 75% </a:t>
            </a:r>
            <a:r>
              <a:rPr lang="es-ES" sz="2000" dirty="0" err="1" smtClean="0"/>
              <a:t>less</a:t>
            </a:r>
            <a:r>
              <a:rPr lang="es-ES" sz="2000" dirty="0" smtClean="0"/>
              <a:t> </a:t>
            </a:r>
            <a:r>
              <a:rPr lang="es-ES" sz="2000" dirty="0" err="1" smtClean="0"/>
              <a:t>energy</a:t>
            </a:r>
            <a:endParaRPr lang="es-ES" sz="2000" dirty="0" smtClean="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
        <p:nvSpPr>
          <p:cNvPr id="11" name="14 CuadroTexto"/>
          <p:cNvSpPr txBox="1"/>
          <p:nvPr/>
        </p:nvSpPr>
        <p:spPr>
          <a:xfrm>
            <a:off x="467544" y="1916832"/>
            <a:ext cx="7200800" cy="461665"/>
          </a:xfrm>
          <a:prstGeom prst="rect">
            <a:avLst/>
          </a:prstGeom>
          <a:noFill/>
        </p:spPr>
        <p:txBody>
          <a:bodyPr wrap="square" rtlCol="0">
            <a:spAutoFit/>
          </a:bodyPr>
          <a:lstStyle/>
          <a:p>
            <a:r>
              <a:rPr lang="es-ES_tradnl" sz="2400" b="1" dirty="0" err="1" smtClean="0"/>
              <a:t>Recycling</a:t>
            </a:r>
            <a:r>
              <a:rPr lang="es-ES_tradnl" sz="2400" b="1" dirty="0" smtClean="0"/>
              <a:t> material </a:t>
            </a:r>
            <a:r>
              <a:rPr lang="es-ES_tradnl" sz="2400" b="1" dirty="0" err="1" smtClean="0"/>
              <a:t>transformations</a:t>
            </a:r>
            <a:r>
              <a:rPr lang="es-ES_tradnl" sz="2400" b="1" dirty="0" smtClean="0"/>
              <a:t>. </a:t>
            </a:r>
            <a:r>
              <a:rPr lang="es-ES_tradnl" sz="2400" b="1" dirty="0" err="1" smtClean="0"/>
              <a:t>Common</a:t>
            </a:r>
            <a:r>
              <a:rPr lang="es-ES_tradnl" sz="2400" b="1" dirty="0" smtClean="0"/>
              <a:t> </a:t>
            </a:r>
            <a:r>
              <a:rPr lang="es-ES_tradnl" sz="2400" b="1" dirty="0" err="1" smtClean="0"/>
              <a:t>materials</a:t>
            </a:r>
            <a:r>
              <a:rPr lang="es-ES_tradnl" sz="2400" b="1" dirty="0" smtClean="0"/>
              <a:t> </a:t>
            </a:r>
            <a:endParaRPr lang="es-ES" sz="2400" b="1"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Rectángulo"/>
          <p:cNvSpPr/>
          <p:nvPr/>
        </p:nvSpPr>
        <p:spPr>
          <a:xfrm>
            <a:off x="675792" y="2636912"/>
            <a:ext cx="7848872" cy="3477875"/>
          </a:xfrm>
          <a:prstGeom prst="rect">
            <a:avLst/>
          </a:prstGeom>
        </p:spPr>
        <p:txBody>
          <a:bodyPr wrap="square">
            <a:spAutoFit/>
          </a:bodyPr>
          <a:lstStyle/>
          <a:p>
            <a:r>
              <a:rPr lang="es-ES" sz="2000" b="1" dirty="0" err="1" smtClean="0"/>
              <a:t>Plastics</a:t>
            </a:r>
            <a:endParaRPr lang="es-ES" sz="2000" b="1" dirty="0" smtClean="0"/>
          </a:p>
          <a:p>
            <a:r>
              <a:rPr lang="es-ES" sz="2000" dirty="0" smtClean="0"/>
              <a:t>High </a:t>
            </a:r>
            <a:r>
              <a:rPr lang="es-ES" sz="2000" dirty="0" err="1" smtClean="0"/>
              <a:t>lifespan</a:t>
            </a:r>
            <a:endParaRPr lang="es-ES" sz="2000" dirty="0" smtClean="0"/>
          </a:p>
          <a:p>
            <a:r>
              <a:rPr lang="es-ES_tradnl" sz="2000" dirty="0" err="1" smtClean="0"/>
              <a:t>Nearly</a:t>
            </a:r>
            <a:r>
              <a:rPr lang="es-ES_tradnl" sz="2000" dirty="0" smtClean="0"/>
              <a:t> </a:t>
            </a:r>
            <a:r>
              <a:rPr lang="es-ES_tradnl" sz="2000" dirty="0" err="1" smtClean="0"/>
              <a:t>all</a:t>
            </a:r>
            <a:r>
              <a:rPr lang="es-ES_tradnl" sz="2000" dirty="0" smtClean="0"/>
              <a:t> </a:t>
            </a:r>
            <a:r>
              <a:rPr lang="es-ES_tradnl" sz="2000" dirty="0" err="1" smtClean="0"/>
              <a:t>plastics</a:t>
            </a:r>
            <a:r>
              <a:rPr lang="es-ES_tradnl" sz="2000" dirty="0" smtClean="0"/>
              <a:t> can be </a:t>
            </a:r>
            <a:r>
              <a:rPr lang="es-ES_tradnl" sz="2000" dirty="0" err="1" smtClean="0"/>
              <a:t>recycled</a:t>
            </a:r>
            <a:endParaRPr lang="es-ES_tradnl" sz="2000" dirty="0" smtClean="0"/>
          </a:p>
          <a:p>
            <a:r>
              <a:rPr lang="es-ES_tradnl" sz="2000" dirty="0" smtClean="0"/>
              <a:t>1º </a:t>
            </a:r>
            <a:r>
              <a:rPr lang="es-ES_tradnl" sz="2000" dirty="0" err="1" smtClean="0"/>
              <a:t>step</a:t>
            </a:r>
            <a:r>
              <a:rPr lang="es-ES_tradnl" sz="2000" dirty="0" smtClean="0"/>
              <a:t>: </a:t>
            </a:r>
            <a:r>
              <a:rPr lang="es-ES_tradnl" sz="2000" dirty="0" err="1" smtClean="0"/>
              <a:t>seggregation</a:t>
            </a:r>
            <a:r>
              <a:rPr lang="es-ES_tradnl" sz="2000" dirty="0" smtClean="0"/>
              <a:t> (PVC, PP,  PET – </a:t>
            </a:r>
            <a:r>
              <a:rPr lang="es-ES_tradnl" sz="2000" dirty="0" err="1" smtClean="0"/>
              <a:t>bottles</a:t>
            </a:r>
            <a:r>
              <a:rPr lang="es-ES_tradnl" sz="2000" dirty="0" smtClean="0"/>
              <a:t>,  ABS – car </a:t>
            </a:r>
            <a:r>
              <a:rPr lang="es-ES_tradnl" sz="2000" dirty="0" err="1" smtClean="0"/>
              <a:t>body</a:t>
            </a:r>
            <a:r>
              <a:rPr lang="es-ES_tradnl" sz="2000" dirty="0" smtClean="0"/>
              <a:t>, LEGO </a:t>
            </a:r>
            <a:r>
              <a:rPr lang="es-ES_tradnl" sz="2000" dirty="0" err="1" smtClean="0"/>
              <a:t>pieces</a:t>
            </a:r>
            <a:r>
              <a:rPr lang="es-ES_tradnl" sz="2000" dirty="0" smtClean="0"/>
              <a:t>, etc.)</a:t>
            </a:r>
          </a:p>
          <a:p>
            <a:r>
              <a:rPr lang="es-ES_tradnl" sz="2000" dirty="0" smtClean="0"/>
              <a:t>2º paso: </a:t>
            </a:r>
            <a:r>
              <a:rPr lang="es-ES_tradnl" sz="2000" dirty="0" err="1" smtClean="0"/>
              <a:t>crushing</a:t>
            </a:r>
            <a:endParaRPr lang="es-ES_tradnl" sz="2000" dirty="0" smtClean="0"/>
          </a:p>
          <a:p>
            <a:r>
              <a:rPr lang="es-ES_tradnl" sz="2000" dirty="0" smtClean="0"/>
              <a:t>3º paso: </a:t>
            </a:r>
            <a:r>
              <a:rPr lang="es-ES_tradnl" sz="2000" dirty="0" err="1" smtClean="0"/>
              <a:t>different</a:t>
            </a:r>
            <a:r>
              <a:rPr lang="es-ES_tradnl" sz="2000" dirty="0" smtClean="0"/>
              <a:t> </a:t>
            </a:r>
            <a:r>
              <a:rPr lang="es-ES_tradnl" sz="2000" dirty="0" err="1" smtClean="0"/>
              <a:t>procedures</a:t>
            </a:r>
            <a:endParaRPr lang="es-ES_tradnl" sz="2000" dirty="0" smtClean="0"/>
          </a:p>
          <a:p>
            <a:pPr lvl="1"/>
            <a:r>
              <a:rPr lang="es-ES_tradnl" sz="2000" dirty="0" err="1" smtClean="0"/>
              <a:t>Extruding</a:t>
            </a:r>
            <a:r>
              <a:rPr lang="es-ES_tradnl" sz="2000" dirty="0" smtClean="0"/>
              <a:t>: </a:t>
            </a:r>
            <a:r>
              <a:rPr lang="es-ES_tradnl" sz="2000" dirty="0" err="1" smtClean="0"/>
              <a:t>beams</a:t>
            </a:r>
            <a:r>
              <a:rPr lang="es-ES_tradnl" sz="2000" dirty="0" smtClean="0"/>
              <a:t>, ornamental </a:t>
            </a:r>
            <a:r>
              <a:rPr lang="es-ES_tradnl" sz="2000" dirty="0" err="1" smtClean="0"/>
              <a:t>elements</a:t>
            </a:r>
            <a:r>
              <a:rPr lang="es-ES_tradnl" sz="2000" dirty="0" smtClean="0"/>
              <a:t> </a:t>
            </a:r>
          </a:p>
          <a:p>
            <a:pPr lvl="1"/>
            <a:r>
              <a:rPr lang="es-ES_tradnl" sz="2000" dirty="0" err="1" smtClean="0"/>
              <a:t>Chemical</a:t>
            </a:r>
            <a:r>
              <a:rPr lang="es-ES_tradnl" sz="2000" dirty="0" smtClean="0"/>
              <a:t> </a:t>
            </a:r>
            <a:r>
              <a:rPr lang="es-ES_tradnl" sz="2000" dirty="0" err="1" smtClean="0"/>
              <a:t>treatment</a:t>
            </a:r>
            <a:r>
              <a:rPr lang="es-ES_tradnl" sz="2000" dirty="0" smtClean="0"/>
              <a:t>: car </a:t>
            </a:r>
            <a:r>
              <a:rPr lang="es-ES_tradnl" sz="2000" dirty="0" err="1" smtClean="0"/>
              <a:t>bodies</a:t>
            </a:r>
            <a:r>
              <a:rPr lang="es-ES_tradnl" sz="2000" dirty="0" smtClean="0"/>
              <a:t> and </a:t>
            </a:r>
            <a:r>
              <a:rPr lang="es-ES_tradnl" sz="2000" dirty="0" err="1" smtClean="0"/>
              <a:t>high</a:t>
            </a:r>
            <a:r>
              <a:rPr lang="es-ES_tradnl" sz="2000" dirty="0" smtClean="0"/>
              <a:t> </a:t>
            </a:r>
            <a:r>
              <a:rPr lang="es-ES_tradnl" sz="2000" dirty="0" err="1" smtClean="0"/>
              <a:t>strength</a:t>
            </a:r>
            <a:r>
              <a:rPr lang="es-ES_tradnl" sz="2000" dirty="0" smtClean="0"/>
              <a:t> </a:t>
            </a:r>
            <a:r>
              <a:rPr lang="es-ES_tradnl" sz="2000" dirty="0" err="1" smtClean="0"/>
              <a:t>elements</a:t>
            </a:r>
            <a:r>
              <a:rPr lang="es-ES_tradnl" sz="2000" dirty="0" smtClean="0"/>
              <a:t> </a:t>
            </a:r>
          </a:p>
          <a:p>
            <a:pPr lvl="1"/>
            <a:r>
              <a:rPr lang="es-ES_tradnl" sz="2000" dirty="0" err="1" smtClean="0"/>
              <a:t>Heat</a:t>
            </a:r>
            <a:r>
              <a:rPr lang="es-ES_tradnl" sz="2000" dirty="0" smtClean="0"/>
              <a:t>: </a:t>
            </a:r>
            <a:r>
              <a:rPr lang="en-GB" sz="2000" dirty="0" smtClean="0"/>
              <a:t>coating</a:t>
            </a:r>
            <a:endParaRPr lang="es-ES" sz="2000" dirty="0" smtClean="0"/>
          </a:p>
          <a:p>
            <a:r>
              <a:rPr lang="es-ES" sz="2000" dirty="0" err="1" smtClean="0"/>
              <a:t>Incineration</a:t>
            </a:r>
            <a:r>
              <a:rPr lang="es-ES" sz="2000" dirty="0" smtClean="0"/>
              <a:t> </a:t>
            </a:r>
            <a:r>
              <a:rPr lang="es-ES" sz="2000" dirty="0" err="1" smtClean="0"/>
              <a:t>is</a:t>
            </a:r>
            <a:r>
              <a:rPr lang="es-ES" sz="2000" dirty="0" smtClean="0"/>
              <a:t> </a:t>
            </a:r>
            <a:r>
              <a:rPr lang="es-ES" sz="2000" dirty="0" err="1" smtClean="0"/>
              <a:t>not</a:t>
            </a:r>
            <a:r>
              <a:rPr lang="es-ES" sz="2000" dirty="0" smtClean="0"/>
              <a:t> aceptable </a:t>
            </a:r>
            <a:r>
              <a:rPr lang="es-ES" sz="2000" dirty="0" err="1" smtClean="0"/>
              <a:t>due</a:t>
            </a:r>
            <a:r>
              <a:rPr lang="es-ES" sz="2000" dirty="0" smtClean="0"/>
              <a:t> to </a:t>
            </a:r>
            <a:r>
              <a:rPr lang="es-ES" sz="2000" dirty="0" err="1" smtClean="0"/>
              <a:t>emission</a:t>
            </a:r>
            <a:r>
              <a:rPr lang="es-ES" sz="2000" dirty="0" smtClean="0"/>
              <a:t> of </a:t>
            </a:r>
            <a:r>
              <a:rPr lang="es-ES" sz="2000" dirty="0" err="1" smtClean="0"/>
              <a:t>dangerous</a:t>
            </a:r>
            <a:r>
              <a:rPr lang="es-ES" sz="2000" dirty="0" smtClean="0"/>
              <a:t> </a:t>
            </a:r>
            <a:r>
              <a:rPr lang="es-ES" sz="2000" dirty="0" err="1" smtClean="0"/>
              <a:t>pollutants</a:t>
            </a:r>
            <a:endParaRPr lang="es-ES" sz="2000" dirty="0"/>
          </a:p>
        </p:txBody>
      </p:sp>
      <p:grpSp>
        <p:nvGrpSpPr>
          <p:cNvPr id="16" name="Group 3"/>
          <p:cNvGrpSpPr/>
          <p:nvPr/>
        </p:nvGrpSpPr>
        <p:grpSpPr>
          <a:xfrm>
            <a:off x="1149" y="66530"/>
            <a:ext cx="9035406" cy="683568"/>
            <a:chOff x="1149" y="66530"/>
            <a:chExt cx="9035406" cy="683568"/>
          </a:xfrm>
        </p:grpSpPr>
        <p:pic>
          <p:nvPicPr>
            <p:cNvPr id="1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9"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
        <p:nvSpPr>
          <p:cNvPr id="11" name="14 CuadroTexto"/>
          <p:cNvSpPr txBox="1"/>
          <p:nvPr/>
        </p:nvSpPr>
        <p:spPr>
          <a:xfrm>
            <a:off x="467544" y="1916832"/>
            <a:ext cx="7200800" cy="461665"/>
          </a:xfrm>
          <a:prstGeom prst="rect">
            <a:avLst/>
          </a:prstGeom>
          <a:noFill/>
        </p:spPr>
        <p:txBody>
          <a:bodyPr wrap="square" rtlCol="0">
            <a:spAutoFit/>
          </a:bodyPr>
          <a:lstStyle/>
          <a:p>
            <a:r>
              <a:rPr lang="es-ES_tradnl" sz="2400" b="1" dirty="0" err="1" smtClean="0"/>
              <a:t>Recycling</a:t>
            </a:r>
            <a:r>
              <a:rPr lang="es-ES_tradnl" sz="2400" b="1" dirty="0" smtClean="0"/>
              <a:t> material </a:t>
            </a:r>
            <a:r>
              <a:rPr lang="es-ES_tradnl" sz="2400" b="1" dirty="0" err="1" smtClean="0"/>
              <a:t>transformations</a:t>
            </a:r>
            <a:r>
              <a:rPr lang="es-ES_tradnl" sz="2400" b="1" dirty="0" smtClean="0"/>
              <a:t>. </a:t>
            </a:r>
            <a:r>
              <a:rPr lang="es-ES_tradnl" sz="2400" b="1" dirty="0" err="1" smtClean="0"/>
              <a:t>Common</a:t>
            </a:r>
            <a:r>
              <a:rPr lang="es-ES_tradnl" sz="2400" b="1" dirty="0" smtClean="0"/>
              <a:t> </a:t>
            </a:r>
            <a:r>
              <a:rPr lang="es-ES_tradnl" sz="2400" b="1" dirty="0" err="1" smtClean="0"/>
              <a:t>materials</a:t>
            </a:r>
            <a:r>
              <a:rPr lang="es-ES_tradnl" sz="2400" b="1" dirty="0" smtClean="0"/>
              <a:t> </a:t>
            </a:r>
            <a:endParaRPr lang="es-ES" sz="2400" b="1"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Targets for recycled content</a:t>
            </a:r>
            <a:endParaRPr lang="en-GB" dirty="0"/>
          </a:p>
        </p:txBody>
      </p:sp>
      <p:sp>
        <p:nvSpPr>
          <p:cNvPr id="3" name="Content Placeholder 2"/>
          <p:cNvSpPr>
            <a:spLocks noGrp="1"/>
          </p:cNvSpPr>
          <p:nvPr>
            <p:ph idx="1"/>
          </p:nvPr>
        </p:nvSpPr>
        <p:spPr/>
        <p:txBody>
          <a:bodyPr>
            <a:normAutofit/>
          </a:bodyPr>
          <a:lstStyle/>
          <a:p>
            <a:r>
              <a:rPr lang="en-GB" sz="2400" dirty="0" smtClean="0"/>
              <a:t>Historically…</a:t>
            </a:r>
          </a:p>
          <a:p>
            <a:pPr lvl="1"/>
            <a:r>
              <a:rPr lang="en-GB" sz="2400" dirty="0" smtClean="0"/>
              <a:t>Scotland – 10% minimum for major public sector projects</a:t>
            </a:r>
          </a:p>
          <a:p>
            <a:pPr lvl="1"/>
            <a:r>
              <a:rPr lang="en-GB" sz="2400" dirty="0" smtClean="0"/>
              <a:t>Northern Ireland – 10% minimum </a:t>
            </a:r>
          </a:p>
          <a:p>
            <a:pPr lvl="1"/>
            <a:r>
              <a:rPr lang="en-GB" sz="2400" dirty="0" smtClean="0"/>
              <a:t>Wales – 10% minimum for major regeneration projects</a:t>
            </a:r>
          </a:p>
          <a:p>
            <a:pPr lvl="1"/>
            <a:r>
              <a:rPr lang="en-GB" sz="2400" dirty="0" smtClean="0"/>
              <a:t>England </a:t>
            </a:r>
            <a:r>
              <a:rPr lang="en-GB" sz="2400" dirty="0"/>
              <a:t>– </a:t>
            </a:r>
            <a:r>
              <a:rPr lang="en-GB" sz="2400" dirty="0" smtClean="0"/>
              <a:t>? </a:t>
            </a:r>
          </a:p>
          <a:p>
            <a:pPr lvl="1"/>
            <a:r>
              <a:rPr lang="en-GB" sz="2400" dirty="0" smtClean="0"/>
              <a:t>Target set by overall project value (not per product)</a:t>
            </a:r>
            <a:endParaRPr lang="en-GB" sz="2400" dirty="0"/>
          </a:p>
        </p:txBody>
      </p:sp>
      <p:pic>
        <p:nvPicPr>
          <p:cNvPr id="4" name="Picture 3"/>
          <p:cNvPicPr>
            <a:picLocks noChangeAspect="1"/>
          </p:cNvPicPr>
          <p:nvPr/>
        </p:nvPicPr>
        <p:blipFill>
          <a:blip r:embed="rId2"/>
          <a:stretch>
            <a:fillRect/>
          </a:stretch>
        </p:blipFill>
        <p:spPr>
          <a:xfrm>
            <a:off x="3043989" y="4365104"/>
            <a:ext cx="5642812" cy="2304256"/>
          </a:xfrm>
          <a:prstGeom prst="rect">
            <a:avLst/>
          </a:prstGeom>
        </p:spPr>
      </p:pic>
      <p:sp>
        <p:nvSpPr>
          <p:cNvPr id="5" name="TextBox 4"/>
          <p:cNvSpPr txBox="1"/>
          <p:nvPr/>
        </p:nvSpPr>
        <p:spPr>
          <a:xfrm>
            <a:off x="1488" y="6546126"/>
            <a:ext cx="1391728" cy="307777"/>
          </a:xfrm>
          <a:prstGeom prst="rect">
            <a:avLst/>
          </a:prstGeom>
          <a:noFill/>
        </p:spPr>
        <p:txBody>
          <a:bodyPr wrap="none" rtlCol="0">
            <a:spAutoFit/>
          </a:bodyPr>
          <a:lstStyle/>
          <a:p>
            <a:r>
              <a:rPr lang="en-GB" sz="1400" dirty="0" smtClean="0"/>
              <a:t>Source: WRAP</a:t>
            </a:r>
            <a:endParaRPr lang="en-GB" sz="1400" dirty="0"/>
          </a:p>
        </p:txBody>
      </p:sp>
      <p:grpSp>
        <p:nvGrpSpPr>
          <p:cNvPr id="6" name="Group 3"/>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10"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531585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3 CuadroTexto"/>
          <p:cNvSpPr txBox="1"/>
          <p:nvPr/>
        </p:nvSpPr>
        <p:spPr>
          <a:xfrm>
            <a:off x="755576" y="1964353"/>
            <a:ext cx="8064896" cy="3908762"/>
          </a:xfrm>
          <a:prstGeom prst="rect">
            <a:avLst/>
          </a:prstGeom>
          <a:noFill/>
        </p:spPr>
        <p:txBody>
          <a:bodyPr wrap="square" rtlCol="0">
            <a:spAutoFit/>
          </a:bodyPr>
          <a:lstStyle/>
          <a:p>
            <a:r>
              <a:rPr lang="es-ES_tradnl" sz="2400" b="1" dirty="0" err="1" smtClean="0"/>
              <a:t>Other</a:t>
            </a:r>
            <a:r>
              <a:rPr lang="es-ES_tradnl" sz="2400" b="1" dirty="0" smtClean="0"/>
              <a:t> </a:t>
            </a:r>
            <a:r>
              <a:rPr lang="es-ES_tradnl" sz="2400" b="1" dirty="0" err="1" smtClean="0"/>
              <a:t>ways</a:t>
            </a:r>
            <a:r>
              <a:rPr lang="es-ES_tradnl" sz="2400" b="1" dirty="0" smtClean="0"/>
              <a:t> of </a:t>
            </a:r>
            <a:r>
              <a:rPr lang="es-ES_tradnl" sz="2400" b="1" dirty="0" err="1" smtClean="0"/>
              <a:t>recovery</a:t>
            </a:r>
            <a:endParaRPr lang="es-ES_tradnl" sz="2400" b="1" dirty="0" smtClean="0"/>
          </a:p>
          <a:p>
            <a:endParaRPr lang="es-ES_tradnl" sz="2400" b="1" dirty="0" smtClean="0"/>
          </a:p>
          <a:p>
            <a:pPr>
              <a:buFont typeface="Arial" pitchFamily="34" charset="0"/>
              <a:buChar char="•"/>
            </a:pPr>
            <a:r>
              <a:rPr lang="es-ES_tradnl" sz="2400" dirty="0" err="1" smtClean="0"/>
              <a:t>The</a:t>
            </a:r>
            <a:r>
              <a:rPr lang="es-ES_tradnl" sz="2400" dirty="0" smtClean="0"/>
              <a:t> </a:t>
            </a:r>
            <a:r>
              <a:rPr lang="es-ES_tradnl" sz="2400" dirty="0" err="1" smtClean="0"/>
              <a:t>most</a:t>
            </a:r>
            <a:r>
              <a:rPr lang="es-ES_tradnl" sz="2400" dirty="0" smtClean="0"/>
              <a:t> </a:t>
            </a:r>
            <a:r>
              <a:rPr lang="es-ES_tradnl" sz="2400" dirty="0" err="1" smtClean="0"/>
              <a:t>common</a:t>
            </a:r>
            <a:r>
              <a:rPr lang="es-ES_tradnl" sz="2400" dirty="0" smtClean="0"/>
              <a:t> – </a:t>
            </a:r>
            <a:r>
              <a:rPr lang="es-ES_tradnl" sz="2400" dirty="0" err="1" smtClean="0"/>
              <a:t>energy</a:t>
            </a:r>
            <a:r>
              <a:rPr lang="es-ES_tradnl" sz="2400" dirty="0" smtClean="0"/>
              <a:t> </a:t>
            </a:r>
            <a:r>
              <a:rPr lang="es-ES_tradnl" sz="2400" dirty="0" err="1" smtClean="0"/>
              <a:t>recovery</a:t>
            </a:r>
            <a:endParaRPr lang="es-ES_tradnl" sz="2400" dirty="0" smtClean="0"/>
          </a:p>
          <a:p>
            <a:pPr lvl="2">
              <a:buFontTx/>
              <a:buChar char="-"/>
            </a:pPr>
            <a:r>
              <a:rPr lang="es-ES_tradnl" sz="2000" dirty="0" smtClean="0"/>
              <a:t>Wood</a:t>
            </a:r>
          </a:p>
          <a:p>
            <a:pPr lvl="2">
              <a:buFontTx/>
              <a:buChar char="-"/>
            </a:pPr>
            <a:r>
              <a:rPr lang="es-ES_tradnl" sz="2000" dirty="0" err="1" smtClean="0"/>
              <a:t>Paper</a:t>
            </a:r>
            <a:r>
              <a:rPr lang="es-ES_tradnl" sz="2000" dirty="0" smtClean="0"/>
              <a:t> and </a:t>
            </a:r>
            <a:r>
              <a:rPr lang="es-ES_tradnl" sz="2000" dirty="0" err="1" smtClean="0"/>
              <a:t>card</a:t>
            </a:r>
            <a:r>
              <a:rPr lang="es-ES_tradnl" sz="2000" dirty="0" smtClean="0"/>
              <a:t> </a:t>
            </a:r>
          </a:p>
          <a:p>
            <a:pPr lvl="1">
              <a:buFontTx/>
              <a:buChar char="-"/>
            </a:pPr>
            <a:r>
              <a:rPr lang="es-ES_tradnl" sz="2000" dirty="0" smtClean="0"/>
              <a:t>No </a:t>
            </a:r>
            <a:r>
              <a:rPr lang="es-ES_tradnl" sz="2000" dirty="0" err="1" smtClean="0"/>
              <a:t>content</a:t>
            </a:r>
            <a:r>
              <a:rPr lang="es-ES_tradnl" sz="2000" dirty="0" smtClean="0"/>
              <a:t> of </a:t>
            </a:r>
            <a:r>
              <a:rPr lang="es-ES_tradnl" sz="2000" dirty="0" err="1" smtClean="0"/>
              <a:t>paints</a:t>
            </a:r>
            <a:r>
              <a:rPr lang="es-ES_tradnl" sz="2000" dirty="0" smtClean="0"/>
              <a:t> </a:t>
            </a:r>
            <a:r>
              <a:rPr lang="es-ES_tradnl" sz="2000" dirty="0" err="1" smtClean="0"/>
              <a:t>or</a:t>
            </a:r>
            <a:r>
              <a:rPr lang="es-ES_tradnl" sz="2000" dirty="0" smtClean="0"/>
              <a:t> </a:t>
            </a:r>
            <a:r>
              <a:rPr lang="es-ES_tradnl" sz="2000" dirty="0" err="1" smtClean="0"/>
              <a:t>varnishes</a:t>
            </a:r>
            <a:r>
              <a:rPr lang="es-ES_tradnl" sz="2000" dirty="0" smtClean="0"/>
              <a:t> </a:t>
            </a:r>
          </a:p>
          <a:p>
            <a:pPr lvl="1">
              <a:buFontTx/>
              <a:buChar char="-"/>
            </a:pPr>
            <a:r>
              <a:rPr lang="es-ES_tradnl" sz="2000" dirty="0" err="1" smtClean="0"/>
              <a:t>Never</a:t>
            </a:r>
            <a:r>
              <a:rPr lang="es-ES_tradnl" sz="2000" dirty="0" smtClean="0"/>
              <a:t> </a:t>
            </a:r>
            <a:r>
              <a:rPr lang="es-ES_tradnl" sz="2000" dirty="0" err="1" smtClean="0"/>
              <a:t>incineration</a:t>
            </a:r>
            <a:r>
              <a:rPr lang="es-ES_tradnl" sz="2000" dirty="0" smtClean="0"/>
              <a:t> of </a:t>
            </a:r>
            <a:r>
              <a:rPr lang="es-ES_tradnl" sz="2000" dirty="0" err="1" smtClean="0"/>
              <a:t>plastics</a:t>
            </a:r>
            <a:r>
              <a:rPr lang="es-ES_tradnl" sz="2000" dirty="0" smtClean="0"/>
              <a:t> </a:t>
            </a:r>
          </a:p>
          <a:p>
            <a:pPr>
              <a:buFont typeface="Arial" pitchFamily="34" charset="0"/>
              <a:buChar char="•"/>
            </a:pPr>
            <a:r>
              <a:rPr lang="es-ES_tradnl" sz="2400" dirty="0" err="1" smtClean="0"/>
              <a:t>Pyrolysis</a:t>
            </a:r>
            <a:r>
              <a:rPr lang="es-ES_tradnl" sz="2400" dirty="0" smtClean="0"/>
              <a:t> – 400ºC – gases </a:t>
            </a:r>
            <a:r>
              <a:rPr lang="es-ES_tradnl" sz="2400" dirty="0" err="1" smtClean="0"/>
              <a:t>hydrocarbon</a:t>
            </a:r>
            <a:r>
              <a:rPr lang="es-ES_tradnl" sz="2400" dirty="0" smtClean="0"/>
              <a:t> gas, </a:t>
            </a:r>
            <a:r>
              <a:rPr lang="es-ES_tradnl" sz="2400" dirty="0" err="1" smtClean="0"/>
              <a:t>liquid</a:t>
            </a:r>
            <a:r>
              <a:rPr lang="es-ES_tradnl" sz="2400" dirty="0" smtClean="0"/>
              <a:t> and </a:t>
            </a:r>
            <a:r>
              <a:rPr lang="es-ES_tradnl" sz="2400" dirty="0" err="1" smtClean="0"/>
              <a:t>solid</a:t>
            </a:r>
            <a:r>
              <a:rPr lang="es-ES_tradnl" sz="2400" dirty="0" smtClean="0"/>
              <a:t>, CO</a:t>
            </a:r>
          </a:p>
          <a:p>
            <a:pPr>
              <a:buFont typeface="Arial" pitchFamily="34" charset="0"/>
              <a:buChar char="•"/>
            </a:pPr>
            <a:r>
              <a:rPr lang="es-ES_tradnl" sz="2400" dirty="0" err="1" smtClean="0"/>
              <a:t>Gasification</a:t>
            </a:r>
            <a:r>
              <a:rPr lang="es-ES_tradnl" sz="2400" dirty="0" smtClean="0"/>
              <a:t> – </a:t>
            </a:r>
            <a:r>
              <a:rPr lang="es-ES_tradnl" sz="2400" dirty="0" err="1" smtClean="0"/>
              <a:t>oxidizes</a:t>
            </a:r>
            <a:r>
              <a:rPr lang="es-ES_tradnl" sz="2400" dirty="0" smtClean="0"/>
              <a:t> </a:t>
            </a:r>
            <a:r>
              <a:rPr lang="es-ES_tradnl" sz="2400" dirty="0" err="1" smtClean="0"/>
              <a:t>waste</a:t>
            </a:r>
            <a:endParaRPr lang="es-ES_tradnl" sz="2400" dirty="0" smtClean="0"/>
          </a:p>
          <a:p>
            <a:pPr>
              <a:buFont typeface="Arial" pitchFamily="34" charset="0"/>
              <a:buChar char="•"/>
            </a:pPr>
            <a:r>
              <a:rPr lang="es-ES_tradnl" sz="2400" dirty="0" err="1" smtClean="0"/>
              <a:t>Organic</a:t>
            </a:r>
            <a:r>
              <a:rPr lang="es-ES_tradnl" sz="2400" dirty="0" smtClean="0"/>
              <a:t> </a:t>
            </a:r>
            <a:r>
              <a:rPr lang="es-ES_tradnl" sz="2400" dirty="0" err="1" smtClean="0"/>
              <a:t>digestion</a:t>
            </a:r>
            <a:r>
              <a:rPr lang="es-ES_tradnl" sz="2400" dirty="0" smtClean="0"/>
              <a:t> – </a:t>
            </a:r>
            <a:r>
              <a:rPr lang="es-ES_tradnl" sz="2400" dirty="0" err="1" smtClean="0"/>
              <a:t>methane</a:t>
            </a:r>
            <a:r>
              <a:rPr lang="es-ES_tradnl" sz="2400" dirty="0" smtClean="0"/>
              <a:t> and compost</a:t>
            </a:r>
          </a:p>
          <a:p>
            <a:endParaRPr lang="es-ES_tradnl" sz="2400" dirty="0" smtClean="0"/>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0" name="11 CuadroTexto"/>
          <p:cNvSpPr txBox="1"/>
          <p:nvPr/>
        </p:nvSpPr>
        <p:spPr>
          <a:xfrm>
            <a:off x="782858" y="873815"/>
            <a:ext cx="7416824" cy="461665"/>
          </a:xfrm>
          <a:prstGeom prst="rect">
            <a:avLst/>
          </a:prstGeom>
          <a:noFill/>
        </p:spPr>
        <p:txBody>
          <a:bodyPr wrap="square" rtlCol="0">
            <a:spAutoFit/>
          </a:bodyPr>
          <a:lstStyle/>
          <a:p>
            <a:pPr marL="457200" indent="-457200">
              <a:buFont typeface="+mj-lt"/>
              <a:buAutoNum type="arabicPeriod" startAt="4"/>
            </a:pPr>
            <a:r>
              <a:rPr lang="es-ES_tradnl" sz="2400" b="1" dirty="0" err="1" smtClean="0">
                <a:solidFill>
                  <a:schemeClr val="accent5">
                    <a:lumMod val="75000"/>
                  </a:schemeClr>
                </a:solidFill>
              </a:rPr>
              <a:t>Materials</a:t>
            </a:r>
            <a:r>
              <a:rPr lang="es-ES_tradnl" sz="2400" b="1" dirty="0" smtClean="0">
                <a:solidFill>
                  <a:schemeClr val="accent5">
                    <a:lumMod val="75000"/>
                  </a:schemeClr>
                </a:solidFill>
              </a:rPr>
              <a:t> </a:t>
            </a:r>
            <a:r>
              <a:rPr lang="es-ES_tradnl" sz="2400" b="1" dirty="0" err="1" smtClean="0">
                <a:solidFill>
                  <a:schemeClr val="accent5">
                    <a:lumMod val="75000"/>
                  </a:schemeClr>
                </a:solidFill>
              </a:rPr>
              <a:t>recovery</a:t>
            </a:r>
            <a:endParaRPr lang="es-ES" sz="2400" b="1" dirty="0">
              <a:solidFill>
                <a:schemeClr val="accent5">
                  <a:lumMod val="75000"/>
                </a:schemeClr>
              </a:solidFill>
            </a:endParaRPr>
          </a:p>
        </p:txBody>
      </p:sp>
    </p:spTree>
    <p:extLst>
      <p:ext uri="{BB962C8B-B14F-4D97-AF65-F5344CB8AC3E}">
        <p14:creationId xmlns:p14="http://schemas.microsoft.com/office/powerpoint/2010/main" val="314291327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Materials of the future?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Newspaper wood</a:t>
            </a:r>
          </a:p>
          <a:p>
            <a:endParaRPr lang="en-GB" dirty="0"/>
          </a:p>
          <a:p>
            <a:r>
              <a:rPr lang="en-GB" dirty="0" smtClean="0"/>
              <a:t>Nappy roofing</a:t>
            </a:r>
          </a:p>
          <a:p>
            <a:endParaRPr lang="en-GB" dirty="0"/>
          </a:p>
          <a:p>
            <a:endParaRPr lang="en-GB" dirty="0" smtClean="0"/>
          </a:p>
          <a:p>
            <a:r>
              <a:rPr lang="en-GB" dirty="0" smtClean="0"/>
              <a:t>Blood bricks</a:t>
            </a:r>
          </a:p>
          <a:p>
            <a:endParaRPr lang="en-GB" dirty="0"/>
          </a:p>
          <a:p>
            <a:endParaRPr lang="en-GB" dirty="0" smtClean="0"/>
          </a:p>
          <a:p>
            <a:r>
              <a:rPr lang="en-GB" dirty="0" smtClean="0"/>
              <a:t>Bottle bricks</a:t>
            </a:r>
            <a:endParaRPr lang="en-GB" dirty="0"/>
          </a:p>
        </p:txBody>
      </p:sp>
      <p:pic>
        <p:nvPicPr>
          <p:cNvPr id="1026" name="Picture 2" descr="http://www.citymetric.com/sites/default/files/styles/large/public/article_body_2015/04/newspaperwood.jpg?itok=uiYYwnoZ"/>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9606" y="1376149"/>
            <a:ext cx="1547664" cy="10317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citymetric.com/sites/default/files/styles/large/public/article_body_2015/04/blood_bricks.jpg?itok=-bNVJi8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2235" y="3400391"/>
            <a:ext cx="1852570" cy="104207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citymetric.com/sites/default/files/styles/large/public/article_body_2015/04/polymer_tile.jpg?itok=uq-E-_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5095" y="2217084"/>
            <a:ext cx="2058267" cy="94337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citymetric.com/sites/default/files/images/2080834415_428dd4f18b_o.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3112" y="4589241"/>
            <a:ext cx="2009048" cy="226218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488" y="6546126"/>
            <a:ext cx="2425408" cy="307777"/>
          </a:xfrm>
          <a:prstGeom prst="rect">
            <a:avLst/>
          </a:prstGeom>
          <a:noFill/>
        </p:spPr>
        <p:txBody>
          <a:bodyPr wrap="none" rtlCol="0">
            <a:spAutoFit/>
          </a:bodyPr>
          <a:lstStyle/>
          <a:p>
            <a:r>
              <a:rPr lang="en-GB" sz="1400" dirty="0" smtClean="0"/>
              <a:t>Source: www.citymetric.com</a:t>
            </a:r>
            <a:endParaRPr lang="en-GB" sz="1400" dirty="0"/>
          </a:p>
        </p:txBody>
      </p:sp>
      <p:grpSp>
        <p:nvGrpSpPr>
          <p:cNvPr id="9" name="Group 3"/>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13"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68239441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Materials of the future?</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Mushroom walls</a:t>
            </a:r>
          </a:p>
          <a:p>
            <a:endParaRPr lang="en-GB" dirty="0"/>
          </a:p>
          <a:p>
            <a:endParaRPr lang="en-GB" dirty="0" smtClean="0"/>
          </a:p>
          <a:p>
            <a:r>
              <a:rPr lang="en-GB" dirty="0" err="1" smtClean="0"/>
              <a:t>Plasphalt</a:t>
            </a:r>
            <a:r>
              <a:rPr lang="en-GB" dirty="0" smtClean="0"/>
              <a:t> </a:t>
            </a:r>
          </a:p>
          <a:p>
            <a:endParaRPr lang="en-GB" dirty="0"/>
          </a:p>
          <a:p>
            <a:endParaRPr lang="en-GB" dirty="0" smtClean="0"/>
          </a:p>
          <a:p>
            <a:r>
              <a:rPr lang="en-GB" dirty="0" smtClean="0"/>
              <a:t>Wine cork panels</a:t>
            </a:r>
            <a:endParaRPr lang="en-GB" dirty="0"/>
          </a:p>
        </p:txBody>
      </p:sp>
      <p:pic>
        <p:nvPicPr>
          <p:cNvPr id="2050" name="Picture 2" descr="http://www.citymetric.com/sites/default/files/styles/large/public/article_body_2015/04/tiny_mushroom_house.jpg?itok=4cAnoNV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1600200"/>
            <a:ext cx="1800200" cy="120763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citymetric.com/sites/default/files/styles/large/public/article_body_2015/04/img_1743.jpg?itok=mkqoo-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996952"/>
            <a:ext cx="1830483" cy="122413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citymetric.com/sites/default/files/images/wine%20cork%20til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912" y="4410206"/>
            <a:ext cx="1800200" cy="1800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488" y="6546126"/>
            <a:ext cx="2425408" cy="307777"/>
          </a:xfrm>
          <a:prstGeom prst="rect">
            <a:avLst/>
          </a:prstGeom>
          <a:noFill/>
        </p:spPr>
        <p:txBody>
          <a:bodyPr wrap="none" rtlCol="0">
            <a:spAutoFit/>
          </a:bodyPr>
          <a:lstStyle/>
          <a:p>
            <a:r>
              <a:rPr lang="en-GB" sz="1400" dirty="0" smtClean="0"/>
              <a:t>Source: www.citymetric.com</a:t>
            </a:r>
            <a:endParaRPr lang="en-GB" sz="1400" dirty="0"/>
          </a:p>
        </p:txBody>
      </p:sp>
      <p:grpSp>
        <p:nvGrpSpPr>
          <p:cNvPr id="8"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12"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8209642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11 CuadroTexto"/>
          <p:cNvSpPr txBox="1"/>
          <p:nvPr/>
        </p:nvSpPr>
        <p:spPr>
          <a:xfrm>
            <a:off x="611560" y="1628800"/>
            <a:ext cx="7704856" cy="461665"/>
          </a:xfrm>
          <a:prstGeom prst="rect">
            <a:avLst/>
          </a:prstGeom>
          <a:noFill/>
        </p:spPr>
        <p:txBody>
          <a:bodyPr wrap="square" rtlCol="0">
            <a:spAutoFit/>
          </a:bodyPr>
          <a:lstStyle/>
          <a:p>
            <a:r>
              <a:rPr lang="es-ES_tradnl" sz="2400" b="1" dirty="0" err="1" smtClean="0"/>
              <a:t>Need</a:t>
            </a:r>
            <a:r>
              <a:rPr lang="es-ES_tradnl" sz="2400" b="1" dirty="0" smtClean="0"/>
              <a:t> of </a:t>
            </a:r>
            <a:r>
              <a:rPr lang="es-ES_tradnl" sz="2400" b="1" dirty="0" err="1" smtClean="0"/>
              <a:t>promotion</a:t>
            </a:r>
            <a:r>
              <a:rPr lang="es-ES_tradnl" sz="2400" b="1" dirty="0" smtClean="0"/>
              <a:t> of </a:t>
            </a:r>
            <a:r>
              <a:rPr lang="es-ES_tradnl" sz="2400" b="1" dirty="0" err="1" smtClean="0"/>
              <a:t>sustainable</a:t>
            </a:r>
            <a:r>
              <a:rPr lang="es-ES_tradnl" sz="2400" b="1" dirty="0" smtClean="0"/>
              <a:t> </a:t>
            </a:r>
            <a:r>
              <a:rPr lang="es-ES_tradnl" sz="2400" b="1" dirty="0" err="1" smtClean="0"/>
              <a:t>materials</a:t>
            </a:r>
            <a:r>
              <a:rPr lang="es-ES_tradnl" sz="2400" b="1" dirty="0" smtClean="0"/>
              <a:t> </a:t>
            </a:r>
            <a:endParaRPr lang="es-ES" sz="2400" b="1" dirty="0"/>
          </a:p>
        </p:txBody>
      </p:sp>
      <p:sp>
        <p:nvSpPr>
          <p:cNvPr id="13" name="12 CuadroTexto"/>
          <p:cNvSpPr txBox="1"/>
          <p:nvPr/>
        </p:nvSpPr>
        <p:spPr>
          <a:xfrm>
            <a:off x="539552" y="2420888"/>
            <a:ext cx="8064896" cy="4124206"/>
          </a:xfrm>
          <a:prstGeom prst="rect">
            <a:avLst/>
          </a:prstGeom>
          <a:noFill/>
        </p:spPr>
        <p:txBody>
          <a:bodyPr wrap="square" rtlCol="0">
            <a:spAutoFit/>
          </a:bodyPr>
          <a:lstStyle/>
          <a:p>
            <a:pPr>
              <a:spcBef>
                <a:spcPts val="600"/>
              </a:spcBef>
            </a:pPr>
            <a:r>
              <a:rPr lang="es-ES_tradnl" sz="2400" dirty="0" err="1" smtClean="0"/>
              <a:t>Innovation</a:t>
            </a:r>
            <a:r>
              <a:rPr lang="es-ES_tradnl" sz="2400" dirty="0" smtClean="0"/>
              <a:t> and industrial </a:t>
            </a:r>
            <a:r>
              <a:rPr lang="es-ES_tradnl" sz="2400" dirty="0" err="1" smtClean="0"/>
              <a:t>development</a:t>
            </a:r>
            <a:r>
              <a:rPr lang="es-ES_tradnl" sz="2400" dirty="0" smtClean="0"/>
              <a:t> </a:t>
            </a:r>
          </a:p>
          <a:p>
            <a:pPr lvl="1">
              <a:spcBef>
                <a:spcPts val="600"/>
              </a:spcBef>
              <a:buFontTx/>
              <a:buChar char="-"/>
            </a:pPr>
            <a:r>
              <a:rPr lang="es-ES_tradnl" sz="2000" dirty="0" err="1" smtClean="0"/>
              <a:t>Reduction</a:t>
            </a:r>
            <a:r>
              <a:rPr lang="es-ES_tradnl" sz="2000" dirty="0" smtClean="0"/>
              <a:t> of </a:t>
            </a:r>
            <a:r>
              <a:rPr lang="es-ES_tradnl" sz="2000" dirty="0" err="1" smtClean="0"/>
              <a:t>consumptions</a:t>
            </a:r>
            <a:r>
              <a:rPr lang="es-ES_tradnl" sz="2000" dirty="0" smtClean="0"/>
              <a:t> and </a:t>
            </a:r>
            <a:r>
              <a:rPr lang="es-ES_tradnl" sz="2000" dirty="0" err="1" smtClean="0"/>
              <a:t>emissions</a:t>
            </a:r>
            <a:endParaRPr lang="es-ES_tradnl" sz="2000" dirty="0" smtClean="0"/>
          </a:p>
          <a:p>
            <a:pPr lvl="1">
              <a:spcBef>
                <a:spcPts val="600"/>
              </a:spcBef>
              <a:buFontTx/>
              <a:buChar char="-"/>
            </a:pPr>
            <a:r>
              <a:rPr lang="es-ES_tradnl" sz="2000" dirty="0" err="1" smtClean="0"/>
              <a:t>Waste</a:t>
            </a:r>
            <a:r>
              <a:rPr lang="es-ES_tradnl" sz="2000" dirty="0" smtClean="0"/>
              <a:t> </a:t>
            </a:r>
            <a:r>
              <a:rPr lang="es-ES_tradnl" sz="2000" dirty="0" err="1" smtClean="0"/>
              <a:t>recovery</a:t>
            </a:r>
            <a:r>
              <a:rPr lang="es-ES_tradnl" sz="2000" dirty="0" smtClean="0"/>
              <a:t>  </a:t>
            </a:r>
          </a:p>
          <a:p>
            <a:pPr>
              <a:spcBef>
                <a:spcPts val="600"/>
              </a:spcBef>
            </a:pPr>
            <a:r>
              <a:rPr lang="es-ES_tradnl" sz="2400" dirty="0" err="1" smtClean="0"/>
              <a:t>Commitment</a:t>
            </a:r>
            <a:r>
              <a:rPr lang="es-ES_tradnl" sz="2400" dirty="0" smtClean="0"/>
              <a:t> to </a:t>
            </a:r>
            <a:r>
              <a:rPr lang="es-ES_tradnl" sz="2400" dirty="0" err="1" smtClean="0"/>
              <a:t>include</a:t>
            </a:r>
            <a:r>
              <a:rPr lang="es-ES_tradnl" sz="2400" dirty="0" smtClean="0"/>
              <a:t> </a:t>
            </a:r>
            <a:r>
              <a:rPr lang="es-ES_tradnl" sz="2400" dirty="0" err="1" smtClean="0"/>
              <a:t>recovered</a:t>
            </a:r>
            <a:r>
              <a:rPr lang="es-ES_tradnl" sz="2400" dirty="0" smtClean="0"/>
              <a:t> </a:t>
            </a:r>
            <a:r>
              <a:rPr lang="es-ES_tradnl" sz="2400" dirty="0" err="1" smtClean="0"/>
              <a:t>materials</a:t>
            </a:r>
            <a:r>
              <a:rPr lang="es-ES_tradnl" sz="2400" dirty="0" smtClean="0"/>
              <a:t> in new </a:t>
            </a:r>
            <a:r>
              <a:rPr lang="es-ES_tradnl" sz="2400" dirty="0" err="1" smtClean="0"/>
              <a:t>constructions</a:t>
            </a:r>
            <a:r>
              <a:rPr lang="es-ES_tradnl" sz="2400" dirty="0" smtClean="0"/>
              <a:t> </a:t>
            </a:r>
          </a:p>
          <a:p>
            <a:pPr>
              <a:spcBef>
                <a:spcPts val="600"/>
              </a:spcBef>
            </a:pPr>
            <a:r>
              <a:rPr lang="es-ES_tradnl" sz="2400" dirty="0" err="1" smtClean="0"/>
              <a:t>Promotion</a:t>
            </a:r>
            <a:r>
              <a:rPr lang="es-ES_tradnl" sz="2400" dirty="0" smtClean="0"/>
              <a:t> of more </a:t>
            </a:r>
            <a:r>
              <a:rPr lang="es-ES_tradnl" sz="2400" dirty="0" err="1" smtClean="0"/>
              <a:t>efficient</a:t>
            </a:r>
            <a:r>
              <a:rPr lang="es-ES_tradnl" sz="2400" dirty="0" smtClean="0"/>
              <a:t> </a:t>
            </a:r>
            <a:r>
              <a:rPr lang="es-ES_tradnl" sz="2400" dirty="0" err="1" smtClean="0"/>
              <a:t>materials</a:t>
            </a:r>
            <a:r>
              <a:rPr lang="es-ES_tradnl" sz="2400" dirty="0" smtClean="0"/>
              <a:t> and </a:t>
            </a:r>
            <a:r>
              <a:rPr lang="es-ES_tradnl" sz="2400" dirty="0" err="1" smtClean="0"/>
              <a:t>penalize</a:t>
            </a:r>
            <a:r>
              <a:rPr lang="es-ES_tradnl" sz="2400" dirty="0" smtClean="0"/>
              <a:t> </a:t>
            </a:r>
            <a:r>
              <a:rPr lang="es-ES_tradnl" sz="2400" dirty="0" err="1" smtClean="0"/>
              <a:t>others</a:t>
            </a:r>
            <a:r>
              <a:rPr lang="es-ES_tradnl" sz="2400" dirty="0" smtClean="0"/>
              <a:t> </a:t>
            </a:r>
            <a:r>
              <a:rPr lang="es-ES_tradnl" sz="2400" dirty="0" err="1" smtClean="0"/>
              <a:t>with</a:t>
            </a:r>
            <a:r>
              <a:rPr lang="es-ES_tradnl" sz="2400" dirty="0" smtClean="0"/>
              <a:t> </a:t>
            </a:r>
            <a:r>
              <a:rPr lang="es-ES_tradnl" sz="2400" dirty="0" err="1" smtClean="0"/>
              <a:t>big</a:t>
            </a:r>
            <a:r>
              <a:rPr lang="es-ES_tradnl" sz="2400" dirty="0" smtClean="0"/>
              <a:t> </a:t>
            </a:r>
            <a:r>
              <a:rPr lang="es-ES_tradnl" sz="2400" dirty="0" err="1" smtClean="0"/>
              <a:t>environment</a:t>
            </a:r>
            <a:r>
              <a:rPr lang="es-ES_tradnl" sz="2400" dirty="0" smtClean="0"/>
              <a:t> </a:t>
            </a:r>
            <a:r>
              <a:rPr lang="es-ES_tradnl" sz="2400" dirty="0" err="1" smtClean="0"/>
              <a:t>impact</a:t>
            </a:r>
            <a:r>
              <a:rPr lang="es-ES_tradnl" sz="2400" dirty="0" smtClean="0"/>
              <a:t> </a:t>
            </a:r>
            <a:r>
              <a:rPr lang="es-ES_tradnl" sz="2400" dirty="0" err="1" smtClean="0"/>
              <a:t>during</a:t>
            </a:r>
            <a:r>
              <a:rPr lang="es-ES_tradnl" sz="2400" dirty="0" smtClean="0"/>
              <a:t> </a:t>
            </a:r>
            <a:r>
              <a:rPr lang="es-ES_tradnl" sz="2400" dirty="0" err="1" smtClean="0"/>
              <a:t>their</a:t>
            </a:r>
            <a:r>
              <a:rPr lang="es-ES_tradnl" sz="2400" dirty="0" smtClean="0"/>
              <a:t> </a:t>
            </a:r>
            <a:r>
              <a:rPr lang="es-ES_tradnl" sz="2400" dirty="0" err="1" smtClean="0"/>
              <a:t>life</a:t>
            </a:r>
            <a:r>
              <a:rPr lang="es-ES_tradnl" sz="2400" dirty="0" smtClean="0"/>
              <a:t> </a:t>
            </a:r>
            <a:r>
              <a:rPr lang="es-ES_tradnl" sz="2400" dirty="0" err="1" smtClean="0"/>
              <a:t>cycle</a:t>
            </a:r>
            <a:endParaRPr lang="es-ES_tradnl" sz="2400" dirty="0" smtClean="0"/>
          </a:p>
          <a:p>
            <a:pPr>
              <a:spcBef>
                <a:spcPts val="600"/>
              </a:spcBef>
            </a:pPr>
            <a:r>
              <a:rPr lang="es-ES_tradnl" sz="2400" dirty="0" err="1" smtClean="0"/>
              <a:t>Promotion</a:t>
            </a:r>
            <a:r>
              <a:rPr lang="es-ES_tradnl" sz="2400" dirty="0" smtClean="0"/>
              <a:t> of </a:t>
            </a:r>
            <a:r>
              <a:rPr lang="es-ES_tradnl" sz="2400" dirty="0" err="1" smtClean="0"/>
              <a:t>restoration</a:t>
            </a:r>
            <a:r>
              <a:rPr lang="es-ES_tradnl" sz="2400" dirty="0" smtClean="0"/>
              <a:t> and </a:t>
            </a:r>
            <a:r>
              <a:rPr lang="es-ES_tradnl" sz="2400" dirty="0" err="1" smtClean="0"/>
              <a:t>retrofitting</a:t>
            </a:r>
            <a:endParaRPr lang="es-ES_tradnl" sz="2400" dirty="0" smtClean="0"/>
          </a:p>
          <a:p>
            <a:pPr>
              <a:spcBef>
                <a:spcPts val="600"/>
              </a:spcBef>
            </a:pPr>
            <a:r>
              <a:rPr lang="es-ES_tradnl" sz="2400" dirty="0" err="1" smtClean="0"/>
              <a:t>Ban</a:t>
            </a:r>
            <a:r>
              <a:rPr lang="es-ES_tradnl" sz="2400" dirty="0" smtClean="0"/>
              <a:t>/</a:t>
            </a:r>
            <a:r>
              <a:rPr lang="es-ES_tradnl" sz="2400" dirty="0" err="1" smtClean="0"/>
              <a:t>limit</a:t>
            </a:r>
            <a:r>
              <a:rPr lang="es-ES_tradnl" sz="2400" dirty="0" smtClean="0"/>
              <a:t> </a:t>
            </a:r>
            <a:r>
              <a:rPr lang="es-ES_tradnl" sz="2400" dirty="0" err="1" smtClean="0"/>
              <a:t>the</a:t>
            </a:r>
            <a:r>
              <a:rPr lang="es-ES_tradnl" sz="2400" dirty="0" smtClean="0"/>
              <a:t> use of </a:t>
            </a:r>
            <a:r>
              <a:rPr lang="es-ES_tradnl" sz="2400" dirty="0" err="1" smtClean="0"/>
              <a:t>dangerous</a:t>
            </a:r>
            <a:r>
              <a:rPr lang="es-ES_tradnl" sz="2400" dirty="0" smtClean="0"/>
              <a:t> </a:t>
            </a:r>
            <a:r>
              <a:rPr lang="es-ES_tradnl" sz="2400" dirty="0" err="1" smtClean="0"/>
              <a:t>materials</a:t>
            </a:r>
            <a:r>
              <a:rPr lang="es-ES_tradnl" sz="2400" dirty="0" smtClean="0"/>
              <a:t> </a:t>
            </a:r>
            <a:r>
              <a:rPr lang="es-ES_tradnl" sz="2400" dirty="0" err="1" smtClean="0"/>
              <a:t>for</a:t>
            </a:r>
            <a:r>
              <a:rPr lang="es-ES_tradnl" sz="2400" dirty="0" smtClean="0"/>
              <a:t> </a:t>
            </a:r>
            <a:r>
              <a:rPr lang="es-ES_tradnl" sz="2400" dirty="0" err="1" smtClean="0"/>
              <a:t>health</a:t>
            </a:r>
            <a:r>
              <a:rPr lang="es-ES_tradnl" sz="2400" dirty="0" smtClean="0"/>
              <a:t> </a:t>
            </a:r>
          </a:p>
          <a:p>
            <a:endParaRPr lang="es-ES" sz="2400" dirty="0"/>
          </a:p>
        </p:txBody>
      </p:sp>
      <p:sp>
        <p:nvSpPr>
          <p:cNvPr id="14" name="13 CuadroTexto"/>
          <p:cNvSpPr txBox="1"/>
          <p:nvPr/>
        </p:nvSpPr>
        <p:spPr>
          <a:xfrm>
            <a:off x="827584" y="980728"/>
            <a:ext cx="4536504" cy="461665"/>
          </a:xfrm>
          <a:prstGeom prst="rect">
            <a:avLst/>
          </a:prstGeom>
          <a:noFill/>
        </p:spPr>
        <p:txBody>
          <a:bodyPr wrap="square" rtlCol="0">
            <a:spAutoFit/>
          </a:bodyPr>
          <a:lstStyle/>
          <a:p>
            <a:r>
              <a:rPr lang="es-ES_tradnl" sz="2400" b="1" dirty="0" smtClean="0">
                <a:solidFill>
                  <a:srgbClr val="002060"/>
                </a:solidFill>
              </a:rPr>
              <a:t>CONCLUSIONS</a:t>
            </a:r>
            <a:endParaRPr lang="es-ES" sz="2400" b="1" dirty="0">
              <a:solidFill>
                <a:srgbClr val="002060"/>
              </a:solidFill>
            </a:endParaRPr>
          </a:p>
        </p:txBody>
      </p:sp>
      <p:grpSp>
        <p:nvGrpSpPr>
          <p:cNvPr id="15" name="Group 3"/>
          <p:cNvGrpSpPr/>
          <p:nvPr/>
        </p:nvGrpSpPr>
        <p:grpSpPr>
          <a:xfrm>
            <a:off x="1149" y="66530"/>
            <a:ext cx="9035406" cy="683568"/>
            <a:chOff x="1149" y="66530"/>
            <a:chExt cx="9035406" cy="683568"/>
          </a:xfrm>
        </p:grpSpPr>
        <p:pic>
          <p:nvPicPr>
            <p:cNvPr id="1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MATERIALS</a:t>
              </a:r>
              <a:endParaRPr lang="en-GB" sz="1400" b="1" dirty="0">
                <a:solidFill>
                  <a:srgbClr val="0070C0"/>
                </a:solidFill>
              </a:endParaRPr>
            </a:p>
          </p:txBody>
        </p:sp>
        <p:pic>
          <p:nvPicPr>
            <p:cNvPr id="20"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timing>
    <p:tnLst>
      <p:par>
        <p:cTn id="1" dur="indefinite" restart="never" nodeType="tmRoot"/>
      </p:par>
    </p:tnLst>
  </p:timing>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2146</TotalTime>
  <Words>1488</Words>
  <Application>Microsoft Office PowerPoint</Application>
  <PresentationFormat>On-screen Show (4:3)</PresentationFormat>
  <Paragraphs>349</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Recycled and secondary materials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Targets for recycled content</vt:lpstr>
      <vt:lpstr>PowerPoint Presentation</vt:lpstr>
      <vt:lpstr>Materials of the future?</vt:lpstr>
      <vt:lpstr>Materials of the future?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Architectural Developments</dc:title>
  <dc:creator>Lara Hopkinson</dc:creator>
  <cp:lastModifiedBy>Juan Ferriz-Papi</cp:lastModifiedBy>
  <cp:revision>63</cp:revision>
  <dcterms:created xsi:type="dcterms:W3CDTF">2016-09-15T14:16:36Z</dcterms:created>
  <dcterms:modified xsi:type="dcterms:W3CDTF">2019-12-05T10:30:27Z</dcterms:modified>
</cp:coreProperties>
</file>