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3" r:id="rId4"/>
    <p:sldId id="259" r:id="rId5"/>
    <p:sldId id="260" r:id="rId6"/>
    <p:sldId id="264" r:id="rId7"/>
    <p:sldId id="261" r:id="rId8"/>
    <p:sldId id="262" r:id="rId9"/>
    <p:sldId id="258"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1" d="100"/>
          <a:sy n="51" d="100"/>
        </p:scale>
        <p:origin x="72" y="3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zh-CN" altLang="en-US"/>
              <a:t>单击此处编辑母版标题样式</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4/16/2019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节标题">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zh-CN" altLang="en-US"/>
              <a:t>单击此处编辑母版标题样式</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4/16/2019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zh-CN" altLang="en-US"/>
              <a:t>单击此处编辑母版标题样式</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Content Placeholder 3"/>
          <p:cNvSpPr>
            <a:spLocks noGrp="1"/>
          </p:cNvSpPr>
          <p:nvPr>
            <p:ph sz="half" idx="2"/>
          </p:nvPr>
        </p:nvSpPr>
        <p:spPr>
          <a:xfrm>
            <a:off x="685800" y="3132666"/>
            <a:ext cx="5311775" cy="308601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Content Placeholder 5"/>
          <p:cNvSpPr>
            <a:spLocks noGrp="1"/>
          </p:cNvSpPr>
          <p:nvPr>
            <p:ph sz="quarter" idx="4"/>
          </p:nvPr>
        </p:nvSpPr>
        <p:spPr>
          <a:xfrm>
            <a:off x="6172200" y="3132666"/>
            <a:ext cx="5334000" cy="3086019"/>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zh-CN" altLang="en-US"/>
              <a:t>单击此处编辑母版标题样式</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8A87A34-81AB-432B-8DAE-1953F412C126}" type="datetimeFigureOut">
              <a:rPr lang="en-US" dirty="0"/>
              <a:t>4/16/2019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8A87A34-81AB-432B-8DAE-1953F412C126}" type="datetimeFigureOut">
              <a:rPr lang="en-US" dirty="0"/>
              <a:t>4/16/2019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带描述的全景图片">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zh-CN" altLang="en-US"/>
              <a:t>单击此处编辑母版标题样式</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a:t>单击图标添加图片</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p:txBody>
          <a:bodyPr/>
          <a:lstStyle/>
          <a:p>
            <a:fld id="{48A87A34-81AB-432B-8DAE-1953F412C126}" type="datetimeFigureOut">
              <a:rPr lang="en-US" dirty="0"/>
              <a:t>4/16/2019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标题和描述">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带描述的引言">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zh-CN" altLang="en-US"/>
              <a:t>单击此处编辑母版标题样式</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4/16/2019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名片">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zh-CN" altLang="en-US"/>
              <a:t>单击此处编辑母版标题样式</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4/16/2019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栏">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zh-CN" altLang="en-US"/>
              <a:t>单击此处编辑母版标题样式</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48A87A34-81AB-432B-8DAE-1953F412C126}" type="datetimeFigureOut">
              <a:rPr lang="en-US" dirty="0"/>
              <a:t>4/16/2019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图片栏">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zh-CN" altLang="en-US"/>
              <a:t>单击此处编辑母版标题样式</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zh-CN" altLang="en-US"/>
              <a:t>单击图标添加图片</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p>
        </p:txBody>
      </p:sp>
      <p:sp>
        <p:nvSpPr>
          <p:cNvPr id="3" name="Date Placeholder 2"/>
          <p:cNvSpPr>
            <a:spLocks noGrp="1"/>
          </p:cNvSpPr>
          <p:nvPr>
            <p:ph type="dt" sz="half" idx="10"/>
          </p:nvPr>
        </p:nvSpPr>
        <p:spPr/>
        <p:txBody>
          <a:bodyPr/>
          <a:lstStyle/>
          <a:p>
            <a:fld id="{48A87A34-81AB-432B-8DAE-1953F412C126}" type="datetimeFigureOut">
              <a:rPr lang="en-US" dirty="0"/>
              <a:t>4/16/2019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竖排标题与文本">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zh-CN" altLang="en-US"/>
              <a:t>单击此处编辑母版标题样式</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4/16/2019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zh-CN" altLang="en-US"/>
              <a:t>单击此处编辑母版标题样式</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4/16/2019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05DDCE-1477-41A5-B054-6355AFF2C8D3}"/>
              </a:ext>
            </a:extLst>
          </p:cNvPr>
          <p:cNvSpPr>
            <a:spLocks noGrp="1"/>
          </p:cNvSpPr>
          <p:nvPr>
            <p:ph type="ctrTitle"/>
          </p:nvPr>
        </p:nvSpPr>
        <p:spPr/>
        <p:txBody>
          <a:bodyPr/>
          <a:lstStyle/>
          <a:p>
            <a:r>
              <a:rPr lang="en-US" altLang="zh-CN" dirty="0"/>
              <a:t>Ethics &amp; integrity</a:t>
            </a:r>
            <a:endParaRPr lang="zh-CN" altLang="en-US" dirty="0"/>
          </a:p>
        </p:txBody>
      </p:sp>
      <p:sp>
        <p:nvSpPr>
          <p:cNvPr id="3" name="副标题 2">
            <a:extLst>
              <a:ext uri="{FF2B5EF4-FFF2-40B4-BE49-F238E27FC236}">
                <a16:creationId xmlns:a16="http://schemas.microsoft.com/office/drawing/2014/main" id="{65C8A8B7-7670-4A06-B8AB-29499EE0F546}"/>
              </a:ext>
            </a:extLst>
          </p:cNvPr>
          <p:cNvSpPr>
            <a:spLocks noGrp="1"/>
          </p:cNvSpPr>
          <p:nvPr>
            <p:ph type="subTitle" idx="1"/>
          </p:nvPr>
        </p:nvSpPr>
        <p:spPr/>
        <p:txBody>
          <a:bodyPr/>
          <a:lstStyle/>
          <a:p>
            <a:r>
              <a:rPr lang="en-US" altLang="zh-CN" dirty="0"/>
              <a:t>Consent, Informed Consent, Right to withdrawal, De-brief</a:t>
            </a:r>
            <a:endParaRPr lang="zh-CN" altLang="en-US" dirty="0"/>
          </a:p>
        </p:txBody>
      </p:sp>
      <p:sp>
        <p:nvSpPr>
          <p:cNvPr id="4" name="文本框 3">
            <a:extLst>
              <a:ext uri="{FF2B5EF4-FFF2-40B4-BE49-F238E27FC236}">
                <a16:creationId xmlns:a16="http://schemas.microsoft.com/office/drawing/2014/main" id="{51136A6F-FEC7-436A-9D49-E90FD8357650}"/>
              </a:ext>
            </a:extLst>
          </p:cNvPr>
          <p:cNvSpPr txBox="1"/>
          <p:nvPr/>
        </p:nvSpPr>
        <p:spPr>
          <a:xfrm>
            <a:off x="3615846" y="4446486"/>
            <a:ext cx="4960307"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r"/>
            <a:r>
              <a:rPr lang="en-US" altLang="zh-CN" dirty="0"/>
              <a:t>Jiayi ZHONG, Peng CHAN, </a:t>
            </a:r>
            <a:r>
              <a:rPr lang="en-US" altLang="zh-CN" dirty="0" err="1"/>
              <a:t>Qiuyan</a:t>
            </a:r>
            <a:r>
              <a:rPr lang="en-US" altLang="zh-CN" dirty="0"/>
              <a:t> GAI</a:t>
            </a:r>
            <a:endParaRPr lang="zh-CN" altLang="en-US" dirty="0"/>
          </a:p>
        </p:txBody>
      </p:sp>
    </p:spTree>
    <p:extLst>
      <p:ext uri="{BB962C8B-B14F-4D97-AF65-F5344CB8AC3E}">
        <p14:creationId xmlns:p14="http://schemas.microsoft.com/office/powerpoint/2010/main" val="3476935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FACC2E59-256A-4881-B8A0-DD06EED10C0C}"/>
              </a:ext>
            </a:extLst>
          </p:cNvPr>
          <p:cNvSpPr/>
          <p:nvPr/>
        </p:nvSpPr>
        <p:spPr>
          <a:xfrm>
            <a:off x="576196" y="1720840"/>
            <a:ext cx="11323529" cy="3416320"/>
          </a:xfrm>
          <a:prstGeom prst="rect">
            <a:avLst/>
          </a:prstGeom>
        </p:spPr>
        <p:txBody>
          <a:bodyPr wrap="square">
            <a:spAutoFit/>
          </a:bodyPr>
          <a:lstStyle/>
          <a:p>
            <a:r>
              <a:rPr lang="en-GB" altLang="zh-CN" sz="2400" dirty="0">
                <a:latin typeface="等线" panose="02010600030101010101" pitchFamily="2" charset="-122"/>
                <a:cs typeface="Times New Roman" panose="02020603050405020304" pitchFamily="18" charset="0"/>
              </a:rPr>
              <a:t>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endParaRPr lang="zh-CN" altLang="en-US" sz="2400" dirty="0"/>
          </a:p>
        </p:txBody>
      </p:sp>
      <p:sp>
        <p:nvSpPr>
          <p:cNvPr id="5" name="文本框 4">
            <a:extLst>
              <a:ext uri="{FF2B5EF4-FFF2-40B4-BE49-F238E27FC236}">
                <a16:creationId xmlns:a16="http://schemas.microsoft.com/office/drawing/2014/main" id="{FFB6EB95-E819-4055-AFAF-733EB7A235AB}"/>
              </a:ext>
            </a:extLst>
          </p:cNvPr>
          <p:cNvSpPr txBox="1"/>
          <p:nvPr/>
        </p:nvSpPr>
        <p:spPr>
          <a:xfrm>
            <a:off x="576196" y="919655"/>
            <a:ext cx="5022937" cy="646331"/>
          </a:xfrm>
          <a:prstGeom prst="rect">
            <a:avLst/>
          </a:prstGeom>
          <a:noFill/>
        </p:spPr>
        <p:txBody>
          <a:bodyPr wrap="square" rtlCol="0">
            <a:spAutoFit/>
          </a:bodyPr>
          <a:lstStyle/>
          <a:p>
            <a:r>
              <a:rPr lang="en-US" altLang="zh-CN" sz="3600" b="1" dirty="0"/>
              <a:t>Informed Consent</a:t>
            </a:r>
            <a:endParaRPr lang="zh-CN" altLang="en-US" sz="3600" b="1" dirty="0"/>
          </a:p>
        </p:txBody>
      </p:sp>
    </p:spTree>
    <p:extLst>
      <p:ext uri="{BB962C8B-B14F-4D97-AF65-F5344CB8AC3E}">
        <p14:creationId xmlns:p14="http://schemas.microsoft.com/office/powerpoint/2010/main" val="3493726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矩形 10">
            <a:extLst>
              <a:ext uri="{FF2B5EF4-FFF2-40B4-BE49-F238E27FC236}">
                <a16:creationId xmlns:a16="http://schemas.microsoft.com/office/drawing/2014/main" id="{01F8219E-372B-421B-B326-790DA715548F}"/>
              </a:ext>
            </a:extLst>
          </p:cNvPr>
          <p:cNvSpPr/>
          <p:nvPr/>
        </p:nvSpPr>
        <p:spPr>
          <a:xfrm>
            <a:off x="951978" y="2530258"/>
            <a:ext cx="9983244" cy="1503123"/>
          </a:xfrm>
          <a:prstGeom prst="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zh-CN" altLang="en-US"/>
          </a:p>
        </p:txBody>
      </p:sp>
      <p:sp>
        <p:nvSpPr>
          <p:cNvPr id="6" name="文本框 5">
            <a:extLst>
              <a:ext uri="{FF2B5EF4-FFF2-40B4-BE49-F238E27FC236}">
                <a16:creationId xmlns:a16="http://schemas.microsoft.com/office/drawing/2014/main" id="{CDE84A25-6282-43CE-B4FF-9A03473DC1E2}"/>
              </a:ext>
            </a:extLst>
          </p:cNvPr>
          <p:cNvSpPr txBox="1"/>
          <p:nvPr/>
        </p:nvSpPr>
        <p:spPr>
          <a:xfrm>
            <a:off x="657615" y="563671"/>
            <a:ext cx="2624203" cy="646331"/>
          </a:xfrm>
          <a:prstGeom prst="rect">
            <a:avLst/>
          </a:prstGeom>
          <a:noFill/>
        </p:spPr>
        <p:txBody>
          <a:bodyPr wrap="square" rtlCol="0">
            <a:spAutoFit/>
          </a:bodyPr>
          <a:lstStyle/>
          <a:p>
            <a:r>
              <a:rPr lang="en-US" altLang="zh-CN" sz="3600" b="1" dirty="0"/>
              <a:t>Consent</a:t>
            </a:r>
            <a:endParaRPr lang="zh-CN" altLang="en-US" sz="3600" b="1" dirty="0"/>
          </a:p>
        </p:txBody>
      </p:sp>
      <p:grpSp>
        <p:nvGrpSpPr>
          <p:cNvPr id="8" name="组合 7">
            <a:extLst>
              <a:ext uri="{FF2B5EF4-FFF2-40B4-BE49-F238E27FC236}">
                <a16:creationId xmlns:a16="http://schemas.microsoft.com/office/drawing/2014/main" id="{D58B4525-DF6D-4FC0-AA0D-5ACB517477B0}"/>
              </a:ext>
            </a:extLst>
          </p:cNvPr>
          <p:cNvGrpSpPr/>
          <p:nvPr/>
        </p:nvGrpSpPr>
        <p:grpSpPr>
          <a:xfrm>
            <a:off x="1584542" y="2754718"/>
            <a:ext cx="8745255" cy="878238"/>
            <a:chOff x="611686" y="2336734"/>
            <a:chExt cx="8745255" cy="878238"/>
          </a:xfrm>
        </p:grpSpPr>
        <p:sp>
          <p:nvSpPr>
            <p:cNvPr id="4" name="矩形 3">
              <a:extLst>
                <a:ext uri="{FF2B5EF4-FFF2-40B4-BE49-F238E27FC236}">
                  <a16:creationId xmlns:a16="http://schemas.microsoft.com/office/drawing/2014/main" id="{17A29244-A10B-4660-A23C-241770B5623E}"/>
                </a:ext>
              </a:extLst>
            </p:cNvPr>
            <p:cNvSpPr/>
            <p:nvPr/>
          </p:nvSpPr>
          <p:spPr>
            <a:xfrm>
              <a:off x="611686" y="2753307"/>
              <a:ext cx="8745255" cy="461665"/>
            </a:xfrm>
            <a:prstGeom prst="rect">
              <a:avLst/>
            </a:prstGeom>
          </p:spPr>
          <p:txBody>
            <a:bodyPr wrap="square">
              <a:spAutoFit/>
            </a:bodyPr>
            <a:lstStyle/>
            <a:p>
              <a:r>
                <a:rPr lang="en-US" altLang="zh-CN" sz="2400" dirty="0"/>
                <a:t>D</a:t>
              </a:r>
              <a:r>
                <a:rPr lang="zh-CN" altLang="en-US" sz="2400" dirty="0"/>
                <a:t>ata collection method   </a:t>
              </a:r>
              <a:r>
                <a:rPr lang="en-US" altLang="zh-CN" sz="2400" dirty="0"/>
                <a:t>=</a:t>
              </a:r>
              <a:r>
                <a:rPr lang="zh-CN" altLang="en-US" sz="2400" dirty="0"/>
                <a:t>  </a:t>
              </a:r>
              <a:r>
                <a:rPr lang="en-US" altLang="zh-CN" sz="2400" dirty="0"/>
                <a:t>The use of </a:t>
              </a:r>
              <a:r>
                <a:rPr lang="zh-CN" altLang="en-US" sz="2400" dirty="0"/>
                <a:t>the data </a:t>
              </a:r>
              <a:r>
                <a:rPr lang="en-US" altLang="zh-CN" sz="2400" dirty="0"/>
                <a:t>provided</a:t>
              </a:r>
              <a:r>
                <a:rPr lang="zh-CN" altLang="en-US" sz="2400" dirty="0"/>
                <a:t> </a:t>
              </a:r>
            </a:p>
          </p:txBody>
        </p:sp>
        <p:sp>
          <p:nvSpPr>
            <p:cNvPr id="7" name="文本框 6">
              <a:extLst>
                <a:ext uri="{FF2B5EF4-FFF2-40B4-BE49-F238E27FC236}">
                  <a16:creationId xmlns:a16="http://schemas.microsoft.com/office/drawing/2014/main" id="{73EFE2E6-353D-48B9-9FA3-8B1A681AA8C6}"/>
                </a:ext>
              </a:extLst>
            </p:cNvPr>
            <p:cNvSpPr txBox="1"/>
            <p:nvPr/>
          </p:nvSpPr>
          <p:spPr>
            <a:xfrm>
              <a:off x="4359057" y="2336734"/>
              <a:ext cx="1052186" cy="707886"/>
            </a:xfrm>
            <a:prstGeom prst="rect">
              <a:avLst/>
            </a:prstGeom>
            <a:noFill/>
          </p:spPr>
          <p:txBody>
            <a:bodyPr wrap="square" rtlCol="0">
              <a:spAutoFit/>
            </a:bodyPr>
            <a:lstStyle/>
            <a:p>
              <a:r>
                <a:rPr lang="en-US" altLang="zh-CN" sz="4000" dirty="0">
                  <a:solidFill>
                    <a:srgbClr val="C00000"/>
                  </a:solidFill>
                  <a:latin typeface="Arial" panose="020B0604020202020204" pitchFamily="34" charset="0"/>
                  <a:cs typeface="Arial" panose="020B0604020202020204" pitchFamily="34" charset="0"/>
                </a:rPr>
                <a:t>?</a:t>
              </a:r>
              <a:endParaRPr lang="zh-CN" altLang="en-US" sz="4000" dirty="0">
                <a:solidFill>
                  <a:srgbClr val="C00000"/>
                </a:solidFill>
                <a:latin typeface="Arial" panose="020B0604020202020204" pitchFamily="34" charset="0"/>
                <a:cs typeface="Arial" panose="020B0604020202020204" pitchFamily="34" charset="0"/>
              </a:endParaRPr>
            </a:p>
          </p:txBody>
        </p:sp>
      </p:grpSp>
      <p:sp>
        <p:nvSpPr>
          <p:cNvPr id="9" name="矩形 8">
            <a:extLst>
              <a:ext uri="{FF2B5EF4-FFF2-40B4-BE49-F238E27FC236}">
                <a16:creationId xmlns:a16="http://schemas.microsoft.com/office/drawing/2014/main" id="{FBAAD03E-82EE-4AED-ACDE-5E2DCF5C8DC4}"/>
              </a:ext>
            </a:extLst>
          </p:cNvPr>
          <p:cNvSpPr/>
          <p:nvPr/>
        </p:nvSpPr>
        <p:spPr>
          <a:xfrm>
            <a:off x="657615" y="1649550"/>
            <a:ext cx="8945673" cy="369332"/>
          </a:xfrm>
          <a:prstGeom prst="rect">
            <a:avLst/>
          </a:prstGeom>
        </p:spPr>
        <p:txBody>
          <a:bodyPr wrap="square">
            <a:spAutoFit/>
          </a:bodyPr>
          <a:lstStyle/>
          <a:p>
            <a:r>
              <a:rPr lang="zh-CN" altLang="en-US" dirty="0"/>
              <a:t>Consent to participate in a research project is not a straightforward matter</a:t>
            </a:r>
          </a:p>
        </p:txBody>
      </p:sp>
      <p:sp>
        <p:nvSpPr>
          <p:cNvPr id="10" name="矩形 9">
            <a:extLst>
              <a:ext uri="{FF2B5EF4-FFF2-40B4-BE49-F238E27FC236}">
                <a16:creationId xmlns:a16="http://schemas.microsoft.com/office/drawing/2014/main" id="{37286D3A-40E1-47B8-A41D-CFADD7360505}"/>
              </a:ext>
            </a:extLst>
          </p:cNvPr>
          <p:cNvSpPr/>
          <p:nvPr/>
        </p:nvSpPr>
        <p:spPr>
          <a:xfrm>
            <a:off x="4412840" y="4430347"/>
            <a:ext cx="2568332" cy="369332"/>
          </a:xfrm>
          <a:prstGeom prst="rect">
            <a:avLst/>
          </a:prstGeom>
        </p:spPr>
        <p:style>
          <a:lnRef idx="3">
            <a:schemeClr val="lt1"/>
          </a:lnRef>
          <a:fillRef idx="1">
            <a:schemeClr val="accent4"/>
          </a:fillRef>
          <a:effectRef idx="1">
            <a:schemeClr val="accent4"/>
          </a:effectRef>
          <a:fontRef idx="minor">
            <a:schemeClr val="lt1"/>
          </a:fontRef>
        </p:style>
        <p:txBody>
          <a:bodyPr wrap="none">
            <a:spAutoFit/>
          </a:bodyPr>
          <a:lstStyle/>
          <a:p>
            <a:r>
              <a:rPr lang="zh-CN" altLang="en-US" dirty="0"/>
              <a:t>the scope of consent</a:t>
            </a:r>
          </a:p>
        </p:txBody>
      </p:sp>
    </p:spTree>
    <p:extLst>
      <p:ext uri="{BB962C8B-B14F-4D97-AF65-F5344CB8AC3E}">
        <p14:creationId xmlns:p14="http://schemas.microsoft.com/office/powerpoint/2010/main" val="2884242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文本框 3">
            <a:extLst>
              <a:ext uri="{FF2B5EF4-FFF2-40B4-BE49-F238E27FC236}">
                <a16:creationId xmlns:a16="http://schemas.microsoft.com/office/drawing/2014/main" id="{7A9DA8D5-3D13-4642-ACBA-676C855D2B14}"/>
              </a:ext>
            </a:extLst>
          </p:cNvPr>
          <p:cNvSpPr txBox="1"/>
          <p:nvPr/>
        </p:nvSpPr>
        <p:spPr>
          <a:xfrm>
            <a:off x="676406" y="540056"/>
            <a:ext cx="11060482" cy="646331"/>
          </a:xfrm>
          <a:prstGeom prst="rect">
            <a:avLst/>
          </a:prstGeom>
          <a:noFill/>
        </p:spPr>
        <p:txBody>
          <a:bodyPr wrap="square" rtlCol="0">
            <a:spAutoFit/>
          </a:bodyPr>
          <a:lstStyle/>
          <a:p>
            <a:r>
              <a:rPr lang="en-US" altLang="zh-CN" sz="3600" b="1" dirty="0"/>
              <a:t>The problematic nature of informed consent</a:t>
            </a:r>
            <a:endParaRPr lang="zh-CN" altLang="en-US" sz="3600" b="1" dirty="0"/>
          </a:p>
        </p:txBody>
      </p:sp>
      <p:sp>
        <p:nvSpPr>
          <p:cNvPr id="6" name="矩形 5">
            <a:extLst>
              <a:ext uri="{FF2B5EF4-FFF2-40B4-BE49-F238E27FC236}">
                <a16:creationId xmlns:a16="http://schemas.microsoft.com/office/drawing/2014/main" id="{D2580909-6FA3-4354-B6F9-CF83297376B9}"/>
              </a:ext>
            </a:extLst>
          </p:cNvPr>
          <p:cNvSpPr/>
          <p:nvPr/>
        </p:nvSpPr>
        <p:spPr>
          <a:xfrm>
            <a:off x="676406" y="1592113"/>
            <a:ext cx="6683240" cy="461665"/>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zh-CN" altLang="en-US" sz="2400" dirty="0"/>
              <a:t>The dynamics of the organi</a:t>
            </a:r>
            <a:r>
              <a:rPr lang="en-PH" altLang="zh-CN" sz="2400" dirty="0"/>
              <a:t>z</a:t>
            </a:r>
            <a:r>
              <a:rPr lang="zh-CN" altLang="en-US" sz="2400" dirty="0"/>
              <a:t>ation</a:t>
            </a:r>
            <a:r>
              <a:rPr lang="en-US" altLang="zh-CN" sz="2400" dirty="0"/>
              <a:t>’</a:t>
            </a:r>
            <a:r>
              <a:rPr lang="zh-CN" altLang="en-US" sz="2400" dirty="0"/>
              <a:t>s situation</a:t>
            </a:r>
          </a:p>
        </p:txBody>
      </p:sp>
      <p:sp>
        <p:nvSpPr>
          <p:cNvPr id="7" name="矩形 6">
            <a:extLst>
              <a:ext uri="{FF2B5EF4-FFF2-40B4-BE49-F238E27FC236}">
                <a16:creationId xmlns:a16="http://schemas.microsoft.com/office/drawing/2014/main" id="{4DA75D22-767A-4B5E-8235-319EC69C6795}"/>
              </a:ext>
            </a:extLst>
          </p:cNvPr>
          <p:cNvSpPr/>
          <p:nvPr/>
        </p:nvSpPr>
        <p:spPr>
          <a:xfrm>
            <a:off x="676406" y="2429242"/>
            <a:ext cx="10121030" cy="830997"/>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sz="2400" dirty="0"/>
              <a:t>whom </a:t>
            </a:r>
            <a:r>
              <a:rPr lang="en-US" altLang="zh-CN" sz="2400" dirty="0"/>
              <a:t>the</a:t>
            </a:r>
            <a:r>
              <a:rPr lang="zh-CN" altLang="en-US" sz="2400" dirty="0"/>
              <a:t> </a:t>
            </a:r>
            <a:r>
              <a:rPr lang="en-US" altLang="zh-CN" sz="2400" dirty="0"/>
              <a:t>researcher</a:t>
            </a:r>
            <a:r>
              <a:rPr lang="zh-CN" altLang="en-US" sz="2400" dirty="0"/>
              <a:t> required consent from in order to be able to conduct her research</a:t>
            </a:r>
          </a:p>
        </p:txBody>
      </p:sp>
      <p:sp>
        <p:nvSpPr>
          <p:cNvPr id="8" name="矩形 7">
            <a:extLst>
              <a:ext uri="{FF2B5EF4-FFF2-40B4-BE49-F238E27FC236}">
                <a16:creationId xmlns:a16="http://schemas.microsoft.com/office/drawing/2014/main" id="{E5A08C78-F651-425D-9606-C5623A74C765}"/>
              </a:ext>
            </a:extLst>
          </p:cNvPr>
          <p:cNvSpPr/>
          <p:nvPr/>
        </p:nvSpPr>
        <p:spPr>
          <a:xfrm>
            <a:off x="676406" y="3831911"/>
            <a:ext cx="10434180" cy="1569660"/>
          </a:xfrm>
          <a:prstGeom prst="rect">
            <a:avLst/>
          </a:prstGeom>
        </p:spPr>
        <p:txBody>
          <a:bodyPr wrap="square">
            <a:spAutoFit/>
          </a:bodyPr>
          <a:lstStyle/>
          <a:p>
            <a:r>
              <a:rPr lang="en-US" altLang="zh-CN" sz="2400" dirty="0"/>
              <a:t>The intention to gain informed consent may be affected by pressures to progress research, requiring researchers to adopt a proactive and reflexive stance to deal with the complexity inherent in such a demanding situation.</a:t>
            </a:r>
            <a:endParaRPr lang="zh-CN" altLang="en-US" sz="2400" dirty="0"/>
          </a:p>
        </p:txBody>
      </p:sp>
    </p:spTree>
    <p:extLst>
      <p:ext uri="{BB962C8B-B14F-4D97-AF65-F5344CB8AC3E}">
        <p14:creationId xmlns:p14="http://schemas.microsoft.com/office/powerpoint/2010/main" val="13612291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1"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图片 3">
            <a:extLst>
              <a:ext uri="{FF2B5EF4-FFF2-40B4-BE49-F238E27FC236}">
                <a16:creationId xmlns:a16="http://schemas.microsoft.com/office/drawing/2014/main" id="{76A2CC2F-F0C7-4C02-A5D8-5264C4CF4DDC}"/>
              </a:ext>
            </a:extLst>
          </p:cNvPr>
          <p:cNvPicPr>
            <a:picLocks noChangeAspect="1"/>
          </p:cNvPicPr>
          <p:nvPr/>
        </p:nvPicPr>
        <p:blipFill>
          <a:blip r:embed="rId3"/>
          <a:stretch>
            <a:fillRect/>
          </a:stretch>
        </p:blipFill>
        <p:spPr>
          <a:xfrm>
            <a:off x="1002081" y="1575460"/>
            <a:ext cx="9793621" cy="4505066"/>
          </a:xfrm>
          <a:prstGeom prst="rect">
            <a:avLst/>
          </a:prstGeom>
          <a:ln w="31750" cap="sq">
            <a:noFill/>
            <a:miter lim="800000"/>
          </a:ln>
        </p:spPr>
      </p:pic>
      <p:sp>
        <p:nvSpPr>
          <p:cNvPr id="5" name="文本框 4">
            <a:extLst>
              <a:ext uri="{FF2B5EF4-FFF2-40B4-BE49-F238E27FC236}">
                <a16:creationId xmlns:a16="http://schemas.microsoft.com/office/drawing/2014/main" id="{B3650B5A-A67C-4882-8F6B-DBD4E54D9C4F}"/>
              </a:ext>
            </a:extLst>
          </p:cNvPr>
          <p:cNvSpPr txBox="1"/>
          <p:nvPr/>
        </p:nvSpPr>
        <p:spPr>
          <a:xfrm>
            <a:off x="4338581" y="917678"/>
            <a:ext cx="3569918" cy="707886"/>
          </a:xfrm>
          <a:prstGeom prst="rect">
            <a:avLst/>
          </a:prstGeom>
          <a:noFill/>
        </p:spPr>
        <p:txBody>
          <a:bodyPr wrap="square" rtlCol="0">
            <a:spAutoFit/>
          </a:bodyPr>
          <a:lstStyle/>
          <a:p>
            <a:r>
              <a:rPr lang="en-US" altLang="zh-CN" sz="4000" dirty="0">
                <a:solidFill>
                  <a:srgbClr val="C00000"/>
                </a:solidFill>
              </a:rPr>
              <a:t>A continuum</a:t>
            </a:r>
            <a:endParaRPr lang="zh-CN" altLang="en-US" sz="4000" dirty="0">
              <a:solidFill>
                <a:srgbClr val="C00000"/>
              </a:solidFill>
            </a:endParaRPr>
          </a:p>
        </p:txBody>
      </p:sp>
      <p:sp>
        <p:nvSpPr>
          <p:cNvPr id="6" name="矩形 5">
            <a:extLst>
              <a:ext uri="{FF2B5EF4-FFF2-40B4-BE49-F238E27FC236}">
                <a16:creationId xmlns:a16="http://schemas.microsoft.com/office/drawing/2014/main" id="{2F12A953-9217-4A95-A7C6-FF37B9C30A34}"/>
              </a:ext>
            </a:extLst>
          </p:cNvPr>
          <p:cNvSpPr/>
          <p:nvPr/>
        </p:nvSpPr>
        <p:spPr>
          <a:xfrm>
            <a:off x="1440031" y="4747457"/>
            <a:ext cx="2898550"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zh-CN" altLang="en-US" dirty="0">
                <a:solidFill>
                  <a:srgbClr val="C00000"/>
                </a:solidFill>
              </a:rPr>
              <a:t>some form of deception</a:t>
            </a:r>
          </a:p>
        </p:txBody>
      </p:sp>
      <p:sp>
        <p:nvSpPr>
          <p:cNvPr id="7" name="矩形 6">
            <a:extLst>
              <a:ext uri="{FF2B5EF4-FFF2-40B4-BE49-F238E27FC236}">
                <a16:creationId xmlns:a16="http://schemas.microsoft.com/office/drawing/2014/main" id="{72465872-C58B-4115-88E5-0C485ED9EF70}"/>
              </a:ext>
            </a:extLst>
          </p:cNvPr>
          <p:cNvSpPr/>
          <p:nvPr/>
        </p:nvSpPr>
        <p:spPr>
          <a:xfrm>
            <a:off x="5661764" y="5429706"/>
            <a:ext cx="2663662" cy="830997"/>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sz="1200" dirty="0">
                <a:solidFill>
                  <a:srgbClr val="C00000"/>
                </a:solidFill>
              </a:rPr>
              <a:t>data may be analysed, used, stored and reported as he or she wishes without clarifying this with the participant</a:t>
            </a:r>
          </a:p>
        </p:txBody>
      </p:sp>
      <p:sp>
        <p:nvSpPr>
          <p:cNvPr id="8" name="矩形 7">
            <a:extLst>
              <a:ext uri="{FF2B5EF4-FFF2-40B4-BE49-F238E27FC236}">
                <a16:creationId xmlns:a16="http://schemas.microsoft.com/office/drawing/2014/main" id="{00EB38CA-37B9-42F8-81FE-4D0028928486}"/>
              </a:ext>
            </a:extLst>
          </p:cNvPr>
          <p:cNvSpPr/>
          <p:nvPr/>
        </p:nvSpPr>
        <p:spPr>
          <a:xfrm>
            <a:off x="8684105" y="5429706"/>
            <a:ext cx="2505814" cy="369332"/>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none">
            <a:spAutoFit/>
          </a:bodyPr>
          <a:lstStyle/>
          <a:p>
            <a:r>
              <a:rPr lang="zh-CN" altLang="en-US" dirty="0">
                <a:solidFill>
                  <a:srgbClr val="C00000"/>
                </a:solidFill>
              </a:rPr>
              <a:t>sufficient information</a:t>
            </a:r>
          </a:p>
        </p:txBody>
      </p:sp>
    </p:spTree>
    <p:extLst>
      <p:ext uri="{BB962C8B-B14F-4D97-AF65-F5344CB8AC3E}">
        <p14:creationId xmlns:p14="http://schemas.microsoft.com/office/powerpoint/2010/main" val="1387316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8AEC2AF5-2B89-4130-BA6E-2BAE62E0049B}"/>
              </a:ext>
            </a:extLst>
          </p:cNvPr>
          <p:cNvSpPr/>
          <p:nvPr/>
        </p:nvSpPr>
        <p:spPr>
          <a:xfrm>
            <a:off x="638827" y="641306"/>
            <a:ext cx="6096000" cy="646331"/>
          </a:xfrm>
          <a:prstGeom prst="rect">
            <a:avLst/>
          </a:prstGeom>
        </p:spPr>
        <p:txBody>
          <a:bodyPr>
            <a:spAutoFit/>
          </a:bodyPr>
          <a:lstStyle/>
          <a:p>
            <a:r>
              <a:rPr lang="en-US" altLang="zh-CN" sz="3600" b="1" dirty="0"/>
              <a:t>D</a:t>
            </a:r>
            <a:r>
              <a:rPr lang="zh-CN" altLang="en-US" sz="3600" b="1" dirty="0"/>
              <a:t>eception</a:t>
            </a:r>
          </a:p>
        </p:txBody>
      </p:sp>
      <p:sp>
        <p:nvSpPr>
          <p:cNvPr id="5" name="矩形 4">
            <a:extLst>
              <a:ext uri="{FF2B5EF4-FFF2-40B4-BE49-F238E27FC236}">
                <a16:creationId xmlns:a16="http://schemas.microsoft.com/office/drawing/2014/main" id="{1DF10289-2177-4EF9-9803-99FB3348F418}"/>
              </a:ext>
            </a:extLst>
          </p:cNvPr>
          <p:cNvSpPr/>
          <p:nvPr/>
        </p:nvSpPr>
        <p:spPr>
          <a:xfrm>
            <a:off x="638827" y="1653436"/>
            <a:ext cx="6096000" cy="46166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sz="2400" dirty="0"/>
              <a:t>the real purpose of the research</a:t>
            </a:r>
          </a:p>
        </p:txBody>
      </p:sp>
      <p:sp>
        <p:nvSpPr>
          <p:cNvPr id="6" name="矩形 5">
            <a:extLst>
              <a:ext uri="{FF2B5EF4-FFF2-40B4-BE49-F238E27FC236}">
                <a16:creationId xmlns:a16="http://schemas.microsoft.com/office/drawing/2014/main" id="{77A71FC9-3EEF-4E44-B886-5A34CF4A82CF}"/>
              </a:ext>
            </a:extLst>
          </p:cNvPr>
          <p:cNvSpPr/>
          <p:nvPr/>
        </p:nvSpPr>
        <p:spPr>
          <a:xfrm>
            <a:off x="638827" y="2352910"/>
            <a:ext cx="6096000" cy="46166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r>
              <a:rPr lang="zh-CN" altLang="en-US" sz="2400" dirty="0"/>
              <a:t>undeclared sponsorship</a:t>
            </a:r>
          </a:p>
        </p:txBody>
      </p:sp>
      <p:sp>
        <p:nvSpPr>
          <p:cNvPr id="7" name="矩形 6">
            <a:extLst>
              <a:ext uri="{FF2B5EF4-FFF2-40B4-BE49-F238E27FC236}">
                <a16:creationId xmlns:a16="http://schemas.microsoft.com/office/drawing/2014/main" id="{1DECC5D6-AECB-420F-B91E-2F39C3646E7E}"/>
              </a:ext>
            </a:extLst>
          </p:cNvPr>
          <p:cNvSpPr/>
          <p:nvPr/>
        </p:nvSpPr>
        <p:spPr>
          <a:xfrm>
            <a:off x="638827" y="3052385"/>
            <a:ext cx="6096000" cy="46166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spAutoFit/>
          </a:bodyPr>
          <a:lstStyle/>
          <a:p>
            <a:r>
              <a:rPr lang="en-US" altLang="zh-CN" sz="2400" dirty="0"/>
              <a:t>commercial advantage</a:t>
            </a:r>
            <a:endParaRPr lang="zh-CN" altLang="en-US" sz="2400" dirty="0"/>
          </a:p>
        </p:txBody>
      </p:sp>
      <p:sp>
        <p:nvSpPr>
          <p:cNvPr id="8" name="矩形 7">
            <a:extLst>
              <a:ext uri="{FF2B5EF4-FFF2-40B4-BE49-F238E27FC236}">
                <a16:creationId xmlns:a16="http://schemas.microsoft.com/office/drawing/2014/main" id="{FAF876DC-B71A-494E-865C-A57DF1262E16}"/>
              </a:ext>
            </a:extLst>
          </p:cNvPr>
          <p:cNvSpPr/>
          <p:nvPr/>
        </p:nvSpPr>
        <p:spPr>
          <a:xfrm>
            <a:off x="584547" y="3881831"/>
            <a:ext cx="11022905" cy="1200329"/>
          </a:xfrm>
          <a:prstGeom prst="rect">
            <a:avLst/>
          </a:prstGeom>
        </p:spPr>
        <p:txBody>
          <a:bodyPr wrap="square">
            <a:spAutoFit/>
          </a:bodyPr>
          <a:lstStyle/>
          <a:p>
            <a:r>
              <a:rPr lang="en-US" altLang="zh-CN" sz="2400" dirty="0"/>
              <a:t>Where this is the case, it could cause embarrassment or harm to those who promote your request for access within their employing </a:t>
            </a:r>
            <a:r>
              <a:rPr lang="en-US" altLang="zh-CN" sz="2400" dirty="0" err="1"/>
              <a:t>organisation</a:t>
            </a:r>
            <a:r>
              <a:rPr lang="en-US" altLang="zh-CN" sz="2400" dirty="0"/>
              <a:t>, as well as to yourself.</a:t>
            </a:r>
            <a:endParaRPr lang="zh-CN" altLang="en-US" sz="2400" dirty="0"/>
          </a:p>
        </p:txBody>
      </p:sp>
    </p:spTree>
    <p:extLst>
      <p:ext uri="{BB962C8B-B14F-4D97-AF65-F5344CB8AC3E}">
        <p14:creationId xmlns:p14="http://schemas.microsoft.com/office/powerpoint/2010/main" val="218999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BE1C5A8E-7544-4ED6-A1F3-AF4E241D7C7C}"/>
              </a:ext>
            </a:extLst>
          </p:cNvPr>
          <p:cNvSpPr/>
          <p:nvPr/>
        </p:nvSpPr>
        <p:spPr>
          <a:xfrm>
            <a:off x="522609" y="538712"/>
            <a:ext cx="5206875" cy="523220"/>
          </a:xfrm>
          <a:prstGeom prst="rect">
            <a:avLst/>
          </a:prstGeom>
        </p:spPr>
        <p:txBody>
          <a:bodyPr wrap="none">
            <a:spAutoFit/>
          </a:bodyPr>
          <a:lstStyle/>
          <a:p>
            <a:r>
              <a:rPr lang="en-US" altLang="zh-CN" sz="2800" dirty="0"/>
              <a:t>P</a:t>
            </a:r>
            <a:r>
              <a:rPr lang="zh-CN" altLang="en-US" sz="2800" dirty="0"/>
              <a:t>articipant information sheet</a:t>
            </a:r>
          </a:p>
        </p:txBody>
      </p:sp>
      <p:sp>
        <p:nvSpPr>
          <p:cNvPr id="5" name="矩形 4">
            <a:extLst>
              <a:ext uri="{FF2B5EF4-FFF2-40B4-BE49-F238E27FC236}">
                <a16:creationId xmlns:a16="http://schemas.microsoft.com/office/drawing/2014/main" id="{B1639482-7BF4-4C9A-B19F-56744F1FC37B}"/>
              </a:ext>
            </a:extLst>
          </p:cNvPr>
          <p:cNvSpPr/>
          <p:nvPr/>
        </p:nvSpPr>
        <p:spPr>
          <a:xfrm>
            <a:off x="522609" y="1603425"/>
            <a:ext cx="3118161"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dirty="0"/>
              <a:t>the nature of the research</a:t>
            </a:r>
          </a:p>
        </p:txBody>
      </p:sp>
      <p:sp>
        <p:nvSpPr>
          <p:cNvPr id="6" name="矩形 5">
            <a:extLst>
              <a:ext uri="{FF2B5EF4-FFF2-40B4-BE49-F238E27FC236}">
                <a16:creationId xmlns:a16="http://schemas.microsoft.com/office/drawing/2014/main" id="{0E35BEC8-269F-416B-9078-A30C6B763835}"/>
              </a:ext>
            </a:extLst>
          </p:cNvPr>
          <p:cNvSpPr/>
          <p:nvPr/>
        </p:nvSpPr>
        <p:spPr>
          <a:xfrm>
            <a:off x="522609" y="2206473"/>
            <a:ext cx="5573391"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dirty="0"/>
              <a:t>the requirements and implications of taking part</a:t>
            </a:r>
          </a:p>
        </p:txBody>
      </p:sp>
      <p:sp>
        <p:nvSpPr>
          <p:cNvPr id="7" name="矩形 6">
            <a:extLst>
              <a:ext uri="{FF2B5EF4-FFF2-40B4-BE49-F238E27FC236}">
                <a16:creationId xmlns:a16="http://schemas.microsoft.com/office/drawing/2014/main" id="{DE9E1F0C-258A-47CB-BD02-2532494577DA}"/>
              </a:ext>
            </a:extLst>
          </p:cNvPr>
          <p:cNvSpPr/>
          <p:nvPr/>
        </p:nvSpPr>
        <p:spPr>
          <a:xfrm>
            <a:off x="522609" y="2809521"/>
            <a:ext cx="5573391"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en-PH" altLang="zh-CN" dirty="0"/>
              <a:t>P</a:t>
            </a:r>
            <a:r>
              <a:rPr lang="zh-CN" altLang="en-US" dirty="0"/>
              <a:t>articipants</a:t>
            </a:r>
            <a:r>
              <a:rPr lang="en-US" altLang="zh-CN" dirty="0"/>
              <a:t>’ </a:t>
            </a:r>
            <a:r>
              <a:rPr lang="zh-CN" altLang="en-US" dirty="0"/>
              <a:t>or respondents</a:t>
            </a:r>
            <a:r>
              <a:rPr lang="en-US" altLang="zh-CN" dirty="0"/>
              <a:t>’ </a:t>
            </a:r>
            <a:r>
              <a:rPr lang="zh-CN" altLang="en-US" dirty="0"/>
              <a:t>rights</a:t>
            </a:r>
          </a:p>
        </p:txBody>
      </p:sp>
      <p:pic>
        <p:nvPicPr>
          <p:cNvPr id="8" name="图片 7">
            <a:extLst>
              <a:ext uri="{FF2B5EF4-FFF2-40B4-BE49-F238E27FC236}">
                <a16:creationId xmlns:a16="http://schemas.microsoft.com/office/drawing/2014/main" id="{08FD155E-1758-4B28-B963-8428FD7EDA5D}"/>
              </a:ext>
            </a:extLst>
          </p:cNvPr>
          <p:cNvPicPr>
            <a:picLocks noChangeAspect="1"/>
          </p:cNvPicPr>
          <p:nvPr/>
        </p:nvPicPr>
        <p:blipFill>
          <a:blip r:embed="rId2"/>
          <a:stretch>
            <a:fillRect/>
          </a:stretch>
        </p:blipFill>
        <p:spPr>
          <a:xfrm>
            <a:off x="6209661" y="-100208"/>
            <a:ext cx="6096000" cy="6958208"/>
          </a:xfrm>
          <a:prstGeom prst="rect">
            <a:avLst/>
          </a:prstGeom>
        </p:spPr>
      </p:pic>
      <p:sp>
        <p:nvSpPr>
          <p:cNvPr id="9" name="矩形 8">
            <a:extLst>
              <a:ext uri="{FF2B5EF4-FFF2-40B4-BE49-F238E27FC236}">
                <a16:creationId xmlns:a16="http://schemas.microsoft.com/office/drawing/2014/main" id="{BBAA3420-A67A-4B5D-B7B3-87449EB4E784}"/>
              </a:ext>
            </a:extLst>
          </p:cNvPr>
          <p:cNvSpPr/>
          <p:nvPr/>
        </p:nvSpPr>
        <p:spPr>
          <a:xfrm>
            <a:off x="522609" y="4001386"/>
            <a:ext cx="5459731" cy="646331"/>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dirty="0"/>
              <a:t>reported and stored and whom to contact in the case of concerns</a:t>
            </a:r>
          </a:p>
        </p:txBody>
      </p:sp>
      <p:sp>
        <p:nvSpPr>
          <p:cNvPr id="10" name="矩形 9">
            <a:extLst>
              <a:ext uri="{FF2B5EF4-FFF2-40B4-BE49-F238E27FC236}">
                <a16:creationId xmlns:a16="http://schemas.microsoft.com/office/drawing/2014/main" id="{ED77790B-0209-4E98-9EBB-7B4222B07DF1}"/>
              </a:ext>
            </a:extLst>
          </p:cNvPr>
          <p:cNvSpPr/>
          <p:nvPr/>
        </p:nvSpPr>
        <p:spPr>
          <a:xfrm>
            <a:off x="522609" y="3412569"/>
            <a:ext cx="3690434" cy="369332"/>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dirty="0"/>
              <a:t>how their data will be analysed</a:t>
            </a:r>
          </a:p>
        </p:txBody>
      </p:sp>
    </p:spTree>
    <p:extLst>
      <p:ext uri="{BB962C8B-B14F-4D97-AF65-F5344CB8AC3E}">
        <p14:creationId xmlns:p14="http://schemas.microsoft.com/office/powerpoint/2010/main" val="493069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1"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图片 3">
            <a:extLst>
              <a:ext uri="{FF2B5EF4-FFF2-40B4-BE49-F238E27FC236}">
                <a16:creationId xmlns:a16="http://schemas.microsoft.com/office/drawing/2014/main" id="{5DAC9A85-0156-48A0-A114-1E027445B35D}"/>
              </a:ext>
            </a:extLst>
          </p:cNvPr>
          <p:cNvPicPr>
            <a:picLocks noChangeAspect="1"/>
          </p:cNvPicPr>
          <p:nvPr/>
        </p:nvPicPr>
        <p:blipFill>
          <a:blip r:embed="rId3"/>
          <a:stretch>
            <a:fillRect/>
          </a:stretch>
        </p:blipFill>
        <p:spPr>
          <a:xfrm>
            <a:off x="7023932" y="873252"/>
            <a:ext cx="4331993" cy="5111496"/>
          </a:xfrm>
          <a:prstGeom prst="rect">
            <a:avLst/>
          </a:prstGeom>
          <a:ln w="31750" cap="sq">
            <a:noFill/>
            <a:miter lim="800000"/>
          </a:ln>
        </p:spPr>
      </p:pic>
      <p:sp>
        <p:nvSpPr>
          <p:cNvPr id="5" name="文本框 4">
            <a:extLst>
              <a:ext uri="{FF2B5EF4-FFF2-40B4-BE49-F238E27FC236}">
                <a16:creationId xmlns:a16="http://schemas.microsoft.com/office/drawing/2014/main" id="{233734DB-8758-448E-AC24-FD1E8507D024}"/>
              </a:ext>
            </a:extLst>
          </p:cNvPr>
          <p:cNvSpPr txBox="1"/>
          <p:nvPr/>
        </p:nvSpPr>
        <p:spPr>
          <a:xfrm>
            <a:off x="1252603" y="1089764"/>
            <a:ext cx="3181611" cy="523220"/>
          </a:xfrm>
          <a:prstGeom prst="rect">
            <a:avLst/>
          </a:prstGeom>
          <a:noFill/>
        </p:spPr>
        <p:txBody>
          <a:bodyPr wrap="square" rtlCol="0">
            <a:spAutoFit/>
          </a:bodyPr>
          <a:lstStyle/>
          <a:p>
            <a:r>
              <a:rPr lang="en-US" altLang="zh-CN" sz="2800" dirty="0">
                <a:solidFill>
                  <a:srgbClr val="7030A0"/>
                </a:solidFill>
              </a:rPr>
              <a:t>Consent Form</a:t>
            </a:r>
            <a:endParaRPr lang="zh-CN" altLang="en-US" sz="2800" dirty="0">
              <a:solidFill>
                <a:srgbClr val="7030A0"/>
              </a:solidFill>
            </a:endParaRPr>
          </a:p>
        </p:txBody>
      </p:sp>
      <p:sp>
        <p:nvSpPr>
          <p:cNvPr id="6" name="矩形 5">
            <a:extLst>
              <a:ext uri="{FF2B5EF4-FFF2-40B4-BE49-F238E27FC236}">
                <a16:creationId xmlns:a16="http://schemas.microsoft.com/office/drawing/2014/main" id="{E635E756-A4C5-4AA8-88CB-00585A26FC16}"/>
              </a:ext>
            </a:extLst>
          </p:cNvPr>
          <p:cNvSpPr/>
          <p:nvPr/>
        </p:nvSpPr>
        <p:spPr>
          <a:xfrm>
            <a:off x="1156570" y="1842772"/>
            <a:ext cx="6096000" cy="1200329"/>
          </a:xfrm>
          <a:prstGeom prst="rect">
            <a:avLst/>
          </a:prstGeom>
        </p:spPr>
        <p:txBody>
          <a:bodyPr>
            <a:spAutoFit/>
          </a:bodyPr>
          <a:lstStyle/>
          <a:p>
            <a:r>
              <a:rPr lang="zh-CN" altLang="en-US" dirty="0">
                <a:solidFill>
                  <a:schemeClr val="bg1">
                    <a:lumMod val="95000"/>
                    <a:lumOff val="5000"/>
                  </a:schemeClr>
                </a:solidFill>
              </a:rPr>
              <a:t>The nature of information required for informed consent may vary according to your research strategy, as will the way in which you seek to establish consent</a:t>
            </a:r>
            <a:r>
              <a:rPr lang="en-US" altLang="zh-CN" dirty="0">
                <a:solidFill>
                  <a:schemeClr val="bg1">
                    <a:lumMod val="95000"/>
                    <a:lumOff val="5000"/>
                  </a:schemeClr>
                </a:solidFill>
              </a:rPr>
              <a:t>.</a:t>
            </a:r>
            <a:endParaRPr lang="zh-CN" altLang="en-US" dirty="0">
              <a:solidFill>
                <a:schemeClr val="bg1">
                  <a:lumMod val="95000"/>
                  <a:lumOff val="5000"/>
                </a:schemeClr>
              </a:solidFill>
            </a:endParaRPr>
          </a:p>
        </p:txBody>
      </p:sp>
      <p:sp>
        <p:nvSpPr>
          <p:cNvPr id="7" name="文本框 6">
            <a:extLst>
              <a:ext uri="{FF2B5EF4-FFF2-40B4-BE49-F238E27FC236}">
                <a16:creationId xmlns:a16="http://schemas.microsoft.com/office/drawing/2014/main" id="{3FE60ABD-4014-400A-86E8-5600D1842E29}"/>
              </a:ext>
            </a:extLst>
          </p:cNvPr>
          <p:cNvSpPr txBox="1"/>
          <p:nvPr/>
        </p:nvSpPr>
        <p:spPr>
          <a:xfrm>
            <a:off x="3563655" y="3820002"/>
            <a:ext cx="1741118" cy="36933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altLang="zh-CN" dirty="0">
                <a:solidFill>
                  <a:schemeClr val="bg1">
                    <a:lumMod val="95000"/>
                    <a:lumOff val="5000"/>
                  </a:schemeClr>
                </a:solidFill>
              </a:rPr>
              <a:t>Consent form</a:t>
            </a:r>
            <a:endParaRPr lang="zh-CN" altLang="en-US" dirty="0">
              <a:solidFill>
                <a:schemeClr val="bg1">
                  <a:lumMod val="95000"/>
                  <a:lumOff val="5000"/>
                </a:schemeClr>
              </a:solidFill>
            </a:endParaRPr>
          </a:p>
        </p:txBody>
      </p:sp>
      <p:sp>
        <p:nvSpPr>
          <p:cNvPr id="16" name="文本框 15">
            <a:extLst>
              <a:ext uri="{FF2B5EF4-FFF2-40B4-BE49-F238E27FC236}">
                <a16:creationId xmlns:a16="http://schemas.microsoft.com/office/drawing/2014/main" id="{0EE01574-EBFA-4CEF-A860-2B9C24052C80}"/>
              </a:ext>
            </a:extLst>
          </p:cNvPr>
          <p:cNvSpPr txBox="1"/>
          <p:nvPr/>
        </p:nvSpPr>
        <p:spPr>
          <a:xfrm>
            <a:off x="3563655" y="3043826"/>
            <a:ext cx="1741118" cy="461665"/>
          </a:xfrm>
          <a:prstGeom prst="rect">
            <a:avLst/>
          </a:prstGeom>
          <a:noFill/>
        </p:spPr>
        <p:txBody>
          <a:bodyPr wrap="square" rtlCol="0">
            <a:spAutoFit/>
          </a:bodyPr>
          <a:lstStyle/>
          <a:p>
            <a:r>
              <a:rPr lang="en-US" altLang="zh-CN" sz="2400" dirty="0">
                <a:solidFill>
                  <a:schemeClr val="accent1">
                    <a:lumMod val="75000"/>
                  </a:schemeClr>
                </a:solidFill>
              </a:rPr>
              <a:t>Interview</a:t>
            </a:r>
            <a:endParaRPr lang="zh-CN" altLang="en-US" sz="2400" dirty="0">
              <a:solidFill>
                <a:schemeClr val="accent1">
                  <a:lumMod val="75000"/>
                </a:schemeClr>
              </a:solidFill>
            </a:endParaRPr>
          </a:p>
        </p:txBody>
      </p:sp>
      <p:sp>
        <p:nvSpPr>
          <p:cNvPr id="17" name="文本框 16">
            <a:extLst>
              <a:ext uri="{FF2B5EF4-FFF2-40B4-BE49-F238E27FC236}">
                <a16:creationId xmlns:a16="http://schemas.microsoft.com/office/drawing/2014/main" id="{01385AFC-D75E-4875-B403-0AA6C619E359}"/>
              </a:ext>
            </a:extLst>
          </p:cNvPr>
          <p:cNvSpPr txBox="1"/>
          <p:nvPr/>
        </p:nvSpPr>
        <p:spPr>
          <a:xfrm>
            <a:off x="1155526" y="3820002"/>
            <a:ext cx="2311052" cy="369332"/>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altLang="zh-CN" dirty="0">
                <a:solidFill>
                  <a:schemeClr val="bg1">
                    <a:lumMod val="95000"/>
                    <a:lumOff val="5000"/>
                  </a:schemeClr>
                </a:solidFill>
              </a:rPr>
              <a:t>Information sheet</a:t>
            </a:r>
            <a:endParaRPr lang="zh-CN" altLang="en-US" dirty="0">
              <a:solidFill>
                <a:schemeClr val="bg1">
                  <a:lumMod val="95000"/>
                  <a:lumOff val="5000"/>
                </a:schemeClr>
              </a:solidFill>
            </a:endParaRPr>
          </a:p>
        </p:txBody>
      </p:sp>
      <p:sp>
        <p:nvSpPr>
          <p:cNvPr id="18" name="文本框 17">
            <a:extLst>
              <a:ext uri="{FF2B5EF4-FFF2-40B4-BE49-F238E27FC236}">
                <a16:creationId xmlns:a16="http://schemas.microsoft.com/office/drawing/2014/main" id="{4BC76FB5-FD75-46C6-9E4F-29354ACCFADC}"/>
              </a:ext>
            </a:extLst>
          </p:cNvPr>
          <p:cNvSpPr txBox="1"/>
          <p:nvPr/>
        </p:nvSpPr>
        <p:spPr>
          <a:xfrm>
            <a:off x="1155526" y="3043826"/>
            <a:ext cx="2311052" cy="461665"/>
          </a:xfrm>
          <a:prstGeom prst="rect">
            <a:avLst/>
          </a:prstGeom>
          <a:noFill/>
        </p:spPr>
        <p:txBody>
          <a:bodyPr wrap="square" rtlCol="0">
            <a:spAutoFit/>
          </a:bodyPr>
          <a:lstStyle/>
          <a:p>
            <a:r>
              <a:rPr lang="en-US" altLang="zh-CN" sz="2400" dirty="0">
                <a:solidFill>
                  <a:schemeClr val="accent1">
                    <a:lumMod val="75000"/>
                  </a:schemeClr>
                </a:solidFill>
              </a:rPr>
              <a:t>Questionnaire</a:t>
            </a:r>
            <a:endParaRPr lang="zh-CN" altLang="en-US" sz="2400" dirty="0">
              <a:solidFill>
                <a:schemeClr val="accent1">
                  <a:lumMod val="75000"/>
                </a:schemeClr>
              </a:solidFill>
            </a:endParaRPr>
          </a:p>
        </p:txBody>
      </p:sp>
      <p:sp>
        <p:nvSpPr>
          <p:cNvPr id="10" name="矩形 9">
            <a:extLst>
              <a:ext uri="{FF2B5EF4-FFF2-40B4-BE49-F238E27FC236}">
                <a16:creationId xmlns:a16="http://schemas.microsoft.com/office/drawing/2014/main" id="{DADAD951-607C-4AD2-B3B6-EACB812ACBEC}"/>
              </a:ext>
            </a:extLst>
          </p:cNvPr>
          <p:cNvSpPr/>
          <p:nvPr/>
        </p:nvSpPr>
        <p:spPr>
          <a:xfrm>
            <a:off x="1042251" y="4369018"/>
            <a:ext cx="6096000" cy="954107"/>
          </a:xfrm>
          <a:prstGeom prst="rect">
            <a:avLst/>
          </a:prstGeom>
        </p:spPr>
        <p:txBody>
          <a:bodyPr>
            <a:spAutoFit/>
          </a:bodyPr>
          <a:lstStyle/>
          <a:p>
            <a:r>
              <a:rPr lang="zh-CN" altLang="en-US" sz="1400" dirty="0">
                <a:solidFill>
                  <a:schemeClr val="accent1">
                    <a:lumMod val="75000"/>
                  </a:schemeClr>
                </a:solidFill>
              </a:rPr>
              <a:t>Use of a written consent form helps to clarify the boundaries of consent and should help you to comply with data protection legislation where your research involves the collection of confidential, personal or sensitive personal data</a:t>
            </a:r>
          </a:p>
        </p:txBody>
      </p:sp>
      <p:sp>
        <p:nvSpPr>
          <p:cNvPr id="12" name="矩形 11">
            <a:extLst>
              <a:ext uri="{FF2B5EF4-FFF2-40B4-BE49-F238E27FC236}">
                <a16:creationId xmlns:a16="http://schemas.microsoft.com/office/drawing/2014/main" id="{0ED2F4EF-4270-4427-A669-6556955F11AE}"/>
              </a:ext>
            </a:extLst>
          </p:cNvPr>
          <p:cNvSpPr/>
          <p:nvPr/>
        </p:nvSpPr>
        <p:spPr>
          <a:xfrm>
            <a:off x="1649261" y="5418351"/>
            <a:ext cx="3185786" cy="369332"/>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r>
              <a:rPr lang="zh-CN" altLang="en-US" b="1" dirty="0">
                <a:solidFill>
                  <a:schemeClr val="tx1">
                    <a:lumMod val="95000"/>
                  </a:schemeClr>
                </a:solidFill>
              </a:rPr>
              <a:t>a continuing requirement</a:t>
            </a:r>
          </a:p>
        </p:txBody>
      </p:sp>
    </p:spTree>
    <p:extLst>
      <p:ext uri="{BB962C8B-B14F-4D97-AF65-F5344CB8AC3E}">
        <p14:creationId xmlns:p14="http://schemas.microsoft.com/office/powerpoint/2010/main" val="385623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a:extLst>
              <a:ext uri="{FF2B5EF4-FFF2-40B4-BE49-F238E27FC236}">
                <a16:creationId xmlns:a16="http://schemas.microsoft.com/office/drawing/2014/main" id="{7C9513DB-57EB-4BF0-AADA-A30ECBEC5765}"/>
              </a:ext>
            </a:extLst>
          </p:cNvPr>
          <p:cNvSpPr/>
          <p:nvPr/>
        </p:nvSpPr>
        <p:spPr>
          <a:xfrm>
            <a:off x="672532" y="2314555"/>
            <a:ext cx="11001726" cy="923330"/>
          </a:xfrm>
          <a:prstGeom prst="rect">
            <a:avLst/>
          </a:prstGeom>
        </p:spPr>
        <p:txBody>
          <a:bodyPr wrap="square">
            <a:spAutoFit/>
          </a:bodyPr>
          <a:lstStyle/>
          <a:p>
            <a:r>
              <a:rPr lang="en-US" altLang="zh-CN" dirty="0"/>
              <a:t>T</a:t>
            </a:r>
            <a:r>
              <a:rPr lang="zh-CN" altLang="en-US" dirty="0"/>
              <a:t>he right to withdraw should protect research participants from information imbalance, inability to hedge, inherent uncertainty, and untoward bodily invasion, and it serves to bolster public trust in the research enterprise.</a:t>
            </a:r>
          </a:p>
        </p:txBody>
      </p:sp>
      <p:sp>
        <p:nvSpPr>
          <p:cNvPr id="3" name="矩形 2">
            <a:extLst>
              <a:ext uri="{FF2B5EF4-FFF2-40B4-BE49-F238E27FC236}">
                <a16:creationId xmlns:a16="http://schemas.microsoft.com/office/drawing/2014/main" id="{034E8A2F-0E9C-4EDF-8A5C-0D895C90D591}"/>
              </a:ext>
            </a:extLst>
          </p:cNvPr>
          <p:cNvSpPr/>
          <p:nvPr/>
        </p:nvSpPr>
        <p:spPr>
          <a:xfrm>
            <a:off x="672532" y="626394"/>
            <a:ext cx="3087705" cy="707886"/>
          </a:xfrm>
          <a:prstGeom prst="rect">
            <a:avLst/>
          </a:prstGeom>
        </p:spPr>
        <p:txBody>
          <a:bodyPr wrap="none">
            <a:spAutoFit/>
          </a:bodyPr>
          <a:lstStyle/>
          <a:p>
            <a:r>
              <a:rPr lang="en-US" altLang="zh-CN" sz="4000" b="1" dirty="0"/>
              <a:t>W</a:t>
            </a:r>
            <a:r>
              <a:rPr lang="zh-CN" altLang="en-US" sz="4000" b="1" dirty="0"/>
              <a:t>ithdraw</a:t>
            </a:r>
            <a:r>
              <a:rPr lang="en-US" altLang="zh-CN" sz="4000" b="1" dirty="0"/>
              <a:t>al</a:t>
            </a:r>
            <a:r>
              <a:rPr lang="zh-CN" altLang="en-US" sz="4000" b="1" dirty="0"/>
              <a:t> </a:t>
            </a:r>
          </a:p>
        </p:txBody>
      </p:sp>
      <p:sp>
        <p:nvSpPr>
          <p:cNvPr id="4" name="矩形 3">
            <a:extLst>
              <a:ext uri="{FF2B5EF4-FFF2-40B4-BE49-F238E27FC236}">
                <a16:creationId xmlns:a16="http://schemas.microsoft.com/office/drawing/2014/main" id="{47A0EC97-A893-48F1-9AB4-88E27502FD70}"/>
              </a:ext>
            </a:extLst>
          </p:cNvPr>
          <p:cNvSpPr/>
          <p:nvPr/>
        </p:nvSpPr>
        <p:spPr>
          <a:xfrm>
            <a:off x="672532" y="4069625"/>
            <a:ext cx="11001726" cy="1200329"/>
          </a:xfrm>
          <a:prstGeom prst="rect">
            <a:avLst/>
          </a:prstGeom>
        </p:spPr>
        <p:txBody>
          <a:bodyPr wrap="square">
            <a:spAutoFit/>
          </a:bodyPr>
          <a:lstStyle/>
          <a:p>
            <a:r>
              <a:rPr lang="zh-CN" altLang="en-US" dirty="0"/>
              <a:t>In an analysis of a large number of consent forms (272 forms) used in oncology clinical trials, Horng et al. (49) found that most consent forms adequately reveal that the purpose of the trial was to test for safety, that subjects had the right to withdraw from the trial, and that the trial involved risk of severe or permanent harm.</a:t>
            </a:r>
          </a:p>
        </p:txBody>
      </p:sp>
      <p:sp>
        <p:nvSpPr>
          <p:cNvPr id="6" name="文本框 5">
            <a:extLst>
              <a:ext uri="{FF2B5EF4-FFF2-40B4-BE49-F238E27FC236}">
                <a16:creationId xmlns:a16="http://schemas.microsoft.com/office/drawing/2014/main" id="{70960E36-04A1-4ADD-B028-DF5FA7A246C2}"/>
              </a:ext>
            </a:extLst>
          </p:cNvPr>
          <p:cNvSpPr txBox="1"/>
          <p:nvPr/>
        </p:nvSpPr>
        <p:spPr>
          <a:xfrm>
            <a:off x="672531" y="1687179"/>
            <a:ext cx="2242158" cy="52322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altLang="zh-CN" sz="2800" dirty="0"/>
              <a:t>Participants</a:t>
            </a:r>
            <a:endParaRPr lang="zh-CN" altLang="en-US" sz="2800" dirty="0"/>
          </a:p>
        </p:txBody>
      </p:sp>
      <p:sp>
        <p:nvSpPr>
          <p:cNvPr id="7" name="文本框 6">
            <a:extLst>
              <a:ext uri="{FF2B5EF4-FFF2-40B4-BE49-F238E27FC236}">
                <a16:creationId xmlns:a16="http://schemas.microsoft.com/office/drawing/2014/main" id="{ABA9E280-5B57-48D0-B668-829B84BD46ED}"/>
              </a:ext>
            </a:extLst>
          </p:cNvPr>
          <p:cNvSpPr txBox="1"/>
          <p:nvPr/>
        </p:nvSpPr>
        <p:spPr>
          <a:xfrm>
            <a:off x="672531" y="3482793"/>
            <a:ext cx="2421397" cy="523220"/>
          </a:xfrm>
          <a:prstGeom prst="rect">
            <a:avLst/>
          </a:prstGeom>
          <a:solidFill>
            <a:schemeClr val="accent3">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altLang="zh-CN" sz="2800" dirty="0"/>
              <a:t>Researcher</a:t>
            </a:r>
            <a:endParaRPr lang="zh-CN" altLang="en-US" sz="2800" dirty="0"/>
          </a:p>
        </p:txBody>
      </p:sp>
    </p:spTree>
    <p:extLst>
      <p:ext uri="{BB962C8B-B14F-4D97-AF65-F5344CB8AC3E}">
        <p14:creationId xmlns:p14="http://schemas.microsoft.com/office/powerpoint/2010/main" val="1690181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a:extLst>
              <a:ext uri="{FF2B5EF4-FFF2-40B4-BE49-F238E27FC236}">
                <a16:creationId xmlns:a16="http://schemas.microsoft.com/office/drawing/2014/main" id="{36669453-CEEA-48D0-BCC3-24A3418A6ABF}"/>
              </a:ext>
            </a:extLst>
          </p:cNvPr>
          <p:cNvSpPr/>
          <p:nvPr/>
        </p:nvSpPr>
        <p:spPr>
          <a:xfrm>
            <a:off x="537222" y="2105854"/>
            <a:ext cx="11312400" cy="2861232"/>
          </a:xfrm>
          <a:prstGeom prst="rect">
            <a:avLst/>
          </a:prstGeom>
        </p:spPr>
        <p:txBody>
          <a:bodyPr wrap="square">
            <a:spAutoFit/>
          </a:bodyPr>
          <a:lstStyle/>
          <a:p>
            <a:pPr algn="just">
              <a:lnSpc>
                <a:spcPct val="107000"/>
              </a:lnSpc>
              <a:spcAft>
                <a:spcPts val="800"/>
              </a:spcAft>
            </a:pPr>
            <a:r>
              <a:rPr lang="en-GB" altLang="zh-CN" b="1" dirty="0">
                <a:latin typeface="等线" panose="02010600030101010101" pitchFamily="2" charset="-122"/>
                <a:ea typeface="等线" panose="02010600030101010101" pitchFamily="2" charset="-122"/>
                <a:cs typeface="Arial" panose="020B0604020202020204" pitchFamily="34" charset="0"/>
              </a:rPr>
              <a:t>Debriefing</a:t>
            </a:r>
            <a:r>
              <a:rPr lang="en-GB" altLang="zh-CN" dirty="0">
                <a:latin typeface="等线" panose="02010600030101010101" pitchFamily="2" charset="-122"/>
                <a:ea typeface="等线" panose="02010600030101010101" pitchFamily="2" charset="-122"/>
                <a:cs typeface="Arial" panose="020B0604020202020204" pitchFamily="34" charset="0"/>
              </a:rPr>
              <a:t> Providing research participants with a retrospective explanation about a research project.</a:t>
            </a:r>
            <a:endParaRPr lang="zh-CN" altLang="zh-CN" dirty="0">
              <a:latin typeface="等线" panose="02010600030101010101" pitchFamily="2" charset="-122"/>
              <a:ea typeface="等线" panose="02010600030101010101" pitchFamily="2" charset="-122"/>
              <a:cs typeface="Arial" panose="020B0604020202020204" pitchFamily="34" charset="0"/>
            </a:endParaRPr>
          </a:p>
          <a:p>
            <a:pPr algn="just">
              <a:lnSpc>
                <a:spcPct val="107000"/>
              </a:lnSpc>
              <a:spcAft>
                <a:spcPts val="800"/>
              </a:spcAft>
            </a:pPr>
            <a:r>
              <a:rPr lang="en-GB" altLang="zh-CN" dirty="0">
                <a:latin typeface="等线" panose="02010600030101010101" pitchFamily="2" charset="-122"/>
                <a:ea typeface="等线" panose="02010600030101010101" pitchFamily="2" charset="-122"/>
                <a:cs typeface="Arial" panose="020B0604020202020204" pitchFamily="34" charset="0"/>
              </a:rPr>
              <a:t>it is widely accepted that after the observation has taken place you should inform those affected about what has occurred and why. This process is known as </a:t>
            </a:r>
            <a:r>
              <a:rPr lang="en-GB" altLang="zh-CN" b="1" dirty="0">
                <a:latin typeface="等线" panose="02010600030101010101" pitchFamily="2" charset="-122"/>
                <a:ea typeface="等线" panose="02010600030101010101" pitchFamily="2" charset="-122"/>
                <a:cs typeface="Arial" panose="020B0604020202020204" pitchFamily="34" charset="0"/>
              </a:rPr>
              <a:t>debriefing</a:t>
            </a:r>
            <a:r>
              <a:rPr lang="en-GB" altLang="zh-CN" dirty="0">
                <a:latin typeface="等线" panose="02010600030101010101" pitchFamily="2" charset="-122"/>
                <a:ea typeface="等线" panose="02010600030101010101" pitchFamily="2" charset="-122"/>
                <a:cs typeface="Arial" panose="020B0604020202020204" pitchFamily="34" charset="0"/>
              </a:rPr>
              <a:t>. </a:t>
            </a:r>
            <a:endParaRPr lang="zh-CN" altLang="zh-CN" dirty="0">
              <a:latin typeface="等线" panose="02010600030101010101" pitchFamily="2" charset="-122"/>
              <a:ea typeface="等线" panose="02010600030101010101" pitchFamily="2" charset="-122"/>
              <a:cs typeface="Arial" panose="020B0604020202020204" pitchFamily="34" charset="0"/>
            </a:endParaRPr>
          </a:p>
          <a:p>
            <a:pPr algn="just">
              <a:lnSpc>
                <a:spcPct val="107000"/>
              </a:lnSpc>
              <a:spcAft>
                <a:spcPts val="800"/>
              </a:spcAft>
            </a:pPr>
            <a:r>
              <a:rPr lang="en-GB" altLang="zh-CN" dirty="0">
                <a:latin typeface="等线" panose="02010600030101010101" pitchFamily="2" charset="-122"/>
                <a:ea typeface="等线" panose="02010600030101010101" pitchFamily="2" charset="-122"/>
                <a:cs typeface="Arial" panose="020B0604020202020204" pitchFamily="34" charset="0"/>
              </a:rPr>
              <a:t>Debriefing also occurs after agreed participation in strategies such as a research experiment.</a:t>
            </a:r>
            <a:endParaRPr lang="zh-CN" altLang="zh-CN" dirty="0">
              <a:latin typeface="等线" panose="02010600030101010101" pitchFamily="2" charset="-122"/>
              <a:ea typeface="等线" panose="02010600030101010101" pitchFamily="2" charset="-122"/>
              <a:cs typeface="Arial" panose="020B0604020202020204" pitchFamily="34" charset="0"/>
            </a:endParaRPr>
          </a:p>
          <a:p>
            <a:pPr algn="just">
              <a:lnSpc>
                <a:spcPct val="107000"/>
              </a:lnSpc>
              <a:spcAft>
                <a:spcPts val="800"/>
              </a:spcAft>
            </a:pPr>
            <a:endParaRPr lang="en-GB" altLang="zh-CN" b="1" dirty="0">
              <a:latin typeface="等线" panose="02010600030101010101" pitchFamily="2" charset="-122"/>
              <a:ea typeface="等线" panose="02010600030101010101" pitchFamily="2" charset="-122"/>
              <a:cs typeface="Arial" panose="020B0604020202020204" pitchFamily="34" charset="0"/>
            </a:endParaRPr>
          </a:p>
          <a:p>
            <a:pPr algn="just">
              <a:lnSpc>
                <a:spcPct val="107000"/>
              </a:lnSpc>
              <a:spcAft>
                <a:spcPts val="800"/>
              </a:spcAft>
            </a:pPr>
            <a:r>
              <a:rPr lang="en-GB" altLang="zh-CN" b="1" dirty="0">
                <a:latin typeface="等线" panose="02010600030101010101" pitchFamily="2" charset="-122"/>
                <a:ea typeface="等线" panose="02010600030101010101" pitchFamily="2" charset="-122"/>
                <a:cs typeface="Arial" panose="020B0604020202020204" pitchFamily="34" charset="0"/>
              </a:rPr>
              <a:t>The purpose of debriefing</a:t>
            </a:r>
            <a:r>
              <a:rPr lang="en-GB" altLang="zh-CN" dirty="0">
                <a:latin typeface="等线" panose="02010600030101010101" pitchFamily="2" charset="-122"/>
                <a:ea typeface="等线" panose="02010600030101010101" pitchFamily="2" charset="-122"/>
                <a:cs typeface="Arial" panose="020B0604020202020204" pitchFamily="34" charset="0"/>
              </a:rPr>
              <a:t> is to inform participants about the nature of the research, its outcomes and to ascertain if there have been any adverse consequences from taking part; if so, to talk to the participant affected and arrange for assistance as required (British Psychological Society 2009).</a:t>
            </a:r>
            <a:endParaRPr lang="zh-CN" altLang="zh-CN" dirty="0">
              <a:latin typeface="等线" panose="02010600030101010101" pitchFamily="2" charset="-122"/>
              <a:ea typeface="等线" panose="02010600030101010101" pitchFamily="2" charset="-122"/>
              <a:cs typeface="Arial" panose="020B0604020202020204" pitchFamily="34" charset="0"/>
            </a:endParaRPr>
          </a:p>
        </p:txBody>
      </p:sp>
      <p:sp>
        <p:nvSpPr>
          <p:cNvPr id="5" name="矩形 4">
            <a:extLst>
              <a:ext uri="{FF2B5EF4-FFF2-40B4-BE49-F238E27FC236}">
                <a16:creationId xmlns:a16="http://schemas.microsoft.com/office/drawing/2014/main" id="{F9F3F749-B503-481B-B894-42666BE266A5}"/>
              </a:ext>
            </a:extLst>
          </p:cNvPr>
          <p:cNvSpPr/>
          <p:nvPr/>
        </p:nvSpPr>
        <p:spPr>
          <a:xfrm>
            <a:off x="537223" y="395599"/>
            <a:ext cx="2404826" cy="646331"/>
          </a:xfrm>
          <a:prstGeom prst="rect">
            <a:avLst/>
          </a:prstGeom>
        </p:spPr>
        <p:txBody>
          <a:bodyPr wrap="none">
            <a:spAutoFit/>
          </a:bodyPr>
          <a:lstStyle/>
          <a:p>
            <a:r>
              <a:rPr lang="en-GB" altLang="zh-CN" sz="3600" b="1" dirty="0">
                <a:latin typeface="等线" panose="02010600030101010101" pitchFamily="2" charset="-122"/>
                <a:ea typeface="等线" panose="02010600030101010101" pitchFamily="2" charset="-122"/>
                <a:cs typeface="Arial" panose="020B0604020202020204" pitchFamily="34" charset="0"/>
              </a:rPr>
              <a:t>Debriefing</a:t>
            </a:r>
            <a:endParaRPr lang="zh-CN" altLang="en-US" sz="3600" dirty="0"/>
          </a:p>
        </p:txBody>
      </p:sp>
      <p:sp>
        <p:nvSpPr>
          <p:cNvPr id="7" name="矩形 6">
            <a:extLst>
              <a:ext uri="{FF2B5EF4-FFF2-40B4-BE49-F238E27FC236}">
                <a16:creationId xmlns:a16="http://schemas.microsoft.com/office/drawing/2014/main" id="{138948E1-E02F-4B7C-A853-667108D5329B}"/>
              </a:ext>
            </a:extLst>
          </p:cNvPr>
          <p:cNvSpPr/>
          <p:nvPr/>
        </p:nvSpPr>
        <p:spPr>
          <a:xfrm>
            <a:off x="537222" y="1277034"/>
            <a:ext cx="11654778" cy="461665"/>
          </a:xfrm>
          <a:prstGeom prst="rect">
            <a:avLst/>
          </a:prstGeom>
        </p:spPr>
        <p:txBody>
          <a:bodyPr wrap="square">
            <a:spAutoFit/>
          </a:bodyPr>
          <a:lstStyle/>
          <a:p>
            <a:r>
              <a:rPr lang="en-GB" altLang="zh-CN" sz="2400" b="1" dirty="0">
                <a:latin typeface="等线" panose="02010600030101010101" pitchFamily="2" charset="-122"/>
                <a:cs typeface="Arial" panose="020B0604020202020204" pitchFamily="34" charset="0"/>
              </a:rPr>
              <a:t>Debriefing</a:t>
            </a:r>
            <a:r>
              <a:rPr lang="en-GB" altLang="zh-CN" sz="2400" dirty="0">
                <a:latin typeface="等线" panose="02010600030101010101" pitchFamily="2" charset="-122"/>
                <a:cs typeface="Arial" panose="020B0604020202020204" pitchFamily="34" charset="0"/>
              </a:rPr>
              <a:t> is an essential element of scientific research involving </a:t>
            </a:r>
            <a:r>
              <a:rPr lang="en-GB" altLang="zh-CN" sz="2400" b="1" dirty="0">
                <a:latin typeface="等线" panose="02010600030101010101" pitchFamily="2" charset="-122"/>
                <a:cs typeface="Arial" panose="020B0604020202020204" pitchFamily="34" charset="0"/>
              </a:rPr>
              <a:t>human </a:t>
            </a:r>
            <a:r>
              <a:rPr lang="en-GB" altLang="zh-CN" sz="2400" dirty="0">
                <a:latin typeface="等线" panose="02010600030101010101" pitchFamily="2" charset="-122"/>
                <a:cs typeface="Arial" panose="020B0604020202020204" pitchFamily="34" charset="0"/>
              </a:rPr>
              <a:t>participants</a:t>
            </a:r>
            <a:endParaRPr lang="zh-CN" altLang="en-US" sz="2400" dirty="0"/>
          </a:p>
        </p:txBody>
      </p:sp>
    </p:spTree>
    <p:extLst>
      <p:ext uri="{BB962C8B-B14F-4D97-AF65-F5344CB8AC3E}">
        <p14:creationId xmlns:p14="http://schemas.microsoft.com/office/powerpoint/2010/main" val="973351372"/>
      </p:ext>
    </p:extLst>
  </p:cSld>
  <p:clrMapOvr>
    <a:masterClrMapping/>
  </p:clrMapOvr>
</p:sld>
</file>

<file path=ppt/theme/theme1.xml><?xml version="1.0" encoding="utf-8"?>
<a:theme xmlns:a="http://schemas.openxmlformats.org/drawingml/2006/main" name="水汽尾迹">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56</TotalTime>
  <Words>657</Words>
  <Application>Microsoft Office PowerPoint</Application>
  <PresentationFormat>宽屏</PresentationFormat>
  <Paragraphs>49</Paragraphs>
  <Slides>10</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10</vt:i4>
      </vt:variant>
    </vt:vector>
  </HeadingPairs>
  <TitlesOfParts>
    <vt:vector size="14" baseType="lpstr">
      <vt:lpstr>等线</vt:lpstr>
      <vt:lpstr>Arial</vt:lpstr>
      <vt:lpstr>Century Gothic</vt:lpstr>
      <vt:lpstr>水汽尾迹</vt:lpstr>
      <vt:lpstr>Ethics &amp; integrity</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 &amp; integrity</dc:title>
  <dc:creator>Jiayi ZHONG</dc:creator>
  <cp:lastModifiedBy>Jiayi ZHONG</cp:lastModifiedBy>
  <cp:revision>15</cp:revision>
  <dcterms:created xsi:type="dcterms:W3CDTF">2019-04-16T11:17:10Z</dcterms:created>
  <dcterms:modified xsi:type="dcterms:W3CDTF">2019-04-16T12:20:51Z</dcterms:modified>
</cp:coreProperties>
</file>