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5"/>
  </p:notesMasterIdLst>
  <p:sldIdLst>
    <p:sldId id="256" r:id="rId2"/>
    <p:sldId id="257" r:id="rId3"/>
    <p:sldId id="258" r:id="rId4"/>
    <p:sldId id="28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48" y="3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D59F4ECA-0F0D-4A79-B30C-EDF853DB09CD}" type="datetimeFigureOut">
              <a:rPr lang="en-IN" smtClean="0"/>
              <a:t>25-10-2026</a:t>
            </a:fld>
            <a:endParaRPr lang="en-IN"/>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082CD361-39FC-468D-B911-854370175F9A}" type="slidenum">
              <a:rPr lang="en-IN" smtClean="0"/>
              <a:t>‹#›</a:t>
            </a:fld>
            <a:endParaRPr lang="en-IN"/>
          </a:p>
        </p:txBody>
      </p:sp>
    </p:spTree>
    <p:extLst>
      <p:ext uri="{BB962C8B-B14F-4D97-AF65-F5344CB8AC3E}">
        <p14:creationId xmlns:p14="http://schemas.microsoft.com/office/powerpoint/2010/main" val="3717636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and a warm welcome to everyone. In the following presentation, my main aim will be to discuss a campaign detail concerning the promotion of a healthy behaviour. The area that I am focusing on is Nutrition. It will be based in Wales and target individuals in the age bracket of 18-25. These individuals represent the low-income and deprived communities of Wales who, despite the willingness to eat healthy food, cannot manage it due to affordability and accessibility issues. According to the statistics cited by scholars, people from the deprived communities of Wales are five times more likely to face food insecurity and affordability issues regarding a healthy diet. This apparently justifies the choice of population for this campaign. Though it will be outlined in detail on the following slides, the target activity, to mention it briefly, is a seven-week-long cooking workshop revolving around the benefits of healthy eating. The campaign is tentatively titled ‘Nutritious Food, Healthy Life.’ </a:t>
            </a:r>
            <a:endParaRPr lang="en-GB"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5</a:t>
            </a:fld>
            <a:endParaRPr lang="en-IN"/>
          </a:p>
        </p:txBody>
      </p:sp>
    </p:spTree>
    <p:extLst>
      <p:ext uri="{BB962C8B-B14F-4D97-AF65-F5344CB8AC3E}">
        <p14:creationId xmlns:p14="http://schemas.microsoft.com/office/powerpoint/2010/main" val="3308516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outlines the key activities and corresponding behavioural change intended by the campaign. There are seven activities scheduled for seven weeks, which will be followed by a brief discussion, a real-time activity and a weekly challenge. The aims of each activity and the respective contents are highlighted in this slide.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6</a:t>
            </a:fld>
            <a:endParaRPr lang="en-IN"/>
          </a:p>
        </p:txBody>
      </p:sp>
    </p:spTree>
    <p:extLst>
      <p:ext uri="{BB962C8B-B14F-4D97-AF65-F5344CB8AC3E}">
        <p14:creationId xmlns:p14="http://schemas.microsoft.com/office/powerpoint/2010/main" val="283688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‘Nutritious Food, Healthy Life’ campaign aims to enable individuals from deprived and food-insecure communities in Wales to adopt healthy dietary habits. Representatives of this community, despite the willingness to eat nutritious food, face issues due to rising food costs, lack of time or inability to balance familial or work-related responsibilities and cooking. The target activities under the campaign, essentially resembling a cooking workshop, will try to respond to these issues. Activities primarily include nutritional check-ins, affordable meal planning, food price awareness and collaborative cooking to support real improvement in everyday diets and development of cooking skills. In a nutshell, the campaign, through its activities, aims to enrich the individuals’ dietary knowledge while restoring their confidence in cooking and enabling them to make informed food choices. Beyond these practical gains, the campaign expects to contribute to reducing food insecurity and promote eating nutritious food.</a:t>
            </a:r>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7</a:t>
            </a:fld>
            <a:endParaRPr lang="en-IN"/>
          </a:p>
        </p:txBody>
      </p:sp>
    </p:spTree>
    <p:extLst>
      <p:ext uri="{BB962C8B-B14F-4D97-AF65-F5344CB8AC3E}">
        <p14:creationId xmlns:p14="http://schemas.microsoft.com/office/powerpoint/2010/main" val="126748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major national guideline that resonates with the rationale of the ‘Nutritious Food, Healthy Life’ campaign is the Eatwell Guide proposed by the government of UK. Nevertheless, according to an article by the National Health Service, this guideline is helpful only for understanding the constituents of a typically balanced diet. More relevant statistics can be found in the Multiple Deprivation Report of 2025 published by the Welsh Government, which explicitly states how adults from deprived neighbourhoods are more vulnerable to food insecurity. It clearly corroborates that the population chosen for this campaign is justifiable.   </a:t>
            </a:r>
            <a:endParaRPr lang="en-IN" sz="1200" kern="1200" dirty="0">
              <a:solidFill>
                <a:schemeClr val="tx1"/>
              </a:solidFill>
              <a:effectLst/>
              <a:latin typeface="+mn-lt"/>
              <a:ea typeface="+mn-ea"/>
              <a:cs typeface="+mn-cs"/>
            </a:endParaRPr>
          </a:p>
          <a:p>
            <a:endParaRPr lang="en-GB"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8</a:t>
            </a:fld>
            <a:endParaRPr lang="en-IN"/>
          </a:p>
        </p:txBody>
      </p:sp>
    </p:spTree>
    <p:extLst>
      <p:ext uri="{BB962C8B-B14F-4D97-AF65-F5344CB8AC3E}">
        <p14:creationId xmlns:p14="http://schemas.microsoft.com/office/powerpoint/2010/main" val="2759114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Not eating nutritious foods or poor dietary habits have multiple short and long-term consequences, as it causes several functional, physical and mental changes in one’s body. For example, sustained tiredness and feeling drained are some of the everyday consequences of not having a proper diet. It can lead to digestive issues as well. Low consumption of fibre, for instance, and high consumption of items with processed fats can lead to problems like constipation or irregular bowel movements. In the long term, furthermore, poor diet can lead to problems like obesity, especially if the meals are inclined toward processed foods and sugary drinks. Scholars have also noted how an unbalanced, fat-forward diet can lead to cardiovascular diseases and Type 2 Diabetes over time.   </a:t>
            </a:r>
            <a:endParaRPr lang="en-IN" sz="1200" kern="1200" dirty="0">
              <a:solidFill>
                <a:schemeClr val="tx1"/>
              </a:solidFill>
              <a:effectLst/>
              <a:latin typeface="+mn-lt"/>
              <a:ea typeface="+mn-ea"/>
              <a:cs typeface="+mn-cs"/>
            </a:endParaRPr>
          </a:p>
          <a:p>
            <a:endParaRPr lang="en-GB"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9</a:t>
            </a:fld>
            <a:endParaRPr lang="en-IN"/>
          </a:p>
        </p:txBody>
      </p:sp>
    </p:spTree>
    <p:extLst>
      <p:ext uri="{BB962C8B-B14F-4D97-AF65-F5344CB8AC3E}">
        <p14:creationId xmlns:p14="http://schemas.microsoft.com/office/powerpoint/2010/main" val="3119387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main aims of this campaign is to promote healthy eating, essentially by making the participants aware of the nutritional values of ingredients, notably fruits and vegetables. Secondly, the campaign also aims to make the participants aware of food prices, which will benefit them by enabling them to make informed choices and balanced meals at affordable prices. Finally, the ‘Nutritious Food, Healthy Life’ campaign aims to make participants confident about cooking by delivering practical cooking lessons. It is also beneficial in terms of empowering them to prepare healthy meals on their own. These aims can be evaluated by looking at the changes in food habits pre-and post-programme. </a:t>
            </a:r>
            <a:endParaRPr lang="en-GB"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10</a:t>
            </a:fld>
            <a:endParaRPr lang="en-IN"/>
          </a:p>
        </p:txBody>
      </p:sp>
    </p:spTree>
    <p:extLst>
      <p:ext uri="{BB962C8B-B14F-4D97-AF65-F5344CB8AC3E}">
        <p14:creationId xmlns:p14="http://schemas.microsoft.com/office/powerpoint/2010/main" val="3287864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The campaign supports the practice of balance diet with practical nutrition advice and easy-to-use health information (Li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2026). The “target audience” is university students aged between 18 and 25 as they tend to have busy schedules, limited budgets, and irregular schedules, which can affect their dietary behaviors. The campaign is intended to enhance both their knowledge of healthy eating and to equip them to access cheap, healthy food (</a:t>
            </a:r>
            <a:r>
              <a:rPr lang="en-US" sz="1200" dirty="0" err="1">
                <a:solidFill>
                  <a:schemeClr val="dk1"/>
                </a:solidFill>
                <a:latin typeface="Times New Roman"/>
                <a:ea typeface="Times New Roman"/>
                <a:cs typeface="Times New Roman"/>
                <a:sym typeface="Times New Roman"/>
              </a:rPr>
              <a:t>Capitão</a:t>
            </a:r>
            <a:r>
              <a:rPr lang="en-US" sz="1200" dirty="0">
                <a:solidFill>
                  <a:schemeClr val="dk1"/>
                </a:solidFill>
                <a:latin typeface="Times New Roman"/>
                <a:ea typeface="Times New Roman"/>
                <a:cs typeface="Times New Roman"/>
                <a:sym typeface="Times New Roman"/>
              </a:rPr>
              <a:t>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2022). These changes can help to improve energy levels, physical health and overall wellbeing.</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12</a:t>
            </a:fld>
            <a:endParaRPr lang="en-IN"/>
          </a:p>
        </p:txBody>
      </p:sp>
    </p:spTree>
    <p:extLst>
      <p:ext uri="{BB962C8B-B14F-4D97-AF65-F5344CB8AC3E}">
        <p14:creationId xmlns:p14="http://schemas.microsoft.com/office/powerpoint/2010/main" val="563902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The campaign aims to raise awareness about the benefits of healthy eating among university students, who may face challenges due to the stresses of schoolwork, budget limitations, or convenience (</a:t>
            </a:r>
            <a:r>
              <a:rPr lang="en-US" sz="1200" dirty="0" err="1">
                <a:solidFill>
                  <a:schemeClr val="dk1"/>
                </a:solidFill>
                <a:latin typeface="Times New Roman"/>
                <a:ea typeface="Times New Roman"/>
                <a:cs typeface="Times New Roman"/>
                <a:sym typeface="Times New Roman"/>
              </a:rPr>
              <a:t>Almoraie</a:t>
            </a:r>
            <a:r>
              <a:rPr lang="en-US" sz="1200" dirty="0">
                <a:solidFill>
                  <a:schemeClr val="dk1"/>
                </a:solidFill>
                <a:latin typeface="Times New Roman"/>
                <a:ea typeface="Times New Roman"/>
                <a:cs typeface="Times New Roman"/>
                <a:sym typeface="Times New Roman"/>
              </a:rPr>
              <a:t>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2025). Eating regular amounts of sugar, salt and unhealthy fats can add risks to health (Gupta and Sachdev, 2022). The campaign offers hands-on nutrition education, which helps to advocate for a healthy lifestyle choice and heightens awareness about balanced nutrition and lifestyles that can be followed outside the university.</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13</a:t>
            </a:fld>
            <a:endParaRPr lang="en-IN"/>
          </a:p>
        </p:txBody>
      </p:sp>
    </p:spTree>
    <p:extLst>
      <p:ext uri="{BB962C8B-B14F-4D97-AF65-F5344CB8AC3E}">
        <p14:creationId xmlns:p14="http://schemas.microsoft.com/office/powerpoint/2010/main" val="726562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The campaign is set to spread awareness of nutrition and make better food choices by students from the University. In order to achieve this, there are three objectives concerning knowledge of nutrition, practical eating habits and awareness of nutrition campaigns. A balanced diet and healthier food choice being provided for the participants. The six-week intervention will be evaluated for changes in knowledge, awareness and, if applicable, self-reported dietary </a:t>
            </a:r>
            <a:r>
              <a:rPr lang="en-US" sz="1200" dirty="0" err="1">
                <a:solidFill>
                  <a:schemeClr val="dk1"/>
                </a:solidFill>
                <a:latin typeface="Times New Roman"/>
                <a:ea typeface="Times New Roman"/>
                <a:cs typeface="Times New Roman"/>
                <a:sym typeface="Times New Roman"/>
              </a:rPr>
              <a:t>behaviours</a:t>
            </a:r>
            <a:r>
              <a:rPr lang="en-US" sz="1200" dirty="0">
                <a:solidFill>
                  <a:schemeClr val="dk1"/>
                </a:solidFill>
                <a:latin typeface="Times New Roman"/>
                <a:ea typeface="Times New Roman"/>
                <a:cs typeface="Times New Roman"/>
                <a:sym typeface="Times New Roman"/>
              </a:rPr>
              <a:t> by means of pre-campaign and post-campaign surveys.</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14</a:t>
            </a:fld>
            <a:endParaRPr lang="en-IN"/>
          </a:p>
        </p:txBody>
      </p:sp>
    </p:spTree>
    <p:extLst>
      <p:ext uri="{BB962C8B-B14F-4D97-AF65-F5344CB8AC3E}">
        <p14:creationId xmlns:p14="http://schemas.microsoft.com/office/powerpoint/2010/main" val="3450810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The six-week campaign focuses on educating, engaging in activities and assessing healthier eating. The initial surveys determine baseline nutrition knowledge by exploring and assessing participants. Practical tips on creating a balanced meal and choosing cheaper options are given at workshops and cooking demos. Keeping users engaged with social media challenges and healthy eating pledges (Pancer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2022). Nutrition awareness and self-reported dietary behaviors are measured to evaluate the effectiveness of the campaign and to identify nutrition awareness influences that should be strengthened (Gupta, 2026).</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15</a:t>
            </a:fld>
            <a:endParaRPr lang="en-IN"/>
          </a:p>
        </p:txBody>
      </p:sp>
    </p:spTree>
    <p:extLst>
      <p:ext uri="{BB962C8B-B14F-4D97-AF65-F5344CB8AC3E}">
        <p14:creationId xmlns:p14="http://schemas.microsoft.com/office/powerpoint/2010/main" val="1264528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“Campaign evaluation” helps to assess if campaign activities are reaching the target audience and are helping to realize the target of better diets (Driessen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2025). “Formative evaluation” involves assessing participants’ needs prior to implementation, and “process evaluation” serves as a monitoring process related to participation and delivery. The changes in nutrition knowledge and attitudes immediately following the impact of the intervention (</a:t>
            </a:r>
            <a:r>
              <a:rPr lang="en-US" sz="1200" dirty="0" err="1">
                <a:solidFill>
                  <a:schemeClr val="dk1"/>
                </a:solidFill>
                <a:latin typeface="Times New Roman"/>
                <a:ea typeface="Times New Roman"/>
                <a:cs typeface="Times New Roman"/>
                <a:sym typeface="Times New Roman"/>
              </a:rPr>
              <a:t>Mangwane</a:t>
            </a:r>
            <a:r>
              <a:rPr lang="en-US" sz="1200" dirty="0">
                <a:solidFill>
                  <a:schemeClr val="dk1"/>
                </a:solidFill>
                <a:latin typeface="Times New Roman"/>
                <a:ea typeface="Times New Roman"/>
                <a:cs typeface="Times New Roman"/>
                <a:sym typeface="Times New Roman"/>
              </a:rPr>
              <a:t>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2024). “Outcome evaluation” consists of reporting on changes in eating behaviors. These all together can give evidence of how the campaign does or does not work and what could be improved.</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16</a:t>
            </a:fld>
            <a:endParaRPr lang="en-IN"/>
          </a:p>
        </p:txBody>
      </p:sp>
    </p:spTree>
    <p:extLst>
      <p:ext uri="{BB962C8B-B14F-4D97-AF65-F5344CB8AC3E}">
        <p14:creationId xmlns:p14="http://schemas.microsoft.com/office/powerpoint/2010/main" val="866910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No single evaluation approach is able to demonstrate campaign reach and effectiveness and participant experience. Use baseline and post-campaign surveys to monitor nutrition knowledge and/or eating behaviors (Moussi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2024). Attendance data and social media metrics reflect audience engagement and participation feedback points out strengths and weaknesses (Drivas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2022). These results are compared and contrasted with the goal of the campaigns to support the evidence-based recommendations for strengthening future nutrition awareness campaigns and activities.</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17</a:t>
            </a:fld>
            <a:endParaRPr lang="en-IN"/>
          </a:p>
        </p:txBody>
      </p:sp>
    </p:spTree>
    <p:extLst>
      <p:ext uri="{BB962C8B-B14F-4D97-AF65-F5344CB8AC3E}">
        <p14:creationId xmlns:p14="http://schemas.microsoft.com/office/powerpoint/2010/main" val="27988741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Evaluation of campaign impact allows program delivered by a nutrition intervention to determine if it succeeds in meeting goals (Flax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2025). Pre-campaign and post-campaign surveys were conducted to find the difference in nutrition awareness and knowledge of participants. Attendance and engagement levels would give an indication of campaign reach, and self-reported dietary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would give an indication of potential for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change (Worthington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2023). These measures help in the identification of successful activities, where to making improvement and good opportunities to enhance future nutrition awareness activities.</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18</a:t>
            </a:fld>
            <a:endParaRPr lang="en-IN"/>
          </a:p>
        </p:txBody>
      </p:sp>
    </p:spTree>
    <p:extLst>
      <p:ext uri="{BB962C8B-B14F-4D97-AF65-F5344CB8AC3E}">
        <p14:creationId xmlns:p14="http://schemas.microsoft.com/office/powerpoint/2010/main" val="10487613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The impact of the campaign is enhanced through local partnerships and links with students’ daily surroundings. Students can be encouraged through student unions and campus health services will offer good, diet-specific advice (</a:t>
            </a:r>
            <a:r>
              <a:rPr lang="en-US" sz="1200" dirty="0" err="1">
                <a:solidFill>
                  <a:schemeClr val="dk1"/>
                </a:solidFill>
                <a:latin typeface="Times New Roman"/>
                <a:ea typeface="Times New Roman"/>
                <a:cs typeface="Times New Roman"/>
                <a:sym typeface="Times New Roman"/>
              </a:rPr>
              <a:t>Horaist</a:t>
            </a:r>
            <a:r>
              <a:rPr lang="en-US" sz="1200" dirty="0">
                <a:solidFill>
                  <a:schemeClr val="dk1"/>
                </a:solidFill>
                <a:latin typeface="Times New Roman"/>
                <a:ea typeface="Times New Roman"/>
                <a:cs typeface="Times New Roman"/>
                <a:sym typeface="Times New Roman"/>
              </a:rPr>
              <a:t> and Watson, 2024). CHCs could provide educational information and appropriate health promotion assistance. Catering teams and local food businesses can show students that it is possible to make an affordable, nutritious meal and help them put campaign messages into practice by selecting what food to eat.</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19</a:t>
            </a:fld>
            <a:endParaRPr lang="en-IN"/>
          </a:p>
        </p:txBody>
      </p:sp>
    </p:spTree>
    <p:extLst>
      <p:ext uri="{BB962C8B-B14F-4D97-AF65-F5344CB8AC3E}">
        <p14:creationId xmlns:p14="http://schemas.microsoft.com/office/powerpoint/2010/main" val="569618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National organizations ensure trustworthy messages and tools to support campaigns promoting nutrition awareness. The “NHS” and the “OHID” promote uniform messages on a balanced diet through the “Eatwell Guide” (</a:t>
            </a:r>
            <a:r>
              <a:rPr lang="en-US" sz="1200" dirty="0" err="1">
                <a:solidFill>
                  <a:schemeClr val="dk1"/>
                </a:solidFill>
                <a:latin typeface="Times New Roman"/>
                <a:ea typeface="Times New Roman"/>
                <a:cs typeface="Times New Roman"/>
                <a:sym typeface="Times New Roman"/>
              </a:rPr>
              <a:t>Culliford</a:t>
            </a:r>
            <a:r>
              <a:rPr lang="en-US" sz="1200" dirty="0">
                <a:solidFill>
                  <a:schemeClr val="dk1"/>
                </a:solidFill>
                <a:latin typeface="Times New Roman"/>
                <a:ea typeface="Times New Roman"/>
                <a:cs typeface="Times New Roman"/>
                <a:sym typeface="Times New Roman"/>
              </a:rPr>
              <a:t> </a:t>
            </a:r>
            <a:r>
              <a:rPr lang="en-US" sz="1200" i="1" dirty="0">
                <a:solidFill>
                  <a:schemeClr val="dk1"/>
                </a:solidFill>
                <a:latin typeface="Times New Roman"/>
                <a:ea typeface="Times New Roman"/>
                <a:cs typeface="Times New Roman"/>
                <a:sym typeface="Times New Roman"/>
              </a:rPr>
              <a:t>et al</a:t>
            </a:r>
            <a:r>
              <a:rPr lang="en-US" sz="1200" dirty="0">
                <a:solidFill>
                  <a:schemeClr val="dk1"/>
                </a:solidFill>
                <a:latin typeface="Times New Roman"/>
                <a:ea typeface="Times New Roman"/>
                <a:cs typeface="Times New Roman"/>
                <a:sym typeface="Times New Roman"/>
              </a:rPr>
              <a:t>. 2023). The FSA promotes and sponsors food safety education, and the “British Nutrition Foundation” promotes and sponsors eating healthier education. These resources contain credible information for campaign materials and are useful to the participants for making informed dietary decisions.</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20</a:t>
            </a:fld>
            <a:endParaRPr lang="en-IN"/>
          </a:p>
        </p:txBody>
      </p:sp>
    </p:spTree>
    <p:extLst>
      <p:ext uri="{BB962C8B-B14F-4D97-AF65-F5344CB8AC3E}">
        <p14:creationId xmlns:p14="http://schemas.microsoft.com/office/powerpoint/2010/main" val="1478406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Duplicate use of resources saves time in preparing and ensures nutrition facts are accurate. Ideas can be used for interactive activities from the “British Nutrition Foundation” and for visual explanations of balanced diets, the “NHS Eatwell Guide” can be used (Levy, 2025). There is a significant increase in food safety awareness due to guidance from the “Food Standards Agency”. These materials are modified into low-cost recipes, interactive posters and social media campaigns that make nutrition messages relevant to those decisions at the cafeteria line, as well as in their daily menus.</a:t>
            </a:r>
            <a:endParaRPr lang="en-US" dirty="0"/>
          </a:p>
          <a:p>
            <a:endParaRPr lang="en-IN" dirty="0"/>
          </a:p>
        </p:txBody>
      </p:sp>
      <p:sp>
        <p:nvSpPr>
          <p:cNvPr id="4" name="Slide Number Placeholder 3"/>
          <p:cNvSpPr>
            <a:spLocks noGrp="1"/>
          </p:cNvSpPr>
          <p:nvPr>
            <p:ph type="sldNum" sz="quarter" idx="5"/>
          </p:nvPr>
        </p:nvSpPr>
        <p:spPr/>
        <p:txBody>
          <a:bodyPr/>
          <a:lstStyle/>
          <a:p>
            <a:fld id="{082CD361-39FC-468D-B911-854370175F9A}" type="slidenum">
              <a:rPr lang="en-IN" smtClean="0"/>
              <a:t>21</a:t>
            </a:fld>
            <a:endParaRPr lang="en-IN"/>
          </a:p>
        </p:txBody>
      </p:sp>
    </p:spTree>
    <p:extLst>
      <p:ext uri="{BB962C8B-B14F-4D97-AF65-F5344CB8AC3E}">
        <p14:creationId xmlns:p14="http://schemas.microsoft.com/office/powerpoint/2010/main" val="21645532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152398"/>
            <a:ext cx="12192000" cy="6705599"/>
          </a:xfrm>
          <a:prstGeom prst="rect">
            <a:avLst/>
          </a:prstGeom>
        </p:spPr>
      </p:pic>
      <p:pic>
        <p:nvPicPr>
          <p:cNvPr id="17" name="bg object 17"/>
          <p:cNvPicPr/>
          <p:nvPr/>
        </p:nvPicPr>
        <p:blipFill>
          <a:blip r:embed="rId3" cstate="print"/>
          <a:stretch>
            <a:fillRect/>
          </a:stretch>
        </p:blipFill>
        <p:spPr>
          <a:xfrm>
            <a:off x="0" y="0"/>
            <a:ext cx="12192000" cy="6858000"/>
          </a:xfrm>
          <a:prstGeom prst="rect">
            <a:avLst/>
          </a:prstGeom>
        </p:spPr>
      </p:pic>
      <p:sp>
        <p:nvSpPr>
          <p:cNvPr id="2" name="Holder 2"/>
          <p:cNvSpPr>
            <a:spLocks noGrp="1"/>
          </p:cNvSpPr>
          <p:nvPr>
            <p:ph type="ctrTitle"/>
          </p:nvPr>
        </p:nvSpPr>
        <p:spPr>
          <a:xfrm>
            <a:off x="2134870" y="1014730"/>
            <a:ext cx="5886450" cy="1738630"/>
          </a:xfrm>
          <a:prstGeom prst="rect">
            <a:avLst/>
          </a:prstGeom>
        </p:spPr>
        <p:txBody>
          <a:bodyPr wrap="square" lIns="0" tIns="0" rIns="0" bIns="0">
            <a:spAutoFit/>
          </a:bodyPr>
          <a:lstStyle>
            <a:lvl1pPr>
              <a:defRPr sz="4550" b="1" i="0">
                <a:solidFill>
                  <a:schemeClr val="tx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550" b="1" i="0">
                <a:solidFill>
                  <a:schemeClr val="tx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1400" b="0" i="0">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550" b="1" i="0">
                <a:solidFill>
                  <a:schemeClr val="tx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550" b="1" i="0">
                <a:solidFill>
                  <a:schemeClr val="tx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10/25/2026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177289" y="292735"/>
            <a:ext cx="9837420" cy="1368425"/>
          </a:xfrm>
          <a:prstGeom prst="rect">
            <a:avLst/>
          </a:prstGeom>
        </p:spPr>
        <p:txBody>
          <a:bodyPr wrap="square" lIns="0" tIns="0" rIns="0" bIns="0">
            <a:spAutoFit/>
          </a:bodyPr>
          <a:lstStyle>
            <a:lvl1pPr>
              <a:defRPr sz="4550" b="1" i="0">
                <a:solidFill>
                  <a:schemeClr val="tx1"/>
                </a:solidFill>
                <a:latin typeface="Arial"/>
                <a:cs typeface="Arial"/>
              </a:defRPr>
            </a:lvl1pPr>
          </a:lstStyle>
          <a:p>
            <a:endParaRPr/>
          </a:p>
        </p:txBody>
      </p:sp>
      <p:sp>
        <p:nvSpPr>
          <p:cNvPr id="3" name="Holder 3"/>
          <p:cNvSpPr>
            <a:spLocks noGrp="1"/>
          </p:cNvSpPr>
          <p:nvPr>
            <p:ph type="body" idx="1"/>
          </p:nvPr>
        </p:nvSpPr>
        <p:spPr>
          <a:xfrm>
            <a:off x="5578094" y="2833179"/>
            <a:ext cx="6540500" cy="3554729"/>
          </a:xfrm>
          <a:prstGeom prst="rect">
            <a:avLst/>
          </a:prstGeom>
        </p:spPr>
        <p:txBody>
          <a:bodyPr wrap="square" lIns="0" tIns="0" rIns="0" bIns="0">
            <a:spAutoFit/>
          </a:bodyPr>
          <a:lstStyle>
            <a:lvl1pPr>
              <a:defRPr sz="1400" b="0" i="0">
                <a:solidFill>
                  <a:schemeClr val="tx1"/>
                </a:solidFill>
                <a:latin typeface="Arial"/>
                <a:cs typeface="Aria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10/25/2026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jp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24.pn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frontiersin.org/journals/public-health/articles/10.3389/fpubh.2022.931116/full" TargetMode="External"/><Relationship Id="rId7" Type="http://schemas.openxmlformats.org/officeDocument/2006/relationships/hyperlink" Target="https://ispyphysiology.com/2017/05/24/a-healthy-diet-a-prescription-for-a-healthy-life/" TargetMode="External"/><Relationship Id="rId2" Type="http://schemas.openxmlformats.org/officeDocument/2006/relationships/hyperlink" Target="https://www.cambridge.org/core/journals/nutrition-research-reviews/article/addressing-nutritional-issues-and-eating-behaviours-among-university-students-a-narrative-review/1CE93E9FFFFC7510653DDAA8FC08BF9B" TargetMode="External"/><Relationship Id="rId1" Type="http://schemas.openxmlformats.org/officeDocument/2006/relationships/slideLayout" Target="../slideLayouts/slideLayout2.xml"/><Relationship Id="rId6" Type="http://schemas.openxmlformats.org/officeDocument/2006/relationships/hyperlink" Target="https://www.bbcgoodfood.com/news-trends/seven-households-share-their-approach-to-meal-planning" TargetMode="External"/><Relationship Id="rId5" Type="http://schemas.openxmlformats.org/officeDocument/2006/relationships/hyperlink" Target="https://www.pembee.app/blog/cooking-class-lesson-plan" TargetMode="External"/><Relationship Id="rId4" Type="http://schemas.openxmlformats.org/officeDocument/2006/relationships/hyperlink" Target="https://www.mdpi.com/2071-1050/15/7/6149"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sustainablerecovery.ca/post/stages-of-change-model" TargetMode="External"/><Relationship Id="rId3" Type="http://schemas.openxmlformats.org/officeDocument/2006/relationships/hyperlink" Target="https://www.nutritionist-resource.org.uk/articles/the-gut-brain-connection-how-microbiome-health-affects-your-mood" TargetMode="External"/><Relationship Id="rId7" Type="http://schemas.openxmlformats.org/officeDocument/2006/relationships/hyperlink" Target="https://pmc.ncbi.nlm.nih.gov/articles/PMC11272221/" TargetMode="External"/><Relationship Id="rId2" Type="http://schemas.openxmlformats.org/officeDocument/2006/relationships/hyperlink" Target="https://www.worldhappiness.report/ed/2025/sharing-meals-with-others-how-sharing-meals-supports-happiness-and-social-connections/" TargetMode="External"/><Relationship Id="rId1" Type="http://schemas.openxmlformats.org/officeDocument/2006/relationships/slideLayout" Target="../slideLayouts/slideLayout4.xml"/><Relationship Id="rId6" Type="http://schemas.openxmlformats.org/officeDocument/2006/relationships/hyperlink" Target="https://pmc.ncbi.nlm.nih.gov/articles/PMC7322666/" TargetMode="External"/><Relationship Id="rId5" Type="http://schemas.openxmlformats.org/officeDocument/2006/relationships/hyperlink" Target="https://www.ncbi.nlm.nih.gov/books/NBK606120/" TargetMode="External"/><Relationship Id="rId4" Type="http://schemas.openxmlformats.org/officeDocument/2006/relationships/hyperlink" Target="https://www.nhs.uk/live-well/eat-well/how-to-eat-a-balanced-diet/eating-a-balanced-diet/" TargetMode="External"/><Relationship Id="rId9" Type="http://schemas.openxmlformats.org/officeDocument/2006/relationships/hyperlink" Target="https://cms.trussell.org.uk/sites/default/files/2026-09/Trussell%20Hunger%20in%20Wales%202025.pdf"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vasustore.com/blogs/health/10-healthy-habits-everyone-should-follow?srsltid=AU7gw4WTI0S27K4IljFyGrxW1AIR6vNp-zmTF3CtzSqk41JF-wXDIb-h"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61950" y="581025"/>
            <a:ext cx="3781425" cy="1457325"/>
          </a:xfrm>
          <a:prstGeom prst="rect">
            <a:avLst/>
          </a:prstGeom>
        </p:spPr>
      </p:pic>
      <p:sp>
        <p:nvSpPr>
          <p:cNvPr id="3" name="object 3" descr="$PPTXTitle"/>
          <p:cNvSpPr txBox="1">
            <a:spLocks noGrp="1"/>
          </p:cNvSpPr>
          <p:nvPr>
            <p:ph type="title"/>
          </p:nvPr>
        </p:nvSpPr>
        <p:spPr>
          <a:xfrm>
            <a:off x="838200" y="2593974"/>
            <a:ext cx="4140200" cy="335280"/>
          </a:xfrm>
          <a:prstGeom prst="rect">
            <a:avLst/>
          </a:prstGeom>
        </p:spPr>
        <p:txBody>
          <a:bodyPr vert="horz" wrap="square" lIns="0" tIns="16510" rIns="0" bIns="0" rtlCol="0">
            <a:spAutoFit/>
          </a:bodyPr>
          <a:lstStyle/>
          <a:p>
            <a:pPr marL="12700">
              <a:lnSpc>
                <a:spcPct val="100000"/>
              </a:lnSpc>
              <a:spcBef>
                <a:spcPts val="130"/>
              </a:spcBef>
            </a:pPr>
            <a:r>
              <a:rPr sz="2000" dirty="0"/>
              <a:t>Component</a:t>
            </a:r>
            <a:r>
              <a:rPr sz="2000" spc="-105" dirty="0"/>
              <a:t> </a:t>
            </a:r>
            <a:r>
              <a:rPr sz="2000" dirty="0"/>
              <a:t>1:</a:t>
            </a:r>
            <a:r>
              <a:rPr sz="2000" spc="-100" dirty="0"/>
              <a:t> </a:t>
            </a:r>
            <a:r>
              <a:rPr sz="2000" spc="-10" dirty="0"/>
              <a:t>Group</a:t>
            </a:r>
            <a:r>
              <a:rPr sz="2000" spc="-100" dirty="0"/>
              <a:t> </a:t>
            </a:r>
            <a:r>
              <a:rPr sz="2000" spc="-10" dirty="0"/>
              <a:t>Presentation</a:t>
            </a:r>
            <a:endParaRPr sz="2000"/>
          </a:p>
        </p:txBody>
      </p:sp>
      <p:sp>
        <p:nvSpPr>
          <p:cNvPr id="4" name="object 4"/>
          <p:cNvSpPr txBox="1"/>
          <p:nvPr/>
        </p:nvSpPr>
        <p:spPr>
          <a:xfrm>
            <a:off x="630872" y="3621341"/>
            <a:ext cx="4678045" cy="621030"/>
          </a:xfrm>
          <a:prstGeom prst="rect">
            <a:avLst/>
          </a:prstGeom>
        </p:spPr>
        <p:txBody>
          <a:bodyPr vert="horz" wrap="square" lIns="0" tIns="41275" rIns="0" bIns="0" rtlCol="0">
            <a:spAutoFit/>
          </a:bodyPr>
          <a:lstStyle/>
          <a:p>
            <a:pPr marL="468630" marR="5080" indent="-455930">
              <a:lnSpc>
                <a:spcPts val="2250"/>
              </a:lnSpc>
              <a:spcBef>
                <a:spcPts val="325"/>
              </a:spcBef>
            </a:pPr>
            <a:r>
              <a:rPr sz="2000" b="1" dirty="0">
                <a:latin typeface="Arial"/>
                <a:cs typeface="Arial"/>
              </a:rPr>
              <a:t>Social</a:t>
            </a:r>
            <a:r>
              <a:rPr sz="2000" b="1" spc="-95" dirty="0">
                <a:latin typeface="Arial"/>
                <a:cs typeface="Arial"/>
              </a:rPr>
              <a:t> </a:t>
            </a:r>
            <a:r>
              <a:rPr sz="2000" b="1" dirty="0">
                <a:latin typeface="Arial"/>
                <a:cs typeface="Arial"/>
              </a:rPr>
              <a:t>Epidemiology</a:t>
            </a:r>
            <a:r>
              <a:rPr sz="2000" b="1" spc="-110" dirty="0">
                <a:latin typeface="Arial"/>
                <a:cs typeface="Arial"/>
              </a:rPr>
              <a:t> </a:t>
            </a:r>
            <a:r>
              <a:rPr sz="2000" b="1" dirty="0">
                <a:latin typeface="Arial"/>
                <a:cs typeface="Arial"/>
              </a:rPr>
              <a:t>and</a:t>
            </a:r>
            <a:r>
              <a:rPr sz="2000" b="1" spc="-114" dirty="0">
                <a:latin typeface="Arial"/>
                <a:cs typeface="Arial"/>
              </a:rPr>
              <a:t> </a:t>
            </a:r>
            <a:r>
              <a:rPr sz="2000" b="1" dirty="0">
                <a:latin typeface="Arial"/>
                <a:cs typeface="Arial"/>
              </a:rPr>
              <a:t>Public</a:t>
            </a:r>
            <a:r>
              <a:rPr sz="2000" b="1" spc="-105" dirty="0">
                <a:latin typeface="Arial"/>
                <a:cs typeface="Arial"/>
              </a:rPr>
              <a:t> </a:t>
            </a:r>
            <a:r>
              <a:rPr sz="2000" b="1" spc="-10" dirty="0">
                <a:latin typeface="Arial"/>
                <a:cs typeface="Arial"/>
              </a:rPr>
              <a:t>Health Development</a:t>
            </a:r>
            <a:r>
              <a:rPr sz="2000" b="1" spc="-100" dirty="0">
                <a:latin typeface="Arial"/>
                <a:cs typeface="Arial"/>
              </a:rPr>
              <a:t> </a:t>
            </a:r>
            <a:r>
              <a:rPr sz="2000" b="1" spc="-10" dirty="0">
                <a:latin typeface="Arial"/>
                <a:cs typeface="Arial"/>
              </a:rPr>
              <a:t>(LCHS7000_LON)</a:t>
            </a:r>
            <a:endParaRPr sz="2000">
              <a:latin typeface="Arial"/>
              <a:cs typeface="Arial"/>
            </a:endParaRPr>
          </a:p>
        </p:txBody>
      </p:sp>
      <p:pic>
        <p:nvPicPr>
          <p:cNvPr id="5" name="object 5"/>
          <p:cNvPicPr/>
          <p:nvPr/>
        </p:nvPicPr>
        <p:blipFill>
          <a:blip r:embed="rId3" cstate="print"/>
          <a:stretch>
            <a:fillRect/>
          </a:stretch>
        </p:blipFill>
        <p:spPr>
          <a:xfrm>
            <a:off x="5867400" y="0"/>
            <a:ext cx="5715000" cy="6858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381000" y="388365"/>
          <a:ext cx="11167110" cy="5974078"/>
        </p:xfrm>
        <a:graphic>
          <a:graphicData uri="http://schemas.openxmlformats.org/drawingml/2006/table">
            <a:tbl>
              <a:tblPr firstRow="1" bandRow="1">
                <a:tableStyleId>{2D5ABB26-0587-4C30-8999-92F81FD0307C}</a:tableStyleId>
              </a:tblPr>
              <a:tblGrid>
                <a:gridCol w="2916555">
                  <a:extLst>
                    <a:ext uri="{9D8B030D-6E8A-4147-A177-3AD203B41FA5}">
                      <a16:colId xmlns:a16="http://schemas.microsoft.com/office/drawing/2014/main" val="20000"/>
                    </a:ext>
                  </a:extLst>
                </a:gridCol>
                <a:gridCol w="8250555">
                  <a:extLst>
                    <a:ext uri="{9D8B030D-6E8A-4147-A177-3AD203B41FA5}">
                      <a16:colId xmlns:a16="http://schemas.microsoft.com/office/drawing/2014/main" val="20001"/>
                    </a:ext>
                  </a:extLst>
                </a:gridCol>
              </a:tblGrid>
              <a:tr h="557530">
                <a:tc>
                  <a:txBody>
                    <a:bodyPr/>
                    <a:lstStyle/>
                    <a:p>
                      <a:pPr>
                        <a:lnSpc>
                          <a:spcPct val="100000"/>
                        </a:lnSpc>
                        <a:spcBef>
                          <a:spcPts val="675"/>
                        </a:spcBef>
                      </a:pPr>
                      <a:r>
                        <a:rPr sz="2150" b="1" dirty="0">
                          <a:latin typeface="Arial"/>
                          <a:cs typeface="Arial"/>
                        </a:rPr>
                        <a:t>Programme</a:t>
                      </a:r>
                      <a:r>
                        <a:rPr sz="2150" b="1" spc="400" dirty="0">
                          <a:latin typeface="Arial"/>
                          <a:cs typeface="Arial"/>
                        </a:rPr>
                        <a:t> </a:t>
                      </a:r>
                      <a:r>
                        <a:rPr sz="2150" b="1" spc="-50" dirty="0">
                          <a:latin typeface="Arial"/>
                          <a:cs typeface="Arial"/>
                        </a:rPr>
                        <a:t>:</a:t>
                      </a:r>
                      <a:endParaRPr sz="2150">
                        <a:latin typeface="Arial"/>
                        <a:cs typeface="Arial"/>
                      </a:endParaRPr>
                    </a:p>
                  </a:txBody>
                  <a:tcPr marL="0" marR="0" marT="85725" marB="0">
                    <a:lnT w="19050">
                      <a:solidFill>
                        <a:srgbClr val="155F82"/>
                      </a:solidFill>
                      <a:prstDash val="solid"/>
                    </a:lnT>
                  </a:tcPr>
                </a:tc>
                <a:tc>
                  <a:txBody>
                    <a:bodyPr/>
                    <a:lstStyle/>
                    <a:p>
                      <a:pPr marL="624840">
                        <a:lnSpc>
                          <a:spcPct val="100000"/>
                        </a:lnSpc>
                        <a:spcBef>
                          <a:spcPts val="675"/>
                        </a:spcBef>
                      </a:pPr>
                      <a:r>
                        <a:rPr sz="2150" b="1" dirty="0">
                          <a:latin typeface="Arial"/>
                          <a:cs typeface="Arial"/>
                        </a:rPr>
                        <a:t>MSc</a:t>
                      </a:r>
                      <a:r>
                        <a:rPr sz="2150" b="1" spc="200" dirty="0">
                          <a:latin typeface="Arial"/>
                          <a:cs typeface="Arial"/>
                        </a:rPr>
                        <a:t> </a:t>
                      </a:r>
                      <a:r>
                        <a:rPr sz="2150" b="1" dirty="0">
                          <a:latin typeface="Arial"/>
                          <a:cs typeface="Arial"/>
                        </a:rPr>
                        <a:t>Public</a:t>
                      </a:r>
                      <a:r>
                        <a:rPr sz="2150" b="1" spc="220" dirty="0">
                          <a:latin typeface="Arial"/>
                          <a:cs typeface="Arial"/>
                        </a:rPr>
                        <a:t> </a:t>
                      </a:r>
                      <a:r>
                        <a:rPr sz="2150" b="1" dirty="0">
                          <a:latin typeface="Arial"/>
                          <a:cs typeface="Arial"/>
                        </a:rPr>
                        <a:t>Health</a:t>
                      </a:r>
                      <a:r>
                        <a:rPr sz="2150" b="1" spc="210" dirty="0">
                          <a:latin typeface="Arial"/>
                          <a:cs typeface="Arial"/>
                        </a:rPr>
                        <a:t> </a:t>
                      </a:r>
                      <a:r>
                        <a:rPr sz="2150" b="1" dirty="0">
                          <a:latin typeface="Arial"/>
                          <a:cs typeface="Arial"/>
                        </a:rPr>
                        <a:t>and</a:t>
                      </a:r>
                      <a:r>
                        <a:rPr sz="2150" b="1" spc="260" dirty="0">
                          <a:latin typeface="Arial"/>
                          <a:cs typeface="Arial"/>
                        </a:rPr>
                        <a:t> </a:t>
                      </a:r>
                      <a:r>
                        <a:rPr sz="2150" b="1" dirty="0">
                          <a:latin typeface="Arial"/>
                          <a:cs typeface="Arial"/>
                        </a:rPr>
                        <a:t>Social</a:t>
                      </a:r>
                      <a:r>
                        <a:rPr sz="2150" b="1" spc="275" dirty="0">
                          <a:latin typeface="Arial"/>
                          <a:cs typeface="Arial"/>
                        </a:rPr>
                        <a:t> </a:t>
                      </a:r>
                      <a:r>
                        <a:rPr sz="2150" b="1" dirty="0">
                          <a:latin typeface="Arial"/>
                          <a:cs typeface="Arial"/>
                        </a:rPr>
                        <a:t>Care</a:t>
                      </a:r>
                      <a:r>
                        <a:rPr sz="2150" b="1" spc="185" dirty="0">
                          <a:latin typeface="Arial"/>
                          <a:cs typeface="Arial"/>
                        </a:rPr>
                        <a:t> </a:t>
                      </a:r>
                      <a:r>
                        <a:rPr sz="2150" b="1" dirty="0">
                          <a:latin typeface="Arial"/>
                          <a:cs typeface="Arial"/>
                        </a:rPr>
                        <a:t>in</a:t>
                      </a:r>
                      <a:r>
                        <a:rPr sz="2150" b="1" spc="225" dirty="0">
                          <a:latin typeface="Arial"/>
                          <a:cs typeface="Arial"/>
                        </a:rPr>
                        <a:t> </a:t>
                      </a:r>
                      <a:r>
                        <a:rPr sz="2150" b="1" spc="-10" dirty="0">
                          <a:latin typeface="Arial"/>
                          <a:cs typeface="Arial"/>
                        </a:rPr>
                        <a:t>Practice</a:t>
                      </a:r>
                      <a:endParaRPr sz="2150">
                        <a:latin typeface="Arial"/>
                        <a:cs typeface="Arial"/>
                      </a:endParaRPr>
                    </a:p>
                  </a:txBody>
                  <a:tcPr marL="0" marR="0" marT="85725" marB="0">
                    <a:lnT w="19050">
                      <a:solidFill>
                        <a:srgbClr val="155F82"/>
                      </a:solidFill>
                      <a:prstDash val="solid"/>
                    </a:lnT>
                  </a:tcPr>
                </a:tc>
                <a:extLst>
                  <a:ext uri="{0D108BD9-81ED-4DB2-BD59-A6C34878D82A}">
                    <a16:rowId xmlns:a16="http://schemas.microsoft.com/office/drawing/2014/main" val="10000"/>
                  </a:ext>
                </a:extLst>
              </a:tr>
              <a:tr h="590550">
                <a:tc>
                  <a:txBody>
                    <a:bodyPr/>
                    <a:lstStyle/>
                    <a:p>
                      <a:pPr>
                        <a:lnSpc>
                          <a:spcPct val="100000"/>
                        </a:lnSpc>
                        <a:spcBef>
                          <a:spcPts val="935"/>
                        </a:spcBef>
                      </a:pPr>
                      <a:r>
                        <a:rPr sz="2000" spc="-10" dirty="0">
                          <a:latin typeface="Arial"/>
                          <a:cs typeface="Arial"/>
                        </a:rPr>
                        <a:t>Module</a:t>
                      </a:r>
                      <a:r>
                        <a:rPr sz="2000" spc="-85" dirty="0">
                          <a:latin typeface="Arial"/>
                          <a:cs typeface="Arial"/>
                        </a:rPr>
                        <a:t> </a:t>
                      </a:r>
                      <a:r>
                        <a:rPr sz="2000" spc="-10" dirty="0">
                          <a:latin typeface="Arial"/>
                          <a:cs typeface="Arial"/>
                        </a:rPr>
                        <a:t>Name:</a:t>
                      </a:r>
                      <a:endParaRPr sz="2000">
                        <a:latin typeface="Arial"/>
                        <a:cs typeface="Arial"/>
                      </a:endParaRPr>
                    </a:p>
                  </a:txBody>
                  <a:tcPr marL="0" marR="0" marT="118745" marB="0">
                    <a:lnB w="9525">
                      <a:solidFill>
                        <a:srgbClr val="155F82"/>
                      </a:solidFill>
                      <a:prstDash val="solid"/>
                    </a:lnB>
                  </a:tcPr>
                </a:tc>
                <a:tc>
                  <a:txBody>
                    <a:bodyPr/>
                    <a:lstStyle/>
                    <a:p>
                      <a:pPr marL="624840">
                        <a:lnSpc>
                          <a:spcPct val="100000"/>
                        </a:lnSpc>
                        <a:spcBef>
                          <a:spcPts val="935"/>
                        </a:spcBef>
                      </a:pPr>
                      <a:r>
                        <a:rPr sz="2000" dirty="0">
                          <a:latin typeface="Arial"/>
                          <a:cs typeface="Arial"/>
                        </a:rPr>
                        <a:t>Social</a:t>
                      </a:r>
                      <a:r>
                        <a:rPr sz="2000" spc="-65" dirty="0">
                          <a:latin typeface="Arial"/>
                          <a:cs typeface="Arial"/>
                        </a:rPr>
                        <a:t> </a:t>
                      </a:r>
                      <a:r>
                        <a:rPr sz="2000" dirty="0">
                          <a:latin typeface="Arial"/>
                          <a:cs typeface="Arial"/>
                        </a:rPr>
                        <a:t>Epidemiology</a:t>
                      </a:r>
                      <a:r>
                        <a:rPr sz="2000" spc="-90" dirty="0">
                          <a:latin typeface="Arial"/>
                          <a:cs typeface="Arial"/>
                        </a:rPr>
                        <a:t> </a:t>
                      </a:r>
                      <a:r>
                        <a:rPr sz="2000" dirty="0">
                          <a:latin typeface="Arial"/>
                          <a:cs typeface="Arial"/>
                        </a:rPr>
                        <a:t>and</a:t>
                      </a:r>
                      <a:r>
                        <a:rPr sz="2000" spc="-120" dirty="0">
                          <a:latin typeface="Arial"/>
                          <a:cs typeface="Arial"/>
                        </a:rPr>
                        <a:t> </a:t>
                      </a:r>
                      <a:r>
                        <a:rPr sz="2000" dirty="0">
                          <a:latin typeface="Arial"/>
                          <a:cs typeface="Arial"/>
                        </a:rPr>
                        <a:t>Public</a:t>
                      </a:r>
                      <a:r>
                        <a:rPr sz="2000" spc="-90" dirty="0">
                          <a:latin typeface="Arial"/>
                          <a:cs typeface="Arial"/>
                        </a:rPr>
                        <a:t> </a:t>
                      </a:r>
                      <a:r>
                        <a:rPr sz="2000" dirty="0">
                          <a:latin typeface="Arial"/>
                          <a:cs typeface="Arial"/>
                        </a:rPr>
                        <a:t>Health</a:t>
                      </a:r>
                      <a:r>
                        <a:rPr sz="2000" spc="-50" dirty="0">
                          <a:latin typeface="Arial"/>
                          <a:cs typeface="Arial"/>
                        </a:rPr>
                        <a:t> </a:t>
                      </a:r>
                      <a:r>
                        <a:rPr sz="2000" spc="-10" dirty="0">
                          <a:latin typeface="Arial"/>
                          <a:cs typeface="Arial"/>
                        </a:rPr>
                        <a:t>Development</a:t>
                      </a:r>
                      <a:endParaRPr sz="2000" dirty="0">
                        <a:latin typeface="Arial"/>
                        <a:cs typeface="Arial"/>
                      </a:endParaRPr>
                    </a:p>
                  </a:txBody>
                  <a:tcPr marL="0" marR="0" marT="118745" marB="0">
                    <a:lnB w="9525">
                      <a:solidFill>
                        <a:srgbClr val="155F82"/>
                      </a:solidFill>
                      <a:prstDash val="solid"/>
                    </a:lnB>
                  </a:tcPr>
                </a:tc>
                <a:extLst>
                  <a:ext uri="{0D108BD9-81ED-4DB2-BD59-A6C34878D82A}">
                    <a16:rowId xmlns:a16="http://schemas.microsoft.com/office/drawing/2014/main" val="10001"/>
                  </a:ext>
                </a:extLst>
              </a:tr>
              <a:tr h="523240">
                <a:tc>
                  <a:txBody>
                    <a:bodyPr/>
                    <a:lstStyle/>
                    <a:p>
                      <a:pPr marL="62865">
                        <a:lnSpc>
                          <a:spcPct val="100000"/>
                        </a:lnSpc>
                        <a:spcBef>
                          <a:spcPts val="420"/>
                        </a:spcBef>
                      </a:pPr>
                      <a:r>
                        <a:rPr sz="2000" dirty="0">
                          <a:latin typeface="Arial"/>
                          <a:cs typeface="Arial"/>
                        </a:rPr>
                        <a:t>Module</a:t>
                      </a:r>
                      <a:r>
                        <a:rPr sz="2000" spc="-120" dirty="0">
                          <a:latin typeface="Arial"/>
                          <a:cs typeface="Arial"/>
                        </a:rPr>
                        <a:t> </a:t>
                      </a:r>
                      <a:r>
                        <a:rPr sz="2000" dirty="0">
                          <a:latin typeface="Arial"/>
                          <a:cs typeface="Arial"/>
                        </a:rPr>
                        <a:t>Code</a:t>
                      </a:r>
                      <a:r>
                        <a:rPr sz="2000" spc="-95" dirty="0">
                          <a:latin typeface="Arial"/>
                          <a:cs typeface="Arial"/>
                        </a:rPr>
                        <a:t> </a:t>
                      </a:r>
                      <a:r>
                        <a:rPr sz="2000" spc="-50" dirty="0">
                          <a:latin typeface="Arial"/>
                          <a:cs typeface="Arial"/>
                        </a:rPr>
                        <a:t>:</a:t>
                      </a:r>
                      <a:endParaRPr sz="2000">
                        <a:latin typeface="Arial"/>
                        <a:cs typeface="Arial"/>
                      </a:endParaRPr>
                    </a:p>
                  </a:txBody>
                  <a:tcPr marL="0" marR="0" marT="53340" marB="0">
                    <a:lnT w="9525">
                      <a:solidFill>
                        <a:srgbClr val="155F82"/>
                      </a:solidFill>
                      <a:prstDash val="solid"/>
                    </a:lnT>
                    <a:solidFill>
                      <a:srgbClr val="C1E3F5"/>
                    </a:solidFill>
                  </a:tcPr>
                </a:tc>
                <a:tc>
                  <a:txBody>
                    <a:bodyPr/>
                    <a:lstStyle/>
                    <a:p>
                      <a:pPr marL="688975">
                        <a:lnSpc>
                          <a:spcPct val="100000"/>
                        </a:lnSpc>
                        <a:spcBef>
                          <a:spcPts val="420"/>
                        </a:spcBef>
                      </a:pPr>
                      <a:r>
                        <a:rPr sz="2000" spc="-10" dirty="0">
                          <a:latin typeface="Arial"/>
                          <a:cs typeface="Arial"/>
                        </a:rPr>
                        <a:t>LCHS7000</a:t>
                      </a:r>
                      <a:endParaRPr sz="2000">
                        <a:latin typeface="Arial"/>
                        <a:cs typeface="Arial"/>
                      </a:endParaRPr>
                    </a:p>
                  </a:txBody>
                  <a:tcPr marL="0" marR="0" marT="53340" marB="0">
                    <a:lnT w="9525">
                      <a:solidFill>
                        <a:srgbClr val="155F82"/>
                      </a:solidFill>
                      <a:prstDash val="solid"/>
                    </a:lnT>
                    <a:solidFill>
                      <a:srgbClr val="C1E3F5"/>
                    </a:solidFill>
                  </a:tcPr>
                </a:tc>
                <a:extLst>
                  <a:ext uri="{0D108BD9-81ED-4DB2-BD59-A6C34878D82A}">
                    <a16:rowId xmlns:a16="http://schemas.microsoft.com/office/drawing/2014/main" val="10002"/>
                  </a:ext>
                </a:extLst>
              </a:tr>
              <a:tr h="893444">
                <a:tc>
                  <a:txBody>
                    <a:bodyPr/>
                    <a:lstStyle/>
                    <a:p>
                      <a:pPr>
                        <a:lnSpc>
                          <a:spcPct val="100000"/>
                        </a:lnSpc>
                        <a:spcBef>
                          <a:spcPts val="425"/>
                        </a:spcBef>
                      </a:pPr>
                      <a:r>
                        <a:rPr sz="2000" spc="-10" dirty="0">
                          <a:latin typeface="Arial"/>
                          <a:cs typeface="Arial"/>
                        </a:rPr>
                        <a:t>Assignment</a:t>
                      </a:r>
                      <a:r>
                        <a:rPr sz="2000" spc="-85" dirty="0">
                          <a:latin typeface="Arial"/>
                          <a:cs typeface="Arial"/>
                        </a:rPr>
                        <a:t> </a:t>
                      </a:r>
                      <a:r>
                        <a:rPr sz="2000" spc="-50" dirty="0">
                          <a:latin typeface="Arial"/>
                          <a:cs typeface="Arial"/>
                        </a:rPr>
                        <a:t>:</a:t>
                      </a:r>
                      <a:endParaRPr sz="2000">
                        <a:latin typeface="Arial"/>
                        <a:cs typeface="Arial"/>
                      </a:endParaRPr>
                    </a:p>
                  </a:txBody>
                  <a:tcPr marL="0" marR="0" marT="53975" marB="0">
                    <a:lnB w="9525">
                      <a:solidFill>
                        <a:srgbClr val="155F82"/>
                      </a:solidFill>
                      <a:prstDash val="solid"/>
                    </a:lnB>
                  </a:tcPr>
                </a:tc>
                <a:tc>
                  <a:txBody>
                    <a:bodyPr/>
                    <a:lstStyle/>
                    <a:p>
                      <a:pPr marL="624840">
                        <a:lnSpc>
                          <a:spcPct val="100000"/>
                        </a:lnSpc>
                        <a:spcBef>
                          <a:spcPts val="425"/>
                        </a:spcBef>
                      </a:pPr>
                      <a:r>
                        <a:rPr sz="2000" dirty="0">
                          <a:latin typeface="Arial"/>
                          <a:cs typeface="Arial"/>
                        </a:rPr>
                        <a:t>Component</a:t>
                      </a:r>
                      <a:r>
                        <a:rPr sz="2000" spc="-105" dirty="0">
                          <a:latin typeface="Arial"/>
                          <a:cs typeface="Arial"/>
                        </a:rPr>
                        <a:t> </a:t>
                      </a:r>
                      <a:r>
                        <a:rPr sz="2000" dirty="0">
                          <a:latin typeface="Arial"/>
                          <a:cs typeface="Arial"/>
                        </a:rPr>
                        <a:t>1:</a:t>
                      </a:r>
                      <a:r>
                        <a:rPr sz="2000" spc="-80" dirty="0">
                          <a:latin typeface="Arial"/>
                          <a:cs typeface="Arial"/>
                        </a:rPr>
                        <a:t> </a:t>
                      </a:r>
                      <a:r>
                        <a:rPr sz="2000" dirty="0">
                          <a:latin typeface="Arial"/>
                          <a:cs typeface="Arial"/>
                        </a:rPr>
                        <a:t>Group</a:t>
                      </a:r>
                      <a:r>
                        <a:rPr sz="2000" spc="-65" dirty="0">
                          <a:latin typeface="Arial"/>
                          <a:cs typeface="Arial"/>
                        </a:rPr>
                        <a:t> </a:t>
                      </a:r>
                      <a:r>
                        <a:rPr sz="2000" spc="-10" dirty="0">
                          <a:latin typeface="Arial"/>
                          <a:cs typeface="Arial"/>
                        </a:rPr>
                        <a:t>Presentation</a:t>
                      </a:r>
                      <a:endParaRPr sz="2000">
                        <a:latin typeface="Arial"/>
                        <a:cs typeface="Arial"/>
                      </a:endParaRPr>
                    </a:p>
                  </a:txBody>
                  <a:tcPr marL="0" marR="0" marT="53975" marB="0">
                    <a:lnB w="9525">
                      <a:solidFill>
                        <a:srgbClr val="155F82"/>
                      </a:solidFill>
                      <a:prstDash val="solid"/>
                    </a:lnB>
                  </a:tcPr>
                </a:tc>
                <a:extLst>
                  <a:ext uri="{0D108BD9-81ED-4DB2-BD59-A6C34878D82A}">
                    <a16:rowId xmlns:a16="http://schemas.microsoft.com/office/drawing/2014/main" val="10003"/>
                  </a:ext>
                </a:extLst>
              </a:tr>
              <a:tr h="892810">
                <a:tc>
                  <a:txBody>
                    <a:bodyPr/>
                    <a:lstStyle/>
                    <a:p>
                      <a:pPr marL="62865">
                        <a:lnSpc>
                          <a:spcPct val="100000"/>
                        </a:lnSpc>
                        <a:spcBef>
                          <a:spcPts val="434"/>
                        </a:spcBef>
                      </a:pPr>
                      <a:r>
                        <a:rPr sz="2000" dirty="0">
                          <a:latin typeface="Arial"/>
                          <a:cs typeface="Arial"/>
                        </a:rPr>
                        <a:t>Student</a:t>
                      </a:r>
                      <a:r>
                        <a:rPr sz="2000" spc="-130" dirty="0">
                          <a:latin typeface="Arial"/>
                          <a:cs typeface="Arial"/>
                        </a:rPr>
                        <a:t> </a:t>
                      </a:r>
                      <a:r>
                        <a:rPr sz="2000" spc="-20" dirty="0">
                          <a:latin typeface="Arial"/>
                          <a:cs typeface="Arial"/>
                        </a:rPr>
                        <a:t>Name:</a:t>
                      </a:r>
                      <a:endParaRPr sz="2000">
                        <a:latin typeface="Arial"/>
                        <a:cs typeface="Arial"/>
                      </a:endParaRPr>
                    </a:p>
                    <a:p>
                      <a:pPr marL="62865">
                        <a:lnSpc>
                          <a:spcPct val="100000"/>
                        </a:lnSpc>
                        <a:spcBef>
                          <a:spcPts val="10"/>
                        </a:spcBef>
                      </a:pPr>
                      <a:r>
                        <a:rPr sz="2000" dirty="0">
                          <a:latin typeface="Arial"/>
                          <a:cs typeface="Arial"/>
                        </a:rPr>
                        <a:t>Student</a:t>
                      </a:r>
                      <a:r>
                        <a:rPr sz="2000" spc="-90" dirty="0">
                          <a:latin typeface="Arial"/>
                          <a:cs typeface="Arial"/>
                        </a:rPr>
                        <a:t> </a:t>
                      </a:r>
                      <a:r>
                        <a:rPr sz="2000" dirty="0">
                          <a:latin typeface="Arial"/>
                          <a:cs typeface="Arial"/>
                        </a:rPr>
                        <a:t>ID</a:t>
                      </a:r>
                      <a:r>
                        <a:rPr sz="2000" spc="-55" dirty="0">
                          <a:latin typeface="Arial"/>
                          <a:cs typeface="Arial"/>
                        </a:rPr>
                        <a:t> </a:t>
                      </a:r>
                      <a:r>
                        <a:rPr sz="2000" spc="-10" dirty="0">
                          <a:latin typeface="Arial"/>
                          <a:cs typeface="Arial"/>
                        </a:rPr>
                        <a:t>Number:</a:t>
                      </a:r>
                      <a:endParaRPr sz="2000">
                        <a:latin typeface="Arial"/>
                        <a:cs typeface="Arial"/>
                      </a:endParaRPr>
                    </a:p>
                  </a:txBody>
                  <a:tcPr marL="0" marR="0" marT="55244" marB="0">
                    <a:lnT w="9525">
                      <a:solidFill>
                        <a:srgbClr val="155F82"/>
                      </a:solidFill>
                      <a:prstDash val="solid"/>
                    </a:lnT>
                    <a:solidFill>
                      <a:srgbClr val="C1E3F5"/>
                    </a:solidFill>
                  </a:tcPr>
                </a:tc>
                <a:tc>
                  <a:txBody>
                    <a:bodyPr/>
                    <a:lstStyle/>
                    <a:p>
                      <a:pPr marL="688975">
                        <a:lnSpc>
                          <a:spcPct val="100000"/>
                        </a:lnSpc>
                        <a:spcBef>
                          <a:spcPts val="434"/>
                        </a:spcBef>
                      </a:pPr>
                      <a:r>
                        <a:rPr sz="2000" dirty="0">
                          <a:latin typeface="Arial"/>
                          <a:cs typeface="Arial"/>
                        </a:rPr>
                        <a:t>Kati</a:t>
                      </a:r>
                      <a:r>
                        <a:rPr sz="2000" spc="-55" dirty="0">
                          <a:latin typeface="Arial"/>
                          <a:cs typeface="Arial"/>
                        </a:rPr>
                        <a:t> </a:t>
                      </a:r>
                      <a:r>
                        <a:rPr sz="2000" spc="-10" dirty="0">
                          <a:latin typeface="Arial"/>
                          <a:cs typeface="Arial"/>
                        </a:rPr>
                        <a:t>Nehme</a:t>
                      </a:r>
                      <a:endParaRPr sz="2000">
                        <a:latin typeface="Arial"/>
                        <a:cs typeface="Arial"/>
                      </a:endParaRPr>
                    </a:p>
                    <a:p>
                      <a:pPr marL="688975">
                        <a:lnSpc>
                          <a:spcPct val="100000"/>
                        </a:lnSpc>
                        <a:spcBef>
                          <a:spcPts val="10"/>
                        </a:spcBef>
                      </a:pPr>
                      <a:r>
                        <a:rPr sz="2000" spc="-10" dirty="0">
                          <a:latin typeface="Arial"/>
                          <a:cs typeface="Arial"/>
                        </a:rPr>
                        <a:t>2224741</a:t>
                      </a:r>
                      <a:endParaRPr sz="2000">
                        <a:latin typeface="Arial"/>
                        <a:cs typeface="Arial"/>
                      </a:endParaRPr>
                    </a:p>
                  </a:txBody>
                  <a:tcPr marL="0" marR="0" marT="55244" marB="0">
                    <a:lnT w="9525">
                      <a:solidFill>
                        <a:srgbClr val="155F82"/>
                      </a:solidFill>
                      <a:prstDash val="solid"/>
                    </a:lnT>
                    <a:solidFill>
                      <a:srgbClr val="C1E3F5"/>
                    </a:solidFill>
                  </a:tcPr>
                </a:tc>
                <a:extLst>
                  <a:ext uri="{0D108BD9-81ED-4DB2-BD59-A6C34878D82A}">
                    <a16:rowId xmlns:a16="http://schemas.microsoft.com/office/drawing/2014/main" val="10004"/>
                  </a:ext>
                </a:extLst>
              </a:tr>
              <a:tr h="893444">
                <a:tc>
                  <a:txBody>
                    <a:bodyPr/>
                    <a:lstStyle/>
                    <a:p>
                      <a:pPr marR="1000760">
                        <a:lnSpc>
                          <a:spcPct val="100000"/>
                        </a:lnSpc>
                        <a:spcBef>
                          <a:spcPts val="450"/>
                        </a:spcBef>
                      </a:pPr>
                      <a:r>
                        <a:rPr sz="2000" dirty="0">
                          <a:latin typeface="Arial"/>
                          <a:cs typeface="Arial"/>
                        </a:rPr>
                        <a:t>Student</a:t>
                      </a:r>
                      <a:r>
                        <a:rPr sz="2000" spc="-130" dirty="0">
                          <a:latin typeface="Arial"/>
                          <a:cs typeface="Arial"/>
                        </a:rPr>
                        <a:t> </a:t>
                      </a:r>
                      <a:r>
                        <a:rPr sz="2000" spc="-20" dirty="0">
                          <a:latin typeface="Arial"/>
                          <a:cs typeface="Arial"/>
                        </a:rPr>
                        <a:t>Name: </a:t>
                      </a:r>
                      <a:r>
                        <a:rPr sz="2000" dirty="0">
                          <a:latin typeface="Arial"/>
                          <a:cs typeface="Arial"/>
                        </a:rPr>
                        <a:t>Student</a:t>
                      </a:r>
                      <a:r>
                        <a:rPr sz="2000" spc="-110" dirty="0">
                          <a:latin typeface="Arial"/>
                          <a:cs typeface="Arial"/>
                        </a:rPr>
                        <a:t> </a:t>
                      </a:r>
                      <a:r>
                        <a:rPr sz="2000" spc="-10" dirty="0">
                          <a:latin typeface="Arial"/>
                          <a:cs typeface="Arial"/>
                        </a:rPr>
                        <a:t>Number:</a:t>
                      </a:r>
                      <a:endParaRPr sz="2000">
                        <a:latin typeface="Arial"/>
                        <a:cs typeface="Arial"/>
                      </a:endParaRPr>
                    </a:p>
                  </a:txBody>
                  <a:tcPr marL="0" marR="0" marT="57150" marB="0">
                    <a:lnB w="9525">
                      <a:solidFill>
                        <a:srgbClr val="155F82"/>
                      </a:solidFill>
                      <a:prstDash val="solid"/>
                    </a:lnB>
                  </a:tcPr>
                </a:tc>
                <a:tc>
                  <a:txBody>
                    <a:bodyPr/>
                    <a:lstStyle/>
                    <a:p>
                      <a:pPr marL="624840" marR="5718175">
                        <a:lnSpc>
                          <a:spcPct val="100000"/>
                        </a:lnSpc>
                        <a:spcBef>
                          <a:spcPts val="450"/>
                        </a:spcBef>
                      </a:pPr>
                      <a:r>
                        <a:rPr sz="2000" spc="-20" dirty="0">
                          <a:latin typeface="Arial"/>
                          <a:cs typeface="Arial"/>
                        </a:rPr>
                        <a:t>Yashkumar</a:t>
                      </a:r>
                      <a:r>
                        <a:rPr sz="2000" spc="-100" dirty="0">
                          <a:latin typeface="Arial"/>
                          <a:cs typeface="Arial"/>
                        </a:rPr>
                        <a:t> </a:t>
                      </a:r>
                      <a:r>
                        <a:rPr sz="2000" spc="-20" dirty="0">
                          <a:latin typeface="Arial"/>
                          <a:cs typeface="Arial"/>
                        </a:rPr>
                        <a:t>Patel </a:t>
                      </a:r>
                      <a:r>
                        <a:rPr sz="2000" spc="-10" dirty="0">
                          <a:latin typeface="Arial"/>
                          <a:cs typeface="Arial"/>
                        </a:rPr>
                        <a:t>2612316</a:t>
                      </a:r>
                      <a:endParaRPr sz="2000">
                        <a:latin typeface="Arial"/>
                        <a:cs typeface="Arial"/>
                      </a:endParaRPr>
                    </a:p>
                  </a:txBody>
                  <a:tcPr marL="0" marR="0" marT="57150" marB="0">
                    <a:lnB w="9525">
                      <a:solidFill>
                        <a:srgbClr val="155F82"/>
                      </a:solidFill>
                      <a:prstDash val="solid"/>
                    </a:lnB>
                  </a:tcPr>
                </a:tc>
                <a:extLst>
                  <a:ext uri="{0D108BD9-81ED-4DB2-BD59-A6C34878D82A}">
                    <a16:rowId xmlns:a16="http://schemas.microsoft.com/office/drawing/2014/main" val="10005"/>
                  </a:ext>
                </a:extLst>
              </a:tr>
              <a:tr h="1263650">
                <a:tc>
                  <a:txBody>
                    <a:bodyPr/>
                    <a:lstStyle/>
                    <a:p>
                      <a:pPr marL="62865" marR="975994">
                        <a:lnSpc>
                          <a:spcPct val="100000"/>
                        </a:lnSpc>
                        <a:spcBef>
                          <a:spcPts val="465"/>
                        </a:spcBef>
                      </a:pPr>
                      <a:r>
                        <a:rPr sz="2000" dirty="0">
                          <a:latin typeface="Arial"/>
                          <a:cs typeface="Arial"/>
                        </a:rPr>
                        <a:t>Student</a:t>
                      </a:r>
                      <a:r>
                        <a:rPr sz="2000" spc="-125" dirty="0">
                          <a:latin typeface="Arial"/>
                          <a:cs typeface="Arial"/>
                        </a:rPr>
                        <a:t> </a:t>
                      </a:r>
                      <a:r>
                        <a:rPr sz="2000" spc="-20" dirty="0">
                          <a:latin typeface="Arial"/>
                          <a:cs typeface="Arial"/>
                        </a:rPr>
                        <a:t>Name: </a:t>
                      </a:r>
                      <a:r>
                        <a:rPr sz="2000" dirty="0">
                          <a:latin typeface="Arial"/>
                          <a:cs typeface="Arial"/>
                        </a:rPr>
                        <a:t>Student</a:t>
                      </a:r>
                      <a:r>
                        <a:rPr sz="2000" spc="-105" dirty="0">
                          <a:latin typeface="Arial"/>
                          <a:cs typeface="Arial"/>
                        </a:rPr>
                        <a:t> </a:t>
                      </a:r>
                      <a:r>
                        <a:rPr sz="2000" spc="-10" dirty="0">
                          <a:latin typeface="Arial"/>
                          <a:cs typeface="Arial"/>
                        </a:rPr>
                        <a:t>number:</a:t>
                      </a:r>
                      <a:endParaRPr sz="2000">
                        <a:latin typeface="Arial"/>
                        <a:cs typeface="Arial"/>
                      </a:endParaRPr>
                    </a:p>
                  </a:txBody>
                  <a:tcPr marL="0" marR="0" marT="59055" marB="0">
                    <a:lnT w="9525">
                      <a:solidFill>
                        <a:srgbClr val="155F82"/>
                      </a:solidFill>
                      <a:prstDash val="solid"/>
                    </a:lnT>
                    <a:solidFill>
                      <a:srgbClr val="C1E3F5"/>
                    </a:solidFill>
                  </a:tcPr>
                </a:tc>
                <a:tc>
                  <a:txBody>
                    <a:bodyPr/>
                    <a:lstStyle/>
                    <a:p>
                      <a:pPr marL="688975" marR="5700395">
                        <a:lnSpc>
                          <a:spcPct val="100000"/>
                        </a:lnSpc>
                        <a:spcBef>
                          <a:spcPts val="465"/>
                        </a:spcBef>
                      </a:pPr>
                      <a:r>
                        <a:rPr sz="2000" spc="-35" dirty="0">
                          <a:latin typeface="Arial"/>
                          <a:cs typeface="Arial"/>
                        </a:rPr>
                        <a:t>Tatiana</a:t>
                      </a:r>
                      <a:r>
                        <a:rPr sz="2000" spc="-105" dirty="0">
                          <a:latin typeface="Arial"/>
                          <a:cs typeface="Arial"/>
                        </a:rPr>
                        <a:t> </a:t>
                      </a:r>
                      <a:r>
                        <a:rPr sz="2000" spc="-10" dirty="0">
                          <a:latin typeface="Arial"/>
                          <a:cs typeface="Arial"/>
                        </a:rPr>
                        <a:t>Nedorea 2608447</a:t>
                      </a:r>
                      <a:endParaRPr sz="2000">
                        <a:latin typeface="Arial"/>
                        <a:cs typeface="Arial"/>
                      </a:endParaRPr>
                    </a:p>
                  </a:txBody>
                  <a:tcPr marL="0" marR="0" marT="59055" marB="0">
                    <a:lnT w="9525">
                      <a:solidFill>
                        <a:srgbClr val="155F82"/>
                      </a:solidFill>
                      <a:prstDash val="solid"/>
                    </a:lnT>
                    <a:solidFill>
                      <a:srgbClr val="C1E3F5"/>
                    </a:solidFill>
                  </a:tcPr>
                </a:tc>
                <a:extLst>
                  <a:ext uri="{0D108BD9-81ED-4DB2-BD59-A6C34878D82A}">
                    <a16:rowId xmlns:a16="http://schemas.microsoft.com/office/drawing/2014/main" val="10006"/>
                  </a:ext>
                </a:extLst>
              </a:tr>
              <a:tr h="359410">
                <a:tc>
                  <a:txBody>
                    <a:bodyPr/>
                    <a:lstStyle/>
                    <a:p>
                      <a:pPr>
                        <a:lnSpc>
                          <a:spcPts val="2330"/>
                        </a:lnSpc>
                        <a:spcBef>
                          <a:spcPts val="405"/>
                        </a:spcBef>
                      </a:pPr>
                      <a:r>
                        <a:rPr sz="2000" dirty="0">
                          <a:latin typeface="Arial"/>
                          <a:cs typeface="Arial"/>
                        </a:rPr>
                        <a:t>Lecturer</a:t>
                      </a:r>
                      <a:r>
                        <a:rPr sz="2000" spc="-135" dirty="0">
                          <a:latin typeface="Arial"/>
                          <a:cs typeface="Arial"/>
                        </a:rPr>
                        <a:t> </a:t>
                      </a:r>
                      <a:r>
                        <a:rPr sz="2000" spc="-20" dirty="0">
                          <a:latin typeface="Arial"/>
                          <a:cs typeface="Arial"/>
                        </a:rPr>
                        <a:t>name:</a:t>
                      </a:r>
                      <a:endParaRPr sz="2000">
                        <a:latin typeface="Arial"/>
                        <a:cs typeface="Arial"/>
                      </a:endParaRPr>
                    </a:p>
                  </a:txBody>
                  <a:tcPr marL="0" marR="0" marT="51435" marB="0"/>
                </a:tc>
                <a:tc>
                  <a:txBody>
                    <a:bodyPr/>
                    <a:lstStyle/>
                    <a:p>
                      <a:pPr marL="624840">
                        <a:lnSpc>
                          <a:spcPts val="2330"/>
                        </a:lnSpc>
                        <a:spcBef>
                          <a:spcPts val="405"/>
                        </a:spcBef>
                      </a:pPr>
                      <a:r>
                        <a:rPr sz="2000" spc="-20" dirty="0">
                          <a:latin typeface="Arial"/>
                          <a:cs typeface="Arial"/>
                        </a:rPr>
                        <a:t>Muhammad</a:t>
                      </a:r>
                      <a:r>
                        <a:rPr sz="2000" spc="-125" dirty="0">
                          <a:latin typeface="Arial"/>
                          <a:cs typeface="Arial"/>
                        </a:rPr>
                        <a:t> </a:t>
                      </a:r>
                      <a:r>
                        <a:rPr sz="2000" spc="-10" dirty="0">
                          <a:latin typeface="Arial"/>
                          <a:cs typeface="Arial"/>
                        </a:rPr>
                        <a:t>Aliyu</a:t>
                      </a:r>
                      <a:endParaRPr sz="2000" dirty="0">
                        <a:latin typeface="Arial"/>
                        <a:cs typeface="Arial"/>
                      </a:endParaRPr>
                    </a:p>
                  </a:txBody>
                  <a:tcPr marL="0" marR="0" marT="51435" marB="0"/>
                </a:tc>
                <a:extLst>
                  <a:ext uri="{0D108BD9-81ED-4DB2-BD59-A6C34878D82A}">
                    <a16:rowId xmlns:a16="http://schemas.microsoft.com/office/drawing/2014/main" val="10007"/>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4830445" cy="6324600"/>
            <a:chOff x="0" y="0"/>
            <a:chExt cx="4830445" cy="6324600"/>
          </a:xfrm>
        </p:grpSpPr>
        <p:sp>
          <p:nvSpPr>
            <p:cNvPr id="3" name="object 3"/>
            <p:cNvSpPr/>
            <p:nvPr/>
          </p:nvSpPr>
          <p:spPr>
            <a:xfrm>
              <a:off x="4756751" y="1028700"/>
              <a:ext cx="48895" cy="4478020"/>
            </a:xfrm>
            <a:custGeom>
              <a:avLst/>
              <a:gdLst/>
              <a:ahLst/>
              <a:cxnLst/>
              <a:rect l="l" t="t" r="r" b="b"/>
              <a:pathLst>
                <a:path w="48895" h="4478020">
                  <a:moveTo>
                    <a:pt x="22515" y="2199826"/>
                  </a:moveTo>
                  <a:lnTo>
                    <a:pt x="23711" y="2237090"/>
                  </a:lnTo>
                  <a:lnTo>
                    <a:pt x="24726" y="2284156"/>
                  </a:lnTo>
                  <a:lnTo>
                    <a:pt x="25227" y="2332037"/>
                  </a:lnTo>
                  <a:lnTo>
                    <a:pt x="25174" y="2380934"/>
                  </a:lnTo>
                  <a:lnTo>
                    <a:pt x="24623" y="2423795"/>
                  </a:lnTo>
                  <a:lnTo>
                    <a:pt x="24530" y="2431048"/>
                  </a:lnTo>
                  <a:lnTo>
                    <a:pt x="23261" y="2482371"/>
                  </a:lnTo>
                  <a:lnTo>
                    <a:pt x="21314" y="2535731"/>
                  </a:lnTo>
                  <a:lnTo>
                    <a:pt x="18666" y="2590702"/>
                  </a:lnTo>
                  <a:lnTo>
                    <a:pt x="15273" y="2647696"/>
                  </a:lnTo>
                  <a:lnTo>
                    <a:pt x="12370" y="2701421"/>
                  </a:lnTo>
                  <a:lnTo>
                    <a:pt x="10531" y="2755236"/>
                  </a:lnTo>
                  <a:lnTo>
                    <a:pt x="9597" y="2808911"/>
                  </a:lnTo>
                  <a:lnTo>
                    <a:pt x="9421" y="2859313"/>
                  </a:lnTo>
                  <a:lnTo>
                    <a:pt x="9411" y="2862215"/>
                  </a:lnTo>
                  <a:lnTo>
                    <a:pt x="9766" y="2908611"/>
                  </a:lnTo>
                  <a:lnTo>
                    <a:pt x="10562" y="2961424"/>
                  </a:lnTo>
                  <a:lnTo>
                    <a:pt x="11755" y="3017600"/>
                  </a:lnTo>
                  <a:lnTo>
                    <a:pt x="14155" y="3115113"/>
                  </a:lnTo>
                  <a:lnTo>
                    <a:pt x="15132" y="3161356"/>
                  </a:lnTo>
                  <a:lnTo>
                    <a:pt x="15750" y="3205617"/>
                  </a:lnTo>
                  <a:lnTo>
                    <a:pt x="15849" y="3247664"/>
                  </a:lnTo>
                  <a:lnTo>
                    <a:pt x="15273" y="3287268"/>
                  </a:lnTo>
                  <a:lnTo>
                    <a:pt x="14846" y="3326220"/>
                  </a:lnTo>
                  <a:lnTo>
                    <a:pt x="15345" y="3366579"/>
                  </a:lnTo>
                  <a:lnTo>
                    <a:pt x="16537" y="3408427"/>
                  </a:lnTo>
                  <a:lnTo>
                    <a:pt x="18188" y="3451845"/>
                  </a:lnTo>
                  <a:lnTo>
                    <a:pt x="20066" y="3496915"/>
                  </a:lnTo>
                  <a:lnTo>
                    <a:pt x="21937" y="3543718"/>
                  </a:lnTo>
                  <a:lnTo>
                    <a:pt x="23569" y="3592335"/>
                  </a:lnTo>
                  <a:lnTo>
                    <a:pt x="24728" y="3642849"/>
                  </a:lnTo>
                  <a:lnTo>
                    <a:pt x="25101" y="3686159"/>
                  </a:lnTo>
                  <a:lnTo>
                    <a:pt x="25181" y="3695340"/>
                  </a:lnTo>
                  <a:lnTo>
                    <a:pt x="24715" y="3747643"/>
                  </a:lnTo>
                  <a:lnTo>
                    <a:pt x="24695" y="3749891"/>
                  </a:lnTo>
                  <a:lnTo>
                    <a:pt x="23037" y="3806582"/>
                  </a:lnTo>
                  <a:lnTo>
                    <a:pt x="19974" y="3865495"/>
                  </a:lnTo>
                  <a:lnTo>
                    <a:pt x="15273" y="3926713"/>
                  </a:lnTo>
                  <a:lnTo>
                    <a:pt x="10395" y="3995969"/>
                  </a:lnTo>
                  <a:lnTo>
                    <a:pt x="8539" y="4057131"/>
                  </a:lnTo>
                  <a:lnTo>
                    <a:pt x="8936" y="4101936"/>
                  </a:lnTo>
                  <a:lnTo>
                    <a:pt x="9021" y="4111613"/>
                  </a:lnTo>
                  <a:lnTo>
                    <a:pt x="11161" y="4160830"/>
                  </a:lnTo>
                  <a:lnTo>
                    <a:pt x="14277" y="4206196"/>
                  </a:lnTo>
                  <a:lnTo>
                    <a:pt x="17686" y="4249126"/>
                  </a:lnTo>
                  <a:lnTo>
                    <a:pt x="20707" y="4291035"/>
                  </a:lnTo>
                  <a:lnTo>
                    <a:pt x="22658" y="4333337"/>
                  </a:lnTo>
                  <a:lnTo>
                    <a:pt x="22742" y="4351928"/>
                  </a:lnTo>
                  <a:lnTo>
                    <a:pt x="22857" y="4377447"/>
                  </a:lnTo>
                  <a:lnTo>
                    <a:pt x="20623" y="4424780"/>
                  </a:lnTo>
                  <a:lnTo>
                    <a:pt x="15364" y="4475861"/>
                  </a:lnTo>
                  <a:lnTo>
                    <a:pt x="15273" y="4476750"/>
                  </a:lnTo>
                  <a:lnTo>
                    <a:pt x="19718" y="4477512"/>
                  </a:lnTo>
                  <a:lnTo>
                    <a:pt x="28608" y="4475861"/>
                  </a:lnTo>
                  <a:lnTo>
                    <a:pt x="34248" y="4475861"/>
                  </a:lnTo>
                  <a:lnTo>
                    <a:pt x="31014" y="4437466"/>
                  </a:lnTo>
                  <a:lnTo>
                    <a:pt x="28638" y="4395827"/>
                  </a:lnTo>
                  <a:lnTo>
                    <a:pt x="27088" y="4351928"/>
                  </a:lnTo>
                  <a:lnTo>
                    <a:pt x="26259" y="4305867"/>
                  </a:lnTo>
                  <a:lnTo>
                    <a:pt x="26095" y="4249126"/>
                  </a:lnTo>
                  <a:lnTo>
                    <a:pt x="26339" y="4207645"/>
                  </a:lnTo>
                  <a:lnTo>
                    <a:pt x="26967" y="4160830"/>
                  </a:lnTo>
                  <a:lnTo>
                    <a:pt x="27036" y="4155678"/>
                  </a:lnTo>
                  <a:lnTo>
                    <a:pt x="28031" y="4101936"/>
                  </a:lnTo>
                  <a:lnTo>
                    <a:pt x="29218" y="4046516"/>
                  </a:lnTo>
                  <a:lnTo>
                    <a:pt x="30491" y="3989516"/>
                  </a:lnTo>
                  <a:lnTo>
                    <a:pt x="31743" y="3931031"/>
                  </a:lnTo>
                  <a:lnTo>
                    <a:pt x="32870" y="3871159"/>
                  </a:lnTo>
                  <a:lnTo>
                    <a:pt x="33765" y="3809998"/>
                  </a:lnTo>
                  <a:lnTo>
                    <a:pt x="34303" y="3749891"/>
                  </a:lnTo>
                  <a:lnTo>
                    <a:pt x="34871" y="3695340"/>
                  </a:lnTo>
                  <a:lnTo>
                    <a:pt x="36096" y="3627345"/>
                  </a:lnTo>
                  <a:lnTo>
                    <a:pt x="37562" y="3570894"/>
                  </a:lnTo>
                  <a:lnTo>
                    <a:pt x="39222" y="3516503"/>
                  </a:lnTo>
                  <a:lnTo>
                    <a:pt x="40927" y="3463864"/>
                  </a:lnTo>
                  <a:lnTo>
                    <a:pt x="42534" y="3412674"/>
                  </a:lnTo>
                  <a:lnTo>
                    <a:pt x="43788" y="3366579"/>
                  </a:lnTo>
                  <a:lnTo>
                    <a:pt x="43896" y="3362626"/>
                  </a:lnTo>
                  <a:lnTo>
                    <a:pt x="44867" y="3313417"/>
                  </a:lnTo>
                  <a:lnTo>
                    <a:pt x="45301" y="3264740"/>
                  </a:lnTo>
                  <a:lnTo>
                    <a:pt x="45053" y="3216290"/>
                  </a:lnTo>
                  <a:lnTo>
                    <a:pt x="43977" y="3167763"/>
                  </a:lnTo>
                  <a:lnTo>
                    <a:pt x="41927" y="3118853"/>
                  </a:lnTo>
                  <a:lnTo>
                    <a:pt x="38758" y="3069254"/>
                  </a:lnTo>
                  <a:lnTo>
                    <a:pt x="34323" y="3018663"/>
                  </a:lnTo>
                  <a:lnTo>
                    <a:pt x="29399" y="2961424"/>
                  </a:lnTo>
                  <a:lnTo>
                    <a:pt x="26368" y="2908611"/>
                  </a:lnTo>
                  <a:lnTo>
                    <a:pt x="25014" y="2862215"/>
                  </a:lnTo>
                  <a:lnTo>
                    <a:pt x="24929" y="2859313"/>
                  </a:lnTo>
                  <a:lnTo>
                    <a:pt x="24854" y="2808911"/>
                  </a:lnTo>
                  <a:lnTo>
                    <a:pt x="25634" y="2767627"/>
                  </a:lnTo>
                  <a:lnTo>
                    <a:pt x="27179" y="2723419"/>
                  </a:lnTo>
                  <a:lnTo>
                    <a:pt x="29122" y="2679090"/>
                  </a:lnTo>
                  <a:lnTo>
                    <a:pt x="31162" y="2633730"/>
                  </a:lnTo>
                  <a:lnTo>
                    <a:pt x="33001" y="2586430"/>
                  </a:lnTo>
                  <a:lnTo>
                    <a:pt x="34341" y="2536280"/>
                  </a:lnTo>
                  <a:lnTo>
                    <a:pt x="34879" y="2482580"/>
                  </a:lnTo>
                  <a:lnTo>
                    <a:pt x="34392" y="2431048"/>
                  </a:lnTo>
                  <a:lnTo>
                    <a:pt x="32584" y="2365572"/>
                  </a:lnTo>
                  <a:lnTo>
                    <a:pt x="30010" y="2312544"/>
                  </a:lnTo>
                  <a:lnTo>
                    <a:pt x="26947" y="2263626"/>
                  </a:lnTo>
                  <a:lnTo>
                    <a:pt x="23740" y="2217730"/>
                  </a:lnTo>
                  <a:lnTo>
                    <a:pt x="22515" y="2199826"/>
                  </a:lnTo>
                  <a:close/>
                </a:path>
                <a:path w="48895" h="4478020">
                  <a:moveTo>
                    <a:pt x="34248" y="4475861"/>
                  </a:moveTo>
                  <a:lnTo>
                    <a:pt x="28608" y="4475861"/>
                  </a:lnTo>
                  <a:lnTo>
                    <a:pt x="34323" y="4476750"/>
                  </a:lnTo>
                  <a:lnTo>
                    <a:pt x="34248" y="4475861"/>
                  </a:lnTo>
                  <a:close/>
                </a:path>
                <a:path w="48895" h="4478020">
                  <a:moveTo>
                    <a:pt x="16620" y="2075906"/>
                  </a:moveTo>
                  <a:lnTo>
                    <a:pt x="16705" y="2087319"/>
                  </a:lnTo>
                  <a:lnTo>
                    <a:pt x="18273" y="2130663"/>
                  </a:lnTo>
                  <a:lnTo>
                    <a:pt x="20733" y="2173771"/>
                  </a:lnTo>
                  <a:lnTo>
                    <a:pt x="22515" y="2199826"/>
                  </a:lnTo>
                  <a:lnTo>
                    <a:pt x="22220" y="2190638"/>
                  </a:lnTo>
                  <a:lnTo>
                    <a:pt x="20291" y="2144599"/>
                  </a:lnTo>
                  <a:lnTo>
                    <a:pt x="17963" y="2098772"/>
                  </a:lnTo>
                  <a:lnTo>
                    <a:pt x="16620" y="2075906"/>
                  </a:lnTo>
                  <a:close/>
                </a:path>
                <a:path w="48895" h="4478020">
                  <a:moveTo>
                    <a:pt x="34323" y="0"/>
                  </a:moveTo>
                  <a:lnTo>
                    <a:pt x="28354" y="635"/>
                  </a:lnTo>
                  <a:lnTo>
                    <a:pt x="15296" y="635"/>
                  </a:lnTo>
                  <a:lnTo>
                    <a:pt x="16835" y="43626"/>
                  </a:lnTo>
                  <a:lnTo>
                    <a:pt x="17566" y="89554"/>
                  </a:lnTo>
                  <a:lnTo>
                    <a:pt x="17630" y="137415"/>
                  </a:lnTo>
                  <a:lnTo>
                    <a:pt x="17297" y="174974"/>
                  </a:lnTo>
                  <a:lnTo>
                    <a:pt x="17192" y="186845"/>
                  </a:lnTo>
                  <a:lnTo>
                    <a:pt x="16415" y="237475"/>
                  </a:lnTo>
                  <a:lnTo>
                    <a:pt x="14501" y="340874"/>
                  </a:lnTo>
                  <a:lnTo>
                    <a:pt x="13693" y="392909"/>
                  </a:lnTo>
                  <a:lnTo>
                    <a:pt x="13201" y="444680"/>
                  </a:lnTo>
                  <a:lnTo>
                    <a:pt x="13192" y="495820"/>
                  </a:lnTo>
                  <a:lnTo>
                    <a:pt x="13827" y="545962"/>
                  </a:lnTo>
                  <a:lnTo>
                    <a:pt x="15273" y="594740"/>
                  </a:lnTo>
                  <a:lnTo>
                    <a:pt x="17076" y="637421"/>
                  </a:lnTo>
                  <a:lnTo>
                    <a:pt x="21307" y="730935"/>
                  </a:lnTo>
                  <a:lnTo>
                    <a:pt x="23471" y="781074"/>
                  </a:lnTo>
                  <a:lnTo>
                    <a:pt x="25489" y="833007"/>
                  </a:lnTo>
                  <a:lnTo>
                    <a:pt x="27229" y="886385"/>
                  </a:lnTo>
                  <a:lnTo>
                    <a:pt x="28560" y="940863"/>
                  </a:lnTo>
                  <a:lnTo>
                    <a:pt x="29306" y="993078"/>
                  </a:lnTo>
                  <a:lnTo>
                    <a:pt x="29349" y="996093"/>
                  </a:lnTo>
                  <a:lnTo>
                    <a:pt x="29463" y="1051728"/>
                  </a:lnTo>
                  <a:lnTo>
                    <a:pt x="28862" y="1099947"/>
                  </a:lnTo>
                  <a:lnTo>
                    <a:pt x="27158" y="1162088"/>
                  </a:lnTo>
                  <a:lnTo>
                    <a:pt x="24430" y="1217599"/>
                  </a:lnTo>
                  <a:lnTo>
                    <a:pt x="20520" y="1271388"/>
                  </a:lnTo>
                  <a:lnTo>
                    <a:pt x="15273" y="1323848"/>
                  </a:lnTo>
                  <a:lnTo>
                    <a:pt x="9972" y="1376427"/>
                  </a:lnTo>
                  <a:lnTo>
                    <a:pt x="5916" y="1430536"/>
                  </a:lnTo>
                  <a:lnTo>
                    <a:pt x="2998" y="1485774"/>
                  </a:lnTo>
                  <a:lnTo>
                    <a:pt x="1110" y="1541739"/>
                  </a:lnTo>
                  <a:lnTo>
                    <a:pt x="248" y="1592090"/>
                  </a:lnTo>
                  <a:lnTo>
                    <a:pt x="146" y="1598028"/>
                  </a:lnTo>
                  <a:lnTo>
                    <a:pt x="0" y="1653450"/>
                  </a:lnTo>
                  <a:lnTo>
                    <a:pt x="557" y="1709975"/>
                  </a:lnTo>
                  <a:lnTo>
                    <a:pt x="1717" y="1764829"/>
                  </a:lnTo>
                  <a:lnTo>
                    <a:pt x="3370" y="1818400"/>
                  </a:lnTo>
                  <a:lnTo>
                    <a:pt x="5409" y="1870286"/>
                  </a:lnTo>
                  <a:lnTo>
                    <a:pt x="7726" y="1920087"/>
                  </a:lnTo>
                  <a:lnTo>
                    <a:pt x="10214" y="1967400"/>
                  </a:lnTo>
                  <a:lnTo>
                    <a:pt x="12766" y="2011823"/>
                  </a:lnTo>
                  <a:lnTo>
                    <a:pt x="15273" y="2052954"/>
                  </a:lnTo>
                  <a:lnTo>
                    <a:pt x="16620" y="2075906"/>
                  </a:lnTo>
                  <a:lnTo>
                    <a:pt x="16450" y="2052954"/>
                  </a:lnTo>
                  <a:lnTo>
                    <a:pt x="16374" y="2042653"/>
                  </a:lnTo>
                  <a:lnTo>
                    <a:pt x="17624" y="1995580"/>
                  </a:lnTo>
                  <a:lnTo>
                    <a:pt x="20803" y="1945013"/>
                  </a:lnTo>
                  <a:lnTo>
                    <a:pt x="26254" y="1889866"/>
                  </a:lnTo>
                  <a:lnTo>
                    <a:pt x="34323" y="1829053"/>
                  </a:lnTo>
                  <a:lnTo>
                    <a:pt x="41173" y="1772707"/>
                  </a:lnTo>
                  <a:lnTo>
                    <a:pt x="45666" y="1713914"/>
                  </a:lnTo>
                  <a:lnTo>
                    <a:pt x="48096" y="1654241"/>
                  </a:lnTo>
                  <a:lnTo>
                    <a:pt x="48129" y="1653450"/>
                  </a:lnTo>
                  <a:lnTo>
                    <a:pt x="48812" y="1598028"/>
                  </a:lnTo>
                  <a:lnTo>
                    <a:pt x="48885" y="1592090"/>
                  </a:lnTo>
                  <a:lnTo>
                    <a:pt x="48375" y="1541739"/>
                  </a:lnTo>
                  <a:lnTo>
                    <a:pt x="48263" y="1530611"/>
                  </a:lnTo>
                  <a:lnTo>
                    <a:pt x="46586" y="1469788"/>
                  </a:lnTo>
                  <a:lnTo>
                    <a:pt x="44181" y="1410398"/>
                  </a:lnTo>
                  <a:lnTo>
                    <a:pt x="41374" y="1353216"/>
                  </a:lnTo>
                  <a:lnTo>
                    <a:pt x="38490" y="1299018"/>
                  </a:lnTo>
                  <a:lnTo>
                    <a:pt x="35856" y="1248580"/>
                  </a:lnTo>
                  <a:lnTo>
                    <a:pt x="33796" y="1202678"/>
                  </a:lnTo>
                  <a:lnTo>
                    <a:pt x="32658" y="1162828"/>
                  </a:lnTo>
                  <a:lnTo>
                    <a:pt x="32704" y="1127585"/>
                  </a:lnTo>
                  <a:lnTo>
                    <a:pt x="34323" y="1099947"/>
                  </a:lnTo>
                  <a:lnTo>
                    <a:pt x="37618" y="1066029"/>
                  </a:lnTo>
                  <a:lnTo>
                    <a:pt x="40431" y="1030690"/>
                  </a:lnTo>
                  <a:lnTo>
                    <a:pt x="42668" y="993078"/>
                  </a:lnTo>
                  <a:lnTo>
                    <a:pt x="44235" y="952344"/>
                  </a:lnTo>
                  <a:lnTo>
                    <a:pt x="45039" y="907637"/>
                  </a:lnTo>
                  <a:lnTo>
                    <a:pt x="44985" y="858106"/>
                  </a:lnTo>
                  <a:lnTo>
                    <a:pt x="43980" y="802901"/>
                  </a:lnTo>
                  <a:lnTo>
                    <a:pt x="41931" y="741173"/>
                  </a:lnTo>
                  <a:lnTo>
                    <a:pt x="38743" y="672069"/>
                  </a:lnTo>
                  <a:lnTo>
                    <a:pt x="34323" y="594740"/>
                  </a:lnTo>
                  <a:lnTo>
                    <a:pt x="30770" y="531286"/>
                  </a:lnTo>
                  <a:lnTo>
                    <a:pt x="28440" y="475950"/>
                  </a:lnTo>
                  <a:lnTo>
                    <a:pt x="27161" y="427053"/>
                  </a:lnTo>
                  <a:lnTo>
                    <a:pt x="26850" y="392909"/>
                  </a:lnTo>
                  <a:lnTo>
                    <a:pt x="26759" y="382919"/>
                  </a:lnTo>
                  <a:lnTo>
                    <a:pt x="27061" y="341869"/>
                  </a:lnTo>
                  <a:lnTo>
                    <a:pt x="27894" y="302228"/>
                  </a:lnTo>
                  <a:lnTo>
                    <a:pt x="29083" y="262316"/>
                  </a:lnTo>
                  <a:lnTo>
                    <a:pt x="30457" y="220457"/>
                  </a:lnTo>
                  <a:lnTo>
                    <a:pt x="31840" y="174974"/>
                  </a:lnTo>
                  <a:lnTo>
                    <a:pt x="33062" y="124188"/>
                  </a:lnTo>
                  <a:lnTo>
                    <a:pt x="33947" y="66422"/>
                  </a:lnTo>
                  <a:lnTo>
                    <a:pt x="34319" y="635"/>
                  </a:lnTo>
                  <a:lnTo>
                    <a:pt x="20099" y="635"/>
                  </a:lnTo>
                  <a:lnTo>
                    <a:pt x="15273" y="0"/>
                  </a:lnTo>
                  <a:lnTo>
                    <a:pt x="34323" y="0"/>
                  </a:lnTo>
                  <a:close/>
                </a:path>
              </a:pathLst>
            </a:custGeom>
            <a:solidFill>
              <a:srgbClr val="C0504D"/>
            </a:solidFill>
          </p:spPr>
          <p:txBody>
            <a:bodyPr wrap="square" lIns="0" tIns="0" rIns="0" bIns="0" rtlCol="0"/>
            <a:lstStyle/>
            <a:p>
              <a:endParaRPr/>
            </a:p>
          </p:txBody>
        </p:sp>
        <p:sp>
          <p:nvSpPr>
            <p:cNvPr id="4" name="object 4"/>
            <p:cNvSpPr/>
            <p:nvPr/>
          </p:nvSpPr>
          <p:spPr>
            <a:xfrm>
              <a:off x="4758455" y="1028064"/>
              <a:ext cx="51435" cy="4478020"/>
            </a:xfrm>
            <a:custGeom>
              <a:avLst/>
              <a:gdLst/>
              <a:ahLst/>
              <a:cxnLst/>
              <a:rect l="l" t="t" r="r" b="b"/>
              <a:pathLst>
                <a:path w="51435" h="4478020">
                  <a:moveTo>
                    <a:pt x="32619" y="635"/>
                  </a:moveTo>
                  <a:lnTo>
                    <a:pt x="30645" y="63567"/>
                  </a:lnTo>
                  <a:lnTo>
                    <a:pt x="29250" y="119487"/>
                  </a:lnTo>
                  <a:lnTo>
                    <a:pt x="28369" y="169769"/>
                  </a:lnTo>
                  <a:lnTo>
                    <a:pt x="27934" y="215787"/>
                  </a:lnTo>
                  <a:lnTo>
                    <a:pt x="27881" y="258915"/>
                  </a:lnTo>
                  <a:lnTo>
                    <a:pt x="28142" y="300529"/>
                  </a:lnTo>
                  <a:lnTo>
                    <a:pt x="28653" y="342003"/>
                  </a:lnTo>
                  <a:lnTo>
                    <a:pt x="29345" y="384711"/>
                  </a:lnTo>
                  <a:lnTo>
                    <a:pt x="30155" y="430027"/>
                  </a:lnTo>
                  <a:lnTo>
                    <a:pt x="31014" y="479327"/>
                  </a:lnTo>
                  <a:lnTo>
                    <a:pt x="31858" y="533985"/>
                  </a:lnTo>
                  <a:lnTo>
                    <a:pt x="32619" y="595376"/>
                  </a:lnTo>
                  <a:lnTo>
                    <a:pt x="33675" y="666546"/>
                  </a:lnTo>
                  <a:lnTo>
                    <a:pt x="35033" y="725397"/>
                  </a:lnTo>
                  <a:lnTo>
                    <a:pt x="36492" y="774829"/>
                  </a:lnTo>
                  <a:lnTo>
                    <a:pt x="37850" y="817739"/>
                  </a:lnTo>
                  <a:lnTo>
                    <a:pt x="38906" y="857027"/>
                  </a:lnTo>
                  <a:lnTo>
                    <a:pt x="39459" y="895591"/>
                  </a:lnTo>
                  <a:lnTo>
                    <a:pt x="39308" y="936330"/>
                  </a:lnTo>
                  <a:lnTo>
                    <a:pt x="38252" y="982142"/>
                  </a:lnTo>
                  <a:lnTo>
                    <a:pt x="36089" y="1035927"/>
                  </a:lnTo>
                  <a:lnTo>
                    <a:pt x="32619" y="1100582"/>
                  </a:lnTo>
                  <a:lnTo>
                    <a:pt x="30077" y="1161857"/>
                  </a:lnTo>
                  <a:lnTo>
                    <a:pt x="29703" y="1217233"/>
                  </a:lnTo>
                  <a:lnTo>
                    <a:pt x="30943" y="1267922"/>
                  </a:lnTo>
                  <a:lnTo>
                    <a:pt x="33244" y="1315142"/>
                  </a:lnTo>
                  <a:lnTo>
                    <a:pt x="36054" y="1360108"/>
                  </a:lnTo>
                  <a:lnTo>
                    <a:pt x="38819" y="1404034"/>
                  </a:lnTo>
                  <a:lnTo>
                    <a:pt x="40987" y="1448136"/>
                  </a:lnTo>
                  <a:lnTo>
                    <a:pt x="42004" y="1493631"/>
                  </a:lnTo>
                  <a:lnTo>
                    <a:pt x="41317" y="1541732"/>
                  </a:lnTo>
                  <a:lnTo>
                    <a:pt x="38373" y="1593656"/>
                  </a:lnTo>
                  <a:lnTo>
                    <a:pt x="32619" y="1650619"/>
                  </a:lnTo>
                  <a:lnTo>
                    <a:pt x="27293" y="1698849"/>
                  </a:lnTo>
                  <a:lnTo>
                    <a:pt x="22842" y="1749112"/>
                  </a:lnTo>
                  <a:lnTo>
                    <a:pt x="19254" y="1800924"/>
                  </a:lnTo>
                  <a:lnTo>
                    <a:pt x="16513" y="1853801"/>
                  </a:lnTo>
                  <a:lnTo>
                    <a:pt x="14606" y="1907262"/>
                  </a:lnTo>
                  <a:lnTo>
                    <a:pt x="13518" y="1960821"/>
                  </a:lnTo>
                  <a:lnTo>
                    <a:pt x="13236" y="2013997"/>
                  </a:lnTo>
                  <a:lnTo>
                    <a:pt x="13745" y="2066306"/>
                  </a:lnTo>
                  <a:lnTo>
                    <a:pt x="15031" y="2117265"/>
                  </a:lnTo>
                  <a:lnTo>
                    <a:pt x="17079" y="2166390"/>
                  </a:lnTo>
                  <a:lnTo>
                    <a:pt x="19877" y="2213199"/>
                  </a:lnTo>
                  <a:lnTo>
                    <a:pt x="23409" y="2257208"/>
                  </a:lnTo>
                  <a:lnTo>
                    <a:pt x="27661" y="2297934"/>
                  </a:lnTo>
                  <a:lnTo>
                    <a:pt x="32619" y="2334895"/>
                  </a:lnTo>
                  <a:lnTo>
                    <a:pt x="37261" y="2376829"/>
                  </a:lnTo>
                  <a:lnTo>
                    <a:pt x="39181" y="2420939"/>
                  </a:lnTo>
                  <a:lnTo>
                    <a:pt x="38941" y="2466990"/>
                  </a:lnTo>
                  <a:lnTo>
                    <a:pt x="37107" y="2514745"/>
                  </a:lnTo>
                  <a:lnTo>
                    <a:pt x="34240" y="2563968"/>
                  </a:lnTo>
                  <a:lnTo>
                    <a:pt x="30905" y="2614422"/>
                  </a:lnTo>
                  <a:lnTo>
                    <a:pt x="27665" y="2665870"/>
                  </a:lnTo>
                  <a:lnTo>
                    <a:pt x="25084" y="2718077"/>
                  </a:lnTo>
                  <a:lnTo>
                    <a:pt x="23725" y="2770806"/>
                  </a:lnTo>
                  <a:lnTo>
                    <a:pt x="24153" y="2823821"/>
                  </a:lnTo>
                  <a:lnTo>
                    <a:pt x="26929" y="2876885"/>
                  </a:lnTo>
                  <a:lnTo>
                    <a:pt x="32619" y="2929763"/>
                  </a:lnTo>
                  <a:lnTo>
                    <a:pt x="38596" y="2986493"/>
                  </a:lnTo>
                  <a:lnTo>
                    <a:pt x="41044" y="3041781"/>
                  </a:lnTo>
                  <a:lnTo>
                    <a:pt x="40740" y="3095658"/>
                  </a:lnTo>
                  <a:lnTo>
                    <a:pt x="38462" y="3148156"/>
                  </a:lnTo>
                  <a:lnTo>
                    <a:pt x="34989" y="3199307"/>
                  </a:lnTo>
                  <a:lnTo>
                    <a:pt x="31099" y="3249141"/>
                  </a:lnTo>
                  <a:lnTo>
                    <a:pt x="27570" y="3297691"/>
                  </a:lnTo>
                  <a:lnTo>
                    <a:pt x="25179" y="3344987"/>
                  </a:lnTo>
                  <a:lnTo>
                    <a:pt x="24705" y="3391062"/>
                  </a:lnTo>
                  <a:lnTo>
                    <a:pt x="26926" y="3435947"/>
                  </a:lnTo>
                  <a:lnTo>
                    <a:pt x="32619" y="3479673"/>
                  </a:lnTo>
                  <a:lnTo>
                    <a:pt x="36585" y="3505011"/>
                  </a:lnTo>
                  <a:lnTo>
                    <a:pt x="40036" y="3533456"/>
                  </a:lnTo>
                  <a:lnTo>
                    <a:pt x="45457" y="3599321"/>
                  </a:lnTo>
                  <a:lnTo>
                    <a:pt x="49013" y="3676568"/>
                  </a:lnTo>
                  <a:lnTo>
                    <a:pt x="50132" y="3719242"/>
                  </a:lnTo>
                  <a:lnTo>
                    <a:pt x="50834" y="3764500"/>
                  </a:lnTo>
                  <a:lnTo>
                    <a:pt x="51135" y="3812255"/>
                  </a:lnTo>
                  <a:lnTo>
                    <a:pt x="51050" y="3862419"/>
                  </a:lnTo>
                  <a:lnTo>
                    <a:pt x="50597" y="3914905"/>
                  </a:lnTo>
                  <a:lnTo>
                    <a:pt x="49792" y="3969626"/>
                  </a:lnTo>
                  <a:lnTo>
                    <a:pt x="48650" y="4026495"/>
                  </a:lnTo>
                  <a:lnTo>
                    <a:pt x="47189" y="4085425"/>
                  </a:lnTo>
                  <a:lnTo>
                    <a:pt x="45424" y="4146327"/>
                  </a:lnTo>
                  <a:lnTo>
                    <a:pt x="43373" y="4209116"/>
                  </a:lnTo>
                  <a:lnTo>
                    <a:pt x="41050" y="4273703"/>
                  </a:lnTo>
                  <a:lnTo>
                    <a:pt x="38472" y="4340002"/>
                  </a:lnTo>
                  <a:lnTo>
                    <a:pt x="35657" y="4407925"/>
                  </a:lnTo>
                  <a:lnTo>
                    <a:pt x="32619" y="4477385"/>
                  </a:lnTo>
                  <a:lnTo>
                    <a:pt x="24872" y="4477766"/>
                  </a:lnTo>
                  <a:lnTo>
                    <a:pt x="21316" y="4477385"/>
                  </a:lnTo>
                  <a:lnTo>
                    <a:pt x="13569" y="4477385"/>
                  </a:lnTo>
                  <a:lnTo>
                    <a:pt x="13956" y="4437003"/>
                  </a:lnTo>
                  <a:lnTo>
                    <a:pt x="13600" y="4392979"/>
                  </a:lnTo>
                  <a:lnTo>
                    <a:pt x="12685" y="4345907"/>
                  </a:lnTo>
                  <a:lnTo>
                    <a:pt x="11397" y="4296378"/>
                  </a:lnTo>
                  <a:lnTo>
                    <a:pt x="9920" y="4244984"/>
                  </a:lnTo>
                  <a:lnTo>
                    <a:pt x="8442" y="4192319"/>
                  </a:lnTo>
                  <a:lnTo>
                    <a:pt x="7145" y="4138975"/>
                  </a:lnTo>
                  <a:lnTo>
                    <a:pt x="6216" y="4085543"/>
                  </a:lnTo>
                  <a:lnTo>
                    <a:pt x="5840" y="4032617"/>
                  </a:lnTo>
                  <a:lnTo>
                    <a:pt x="6202" y="3980788"/>
                  </a:lnTo>
                  <a:lnTo>
                    <a:pt x="7488" y="3930649"/>
                  </a:lnTo>
                  <a:lnTo>
                    <a:pt x="9882" y="3882794"/>
                  </a:lnTo>
                  <a:lnTo>
                    <a:pt x="13569" y="3837813"/>
                  </a:lnTo>
                  <a:lnTo>
                    <a:pt x="18226" y="3788496"/>
                  </a:lnTo>
                  <a:lnTo>
                    <a:pt x="21834" y="3742226"/>
                  </a:lnTo>
                  <a:lnTo>
                    <a:pt x="24431" y="3697941"/>
                  </a:lnTo>
                  <a:lnTo>
                    <a:pt x="26057" y="3654581"/>
                  </a:lnTo>
                  <a:lnTo>
                    <a:pt x="26751" y="3611086"/>
                  </a:lnTo>
                  <a:lnTo>
                    <a:pt x="26554" y="3566395"/>
                  </a:lnTo>
                  <a:lnTo>
                    <a:pt x="25504" y="3519449"/>
                  </a:lnTo>
                  <a:lnTo>
                    <a:pt x="23641" y="3469187"/>
                  </a:lnTo>
                  <a:lnTo>
                    <a:pt x="21004" y="3414549"/>
                  </a:lnTo>
                  <a:lnTo>
                    <a:pt x="17634" y="3354474"/>
                  </a:lnTo>
                  <a:lnTo>
                    <a:pt x="13569" y="3287903"/>
                  </a:lnTo>
                  <a:lnTo>
                    <a:pt x="10730" y="3233544"/>
                  </a:lnTo>
                  <a:lnTo>
                    <a:pt x="9011" y="3180614"/>
                  </a:lnTo>
                  <a:lnTo>
                    <a:pt x="8240" y="3128844"/>
                  </a:lnTo>
                  <a:lnTo>
                    <a:pt x="8249" y="3077964"/>
                  </a:lnTo>
                  <a:lnTo>
                    <a:pt x="8864" y="3027705"/>
                  </a:lnTo>
                  <a:lnTo>
                    <a:pt x="9917" y="2977796"/>
                  </a:lnTo>
                  <a:lnTo>
                    <a:pt x="11236" y="2927969"/>
                  </a:lnTo>
                  <a:lnTo>
                    <a:pt x="12649" y="2877952"/>
                  </a:lnTo>
                  <a:lnTo>
                    <a:pt x="13988" y="2827478"/>
                  </a:lnTo>
                  <a:lnTo>
                    <a:pt x="15080" y="2776276"/>
                  </a:lnTo>
                  <a:lnTo>
                    <a:pt x="15755" y="2724076"/>
                  </a:lnTo>
                  <a:lnTo>
                    <a:pt x="15842" y="2670609"/>
                  </a:lnTo>
                  <a:lnTo>
                    <a:pt x="15170" y="2615606"/>
                  </a:lnTo>
                  <a:lnTo>
                    <a:pt x="13569" y="2558796"/>
                  </a:lnTo>
                  <a:lnTo>
                    <a:pt x="11719" y="2493906"/>
                  </a:lnTo>
                  <a:lnTo>
                    <a:pt x="10967" y="2433725"/>
                  </a:lnTo>
                  <a:lnTo>
                    <a:pt x="11087" y="2377678"/>
                  </a:lnTo>
                  <a:lnTo>
                    <a:pt x="11848" y="2325186"/>
                  </a:lnTo>
                  <a:lnTo>
                    <a:pt x="13021" y="2275674"/>
                  </a:lnTo>
                  <a:lnTo>
                    <a:pt x="14379" y="2228564"/>
                  </a:lnTo>
                  <a:lnTo>
                    <a:pt x="15691" y="2183279"/>
                  </a:lnTo>
                  <a:lnTo>
                    <a:pt x="16730" y="2139244"/>
                  </a:lnTo>
                  <a:lnTo>
                    <a:pt x="17266" y="2095881"/>
                  </a:lnTo>
                  <a:lnTo>
                    <a:pt x="17071" y="2052612"/>
                  </a:lnTo>
                  <a:lnTo>
                    <a:pt x="15915" y="2008863"/>
                  </a:lnTo>
                  <a:lnTo>
                    <a:pt x="13569" y="1964055"/>
                  </a:lnTo>
                  <a:lnTo>
                    <a:pt x="10006" y="1911836"/>
                  </a:lnTo>
                  <a:lnTo>
                    <a:pt x="6693" y="1863622"/>
                  </a:lnTo>
                  <a:lnTo>
                    <a:pt x="3832" y="1818050"/>
                  </a:lnTo>
                  <a:lnTo>
                    <a:pt x="1627" y="1773760"/>
                  </a:lnTo>
                  <a:lnTo>
                    <a:pt x="282" y="1729390"/>
                  </a:lnTo>
                  <a:lnTo>
                    <a:pt x="0" y="1683581"/>
                  </a:lnTo>
                  <a:lnTo>
                    <a:pt x="984" y="1634970"/>
                  </a:lnTo>
                  <a:lnTo>
                    <a:pt x="3438" y="1582197"/>
                  </a:lnTo>
                  <a:lnTo>
                    <a:pt x="7565" y="1523901"/>
                  </a:lnTo>
                  <a:lnTo>
                    <a:pt x="13569" y="1458722"/>
                  </a:lnTo>
                  <a:lnTo>
                    <a:pt x="17618" y="1408229"/>
                  </a:lnTo>
                  <a:lnTo>
                    <a:pt x="19934" y="1355749"/>
                  </a:lnTo>
                  <a:lnTo>
                    <a:pt x="20795" y="1301841"/>
                  </a:lnTo>
                  <a:lnTo>
                    <a:pt x="20478" y="1247063"/>
                  </a:lnTo>
                  <a:lnTo>
                    <a:pt x="19261" y="1191975"/>
                  </a:lnTo>
                  <a:lnTo>
                    <a:pt x="17421" y="1137135"/>
                  </a:lnTo>
                  <a:lnTo>
                    <a:pt x="15236" y="1083103"/>
                  </a:lnTo>
                  <a:lnTo>
                    <a:pt x="12983" y="1030438"/>
                  </a:lnTo>
                  <a:lnTo>
                    <a:pt x="10939" y="979697"/>
                  </a:lnTo>
                  <a:lnTo>
                    <a:pt x="9382" y="931442"/>
                  </a:lnTo>
                  <a:lnTo>
                    <a:pt x="8589" y="886230"/>
                  </a:lnTo>
                  <a:lnTo>
                    <a:pt x="8837" y="844621"/>
                  </a:lnTo>
                  <a:lnTo>
                    <a:pt x="10405" y="807173"/>
                  </a:lnTo>
                  <a:lnTo>
                    <a:pt x="13569" y="774446"/>
                  </a:lnTo>
                  <a:lnTo>
                    <a:pt x="17247" y="744543"/>
                  </a:lnTo>
                  <a:lnTo>
                    <a:pt x="20669" y="711223"/>
                  </a:lnTo>
                  <a:lnTo>
                    <a:pt x="26499" y="634625"/>
                  </a:lnTo>
                  <a:lnTo>
                    <a:pt x="28781" y="591495"/>
                  </a:lnTo>
                  <a:lnTo>
                    <a:pt x="30559" y="545242"/>
                  </a:lnTo>
                  <a:lnTo>
                    <a:pt x="31770" y="495940"/>
                  </a:lnTo>
                  <a:lnTo>
                    <a:pt x="32351" y="443664"/>
                  </a:lnTo>
                  <a:lnTo>
                    <a:pt x="32241" y="388486"/>
                  </a:lnTo>
                  <a:lnTo>
                    <a:pt x="31377" y="330482"/>
                  </a:lnTo>
                  <a:lnTo>
                    <a:pt x="29697" y="269724"/>
                  </a:lnTo>
                  <a:lnTo>
                    <a:pt x="27139" y="206286"/>
                  </a:lnTo>
                  <a:lnTo>
                    <a:pt x="23640" y="140243"/>
                  </a:lnTo>
                  <a:lnTo>
                    <a:pt x="19137" y="71668"/>
                  </a:lnTo>
                  <a:lnTo>
                    <a:pt x="13569" y="635"/>
                  </a:lnTo>
                  <a:lnTo>
                    <a:pt x="18903" y="0"/>
                  </a:lnTo>
                  <a:lnTo>
                    <a:pt x="26015" y="0"/>
                  </a:lnTo>
                  <a:lnTo>
                    <a:pt x="32619" y="635"/>
                  </a:lnTo>
                  <a:close/>
                </a:path>
              </a:pathLst>
            </a:custGeom>
            <a:ln w="41275">
              <a:solidFill>
                <a:srgbClr val="C0504D"/>
              </a:solidFill>
            </a:ln>
          </p:spPr>
          <p:txBody>
            <a:bodyPr wrap="square" lIns="0" tIns="0" rIns="0" bIns="0" rtlCol="0"/>
            <a:lstStyle/>
            <a:p>
              <a:endParaRPr/>
            </a:p>
          </p:txBody>
        </p:sp>
        <p:pic>
          <p:nvPicPr>
            <p:cNvPr id="5" name="object 5"/>
            <p:cNvPicPr/>
            <p:nvPr/>
          </p:nvPicPr>
          <p:blipFill>
            <a:blip r:embed="rId2" cstate="print"/>
            <a:stretch>
              <a:fillRect/>
            </a:stretch>
          </p:blipFill>
          <p:spPr>
            <a:xfrm>
              <a:off x="0" y="0"/>
              <a:ext cx="4752974" cy="6324600"/>
            </a:xfrm>
            <a:prstGeom prst="rect">
              <a:avLst/>
            </a:prstGeom>
          </p:spPr>
        </p:pic>
      </p:grpSp>
      <p:sp>
        <p:nvSpPr>
          <p:cNvPr id="6" name="object 6" descr="$PPTXTitle"/>
          <p:cNvSpPr txBox="1">
            <a:spLocks noGrp="1"/>
          </p:cNvSpPr>
          <p:nvPr>
            <p:ph type="title"/>
          </p:nvPr>
        </p:nvSpPr>
        <p:spPr>
          <a:xfrm>
            <a:off x="8578468" y="655891"/>
            <a:ext cx="1868805" cy="357505"/>
          </a:xfrm>
          <a:prstGeom prst="rect">
            <a:avLst/>
          </a:prstGeom>
        </p:spPr>
        <p:txBody>
          <a:bodyPr vert="horz" wrap="square" lIns="0" tIns="15875" rIns="0" bIns="0" rtlCol="0">
            <a:spAutoFit/>
          </a:bodyPr>
          <a:lstStyle/>
          <a:p>
            <a:pPr marL="12700">
              <a:lnSpc>
                <a:spcPct val="100000"/>
              </a:lnSpc>
              <a:spcBef>
                <a:spcPts val="125"/>
              </a:spcBef>
            </a:pPr>
            <a:r>
              <a:rPr sz="2150" dirty="0"/>
              <a:t>Diet</a:t>
            </a:r>
            <a:r>
              <a:rPr sz="2150" spc="110" dirty="0"/>
              <a:t> </a:t>
            </a:r>
            <a:r>
              <a:rPr sz="2150" spc="-10" dirty="0"/>
              <a:t>/Nutrition</a:t>
            </a:r>
            <a:endParaRPr sz="2150"/>
          </a:p>
        </p:txBody>
      </p:sp>
      <p:sp>
        <p:nvSpPr>
          <p:cNvPr id="7" name="object 7"/>
          <p:cNvSpPr txBox="1"/>
          <p:nvPr/>
        </p:nvSpPr>
        <p:spPr>
          <a:xfrm>
            <a:off x="5075301" y="1476057"/>
            <a:ext cx="2332990" cy="357505"/>
          </a:xfrm>
          <a:prstGeom prst="rect">
            <a:avLst/>
          </a:prstGeom>
        </p:spPr>
        <p:txBody>
          <a:bodyPr vert="horz" wrap="square" lIns="0" tIns="15875" rIns="0" bIns="0" rtlCol="0">
            <a:spAutoFit/>
          </a:bodyPr>
          <a:lstStyle/>
          <a:p>
            <a:pPr marL="12700">
              <a:lnSpc>
                <a:spcPct val="100000"/>
              </a:lnSpc>
              <a:spcBef>
                <a:spcPts val="125"/>
              </a:spcBef>
            </a:pPr>
            <a:r>
              <a:rPr sz="2150" b="1" dirty="0">
                <a:latin typeface="Arial"/>
                <a:cs typeface="Arial"/>
              </a:rPr>
              <a:t>Task</a:t>
            </a:r>
            <a:r>
              <a:rPr sz="2150" b="1" spc="65" dirty="0">
                <a:latin typeface="Arial"/>
                <a:cs typeface="Arial"/>
              </a:rPr>
              <a:t> </a:t>
            </a:r>
            <a:r>
              <a:rPr sz="2150" b="1" dirty="0">
                <a:latin typeface="Arial"/>
                <a:cs typeface="Arial"/>
              </a:rPr>
              <a:t>1:</a:t>
            </a:r>
            <a:r>
              <a:rPr sz="2150" b="1" spc="100" dirty="0">
                <a:latin typeface="Arial"/>
                <a:cs typeface="Arial"/>
              </a:rPr>
              <a:t> </a:t>
            </a:r>
            <a:r>
              <a:rPr sz="2150" b="1" spc="-10" dirty="0">
                <a:latin typeface="Arial"/>
                <a:cs typeface="Arial"/>
              </a:rPr>
              <a:t>Rationale</a:t>
            </a:r>
            <a:endParaRPr sz="2150" dirty="0">
              <a:latin typeface="Arial"/>
              <a:cs typeface="Arial"/>
            </a:endParaRPr>
          </a:p>
        </p:txBody>
      </p:sp>
      <p:sp>
        <p:nvSpPr>
          <p:cNvPr id="8" name="object 8"/>
          <p:cNvSpPr txBox="1"/>
          <p:nvPr/>
        </p:nvSpPr>
        <p:spPr>
          <a:xfrm>
            <a:off x="5075301" y="2716212"/>
            <a:ext cx="5824220" cy="357505"/>
          </a:xfrm>
          <a:prstGeom prst="rect">
            <a:avLst/>
          </a:prstGeom>
        </p:spPr>
        <p:txBody>
          <a:bodyPr vert="horz" wrap="square" lIns="0" tIns="15875" rIns="0" bIns="0" rtlCol="0">
            <a:spAutoFit/>
          </a:bodyPr>
          <a:lstStyle/>
          <a:p>
            <a:pPr marL="12700">
              <a:lnSpc>
                <a:spcPct val="100000"/>
              </a:lnSpc>
              <a:spcBef>
                <a:spcPts val="125"/>
              </a:spcBef>
            </a:pPr>
            <a:r>
              <a:rPr sz="2150" b="1" dirty="0">
                <a:latin typeface="Arial"/>
                <a:cs typeface="Arial"/>
              </a:rPr>
              <a:t>Task</a:t>
            </a:r>
            <a:r>
              <a:rPr sz="2150" b="1" spc="65" dirty="0">
                <a:latin typeface="Arial"/>
                <a:cs typeface="Arial"/>
              </a:rPr>
              <a:t> </a:t>
            </a:r>
            <a:r>
              <a:rPr sz="2150" b="1" dirty="0">
                <a:latin typeface="Arial"/>
                <a:cs typeface="Arial"/>
              </a:rPr>
              <a:t>2:</a:t>
            </a:r>
            <a:r>
              <a:rPr sz="2150" b="1" spc="114" dirty="0">
                <a:latin typeface="Arial"/>
                <a:cs typeface="Arial"/>
              </a:rPr>
              <a:t> </a:t>
            </a:r>
            <a:r>
              <a:rPr sz="2150" b="1" dirty="0">
                <a:latin typeface="Arial"/>
                <a:cs typeface="Arial"/>
              </a:rPr>
              <a:t>Campaign</a:t>
            </a:r>
            <a:r>
              <a:rPr sz="2150" b="1" spc="80" dirty="0">
                <a:latin typeface="Arial"/>
                <a:cs typeface="Arial"/>
              </a:rPr>
              <a:t> </a:t>
            </a:r>
            <a:r>
              <a:rPr sz="2150" b="1" dirty="0">
                <a:latin typeface="Arial"/>
                <a:cs typeface="Arial"/>
              </a:rPr>
              <a:t>–</a:t>
            </a:r>
            <a:r>
              <a:rPr sz="2150" b="1" spc="120" dirty="0">
                <a:latin typeface="Arial"/>
                <a:cs typeface="Arial"/>
              </a:rPr>
              <a:t> </a:t>
            </a:r>
            <a:r>
              <a:rPr sz="2150" b="1" dirty="0">
                <a:latin typeface="Arial"/>
                <a:cs typeface="Arial"/>
              </a:rPr>
              <a:t>Healthy</a:t>
            </a:r>
            <a:r>
              <a:rPr sz="2150" b="1" spc="75" dirty="0">
                <a:latin typeface="Arial"/>
                <a:cs typeface="Arial"/>
              </a:rPr>
              <a:t> </a:t>
            </a:r>
            <a:r>
              <a:rPr sz="2150" b="1" dirty="0">
                <a:latin typeface="Arial"/>
                <a:cs typeface="Arial"/>
              </a:rPr>
              <a:t>Diet</a:t>
            </a:r>
            <a:r>
              <a:rPr sz="2150" b="1" spc="114" dirty="0">
                <a:latin typeface="Arial"/>
                <a:cs typeface="Arial"/>
              </a:rPr>
              <a:t> </a:t>
            </a:r>
            <a:r>
              <a:rPr sz="2150" b="1" spc="-10" dirty="0">
                <a:latin typeface="Arial"/>
                <a:cs typeface="Arial"/>
              </a:rPr>
              <a:t>Promotion</a:t>
            </a:r>
            <a:endParaRPr sz="2150" dirty="0">
              <a:latin typeface="Arial"/>
              <a:cs typeface="Arial"/>
            </a:endParaRPr>
          </a:p>
        </p:txBody>
      </p:sp>
      <p:sp>
        <p:nvSpPr>
          <p:cNvPr id="9" name="object 9"/>
          <p:cNvSpPr txBox="1"/>
          <p:nvPr/>
        </p:nvSpPr>
        <p:spPr>
          <a:xfrm>
            <a:off x="5075301" y="3946588"/>
            <a:ext cx="6939915" cy="701040"/>
          </a:xfrm>
          <a:prstGeom prst="rect">
            <a:avLst/>
          </a:prstGeom>
        </p:spPr>
        <p:txBody>
          <a:bodyPr vert="horz" wrap="square" lIns="0" tIns="15875" rIns="0" bIns="0" rtlCol="0">
            <a:spAutoFit/>
          </a:bodyPr>
          <a:lstStyle/>
          <a:p>
            <a:pPr marL="12700">
              <a:lnSpc>
                <a:spcPct val="100000"/>
              </a:lnSpc>
              <a:spcBef>
                <a:spcPts val="125"/>
              </a:spcBef>
            </a:pPr>
            <a:r>
              <a:rPr sz="2150" b="1" dirty="0">
                <a:latin typeface="Arial"/>
                <a:cs typeface="Arial"/>
              </a:rPr>
              <a:t>Task</a:t>
            </a:r>
            <a:r>
              <a:rPr sz="2150" b="1" spc="95" dirty="0">
                <a:latin typeface="Arial"/>
                <a:cs typeface="Arial"/>
              </a:rPr>
              <a:t> </a:t>
            </a:r>
            <a:r>
              <a:rPr sz="2150" b="1" dirty="0">
                <a:latin typeface="Arial"/>
                <a:cs typeface="Arial"/>
              </a:rPr>
              <a:t>3:</a:t>
            </a:r>
            <a:r>
              <a:rPr sz="2150" b="1" spc="130" dirty="0">
                <a:latin typeface="Arial"/>
                <a:cs typeface="Arial"/>
              </a:rPr>
              <a:t> </a:t>
            </a:r>
            <a:r>
              <a:rPr sz="2150" b="1" dirty="0">
                <a:latin typeface="Arial"/>
                <a:cs typeface="Arial"/>
              </a:rPr>
              <a:t>Benefits,</a:t>
            </a:r>
            <a:r>
              <a:rPr sz="2150" b="1" spc="100" dirty="0">
                <a:latin typeface="Arial"/>
                <a:cs typeface="Arial"/>
              </a:rPr>
              <a:t> </a:t>
            </a:r>
            <a:r>
              <a:rPr sz="2150" b="1" dirty="0">
                <a:latin typeface="Arial"/>
                <a:cs typeface="Arial"/>
              </a:rPr>
              <a:t>Models</a:t>
            </a:r>
            <a:r>
              <a:rPr sz="2150" b="1" spc="90" dirty="0">
                <a:latin typeface="Arial"/>
                <a:cs typeface="Arial"/>
              </a:rPr>
              <a:t> </a:t>
            </a:r>
            <a:r>
              <a:rPr sz="2150" b="1" dirty="0">
                <a:latin typeface="Arial"/>
                <a:cs typeface="Arial"/>
              </a:rPr>
              <a:t>and</a:t>
            </a:r>
            <a:r>
              <a:rPr sz="2150" b="1" spc="130" dirty="0">
                <a:latin typeface="Arial"/>
                <a:cs typeface="Arial"/>
              </a:rPr>
              <a:t> </a:t>
            </a:r>
            <a:r>
              <a:rPr sz="2150" b="1" dirty="0">
                <a:latin typeface="Arial"/>
                <a:cs typeface="Arial"/>
              </a:rPr>
              <a:t>Solution</a:t>
            </a:r>
            <a:r>
              <a:rPr sz="2150" b="1" spc="130" dirty="0">
                <a:latin typeface="Arial"/>
                <a:cs typeface="Arial"/>
              </a:rPr>
              <a:t> </a:t>
            </a:r>
            <a:r>
              <a:rPr sz="2150" b="1" dirty="0">
                <a:latin typeface="Arial"/>
                <a:cs typeface="Arial"/>
              </a:rPr>
              <a:t>:</a:t>
            </a:r>
            <a:r>
              <a:rPr sz="2150" b="1" spc="130" dirty="0">
                <a:latin typeface="Arial"/>
                <a:cs typeface="Arial"/>
              </a:rPr>
              <a:t> </a:t>
            </a:r>
            <a:r>
              <a:rPr sz="2150" b="1" dirty="0">
                <a:latin typeface="Arial"/>
                <a:cs typeface="Arial"/>
              </a:rPr>
              <a:t>Healthy</a:t>
            </a:r>
            <a:r>
              <a:rPr sz="2150" b="1" spc="95" dirty="0">
                <a:latin typeface="Arial"/>
                <a:cs typeface="Arial"/>
              </a:rPr>
              <a:t> </a:t>
            </a:r>
            <a:r>
              <a:rPr sz="2150" b="1" spc="-20" dirty="0">
                <a:latin typeface="Arial"/>
                <a:cs typeface="Arial"/>
              </a:rPr>
              <a:t>Diet</a:t>
            </a:r>
            <a:endParaRPr sz="2150">
              <a:latin typeface="Arial"/>
              <a:cs typeface="Arial"/>
            </a:endParaRPr>
          </a:p>
          <a:p>
            <a:pPr marL="12700">
              <a:lnSpc>
                <a:spcPct val="100000"/>
              </a:lnSpc>
              <a:spcBef>
                <a:spcPts val="125"/>
              </a:spcBef>
            </a:pPr>
            <a:r>
              <a:rPr sz="2150" b="1" spc="-10" dirty="0">
                <a:latin typeface="Arial"/>
                <a:cs typeface="Arial"/>
              </a:rPr>
              <a:t>Promotion</a:t>
            </a:r>
            <a:endParaRPr sz="2150">
              <a:latin typeface="Arial"/>
              <a:cs typeface="Arial"/>
            </a:endParaRPr>
          </a:p>
        </p:txBody>
      </p:sp>
      <p:sp>
        <p:nvSpPr>
          <p:cNvPr id="10" name="object 10"/>
          <p:cNvSpPr txBox="1"/>
          <p:nvPr/>
        </p:nvSpPr>
        <p:spPr>
          <a:xfrm>
            <a:off x="2366645" y="6407784"/>
            <a:ext cx="1824989" cy="300355"/>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(GoodFood,2026)</a:t>
            </a:r>
            <a:endParaRPr sz="18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CB00C3-20E0-5348-529E-87AD7E6EF76F}"/>
              </a:ext>
            </a:extLst>
          </p:cNvPr>
          <p:cNvSpPr txBox="1"/>
          <p:nvPr/>
        </p:nvSpPr>
        <p:spPr>
          <a:xfrm>
            <a:off x="5791200" y="1676400"/>
            <a:ext cx="6097218" cy="3323987"/>
          </a:xfrm>
          <a:prstGeom prst="rect">
            <a:avLst/>
          </a:prstGeom>
          <a:noFill/>
        </p:spPr>
        <p:txBody>
          <a:bodyPr wrap="square">
            <a:spAutoFit/>
          </a:bodyPr>
          <a:lstStyle/>
          <a:p>
            <a:r>
              <a:rPr lang="en-US" dirty="0"/>
              <a:t> </a:t>
            </a:r>
            <a:r>
              <a:rPr lang="en-US" sz="1600" b="1" dirty="0">
                <a:latin typeface="Arial" panose="020B0604020202020204" pitchFamily="34" charset="0"/>
                <a:cs typeface="Arial" panose="020B0604020202020204" pitchFamily="34" charset="0"/>
              </a:rPr>
              <a:t>Diet and Nutrition in young adults (18-25 years):</a:t>
            </a:r>
          </a:p>
          <a:p>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Our campaign </a:t>
            </a:r>
            <a:r>
              <a:rPr lang="en-US" sz="1600" dirty="0" err="1">
                <a:latin typeface="Arial" panose="020B0604020202020204" pitchFamily="34" charset="0"/>
                <a:cs typeface="Arial" panose="020B0604020202020204" pitchFamily="34" charset="0"/>
              </a:rPr>
              <a:t>forcuses</a:t>
            </a:r>
            <a:r>
              <a:rPr lang="en-US" sz="1600" dirty="0">
                <a:latin typeface="Arial" panose="020B0604020202020204" pitchFamily="34" charset="0"/>
                <a:cs typeface="Arial" panose="020B0604020202020204" pitchFamily="34" charset="0"/>
              </a:rPr>
              <a:t> on 18 to 25 years olds. </a:t>
            </a: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Why young adults? Because this age group is forming lifelong habits, making big life decisions and they are ready to listen and act.</a:t>
            </a: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This is the generation that cares deeply, they speak up, and shapes what come next, and they are exactly who we want to reach.</a:t>
            </a:r>
          </a:p>
          <a:p>
            <a:pPr marL="285750" indent="-285750" algn="jus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This age group has huge potential to influence change .</a:t>
            </a:r>
          </a:p>
        </p:txBody>
      </p:sp>
      <p:pic>
        <p:nvPicPr>
          <p:cNvPr id="13" name="Picture 12">
            <a:extLst>
              <a:ext uri="{FF2B5EF4-FFF2-40B4-BE49-F238E27FC236}">
                <a16:creationId xmlns:a16="http://schemas.microsoft.com/office/drawing/2014/main" id="{A9A78104-4E5C-172E-2A5D-5E59915BB3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9600"/>
            <a:ext cx="5715000" cy="5562600"/>
          </a:xfrm>
          <a:prstGeom prst="rect">
            <a:avLst/>
          </a:prstGeom>
        </p:spPr>
      </p:pic>
      <p:sp>
        <p:nvSpPr>
          <p:cNvPr id="15" name="TextBox 14">
            <a:extLst>
              <a:ext uri="{FF2B5EF4-FFF2-40B4-BE49-F238E27FC236}">
                <a16:creationId xmlns:a16="http://schemas.microsoft.com/office/drawing/2014/main" id="{7C4BB012-0E7D-249C-401E-F9686A95F2D0}"/>
              </a:ext>
            </a:extLst>
          </p:cNvPr>
          <p:cNvSpPr txBox="1"/>
          <p:nvPr/>
        </p:nvSpPr>
        <p:spPr>
          <a:xfrm>
            <a:off x="2508069" y="6374674"/>
            <a:ext cx="1774845" cy="369332"/>
          </a:xfrm>
          <a:prstGeom prst="rect">
            <a:avLst/>
          </a:prstGeom>
          <a:noFill/>
        </p:spPr>
        <p:txBody>
          <a:bodyPr wrap="none" rtlCol="0">
            <a:spAutoFit/>
          </a:bodyPr>
          <a:lstStyle/>
          <a:p>
            <a:r>
              <a:rPr lang="en-GB" dirty="0"/>
              <a:t>Goodfood,2026</a:t>
            </a:r>
          </a:p>
        </p:txBody>
      </p:sp>
    </p:spTree>
    <p:extLst>
      <p:ext uri="{BB962C8B-B14F-4D97-AF65-F5344CB8AC3E}">
        <p14:creationId xmlns:p14="http://schemas.microsoft.com/office/powerpoint/2010/main" val="2730395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35255" rIns="0" bIns="0" rtlCol="0">
            <a:spAutoFit/>
          </a:bodyPr>
          <a:lstStyle/>
          <a:p>
            <a:pPr marL="12700" marR="5080">
              <a:lnSpc>
                <a:spcPts val="4800"/>
              </a:lnSpc>
              <a:spcBef>
                <a:spcPts val="1065"/>
              </a:spcBef>
            </a:pPr>
            <a:r>
              <a:rPr sz="4800" spc="-95" dirty="0">
                <a:solidFill>
                  <a:srgbClr val="404040"/>
                </a:solidFill>
              </a:rPr>
              <a:t>Behaviour,</a:t>
            </a:r>
            <a:r>
              <a:rPr sz="4800" spc="-275" dirty="0">
                <a:solidFill>
                  <a:srgbClr val="404040"/>
                </a:solidFill>
              </a:rPr>
              <a:t> </a:t>
            </a:r>
            <a:r>
              <a:rPr sz="4800" spc="-75" dirty="0">
                <a:solidFill>
                  <a:srgbClr val="404040"/>
                </a:solidFill>
              </a:rPr>
              <a:t>population</a:t>
            </a:r>
            <a:r>
              <a:rPr sz="4800" spc="-275" dirty="0">
                <a:solidFill>
                  <a:srgbClr val="404040"/>
                </a:solidFill>
              </a:rPr>
              <a:t> </a:t>
            </a:r>
            <a:r>
              <a:rPr sz="4800" spc="-10" dirty="0">
                <a:solidFill>
                  <a:srgbClr val="404040"/>
                </a:solidFill>
              </a:rPr>
              <a:t>and</a:t>
            </a:r>
            <a:r>
              <a:rPr sz="4800" spc="-260" dirty="0">
                <a:solidFill>
                  <a:srgbClr val="404040"/>
                </a:solidFill>
              </a:rPr>
              <a:t> </a:t>
            </a:r>
            <a:r>
              <a:rPr sz="4800" spc="-10" dirty="0">
                <a:solidFill>
                  <a:srgbClr val="404040"/>
                </a:solidFill>
              </a:rPr>
              <a:t>target activity</a:t>
            </a:r>
            <a:endParaRPr sz="4800"/>
          </a:p>
        </p:txBody>
      </p:sp>
      <p:sp>
        <p:nvSpPr>
          <p:cNvPr id="3" name="object 3"/>
          <p:cNvSpPr/>
          <p:nvPr/>
        </p:nvSpPr>
        <p:spPr>
          <a:xfrm>
            <a:off x="1195387" y="1738376"/>
            <a:ext cx="9973310" cy="0"/>
          </a:xfrm>
          <a:custGeom>
            <a:avLst/>
            <a:gdLst/>
            <a:ahLst/>
            <a:cxnLst/>
            <a:rect l="l" t="t" r="r" b="b"/>
            <a:pathLst>
              <a:path w="9973310">
                <a:moveTo>
                  <a:pt x="0" y="0"/>
                </a:moveTo>
                <a:lnTo>
                  <a:pt x="9972738" y="0"/>
                </a:lnTo>
              </a:path>
            </a:pathLst>
          </a:custGeom>
          <a:ln w="6096">
            <a:solidFill>
              <a:srgbClr val="7D7D7D"/>
            </a:solidFill>
          </a:ln>
        </p:spPr>
        <p:txBody>
          <a:bodyPr wrap="square" lIns="0" tIns="0" rIns="0" bIns="0" rtlCol="0"/>
          <a:lstStyle/>
          <a:p>
            <a:endParaRPr/>
          </a:p>
        </p:txBody>
      </p:sp>
      <p:sp>
        <p:nvSpPr>
          <p:cNvPr id="4" name="object 4"/>
          <p:cNvSpPr txBox="1"/>
          <p:nvPr/>
        </p:nvSpPr>
        <p:spPr>
          <a:xfrm>
            <a:off x="323850" y="1909381"/>
            <a:ext cx="5528945" cy="1148712"/>
          </a:xfrm>
          <a:prstGeom prst="rect">
            <a:avLst/>
          </a:prstGeom>
        </p:spPr>
        <p:txBody>
          <a:bodyPr vert="horz" wrap="square" lIns="0" tIns="15875" rIns="0" bIns="0" rtlCol="0">
            <a:spAutoFit/>
          </a:bodyPr>
          <a:lstStyle/>
          <a:p>
            <a:pPr marL="355600" indent="-342265">
              <a:lnSpc>
                <a:spcPct val="100000"/>
              </a:lnSpc>
              <a:spcBef>
                <a:spcPts val="125"/>
              </a:spcBef>
              <a:buClr>
                <a:srgbClr val="1CACE2"/>
              </a:buClr>
              <a:buChar char="●"/>
              <a:tabLst>
                <a:tab pos="355600" algn="l"/>
              </a:tabLst>
            </a:pPr>
            <a:r>
              <a:rPr sz="1700" dirty="0">
                <a:solidFill>
                  <a:srgbClr val="404040"/>
                </a:solidFill>
                <a:latin typeface="Arial"/>
                <a:cs typeface="Arial"/>
              </a:rPr>
              <a:t>Health</a:t>
            </a:r>
            <a:r>
              <a:rPr sz="1700" spc="-85" dirty="0">
                <a:solidFill>
                  <a:srgbClr val="404040"/>
                </a:solidFill>
                <a:latin typeface="Arial"/>
                <a:cs typeface="Arial"/>
              </a:rPr>
              <a:t> </a:t>
            </a:r>
            <a:r>
              <a:rPr sz="1700" dirty="0">
                <a:solidFill>
                  <a:srgbClr val="404040"/>
                </a:solidFill>
                <a:latin typeface="Arial"/>
                <a:cs typeface="Arial"/>
              </a:rPr>
              <a:t>behaviour</a:t>
            </a:r>
            <a:r>
              <a:rPr sz="1700" spc="-25" dirty="0">
                <a:solidFill>
                  <a:srgbClr val="404040"/>
                </a:solidFill>
                <a:latin typeface="Arial"/>
                <a:cs typeface="Arial"/>
              </a:rPr>
              <a:t> </a:t>
            </a:r>
            <a:r>
              <a:rPr sz="1700" spc="-10" dirty="0">
                <a:solidFill>
                  <a:srgbClr val="404040"/>
                </a:solidFill>
                <a:latin typeface="Arial"/>
                <a:cs typeface="Arial"/>
              </a:rPr>
              <a:t>improvement</a:t>
            </a:r>
            <a:r>
              <a:rPr sz="1700" spc="-70" dirty="0">
                <a:solidFill>
                  <a:srgbClr val="404040"/>
                </a:solidFill>
                <a:latin typeface="Arial"/>
                <a:cs typeface="Arial"/>
              </a:rPr>
              <a:t> </a:t>
            </a:r>
            <a:r>
              <a:rPr sz="1700" dirty="0">
                <a:solidFill>
                  <a:srgbClr val="404040"/>
                </a:solidFill>
                <a:latin typeface="Arial"/>
                <a:cs typeface="Arial"/>
              </a:rPr>
              <a:t>area:</a:t>
            </a:r>
            <a:r>
              <a:rPr sz="1700" spc="-100" dirty="0">
                <a:solidFill>
                  <a:srgbClr val="404040"/>
                </a:solidFill>
                <a:latin typeface="Arial"/>
                <a:cs typeface="Arial"/>
              </a:rPr>
              <a:t> </a:t>
            </a:r>
            <a:r>
              <a:rPr sz="1700" i="1" spc="-10" dirty="0">
                <a:solidFill>
                  <a:srgbClr val="404040"/>
                </a:solidFill>
                <a:latin typeface="Arial"/>
                <a:cs typeface="Arial"/>
              </a:rPr>
              <a:t>Nutrition</a:t>
            </a:r>
            <a:endParaRPr sz="1700" dirty="0">
              <a:latin typeface="Arial"/>
              <a:cs typeface="Arial"/>
            </a:endParaRPr>
          </a:p>
          <a:p>
            <a:pPr marL="355600" marR="5080" indent="-343535">
              <a:lnSpc>
                <a:spcPct val="128800"/>
              </a:lnSpc>
              <a:spcBef>
                <a:spcPts val="1805"/>
              </a:spcBef>
              <a:buClr>
                <a:srgbClr val="1CACE2"/>
              </a:buClr>
              <a:buFontTx/>
              <a:buChar char="●"/>
              <a:tabLst>
                <a:tab pos="355600" algn="l"/>
                <a:tab pos="1186815" algn="l"/>
                <a:tab pos="2477135" algn="l"/>
                <a:tab pos="3717925" algn="l"/>
                <a:tab pos="4377690" algn="l"/>
              </a:tabLst>
            </a:pPr>
            <a:r>
              <a:rPr sz="1700" spc="-10" dirty="0">
                <a:solidFill>
                  <a:srgbClr val="404040"/>
                </a:solidFill>
                <a:latin typeface="Arial"/>
                <a:cs typeface="Arial"/>
              </a:rPr>
              <a:t>Target</a:t>
            </a:r>
            <a:r>
              <a:rPr sz="1700" dirty="0">
                <a:solidFill>
                  <a:srgbClr val="404040"/>
                </a:solidFill>
                <a:latin typeface="Arial"/>
                <a:cs typeface="Arial"/>
              </a:rPr>
              <a:t>	</a:t>
            </a:r>
            <a:r>
              <a:rPr sz="1700" spc="-10" dirty="0">
                <a:solidFill>
                  <a:srgbClr val="404040"/>
                </a:solidFill>
                <a:latin typeface="Arial"/>
                <a:cs typeface="Arial"/>
              </a:rPr>
              <a:t>population:</a:t>
            </a:r>
            <a:r>
              <a:rPr sz="1700" dirty="0">
                <a:solidFill>
                  <a:srgbClr val="404040"/>
                </a:solidFill>
                <a:latin typeface="Arial"/>
                <a:cs typeface="Arial"/>
              </a:rPr>
              <a:t>	</a:t>
            </a:r>
            <a:r>
              <a:rPr sz="1700" spc="-10" dirty="0">
                <a:solidFill>
                  <a:srgbClr val="404040"/>
                </a:solidFill>
                <a:latin typeface="Arial"/>
                <a:cs typeface="Arial"/>
              </a:rPr>
              <a:t>individuals</a:t>
            </a:r>
            <a:r>
              <a:rPr sz="1700" dirty="0">
                <a:solidFill>
                  <a:srgbClr val="404040"/>
                </a:solidFill>
                <a:latin typeface="Arial"/>
                <a:cs typeface="Arial"/>
              </a:rPr>
              <a:t>	</a:t>
            </a:r>
            <a:r>
              <a:rPr sz="1700" spc="-20" dirty="0">
                <a:solidFill>
                  <a:srgbClr val="404040"/>
                </a:solidFill>
                <a:latin typeface="Arial"/>
                <a:cs typeface="Arial"/>
              </a:rPr>
              <a:t>from</a:t>
            </a:r>
            <a:r>
              <a:rPr sz="1700" dirty="0">
                <a:solidFill>
                  <a:srgbClr val="404040"/>
                </a:solidFill>
                <a:latin typeface="Arial"/>
                <a:cs typeface="Arial"/>
              </a:rPr>
              <a:t>	</a:t>
            </a:r>
            <a:r>
              <a:rPr sz="1700" spc="-25" dirty="0">
                <a:solidFill>
                  <a:srgbClr val="404040"/>
                </a:solidFill>
                <a:latin typeface="Arial"/>
                <a:cs typeface="Arial"/>
              </a:rPr>
              <a:t>low-</a:t>
            </a:r>
            <a:r>
              <a:rPr sz="1700" spc="-20" dirty="0">
                <a:solidFill>
                  <a:srgbClr val="404040"/>
                </a:solidFill>
                <a:latin typeface="Arial"/>
                <a:cs typeface="Arial"/>
              </a:rPr>
              <a:t>income, </a:t>
            </a:r>
            <a:r>
              <a:rPr lang="en-IN" sz="1700" spc="-10" dirty="0">
                <a:solidFill>
                  <a:srgbClr val="404040"/>
                </a:solidFill>
                <a:latin typeface="Arial"/>
                <a:cs typeface="Arial"/>
              </a:rPr>
              <a:t>deprived</a:t>
            </a:r>
            <a:r>
              <a:rPr lang="en-IN" sz="1700" spc="-10" dirty="0">
                <a:latin typeface="Arial"/>
                <a:cs typeface="Arial"/>
              </a:rPr>
              <a:t> </a:t>
            </a:r>
            <a:r>
              <a:rPr sz="1700" dirty="0">
                <a:solidFill>
                  <a:srgbClr val="404040"/>
                </a:solidFill>
                <a:latin typeface="Arial"/>
                <a:cs typeface="Arial"/>
              </a:rPr>
              <a:t>communities</a:t>
            </a:r>
            <a:r>
              <a:rPr sz="1700" spc="-90" dirty="0">
                <a:solidFill>
                  <a:srgbClr val="404040"/>
                </a:solidFill>
                <a:latin typeface="Arial"/>
                <a:cs typeface="Arial"/>
              </a:rPr>
              <a:t> </a:t>
            </a:r>
            <a:r>
              <a:rPr sz="1700" dirty="0">
                <a:solidFill>
                  <a:srgbClr val="404040"/>
                </a:solidFill>
                <a:latin typeface="Arial"/>
                <a:cs typeface="Arial"/>
              </a:rPr>
              <a:t>in</a:t>
            </a:r>
            <a:r>
              <a:rPr sz="1700" spc="-65" dirty="0">
                <a:solidFill>
                  <a:srgbClr val="404040"/>
                </a:solidFill>
                <a:latin typeface="Arial"/>
                <a:cs typeface="Arial"/>
              </a:rPr>
              <a:t> </a:t>
            </a:r>
            <a:r>
              <a:rPr sz="1700" spc="-20" dirty="0">
                <a:solidFill>
                  <a:srgbClr val="404040"/>
                </a:solidFill>
                <a:latin typeface="Arial"/>
                <a:cs typeface="Arial"/>
              </a:rPr>
              <a:t>Wales</a:t>
            </a:r>
            <a:endParaRPr sz="1700" dirty="0">
              <a:latin typeface="Arial"/>
              <a:cs typeface="Arial"/>
            </a:endParaRPr>
          </a:p>
        </p:txBody>
      </p:sp>
      <p:sp>
        <p:nvSpPr>
          <p:cNvPr id="6" name="object 6"/>
          <p:cNvSpPr txBox="1"/>
          <p:nvPr/>
        </p:nvSpPr>
        <p:spPr>
          <a:xfrm>
            <a:off x="323850" y="3329851"/>
            <a:ext cx="6622415" cy="2275840"/>
          </a:xfrm>
          <a:prstGeom prst="rect">
            <a:avLst/>
          </a:prstGeom>
        </p:spPr>
        <p:txBody>
          <a:bodyPr vert="horz" wrap="square" lIns="0" tIns="11430" rIns="0" bIns="0" rtlCol="0">
            <a:spAutoFit/>
          </a:bodyPr>
          <a:lstStyle/>
          <a:p>
            <a:pPr marL="355600" marR="5080" indent="-343535" algn="just">
              <a:lnSpc>
                <a:spcPct val="128800"/>
              </a:lnSpc>
              <a:spcBef>
                <a:spcPts val="90"/>
              </a:spcBef>
              <a:buClr>
                <a:srgbClr val="1CACE2"/>
              </a:buClr>
              <a:buChar char="●"/>
              <a:tabLst>
                <a:tab pos="355600" algn="l"/>
              </a:tabLst>
            </a:pPr>
            <a:r>
              <a:rPr sz="1700" dirty="0">
                <a:solidFill>
                  <a:srgbClr val="404040"/>
                </a:solidFill>
                <a:latin typeface="Arial"/>
                <a:cs typeface="Arial"/>
              </a:rPr>
              <a:t>Wales’</a:t>
            </a:r>
            <a:r>
              <a:rPr sz="1700" spc="250" dirty="0">
                <a:solidFill>
                  <a:srgbClr val="404040"/>
                </a:solidFill>
                <a:latin typeface="Arial"/>
                <a:cs typeface="Arial"/>
              </a:rPr>
              <a:t> </a:t>
            </a:r>
            <a:r>
              <a:rPr sz="1700" dirty="0">
                <a:solidFill>
                  <a:srgbClr val="404040"/>
                </a:solidFill>
                <a:latin typeface="Arial"/>
                <a:cs typeface="Arial"/>
              </a:rPr>
              <a:t>deprived</a:t>
            </a:r>
            <a:r>
              <a:rPr sz="1700" spc="240" dirty="0">
                <a:solidFill>
                  <a:srgbClr val="404040"/>
                </a:solidFill>
                <a:latin typeface="Arial"/>
                <a:cs typeface="Arial"/>
              </a:rPr>
              <a:t> </a:t>
            </a:r>
            <a:r>
              <a:rPr sz="1700" dirty="0">
                <a:solidFill>
                  <a:srgbClr val="404040"/>
                </a:solidFill>
                <a:latin typeface="Arial"/>
                <a:cs typeface="Arial"/>
              </a:rPr>
              <a:t>communities:</a:t>
            </a:r>
            <a:r>
              <a:rPr sz="1700" spc="260" dirty="0">
                <a:solidFill>
                  <a:srgbClr val="404040"/>
                </a:solidFill>
                <a:latin typeface="Arial"/>
                <a:cs typeface="Arial"/>
              </a:rPr>
              <a:t> </a:t>
            </a:r>
            <a:r>
              <a:rPr sz="1700" dirty="0">
                <a:solidFill>
                  <a:srgbClr val="404040"/>
                </a:solidFill>
                <a:latin typeface="Arial"/>
                <a:cs typeface="Arial"/>
              </a:rPr>
              <a:t>5</a:t>
            </a:r>
            <a:r>
              <a:rPr sz="1700" spc="260" dirty="0">
                <a:solidFill>
                  <a:srgbClr val="404040"/>
                </a:solidFill>
                <a:latin typeface="Arial"/>
                <a:cs typeface="Arial"/>
              </a:rPr>
              <a:t> </a:t>
            </a:r>
            <a:r>
              <a:rPr sz="1700" dirty="0">
                <a:solidFill>
                  <a:srgbClr val="404040"/>
                </a:solidFill>
                <a:latin typeface="Arial"/>
                <a:cs typeface="Arial"/>
              </a:rPr>
              <a:t>times</a:t>
            </a:r>
            <a:r>
              <a:rPr sz="1700" spc="250" dirty="0">
                <a:solidFill>
                  <a:srgbClr val="404040"/>
                </a:solidFill>
                <a:latin typeface="Arial"/>
                <a:cs typeface="Arial"/>
              </a:rPr>
              <a:t> </a:t>
            </a:r>
            <a:r>
              <a:rPr sz="1700" dirty="0">
                <a:solidFill>
                  <a:srgbClr val="404040"/>
                </a:solidFill>
                <a:latin typeface="Arial"/>
                <a:cs typeface="Arial"/>
              </a:rPr>
              <a:t>more</a:t>
            </a:r>
            <a:r>
              <a:rPr sz="1700" spc="265" dirty="0">
                <a:solidFill>
                  <a:srgbClr val="404040"/>
                </a:solidFill>
                <a:latin typeface="Arial"/>
                <a:cs typeface="Arial"/>
              </a:rPr>
              <a:t> </a:t>
            </a:r>
            <a:r>
              <a:rPr sz="1700" dirty="0">
                <a:solidFill>
                  <a:srgbClr val="404040"/>
                </a:solidFill>
                <a:latin typeface="Arial"/>
                <a:cs typeface="Arial"/>
              </a:rPr>
              <a:t>likely</a:t>
            </a:r>
            <a:r>
              <a:rPr sz="1700" spc="260" dirty="0">
                <a:solidFill>
                  <a:srgbClr val="404040"/>
                </a:solidFill>
                <a:latin typeface="Arial"/>
                <a:cs typeface="Arial"/>
              </a:rPr>
              <a:t> </a:t>
            </a:r>
            <a:r>
              <a:rPr sz="1700" dirty="0">
                <a:solidFill>
                  <a:srgbClr val="404040"/>
                </a:solidFill>
                <a:latin typeface="Arial"/>
                <a:cs typeface="Arial"/>
              </a:rPr>
              <a:t>to</a:t>
            </a:r>
            <a:r>
              <a:rPr sz="1700" spc="285" dirty="0">
                <a:solidFill>
                  <a:srgbClr val="404040"/>
                </a:solidFill>
                <a:latin typeface="Arial"/>
                <a:cs typeface="Arial"/>
              </a:rPr>
              <a:t> </a:t>
            </a:r>
            <a:r>
              <a:rPr sz="1700" dirty="0">
                <a:solidFill>
                  <a:srgbClr val="404040"/>
                </a:solidFill>
                <a:latin typeface="Arial"/>
                <a:cs typeface="Arial"/>
              </a:rPr>
              <a:t>face</a:t>
            </a:r>
            <a:r>
              <a:rPr sz="1700" spc="285" dirty="0">
                <a:solidFill>
                  <a:srgbClr val="404040"/>
                </a:solidFill>
                <a:latin typeface="Arial"/>
                <a:cs typeface="Arial"/>
              </a:rPr>
              <a:t> </a:t>
            </a:r>
            <a:r>
              <a:rPr sz="1700" spc="-20" dirty="0">
                <a:solidFill>
                  <a:srgbClr val="404040"/>
                </a:solidFill>
                <a:latin typeface="Arial"/>
                <a:cs typeface="Arial"/>
              </a:rPr>
              <a:t>food </a:t>
            </a:r>
            <a:r>
              <a:rPr sz="1700" dirty="0">
                <a:solidFill>
                  <a:srgbClr val="404040"/>
                </a:solidFill>
                <a:latin typeface="Arial"/>
                <a:cs typeface="Arial"/>
              </a:rPr>
              <a:t>insecurity</a:t>
            </a:r>
            <a:r>
              <a:rPr sz="1700" spc="245" dirty="0">
                <a:solidFill>
                  <a:srgbClr val="404040"/>
                </a:solidFill>
                <a:latin typeface="Arial"/>
                <a:cs typeface="Arial"/>
              </a:rPr>
              <a:t>  </a:t>
            </a:r>
            <a:r>
              <a:rPr sz="1700" dirty="0">
                <a:solidFill>
                  <a:srgbClr val="404040"/>
                </a:solidFill>
                <a:latin typeface="Arial"/>
                <a:cs typeface="Arial"/>
              </a:rPr>
              <a:t>and</a:t>
            </a:r>
            <a:r>
              <a:rPr sz="1700" spc="290" dirty="0">
                <a:solidFill>
                  <a:srgbClr val="404040"/>
                </a:solidFill>
                <a:latin typeface="Arial"/>
                <a:cs typeface="Arial"/>
              </a:rPr>
              <a:t>  </a:t>
            </a:r>
            <a:r>
              <a:rPr sz="1700" dirty="0">
                <a:solidFill>
                  <a:srgbClr val="404040"/>
                </a:solidFill>
                <a:latin typeface="Arial"/>
                <a:cs typeface="Arial"/>
              </a:rPr>
              <a:t>affordability</a:t>
            </a:r>
            <a:r>
              <a:rPr sz="1700" spc="275" dirty="0">
                <a:solidFill>
                  <a:srgbClr val="404040"/>
                </a:solidFill>
                <a:latin typeface="Arial"/>
                <a:cs typeface="Arial"/>
              </a:rPr>
              <a:t>  </a:t>
            </a:r>
            <a:r>
              <a:rPr sz="1700" dirty="0">
                <a:solidFill>
                  <a:srgbClr val="404040"/>
                </a:solidFill>
                <a:latin typeface="Arial"/>
                <a:cs typeface="Arial"/>
              </a:rPr>
              <a:t>issues</a:t>
            </a:r>
            <a:r>
              <a:rPr sz="1700" spc="275" dirty="0">
                <a:solidFill>
                  <a:srgbClr val="404040"/>
                </a:solidFill>
                <a:latin typeface="Arial"/>
                <a:cs typeface="Arial"/>
              </a:rPr>
              <a:t>  </a:t>
            </a:r>
            <a:r>
              <a:rPr sz="1700" dirty="0">
                <a:solidFill>
                  <a:srgbClr val="404040"/>
                </a:solidFill>
                <a:latin typeface="Arial"/>
                <a:cs typeface="Arial"/>
              </a:rPr>
              <a:t>with</a:t>
            </a:r>
            <a:r>
              <a:rPr sz="1700" spc="260" dirty="0">
                <a:solidFill>
                  <a:srgbClr val="404040"/>
                </a:solidFill>
                <a:latin typeface="Arial"/>
                <a:cs typeface="Arial"/>
              </a:rPr>
              <a:t>  </a:t>
            </a:r>
            <a:r>
              <a:rPr sz="1700" dirty="0">
                <a:solidFill>
                  <a:srgbClr val="404040"/>
                </a:solidFill>
                <a:latin typeface="Arial"/>
                <a:cs typeface="Arial"/>
              </a:rPr>
              <a:t>a</a:t>
            </a:r>
            <a:r>
              <a:rPr sz="1700" spc="275" dirty="0">
                <a:solidFill>
                  <a:srgbClr val="404040"/>
                </a:solidFill>
                <a:latin typeface="Arial"/>
                <a:cs typeface="Arial"/>
              </a:rPr>
              <a:t>  </a:t>
            </a:r>
            <a:r>
              <a:rPr sz="1700" dirty="0">
                <a:solidFill>
                  <a:srgbClr val="404040"/>
                </a:solidFill>
                <a:latin typeface="Arial"/>
                <a:cs typeface="Arial"/>
              </a:rPr>
              <a:t>healthy</a:t>
            </a:r>
            <a:r>
              <a:rPr sz="1700" spc="275" dirty="0">
                <a:solidFill>
                  <a:srgbClr val="404040"/>
                </a:solidFill>
                <a:latin typeface="Arial"/>
                <a:cs typeface="Arial"/>
              </a:rPr>
              <a:t>  </a:t>
            </a:r>
            <a:r>
              <a:rPr sz="1700" dirty="0">
                <a:solidFill>
                  <a:srgbClr val="404040"/>
                </a:solidFill>
                <a:latin typeface="Arial"/>
                <a:cs typeface="Arial"/>
              </a:rPr>
              <a:t>diet</a:t>
            </a:r>
            <a:r>
              <a:rPr sz="1700" spc="290" dirty="0">
                <a:solidFill>
                  <a:srgbClr val="404040"/>
                </a:solidFill>
                <a:latin typeface="Arial"/>
                <a:cs typeface="Arial"/>
              </a:rPr>
              <a:t>  </a:t>
            </a:r>
            <a:r>
              <a:rPr sz="1700" spc="-25" dirty="0">
                <a:solidFill>
                  <a:srgbClr val="404040"/>
                </a:solidFill>
                <a:latin typeface="Arial"/>
                <a:cs typeface="Arial"/>
              </a:rPr>
              <a:t>in </a:t>
            </a:r>
            <a:r>
              <a:rPr sz="1700" dirty="0">
                <a:solidFill>
                  <a:srgbClr val="404040"/>
                </a:solidFill>
                <a:latin typeface="Arial"/>
                <a:cs typeface="Arial"/>
              </a:rPr>
              <a:t>comparison</a:t>
            </a:r>
            <a:r>
              <a:rPr sz="1700" spc="-90" dirty="0">
                <a:solidFill>
                  <a:srgbClr val="404040"/>
                </a:solidFill>
                <a:latin typeface="Arial"/>
                <a:cs typeface="Arial"/>
              </a:rPr>
              <a:t> </a:t>
            </a:r>
            <a:r>
              <a:rPr sz="1700" dirty="0">
                <a:solidFill>
                  <a:srgbClr val="404040"/>
                </a:solidFill>
                <a:latin typeface="Arial"/>
                <a:cs typeface="Arial"/>
              </a:rPr>
              <a:t>to</a:t>
            </a:r>
            <a:r>
              <a:rPr sz="1700" spc="-10" dirty="0">
                <a:solidFill>
                  <a:srgbClr val="404040"/>
                </a:solidFill>
                <a:latin typeface="Arial"/>
                <a:cs typeface="Arial"/>
              </a:rPr>
              <a:t> </a:t>
            </a:r>
            <a:r>
              <a:rPr sz="1700" spc="-30" dirty="0">
                <a:solidFill>
                  <a:srgbClr val="404040"/>
                </a:solidFill>
                <a:latin typeface="Arial"/>
                <a:cs typeface="Arial"/>
              </a:rPr>
              <a:t>non-</a:t>
            </a:r>
            <a:r>
              <a:rPr sz="1700" dirty="0">
                <a:solidFill>
                  <a:srgbClr val="404040"/>
                </a:solidFill>
                <a:latin typeface="Arial"/>
                <a:cs typeface="Arial"/>
              </a:rPr>
              <a:t>deprived</a:t>
            </a:r>
            <a:r>
              <a:rPr sz="1700" spc="-70" dirty="0">
                <a:solidFill>
                  <a:srgbClr val="404040"/>
                </a:solidFill>
                <a:latin typeface="Arial"/>
                <a:cs typeface="Arial"/>
              </a:rPr>
              <a:t> </a:t>
            </a:r>
            <a:r>
              <a:rPr sz="1700" dirty="0">
                <a:solidFill>
                  <a:srgbClr val="404040"/>
                </a:solidFill>
                <a:latin typeface="Arial"/>
                <a:cs typeface="Arial"/>
              </a:rPr>
              <a:t>counterparts</a:t>
            </a:r>
            <a:r>
              <a:rPr sz="1700" spc="-10" dirty="0">
                <a:solidFill>
                  <a:srgbClr val="404040"/>
                </a:solidFill>
                <a:latin typeface="Arial"/>
                <a:cs typeface="Arial"/>
              </a:rPr>
              <a:t> </a:t>
            </a:r>
            <a:r>
              <a:rPr sz="1700" dirty="0">
                <a:solidFill>
                  <a:srgbClr val="404040"/>
                </a:solidFill>
                <a:latin typeface="Arial"/>
                <a:cs typeface="Arial"/>
              </a:rPr>
              <a:t>(Briazu</a:t>
            </a:r>
            <a:r>
              <a:rPr sz="1700" spc="-30" dirty="0">
                <a:solidFill>
                  <a:srgbClr val="404040"/>
                </a:solidFill>
                <a:latin typeface="Arial"/>
                <a:cs typeface="Arial"/>
              </a:rPr>
              <a:t> </a:t>
            </a:r>
            <a:r>
              <a:rPr sz="1700" i="1" dirty="0">
                <a:solidFill>
                  <a:srgbClr val="404040"/>
                </a:solidFill>
                <a:latin typeface="Arial"/>
                <a:cs typeface="Arial"/>
              </a:rPr>
              <a:t>et</a:t>
            </a:r>
            <a:r>
              <a:rPr sz="1700" i="1" spc="-60" dirty="0">
                <a:solidFill>
                  <a:srgbClr val="404040"/>
                </a:solidFill>
                <a:latin typeface="Arial"/>
                <a:cs typeface="Arial"/>
              </a:rPr>
              <a:t> </a:t>
            </a:r>
            <a:r>
              <a:rPr sz="1700" i="1" dirty="0">
                <a:solidFill>
                  <a:srgbClr val="404040"/>
                </a:solidFill>
                <a:latin typeface="Arial"/>
                <a:cs typeface="Arial"/>
              </a:rPr>
              <a:t>al</a:t>
            </a:r>
            <a:r>
              <a:rPr sz="1700" dirty="0">
                <a:solidFill>
                  <a:srgbClr val="404040"/>
                </a:solidFill>
                <a:latin typeface="Arial"/>
                <a:cs typeface="Arial"/>
              </a:rPr>
              <a:t>.,</a:t>
            </a:r>
            <a:r>
              <a:rPr sz="1700" spc="-40" dirty="0">
                <a:solidFill>
                  <a:srgbClr val="404040"/>
                </a:solidFill>
                <a:latin typeface="Arial"/>
                <a:cs typeface="Arial"/>
              </a:rPr>
              <a:t> </a:t>
            </a:r>
            <a:r>
              <a:rPr sz="1700" spc="-10" dirty="0">
                <a:solidFill>
                  <a:srgbClr val="404040"/>
                </a:solidFill>
                <a:latin typeface="Arial"/>
                <a:cs typeface="Arial"/>
              </a:rPr>
              <a:t>2024)</a:t>
            </a:r>
            <a:endParaRPr sz="1700" dirty="0">
              <a:latin typeface="Arial"/>
              <a:cs typeface="Arial"/>
            </a:endParaRPr>
          </a:p>
          <a:p>
            <a:pPr>
              <a:lnSpc>
                <a:spcPct val="100000"/>
              </a:lnSpc>
              <a:spcBef>
                <a:spcPts val="1110"/>
              </a:spcBef>
              <a:buClr>
                <a:srgbClr val="1CACE2"/>
              </a:buClr>
              <a:buFont typeface="Arial"/>
              <a:buChar char="●"/>
            </a:pPr>
            <a:endParaRPr sz="1700" dirty="0">
              <a:latin typeface="Arial"/>
              <a:cs typeface="Arial"/>
            </a:endParaRPr>
          </a:p>
          <a:p>
            <a:pPr marL="355600" indent="-342265">
              <a:lnSpc>
                <a:spcPct val="100000"/>
              </a:lnSpc>
              <a:spcBef>
                <a:spcPts val="5"/>
              </a:spcBef>
              <a:buClr>
                <a:srgbClr val="1CACE2"/>
              </a:buClr>
              <a:buChar char="●"/>
              <a:tabLst>
                <a:tab pos="355600" algn="l"/>
              </a:tabLst>
            </a:pPr>
            <a:r>
              <a:rPr sz="1700" dirty="0">
                <a:solidFill>
                  <a:srgbClr val="404040"/>
                </a:solidFill>
                <a:latin typeface="Arial"/>
                <a:cs typeface="Arial"/>
              </a:rPr>
              <a:t>Campaign</a:t>
            </a:r>
            <a:r>
              <a:rPr sz="1700" spc="-100" dirty="0">
                <a:solidFill>
                  <a:srgbClr val="404040"/>
                </a:solidFill>
                <a:latin typeface="Arial"/>
                <a:cs typeface="Arial"/>
              </a:rPr>
              <a:t> </a:t>
            </a:r>
            <a:r>
              <a:rPr sz="1700" dirty="0">
                <a:solidFill>
                  <a:srgbClr val="404040"/>
                </a:solidFill>
                <a:latin typeface="Arial"/>
                <a:cs typeface="Arial"/>
              </a:rPr>
              <a:t>title:</a:t>
            </a:r>
            <a:r>
              <a:rPr sz="1700" spc="-40" dirty="0">
                <a:solidFill>
                  <a:srgbClr val="404040"/>
                </a:solidFill>
                <a:latin typeface="Arial"/>
                <a:cs typeface="Arial"/>
              </a:rPr>
              <a:t> </a:t>
            </a:r>
            <a:r>
              <a:rPr sz="1700" dirty="0">
                <a:solidFill>
                  <a:srgbClr val="404040"/>
                </a:solidFill>
                <a:latin typeface="Arial"/>
                <a:cs typeface="Arial"/>
              </a:rPr>
              <a:t>‘</a:t>
            </a:r>
            <a:r>
              <a:rPr sz="1700" i="1" dirty="0">
                <a:solidFill>
                  <a:srgbClr val="404040"/>
                </a:solidFill>
                <a:latin typeface="Arial"/>
                <a:cs typeface="Arial"/>
              </a:rPr>
              <a:t>Nutritious</a:t>
            </a:r>
            <a:r>
              <a:rPr sz="1700" i="1" spc="-110" dirty="0">
                <a:solidFill>
                  <a:srgbClr val="404040"/>
                </a:solidFill>
                <a:latin typeface="Arial"/>
                <a:cs typeface="Arial"/>
              </a:rPr>
              <a:t> </a:t>
            </a:r>
            <a:r>
              <a:rPr sz="1700" i="1" dirty="0">
                <a:solidFill>
                  <a:srgbClr val="404040"/>
                </a:solidFill>
                <a:latin typeface="Arial"/>
                <a:cs typeface="Arial"/>
              </a:rPr>
              <a:t>Food,</a:t>
            </a:r>
            <a:r>
              <a:rPr sz="1700" i="1" spc="-65" dirty="0">
                <a:solidFill>
                  <a:srgbClr val="404040"/>
                </a:solidFill>
                <a:latin typeface="Arial"/>
                <a:cs typeface="Arial"/>
              </a:rPr>
              <a:t> </a:t>
            </a:r>
            <a:r>
              <a:rPr sz="1700" i="1" dirty="0">
                <a:solidFill>
                  <a:srgbClr val="404040"/>
                </a:solidFill>
                <a:latin typeface="Arial"/>
                <a:cs typeface="Arial"/>
              </a:rPr>
              <a:t>Healthy</a:t>
            </a:r>
            <a:r>
              <a:rPr sz="1700" i="1" spc="-90" dirty="0">
                <a:solidFill>
                  <a:srgbClr val="404040"/>
                </a:solidFill>
                <a:latin typeface="Arial"/>
                <a:cs typeface="Arial"/>
              </a:rPr>
              <a:t> </a:t>
            </a:r>
            <a:r>
              <a:rPr sz="1700" i="1" spc="-10" dirty="0">
                <a:solidFill>
                  <a:srgbClr val="404040"/>
                </a:solidFill>
                <a:latin typeface="Arial"/>
                <a:cs typeface="Arial"/>
              </a:rPr>
              <a:t>Life</a:t>
            </a:r>
            <a:r>
              <a:rPr sz="1700" spc="-10" dirty="0">
                <a:solidFill>
                  <a:srgbClr val="404040"/>
                </a:solidFill>
                <a:latin typeface="Arial"/>
                <a:cs typeface="Arial"/>
              </a:rPr>
              <a:t>’</a:t>
            </a:r>
            <a:endParaRPr sz="1700" dirty="0">
              <a:latin typeface="Arial"/>
              <a:cs typeface="Arial"/>
            </a:endParaRPr>
          </a:p>
          <a:p>
            <a:pPr>
              <a:lnSpc>
                <a:spcPct val="100000"/>
              </a:lnSpc>
              <a:spcBef>
                <a:spcPts val="735"/>
              </a:spcBef>
              <a:buClr>
                <a:srgbClr val="1CACE2"/>
              </a:buClr>
              <a:buFont typeface="Arial"/>
              <a:buChar char="●"/>
            </a:pPr>
            <a:endParaRPr sz="1700" dirty="0">
              <a:latin typeface="Arial"/>
              <a:cs typeface="Arial"/>
            </a:endParaRPr>
          </a:p>
          <a:p>
            <a:pPr marL="355600" indent="-342265">
              <a:lnSpc>
                <a:spcPct val="100000"/>
              </a:lnSpc>
              <a:buClr>
                <a:srgbClr val="1CACE2"/>
              </a:buClr>
              <a:buChar char="●"/>
              <a:tabLst>
                <a:tab pos="355600" algn="l"/>
              </a:tabLst>
            </a:pPr>
            <a:r>
              <a:rPr sz="1700" spc="-25" dirty="0">
                <a:solidFill>
                  <a:srgbClr val="404040"/>
                </a:solidFill>
                <a:latin typeface="Arial"/>
                <a:cs typeface="Arial"/>
              </a:rPr>
              <a:t>Target</a:t>
            </a:r>
            <a:r>
              <a:rPr sz="1700" spc="-105" dirty="0">
                <a:solidFill>
                  <a:srgbClr val="404040"/>
                </a:solidFill>
                <a:latin typeface="Arial"/>
                <a:cs typeface="Arial"/>
              </a:rPr>
              <a:t> </a:t>
            </a:r>
            <a:r>
              <a:rPr sz="1700" dirty="0">
                <a:solidFill>
                  <a:srgbClr val="404040"/>
                </a:solidFill>
                <a:latin typeface="Arial"/>
                <a:cs typeface="Arial"/>
              </a:rPr>
              <a:t>activity:</a:t>
            </a:r>
            <a:r>
              <a:rPr sz="1700" spc="35" dirty="0">
                <a:solidFill>
                  <a:srgbClr val="404040"/>
                </a:solidFill>
                <a:latin typeface="Arial"/>
                <a:cs typeface="Arial"/>
              </a:rPr>
              <a:t> </a:t>
            </a:r>
            <a:r>
              <a:rPr sz="1700" spc="-35" dirty="0">
                <a:solidFill>
                  <a:srgbClr val="404040"/>
                </a:solidFill>
                <a:latin typeface="Arial"/>
                <a:cs typeface="Arial"/>
              </a:rPr>
              <a:t>seven-</a:t>
            </a:r>
            <a:r>
              <a:rPr sz="1700" spc="-30" dirty="0">
                <a:solidFill>
                  <a:srgbClr val="404040"/>
                </a:solidFill>
                <a:latin typeface="Arial"/>
                <a:cs typeface="Arial"/>
              </a:rPr>
              <a:t>week-</a:t>
            </a:r>
            <a:r>
              <a:rPr sz="1700" dirty="0">
                <a:solidFill>
                  <a:srgbClr val="404040"/>
                </a:solidFill>
                <a:latin typeface="Arial"/>
                <a:cs typeface="Arial"/>
              </a:rPr>
              <a:t>long cooking</a:t>
            </a:r>
            <a:r>
              <a:rPr sz="1700" spc="-50" dirty="0">
                <a:solidFill>
                  <a:srgbClr val="404040"/>
                </a:solidFill>
                <a:latin typeface="Arial"/>
                <a:cs typeface="Arial"/>
              </a:rPr>
              <a:t> </a:t>
            </a:r>
            <a:r>
              <a:rPr sz="1700" spc="-10" dirty="0">
                <a:solidFill>
                  <a:srgbClr val="404040"/>
                </a:solidFill>
                <a:latin typeface="Arial"/>
                <a:cs typeface="Arial"/>
              </a:rPr>
              <a:t>workshop</a:t>
            </a:r>
            <a:endParaRPr sz="1700" dirty="0">
              <a:latin typeface="Arial"/>
              <a:cs typeface="Arial"/>
            </a:endParaRPr>
          </a:p>
        </p:txBody>
      </p:sp>
      <p:grpSp>
        <p:nvGrpSpPr>
          <p:cNvPr id="8" name="object 8"/>
          <p:cNvGrpSpPr/>
          <p:nvPr/>
        </p:nvGrpSpPr>
        <p:grpSpPr>
          <a:xfrm>
            <a:off x="0" y="6334131"/>
            <a:ext cx="12192000" cy="523875"/>
            <a:chOff x="0" y="6334131"/>
            <a:chExt cx="12192000" cy="523875"/>
          </a:xfrm>
        </p:grpSpPr>
        <p:sp>
          <p:nvSpPr>
            <p:cNvPr id="9" name="object 9"/>
            <p:cNvSpPr/>
            <p:nvPr/>
          </p:nvSpPr>
          <p:spPr>
            <a:xfrm>
              <a:off x="0" y="6400799"/>
              <a:ext cx="12192000" cy="457200"/>
            </a:xfrm>
            <a:custGeom>
              <a:avLst/>
              <a:gdLst/>
              <a:ahLst/>
              <a:cxnLst/>
              <a:rect l="l" t="t" r="r" b="b"/>
              <a:pathLst>
                <a:path w="12192000" h="457200">
                  <a:moveTo>
                    <a:pt x="12191492" y="0"/>
                  </a:moveTo>
                  <a:lnTo>
                    <a:pt x="0" y="0"/>
                  </a:lnTo>
                  <a:lnTo>
                    <a:pt x="0" y="457199"/>
                  </a:lnTo>
                  <a:lnTo>
                    <a:pt x="12191492" y="457199"/>
                  </a:lnTo>
                  <a:lnTo>
                    <a:pt x="12191492" y="0"/>
                  </a:lnTo>
                  <a:close/>
                </a:path>
              </a:pathLst>
            </a:custGeom>
            <a:solidFill>
              <a:srgbClr val="2483C5"/>
            </a:solidFill>
          </p:spPr>
          <p:txBody>
            <a:bodyPr wrap="square" lIns="0" tIns="0" rIns="0" bIns="0" rtlCol="0"/>
            <a:lstStyle/>
            <a:p>
              <a:endParaRPr/>
            </a:p>
          </p:txBody>
        </p:sp>
        <p:sp>
          <p:nvSpPr>
            <p:cNvPr id="10" name="object 10"/>
            <p:cNvSpPr/>
            <p:nvPr/>
          </p:nvSpPr>
          <p:spPr>
            <a:xfrm>
              <a:off x="0" y="6334131"/>
              <a:ext cx="12192000" cy="66675"/>
            </a:xfrm>
            <a:custGeom>
              <a:avLst/>
              <a:gdLst/>
              <a:ahLst/>
              <a:cxnLst/>
              <a:rect l="l" t="t" r="r" b="b"/>
              <a:pathLst>
                <a:path w="12192000" h="66675">
                  <a:moveTo>
                    <a:pt x="12191492" y="0"/>
                  </a:moveTo>
                  <a:lnTo>
                    <a:pt x="0" y="0"/>
                  </a:lnTo>
                  <a:lnTo>
                    <a:pt x="0" y="66541"/>
                  </a:lnTo>
                  <a:lnTo>
                    <a:pt x="12191492" y="66541"/>
                  </a:lnTo>
                  <a:lnTo>
                    <a:pt x="12191492" y="0"/>
                  </a:lnTo>
                  <a:close/>
                </a:path>
              </a:pathLst>
            </a:custGeom>
            <a:solidFill>
              <a:srgbClr val="1CACE2"/>
            </a:solidFill>
          </p:spPr>
          <p:txBody>
            <a:bodyPr wrap="square" lIns="0" tIns="0" rIns="0" bIns="0" rtlCol="0"/>
            <a:lstStyle/>
            <a:p>
              <a:endParaRPr/>
            </a:p>
          </p:txBody>
        </p:sp>
      </p:grpSp>
      <p:pic>
        <p:nvPicPr>
          <p:cNvPr id="11" name="Picture 10">
            <a:extLst>
              <a:ext uri="{FF2B5EF4-FFF2-40B4-BE49-F238E27FC236}">
                <a16:creationId xmlns:a16="http://schemas.microsoft.com/office/drawing/2014/main" id="{EA5332DC-D406-ADF1-87DE-B7CFE07C296D}"/>
              </a:ext>
            </a:extLst>
          </p:cNvPr>
          <p:cNvPicPr>
            <a:picLocks noChangeAspect="1"/>
          </p:cNvPicPr>
          <p:nvPr/>
        </p:nvPicPr>
        <p:blipFill>
          <a:blip r:embed="rId3"/>
          <a:stretch>
            <a:fillRect/>
          </a:stretch>
        </p:blipFill>
        <p:spPr>
          <a:xfrm>
            <a:off x="7311510" y="2912400"/>
            <a:ext cx="4543606" cy="23996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617219" rIns="0" bIns="0" rtlCol="0">
            <a:spAutoFit/>
          </a:bodyPr>
          <a:lstStyle/>
          <a:p>
            <a:pPr marL="12700">
              <a:lnSpc>
                <a:spcPct val="100000"/>
              </a:lnSpc>
              <a:spcBef>
                <a:spcPts val="105"/>
              </a:spcBef>
            </a:pPr>
            <a:r>
              <a:rPr sz="4800" spc="-50" dirty="0">
                <a:solidFill>
                  <a:srgbClr val="404040"/>
                </a:solidFill>
              </a:rPr>
              <a:t>Activity</a:t>
            </a:r>
            <a:r>
              <a:rPr sz="4800" spc="-285" dirty="0">
                <a:solidFill>
                  <a:srgbClr val="404040"/>
                </a:solidFill>
              </a:rPr>
              <a:t> </a:t>
            </a:r>
            <a:r>
              <a:rPr sz="4800" spc="-10" dirty="0">
                <a:solidFill>
                  <a:srgbClr val="404040"/>
                </a:solidFill>
              </a:rPr>
              <a:t>details</a:t>
            </a:r>
            <a:endParaRPr sz="4800"/>
          </a:p>
        </p:txBody>
      </p:sp>
      <p:sp>
        <p:nvSpPr>
          <p:cNvPr id="3" name="object 3"/>
          <p:cNvSpPr/>
          <p:nvPr/>
        </p:nvSpPr>
        <p:spPr>
          <a:xfrm>
            <a:off x="1195387" y="1738376"/>
            <a:ext cx="9973310" cy="0"/>
          </a:xfrm>
          <a:custGeom>
            <a:avLst/>
            <a:gdLst/>
            <a:ahLst/>
            <a:cxnLst/>
            <a:rect l="l" t="t" r="r" b="b"/>
            <a:pathLst>
              <a:path w="9973310">
                <a:moveTo>
                  <a:pt x="0" y="0"/>
                </a:moveTo>
                <a:lnTo>
                  <a:pt x="9972738" y="0"/>
                </a:lnTo>
              </a:path>
            </a:pathLst>
          </a:custGeom>
          <a:ln w="6096">
            <a:solidFill>
              <a:srgbClr val="7D7D7D"/>
            </a:solidFill>
          </a:ln>
        </p:spPr>
        <p:txBody>
          <a:bodyPr wrap="square" lIns="0" tIns="0" rIns="0" bIns="0" rtlCol="0"/>
          <a:lstStyle/>
          <a:p>
            <a:endParaRPr/>
          </a:p>
        </p:txBody>
      </p:sp>
      <p:graphicFrame>
        <p:nvGraphicFramePr>
          <p:cNvPr id="4" name="object 4"/>
          <p:cNvGraphicFramePr>
            <a:graphicFrameLocks noGrp="1"/>
          </p:cNvGraphicFramePr>
          <p:nvPr/>
        </p:nvGraphicFramePr>
        <p:xfrm>
          <a:off x="498932" y="1892300"/>
          <a:ext cx="6772275" cy="4390390"/>
        </p:xfrm>
        <a:graphic>
          <a:graphicData uri="http://schemas.openxmlformats.org/drawingml/2006/table">
            <a:tbl>
              <a:tblPr firstRow="1" bandRow="1">
                <a:tableStyleId>{2D5ABB26-0587-4C30-8999-92F81FD0307C}</a:tableStyleId>
              </a:tblPr>
              <a:tblGrid>
                <a:gridCol w="2257425">
                  <a:extLst>
                    <a:ext uri="{9D8B030D-6E8A-4147-A177-3AD203B41FA5}">
                      <a16:colId xmlns:a16="http://schemas.microsoft.com/office/drawing/2014/main" val="20000"/>
                    </a:ext>
                  </a:extLst>
                </a:gridCol>
                <a:gridCol w="2257425">
                  <a:extLst>
                    <a:ext uri="{9D8B030D-6E8A-4147-A177-3AD203B41FA5}">
                      <a16:colId xmlns:a16="http://schemas.microsoft.com/office/drawing/2014/main" val="20001"/>
                    </a:ext>
                  </a:extLst>
                </a:gridCol>
                <a:gridCol w="2257425">
                  <a:extLst>
                    <a:ext uri="{9D8B030D-6E8A-4147-A177-3AD203B41FA5}">
                      <a16:colId xmlns:a16="http://schemas.microsoft.com/office/drawing/2014/main" val="20002"/>
                    </a:ext>
                  </a:extLst>
                </a:gridCol>
              </a:tblGrid>
              <a:tr h="234950">
                <a:tc>
                  <a:txBody>
                    <a:bodyPr/>
                    <a:lstStyle/>
                    <a:p>
                      <a:pPr marL="3810" algn="ctr">
                        <a:lnSpc>
                          <a:spcPct val="100000"/>
                        </a:lnSpc>
                        <a:spcBef>
                          <a:spcPts val="150"/>
                        </a:spcBef>
                      </a:pPr>
                      <a:r>
                        <a:rPr sz="1100" b="1" spc="-20" dirty="0">
                          <a:latin typeface="Arial"/>
                          <a:cs typeface="Arial"/>
                        </a:rPr>
                        <a:t>Week</a:t>
                      </a:r>
                      <a:endParaRPr sz="1100">
                        <a:latin typeface="Arial"/>
                        <a:cs typeface="Arial"/>
                      </a:endParaRPr>
                    </a:p>
                  </a:txBody>
                  <a:tcPr marL="0" marR="0" marT="190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13335" algn="ctr">
                        <a:lnSpc>
                          <a:spcPct val="100000"/>
                        </a:lnSpc>
                        <a:spcBef>
                          <a:spcPts val="150"/>
                        </a:spcBef>
                      </a:pPr>
                      <a:r>
                        <a:rPr sz="1100" b="1" spc="-10" dirty="0">
                          <a:latin typeface="Arial"/>
                          <a:cs typeface="Arial"/>
                        </a:rPr>
                        <a:t>Activity</a:t>
                      </a:r>
                      <a:endParaRPr sz="1100">
                        <a:latin typeface="Arial"/>
                        <a:cs typeface="Arial"/>
                      </a:endParaRPr>
                    </a:p>
                  </a:txBody>
                  <a:tcPr marL="0" marR="0" marT="190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11430" algn="ctr">
                        <a:lnSpc>
                          <a:spcPct val="100000"/>
                        </a:lnSpc>
                        <a:spcBef>
                          <a:spcPts val="150"/>
                        </a:spcBef>
                      </a:pPr>
                      <a:r>
                        <a:rPr sz="1100" b="1" spc="-10" dirty="0">
                          <a:latin typeface="Arial"/>
                          <a:cs typeface="Arial"/>
                        </a:rPr>
                        <a:t>Behaviour</a:t>
                      </a:r>
                      <a:endParaRPr sz="1100">
                        <a:latin typeface="Arial"/>
                        <a:cs typeface="Arial"/>
                      </a:endParaRPr>
                    </a:p>
                  </a:txBody>
                  <a:tcPr marL="0" marR="0" marT="190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0"/>
                  </a:ext>
                </a:extLst>
              </a:tr>
              <a:tr h="681355">
                <a:tc>
                  <a:txBody>
                    <a:bodyPr/>
                    <a:lstStyle/>
                    <a:p>
                      <a:pPr marL="27305">
                        <a:lnSpc>
                          <a:spcPct val="100000"/>
                        </a:lnSpc>
                        <a:spcBef>
                          <a:spcPts val="229"/>
                        </a:spcBef>
                      </a:pPr>
                      <a:r>
                        <a:rPr sz="950" spc="-50" dirty="0">
                          <a:latin typeface="Arial"/>
                          <a:cs typeface="Arial"/>
                        </a:rPr>
                        <a:t>1</a:t>
                      </a:r>
                      <a:endParaRPr sz="950">
                        <a:latin typeface="Arial"/>
                        <a:cs typeface="Arial"/>
                      </a:endParaRPr>
                    </a:p>
                  </a:txBody>
                  <a:tcPr marL="0" marR="0" marT="2920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122555">
                        <a:lnSpc>
                          <a:spcPct val="112000"/>
                        </a:lnSpc>
                        <a:spcBef>
                          <a:spcPts val="10"/>
                        </a:spcBef>
                      </a:pPr>
                      <a:r>
                        <a:rPr sz="950" dirty="0">
                          <a:latin typeface="Arial"/>
                          <a:cs typeface="Arial"/>
                        </a:rPr>
                        <a:t>Discussion</a:t>
                      </a:r>
                      <a:r>
                        <a:rPr sz="950" spc="85" dirty="0">
                          <a:latin typeface="Arial"/>
                          <a:cs typeface="Arial"/>
                        </a:rPr>
                        <a:t> </a:t>
                      </a:r>
                      <a:r>
                        <a:rPr sz="950" dirty="0">
                          <a:latin typeface="Arial"/>
                          <a:cs typeface="Arial"/>
                        </a:rPr>
                        <a:t>on</a:t>
                      </a:r>
                      <a:r>
                        <a:rPr sz="950" spc="105" dirty="0">
                          <a:latin typeface="Arial"/>
                          <a:cs typeface="Arial"/>
                        </a:rPr>
                        <a:t> </a:t>
                      </a:r>
                      <a:r>
                        <a:rPr sz="950" dirty="0">
                          <a:latin typeface="Arial"/>
                          <a:cs typeface="Arial"/>
                        </a:rPr>
                        <a:t>everyday</a:t>
                      </a:r>
                      <a:r>
                        <a:rPr sz="950" spc="160" dirty="0">
                          <a:latin typeface="Arial"/>
                          <a:cs typeface="Arial"/>
                        </a:rPr>
                        <a:t> </a:t>
                      </a:r>
                      <a:r>
                        <a:rPr sz="950" dirty="0">
                          <a:latin typeface="Arial"/>
                          <a:cs typeface="Arial"/>
                        </a:rPr>
                        <a:t>eating</a:t>
                      </a:r>
                      <a:r>
                        <a:rPr sz="950" spc="35" dirty="0">
                          <a:latin typeface="Arial"/>
                          <a:cs typeface="Arial"/>
                        </a:rPr>
                        <a:t> </a:t>
                      </a:r>
                      <a:r>
                        <a:rPr sz="950" spc="-10" dirty="0">
                          <a:latin typeface="Arial"/>
                          <a:cs typeface="Arial"/>
                        </a:rPr>
                        <a:t>habits, </a:t>
                      </a:r>
                      <a:r>
                        <a:rPr sz="950" dirty="0">
                          <a:latin typeface="Arial"/>
                          <a:cs typeface="Arial"/>
                        </a:rPr>
                        <a:t>cook</a:t>
                      </a:r>
                      <a:r>
                        <a:rPr sz="950" spc="85" dirty="0">
                          <a:latin typeface="Arial"/>
                          <a:cs typeface="Arial"/>
                        </a:rPr>
                        <a:t> </a:t>
                      </a:r>
                      <a:r>
                        <a:rPr sz="950" dirty="0">
                          <a:latin typeface="Arial"/>
                          <a:cs typeface="Arial"/>
                        </a:rPr>
                        <a:t>one</a:t>
                      </a:r>
                      <a:r>
                        <a:rPr sz="950" spc="10" dirty="0">
                          <a:latin typeface="Arial"/>
                          <a:cs typeface="Arial"/>
                        </a:rPr>
                        <a:t> </a:t>
                      </a:r>
                      <a:r>
                        <a:rPr sz="950" dirty="0">
                          <a:latin typeface="Arial"/>
                          <a:cs typeface="Arial"/>
                        </a:rPr>
                        <a:t>quick</a:t>
                      </a:r>
                      <a:r>
                        <a:rPr sz="950" spc="100" dirty="0">
                          <a:latin typeface="Arial"/>
                          <a:cs typeface="Arial"/>
                        </a:rPr>
                        <a:t> </a:t>
                      </a:r>
                      <a:r>
                        <a:rPr sz="950" dirty="0">
                          <a:latin typeface="Arial"/>
                          <a:cs typeface="Arial"/>
                        </a:rPr>
                        <a:t>meal</a:t>
                      </a:r>
                      <a:r>
                        <a:rPr sz="950" spc="20" dirty="0">
                          <a:latin typeface="Arial"/>
                          <a:cs typeface="Arial"/>
                        </a:rPr>
                        <a:t> </a:t>
                      </a:r>
                      <a:r>
                        <a:rPr sz="950" dirty="0">
                          <a:latin typeface="Arial"/>
                          <a:cs typeface="Arial"/>
                        </a:rPr>
                        <a:t>that</a:t>
                      </a:r>
                      <a:r>
                        <a:rPr sz="950" spc="85" dirty="0">
                          <a:latin typeface="Arial"/>
                          <a:cs typeface="Arial"/>
                        </a:rPr>
                        <a:t> </a:t>
                      </a:r>
                      <a:r>
                        <a:rPr sz="950" dirty="0">
                          <a:latin typeface="Arial"/>
                          <a:cs typeface="Arial"/>
                        </a:rPr>
                        <a:t>they</a:t>
                      </a:r>
                      <a:r>
                        <a:rPr sz="950" spc="75" dirty="0">
                          <a:latin typeface="Arial"/>
                          <a:cs typeface="Arial"/>
                        </a:rPr>
                        <a:t> </a:t>
                      </a:r>
                      <a:r>
                        <a:rPr sz="950" spc="-20" dirty="0">
                          <a:latin typeface="Arial"/>
                          <a:cs typeface="Arial"/>
                        </a:rPr>
                        <a:t>have </a:t>
                      </a:r>
                      <a:r>
                        <a:rPr sz="950" dirty="0">
                          <a:latin typeface="Arial"/>
                          <a:cs typeface="Arial"/>
                        </a:rPr>
                        <a:t>every</a:t>
                      </a:r>
                      <a:r>
                        <a:rPr sz="950" spc="40" dirty="0">
                          <a:latin typeface="Arial"/>
                          <a:cs typeface="Arial"/>
                        </a:rPr>
                        <a:t> </a:t>
                      </a:r>
                      <a:r>
                        <a:rPr sz="950" dirty="0">
                          <a:latin typeface="Arial"/>
                          <a:cs typeface="Arial"/>
                        </a:rPr>
                        <a:t>day,</a:t>
                      </a:r>
                      <a:r>
                        <a:rPr sz="950" spc="125" dirty="0">
                          <a:latin typeface="Arial"/>
                          <a:cs typeface="Arial"/>
                        </a:rPr>
                        <a:t> </a:t>
                      </a:r>
                      <a:r>
                        <a:rPr sz="950" dirty="0">
                          <a:latin typeface="Arial"/>
                          <a:cs typeface="Arial"/>
                        </a:rPr>
                        <a:t>and</a:t>
                      </a:r>
                      <a:r>
                        <a:rPr sz="950" spc="75" dirty="0">
                          <a:latin typeface="Arial"/>
                          <a:cs typeface="Arial"/>
                        </a:rPr>
                        <a:t> </a:t>
                      </a:r>
                      <a:r>
                        <a:rPr sz="950" dirty="0">
                          <a:latin typeface="Arial"/>
                          <a:cs typeface="Arial"/>
                        </a:rPr>
                        <a:t>set</a:t>
                      </a:r>
                      <a:r>
                        <a:rPr sz="950" spc="25" dirty="0">
                          <a:latin typeface="Arial"/>
                          <a:cs typeface="Arial"/>
                        </a:rPr>
                        <a:t> </a:t>
                      </a:r>
                      <a:r>
                        <a:rPr sz="950" dirty="0">
                          <a:latin typeface="Arial"/>
                          <a:cs typeface="Arial"/>
                        </a:rPr>
                        <a:t>a</a:t>
                      </a:r>
                      <a:r>
                        <a:rPr sz="950" spc="40" dirty="0">
                          <a:latin typeface="Arial"/>
                          <a:cs typeface="Arial"/>
                        </a:rPr>
                        <a:t> </a:t>
                      </a:r>
                      <a:r>
                        <a:rPr sz="950" dirty="0">
                          <a:latin typeface="Arial"/>
                          <a:cs typeface="Arial"/>
                        </a:rPr>
                        <a:t>weekly</a:t>
                      </a:r>
                      <a:r>
                        <a:rPr sz="950" spc="55" dirty="0">
                          <a:latin typeface="Arial"/>
                          <a:cs typeface="Arial"/>
                        </a:rPr>
                        <a:t> </a:t>
                      </a:r>
                      <a:r>
                        <a:rPr sz="950" spc="-20" dirty="0">
                          <a:latin typeface="Arial"/>
                          <a:cs typeface="Arial"/>
                        </a:rPr>
                        <a:t>goal</a:t>
                      </a:r>
                      <a:endParaRPr sz="950">
                        <a:latin typeface="Arial"/>
                        <a:cs typeface="Arial"/>
                      </a:endParaRPr>
                    </a:p>
                  </a:txBody>
                  <a:tcPr marL="0" marR="0" marT="12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a:lnSpc>
                          <a:spcPct val="100000"/>
                        </a:lnSpc>
                        <a:spcBef>
                          <a:spcPts val="229"/>
                        </a:spcBef>
                      </a:pPr>
                      <a:r>
                        <a:rPr sz="950" spc="10" dirty="0">
                          <a:latin typeface="Arial"/>
                          <a:cs typeface="Arial"/>
                        </a:rPr>
                        <a:t>Improvement</a:t>
                      </a:r>
                      <a:r>
                        <a:rPr sz="950" spc="-5" dirty="0">
                          <a:latin typeface="Arial"/>
                          <a:cs typeface="Arial"/>
                        </a:rPr>
                        <a:t> </a:t>
                      </a:r>
                      <a:r>
                        <a:rPr sz="950" spc="10" dirty="0">
                          <a:latin typeface="Arial"/>
                          <a:cs typeface="Arial"/>
                        </a:rPr>
                        <a:t>of</a:t>
                      </a:r>
                      <a:r>
                        <a:rPr sz="950" spc="60" dirty="0">
                          <a:latin typeface="Arial"/>
                          <a:cs typeface="Arial"/>
                        </a:rPr>
                        <a:t> </a:t>
                      </a:r>
                      <a:r>
                        <a:rPr sz="950" spc="10" dirty="0">
                          <a:latin typeface="Arial"/>
                          <a:cs typeface="Arial"/>
                        </a:rPr>
                        <a:t>everyday</a:t>
                      </a:r>
                      <a:r>
                        <a:rPr sz="950" spc="110" dirty="0">
                          <a:latin typeface="Arial"/>
                          <a:cs typeface="Arial"/>
                        </a:rPr>
                        <a:t> </a:t>
                      </a:r>
                      <a:r>
                        <a:rPr sz="950" spc="-20" dirty="0">
                          <a:latin typeface="Arial"/>
                          <a:cs typeface="Arial"/>
                        </a:rPr>
                        <a:t>diet</a:t>
                      </a:r>
                      <a:endParaRPr sz="950">
                        <a:latin typeface="Arial"/>
                        <a:cs typeface="Arial"/>
                      </a:endParaRPr>
                    </a:p>
                  </a:txBody>
                  <a:tcPr marL="0" marR="0" marT="2920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1"/>
                  </a:ext>
                </a:extLst>
              </a:tr>
              <a:tr h="586105">
                <a:tc>
                  <a:txBody>
                    <a:bodyPr/>
                    <a:lstStyle/>
                    <a:p>
                      <a:pPr marL="27305">
                        <a:lnSpc>
                          <a:spcPct val="100000"/>
                        </a:lnSpc>
                        <a:spcBef>
                          <a:spcPts val="235"/>
                        </a:spcBef>
                      </a:pPr>
                      <a:r>
                        <a:rPr sz="950" spc="-50" dirty="0">
                          <a:latin typeface="Arial"/>
                          <a:cs typeface="Arial"/>
                        </a:rPr>
                        <a:t>2</a:t>
                      </a:r>
                      <a:endParaRPr sz="950">
                        <a:latin typeface="Arial"/>
                        <a:cs typeface="Arial"/>
                      </a:endParaRPr>
                    </a:p>
                  </a:txBody>
                  <a:tcPr marL="0" marR="0" marT="298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422909" algn="just">
                        <a:lnSpc>
                          <a:spcPct val="111900"/>
                        </a:lnSpc>
                        <a:spcBef>
                          <a:spcPts val="15"/>
                        </a:spcBef>
                      </a:pPr>
                      <a:r>
                        <a:rPr sz="950" dirty="0">
                          <a:latin typeface="Arial"/>
                          <a:cs typeface="Arial"/>
                        </a:rPr>
                        <a:t>A</a:t>
                      </a:r>
                      <a:r>
                        <a:rPr sz="950" spc="165" dirty="0">
                          <a:latin typeface="Arial"/>
                          <a:cs typeface="Arial"/>
                        </a:rPr>
                        <a:t> </a:t>
                      </a:r>
                      <a:r>
                        <a:rPr sz="950" dirty="0">
                          <a:latin typeface="Arial"/>
                          <a:cs typeface="Arial"/>
                        </a:rPr>
                        <a:t>food-sorting</a:t>
                      </a:r>
                      <a:r>
                        <a:rPr sz="950" spc="105" dirty="0">
                          <a:latin typeface="Arial"/>
                          <a:cs typeface="Arial"/>
                        </a:rPr>
                        <a:t> </a:t>
                      </a:r>
                      <a:r>
                        <a:rPr sz="950" dirty="0">
                          <a:latin typeface="Arial"/>
                          <a:cs typeface="Arial"/>
                        </a:rPr>
                        <a:t>activity</a:t>
                      </a:r>
                      <a:r>
                        <a:rPr sz="950" spc="170" dirty="0">
                          <a:latin typeface="Arial"/>
                          <a:cs typeface="Arial"/>
                        </a:rPr>
                        <a:t> </a:t>
                      </a:r>
                      <a:r>
                        <a:rPr sz="950" dirty="0">
                          <a:latin typeface="Arial"/>
                          <a:cs typeface="Arial"/>
                        </a:rPr>
                        <a:t>to</a:t>
                      </a:r>
                      <a:r>
                        <a:rPr sz="950" spc="130" dirty="0">
                          <a:latin typeface="Arial"/>
                          <a:cs typeface="Arial"/>
                        </a:rPr>
                        <a:t> </a:t>
                      </a:r>
                      <a:r>
                        <a:rPr sz="950" spc="-10" dirty="0">
                          <a:latin typeface="Arial"/>
                          <a:cs typeface="Arial"/>
                        </a:rPr>
                        <a:t>identify </a:t>
                      </a:r>
                      <a:r>
                        <a:rPr sz="950" dirty="0">
                          <a:latin typeface="Arial"/>
                          <a:cs typeface="Arial"/>
                        </a:rPr>
                        <a:t>ingrained</a:t>
                      </a:r>
                      <a:r>
                        <a:rPr sz="950" spc="155" dirty="0">
                          <a:latin typeface="Arial"/>
                          <a:cs typeface="Arial"/>
                        </a:rPr>
                        <a:t> </a:t>
                      </a:r>
                      <a:r>
                        <a:rPr sz="950" dirty="0">
                          <a:latin typeface="Arial"/>
                          <a:cs typeface="Arial"/>
                        </a:rPr>
                        <a:t>portion</a:t>
                      </a:r>
                      <a:r>
                        <a:rPr sz="950" spc="150" dirty="0">
                          <a:latin typeface="Arial"/>
                          <a:cs typeface="Arial"/>
                        </a:rPr>
                        <a:t> </a:t>
                      </a:r>
                      <a:r>
                        <a:rPr sz="950" dirty="0">
                          <a:latin typeface="Arial"/>
                          <a:cs typeface="Arial"/>
                        </a:rPr>
                        <a:t>ideas</a:t>
                      </a:r>
                      <a:r>
                        <a:rPr sz="950" spc="140" dirty="0">
                          <a:latin typeface="Arial"/>
                          <a:cs typeface="Arial"/>
                        </a:rPr>
                        <a:t> </a:t>
                      </a:r>
                      <a:r>
                        <a:rPr sz="950" dirty="0">
                          <a:latin typeface="Arial"/>
                          <a:cs typeface="Arial"/>
                        </a:rPr>
                        <a:t>of</a:t>
                      </a:r>
                      <a:r>
                        <a:rPr sz="950" spc="150" dirty="0">
                          <a:latin typeface="Arial"/>
                          <a:cs typeface="Arial"/>
                        </a:rPr>
                        <a:t> </a:t>
                      </a:r>
                      <a:r>
                        <a:rPr sz="950" dirty="0">
                          <a:latin typeface="Arial"/>
                          <a:cs typeface="Arial"/>
                        </a:rPr>
                        <a:t>fruit</a:t>
                      </a:r>
                      <a:r>
                        <a:rPr sz="950" spc="80" dirty="0">
                          <a:latin typeface="Arial"/>
                          <a:cs typeface="Arial"/>
                        </a:rPr>
                        <a:t> </a:t>
                      </a:r>
                      <a:r>
                        <a:rPr sz="950" spc="-50" dirty="0">
                          <a:latin typeface="Arial"/>
                          <a:cs typeface="Arial"/>
                        </a:rPr>
                        <a:t>&amp; </a:t>
                      </a:r>
                      <a:r>
                        <a:rPr sz="950" dirty="0">
                          <a:latin typeface="Arial"/>
                          <a:cs typeface="Arial"/>
                        </a:rPr>
                        <a:t>vegetables</a:t>
                      </a:r>
                      <a:r>
                        <a:rPr sz="950" spc="114" dirty="0">
                          <a:latin typeface="Arial"/>
                          <a:cs typeface="Arial"/>
                        </a:rPr>
                        <a:t> </a:t>
                      </a:r>
                      <a:r>
                        <a:rPr sz="950" dirty="0">
                          <a:latin typeface="Arial"/>
                          <a:cs typeface="Arial"/>
                        </a:rPr>
                        <a:t>in</a:t>
                      </a:r>
                      <a:r>
                        <a:rPr sz="950" spc="60" dirty="0">
                          <a:latin typeface="Arial"/>
                          <a:cs typeface="Arial"/>
                        </a:rPr>
                        <a:t> </a:t>
                      </a:r>
                      <a:r>
                        <a:rPr sz="950" dirty="0">
                          <a:latin typeface="Arial"/>
                          <a:cs typeface="Arial"/>
                        </a:rPr>
                        <a:t>everyday</a:t>
                      </a:r>
                      <a:r>
                        <a:rPr sz="950" spc="125" dirty="0">
                          <a:latin typeface="Arial"/>
                          <a:cs typeface="Arial"/>
                        </a:rPr>
                        <a:t> </a:t>
                      </a:r>
                      <a:r>
                        <a:rPr sz="950" spc="-20" dirty="0">
                          <a:latin typeface="Arial"/>
                          <a:cs typeface="Arial"/>
                        </a:rPr>
                        <a:t>meals</a:t>
                      </a:r>
                      <a:endParaRPr sz="950">
                        <a:latin typeface="Arial"/>
                        <a:cs typeface="Arial"/>
                      </a:endParaRPr>
                    </a:p>
                  </a:txBody>
                  <a:tcPr marL="0" marR="0" marT="19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marR="667385">
                        <a:lnSpc>
                          <a:spcPct val="112000"/>
                        </a:lnSpc>
                        <a:spcBef>
                          <a:spcPts val="100"/>
                        </a:spcBef>
                      </a:pPr>
                      <a:r>
                        <a:rPr sz="950" dirty="0">
                          <a:latin typeface="Arial"/>
                          <a:cs typeface="Arial"/>
                        </a:rPr>
                        <a:t>Making</a:t>
                      </a:r>
                      <a:r>
                        <a:rPr sz="950" spc="55" dirty="0">
                          <a:latin typeface="Arial"/>
                          <a:cs typeface="Arial"/>
                        </a:rPr>
                        <a:t> </a:t>
                      </a:r>
                      <a:r>
                        <a:rPr sz="950" dirty="0">
                          <a:latin typeface="Arial"/>
                          <a:cs typeface="Arial"/>
                        </a:rPr>
                        <a:t>food</a:t>
                      </a:r>
                      <a:r>
                        <a:rPr sz="950" spc="110" dirty="0">
                          <a:latin typeface="Arial"/>
                          <a:cs typeface="Arial"/>
                        </a:rPr>
                        <a:t> </a:t>
                      </a:r>
                      <a:r>
                        <a:rPr sz="950" dirty="0">
                          <a:latin typeface="Arial"/>
                          <a:cs typeface="Arial"/>
                        </a:rPr>
                        <a:t>and</a:t>
                      </a:r>
                      <a:r>
                        <a:rPr sz="950" spc="45" dirty="0">
                          <a:latin typeface="Arial"/>
                          <a:cs typeface="Arial"/>
                        </a:rPr>
                        <a:t> </a:t>
                      </a:r>
                      <a:r>
                        <a:rPr sz="950" spc="-10" dirty="0">
                          <a:latin typeface="Arial"/>
                          <a:cs typeface="Arial"/>
                        </a:rPr>
                        <a:t>vegetables </a:t>
                      </a:r>
                      <a:r>
                        <a:rPr sz="950" dirty="0">
                          <a:latin typeface="Arial"/>
                          <a:cs typeface="Arial"/>
                        </a:rPr>
                        <a:t>mandatory</a:t>
                      </a:r>
                      <a:r>
                        <a:rPr sz="950" spc="80" dirty="0">
                          <a:latin typeface="Arial"/>
                          <a:cs typeface="Arial"/>
                        </a:rPr>
                        <a:t> </a:t>
                      </a:r>
                      <a:r>
                        <a:rPr sz="950" dirty="0">
                          <a:latin typeface="Arial"/>
                          <a:cs typeface="Arial"/>
                        </a:rPr>
                        <a:t>in</a:t>
                      </a:r>
                      <a:r>
                        <a:rPr sz="950" spc="90" dirty="0">
                          <a:latin typeface="Arial"/>
                          <a:cs typeface="Arial"/>
                        </a:rPr>
                        <a:t> </a:t>
                      </a:r>
                      <a:r>
                        <a:rPr sz="950" dirty="0">
                          <a:latin typeface="Arial"/>
                          <a:cs typeface="Arial"/>
                        </a:rPr>
                        <a:t>everyday</a:t>
                      </a:r>
                      <a:r>
                        <a:rPr sz="950" spc="140" dirty="0">
                          <a:latin typeface="Arial"/>
                          <a:cs typeface="Arial"/>
                        </a:rPr>
                        <a:t> </a:t>
                      </a:r>
                      <a:r>
                        <a:rPr sz="950" spc="-20" dirty="0">
                          <a:latin typeface="Arial"/>
                          <a:cs typeface="Arial"/>
                        </a:rPr>
                        <a:t>diet</a:t>
                      </a:r>
                      <a:endParaRPr sz="950">
                        <a:latin typeface="Arial"/>
                        <a:cs typeface="Arial"/>
                      </a:endParaRPr>
                    </a:p>
                  </a:txBody>
                  <a:tcPr marL="0" marR="0" marT="1270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2"/>
                  </a:ext>
                </a:extLst>
              </a:tr>
              <a:tr h="585470">
                <a:tc>
                  <a:txBody>
                    <a:bodyPr/>
                    <a:lstStyle/>
                    <a:p>
                      <a:pPr marL="27305">
                        <a:lnSpc>
                          <a:spcPct val="100000"/>
                        </a:lnSpc>
                        <a:spcBef>
                          <a:spcPts val="245"/>
                        </a:spcBef>
                      </a:pPr>
                      <a:r>
                        <a:rPr sz="950" spc="-50" dirty="0">
                          <a:latin typeface="Arial"/>
                          <a:cs typeface="Arial"/>
                        </a:rPr>
                        <a:t>3</a:t>
                      </a:r>
                      <a:endParaRPr sz="950">
                        <a:latin typeface="Arial"/>
                        <a:cs typeface="Arial"/>
                      </a:endParaRPr>
                    </a:p>
                  </a:txBody>
                  <a:tcPr marL="0" marR="0" marT="311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250825">
                        <a:lnSpc>
                          <a:spcPct val="112100"/>
                        </a:lnSpc>
                        <a:spcBef>
                          <a:spcPts val="25"/>
                        </a:spcBef>
                      </a:pPr>
                      <a:r>
                        <a:rPr sz="950" spc="10" dirty="0">
                          <a:latin typeface="Arial"/>
                          <a:cs typeface="Arial"/>
                        </a:rPr>
                        <a:t>Shopping</a:t>
                      </a:r>
                      <a:r>
                        <a:rPr sz="950" spc="30" dirty="0">
                          <a:latin typeface="Arial"/>
                          <a:cs typeface="Arial"/>
                        </a:rPr>
                        <a:t> </a:t>
                      </a:r>
                      <a:r>
                        <a:rPr sz="950" spc="10" dirty="0">
                          <a:latin typeface="Arial"/>
                          <a:cs typeface="Arial"/>
                        </a:rPr>
                        <a:t>simulation</a:t>
                      </a:r>
                      <a:r>
                        <a:rPr sz="950" spc="40" dirty="0">
                          <a:latin typeface="Arial"/>
                          <a:cs typeface="Arial"/>
                        </a:rPr>
                        <a:t> </a:t>
                      </a:r>
                      <a:r>
                        <a:rPr sz="950" spc="-10" dirty="0">
                          <a:latin typeface="Arial"/>
                          <a:cs typeface="Arial"/>
                        </a:rPr>
                        <a:t>activity: </a:t>
                      </a:r>
                      <a:r>
                        <a:rPr sz="950" spc="10" dirty="0">
                          <a:latin typeface="Arial"/>
                          <a:cs typeface="Arial"/>
                        </a:rPr>
                        <a:t>comparing</a:t>
                      </a:r>
                      <a:r>
                        <a:rPr sz="950" spc="-15" dirty="0">
                          <a:latin typeface="Arial"/>
                          <a:cs typeface="Arial"/>
                        </a:rPr>
                        <a:t> </a:t>
                      </a:r>
                      <a:r>
                        <a:rPr sz="950" spc="10" dirty="0">
                          <a:latin typeface="Arial"/>
                          <a:cs typeface="Arial"/>
                        </a:rPr>
                        <a:t>prices</a:t>
                      </a:r>
                      <a:r>
                        <a:rPr sz="950" spc="50" dirty="0">
                          <a:latin typeface="Arial"/>
                          <a:cs typeface="Arial"/>
                        </a:rPr>
                        <a:t> </a:t>
                      </a:r>
                      <a:r>
                        <a:rPr sz="950" spc="10" dirty="0">
                          <a:latin typeface="Arial"/>
                          <a:cs typeface="Arial"/>
                        </a:rPr>
                        <a:t>and food</a:t>
                      </a:r>
                      <a:r>
                        <a:rPr sz="950" spc="50" dirty="0">
                          <a:latin typeface="Arial"/>
                          <a:cs typeface="Arial"/>
                        </a:rPr>
                        <a:t> </a:t>
                      </a:r>
                      <a:r>
                        <a:rPr sz="950" spc="10" dirty="0">
                          <a:latin typeface="Arial"/>
                          <a:cs typeface="Arial"/>
                        </a:rPr>
                        <a:t>labels</a:t>
                      </a:r>
                      <a:r>
                        <a:rPr sz="950" spc="65" dirty="0">
                          <a:latin typeface="Arial"/>
                          <a:cs typeface="Arial"/>
                        </a:rPr>
                        <a:t> </a:t>
                      </a:r>
                      <a:r>
                        <a:rPr sz="950" spc="-25" dirty="0">
                          <a:latin typeface="Arial"/>
                          <a:cs typeface="Arial"/>
                        </a:rPr>
                        <a:t>of </a:t>
                      </a:r>
                      <a:r>
                        <a:rPr sz="950" dirty="0">
                          <a:latin typeface="Arial"/>
                          <a:cs typeface="Arial"/>
                        </a:rPr>
                        <a:t>supermarket</a:t>
                      </a:r>
                      <a:r>
                        <a:rPr sz="950" spc="200" dirty="0">
                          <a:latin typeface="Arial"/>
                          <a:cs typeface="Arial"/>
                        </a:rPr>
                        <a:t> </a:t>
                      </a:r>
                      <a:r>
                        <a:rPr sz="950" spc="-10" dirty="0">
                          <a:latin typeface="Arial"/>
                          <a:cs typeface="Arial"/>
                        </a:rPr>
                        <a:t>products</a:t>
                      </a:r>
                      <a:endParaRPr sz="950">
                        <a:latin typeface="Arial"/>
                        <a:cs typeface="Arial"/>
                      </a:endParaRPr>
                    </a:p>
                  </a:txBody>
                  <a:tcPr marL="0" marR="0" marT="31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a:lnSpc>
                          <a:spcPct val="100000"/>
                        </a:lnSpc>
                        <a:spcBef>
                          <a:spcPts val="245"/>
                        </a:spcBef>
                      </a:pPr>
                      <a:r>
                        <a:rPr sz="950" spc="10" dirty="0">
                          <a:latin typeface="Arial"/>
                          <a:cs typeface="Arial"/>
                        </a:rPr>
                        <a:t>Making</a:t>
                      </a:r>
                      <a:r>
                        <a:rPr sz="950" spc="5" dirty="0">
                          <a:latin typeface="Arial"/>
                          <a:cs typeface="Arial"/>
                        </a:rPr>
                        <a:t> </a:t>
                      </a:r>
                      <a:r>
                        <a:rPr sz="950" spc="10" dirty="0">
                          <a:latin typeface="Arial"/>
                          <a:cs typeface="Arial"/>
                        </a:rPr>
                        <a:t>informed</a:t>
                      </a:r>
                      <a:r>
                        <a:rPr sz="950" spc="75" dirty="0">
                          <a:latin typeface="Arial"/>
                          <a:cs typeface="Arial"/>
                        </a:rPr>
                        <a:t> </a:t>
                      </a:r>
                      <a:r>
                        <a:rPr sz="950" spc="10" dirty="0">
                          <a:latin typeface="Arial"/>
                          <a:cs typeface="Arial"/>
                        </a:rPr>
                        <a:t>food/dietary</a:t>
                      </a:r>
                      <a:r>
                        <a:rPr sz="950" spc="30" dirty="0">
                          <a:latin typeface="Arial"/>
                          <a:cs typeface="Arial"/>
                        </a:rPr>
                        <a:t> </a:t>
                      </a:r>
                      <a:r>
                        <a:rPr sz="950" spc="-10" dirty="0">
                          <a:latin typeface="Arial"/>
                          <a:cs typeface="Arial"/>
                        </a:rPr>
                        <a:t>choices</a:t>
                      </a:r>
                      <a:endParaRPr sz="950">
                        <a:latin typeface="Arial"/>
                        <a:cs typeface="Arial"/>
                      </a:endParaRPr>
                    </a:p>
                  </a:txBody>
                  <a:tcPr marL="0" marR="0" marT="311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3"/>
                  </a:ext>
                </a:extLst>
              </a:tr>
              <a:tr h="544830">
                <a:tc>
                  <a:txBody>
                    <a:bodyPr/>
                    <a:lstStyle/>
                    <a:p>
                      <a:pPr marL="27305">
                        <a:lnSpc>
                          <a:spcPct val="100000"/>
                        </a:lnSpc>
                        <a:spcBef>
                          <a:spcPts val="254"/>
                        </a:spcBef>
                      </a:pPr>
                      <a:r>
                        <a:rPr sz="950" spc="-50" dirty="0">
                          <a:latin typeface="Arial"/>
                          <a:cs typeface="Arial"/>
                        </a:rPr>
                        <a:t>4</a:t>
                      </a:r>
                      <a:endParaRPr sz="950">
                        <a:latin typeface="Arial"/>
                        <a:cs typeface="Arial"/>
                      </a:endParaRPr>
                    </a:p>
                  </a:txBody>
                  <a:tcPr marL="0" marR="0" marT="32384"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203835">
                        <a:lnSpc>
                          <a:spcPct val="112000"/>
                        </a:lnSpc>
                        <a:spcBef>
                          <a:spcPts val="30"/>
                        </a:spcBef>
                      </a:pPr>
                      <a:r>
                        <a:rPr sz="950" dirty="0">
                          <a:latin typeface="Arial"/>
                          <a:cs typeface="Arial"/>
                        </a:rPr>
                        <a:t>Affordable</a:t>
                      </a:r>
                      <a:r>
                        <a:rPr sz="950" spc="114" dirty="0">
                          <a:latin typeface="Arial"/>
                          <a:cs typeface="Arial"/>
                        </a:rPr>
                        <a:t> </a:t>
                      </a:r>
                      <a:r>
                        <a:rPr sz="950" dirty="0">
                          <a:latin typeface="Arial"/>
                          <a:cs typeface="Arial"/>
                        </a:rPr>
                        <a:t>meal</a:t>
                      </a:r>
                      <a:r>
                        <a:rPr sz="950" spc="105" dirty="0">
                          <a:latin typeface="Arial"/>
                          <a:cs typeface="Arial"/>
                        </a:rPr>
                        <a:t> </a:t>
                      </a:r>
                      <a:r>
                        <a:rPr sz="950" dirty="0">
                          <a:latin typeface="Arial"/>
                          <a:cs typeface="Arial"/>
                        </a:rPr>
                        <a:t>planning</a:t>
                      </a:r>
                      <a:r>
                        <a:rPr sz="950" spc="100" dirty="0">
                          <a:latin typeface="Arial"/>
                          <a:cs typeface="Arial"/>
                        </a:rPr>
                        <a:t> </a:t>
                      </a:r>
                      <a:r>
                        <a:rPr sz="950" spc="-10" dirty="0">
                          <a:latin typeface="Arial"/>
                          <a:cs typeface="Arial"/>
                        </a:rPr>
                        <a:t>activity: </a:t>
                      </a:r>
                      <a:r>
                        <a:rPr sz="950" dirty="0">
                          <a:latin typeface="Arial"/>
                          <a:cs typeface="Arial"/>
                        </a:rPr>
                        <a:t>designing</a:t>
                      </a:r>
                      <a:r>
                        <a:rPr sz="950" spc="100" dirty="0">
                          <a:latin typeface="Arial"/>
                          <a:cs typeface="Arial"/>
                        </a:rPr>
                        <a:t> </a:t>
                      </a:r>
                      <a:r>
                        <a:rPr sz="950" dirty="0">
                          <a:latin typeface="Arial"/>
                          <a:cs typeface="Arial"/>
                        </a:rPr>
                        <a:t>a</a:t>
                      </a:r>
                      <a:r>
                        <a:rPr sz="950" spc="60" dirty="0">
                          <a:latin typeface="Arial"/>
                          <a:cs typeface="Arial"/>
                        </a:rPr>
                        <a:t> </a:t>
                      </a:r>
                      <a:r>
                        <a:rPr sz="950" dirty="0">
                          <a:latin typeface="Arial"/>
                          <a:cs typeface="Arial"/>
                        </a:rPr>
                        <a:t>shopping</a:t>
                      </a:r>
                      <a:r>
                        <a:rPr sz="950" spc="95" dirty="0">
                          <a:latin typeface="Arial"/>
                          <a:cs typeface="Arial"/>
                        </a:rPr>
                        <a:t> </a:t>
                      </a:r>
                      <a:r>
                        <a:rPr sz="950" dirty="0">
                          <a:latin typeface="Arial"/>
                          <a:cs typeface="Arial"/>
                        </a:rPr>
                        <a:t>list</a:t>
                      </a:r>
                      <a:r>
                        <a:rPr sz="950" spc="45" dirty="0">
                          <a:latin typeface="Arial"/>
                          <a:cs typeface="Arial"/>
                        </a:rPr>
                        <a:t> </a:t>
                      </a:r>
                      <a:r>
                        <a:rPr sz="950" dirty="0">
                          <a:latin typeface="Arial"/>
                          <a:cs typeface="Arial"/>
                        </a:rPr>
                        <a:t>and</a:t>
                      </a:r>
                      <a:r>
                        <a:rPr sz="950" spc="40" dirty="0">
                          <a:latin typeface="Arial"/>
                          <a:cs typeface="Arial"/>
                        </a:rPr>
                        <a:t> </a:t>
                      </a:r>
                      <a:r>
                        <a:rPr sz="950" spc="-10" dirty="0">
                          <a:latin typeface="Arial"/>
                          <a:cs typeface="Arial"/>
                        </a:rPr>
                        <a:t>weekly </a:t>
                      </a:r>
                      <a:r>
                        <a:rPr sz="950" dirty="0">
                          <a:latin typeface="Arial"/>
                          <a:cs typeface="Arial"/>
                        </a:rPr>
                        <a:t>menu</a:t>
                      </a:r>
                      <a:r>
                        <a:rPr sz="950" spc="85" dirty="0">
                          <a:latin typeface="Arial"/>
                          <a:cs typeface="Arial"/>
                        </a:rPr>
                        <a:t> </a:t>
                      </a:r>
                      <a:r>
                        <a:rPr sz="950" spc="-10" dirty="0">
                          <a:latin typeface="Arial"/>
                          <a:cs typeface="Arial"/>
                        </a:rPr>
                        <a:t>activity</a:t>
                      </a:r>
                      <a:endParaRPr sz="950">
                        <a:latin typeface="Arial"/>
                        <a:cs typeface="Arial"/>
                      </a:endParaRPr>
                    </a:p>
                  </a:txBody>
                  <a:tcPr marL="0" marR="0" marT="381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a:lnSpc>
                          <a:spcPct val="100000"/>
                        </a:lnSpc>
                        <a:spcBef>
                          <a:spcPts val="170"/>
                        </a:spcBef>
                      </a:pPr>
                      <a:r>
                        <a:rPr sz="950" dirty="0">
                          <a:latin typeface="Arial"/>
                          <a:cs typeface="Arial"/>
                        </a:rPr>
                        <a:t>Budget-friendly</a:t>
                      </a:r>
                      <a:r>
                        <a:rPr sz="950" spc="150" dirty="0">
                          <a:latin typeface="Arial"/>
                          <a:cs typeface="Arial"/>
                        </a:rPr>
                        <a:t> </a:t>
                      </a:r>
                      <a:r>
                        <a:rPr sz="950" dirty="0">
                          <a:latin typeface="Arial"/>
                          <a:cs typeface="Arial"/>
                        </a:rPr>
                        <a:t>yet</a:t>
                      </a:r>
                      <a:r>
                        <a:rPr sz="950" spc="130" dirty="0">
                          <a:latin typeface="Arial"/>
                          <a:cs typeface="Arial"/>
                        </a:rPr>
                        <a:t> </a:t>
                      </a:r>
                      <a:r>
                        <a:rPr sz="950" dirty="0">
                          <a:latin typeface="Arial"/>
                          <a:cs typeface="Arial"/>
                        </a:rPr>
                        <a:t>balanced</a:t>
                      </a:r>
                      <a:r>
                        <a:rPr sz="950" spc="80" dirty="0">
                          <a:latin typeface="Arial"/>
                          <a:cs typeface="Arial"/>
                        </a:rPr>
                        <a:t> </a:t>
                      </a:r>
                      <a:r>
                        <a:rPr sz="950" spc="-10" dirty="0">
                          <a:latin typeface="Arial"/>
                          <a:cs typeface="Arial"/>
                        </a:rPr>
                        <a:t>everyday</a:t>
                      </a:r>
                      <a:endParaRPr sz="950">
                        <a:latin typeface="Arial"/>
                        <a:cs typeface="Arial"/>
                      </a:endParaRPr>
                    </a:p>
                    <a:p>
                      <a:pPr marL="32384">
                        <a:lnSpc>
                          <a:spcPct val="100000"/>
                        </a:lnSpc>
                        <a:spcBef>
                          <a:spcPts val="135"/>
                        </a:spcBef>
                      </a:pPr>
                      <a:r>
                        <a:rPr sz="950" dirty="0">
                          <a:latin typeface="Arial"/>
                          <a:cs typeface="Arial"/>
                        </a:rPr>
                        <a:t>meal</a:t>
                      </a:r>
                      <a:r>
                        <a:rPr sz="950" spc="85" dirty="0">
                          <a:latin typeface="Arial"/>
                          <a:cs typeface="Arial"/>
                        </a:rPr>
                        <a:t> </a:t>
                      </a:r>
                      <a:r>
                        <a:rPr sz="950" spc="-10" dirty="0">
                          <a:latin typeface="Arial"/>
                          <a:cs typeface="Arial"/>
                        </a:rPr>
                        <a:t>planning</a:t>
                      </a:r>
                      <a:endParaRPr sz="950">
                        <a:latin typeface="Arial"/>
                        <a:cs typeface="Arial"/>
                      </a:endParaRPr>
                    </a:p>
                  </a:txBody>
                  <a:tcPr marL="0" marR="0" marT="215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4"/>
                  </a:ext>
                </a:extLst>
              </a:tr>
              <a:tr h="586105">
                <a:tc>
                  <a:txBody>
                    <a:bodyPr/>
                    <a:lstStyle/>
                    <a:p>
                      <a:pPr marL="27305">
                        <a:lnSpc>
                          <a:spcPct val="100000"/>
                        </a:lnSpc>
                        <a:spcBef>
                          <a:spcPts val="259"/>
                        </a:spcBef>
                      </a:pPr>
                      <a:r>
                        <a:rPr sz="950" spc="-50" dirty="0">
                          <a:latin typeface="Arial"/>
                          <a:cs typeface="Arial"/>
                        </a:rPr>
                        <a:t>5</a:t>
                      </a:r>
                      <a:endParaRPr sz="950">
                        <a:latin typeface="Arial"/>
                        <a:cs typeface="Arial"/>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66040" algn="just">
                        <a:lnSpc>
                          <a:spcPct val="112100"/>
                        </a:lnSpc>
                        <a:spcBef>
                          <a:spcPts val="35"/>
                        </a:spcBef>
                      </a:pPr>
                      <a:r>
                        <a:rPr sz="950" dirty="0">
                          <a:latin typeface="Arial"/>
                          <a:cs typeface="Arial"/>
                        </a:rPr>
                        <a:t>Collaborative</a:t>
                      </a:r>
                      <a:r>
                        <a:rPr sz="950" spc="190" dirty="0">
                          <a:latin typeface="Arial"/>
                          <a:cs typeface="Arial"/>
                        </a:rPr>
                        <a:t> </a:t>
                      </a:r>
                      <a:r>
                        <a:rPr sz="950" dirty="0">
                          <a:latin typeface="Arial"/>
                          <a:cs typeface="Arial"/>
                        </a:rPr>
                        <a:t>cooking</a:t>
                      </a:r>
                      <a:r>
                        <a:rPr sz="950" spc="270" dirty="0">
                          <a:latin typeface="Arial"/>
                          <a:cs typeface="Arial"/>
                        </a:rPr>
                        <a:t> </a:t>
                      </a:r>
                      <a:r>
                        <a:rPr sz="950" dirty="0">
                          <a:latin typeface="Arial"/>
                          <a:cs typeface="Arial"/>
                        </a:rPr>
                        <a:t>activity:</a:t>
                      </a:r>
                      <a:r>
                        <a:rPr sz="950" spc="225" dirty="0">
                          <a:latin typeface="Arial"/>
                          <a:cs typeface="Arial"/>
                        </a:rPr>
                        <a:t> </a:t>
                      </a:r>
                      <a:r>
                        <a:rPr sz="950" spc="-10" dirty="0">
                          <a:latin typeface="Arial"/>
                          <a:cs typeface="Arial"/>
                        </a:rPr>
                        <a:t>cooking </a:t>
                      </a:r>
                      <a:r>
                        <a:rPr sz="950" dirty="0">
                          <a:latin typeface="Arial"/>
                          <a:cs typeface="Arial"/>
                        </a:rPr>
                        <a:t>an</a:t>
                      </a:r>
                      <a:r>
                        <a:rPr sz="950" spc="150" dirty="0">
                          <a:latin typeface="Arial"/>
                          <a:cs typeface="Arial"/>
                        </a:rPr>
                        <a:t> </a:t>
                      </a:r>
                      <a:r>
                        <a:rPr sz="950" dirty="0">
                          <a:latin typeface="Arial"/>
                          <a:cs typeface="Arial"/>
                        </a:rPr>
                        <a:t>easy</a:t>
                      </a:r>
                      <a:r>
                        <a:rPr sz="950" spc="155" dirty="0">
                          <a:latin typeface="Arial"/>
                          <a:cs typeface="Arial"/>
                        </a:rPr>
                        <a:t> </a:t>
                      </a:r>
                      <a:r>
                        <a:rPr sz="950" dirty="0">
                          <a:latin typeface="Arial"/>
                          <a:cs typeface="Arial"/>
                        </a:rPr>
                        <a:t>meal</a:t>
                      </a:r>
                      <a:r>
                        <a:rPr sz="950" spc="105" dirty="0">
                          <a:latin typeface="Arial"/>
                          <a:cs typeface="Arial"/>
                        </a:rPr>
                        <a:t> </a:t>
                      </a:r>
                      <a:r>
                        <a:rPr sz="950" dirty="0">
                          <a:latin typeface="Arial"/>
                          <a:cs typeface="Arial"/>
                        </a:rPr>
                        <a:t>together</a:t>
                      </a:r>
                      <a:r>
                        <a:rPr sz="950" spc="130" dirty="0">
                          <a:latin typeface="Arial"/>
                          <a:cs typeface="Arial"/>
                        </a:rPr>
                        <a:t> </a:t>
                      </a:r>
                      <a:r>
                        <a:rPr sz="950" dirty="0">
                          <a:latin typeface="Arial"/>
                          <a:cs typeface="Arial"/>
                        </a:rPr>
                        <a:t>with</a:t>
                      </a:r>
                      <a:r>
                        <a:rPr sz="950" spc="150" dirty="0">
                          <a:latin typeface="Arial"/>
                          <a:cs typeface="Arial"/>
                        </a:rPr>
                        <a:t> </a:t>
                      </a:r>
                      <a:r>
                        <a:rPr sz="950" spc="-10" dirty="0">
                          <a:latin typeface="Arial"/>
                          <a:cs typeface="Arial"/>
                        </a:rPr>
                        <a:t>accessible ingredients</a:t>
                      </a:r>
                      <a:endParaRPr sz="950">
                        <a:latin typeface="Arial"/>
                        <a:cs typeface="Arial"/>
                      </a:endParaRPr>
                    </a:p>
                  </a:txBody>
                  <a:tcPr marL="0" marR="0" marT="44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a:lnSpc>
                          <a:spcPct val="100000"/>
                        </a:lnSpc>
                        <a:spcBef>
                          <a:spcPts val="259"/>
                        </a:spcBef>
                      </a:pPr>
                      <a:r>
                        <a:rPr sz="950" dirty="0">
                          <a:latin typeface="Arial"/>
                          <a:cs typeface="Arial"/>
                        </a:rPr>
                        <a:t>Preparing</a:t>
                      </a:r>
                      <a:r>
                        <a:rPr sz="950" spc="100" dirty="0">
                          <a:latin typeface="Arial"/>
                          <a:cs typeface="Arial"/>
                        </a:rPr>
                        <a:t> </a:t>
                      </a:r>
                      <a:r>
                        <a:rPr sz="950" dirty="0">
                          <a:latin typeface="Arial"/>
                          <a:cs typeface="Arial"/>
                        </a:rPr>
                        <a:t>balanced</a:t>
                      </a:r>
                      <a:r>
                        <a:rPr sz="950" spc="110" dirty="0">
                          <a:latin typeface="Arial"/>
                          <a:cs typeface="Arial"/>
                        </a:rPr>
                        <a:t> </a:t>
                      </a:r>
                      <a:r>
                        <a:rPr sz="950" dirty="0">
                          <a:latin typeface="Arial"/>
                          <a:cs typeface="Arial"/>
                        </a:rPr>
                        <a:t>meals</a:t>
                      </a:r>
                      <a:r>
                        <a:rPr sz="950" spc="45" dirty="0">
                          <a:latin typeface="Arial"/>
                          <a:cs typeface="Arial"/>
                        </a:rPr>
                        <a:t> </a:t>
                      </a:r>
                      <a:r>
                        <a:rPr sz="950" dirty="0">
                          <a:latin typeface="Arial"/>
                          <a:cs typeface="Arial"/>
                        </a:rPr>
                        <a:t>at</a:t>
                      </a:r>
                      <a:r>
                        <a:rPr sz="950" spc="110" dirty="0">
                          <a:latin typeface="Arial"/>
                          <a:cs typeface="Arial"/>
                        </a:rPr>
                        <a:t> </a:t>
                      </a:r>
                      <a:r>
                        <a:rPr sz="950" spc="-20" dirty="0">
                          <a:latin typeface="Arial"/>
                          <a:cs typeface="Arial"/>
                        </a:rPr>
                        <a:t>home</a:t>
                      </a:r>
                      <a:endParaRPr sz="950">
                        <a:latin typeface="Arial"/>
                        <a:cs typeface="Arial"/>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5"/>
                  </a:ext>
                </a:extLst>
              </a:tr>
              <a:tr h="585470">
                <a:tc>
                  <a:txBody>
                    <a:bodyPr/>
                    <a:lstStyle/>
                    <a:p>
                      <a:pPr marL="27305">
                        <a:lnSpc>
                          <a:spcPct val="100000"/>
                        </a:lnSpc>
                        <a:spcBef>
                          <a:spcPts val="265"/>
                        </a:spcBef>
                      </a:pPr>
                      <a:r>
                        <a:rPr sz="950" spc="-50" dirty="0">
                          <a:latin typeface="Arial"/>
                          <a:cs typeface="Arial"/>
                        </a:rPr>
                        <a:t>6</a:t>
                      </a:r>
                      <a:endParaRPr sz="950">
                        <a:latin typeface="Arial"/>
                        <a:cs typeface="Arial"/>
                      </a:endParaRPr>
                    </a:p>
                  </a:txBody>
                  <a:tcPr marL="0" marR="0" marT="3365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180340">
                        <a:lnSpc>
                          <a:spcPct val="112000"/>
                        </a:lnSpc>
                        <a:spcBef>
                          <a:spcPts val="50"/>
                        </a:spcBef>
                      </a:pPr>
                      <a:r>
                        <a:rPr sz="950" dirty="0">
                          <a:latin typeface="Arial"/>
                          <a:cs typeface="Arial"/>
                        </a:rPr>
                        <a:t>Exploring</a:t>
                      </a:r>
                      <a:r>
                        <a:rPr sz="950" spc="155" dirty="0">
                          <a:latin typeface="Arial"/>
                          <a:cs typeface="Arial"/>
                        </a:rPr>
                        <a:t> </a:t>
                      </a:r>
                      <a:r>
                        <a:rPr sz="950" dirty="0">
                          <a:latin typeface="Arial"/>
                          <a:cs typeface="Arial"/>
                        </a:rPr>
                        <a:t>carbonated,</a:t>
                      </a:r>
                      <a:r>
                        <a:rPr sz="950" spc="70" dirty="0">
                          <a:latin typeface="Arial"/>
                          <a:cs typeface="Arial"/>
                        </a:rPr>
                        <a:t> </a:t>
                      </a:r>
                      <a:r>
                        <a:rPr sz="950" dirty="0">
                          <a:latin typeface="Arial"/>
                          <a:cs typeface="Arial"/>
                        </a:rPr>
                        <a:t>sugary</a:t>
                      </a:r>
                      <a:r>
                        <a:rPr sz="950" spc="145" dirty="0">
                          <a:latin typeface="Arial"/>
                          <a:cs typeface="Arial"/>
                        </a:rPr>
                        <a:t> </a:t>
                      </a:r>
                      <a:r>
                        <a:rPr sz="950" spc="-10" dirty="0">
                          <a:latin typeface="Arial"/>
                          <a:cs typeface="Arial"/>
                        </a:rPr>
                        <a:t>drinks </a:t>
                      </a:r>
                      <a:r>
                        <a:rPr sz="950" dirty="0">
                          <a:latin typeface="Arial"/>
                          <a:cs typeface="Arial"/>
                        </a:rPr>
                        <a:t>and</a:t>
                      </a:r>
                      <a:r>
                        <a:rPr sz="950" spc="100" dirty="0">
                          <a:latin typeface="Arial"/>
                          <a:cs typeface="Arial"/>
                        </a:rPr>
                        <a:t> </a:t>
                      </a:r>
                      <a:r>
                        <a:rPr sz="950" dirty="0">
                          <a:latin typeface="Arial"/>
                          <a:cs typeface="Arial"/>
                        </a:rPr>
                        <a:t>brainstorming</a:t>
                      </a:r>
                      <a:r>
                        <a:rPr sz="950" spc="90" dirty="0">
                          <a:latin typeface="Arial"/>
                          <a:cs typeface="Arial"/>
                        </a:rPr>
                        <a:t> </a:t>
                      </a:r>
                      <a:r>
                        <a:rPr sz="950" dirty="0">
                          <a:latin typeface="Arial"/>
                          <a:cs typeface="Arial"/>
                        </a:rPr>
                        <a:t>alternative</a:t>
                      </a:r>
                      <a:r>
                        <a:rPr sz="950" spc="185" dirty="0">
                          <a:latin typeface="Arial"/>
                          <a:cs typeface="Arial"/>
                        </a:rPr>
                        <a:t> </a:t>
                      </a:r>
                      <a:r>
                        <a:rPr sz="950" spc="-10" dirty="0">
                          <a:latin typeface="Arial"/>
                          <a:cs typeface="Arial"/>
                        </a:rPr>
                        <a:t>healthy </a:t>
                      </a:r>
                      <a:r>
                        <a:rPr sz="950" dirty="0">
                          <a:latin typeface="Arial"/>
                          <a:cs typeface="Arial"/>
                        </a:rPr>
                        <a:t>snack</a:t>
                      </a:r>
                      <a:r>
                        <a:rPr sz="950" spc="90" dirty="0">
                          <a:latin typeface="Arial"/>
                          <a:cs typeface="Arial"/>
                        </a:rPr>
                        <a:t> </a:t>
                      </a:r>
                      <a:r>
                        <a:rPr sz="950" spc="-10" dirty="0">
                          <a:latin typeface="Arial"/>
                          <a:cs typeface="Arial"/>
                        </a:rPr>
                        <a:t>ideas</a:t>
                      </a:r>
                      <a:endParaRPr sz="950">
                        <a:latin typeface="Arial"/>
                        <a:cs typeface="Arial"/>
                      </a:endParaRPr>
                    </a:p>
                  </a:txBody>
                  <a:tcPr marL="0" marR="0" marT="63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marR="415290">
                        <a:lnSpc>
                          <a:spcPct val="112100"/>
                        </a:lnSpc>
                        <a:spcBef>
                          <a:spcPts val="50"/>
                        </a:spcBef>
                      </a:pPr>
                      <a:r>
                        <a:rPr sz="950" dirty="0">
                          <a:latin typeface="Arial"/>
                          <a:cs typeface="Arial"/>
                        </a:rPr>
                        <a:t>Adoption</a:t>
                      </a:r>
                      <a:r>
                        <a:rPr sz="950" spc="65" dirty="0">
                          <a:latin typeface="Arial"/>
                          <a:cs typeface="Arial"/>
                        </a:rPr>
                        <a:t> </a:t>
                      </a:r>
                      <a:r>
                        <a:rPr sz="950" dirty="0">
                          <a:latin typeface="Arial"/>
                          <a:cs typeface="Arial"/>
                        </a:rPr>
                        <a:t>of</a:t>
                      </a:r>
                      <a:r>
                        <a:rPr sz="950" spc="105" dirty="0">
                          <a:latin typeface="Arial"/>
                          <a:cs typeface="Arial"/>
                        </a:rPr>
                        <a:t> </a:t>
                      </a:r>
                      <a:r>
                        <a:rPr sz="950" dirty="0">
                          <a:latin typeface="Arial"/>
                          <a:cs typeface="Arial"/>
                        </a:rPr>
                        <a:t>healthier</a:t>
                      </a:r>
                      <a:r>
                        <a:rPr sz="950" spc="130" dirty="0">
                          <a:latin typeface="Arial"/>
                          <a:cs typeface="Arial"/>
                        </a:rPr>
                        <a:t> </a:t>
                      </a:r>
                      <a:r>
                        <a:rPr sz="950" dirty="0">
                          <a:latin typeface="Arial"/>
                          <a:cs typeface="Arial"/>
                        </a:rPr>
                        <a:t>snacks</a:t>
                      </a:r>
                      <a:r>
                        <a:rPr sz="950" spc="45" dirty="0">
                          <a:latin typeface="Arial"/>
                          <a:cs typeface="Arial"/>
                        </a:rPr>
                        <a:t> </a:t>
                      </a:r>
                      <a:r>
                        <a:rPr sz="950" spc="-25" dirty="0">
                          <a:latin typeface="Arial"/>
                          <a:cs typeface="Arial"/>
                        </a:rPr>
                        <a:t>and </a:t>
                      </a:r>
                      <a:r>
                        <a:rPr sz="950" spc="-10" dirty="0">
                          <a:latin typeface="Arial"/>
                          <a:cs typeface="Arial"/>
                        </a:rPr>
                        <a:t>drinks</a:t>
                      </a:r>
                      <a:endParaRPr sz="950">
                        <a:latin typeface="Arial"/>
                        <a:cs typeface="Arial"/>
                      </a:endParaRPr>
                    </a:p>
                  </a:txBody>
                  <a:tcPr marL="0" marR="0" marT="63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6"/>
                  </a:ext>
                </a:extLst>
              </a:tr>
              <a:tr h="586105">
                <a:tc>
                  <a:txBody>
                    <a:bodyPr/>
                    <a:lstStyle/>
                    <a:p>
                      <a:pPr marL="27305">
                        <a:lnSpc>
                          <a:spcPct val="100000"/>
                        </a:lnSpc>
                        <a:spcBef>
                          <a:spcPts val="270"/>
                        </a:spcBef>
                      </a:pPr>
                      <a:r>
                        <a:rPr sz="950" spc="-50" dirty="0">
                          <a:latin typeface="Arial"/>
                          <a:cs typeface="Arial"/>
                        </a:rPr>
                        <a:t>7</a:t>
                      </a:r>
                      <a:endParaRPr sz="950">
                        <a:latin typeface="Arial"/>
                        <a:cs typeface="Arial"/>
                      </a:endParaRPr>
                    </a:p>
                  </a:txBody>
                  <a:tcPr marL="0" marR="0" marT="3429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29845" marR="41910" algn="just">
                        <a:lnSpc>
                          <a:spcPct val="112100"/>
                        </a:lnSpc>
                        <a:spcBef>
                          <a:spcPts val="55"/>
                        </a:spcBef>
                      </a:pPr>
                      <a:r>
                        <a:rPr sz="950" dirty="0">
                          <a:latin typeface="Arial"/>
                          <a:cs typeface="Arial"/>
                        </a:rPr>
                        <a:t>Discuss</a:t>
                      </a:r>
                      <a:r>
                        <a:rPr sz="950" spc="200" dirty="0">
                          <a:latin typeface="Arial"/>
                          <a:cs typeface="Arial"/>
                        </a:rPr>
                        <a:t> </a:t>
                      </a:r>
                      <a:r>
                        <a:rPr sz="950" dirty="0">
                          <a:latin typeface="Arial"/>
                          <a:cs typeface="Arial"/>
                        </a:rPr>
                        <a:t>progress</a:t>
                      </a:r>
                      <a:r>
                        <a:rPr sz="950" spc="200" dirty="0">
                          <a:latin typeface="Arial"/>
                          <a:cs typeface="Arial"/>
                        </a:rPr>
                        <a:t> </a:t>
                      </a:r>
                      <a:r>
                        <a:rPr sz="950" dirty="0">
                          <a:latin typeface="Arial"/>
                          <a:cs typeface="Arial"/>
                        </a:rPr>
                        <a:t>on</a:t>
                      </a:r>
                      <a:r>
                        <a:rPr sz="950" spc="225" dirty="0">
                          <a:latin typeface="Arial"/>
                          <a:cs typeface="Arial"/>
                        </a:rPr>
                        <a:t> </a:t>
                      </a:r>
                      <a:r>
                        <a:rPr sz="950" dirty="0">
                          <a:latin typeface="Arial"/>
                          <a:cs typeface="Arial"/>
                        </a:rPr>
                        <a:t>personal</a:t>
                      </a:r>
                      <a:r>
                        <a:rPr sz="950" spc="180" dirty="0">
                          <a:latin typeface="Arial"/>
                          <a:cs typeface="Arial"/>
                        </a:rPr>
                        <a:t> </a:t>
                      </a:r>
                      <a:r>
                        <a:rPr sz="950" dirty="0">
                          <a:latin typeface="Arial"/>
                          <a:cs typeface="Arial"/>
                        </a:rPr>
                        <a:t>goal</a:t>
                      </a:r>
                      <a:r>
                        <a:rPr sz="950" spc="190" dirty="0">
                          <a:latin typeface="Arial"/>
                          <a:cs typeface="Arial"/>
                        </a:rPr>
                        <a:t> </a:t>
                      </a:r>
                      <a:r>
                        <a:rPr sz="950" spc="-25" dirty="0">
                          <a:latin typeface="Arial"/>
                          <a:cs typeface="Arial"/>
                        </a:rPr>
                        <a:t>set </a:t>
                      </a:r>
                      <a:r>
                        <a:rPr sz="950" dirty="0">
                          <a:latin typeface="Arial"/>
                          <a:cs typeface="Arial"/>
                        </a:rPr>
                        <a:t>in</a:t>
                      </a:r>
                      <a:r>
                        <a:rPr sz="950" spc="110" dirty="0">
                          <a:latin typeface="Arial"/>
                          <a:cs typeface="Arial"/>
                        </a:rPr>
                        <a:t> </a:t>
                      </a:r>
                      <a:r>
                        <a:rPr sz="950" dirty="0">
                          <a:latin typeface="Arial"/>
                          <a:cs typeface="Arial"/>
                        </a:rPr>
                        <a:t>Week</a:t>
                      </a:r>
                      <a:r>
                        <a:rPr sz="950" spc="150" dirty="0">
                          <a:latin typeface="Arial"/>
                          <a:cs typeface="Arial"/>
                        </a:rPr>
                        <a:t> </a:t>
                      </a:r>
                      <a:r>
                        <a:rPr sz="950" dirty="0">
                          <a:latin typeface="Arial"/>
                          <a:cs typeface="Arial"/>
                        </a:rPr>
                        <a:t>1,</a:t>
                      </a:r>
                      <a:r>
                        <a:rPr sz="950" spc="110" dirty="0">
                          <a:latin typeface="Arial"/>
                          <a:cs typeface="Arial"/>
                        </a:rPr>
                        <a:t> </a:t>
                      </a:r>
                      <a:r>
                        <a:rPr sz="950" dirty="0">
                          <a:latin typeface="Arial"/>
                          <a:cs typeface="Arial"/>
                        </a:rPr>
                        <a:t>preparing</a:t>
                      </a:r>
                      <a:r>
                        <a:rPr sz="950" spc="80" dirty="0">
                          <a:latin typeface="Arial"/>
                          <a:cs typeface="Arial"/>
                        </a:rPr>
                        <a:t> </a:t>
                      </a:r>
                      <a:r>
                        <a:rPr sz="950" dirty="0">
                          <a:latin typeface="Arial"/>
                          <a:cs typeface="Arial"/>
                        </a:rPr>
                        <a:t>an</a:t>
                      </a:r>
                      <a:r>
                        <a:rPr sz="950" spc="145" dirty="0">
                          <a:latin typeface="Arial"/>
                          <a:cs typeface="Arial"/>
                        </a:rPr>
                        <a:t> </a:t>
                      </a:r>
                      <a:r>
                        <a:rPr sz="950" dirty="0">
                          <a:latin typeface="Arial"/>
                          <a:cs typeface="Arial"/>
                        </a:rPr>
                        <a:t>action</a:t>
                      </a:r>
                      <a:r>
                        <a:rPr sz="950" spc="114" dirty="0">
                          <a:latin typeface="Arial"/>
                          <a:cs typeface="Arial"/>
                        </a:rPr>
                        <a:t> </a:t>
                      </a:r>
                      <a:r>
                        <a:rPr sz="950" dirty="0">
                          <a:latin typeface="Arial"/>
                          <a:cs typeface="Arial"/>
                        </a:rPr>
                        <a:t>plan</a:t>
                      </a:r>
                      <a:r>
                        <a:rPr sz="950" spc="85" dirty="0">
                          <a:latin typeface="Arial"/>
                          <a:cs typeface="Arial"/>
                        </a:rPr>
                        <a:t> </a:t>
                      </a:r>
                      <a:r>
                        <a:rPr sz="950" spc="-25" dirty="0">
                          <a:latin typeface="Arial"/>
                          <a:cs typeface="Arial"/>
                        </a:rPr>
                        <a:t>for </a:t>
                      </a:r>
                      <a:r>
                        <a:rPr sz="950" dirty="0">
                          <a:latin typeface="Arial"/>
                          <a:cs typeface="Arial"/>
                        </a:rPr>
                        <a:t>upcoming</a:t>
                      </a:r>
                      <a:r>
                        <a:rPr sz="950" spc="80" dirty="0">
                          <a:latin typeface="Arial"/>
                          <a:cs typeface="Arial"/>
                        </a:rPr>
                        <a:t> </a:t>
                      </a:r>
                      <a:r>
                        <a:rPr sz="950" dirty="0">
                          <a:latin typeface="Arial"/>
                          <a:cs typeface="Arial"/>
                        </a:rPr>
                        <a:t>four</a:t>
                      </a:r>
                      <a:r>
                        <a:rPr sz="950" spc="114" dirty="0">
                          <a:latin typeface="Arial"/>
                          <a:cs typeface="Arial"/>
                        </a:rPr>
                        <a:t> </a:t>
                      </a:r>
                      <a:r>
                        <a:rPr sz="950" spc="-20" dirty="0">
                          <a:latin typeface="Arial"/>
                          <a:cs typeface="Arial"/>
                        </a:rPr>
                        <a:t>weeks</a:t>
                      </a:r>
                      <a:endParaRPr sz="950">
                        <a:latin typeface="Arial"/>
                        <a:cs typeface="Arial"/>
                      </a:endParaRPr>
                    </a:p>
                  </a:txBody>
                  <a:tcPr marL="0" marR="0" marT="69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tc>
                  <a:txBody>
                    <a:bodyPr/>
                    <a:lstStyle/>
                    <a:p>
                      <a:pPr marL="32384" marR="524510">
                        <a:lnSpc>
                          <a:spcPct val="112100"/>
                        </a:lnSpc>
                        <a:spcBef>
                          <a:spcPts val="55"/>
                        </a:spcBef>
                      </a:pPr>
                      <a:r>
                        <a:rPr sz="950" dirty="0">
                          <a:latin typeface="Arial"/>
                          <a:cs typeface="Arial"/>
                        </a:rPr>
                        <a:t>Sustaining healthy habits </a:t>
                      </a:r>
                      <a:r>
                        <a:rPr sz="950" spc="-20" dirty="0">
                          <a:latin typeface="Arial"/>
                          <a:cs typeface="Arial"/>
                        </a:rPr>
                        <a:t>post-</a:t>
                      </a:r>
                      <a:r>
                        <a:rPr sz="950" spc="-10" dirty="0">
                          <a:latin typeface="Arial"/>
                          <a:cs typeface="Arial"/>
                        </a:rPr>
                        <a:t>campaign</a:t>
                      </a:r>
                      <a:endParaRPr sz="950">
                        <a:latin typeface="Arial"/>
                        <a:cs typeface="Arial"/>
                      </a:endParaRPr>
                    </a:p>
                  </a:txBody>
                  <a:tcPr marL="0" marR="0" marT="69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7EFF8"/>
                    </a:solidFill>
                  </a:tcPr>
                </a:tc>
                <a:extLst>
                  <a:ext uri="{0D108BD9-81ED-4DB2-BD59-A6C34878D82A}">
                    <a16:rowId xmlns:a16="http://schemas.microsoft.com/office/drawing/2014/main" val="10007"/>
                  </a:ext>
                </a:extLst>
              </a:tr>
            </a:tbl>
          </a:graphicData>
        </a:graphic>
      </p:graphicFrame>
      <p:grpSp>
        <p:nvGrpSpPr>
          <p:cNvPr id="6" name="object 6"/>
          <p:cNvGrpSpPr/>
          <p:nvPr/>
        </p:nvGrpSpPr>
        <p:grpSpPr>
          <a:xfrm>
            <a:off x="0" y="6334131"/>
            <a:ext cx="12192000" cy="523875"/>
            <a:chOff x="0" y="6334131"/>
            <a:chExt cx="12192000" cy="523875"/>
          </a:xfrm>
        </p:grpSpPr>
        <p:sp>
          <p:nvSpPr>
            <p:cNvPr id="7" name="object 7"/>
            <p:cNvSpPr/>
            <p:nvPr/>
          </p:nvSpPr>
          <p:spPr>
            <a:xfrm>
              <a:off x="0" y="6400799"/>
              <a:ext cx="12192000" cy="457200"/>
            </a:xfrm>
            <a:custGeom>
              <a:avLst/>
              <a:gdLst/>
              <a:ahLst/>
              <a:cxnLst/>
              <a:rect l="l" t="t" r="r" b="b"/>
              <a:pathLst>
                <a:path w="12192000" h="457200">
                  <a:moveTo>
                    <a:pt x="12191492" y="0"/>
                  </a:moveTo>
                  <a:lnTo>
                    <a:pt x="0" y="0"/>
                  </a:lnTo>
                  <a:lnTo>
                    <a:pt x="0" y="457199"/>
                  </a:lnTo>
                  <a:lnTo>
                    <a:pt x="12191492" y="457199"/>
                  </a:lnTo>
                  <a:lnTo>
                    <a:pt x="12191492" y="0"/>
                  </a:lnTo>
                  <a:close/>
                </a:path>
              </a:pathLst>
            </a:custGeom>
            <a:solidFill>
              <a:srgbClr val="2483C5"/>
            </a:solidFill>
          </p:spPr>
          <p:txBody>
            <a:bodyPr wrap="square" lIns="0" tIns="0" rIns="0" bIns="0" rtlCol="0"/>
            <a:lstStyle/>
            <a:p>
              <a:endParaRPr/>
            </a:p>
          </p:txBody>
        </p:sp>
        <p:sp>
          <p:nvSpPr>
            <p:cNvPr id="8" name="object 8"/>
            <p:cNvSpPr/>
            <p:nvPr/>
          </p:nvSpPr>
          <p:spPr>
            <a:xfrm>
              <a:off x="0" y="6334131"/>
              <a:ext cx="12192000" cy="66675"/>
            </a:xfrm>
            <a:custGeom>
              <a:avLst/>
              <a:gdLst/>
              <a:ahLst/>
              <a:cxnLst/>
              <a:rect l="l" t="t" r="r" b="b"/>
              <a:pathLst>
                <a:path w="12192000" h="66675">
                  <a:moveTo>
                    <a:pt x="12191492" y="0"/>
                  </a:moveTo>
                  <a:lnTo>
                    <a:pt x="0" y="0"/>
                  </a:lnTo>
                  <a:lnTo>
                    <a:pt x="0" y="66541"/>
                  </a:lnTo>
                  <a:lnTo>
                    <a:pt x="12191492" y="66541"/>
                  </a:lnTo>
                  <a:lnTo>
                    <a:pt x="12191492" y="0"/>
                  </a:lnTo>
                  <a:close/>
                </a:path>
              </a:pathLst>
            </a:custGeom>
            <a:solidFill>
              <a:srgbClr val="1CACE2"/>
            </a:solidFill>
          </p:spPr>
          <p:txBody>
            <a:bodyPr wrap="square" lIns="0" tIns="0" rIns="0" bIns="0" rtlCol="0"/>
            <a:lstStyle/>
            <a:p>
              <a:endParaRPr/>
            </a:p>
          </p:txBody>
        </p:sp>
      </p:grpSp>
      <p:pic>
        <p:nvPicPr>
          <p:cNvPr id="9" name="Picture 8">
            <a:extLst>
              <a:ext uri="{FF2B5EF4-FFF2-40B4-BE49-F238E27FC236}">
                <a16:creationId xmlns:a16="http://schemas.microsoft.com/office/drawing/2014/main" id="{5486E4F3-9986-DF85-B862-4066048D40CC}"/>
              </a:ext>
            </a:extLst>
          </p:cNvPr>
          <p:cNvPicPr>
            <a:picLocks noChangeAspect="1"/>
          </p:cNvPicPr>
          <p:nvPr/>
        </p:nvPicPr>
        <p:blipFill>
          <a:blip r:embed="rId3"/>
          <a:stretch>
            <a:fillRect/>
          </a:stretch>
        </p:blipFill>
        <p:spPr>
          <a:xfrm>
            <a:off x="7730668" y="3423390"/>
            <a:ext cx="3962400" cy="283352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77289" y="896619"/>
            <a:ext cx="2727325" cy="758190"/>
          </a:xfrm>
          <a:prstGeom prst="rect">
            <a:avLst/>
          </a:prstGeom>
        </p:spPr>
        <p:txBody>
          <a:bodyPr vert="horz" wrap="square" lIns="0" tIns="13335" rIns="0" bIns="0" rtlCol="0">
            <a:spAutoFit/>
          </a:bodyPr>
          <a:lstStyle/>
          <a:p>
            <a:pPr marL="12700">
              <a:lnSpc>
                <a:spcPct val="100000"/>
              </a:lnSpc>
              <a:spcBef>
                <a:spcPts val="105"/>
              </a:spcBef>
            </a:pPr>
            <a:r>
              <a:rPr sz="4800" spc="-40" dirty="0">
                <a:solidFill>
                  <a:srgbClr val="404040"/>
                </a:solidFill>
              </a:rPr>
              <a:t>Rationale</a:t>
            </a:r>
            <a:endParaRPr sz="4800"/>
          </a:p>
        </p:txBody>
      </p:sp>
      <p:sp>
        <p:nvSpPr>
          <p:cNvPr id="3" name="object 3"/>
          <p:cNvSpPr/>
          <p:nvPr/>
        </p:nvSpPr>
        <p:spPr>
          <a:xfrm>
            <a:off x="1195387" y="1738376"/>
            <a:ext cx="9973310" cy="0"/>
          </a:xfrm>
          <a:custGeom>
            <a:avLst/>
            <a:gdLst/>
            <a:ahLst/>
            <a:cxnLst/>
            <a:rect l="l" t="t" r="r" b="b"/>
            <a:pathLst>
              <a:path w="9973310">
                <a:moveTo>
                  <a:pt x="0" y="0"/>
                </a:moveTo>
                <a:lnTo>
                  <a:pt x="9972738" y="0"/>
                </a:lnTo>
              </a:path>
            </a:pathLst>
          </a:custGeom>
          <a:ln w="6096">
            <a:solidFill>
              <a:srgbClr val="7D7D7D"/>
            </a:solidFill>
          </a:ln>
        </p:spPr>
        <p:txBody>
          <a:bodyPr wrap="square" lIns="0" tIns="0" rIns="0" bIns="0" rtlCol="0"/>
          <a:lstStyle/>
          <a:p>
            <a:endParaRPr/>
          </a:p>
        </p:txBody>
      </p:sp>
      <p:pic>
        <p:nvPicPr>
          <p:cNvPr id="4" name="object 4"/>
          <p:cNvPicPr/>
          <p:nvPr/>
        </p:nvPicPr>
        <p:blipFill>
          <a:blip r:embed="rId3" cstate="print"/>
          <a:stretch>
            <a:fillRect/>
          </a:stretch>
        </p:blipFill>
        <p:spPr>
          <a:xfrm>
            <a:off x="1057275" y="2381250"/>
            <a:ext cx="3676650" cy="2438400"/>
          </a:xfrm>
          <a:prstGeom prst="rect">
            <a:avLst/>
          </a:prstGeom>
        </p:spPr>
      </p:pic>
      <p:sp>
        <p:nvSpPr>
          <p:cNvPr id="5" name="object 5"/>
          <p:cNvSpPr txBox="1"/>
          <p:nvPr/>
        </p:nvSpPr>
        <p:spPr>
          <a:xfrm>
            <a:off x="5478526" y="1904428"/>
            <a:ext cx="6205220" cy="3659504"/>
          </a:xfrm>
          <a:prstGeom prst="rect">
            <a:avLst/>
          </a:prstGeom>
        </p:spPr>
        <p:txBody>
          <a:bodyPr vert="horz" wrap="square" lIns="0" tIns="12700" rIns="0" bIns="0" rtlCol="0">
            <a:spAutoFit/>
          </a:bodyPr>
          <a:lstStyle/>
          <a:p>
            <a:pPr marL="354965" indent="-342265">
              <a:lnSpc>
                <a:spcPct val="100000"/>
              </a:lnSpc>
              <a:spcBef>
                <a:spcPts val="100"/>
              </a:spcBef>
              <a:buClr>
                <a:srgbClr val="1CACE2"/>
              </a:buClr>
              <a:buFont typeface="Arial"/>
              <a:buChar char="●"/>
              <a:tabLst>
                <a:tab pos="354965" algn="l"/>
              </a:tabLst>
            </a:pPr>
            <a:r>
              <a:rPr sz="1500" i="1" spc="-10" dirty="0">
                <a:solidFill>
                  <a:srgbClr val="404040"/>
                </a:solidFill>
                <a:latin typeface="Arial"/>
                <a:cs typeface="Arial"/>
              </a:rPr>
              <a:t>Nutritious</a:t>
            </a:r>
            <a:r>
              <a:rPr sz="1500" i="1" spc="-75" dirty="0">
                <a:solidFill>
                  <a:srgbClr val="404040"/>
                </a:solidFill>
                <a:latin typeface="Arial"/>
                <a:cs typeface="Arial"/>
              </a:rPr>
              <a:t> </a:t>
            </a:r>
            <a:r>
              <a:rPr sz="1500" i="1" dirty="0">
                <a:solidFill>
                  <a:srgbClr val="404040"/>
                </a:solidFill>
                <a:latin typeface="Arial"/>
                <a:cs typeface="Arial"/>
              </a:rPr>
              <a:t>Food,</a:t>
            </a:r>
            <a:r>
              <a:rPr sz="1500" i="1" spc="-75" dirty="0">
                <a:solidFill>
                  <a:srgbClr val="404040"/>
                </a:solidFill>
                <a:latin typeface="Arial"/>
                <a:cs typeface="Arial"/>
              </a:rPr>
              <a:t> </a:t>
            </a:r>
            <a:r>
              <a:rPr sz="1500" i="1" dirty="0">
                <a:solidFill>
                  <a:srgbClr val="404040"/>
                </a:solidFill>
                <a:latin typeface="Arial"/>
                <a:cs typeface="Arial"/>
              </a:rPr>
              <a:t>Healthy</a:t>
            </a:r>
            <a:r>
              <a:rPr sz="1500" i="1" spc="-60" dirty="0">
                <a:solidFill>
                  <a:srgbClr val="404040"/>
                </a:solidFill>
                <a:latin typeface="Arial"/>
                <a:cs typeface="Arial"/>
              </a:rPr>
              <a:t> </a:t>
            </a:r>
            <a:r>
              <a:rPr sz="1500" i="1" dirty="0">
                <a:solidFill>
                  <a:srgbClr val="404040"/>
                </a:solidFill>
                <a:latin typeface="Arial"/>
                <a:cs typeface="Arial"/>
              </a:rPr>
              <a:t>Life</a:t>
            </a:r>
            <a:r>
              <a:rPr sz="1500" i="1" spc="-20" dirty="0">
                <a:solidFill>
                  <a:srgbClr val="404040"/>
                </a:solidFill>
                <a:latin typeface="Arial"/>
                <a:cs typeface="Arial"/>
              </a:rPr>
              <a:t> </a:t>
            </a:r>
            <a:r>
              <a:rPr sz="1500" spc="-10" dirty="0">
                <a:solidFill>
                  <a:srgbClr val="404040"/>
                </a:solidFill>
                <a:latin typeface="Arial"/>
                <a:cs typeface="Arial"/>
              </a:rPr>
              <a:t>campaign</a:t>
            </a:r>
            <a:endParaRPr sz="1500" dirty="0">
              <a:latin typeface="Arial"/>
              <a:cs typeface="Arial"/>
            </a:endParaRPr>
          </a:p>
          <a:p>
            <a:pPr>
              <a:lnSpc>
                <a:spcPct val="100000"/>
              </a:lnSpc>
              <a:spcBef>
                <a:spcPts val="905"/>
              </a:spcBef>
              <a:buClr>
                <a:srgbClr val="1CACE2"/>
              </a:buClr>
              <a:buFont typeface="Arial"/>
              <a:buChar char="●"/>
            </a:pPr>
            <a:endParaRPr sz="1500" dirty="0">
              <a:latin typeface="Arial"/>
              <a:cs typeface="Arial"/>
            </a:endParaRPr>
          </a:p>
          <a:p>
            <a:pPr marL="354965" indent="-342265">
              <a:lnSpc>
                <a:spcPct val="100000"/>
              </a:lnSpc>
              <a:buClr>
                <a:srgbClr val="1CACE2"/>
              </a:buClr>
              <a:buChar char="●"/>
              <a:tabLst>
                <a:tab pos="354965" algn="l"/>
              </a:tabLst>
            </a:pPr>
            <a:r>
              <a:rPr sz="1500" spc="-10" dirty="0">
                <a:solidFill>
                  <a:srgbClr val="404040"/>
                </a:solidFill>
                <a:latin typeface="Arial"/>
                <a:cs typeface="Arial"/>
              </a:rPr>
              <a:t>Enabling</a:t>
            </a:r>
            <a:r>
              <a:rPr sz="1500" spc="-25" dirty="0">
                <a:solidFill>
                  <a:srgbClr val="404040"/>
                </a:solidFill>
                <a:latin typeface="Arial"/>
                <a:cs typeface="Arial"/>
              </a:rPr>
              <a:t> </a:t>
            </a:r>
            <a:r>
              <a:rPr sz="1500" dirty="0">
                <a:solidFill>
                  <a:srgbClr val="404040"/>
                </a:solidFill>
                <a:latin typeface="Arial"/>
                <a:cs typeface="Arial"/>
              </a:rPr>
              <a:t>the</a:t>
            </a:r>
            <a:r>
              <a:rPr sz="1500" spc="-50" dirty="0">
                <a:solidFill>
                  <a:srgbClr val="404040"/>
                </a:solidFill>
                <a:latin typeface="Arial"/>
                <a:cs typeface="Arial"/>
              </a:rPr>
              <a:t> </a:t>
            </a:r>
            <a:r>
              <a:rPr sz="1500" spc="-10" dirty="0">
                <a:solidFill>
                  <a:srgbClr val="404040"/>
                </a:solidFill>
                <a:latin typeface="Arial"/>
                <a:cs typeface="Arial"/>
              </a:rPr>
              <a:t>chosen</a:t>
            </a:r>
            <a:r>
              <a:rPr sz="1500" spc="-65" dirty="0">
                <a:solidFill>
                  <a:srgbClr val="404040"/>
                </a:solidFill>
                <a:latin typeface="Arial"/>
                <a:cs typeface="Arial"/>
              </a:rPr>
              <a:t> </a:t>
            </a:r>
            <a:r>
              <a:rPr sz="1500" spc="-10" dirty="0">
                <a:solidFill>
                  <a:srgbClr val="404040"/>
                </a:solidFill>
                <a:latin typeface="Arial"/>
                <a:cs typeface="Arial"/>
              </a:rPr>
              <a:t>population</a:t>
            </a:r>
            <a:r>
              <a:rPr sz="1500" spc="-75" dirty="0">
                <a:solidFill>
                  <a:srgbClr val="404040"/>
                </a:solidFill>
                <a:latin typeface="Arial"/>
                <a:cs typeface="Arial"/>
              </a:rPr>
              <a:t> </a:t>
            </a:r>
            <a:r>
              <a:rPr sz="1500" dirty="0">
                <a:solidFill>
                  <a:srgbClr val="404040"/>
                </a:solidFill>
                <a:latin typeface="Arial"/>
                <a:cs typeface="Arial"/>
              </a:rPr>
              <a:t>to</a:t>
            </a:r>
            <a:r>
              <a:rPr sz="1500" spc="-55" dirty="0">
                <a:solidFill>
                  <a:srgbClr val="404040"/>
                </a:solidFill>
                <a:latin typeface="Arial"/>
                <a:cs typeface="Arial"/>
              </a:rPr>
              <a:t> </a:t>
            </a:r>
            <a:r>
              <a:rPr sz="1500" dirty="0">
                <a:solidFill>
                  <a:srgbClr val="404040"/>
                </a:solidFill>
                <a:latin typeface="Arial"/>
                <a:cs typeface="Arial"/>
              </a:rPr>
              <a:t>adopt</a:t>
            </a:r>
            <a:r>
              <a:rPr sz="1500" spc="-60" dirty="0">
                <a:solidFill>
                  <a:srgbClr val="404040"/>
                </a:solidFill>
                <a:latin typeface="Arial"/>
                <a:cs typeface="Arial"/>
              </a:rPr>
              <a:t> </a:t>
            </a:r>
            <a:r>
              <a:rPr sz="1500" dirty="0">
                <a:solidFill>
                  <a:srgbClr val="404040"/>
                </a:solidFill>
                <a:latin typeface="Arial"/>
                <a:cs typeface="Arial"/>
              </a:rPr>
              <a:t>healthy</a:t>
            </a:r>
            <a:r>
              <a:rPr sz="1500" spc="-70" dirty="0">
                <a:solidFill>
                  <a:srgbClr val="404040"/>
                </a:solidFill>
                <a:latin typeface="Arial"/>
                <a:cs typeface="Arial"/>
              </a:rPr>
              <a:t> </a:t>
            </a:r>
            <a:r>
              <a:rPr sz="1500" spc="-10" dirty="0">
                <a:solidFill>
                  <a:srgbClr val="404040"/>
                </a:solidFill>
                <a:latin typeface="Arial"/>
                <a:cs typeface="Arial"/>
              </a:rPr>
              <a:t>diets</a:t>
            </a:r>
            <a:endParaRPr sz="1500" dirty="0">
              <a:latin typeface="Arial"/>
              <a:cs typeface="Arial"/>
            </a:endParaRPr>
          </a:p>
          <a:p>
            <a:pPr>
              <a:lnSpc>
                <a:spcPct val="100000"/>
              </a:lnSpc>
              <a:spcBef>
                <a:spcPts val="905"/>
              </a:spcBef>
              <a:buClr>
                <a:srgbClr val="1CACE2"/>
              </a:buClr>
              <a:buFont typeface="Arial"/>
              <a:buChar char="●"/>
            </a:pPr>
            <a:endParaRPr sz="1500" dirty="0">
              <a:latin typeface="Arial"/>
              <a:cs typeface="Arial"/>
            </a:endParaRPr>
          </a:p>
          <a:p>
            <a:pPr marL="342265" marR="57785" indent="-342265" algn="r">
              <a:lnSpc>
                <a:spcPct val="100000"/>
              </a:lnSpc>
              <a:spcBef>
                <a:spcPts val="5"/>
              </a:spcBef>
              <a:buClr>
                <a:srgbClr val="1CACE2"/>
              </a:buClr>
              <a:buChar char="●"/>
              <a:tabLst>
                <a:tab pos="342265" algn="l"/>
              </a:tabLst>
            </a:pPr>
            <a:r>
              <a:rPr sz="1500" spc="-25" dirty="0">
                <a:solidFill>
                  <a:srgbClr val="404040"/>
                </a:solidFill>
                <a:latin typeface="Arial"/>
                <a:cs typeface="Arial"/>
              </a:rPr>
              <a:t>Multi-</a:t>
            </a:r>
            <a:r>
              <a:rPr sz="1500" dirty="0">
                <a:solidFill>
                  <a:srgbClr val="404040"/>
                </a:solidFill>
                <a:latin typeface="Arial"/>
                <a:cs typeface="Arial"/>
              </a:rPr>
              <a:t>activity</a:t>
            </a:r>
            <a:r>
              <a:rPr sz="1500" spc="105" dirty="0">
                <a:solidFill>
                  <a:srgbClr val="404040"/>
                </a:solidFill>
                <a:latin typeface="Arial"/>
                <a:cs typeface="Arial"/>
              </a:rPr>
              <a:t> </a:t>
            </a:r>
            <a:r>
              <a:rPr sz="1500" dirty="0">
                <a:solidFill>
                  <a:srgbClr val="404040"/>
                </a:solidFill>
                <a:latin typeface="Arial"/>
                <a:cs typeface="Arial"/>
              </a:rPr>
              <a:t>cooking</a:t>
            </a:r>
            <a:r>
              <a:rPr sz="1500" spc="120" dirty="0">
                <a:solidFill>
                  <a:srgbClr val="404040"/>
                </a:solidFill>
                <a:latin typeface="Arial"/>
                <a:cs typeface="Arial"/>
              </a:rPr>
              <a:t> </a:t>
            </a:r>
            <a:r>
              <a:rPr sz="1500" dirty="0">
                <a:solidFill>
                  <a:srgbClr val="404040"/>
                </a:solidFill>
                <a:latin typeface="Arial"/>
                <a:cs typeface="Arial"/>
              </a:rPr>
              <a:t>workshop</a:t>
            </a:r>
            <a:r>
              <a:rPr sz="1500" spc="85" dirty="0">
                <a:solidFill>
                  <a:srgbClr val="404040"/>
                </a:solidFill>
                <a:latin typeface="Arial"/>
                <a:cs typeface="Arial"/>
              </a:rPr>
              <a:t> </a:t>
            </a:r>
            <a:r>
              <a:rPr sz="1500" dirty="0">
                <a:solidFill>
                  <a:srgbClr val="404040"/>
                </a:solidFill>
                <a:latin typeface="Arial"/>
                <a:cs typeface="Arial"/>
              </a:rPr>
              <a:t>focused</a:t>
            </a:r>
            <a:r>
              <a:rPr sz="1500" spc="114" dirty="0">
                <a:solidFill>
                  <a:srgbClr val="404040"/>
                </a:solidFill>
                <a:latin typeface="Arial"/>
                <a:cs typeface="Arial"/>
              </a:rPr>
              <a:t> </a:t>
            </a:r>
            <a:r>
              <a:rPr sz="1500" dirty="0">
                <a:solidFill>
                  <a:srgbClr val="404040"/>
                </a:solidFill>
                <a:latin typeface="Arial"/>
                <a:cs typeface="Arial"/>
              </a:rPr>
              <a:t>on:</a:t>
            </a:r>
            <a:r>
              <a:rPr sz="1500" spc="110" dirty="0">
                <a:solidFill>
                  <a:srgbClr val="404040"/>
                </a:solidFill>
                <a:latin typeface="Arial"/>
                <a:cs typeface="Arial"/>
              </a:rPr>
              <a:t> </a:t>
            </a:r>
            <a:r>
              <a:rPr sz="1500" dirty="0">
                <a:solidFill>
                  <a:srgbClr val="404040"/>
                </a:solidFill>
                <a:latin typeface="Arial"/>
                <a:cs typeface="Arial"/>
              </a:rPr>
              <a:t>a)</a:t>
            </a:r>
            <a:r>
              <a:rPr sz="1500" spc="105" dirty="0">
                <a:solidFill>
                  <a:srgbClr val="404040"/>
                </a:solidFill>
                <a:latin typeface="Arial"/>
                <a:cs typeface="Arial"/>
              </a:rPr>
              <a:t> </a:t>
            </a:r>
            <a:r>
              <a:rPr sz="1500" dirty="0">
                <a:solidFill>
                  <a:srgbClr val="404040"/>
                </a:solidFill>
                <a:latin typeface="Arial"/>
                <a:cs typeface="Arial"/>
              </a:rPr>
              <a:t>nutritional</a:t>
            </a:r>
            <a:r>
              <a:rPr sz="1500" spc="75" dirty="0">
                <a:solidFill>
                  <a:srgbClr val="404040"/>
                </a:solidFill>
                <a:latin typeface="Arial"/>
                <a:cs typeface="Arial"/>
              </a:rPr>
              <a:t> </a:t>
            </a:r>
            <a:r>
              <a:rPr sz="1500" spc="-20" dirty="0">
                <a:solidFill>
                  <a:srgbClr val="404040"/>
                </a:solidFill>
                <a:latin typeface="Arial"/>
                <a:cs typeface="Arial"/>
              </a:rPr>
              <a:t>check-ins,</a:t>
            </a:r>
            <a:endParaRPr sz="1500" dirty="0">
              <a:latin typeface="Arial"/>
              <a:cs typeface="Arial"/>
            </a:endParaRPr>
          </a:p>
          <a:p>
            <a:pPr marR="5080" algn="r">
              <a:lnSpc>
                <a:spcPct val="100000"/>
              </a:lnSpc>
              <a:spcBef>
                <a:spcPts val="300"/>
              </a:spcBef>
              <a:tabLst>
                <a:tab pos="312420" algn="l"/>
                <a:tab pos="1299210" algn="l"/>
                <a:tab pos="1856105" algn="l"/>
                <a:tab pos="2774315" algn="l"/>
                <a:tab pos="3072765" algn="l"/>
                <a:tab pos="3587115" algn="l"/>
                <a:tab pos="4142104" algn="l"/>
                <a:tab pos="5207000" algn="l"/>
                <a:tab pos="5667375" algn="l"/>
              </a:tabLst>
            </a:pPr>
            <a:r>
              <a:rPr sz="1500" spc="-25" dirty="0">
                <a:solidFill>
                  <a:srgbClr val="404040"/>
                </a:solidFill>
                <a:latin typeface="Arial"/>
                <a:cs typeface="Arial"/>
              </a:rPr>
              <a:t>b)</a:t>
            </a:r>
            <a:r>
              <a:rPr sz="1500" dirty="0">
                <a:solidFill>
                  <a:srgbClr val="404040"/>
                </a:solidFill>
                <a:latin typeface="Arial"/>
                <a:cs typeface="Arial"/>
              </a:rPr>
              <a:t>	</a:t>
            </a:r>
            <a:r>
              <a:rPr sz="1500" spc="-10" dirty="0">
                <a:solidFill>
                  <a:srgbClr val="404040"/>
                </a:solidFill>
                <a:latin typeface="Arial"/>
                <a:cs typeface="Arial"/>
              </a:rPr>
              <a:t>affordable</a:t>
            </a:r>
            <a:r>
              <a:rPr sz="1500" dirty="0">
                <a:solidFill>
                  <a:srgbClr val="404040"/>
                </a:solidFill>
                <a:latin typeface="Arial"/>
                <a:cs typeface="Arial"/>
              </a:rPr>
              <a:t>	</a:t>
            </a:r>
            <a:r>
              <a:rPr sz="1500" spc="-20" dirty="0">
                <a:solidFill>
                  <a:srgbClr val="404040"/>
                </a:solidFill>
                <a:latin typeface="Arial"/>
                <a:cs typeface="Arial"/>
              </a:rPr>
              <a:t>meal</a:t>
            </a:r>
            <a:r>
              <a:rPr sz="1500" dirty="0">
                <a:solidFill>
                  <a:srgbClr val="404040"/>
                </a:solidFill>
                <a:latin typeface="Arial"/>
                <a:cs typeface="Arial"/>
              </a:rPr>
              <a:t>	</a:t>
            </a:r>
            <a:r>
              <a:rPr sz="1500" spc="-10" dirty="0">
                <a:solidFill>
                  <a:srgbClr val="404040"/>
                </a:solidFill>
                <a:latin typeface="Arial"/>
                <a:cs typeface="Arial"/>
              </a:rPr>
              <a:t>planning,</a:t>
            </a:r>
            <a:r>
              <a:rPr sz="1500" dirty="0">
                <a:solidFill>
                  <a:srgbClr val="404040"/>
                </a:solidFill>
                <a:latin typeface="Arial"/>
                <a:cs typeface="Arial"/>
              </a:rPr>
              <a:t>	</a:t>
            </a:r>
            <a:r>
              <a:rPr sz="1500" spc="-25" dirty="0">
                <a:solidFill>
                  <a:srgbClr val="404040"/>
                </a:solidFill>
                <a:latin typeface="Arial"/>
                <a:cs typeface="Arial"/>
              </a:rPr>
              <a:t>c)</a:t>
            </a:r>
            <a:r>
              <a:rPr sz="1500" dirty="0">
                <a:solidFill>
                  <a:srgbClr val="404040"/>
                </a:solidFill>
                <a:latin typeface="Arial"/>
                <a:cs typeface="Arial"/>
              </a:rPr>
              <a:t>	</a:t>
            </a:r>
            <a:r>
              <a:rPr sz="1500" spc="-20" dirty="0">
                <a:solidFill>
                  <a:srgbClr val="404040"/>
                </a:solidFill>
                <a:latin typeface="Arial"/>
                <a:cs typeface="Arial"/>
              </a:rPr>
              <a:t>food</a:t>
            </a:r>
            <a:r>
              <a:rPr sz="1500" dirty="0">
                <a:solidFill>
                  <a:srgbClr val="404040"/>
                </a:solidFill>
                <a:latin typeface="Arial"/>
                <a:cs typeface="Arial"/>
              </a:rPr>
              <a:t>	</a:t>
            </a:r>
            <a:r>
              <a:rPr sz="1500" spc="-10" dirty="0">
                <a:solidFill>
                  <a:srgbClr val="404040"/>
                </a:solidFill>
                <a:latin typeface="Arial"/>
                <a:cs typeface="Arial"/>
              </a:rPr>
              <a:t>price</a:t>
            </a:r>
            <a:r>
              <a:rPr sz="1500" dirty="0">
                <a:solidFill>
                  <a:srgbClr val="404040"/>
                </a:solidFill>
                <a:latin typeface="Arial"/>
                <a:cs typeface="Arial"/>
              </a:rPr>
              <a:t>	</a:t>
            </a:r>
            <a:r>
              <a:rPr sz="1500" spc="-10" dirty="0">
                <a:solidFill>
                  <a:srgbClr val="404040"/>
                </a:solidFill>
                <a:latin typeface="Arial"/>
                <a:cs typeface="Arial"/>
              </a:rPr>
              <a:t>awareness</a:t>
            </a:r>
            <a:r>
              <a:rPr sz="1500" dirty="0">
                <a:solidFill>
                  <a:srgbClr val="404040"/>
                </a:solidFill>
                <a:latin typeface="Arial"/>
                <a:cs typeface="Arial"/>
              </a:rPr>
              <a:t>	</a:t>
            </a:r>
            <a:r>
              <a:rPr sz="1500" spc="-25" dirty="0">
                <a:solidFill>
                  <a:srgbClr val="404040"/>
                </a:solidFill>
                <a:latin typeface="Arial"/>
                <a:cs typeface="Arial"/>
              </a:rPr>
              <a:t>and</a:t>
            </a:r>
            <a:r>
              <a:rPr sz="1500" dirty="0">
                <a:solidFill>
                  <a:srgbClr val="404040"/>
                </a:solidFill>
                <a:latin typeface="Arial"/>
                <a:cs typeface="Arial"/>
              </a:rPr>
              <a:t>	</a:t>
            </a:r>
            <a:r>
              <a:rPr sz="1500" spc="-25" dirty="0">
                <a:solidFill>
                  <a:srgbClr val="404040"/>
                </a:solidFill>
                <a:latin typeface="Arial"/>
                <a:cs typeface="Arial"/>
              </a:rPr>
              <a:t>d)</a:t>
            </a:r>
            <a:endParaRPr sz="1500" dirty="0">
              <a:latin typeface="Arial"/>
              <a:cs typeface="Arial"/>
            </a:endParaRPr>
          </a:p>
          <a:p>
            <a:pPr marL="355600">
              <a:lnSpc>
                <a:spcPct val="100000"/>
              </a:lnSpc>
              <a:spcBef>
                <a:spcPts val="530"/>
              </a:spcBef>
            </a:pPr>
            <a:r>
              <a:rPr sz="1500" spc="-10" dirty="0">
                <a:solidFill>
                  <a:srgbClr val="404040"/>
                </a:solidFill>
                <a:latin typeface="Arial"/>
                <a:cs typeface="Arial"/>
              </a:rPr>
              <a:t>collaborative</a:t>
            </a:r>
            <a:r>
              <a:rPr sz="1500" spc="-45" dirty="0">
                <a:solidFill>
                  <a:srgbClr val="404040"/>
                </a:solidFill>
                <a:latin typeface="Arial"/>
                <a:cs typeface="Arial"/>
              </a:rPr>
              <a:t> </a:t>
            </a:r>
            <a:r>
              <a:rPr sz="1500" spc="-10" dirty="0">
                <a:solidFill>
                  <a:srgbClr val="404040"/>
                </a:solidFill>
                <a:latin typeface="Arial"/>
                <a:cs typeface="Arial"/>
              </a:rPr>
              <a:t>cooking</a:t>
            </a:r>
            <a:endParaRPr sz="1500" dirty="0">
              <a:latin typeface="Arial"/>
              <a:cs typeface="Arial"/>
            </a:endParaRPr>
          </a:p>
          <a:p>
            <a:pPr>
              <a:lnSpc>
                <a:spcPct val="100000"/>
              </a:lnSpc>
              <a:spcBef>
                <a:spcPts val="605"/>
              </a:spcBef>
            </a:pPr>
            <a:endParaRPr sz="1500" dirty="0">
              <a:latin typeface="Arial"/>
              <a:cs typeface="Arial"/>
            </a:endParaRPr>
          </a:p>
          <a:p>
            <a:pPr marL="355600" marR="9525" indent="-343535">
              <a:lnSpc>
                <a:spcPct val="129299"/>
              </a:lnSpc>
              <a:buClr>
                <a:srgbClr val="1CACE2"/>
              </a:buClr>
              <a:buChar char="●"/>
              <a:tabLst>
                <a:tab pos="355600" algn="l"/>
                <a:tab pos="1386205" algn="l"/>
                <a:tab pos="2148840" algn="l"/>
                <a:tab pos="3309620" algn="l"/>
                <a:tab pos="4226560" algn="l"/>
                <a:tab pos="5311140" algn="l"/>
                <a:tab pos="5661660" algn="l"/>
              </a:tabLst>
            </a:pPr>
            <a:r>
              <a:rPr sz="1500" spc="-10" dirty="0">
                <a:solidFill>
                  <a:srgbClr val="404040"/>
                </a:solidFill>
                <a:latin typeface="Arial"/>
                <a:cs typeface="Arial"/>
              </a:rPr>
              <a:t>Improving</a:t>
            </a:r>
            <a:r>
              <a:rPr sz="1500" dirty="0">
                <a:solidFill>
                  <a:srgbClr val="404040"/>
                </a:solidFill>
                <a:latin typeface="Arial"/>
                <a:cs typeface="Arial"/>
              </a:rPr>
              <a:t>	</a:t>
            </a:r>
            <a:r>
              <a:rPr sz="1500" spc="-10" dirty="0">
                <a:solidFill>
                  <a:srgbClr val="404040"/>
                </a:solidFill>
                <a:latin typeface="Arial"/>
                <a:cs typeface="Arial"/>
              </a:rPr>
              <a:t>dietary</a:t>
            </a:r>
            <a:r>
              <a:rPr sz="1500" dirty="0">
                <a:solidFill>
                  <a:srgbClr val="404040"/>
                </a:solidFill>
                <a:latin typeface="Arial"/>
                <a:cs typeface="Arial"/>
              </a:rPr>
              <a:t>	</a:t>
            </a:r>
            <a:r>
              <a:rPr sz="1500" spc="-10" dirty="0">
                <a:solidFill>
                  <a:srgbClr val="404040"/>
                </a:solidFill>
                <a:latin typeface="Arial"/>
                <a:cs typeface="Arial"/>
              </a:rPr>
              <a:t>knowledge,</a:t>
            </a:r>
            <a:r>
              <a:rPr sz="1500" dirty="0">
                <a:solidFill>
                  <a:srgbClr val="404040"/>
                </a:solidFill>
                <a:latin typeface="Arial"/>
                <a:cs typeface="Arial"/>
              </a:rPr>
              <a:t>	</a:t>
            </a:r>
            <a:r>
              <a:rPr sz="1500" spc="-10" dirty="0">
                <a:solidFill>
                  <a:srgbClr val="404040"/>
                </a:solidFill>
                <a:latin typeface="Arial"/>
                <a:cs typeface="Arial"/>
              </a:rPr>
              <a:t>enabling</a:t>
            </a:r>
            <a:r>
              <a:rPr sz="1500" dirty="0">
                <a:solidFill>
                  <a:srgbClr val="404040"/>
                </a:solidFill>
                <a:latin typeface="Arial"/>
                <a:cs typeface="Arial"/>
              </a:rPr>
              <a:t>	</a:t>
            </a:r>
            <a:r>
              <a:rPr sz="1500" spc="-10" dirty="0">
                <a:solidFill>
                  <a:srgbClr val="404040"/>
                </a:solidFill>
                <a:latin typeface="Arial"/>
                <a:cs typeface="Arial"/>
              </a:rPr>
              <a:t>individuals</a:t>
            </a:r>
            <a:r>
              <a:rPr sz="1500" dirty="0">
                <a:solidFill>
                  <a:srgbClr val="404040"/>
                </a:solidFill>
                <a:latin typeface="Arial"/>
                <a:cs typeface="Arial"/>
              </a:rPr>
              <a:t>	</a:t>
            </a:r>
            <a:r>
              <a:rPr sz="1500" spc="-25" dirty="0">
                <a:solidFill>
                  <a:srgbClr val="404040"/>
                </a:solidFill>
                <a:latin typeface="Arial"/>
                <a:cs typeface="Arial"/>
              </a:rPr>
              <a:t>to</a:t>
            </a:r>
            <a:r>
              <a:rPr sz="1500" dirty="0">
                <a:solidFill>
                  <a:srgbClr val="404040"/>
                </a:solidFill>
                <a:latin typeface="Arial"/>
                <a:cs typeface="Arial"/>
              </a:rPr>
              <a:t>	</a:t>
            </a:r>
            <a:r>
              <a:rPr sz="1500" spc="-20" dirty="0">
                <a:solidFill>
                  <a:srgbClr val="404040"/>
                </a:solidFill>
                <a:latin typeface="Arial"/>
                <a:cs typeface="Arial"/>
              </a:rPr>
              <a:t>regain </a:t>
            </a:r>
            <a:r>
              <a:rPr sz="1500" spc="-10" dirty="0">
                <a:solidFill>
                  <a:srgbClr val="404040"/>
                </a:solidFill>
                <a:latin typeface="Arial"/>
                <a:cs typeface="Arial"/>
              </a:rPr>
              <a:t>confidence</a:t>
            </a:r>
            <a:r>
              <a:rPr sz="1500" spc="-45" dirty="0">
                <a:solidFill>
                  <a:srgbClr val="404040"/>
                </a:solidFill>
                <a:latin typeface="Arial"/>
                <a:cs typeface="Arial"/>
              </a:rPr>
              <a:t> </a:t>
            </a:r>
            <a:r>
              <a:rPr sz="1500" dirty="0">
                <a:solidFill>
                  <a:srgbClr val="404040"/>
                </a:solidFill>
                <a:latin typeface="Arial"/>
                <a:cs typeface="Arial"/>
              </a:rPr>
              <a:t>in</a:t>
            </a:r>
            <a:r>
              <a:rPr sz="1500" spc="-35" dirty="0">
                <a:solidFill>
                  <a:srgbClr val="404040"/>
                </a:solidFill>
                <a:latin typeface="Arial"/>
                <a:cs typeface="Arial"/>
              </a:rPr>
              <a:t> </a:t>
            </a:r>
            <a:r>
              <a:rPr sz="1500" spc="-10" dirty="0">
                <a:solidFill>
                  <a:srgbClr val="404040"/>
                </a:solidFill>
                <a:latin typeface="Arial"/>
                <a:cs typeface="Arial"/>
              </a:rPr>
              <a:t>cooking</a:t>
            </a:r>
            <a:endParaRPr sz="1500" dirty="0">
              <a:latin typeface="Arial"/>
              <a:cs typeface="Arial"/>
            </a:endParaRPr>
          </a:p>
          <a:p>
            <a:pPr>
              <a:lnSpc>
                <a:spcPct val="100000"/>
              </a:lnSpc>
              <a:spcBef>
                <a:spcPts val="605"/>
              </a:spcBef>
              <a:buClr>
                <a:srgbClr val="1CACE2"/>
              </a:buClr>
              <a:buFont typeface="Arial"/>
              <a:buChar char="●"/>
            </a:pPr>
            <a:endParaRPr sz="1500" dirty="0">
              <a:latin typeface="Arial"/>
              <a:cs typeface="Arial"/>
            </a:endParaRPr>
          </a:p>
          <a:p>
            <a:pPr marL="355600" indent="-342900">
              <a:lnSpc>
                <a:spcPct val="100000"/>
              </a:lnSpc>
              <a:buClr>
                <a:srgbClr val="1CACE2"/>
              </a:buClr>
              <a:buChar char="●"/>
              <a:tabLst>
                <a:tab pos="355600" algn="l"/>
              </a:tabLst>
            </a:pPr>
            <a:r>
              <a:rPr sz="1500" dirty="0">
                <a:solidFill>
                  <a:srgbClr val="404040"/>
                </a:solidFill>
                <a:latin typeface="Arial"/>
                <a:cs typeface="Arial"/>
              </a:rPr>
              <a:t>Contribution</a:t>
            </a:r>
            <a:r>
              <a:rPr sz="1500" spc="95" dirty="0">
                <a:solidFill>
                  <a:srgbClr val="404040"/>
                </a:solidFill>
                <a:latin typeface="Arial"/>
                <a:cs typeface="Arial"/>
              </a:rPr>
              <a:t> </a:t>
            </a:r>
            <a:r>
              <a:rPr sz="1500" dirty="0">
                <a:solidFill>
                  <a:srgbClr val="404040"/>
                </a:solidFill>
                <a:latin typeface="Arial"/>
                <a:cs typeface="Arial"/>
              </a:rPr>
              <a:t>to</a:t>
            </a:r>
            <a:r>
              <a:rPr sz="1500" spc="70" dirty="0">
                <a:solidFill>
                  <a:srgbClr val="404040"/>
                </a:solidFill>
                <a:latin typeface="Arial"/>
                <a:cs typeface="Arial"/>
              </a:rPr>
              <a:t> </a:t>
            </a:r>
            <a:r>
              <a:rPr sz="1500" dirty="0">
                <a:solidFill>
                  <a:srgbClr val="404040"/>
                </a:solidFill>
                <a:latin typeface="Arial"/>
                <a:cs typeface="Arial"/>
              </a:rPr>
              <a:t>the</a:t>
            </a:r>
            <a:r>
              <a:rPr sz="1500" spc="80" dirty="0">
                <a:solidFill>
                  <a:srgbClr val="404040"/>
                </a:solidFill>
                <a:latin typeface="Arial"/>
                <a:cs typeface="Arial"/>
              </a:rPr>
              <a:t> </a:t>
            </a:r>
            <a:r>
              <a:rPr sz="1500" dirty="0">
                <a:solidFill>
                  <a:srgbClr val="404040"/>
                </a:solidFill>
                <a:latin typeface="Arial"/>
                <a:cs typeface="Arial"/>
              </a:rPr>
              <a:t>reduction</a:t>
            </a:r>
            <a:r>
              <a:rPr sz="1500" spc="140" dirty="0">
                <a:solidFill>
                  <a:srgbClr val="404040"/>
                </a:solidFill>
                <a:latin typeface="Arial"/>
                <a:cs typeface="Arial"/>
              </a:rPr>
              <a:t> </a:t>
            </a:r>
            <a:r>
              <a:rPr sz="1500" dirty="0">
                <a:solidFill>
                  <a:srgbClr val="404040"/>
                </a:solidFill>
                <a:latin typeface="Arial"/>
                <a:cs typeface="Arial"/>
              </a:rPr>
              <a:t>of</a:t>
            </a:r>
            <a:r>
              <a:rPr sz="1500" spc="90" dirty="0">
                <a:solidFill>
                  <a:srgbClr val="404040"/>
                </a:solidFill>
                <a:latin typeface="Arial"/>
                <a:cs typeface="Arial"/>
              </a:rPr>
              <a:t> </a:t>
            </a:r>
            <a:r>
              <a:rPr sz="1500" dirty="0">
                <a:solidFill>
                  <a:srgbClr val="404040"/>
                </a:solidFill>
                <a:latin typeface="Arial"/>
                <a:cs typeface="Arial"/>
              </a:rPr>
              <a:t>food</a:t>
            </a:r>
            <a:r>
              <a:rPr sz="1500" spc="100" dirty="0">
                <a:solidFill>
                  <a:srgbClr val="404040"/>
                </a:solidFill>
                <a:latin typeface="Arial"/>
                <a:cs typeface="Arial"/>
              </a:rPr>
              <a:t> </a:t>
            </a:r>
            <a:r>
              <a:rPr sz="1500" dirty="0">
                <a:solidFill>
                  <a:srgbClr val="404040"/>
                </a:solidFill>
                <a:latin typeface="Arial"/>
                <a:cs typeface="Arial"/>
              </a:rPr>
              <a:t>insecurity</a:t>
            </a:r>
            <a:r>
              <a:rPr sz="1500" spc="75" dirty="0">
                <a:solidFill>
                  <a:srgbClr val="404040"/>
                </a:solidFill>
                <a:latin typeface="Arial"/>
                <a:cs typeface="Arial"/>
              </a:rPr>
              <a:t> </a:t>
            </a:r>
            <a:r>
              <a:rPr sz="1500" dirty="0">
                <a:solidFill>
                  <a:srgbClr val="404040"/>
                </a:solidFill>
                <a:latin typeface="Arial"/>
                <a:cs typeface="Arial"/>
              </a:rPr>
              <a:t>(Lee</a:t>
            </a:r>
            <a:r>
              <a:rPr sz="1500" spc="100" dirty="0">
                <a:solidFill>
                  <a:srgbClr val="404040"/>
                </a:solidFill>
                <a:latin typeface="Arial"/>
                <a:cs typeface="Arial"/>
              </a:rPr>
              <a:t> </a:t>
            </a:r>
            <a:r>
              <a:rPr sz="1500" dirty="0">
                <a:solidFill>
                  <a:srgbClr val="404040"/>
                </a:solidFill>
                <a:latin typeface="Arial"/>
                <a:cs typeface="Arial"/>
              </a:rPr>
              <a:t>and</a:t>
            </a:r>
            <a:r>
              <a:rPr sz="1500" spc="135" dirty="0">
                <a:solidFill>
                  <a:srgbClr val="404040"/>
                </a:solidFill>
                <a:latin typeface="Arial"/>
                <a:cs typeface="Arial"/>
              </a:rPr>
              <a:t> </a:t>
            </a:r>
            <a:r>
              <a:rPr sz="1500" spc="-10" dirty="0">
                <a:solidFill>
                  <a:srgbClr val="404040"/>
                </a:solidFill>
                <a:latin typeface="Arial"/>
                <a:cs typeface="Arial"/>
              </a:rPr>
              <a:t>Hammant,</a:t>
            </a:r>
            <a:endParaRPr sz="1500" dirty="0">
              <a:latin typeface="Arial"/>
              <a:cs typeface="Arial"/>
            </a:endParaRPr>
          </a:p>
          <a:p>
            <a:pPr marL="355600">
              <a:lnSpc>
                <a:spcPct val="100000"/>
              </a:lnSpc>
              <a:spcBef>
                <a:spcPts val="605"/>
              </a:spcBef>
            </a:pPr>
            <a:r>
              <a:rPr sz="1500" spc="-10" dirty="0">
                <a:solidFill>
                  <a:srgbClr val="404040"/>
                </a:solidFill>
                <a:latin typeface="Arial"/>
                <a:cs typeface="Arial"/>
              </a:rPr>
              <a:t>2023)</a:t>
            </a:r>
            <a:endParaRPr sz="1500" dirty="0">
              <a:latin typeface="Arial"/>
              <a:cs typeface="Arial"/>
            </a:endParaRPr>
          </a:p>
        </p:txBody>
      </p:sp>
      <p:sp>
        <p:nvSpPr>
          <p:cNvPr id="6" name="object 6"/>
          <p:cNvSpPr txBox="1"/>
          <p:nvPr/>
        </p:nvSpPr>
        <p:spPr>
          <a:xfrm>
            <a:off x="1665351" y="5516245"/>
            <a:ext cx="2428875" cy="300355"/>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(Source:</a:t>
            </a:r>
            <a:r>
              <a:rPr sz="1800" spc="-95" dirty="0">
                <a:latin typeface="Arial"/>
                <a:cs typeface="Arial"/>
              </a:rPr>
              <a:t> </a:t>
            </a:r>
            <a:r>
              <a:rPr sz="1800" dirty="0">
                <a:latin typeface="Arial"/>
                <a:cs typeface="Arial"/>
              </a:rPr>
              <a:t>Trussell,</a:t>
            </a:r>
            <a:r>
              <a:rPr sz="1800" spc="-65" dirty="0">
                <a:latin typeface="Arial"/>
                <a:cs typeface="Arial"/>
              </a:rPr>
              <a:t> </a:t>
            </a:r>
            <a:r>
              <a:rPr sz="1800" spc="-10" dirty="0">
                <a:latin typeface="Arial"/>
                <a:cs typeface="Arial"/>
              </a:rPr>
              <a:t>2025)</a:t>
            </a:r>
            <a:endParaRPr sz="1800">
              <a:latin typeface="Arial"/>
              <a:cs typeface="Arial"/>
            </a:endParaRPr>
          </a:p>
        </p:txBody>
      </p:sp>
      <p:grpSp>
        <p:nvGrpSpPr>
          <p:cNvPr id="7" name="object 7"/>
          <p:cNvGrpSpPr/>
          <p:nvPr/>
        </p:nvGrpSpPr>
        <p:grpSpPr>
          <a:xfrm>
            <a:off x="0" y="6334131"/>
            <a:ext cx="12192000" cy="523875"/>
            <a:chOff x="0" y="6334131"/>
            <a:chExt cx="12192000" cy="523875"/>
          </a:xfrm>
        </p:grpSpPr>
        <p:sp>
          <p:nvSpPr>
            <p:cNvPr id="8" name="object 8"/>
            <p:cNvSpPr/>
            <p:nvPr/>
          </p:nvSpPr>
          <p:spPr>
            <a:xfrm>
              <a:off x="0" y="6400799"/>
              <a:ext cx="12192000" cy="457200"/>
            </a:xfrm>
            <a:custGeom>
              <a:avLst/>
              <a:gdLst/>
              <a:ahLst/>
              <a:cxnLst/>
              <a:rect l="l" t="t" r="r" b="b"/>
              <a:pathLst>
                <a:path w="12192000" h="457200">
                  <a:moveTo>
                    <a:pt x="12191492" y="0"/>
                  </a:moveTo>
                  <a:lnTo>
                    <a:pt x="0" y="0"/>
                  </a:lnTo>
                  <a:lnTo>
                    <a:pt x="0" y="457199"/>
                  </a:lnTo>
                  <a:lnTo>
                    <a:pt x="12191492" y="457199"/>
                  </a:lnTo>
                  <a:lnTo>
                    <a:pt x="12191492" y="0"/>
                  </a:lnTo>
                  <a:close/>
                </a:path>
              </a:pathLst>
            </a:custGeom>
            <a:solidFill>
              <a:srgbClr val="2483C5"/>
            </a:solidFill>
          </p:spPr>
          <p:txBody>
            <a:bodyPr wrap="square" lIns="0" tIns="0" rIns="0" bIns="0" rtlCol="0"/>
            <a:lstStyle/>
            <a:p>
              <a:endParaRPr/>
            </a:p>
          </p:txBody>
        </p:sp>
        <p:sp>
          <p:nvSpPr>
            <p:cNvPr id="9" name="object 9"/>
            <p:cNvSpPr/>
            <p:nvPr/>
          </p:nvSpPr>
          <p:spPr>
            <a:xfrm>
              <a:off x="0" y="6334131"/>
              <a:ext cx="12192000" cy="66675"/>
            </a:xfrm>
            <a:custGeom>
              <a:avLst/>
              <a:gdLst/>
              <a:ahLst/>
              <a:cxnLst/>
              <a:rect l="l" t="t" r="r" b="b"/>
              <a:pathLst>
                <a:path w="12192000" h="66675">
                  <a:moveTo>
                    <a:pt x="12191492" y="0"/>
                  </a:moveTo>
                  <a:lnTo>
                    <a:pt x="0" y="0"/>
                  </a:lnTo>
                  <a:lnTo>
                    <a:pt x="0" y="66541"/>
                  </a:lnTo>
                  <a:lnTo>
                    <a:pt x="12191492" y="66541"/>
                  </a:lnTo>
                  <a:lnTo>
                    <a:pt x="12191492" y="0"/>
                  </a:lnTo>
                  <a:close/>
                </a:path>
              </a:pathLst>
            </a:custGeom>
            <a:solidFill>
              <a:srgbClr val="1CACE2"/>
            </a:solidFill>
          </p:spPr>
          <p:txBody>
            <a:bodyPr wrap="square" lIns="0" tIns="0" rIns="0" bIns="0" rtlCol="0"/>
            <a:lstStyle/>
            <a:p>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617219" rIns="0" bIns="0" rtlCol="0">
            <a:spAutoFit/>
          </a:bodyPr>
          <a:lstStyle/>
          <a:p>
            <a:pPr marL="12700">
              <a:lnSpc>
                <a:spcPct val="100000"/>
              </a:lnSpc>
              <a:spcBef>
                <a:spcPts val="105"/>
              </a:spcBef>
            </a:pPr>
            <a:r>
              <a:rPr sz="4800" spc="-45" dirty="0">
                <a:solidFill>
                  <a:srgbClr val="404040"/>
                </a:solidFill>
              </a:rPr>
              <a:t>National</a:t>
            </a:r>
            <a:r>
              <a:rPr sz="4800" spc="-240" dirty="0">
                <a:solidFill>
                  <a:srgbClr val="404040"/>
                </a:solidFill>
              </a:rPr>
              <a:t> </a:t>
            </a:r>
            <a:r>
              <a:rPr sz="4800" spc="-70" dirty="0">
                <a:solidFill>
                  <a:srgbClr val="404040"/>
                </a:solidFill>
              </a:rPr>
              <a:t>guidelines</a:t>
            </a:r>
            <a:r>
              <a:rPr sz="4800" spc="-265" dirty="0">
                <a:solidFill>
                  <a:srgbClr val="404040"/>
                </a:solidFill>
              </a:rPr>
              <a:t> </a:t>
            </a:r>
            <a:r>
              <a:rPr sz="4800" dirty="0">
                <a:solidFill>
                  <a:srgbClr val="404040"/>
                </a:solidFill>
              </a:rPr>
              <a:t>&amp;</a:t>
            </a:r>
            <a:r>
              <a:rPr sz="4800" spc="-240" dirty="0">
                <a:solidFill>
                  <a:srgbClr val="404040"/>
                </a:solidFill>
              </a:rPr>
              <a:t> </a:t>
            </a:r>
            <a:r>
              <a:rPr sz="4800" spc="-10" dirty="0">
                <a:solidFill>
                  <a:srgbClr val="404040"/>
                </a:solidFill>
              </a:rPr>
              <a:t>statistics</a:t>
            </a:r>
            <a:endParaRPr sz="4800"/>
          </a:p>
        </p:txBody>
      </p:sp>
      <p:sp>
        <p:nvSpPr>
          <p:cNvPr id="3" name="object 3"/>
          <p:cNvSpPr/>
          <p:nvPr/>
        </p:nvSpPr>
        <p:spPr>
          <a:xfrm>
            <a:off x="1195387" y="1738376"/>
            <a:ext cx="9973310" cy="0"/>
          </a:xfrm>
          <a:custGeom>
            <a:avLst/>
            <a:gdLst/>
            <a:ahLst/>
            <a:cxnLst/>
            <a:rect l="l" t="t" r="r" b="b"/>
            <a:pathLst>
              <a:path w="9973310">
                <a:moveTo>
                  <a:pt x="0" y="0"/>
                </a:moveTo>
                <a:lnTo>
                  <a:pt x="9972738" y="0"/>
                </a:lnTo>
              </a:path>
            </a:pathLst>
          </a:custGeom>
          <a:ln w="6096">
            <a:solidFill>
              <a:srgbClr val="7D7D7D"/>
            </a:solidFill>
          </a:ln>
        </p:spPr>
        <p:txBody>
          <a:bodyPr wrap="square" lIns="0" tIns="0" rIns="0" bIns="0" rtlCol="0"/>
          <a:lstStyle/>
          <a:p>
            <a:endParaRPr/>
          </a:p>
        </p:txBody>
      </p:sp>
      <p:sp>
        <p:nvSpPr>
          <p:cNvPr id="4" name="object 4"/>
          <p:cNvSpPr txBox="1"/>
          <p:nvPr/>
        </p:nvSpPr>
        <p:spPr>
          <a:xfrm>
            <a:off x="308609" y="1792795"/>
            <a:ext cx="5819775" cy="3135630"/>
          </a:xfrm>
          <a:prstGeom prst="rect">
            <a:avLst/>
          </a:prstGeom>
        </p:spPr>
        <p:txBody>
          <a:bodyPr vert="horz" wrap="square" lIns="0" tIns="12065" rIns="0" bIns="0" rtlCol="0">
            <a:spAutoFit/>
          </a:bodyPr>
          <a:lstStyle/>
          <a:p>
            <a:pPr marL="355600" marR="5080" indent="-343535" algn="just">
              <a:lnSpc>
                <a:spcPct val="140000"/>
              </a:lnSpc>
              <a:spcBef>
                <a:spcPts val="95"/>
              </a:spcBef>
              <a:buClr>
                <a:srgbClr val="1CACE2"/>
              </a:buClr>
              <a:buChar char="●"/>
              <a:tabLst>
                <a:tab pos="355600" algn="l"/>
              </a:tabLst>
            </a:pPr>
            <a:r>
              <a:rPr sz="1700" dirty="0">
                <a:solidFill>
                  <a:srgbClr val="404040"/>
                </a:solidFill>
                <a:latin typeface="Arial"/>
                <a:cs typeface="Arial"/>
              </a:rPr>
              <a:t>What</a:t>
            </a:r>
            <a:r>
              <a:rPr sz="1700" spc="375" dirty="0">
                <a:solidFill>
                  <a:srgbClr val="404040"/>
                </a:solidFill>
                <a:latin typeface="Arial"/>
                <a:cs typeface="Arial"/>
              </a:rPr>
              <a:t> </a:t>
            </a:r>
            <a:r>
              <a:rPr sz="1700" dirty="0">
                <a:solidFill>
                  <a:srgbClr val="404040"/>
                </a:solidFill>
                <a:latin typeface="Arial"/>
                <a:cs typeface="Arial"/>
              </a:rPr>
              <a:t>a</a:t>
            </a:r>
            <a:r>
              <a:rPr sz="1700" spc="395" dirty="0">
                <a:solidFill>
                  <a:srgbClr val="404040"/>
                </a:solidFill>
                <a:latin typeface="Arial"/>
                <a:cs typeface="Arial"/>
              </a:rPr>
              <a:t> </a:t>
            </a:r>
            <a:r>
              <a:rPr sz="1700" dirty="0">
                <a:solidFill>
                  <a:srgbClr val="404040"/>
                </a:solidFill>
                <a:latin typeface="Arial"/>
                <a:cs typeface="Arial"/>
              </a:rPr>
              <a:t>balanced</a:t>
            </a:r>
            <a:r>
              <a:rPr sz="1700" spc="385" dirty="0">
                <a:solidFill>
                  <a:srgbClr val="404040"/>
                </a:solidFill>
                <a:latin typeface="Arial"/>
                <a:cs typeface="Arial"/>
              </a:rPr>
              <a:t> </a:t>
            </a:r>
            <a:r>
              <a:rPr sz="1700" dirty="0">
                <a:solidFill>
                  <a:srgbClr val="404040"/>
                </a:solidFill>
                <a:latin typeface="Arial"/>
                <a:cs typeface="Arial"/>
              </a:rPr>
              <a:t>diet</a:t>
            </a:r>
            <a:r>
              <a:rPr sz="1700" spc="430" dirty="0">
                <a:solidFill>
                  <a:srgbClr val="404040"/>
                </a:solidFill>
                <a:latin typeface="Arial"/>
                <a:cs typeface="Arial"/>
              </a:rPr>
              <a:t> </a:t>
            </a:r>
            <a:r>
              <a:rPr sz="1700" dirty="0">
                <a:solidFill>
                  <a:srgbClr val="404040"/>
                </a:solidFill>
                <a:latin typeface="Arial"/>
                <a:cs typeface="Arial"/>
              </a:rPr>
              <a:t>constitutes:</a:t>
            </a:r>
            <a:r>
              <a:rPr sz="1700" spc="400" dirty="0">
                <a:solidFill>
                  <a:srgbClr val="404040"/>
                </a:solidFill>
                <a:latin typeface="Arial"/>
                <a:cs typeface="Arial"/>
              </a:rPr>
              <a:t> </a:t>
            </a:r>
            <a:r>
              <a:rPr sz="1700" i="1" dirty="0">
                <a:solidFill>
                  <a:srgbClr val="404040"/>
                </a:solidFill>
                <a:latin typeface="Arial"/>
                <a:cs typeface="Arial"/>
              </a:rPr>
              <a:t>Eatwell</a:t>
            </a:r>
            <a:r>
              <a:rPr sz="1700" i="1" spc="420" dirty="0">
                <a:solidFill>
                  <a:srgbClr val="404040"/>
                </a:solidFill>
                <a:latin typeface="Arial"/>
                <a:cs typeface="Arial"/>
              </a:rPr>
              <a:t> </a:t>
            </a:r>
            <a:r>
              <a:rPr sz="1700" i="1" dirty="0">
                <a:solidFill>
                  <a:srgbClr val="404040"/>
                </a:solidFill>
                <a:latin typeface="Arial"/>
                <a:cs typeface="Arial"/>
              </a:rPr>
              <a:t>Guide</a:t>
            </a:r>
            <a:r>
              <a:rPr sz="1700" i="1" spc="400" dirty="0">
                <a:solidFill>
                  <a:srgbClr val="404040"/>
                </a:solidFill>
                <a:latin typeface="Arial"/>
                <a:cs typeface="Arial"/>
              </a:rPr>
              <a:t> </a:t>
            </a:r>
            <a:r>
              <a:rPr sz="1700" spc="-20" dirty="0">
                <a:solidFill>
                  <a:srgbClr val="404040"/>
                </a:solidFill>
                <a:latin typeface="Arial"/>
                <a:cs typeface="Arial"/>
              </a:rPr>
              <a:t>from </a:t>
            </a:r>
            <a:r>
              <a:rPr sz="1700" dirty="0">
                <a:solidFill>
                  <a:srgbClr val="404040"/>
                </a:solidFill>
                <a:latin typeface="Arial"/>
                <a:cs typeface="Arial"/>
              </a:rPr>
              <a:t>the</a:t>
            </a:r>
            <a:r>
              <a:rPr sz="1700" spc="-35" dirty="0">
                <a:solidFill>
                  <a:srgbClr val="404040"/>
                </a:solidFill>
                <a:latin typeface="Arial"/>
                <a:cs typeface="Arial"/>
              </a:rPr>
              <a:t> </a:t>
            </a:r>
            <a:r>
              <a:rPr sz="1700" dirty="0">
                <a:solidFill>
                  <a:srgbClr val="404040"/>
                </a:solidFill>
                <a:latin typeface="Arial"/>
                <a:cs typeface="Arial"/>
              </a:rPr>
              <a:t>Government</a:t>
            </a:r>
            <a:r>
              <a:rPr sz="1700" spc="-50" dirty="0">
                <a:solidFill>
                  <a:srgbClr val="404040"/>
                </a:solidFill>
                <a:latin typeface="Arial"/>
                <a:cs typeface="Arial"/>
              </a:rPr>
              <a:t> </a:t>
            </a:r>
            <a:r>
              <a:rPr sz="1700" dirty="0">
                <a:solidFill>
                  <a:srgbClr val="404040"/>
                </a:solidFill>
                <a:latin typeface="Arial"/>
                <a:cs typeface="Arial"/>
              </a:rPr>
              <a:t>of</a:t>
            </a:r>
            <a:r>
              <a:rPr sz="1700" spc="-55" dirty="0">
                <a:solidFill>
                  <a:srgbClr val="404040"/>
                </a:solidFill>
                <a:latin typeface="Arial"/>
                <a:cs typeface="Arial"/>
              </a:rPr>
              <a:t> </a:t>
            </a:r>
            <a:r>
              <a:rPr sz="1700" dirty="0">
                <a:solidFill>
                  <a:srgbClr val="404040"/>
                </a:solidFill>
                <a:latin typeface="Arial"/>
                <a:cs typeface="Arial"/>
              </a:rPr>
              <a:t>the</a:t>
            </a:r>
            <a:r>
              <a:rPr sz="1700" spc="-30" dirty="0">
                <a:solidFill>
                  <a:srgbClr val="404040"/>
                </a:solidFill>
                <a:latin typeface="Arial"/>
                <a:cs typeface="Arial"/>
              </a:rPr>
              <a:t> </a:t>
            </a:r>
            <a:r>
              <a:rPr sz="1700" dirty="0">
                <a:solidFill>
                  <a:srgbClr val="404040"/>
                </a:solidFill>
                <a:latin typeface="Arial"/>
                <a:cs typeface="Arial"/>
              </a:rPr>
              <a:t>UK</a:t>
            </a:r>
            <a:r>
              <a:rPr sz="1700" spc="-25" dirty="0">
                <a:solidFill>
                  <a:srgbClr val="404040"/>
                </a:solidFill>
                <a:latin typeface="Arial"/>
                <a:cs typeface="Arial"/>
              </a:rPr>
              <a:t> </a:t>
            </a:r>
            <a:r>
              <a:rPr sz="1700" dirty="0">
                <a:solidFill>
                  <a:srgbClr val="404040"/>
                </a:solidFill>
                <a:latin typeface="Arial"/>
                <a:cs typeface="Arial"/>
              </a:rPr>
              <a:t>(NHS,</a:t>
            </a:r>
            <a:r>
              <a:rPr sz="1700" spc="-25" dirty="0">
                <a:solidFill>
                  <a:srgbClr val="404040"/>
                </a:solidFill>
                <a:latin typeface="Arial"/>
                <a:cs typeface="Arial"/>
              </a:rPr>
              <a:t> </a:t>
            </a:r>
            <a:r>
              <a:rPr sz="1700" spc="-10" dirty="0">
                <a:solidFill>
                  <a:srgbClr val="404040"/>
                </a:solidFill>
                <a:latin typeface="Arial"/>
                <a:cs typeface="Arial"/>
              </a:rPr>
              <a:t>n.d.)</a:t>
            </a:r>
            <a:endParaRPr sz="1700">
              <a:latin typeface="Arial"/>
              <a:cs typeface="Arial"/>
            </a:endParaRPr>
          </a:p>
          <a:p>
            <a:pPr>
              <a:lnSpc>
                <a:spcPct val="100000"/>
              </a:lnSpc>
              <a:spcBef>
                <a:spcPts val="65"/>
              </a:spcBef>
              <a:buClr>
                <a:srgbClr val="1CACE2"/>
              </a:buClr>
              <a:buFont typeface="Arial"/>
              <a:buChar char="●"/>
            </a:pPr>
            <a:endParaRPr sz="1700">
              <a:latin typeface="Arial"/>
              <a:cs typeface="Arial"/>
            </a:endParaRPr>
          </a:p>
          <a:p>
            <a:pPr marL="355600" marR="10160" indent="-343535" algn="just">
              <a:lnSpc>
                <a:spcPct val="139900"/>
              </a:lnSpc>
              <a:spcBef>
                <a:spcPts val="5"/>
              </a:spcBef>
              <a:buClr>
                <a:srgbClr val="1CACE2"/>
              </a:buClr>
              <a:buFont typeface="Arial"/>
              <a:buChar char="●"/>
              <a:tabLst>
                <a:tab pos="355600" algn="l"/>
              </a:tabLst>
            </a:pPr>
            <a:r>
              <a:rPr sz="1700" i="1" dirty="0">
                <a:solidFill>
                  <a:srgbClr val="404040"/>
                </a:solidFill>
                <a:latin typeface="Arial"/>
                <a:cs typeface="Arial"/>
              </a:rPr>
              <a:t>Welsh</a:t>
            </a:r>
            <a:r>
              <a:rPr sz="1700" i="1" spc="20" dirty="0">
                <a:solidFill>
                  <a:srgbClr val="404040"/>
                </a:solidFill>
                <a:latin typeface="Arial"/>
                <a:cs typeface="Arial"/>
              </a:rPr>
              <a:t> </a:t>
            </a:r>
            <a:r>
              <a:rPr sz="1700" i="1" dirty="0">
                <a:solidFill>
                  <a:srgbClr val="404040"/>
                </a:solidFill>
                <a:latin typeface="Arial"/>
                <a:cs typeface="Arial"/>
              </a:rPr>
              <a:t>Index</a:t>
            </a:r>
            <a:r>
              <a:rPr sz="1700" i="1" spc="20" dirty="0">
                <a:solidFill>
                  <a:srgbClr val="404040"/>
                </a:solidFill>
                <a:latin typeface="Arial"/>
                <a:cs typeface="Arial"/>
              </a:rPr>
              <a:t> </a:t>
            </a:r>
            <a:r>
              <a:rPr sz="1700" i="1" dirty="0">
                <a:solidFill>
                  <a:srgbClr val="404040"/>
                </a:solidFill>
                <a:latin typeface="Arial"/>
                <a:cs typeface="Arial"/>
              </a:rPr>
              <a:t>of</a:t>
            </a:r>
            <a:r>
              <a:rPr sz="1700" i="1" spc="-25" dirty="0">
                <a:solidFill>
                  <a:srgbClr val="404040"/>
                </a:solidFill>
                <a:latin typeface="Arial"/>
                <a:cs typeface="Arial"/>
              </a:rPr>
              <a:t> </a:t>
            </a:r>
            <a:r>
              <a:rPr sz="1700" i="1" dirty="0">
                <a:solidFill>
                  <a:srgbClr val="404040"/>
                </a:solidFill>
                <a:latin typeface="Arial"/>
                <a:cs typeface="Arial"/>
              </a:rPr>
              <a:t>Multiple</a:t>
            </a:r>
            <a:r>
              <a:rPr sz="1700" i="1" spc="-30" dirty="0">
                <a:solidFill>
                  <a:srgbClr val="404040"/>
                </a:solidFill>
                <a:latin typeface="Arial"/>
                <a:cs typeface="Arial"/>
              </a:rPr>
              <a:t> </a:t>
            </a:r>
            <a:r>
              <a:rPr sz="1700" i="1" dirty="0">
                <a:solidFill>
                  <a:srgbClr val="404040"/>
                </a:solidFill>
                <a:latin typeface="Arial"/>
                <a:cs typeface="Arial"/>
              </a:rPr>
              <a:t>Deprivation</a:t>
            </a:r>
            <a:r>
              <a:rPr sz="1700" i="1" spc="15" dirty="0">
                <a:solidFill>
                  <a:srgbClr val="404040"/>
                </a:solidFill>
                <a:latin typeface="Arial"/>
                <a:cs typeface="Arial"/>
              </a:rPr>
              <a:t> </a:t>
            </a:r>
            <a:r>
              <a:rPr sz="1700" i="1" dirty="0">
                <a:solidFill>
                  <a:srgbClr val="404040"/>
                </a:solidFill>
                <a:latin typeface="Arial"/>
                <a:cs typeface="Arial"/>
              </a:rPr>
              <a:t>(WIMD)</a:t>
            </a:r>
            <a:r>
              <a:rPr sz="1700" i="1" spc="20" dirty="0">
                <a:solidFill>
                  <a:srgbClr val="404040"/>
                </a:solidFill>
                <a:latin typeface="Arial"/>
                <a:cs typeface="Arial"/>
              </a:rPr>
              <a:t> </a:t>
            </a:r>
            <a:r>
              <a:rPr sz="1700" i="1" dirty="0">
                <a:solidFill>
                  <a:srgbClr val="404040"/>
                </a:solidFill>
                <a:latin typeface="Arial"/>
                <a:cs typeface="Arial"/>
              </a:rPr>
              <a:t>2025</a:t>
            </a:r>
            <a:r>
              <a:rPr sz="1700" i="1" spc="-5" dirty="0">
                <a:solidFill>
                  <a:srgbClr val="404040"/>
                </a:solidFill>
                <a:latin typeface="Arial"/>
                <a:cs typeface="Arial"/>
              </a:rPr>
              <a:t> </a:t>
            </a:r>
            <a:r>
              <a:rPr sz="1700" spc="-10" dirty="0">
                <a:solidFill>
                  <a:srgbClr val="404040"/>
                </a:solidFill>
                <a:latin typeface="Arial"/>
                <a:cs typeface="Arial"/>
              </a:rPr>
              <a:t>report: </a:t>
            </a:r>
            <a:r>
              <a:rPr sz="1700" dirty="0">
                <a:solidFill>
                  <a:srgbClr val="404040"/>
                </a:solidFill>
                <a:latin typeface="Arial"/>
                <a:cs typeface="Arial"/>
              </a:rPr>
              <a:t>some</a:t>
            </a:r>
            <a:r>
              <a:rPr sz="1700" spc="290" dirty="0">
                <a:solidFill>
                  <a:srgbClr val="404040"/>
                </a:solidFill>
                <a:latin typeface="Arial"/>
                <a:cs typeface="Arial"/>
              </a:rPr>
              <a:t> </a:t>
            </a:r>
            <a:r>
              <a:rPr sz="1700" dirty="0">
                <a:solidFill>
                  <a:srgbClr val="404040"/>
                </a:solidFill>
                <a:latin typeface="Arial"/>
                <a:cs typeface="Arial"/>
              </a:rPr>
              <a:t>areas</a:t>
            </a:r>
            <a:r>
              <a:rPr sz="1700" spc="265" dirty="0">
                <a:solidFill>
                  <a:srgbClr val="404040"/>
                </a:solidFill>
                <a:latin typeface="Arial"/>
                <a:cs typeface="Arial"/>
              </a:rPr>
              <a:t> </a:t>
            </a:r>
            <a:r>
              <a:rPr sz="1700" dirty="0">
                <a:solidFill>
                  <a:srgbClr val="404040"/>
                </a:solidFill>
                <a:latin typeface="Arial"/>
                <a:cs typeface="Arial"/>
              </a:rPr>
              <a:t>in</a:t>
            </a:r>
            <a:r>
              <a:rPr sz="1700" spc="295" dirty="0">
                <a:solidFill>
                  <a:srgbClr val="404040"/>
                </a:solidFill>
                <a:latin typeface="Arial"/>
                <a:cs typeface="Arial"/>
              </a:rPr>
              <a:t> </a:t>
            </a:r>
            <a:r>
              <a:rPr sz="1700" dirty="0">
                <a:solidFill>
                  <a:srgbClr val="404040"/>
                </a:solidFill>
                <a:latin typeface="Arial"/>
                <a:cs typeface="Arial"/>
              </a:rPr>
              <a:t>Wales</a:t>
            </a:r>
            <a:r>
              <a:rPr sz="1700" spc="285" dirty="0">
                <a:solidFill>
                  <a:srgbClr val="404040"/>
                </a:solidFill>
                <a:latin typeface="Arial"/>
                <a:cs typeface="Arial"/>
              </a:rPr>
              <a:t> </a:t>
            </a:r>
            <a:r>
              <a:rPr sz="1700" dirty="0">
                <a:solidFill>
                  <a:srgbClr val="404040"/>
                </a:solidFill>
                <a:latin typeface="Arial"/>
                <a:cs typeface="Arial"/>
              </a:rPr>
              <a:t>face</a:t>
            </a:r>
            <a:r>
              <a:rPr sz="1700" spc="325" dirty="0">
                <a:solidFill>
                  <a:srgbClr val="404040"/>
                </a:solidFill>
                <a:latin typeface="Arial"/>
                <a:cs typeface="Arial"/>
              </a:rPr>
              <a:t> </a:t>
            </a:r>
            <a:r>
              <a:rPr sz="1700" dirty="0">
                <a:solidFill>
                  <a:srgbClr val="404040"/>
                </a:solidFill>
                <a:latin typeface="Arial"/>
                <a:cs typeface="Arial"/>
              </a:rPr>
              <a:t>chronic</a:t>
            </a:r>
            <a:r>
              <a:rPr sz="1700" spc="290" dirty="0">
                <a:solidFill>
                  <a:srgbClr val="404040"/>
                </a:solidFill>
                <a:latin typeface="Arial"/>
                <a:cs typeface="Arial"/>
              </a:rPr>
              <a:t> </a:t>
            </a:r>
            <a:r>
              <a:rPr sz="1700" dirty="0">
                <a:solidFill>
                  <a:srgbClr val="404040"/>
                </a:solidFill>
                <a:latin typeface="Arial"/>
                <a:cs typeface="Arial"/>
              </a:rPr>
              <a:t>income</a:t>
            </a:r>
            <a:r>
              <a:rPr sz="1700" spc="260" dirty="0">
                <a:solidFill>
                  <a:srgbClr val="404040"/>
                </a:solidFill>
                <a:latin typeface="Arial"/>
                <a:cs typeface="Arial"/>
              </a:rPr>
              <a:t> </a:t>
            </a:r>
            <a:r>
              <a:rPr sz="1700" spc="-10" dirty="0">
                <a:solidFill>
                  <a:srgbClr val="404040"/>
                </a:solidFill>
                <a:latin typeface="Arial"/>
                <a:cs typeface="Arial"/>
              </a:rPr>
              <a:t>deprivation, </a:t>
            </a:r>
            <a:r>
              <a:rPr sz="1700" dirty="0">
                <a:solidFill>
                  <a:srgbClr val="404040"/>
                </a:solidFill>
                <a:latin typeface="Arial"/>
                <a:cs typeface="Arial"/>
              </a:rPr>
              <a:t>thus</a:t>
            </a:r>
            <a:r>
              <a:rPr sz="1700" spc="440" dirty="0">
                <a:solidFill>
                  <a:srgbClr val="404040"/>
                </a:solidFill>
                <a:latin typeface="Arial"/>
                <a:cs typeface="Arial"/>
              </a:rPr>
              <a:t> </a:t>
            </a:r>
            <a:r>
              <a:rPr sz="1700" dirty="0">
                <a:solidFill>
                  <a:srgbClr val="404040"/>
                </a:solidFill>
                <a:latin typeface="Arial"/>
                <a:cs typeface="Arial"/>
              </a:rPr>
              <a:t>increasing</a:t>
            </a:r>
            <a:r>
              <a:rPr sz="1700" spc="480" dirty="0">
                <a:solidFill>
                  <a:srgbClr val="404040"/>
                </a:solidFill>
                <a:latin typeface="Arial"/>
                <a:cs typeface="Arial"/>
              </a:rPr>
              <a:t> </a:t>
            </a:r>
            <a:r>
              <a:rPr sz="1700" dirty="0">
                <a:solidFill>
                  <a:srgbClr val="404040"/>
                </a:solidFill>
                <a:latin typeface="Arial"/>
                <a:cs typeface="Arial"/>
              </a:rPr>
              <a:t>vulnerability</a:t>
            </a:r>
            <a:r>
              <a:rPr sz="1700" spc="400" dirty="0">
                <a:solidFill>
                  <a:srgbClr val="404040"/>
                </a:solidFill>
                <a:latin typeface="Arial"/>
                <a:cs typeface="Arial"/>
              </a:rPr>
              <a:t> </a:t>
            </a:r>
            <a:r>
              <a:rPr sz="1700" dirty="0">
                <a:solidFill>
                  <a:srgbClr val="404040"/>
                </a:solidFill>
                <a:latin typeface="Arial"/>
                <a:cs typeface="Arial"/>
              </a:rPr>
              <a:t>to</a:t>
            </a:r>
            <a:r>
              <a:rPr sz="1700" spc="15" dirty="0">
                <a:solidFill>
                  <a:srgbClr val="404040"/>
                </a:solidFill>
                <a:latin typeface="Arial"/>
                <a:cs typeface="Arial"/>
              </a:rPr>
              <a:t>  </a:t>
            </a:r>
            <a:r>
              <a:rPr sz="1700" dirty="0">
                <a:solidFill>
                  <a:srgbClr val="404040"/>
                </a:solidFill>
                <a:latin typeface="Arial"/>
                <a:cs typeface="Arial"/>
              </a:rPr>
              <a:t>food</a:t>
            </a:r>
            <a:r>
              <a:rPr sz="1700" spc="455" dirty="0">
                <a:solidFill>
                  <a:srgbClr val="404040"/>
                </a:solidFill>
                <a:latin typeface="Arial"/>
                <a:cs typeface="Arial"/>
              </a:rPr>
              <a:t> </a:t>
            </a:r>
            <a:r>
              <a:rPr sz="1700" dirty="0">
                <a:solidFill>
                  <a:srgbClr val="404040"/>
                </a:solidFill>
                <a:latin typeface="Arial"/>
                <a:cs typeface="Arial"/>
              </a:rPr>
              <a:t>insecurity</a:t>
            </a:r>
            <a:r>
              <a:rPr sz="1700" spc="430" dirty="0">
                <a:solidFill>
                  <a:srgbClr val="404040"/>
                </a:solidFill>
                <a:latin typeface="Arial"/>
                <a:cs typeface="Arial"/>
              </a:rPr>
              <a:t> </a:t>
            </a:r>
            <a:r>
              <a:rPr sz="1700" spc="-10" dirty="0">
                <a:solidFill>
                  <a:srgbClr val="404040"/>
                </a:solidFill>
                <a:latin typeface="Arial"/>
                <a:cs typeface="Arial"/>
              </a:rPr>
              <a:t>(Welsh </a:t>
            </a:r>
            <a:r>
              <a:rPr sz="1700" dirty="0">
                <a:solidFill>
                  <a:srgbClr val="404040"/>
                </a:solidFill>
                <a:latin typeface="Arial"/>
                <a:cs typeface="Arial"/>
              </a:rPr>
              <a:t>Government,</a:t>
            </a:r>
            <a:r>
              <a:rPr sz="1700" spc="-100" dirty="0">
                <a:solidFill>
                  <a:srgbClr val="404040"/>
                </a:solidFill>
                <a:latin typeface="Arial"/>
                <a:cs typeface="Arial"/>
              </a:rPr>
              <a:t> </a:t>
            </a:r>
            <a:r>
              <a:rPr sz="1700" spc="-20" dirty="0">
                <a:solidFill>
                  <a:srgbClr val="404040"/>
                </a:solidFill>
                <a:latin typeface="Arial"/>
                <a:cs typeface="Arial"/>
              </a:rPr>
              <a:t>2025)</a:t>
            </a:r>
            <a:endParaRPr sz="1700">
              <a:latin typeface="Arial"/>
              <a:cs typeface="Arial"/>
            </a:endParaRPr>
          </a:p>
          <a:p>
            <a:pPr>
              <a:lnSpc>
                <a:spcPct val="100000"/>
              </a:lnSpc>
              <a:spcBef>
                <a:spcPts val="1335"/>
              </a:spcBef>
              <a:buClr>
                <a:srgbClr val="1CACE2"/>
              </a:buClr>
              <a:buFont typeface="Arial"/>
              <a:buChar char="●"/>
            </a:pPr>
            <a:endParaRPr sz="1700">
              <a:latin typeface="Arial"/>
              <a:cs typeface="Arial"/>
            </a:endParaRPr>
          </a:p>
          <a:p>
            <a:pPr marL="354965" indent="-342265">
              <a:lnSpc>
                <a:spcPct val="100000"/>
              </a:lnSpc>
              <a:buClr>
                <a:srgbClr val="1CACE2"/>
              </a:buClr>
              <a:buChar char="●"/>
              <a:tabLst>
                <a:tab pos="354965" algn="l"/>
                <a:tab pos="963294" algn="l"/>
                <a:tab pos="2019300" algn="l"/>
                <a:tab pos="2352040" algn="l"/>
                <a:tab pos="3489325" algn="l"/>
                <a:tab pos="4307205" algn="l"/>
                <a:tab pos="4903470" algn="l"/>
                <a:tab pos="5246370" algn="l"/>
              </a:tabLst>
            </a:pPr>
            <a:r>
              <a:rPr sz="1700" spc="-10" dirty="0">
                <a:solidFill>
                  <a:srgbClr val="404040"/>
                </a:solidFill>
                <a:latin typeface="Arial"/>
                <a:cs typeface="Arial"/>
              </a:rPr>
              <a:t>E.g.,</a:t>
            </a:r>
            <a:r>
              <a:rPr sz="1700" dirty="0">
                <a:solidFill>
                  <a:srgbClr val="404040"/>
                </a:solidFill>
                <a:latin typeface="Arial"/>
                <a:cs typeface="Arial"/>
              </a:rPr>
              <a:t>	</a:t>
            </a:r>
            <a:r>
              <a:rPr sz="1700" spc="-10" dirty="0">
                <a:solidFill>
                  <a:srgbClr val="404040"/>
                </a:solidFill>
                <a:latin typeface="Arial"/>
                <a:cs typeface="Arial"/>
              </a:rPr>
              <a:t>Swansea</a:t>
            </a:r>
            <a:r>
              <a:rPr sz="1700" dirty="0">
                <a:solidFill>
                  <a:srgbClr val="404040"/>
                </a:solidFill>
                <a:latin typeface="Arial"/>
                <a:cs typeface="Arial"/>
              </a:rPr>
              <a:t>	</a:t>
            </a:r>
            <a:r>
              <a:rPr sz="1700" spc="-25" dirty="0">
                <a:solidFill>
                  <a:srgbClr val="404040"/>
                </a:solidFill>
                <a:latin typeface="Arial"/>
                <a:cs typeface="Arial"/>
              </a:rPr>
              <a:t>in</a:t>
            </a:r>
            <a:r>
              <a:rPr sz="1700" dirty="0">
                <a:solidFill>
                  <a:srgbClr val="404040"/>
                </a:solidFill>
                <a:latin typeface="Arial"/>
                <a:cs typeface="Arial"/>
              </a:rPr>
              <a:t>	</a:t>
            </a:r>
            <a:r>
              <a:rPr sz="1700" spc="-10" dirty="0">
                <a:solidFill>
                  <a:srgbClr val="404040"/>
                </a:solidFill>
                <a:latin typeface="Arial"/>
                <a:cs typeface="Arial"/>
              </a:rPr>
              <a:t>southwest</a:t>
            </a:r>
            <a:r>
              <a:rPr sz="1700" dirty="0">
                <a:solidFill>
                  <a:srgbClr val="404040"/>
                </a:solidFill>
                <a:latin typeface="Arial"/>
                <a:cs typeface="Arial"/>
              </a:rPr>
              <a:t>	</a:t>
            </a:r>
            <a:r>
              <a:rPr sz="1700" spc="-10" dirty="0">
                <a:solidFill>
                  <a:srgbClr val="404040"/>
                </a:solidFill>
                <a:latin typeface="Arial"/>
                <a:cs typeface="Arial"/>
              </a:rPr>
              <a:t>Wales:</a:t>
            </a:r>
            <a:r>
              <a:rPr sz="1700" dirty="0">
                <a:solidFill>
                  <a:srgbClr val="404040"/>
                </a:solidFill>
                <a:latin typeface="Arial"/>
                <a:cs typeface="Arial"/>
              </a:rPr>
              <a:t>	</a:t>
            </a:r>
            <a:r>
              <a:rPr sz="1700" spc="-25" dirty="0">
                <a:solidFill>
                  <a:srgbClr val="404040"/>
                </a:solidFill>
                <a:latin typeface="Arial"/>
                <a:cs typeface="Arial"/>
              </a:rPr>
              <a:t>32%</a:t>
            </a:r>
            <a:r>
              <a:rPr sz="1700" dirty="0">
                <a:solidFill>
                  <a:srgbClr val="404040"/>
                </a:solidFill>
                <a:latin typeface="Arial"/>
                <a:cs typeface="Arial"/>
              </a:rPr>
              <a:t>	</a:t>
            </a:r>
            <a:r>
              <a:rPr sz="1700" spc="-25" dirty="0">
                <a:solidFill>
                  <a:srgbClr val="404040"/>
                </a:solidFill>
                <a:latin typeface="Arial"/>
                <a:cs typeface="Arial"/>
              </a:rPr>
              <a:t>of</a:t>
            </a:r>
            <a:r>
              <a:rPr sz="1700" dirty="0">
                <a:solidFill>
                  <a:srgbClr val="404040"/>
                </a:solidFill>
                <a:latin typeface="Arial"/>
                <a:cs typeface="Arial"/>
              </a:rPr>
              <a:t>	</a:t>
            </a:r>
            <a:r>
              <a:rPr sz="1700" spc="-10" dirty="0">
                <a:solidFill>
                  <a:srgbClr val="404040"/>
                </a:solidFill>
                <a:latin typeface="Arial"/>
                <a:cs typeface="Arial"/>
              </a:rPr>
              <a:t>areas</a:t>
            </a:r>
            <a:endParaRPr sz="1700">
              <a:latin typeface="Arial"/>
              <a:cs typeface="Arial"/>
            </a:endParaRPr>
          </a:p>
        </p:txBody>
      </p:sp>
      <p:pic>
        <p:nvPicPr>
          <p:cNvPr id="5" name="object 5"/>
          <p:cNvPicPr/>
          <p:nvPr/>
        </p:nvPicPr>
        <p:blipFill>
          <a:blip r:embed="rId3" cstate="print"/>
          <a:stretch>
            <a:fillRect/>
          </a:stretch>
        </p:blipFill>
        <p:spPr>
          <a:xfrm>
            <a:off x="7820025" y="2009775"/>
            <a:ext cx="2590800" cy="2524125"/>
          </a:xfrm>
          <a:prstGeom prst="rect">
            <a:avLst/>
          </a:prstGeom>
        </p:spPr>
      </p:pic>
      <p:sp>
        <p:nvSpPr>
          <p:cNvPr id="6" name="object 6"/>
          <p:cNvSpPr txBox="1"/>
          <p:nvPr/>
        </p:nvSpPr>
        <p:spPr>
          <a:xfrm>
            <a:off x="651827" y="4844732"/>
            <a:ext cx="5424805" cy="750570"/>
          </a:xfrm>
          <a:prstGeom prst="rect">
            <a:avLst/>
          </a:prstGeom>
        </p:spPr>
        <p:txBody>
          <a:bodyPr vert="horz" wrap="square" lIns="0" tIns="11430" rIns="0" bIns="0" rtlCol="0">
            <a:spAutoFit/>
          </a:bodyPr>
          <a:lstStyle/>
          <a:p>
            <a:pPr marL="12700" marR="5080">
              <a:lnSpc>
                <a:spcPct val="139900"/>
              </a:lnSpc>
              <a:spcBef>
                <a:spcPts val="90"/>
              </a:spcBef>
            </a:pPr>
            <a:r>
              <a:rPr sz="1700" dirty="0">
                <a:solidFill>
                  <a:srgbClr val="404040"/>
                </a:solidFill>
                <a:latin typeface="Arial"/>
                <a:cs typeface="Arial"/>
              </a:rPr>
              <a:t>consistently</a:t>
            </a:r>
            <a:r>
              <a:rPr sz="1700" spc="395" dirty="0">
                <a:solidFill>
                  <a:srgbClr val="404040"/>
                </a:solidFill>
                <a:latin typeface="Arial"/>
                <a:cs typeface="Arial"/>
              </a:rPr>
              <a:t> </a:t>
            </a:r>
            <a:r>
              <a:rPr sz="1700" dirty="0">
                <a:solidFill>
                  <a:srgbClr val="404040"/>
                </a:solidFill>
                <a:latin typeface="Arial"/>
                <a:cs typeface="Arial"/>
              </a:rPr>
              <a:t>ranked</a:t>
            </a:r>
            <a:r>
              <a:rPr sz="1700" spc="375" dirty="0">
                <a:solidFill>
                  <a:srgbClr val="404040"/>
                </a:solidFill>
                <a:latin typeface="Arial"/>
                <a:cs typeface="Arial"/>
              </a:rPr>
              <a:t> </a:t>
            </a:r>
            <a:r>
              <a:rPr sz="1700" dirty="0">
                <a:solidFill>
                  <a:srgbClr val="404040"/>
                </a:solidFill>
                <a:latin typeface="Arial"/>
                <a:cs typeface="Arial"/>
              </a:rPr>
              <a:t>within</a:t>
            </a:r>
            <a:r>
              <a:rPr sz="1700" spc="400" dirty="0">
                <a:solidFill>
                  <a:srgbClr val="404040"/>
                </a:solidFill>
                <a:latin typeface="Arial"/>
                <a:cs typeface="Arial"/>
              </a:rPr>
              <a:t> </a:t>
            </a:r>
            <a:r>
              <a:rPr sz="1700" dirty="0">
                <a:solidFill>
                  <a:srgbClr val="404040"/>
                </a:solidFill>
                <a:latin typeface="Arial"/>
                <a:cs typeface="Arial"/>
              </a:rPr>
              <a:t>the</a:t>
            </a:r>
            <a:r>
              <a:rPr sz="1700" spc="400" dirty="0">
                <a:solidFill>
                  <a:srgbClr val="404040"/>
                </a:solidFill>
                <a:latin typeface="Arial"/>
                <a:cs typeface="Arial"/>
              </a:rPr>
              <a:t> </a:t>
            </a:r>
            <a:r>
              <a:rPr sz="1700" dirty="0">
                <a:solidFill>
                  <a:srgbClr val="404040"/>
                </a:solidFill>
                <a:latin typeface="Arial"/>
                <a:cs typeface="Arial"/>
              </a:rPr>
              <a:t>“top</a:t>
            </a:r>
            <a:r>
              <a:rPr sz="1700" spc="355" dirty="0">
                <a:solidFill>
                  <a:srgbClr val="404040"/>
                </a:solidFill>
                <a:latin typeface="Arial"/>
                <a:cs typeface="Arial"/>
              </a:rPr>
              <a:t> </a:t>
            </a:r>
            <a:r>
              <a:rPr sz="1700" dirty="0">
                <a:solidFill>
                  <a:srgbClr val="404040"/>
                </a:solidFill>
                <a:latin typeface="Arial"/>
                <a:cs typeface="Arial"/>
              </a:rPr>
              <a:t>50</a:t>
            </a:r>
            <a:r>
              <a:rPr sz="1700" spc="360" dirty="0">
                <a:solidFill>
                  <a:srgbClr val="404040"/>
                </a:solidFill>
                <a:latin typeface="Arial"/>
                <a:cs typeface="Arial"/>
              </a:rPr>
              <a:t> </a:t>
            </a:r>
            <a:r>
              <a:rPr sz="1700" dirty="0">
                <a:solidFill>
                  <a:srgbClr val="404040"/>
                </a:solidFill>
                <a:latin typeface="Arial"/>
                <a:cs typeface="Arial"/>
              </a:rPr>
              <a:t>most</a:t>
            </a:r>
            <a:r>
              <a:rPr sz="1700" spc="380" dirty="0">
                <a:solidFill>
                  <a:srgbClr val="404040"/>
                </a:solidFill>
                <a:latin typeface="Arial"/>
                <a:cs typeface="Arial"/>
              </a:rPr>
              <a:t> </a:t>
            </a:r>
            <a:r>
              <a:rPr sz="1700" spc="-10" dirty="0">
                <a:solidFill>
                  <a:srgbClr val="404040"/>
                </a:solidFill>
                <a:latin typeface="Arial"/>
                <a:cs typeface="Arial"/>
              </a:rPr>
              <a:t>deprived” </a:t>
            </a:r>
            <a:r>
              <a:rPr sz="1700" dirty="0">
                <a:solidFill>
                  <a:srgbClr val="404040"/>
                </a:solidFill>
                <a:latin typeface="Arial"/>
                <a:cs typeface="Arial"/>
              </a:rPr>
              <a:t>category</a:t>
            </a:r>
            <a:r>
              <a:rPr sz="1700" spc="-80" dirty="0">
                <a:solidFill>
                  <a:srgbClr val="404040"/>
                </a:solidFill>
                <a:latin typeface="Arial"/>
                <a:cs typeface="Arial"/>
              </a:rPr>
              <a:t> </a:t>
            </a:r>
            <a:r>
              <a:rPr sz="1700" dirty="0">
                <a:solidFill>
                  <a:srgbClr val="404040"/>
                </a:solidFill>
                <a:latin typeface="Arial"/>
                <a:cs typeface="Arial"/>
              </a:rPr>
              <a:t>(Welsh</a:t>
            </a:r>
            <a:r>
              <a:rPr sz="1700" spc="-90" dirty="0">
                <a:solidFill>
                  <a:srgbClr val="404040"/>
                </a:solidFill>
                <a:latin typeface="Arial"/>
                <a:cs typeface="Arial"/>
              </a:rPr>
              <a:t> </a:t>
            </a:r>
            <a:r>
              <a:rPr sz="1700" dirty="0">
                <a:solidFill>
                  <a:srgbClr val="404040"/>
                </a:solidFill>
                <a:latin typeface="Arial"/>
                <a:cs typeface="Arial"/>
              </a:rPr>
              <a:t>Government,</a:t>
            </a:r>
            <a:r>
              <a:rPr sz="1700" spc="-70" dirty="0">
                <a:solidFill>
                  <a:srgbClr val="404040"/>
                </a:solidFill>
                <a:latin typeface="Arial"/>
                <a:cs typeface="Arial"/>
              </a:rPr>
              <a:t> </a:t>
            </a:r>
            <a:r>
              <a:rPr sz="1700" spc="-10" dirty="0">
                <a:solidFill>
                  <a:srgbClr val="404040"/>
                </a:solidFill>
                <a:latin typeface="Arial"/>
                <a:cs typeface="Arial"/>
              </a:rPr>
              <a:t>2025)</a:t>
            </a:r>
            <a:endParaRPr sz="1700">
              <a:latin typeface="Arial"/>
              <a:cs typeface="Arial"/>
            </a:endParaRPr>
          </a:p>
        </p:txBody>
      </p:sp>
      <p:sp>
        <p:nvSpPr>
          <p:cNvPr id="7" name="object 7"/>
          <p:cNvSpPr txBox="1"/>
          <p:nvPr/>
        </p:nvSpPr>
        <p:spPr>
          <a:xfrm>
            <a:off x="7319009" y="5146992"/>
            <a:ext cx="3937635" cy="300355"/>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Fig.1</a:t>
            </a:r>
            <a:r>
              <a:rPr sz="1800" spc="-130" dirty="0">
                <a:latin typeface="Arial"/>
                <a:cs typeface="Arial"/>
              </a:rPr>
              <a:t> </a:t>
            </a:r>
            <a:r>
              <a:rPr sz="1800" dirty="0">
                <a:latin typeface="Arial"/>
                <a:cs typeface="Arial"/>
              </a:rPr>
              <a:t>Areas</a:t>
            </a:r>
            <a:r>
              <a:rPr sz="1800" spc="-75" dirty="0">
                <a:latin typeface="Arial"/>
                <a:cs typeface="Arial"/>
              </a:rPr>
              <a:t> </a:t>
            </a:r>
            <a:r>
              <a:rPr sz="1800" dirty="0">
                <a:latin typeface="Arial"/>
                <a:cs typeface="Arial"/>
              </a:rPr>
              <a:t>studied</a:t>
            </a:r>
            <a:r>
              <a:rPr sz="1800" spc="-30" dirty="0">
                <a:latin typeface="Arial"/>
                <a:cs typeface="Arial"/>
              </a:rPr>
              <a:t> </a:t>
            </a:r>
            <a:r>
              <a:rPr sz="1800" dirty="0">
                <a:latin typeface="Arial"/>
                <a:cs typeface="Arial"/>
              </a:rPr>
              <a:t>in</a:t>
            </a:r>
            <a:r>
              <a:rPr sz="1800" spc="-20" dirty="0">
                <a:latin typeface="Arial"/>
                <a:cs typeface="Arial"/>
              </a:rPr>
              <a:t> </a:t>
            </a:r>
            <a:r>
              <a:rPr sz="1800" dirty="0">
                <a:latin typeface="Arial"/>
                <a:cs typeface="Arial"/>
              </a:rPr>
              <a:t>preparing</a:t>
            </a:r>
            <a:r>
              <a:rPr sz="1800" spc="-5" dirty="0">
                <a:latin typeface="Arial"/>
                <a:cs typeface="Arial"/>
              </a:rPr>
              <a:t> </a:t>
            </a:r>
            <a:r>
              <a:rPr sz="1800" spc="-20" dirty="0">
                <a:latin typeface="Arial"/>
                <a:cs typeface="Arial"/>
              </a:rPr>
              <a:t>WIMD</a:t>
            </a:r>
            <a:endParaRPr sz="1800">
              <a:latin typeface="Arial"/>
              <a:cs typeface="Arial"/>
            </a:endParaRPr>
          </a:p>
        </p:txBody>
      </p:sp>
      <p:sp>
        <p:nvSpPr>
          <p:cNvPr id="8" name="object 8"/>
          <p:cNvSpPr txBox="1"/>
          <p:nvPr/>
        </p:nvSpPr>
        <p:spPr>
          <a:xfrm>
            <a:off x="7488301" y="5659754"/>
            <a:ext cx="3601085" cy="300355"/>
          </a:xfrm>
          <a:prstGeom prst="rect">
            <a:avLst/>
          </a:prstGeom>
        </p:spPr>
        <p:txBody>
          <a:bodyPr vert="horz" wrap="square" lIns="0" tIns="12700" rIns="0" bIns="0" rtlCol="0">
            <a:spAutoFit/>
          </a:bodyPr>
          <a:lstStyle/>
          <a:p>
            <a:pPr marL="12700">
              <a:lnSpc>
                <a:spcPct val="100000"/>
              </a:lnSpc>
              <a:spcBef>
                <a:spcPts val="100"/>
              </a:spcBef>
            </a:pPr>
            <a:r>
              <a:rPr sz="1800" dirty="0">
                <a:latin typeface="Arial"/>
                <a:cs typeface="Arial"/>
              </a:rPr>
              <a:t>(Source:</a:t>
            </a:r>
            <a:r>
              <a:rPr sz="1800" spc="-110" dirty="0">
                <a:latin typeface="Arial"/>
                <a:cs typeface="Arial"/>
              </a:rPr>
              <a:t> </a:t>
            </a:r>
            <a:r>
              <a:rPr sz="1800" dirty="0">
                <a:latin typeface="Arial"/>
                <a:cs typeface="Arial"/>
              </a:rPr>
              <a:t>Welsh</a:t>
            </a:r>
            <a:r>
              <a:rPr sz="1800" spc="-50" dirty="0">
                <a:latin typeface="Arial"/>
                <a:cs typeface="Arial"/>
              </a:rPr>
              <a:t> </a:t>
            </a:r>
            <a:r>
              <a:rPr sz="1800" dirty="0">
                <a:latin typeface="Arial"/>
                <a:cs typeface="Arial"/>
              </a:rPr>
              <a:t>Government,</a:t>
            </a:r>
            <a:r>
              <a:rPr sz="1800" spc="-90" dirty="0">
                <a:latin typeface="Arial"/>
                <a:cs typeface="Arial"/>
              </a:rPr>
              <a:t> </a:t>
            </a:r>
            <a:r>
              <a:rPr sz="1800" spc="-10" dirty="0">
                <a:latin typeface="Arial"/>
                <a:cs typeface="Arial"/>
              </a:rPr>
              <a:t>2025)</a:t>
            </a:r>
            <a:endParaRPr sz="1800">
              <a:latin typeface="Arial"/>
              <a:cs typeface="Arial"/>
            </a:endParaRPr>
          </a:p>
        </p:txBody>
      </p:sp>
      <p:grpSp>
        <p:nvGrpSpPr>
          <p:cNvPr id="9" name="object 9"/>
          <p:cNvGrpSpPr/>
          <p:nvPr/>
        </p:nvGrpSpPr>
        <p:grpSpPr>
          <a:xfrm>
            <a:off x="0" y="6334131"/>
            <a:ext cx="12192000" cy="523875"/>
            <a:chOff x="0" y="6334131"/>
            <a:chExt cx="12192000" cy="523875"/>
          </a:xfrm>
        </p:grpSpPr>
        <p:sp>
          <p:nvSpPr>
            <p:cNvPr id="10" name="object 10"/>
            <p:cNvSpPr/>
            <p:nvPr/>
          </p:nvSpPr>
          <p:spPr>
            <a:xfrm>
              <a:off x="0" y="6400799"/>
              <a:ext cx="12192000" cy="457200"/>
            </a:xfrm>
            <a:custGeom>
              <a:avLst/>
              <a:gdLst/>
              <a:ahLst/>
              <a:cxnLst/>
              <a:rect l="l" t="t" r="r" b="b"/>
              <a:pathLst>
                <a:path w="12192000" h="457200">
                  <a:moveTo>
                    <a:pt x="12191492" y="0"/>
                  </a:moveTo>
                  <a:lnTo>
                    <a:pt x="0" y="0"/>
                  </a:lnTo>
                  <a:lnTo>
                    <a:pt x="0" y="457199"/>
                  </a:lnTo>
                  <a:lnTo>
                    <a:pt x="12191492" y="457199"/>
                  </a:lnTo>
                  <a:lnTo>
                    <a:pt x="12191492" y="0"/>
                  </a:lnTo>
                  <a:close/>
                </a:path>
              </a:pathLst>
            </a:custGeom>
            <a:solidFill>
              <a:srgbClr val="2483C5"/>
            </a:solidFill>
          </p:spPr>
          <p:txBody>
            <a:bodyPr wrap="square" lIns="0" tIns="0" rIns="0" bIns="0" rtlCol="0"/>
            <a:lstStyle/>
            <a:p>
              <a:endParaRPr/>
            </a:p>
          </p:txBody>
        </p:sp>
        <p:sp>
          <p:nvSpPr>
            <p:cNvPr id="11" name="object 11"/>
            <p:cNvSpPr/>
            <p:nvPr/>
          </p:nvSpPr>
          <p:spPr>
            <a:xfrm>
              <a:off x="0" y="6334131"/>
              <a:ext cx="12192000" cy="66675"/>
            </a:xfrm>
            <a:custGeom>
              <a:avLst/>
              <a:gdLst/>
              <a:ahLst/>
              <a:cxnLst/>
              <a:rect l="l" t="t" r="r" b="b"/>
              <a:pathLst>
                <a:path w="12192000" h="66675">
                  <a:moveTo>
                    <a:pt x="12191492" y="0"/>
                  </a:moveTo>
                  <a:lnTo>
                    <a:pt x="0" y="0"/>
                  </a:lnTo>
                  <a:lnTo>
                    <a:pt x="0" y="66541"/>
                  </a:lnTo>
                  <a:lnTo>
                    <a:pt x="12191492" y="66541"/>
                  </a:lnTo>
                  <a:lnTo>
                    <a:pt x="12191492" y="0"/>
                  </a:lnTo>
                  <a:close/>
                </a:path>
              </a:pathLst>
            </a:custGeom>
            <a:solidFill>
              <a:srgbClr val="1CACE2"/>
            </a:solidFill>
          </p:spPr>
          <p:txBody>
            <a:bodyPr wrap="square" lIns="0" tIns="0" rIns="0" bIns="0" rtlCol="0"/>
            <a:lstStyle/>
            <a:p>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35255" rIns="0" bIns="0" rtlCol="0">
            <a:spAutoFit/>
          </a:bodyPr>
          <a:lstStyle/>
          <a:p>
            <a:pPr marL="12700" marR="5080">
              <a:lnSpc>
                <a:spcPts val="4800"/>
              </a:lnSpc>
              <a:spcBef>
                <a:spcPts val="1065"/>
              </a:spcBef>
            </a:pPr>
            <a:r>
              <a:rPr sz="4800" spc="-95" dirty="0">
                <a:solidFill>
                  <a:srgbClr val="404040"/>
                </a:solidFill>
              </a:rPr>
              <a:t>Short-</a:t>
            </a:r>
            <a:r>
              <a:rPr sz="4800" dirty="0">
                <a:solidFill>
                  <a:srgbClr val="404040"/>
                </a:solidFill>
              </a:rPr>
              <a:t>and</a:t>
            </a:r>
            <a:r>
              <a:rPr sz="4800" spc="-195" dirty="0">
                <a:solidFill>
                  <a:srgbClr val="404040"/>
                </a:solidFill>
              </a:rPr>
              <a:t> </a:t>
            </a:r>
            <a:r>
              <a:rPr sz="4800" spc="-110" dirty="0">
                <a:solidFill>
                  <a:srgbClr val="404040"/>
                </a:solidFill>
              </a:rPr>
              <a:t>long-</a:t>
            </a:r>
            <a:r>
              <a:rPr sz="4800" spc="-20" dirty="0">
                <a:solidFill>
                  <a:srgbClr val="404040"/>
                </a:solidFill>
              </a:rPr>
              <a:t>term </a:t>
            </a:r>
            <a:r>
              <a:rPr sz="4800" spc="-10" dirty="0">
                <a:solidFill>
                  <a:srgbClr val="404040"/>
                </a:solidFill>
              </a:rPr>
              <a:t>consequences</a:t>
            </a:r>
            <a:endParaRPr sz="4800"/>
          </a:p>
        </p:txBody>
      </p:sp>
      <p:sp>
        <p:nvSpPr>
          <p:cNvPr id="3" name="object 3"/>
          <p:cNvSpPr/>
          <p:nvPr/>
        </p:nvSpPr>
        <p:spPr>
          <a:xfrm>
            <a:off x="1195387" y="1738376"/>
            <a:ext cx="9973310" cy="0"/>
          </a:xfrm>
          <a:custGeom>
            <a:avLst/>
            <a:gdLst/>
            <a:ahLst/>
            <a:cxnLst/>
            <a:rect l="l" t="t" r="r" b="b"/>
            <a:pathLst>
              <a:path w="9973310">
                <a:moveTo>
                  <a:pt x="0" y="0"/>
                </a:moveTo>
                <a:lnTo>
                  <a:pt x="9972738" y="0"/>
                </a:lnTo>
              </a:path>
            </a:pathLst>
          </a:custGeom>
          <a:ln w="6096">
            <a:solidFill>
              <a:srgbClr val="7D7D7D"/>
            </a:solidFill>
          </a:ln>
        </p:spPr>
        <p:txBody>
          <a:bodyPr wrap="square" lIns="0" tIns="0" rIns="0" bIns="0" rtlCol="0"/>
          <a:lstStyle/>
          <a:p>
            <a:endParaRPr/>
          </a:p>
        </p:txBody>
      </p:sp>
      <p:sp>
        <p:nvSpPr>
          <p:cNvPr id="4" name="object 4"/>
          <p:cNvSpPr txBox="1"/>
          <p:nvPr/>
        </p:nvSpPr>
        <p:spPr>
          <a:xfrm>
            <a:off x="244157" y="1953323"/>
            <a:ext cx="6191250" cy="2044700"/>
          </a:xfrm>
          <a:prstGeom prst="rect">
            <a:avLst/>
          </a:prstGeom>
        </p:spPr>
        <p:txBody>
          <a:bodyPr vert="horz" wrap="square" lIns="0" tIns="12700" rIns="0" bIns="0" rtlCol="0">
            <a:spAutoFit/>
          </a:bodyPr>
          <a:lstStyle/>
          <a:p>
            <a:pPr marL="354965" indent="-342265">
              <a:lnSpc>
                <a:spcPct val="100000"/>
              </a:lnSpc>
              <a:spcBef>
                <a:spcPts val="100"/>
              </a:spcBef>
              <a:buClr>
                <a:srgbClr val="1CACE2"/>
              </a:buClr>
              <a:buChar char="●"/>
              <a:tabLst>
                <a:tab pos="354965" algn="l"/>
              </a:tabLst>
            </a:pPr>
            <a:r>
              <a:rPr sz="1800" spc="-20" dirty="0">
                <a:solidFill>
                  <a:srgbClr val="404040"/>
                </a:solidFill>
                <a:latin typeface="Arial"/>
                <a:cs typeface="Arial"/>
              </a:rPr>
              <a:t>Short-</a:t>
            </a:r>
            <a:r>
              <a:rPr sz="1800" dirty="0">
                <a:solidFill>
                  <a:srgbClr val="404040"/>
                </a:solidFill>
                <a:latin typeface="Arial"/>
                <a:cs typeface="Arial"/>
              </a:rPr>
              <a:t>term</a:t>
            </a:r>
            <a:r>
              <a:rPr sz="1800" spc="-50" dirty="0">
                <a:solidFill>
                  <a:srgbClr val="404040"/>
                </a:solidFill>
                <a:latin typeface="Arial"/>
                <a:cs typeface="Arial"/>
              </a:rPr>
              <a:t> </a:t>
            </a:r>
            <a:r>
              <a:rPr sz="1800" dirty="0">
                <a:solidFill>
                  <a:srgbClr val="404040"/>
                </a:solidFill>
                <a:latin typeface="Arial"/>
                <a:cs typeface="Arial"/>
              </a:rPr>
              <a:t>consequences:</a:t>
            </a:r>
            <a:r>
              <a:rPr sz="1800" spc="-35" dirty="0">
                <a:solidFill>
                  <a:srgbClr val="404040"/>
                </a:solidFill>
                <a:latin typeface="Arial"/>
                <a:cs typeface="Arial"/>
              </a:rPr>
              <a:t> </a:t>
            </a:r>
            <a:r>
              <a:rPr sz="1800" dirty="0">
                <a:solidFill>
                  <a:srgbClr val="404040"/>
                </a:solidFill>
                <a:latin typeface="Arial"/>
                <a:cs typeface="Arial"/>
              </a:rPr>
              <a:t>fatigue,</a:t>
            </a:r>
            <a:r>
              <a:rPr sz="1800" spc="-10" dirty="0">
                <a:solidFill>
                  <a:srgbClr val="404040"/>
                </a:solidFill>
                <a:latin typeface="Arial"/>
                <a:cs typeface="Arial"/>
              </a:rPr>
              <a:t> </a:t>
            </a:r>
            <a:r>
              <a:rPr sz="1800" dirty="0">
                <a:solidFill>
                  <a:srgbClr val="404040"/>
                </a:solidFill>
                <a:latin typeface="Arial"/>
                <a:cs typeface="Arial"/>
              </a:rPr>
              <a:t>low</a:t>
            </a:r>
            <a:r>
              <a:rPr sz="1800" spc="-55" dirty="0">
                <a:solidFill>
                  <a:srgbClr val="404040"/>
                </a:solidFill>
                <a:latin typeface="Arial"/>
                <a:cs typeface="Arial"/>
              </a:rPr>
              <a:t> </a:t>
            </a:r>
            <a:r>
              <a:rPr sz="1800" spc="-10" dirty="0">
                <a:solidFill>
                  <a:srgbClr val="404040"/>
                </a:solidFill>
                <a:latin typeface="Arial"/>
                <a:cs typeface="Arial"/>
              </a:rPr>
              <a:t>energy</a:t>
            </a:r>
            <a:endParaRPr sz="1800">
              <a:latin typeface="Arial"/>
              <a:cs typeface="Arial"/>
            </a:endParaRPr>
          </a:p>
          <a:p>
            <a:pPr marL="355600" marR="5080" indent="-343535">
              <a:lnSpc>
                <a:spcPct val="153000"/>
              </a:lnSpc>
              <a:spcBef>
                <a:spcPts val="2030"/>
              </a:spcBef>
              <a:buClr>
                <a:srgbClr val="1CACE2"/>
              </a:buClr>
              <a:buChar char="●"/>
              <a:tabLst>
                <a:tab pos="355600" algn="l"/>
              </a:tabLst>
            </a:pPr>
            <a:r>
              <a:rPr sz="1800" dirty="0">
                <a:solidFill>
                  <a:srgbClr val="404040"/>
                </a:solidFill>
                <a:latin typeface="Arial"/>
                <a:cs typeface="Arial"/>
              </a:rPr>
              <a:t>Irritation</a:t>
            </a:r>
            <a:r>
              <a:rPr sz="1800" spc="-25" dirty="0">
                <a:solidFill>
                  <a:srgbClr val="404040"/>
                </a:solidFill>
                <a:latin typeface="Arial"/>
                <a:cs typeface="Arial"/>
              </a:rPr>
              <a:t> </a:t>
            </a:r>
            <a:r>
              <a:rPr sz="1800" dirty="0">
                <a:solidFill>
                  <a:srgbClr val="404040"/>
                </a:solidFill>
                <a:latin typeface="Arial"/>
                <a:cs typeface="Arial"/>
              </a:rPr>
              <a:t>in</a:t>
            </a:r>
            <a:r>
              <a:rPr sz="1800" spc="-15" dirty="0">
                <a:solidFill>
                  <a:srgbClr val="404040"/>
                </a:solidFill>
                <a:latin typeface="Arial"/>
                <a:cs typeface="Arial"/>
              </a:rPr>
              <a:t> </a:t>
            </a:r>
            <a:r>
              <a:rPr sz="1800" dirty="0">
                <a:solidFill>
                  <a:srgbClr val="404040"/>
                </a:solidFill>
                <a:latin typeface="Arial"/>
                <a:cs typeface="Arial"/>
              </a:rPr>
              <a:t>the</a:t>
            </a:r>
            <a:r>
              <a:rPr sz="1800" spc="-35" dirty="0">
                <a:solidFill>
                  <a:srgbClr val="404040"/>
                </a:solidFill>
                <a:latin typeface="Arial"/>
                <a:cs typeface="Arial"/>
              </a:rPr>
              <a:t> </a:t>
            </a:r>
            <a:r>
              <a:rPr sz="1800" dirty="0">
                <a:solidFill>
                  <a:srgbClr val="404040"/>
                </a:solidFill>
                <a:latin typeface="Arial"/>
                <a:cs typeface="Arial"/>
              </a:rPr>
              <a:t>stomach,</a:t>
            </a:r>
            <a:r>
              <a:rPr sz="1800" spc="-65" dirty="0">
                <a:solidFill>
                  <a:srgbClr val="404040"/>
                </a:solidFill>
                <a:latin typeface="Arial"/>
                <a:cs typeface="Arial"/>
              </a:rPr>
              <a:t> </a:t>
            </a:r>
            <a:r>
              <a:rPr sz="1800" dirty="0">
                <a:solidFill>
                  <a:srgbClr val="404040"/>
                </a:solidFill>
                <a:latin typeface="Arial"/>
                <a:cs typeface="Arial"/>
              </a:rPr>
              <a:t>constipation</a:t>
            </a:r>
            <a:r>
              <a:rPr sz="1800" spc="-60" dirty="0">
                <a:solidFill>
                  <a:srgbClr val="404040"/>
                </a:solidFill>
                <a:latin typeface="Arial"/>
                <a:cs typeface="Arial"/>
              </a:rPr>
              <a:t> </a:t>
            </a:r>
            <a:r>
              <a:rPr sz="1800" dirty="0">
                <a:solidFill>
                  <a:srgbClr val="404040"/>
                </a:solidFill>
                <a:latin typeface="Arial"/>
                <a:cs typeface="Arial"/>
              </a:rPr>
              <a:t>(due</a:t>
            </a:r>
            <a:r>
              <a:rPr sz="1800" spc="-60" dirty="0">
                <a:solidFill>
                  <a:srgbClr val="404040"/>
                </a:solidFill>
                <a:latin typeface="Arial"/>
                <a:cs typeface="Arial"/>
              </a:rPr>
              <a:t> </a:t>
            </a:r>
            <a:r>
              <a:rPr sz="1800" dirty="0">
                <a:solidFill>
                  <a:srgbClr val="404040"/>
                </a:solidFill>
                <a:latin typeface="Arial"/>
                <a:cs typeface="Arial"/>
              </a:rPr>
              <a:t>to</a:t>
            </a:r>
            <a:r>
              <a:rPr sz="1800" spc="-50" dirty="0">
                <a:solidFill>
                  <a:srgbClr val="404040"/>
                </a:solidFill>
                <a:latin typeface="Arial"/>
                <a:cs typeface="Arial"/>
              </a:rPr>
              <a:t> </a:t>
            </a:r>
            <a:r>
              <a:rPr sz="1800" spc="-10" dirty="0">
                <a:solidFill>
                  <a:srgbClr val="404040"/>
                </a:solidFill>
                <a:latin typeface="Arial"/>
                <a:cs typeface="Arial"/>
              </a:rPr>
              <a:t>consumption </a:t>
            </a:r>
            <a:r>
              <a:rPr sz="1800" dirty="0">
                <a:solidFill>
                  <a:srgbClr val="404040"/>
                </a:solidFill>
                <a:latin typeface="Arial"/>
                <a:cs typeface="Arial"/>
              </a:rPr>
              <a:t>of </a:t>
            </a:r>
            <a:r>
              <a:rPr sz="1800" spc="-20" dirty="0">
                <a:solidFill>
                  <a:srgbClr val="404040"/>
                </a:solidFill>
                <a:latin typeface="Arial"/>
                <a:cs typeface="Arial"/>
              </a:rPr>
              <a:t>fat-</a:t>
            </a:r>
            <a:r>
              <a:rPr sz="1800" dirty="0">
                <a:solidFill>
                  <a:srgbClr val="404040"/>
                </a:solidFill>
                <a:latin typeface="Arial"/>
                <a:cs typeface="Arial"/>
              </a:rPr>
              <a:t>forward</a:t>
            </a:r>
            <a:r>
              <a:rPr sz="1800" spc="-20" dirty="0">
                <a:solidFill>
                  <a:srgbClr val="404040"/>
                </a:solidFill>
                <a:latin typeface="Arial"/>
                <a:cs typeface="Arial"/>
              </a:rPr>
              <a:t> </a:t>
            </a:r>
            <a:r>
              <a:rPr sz="1800" spc="-10" dirty="0">
                <a:solidFill>
                  <a:srgbClr val="404040"/>
                </a:solidFill>
                <a:latin typeface="Arial"/>
                <a:cs typeface="Arial"/>
              </a:rPr>
              <a:t>meals)</a:t>
            </a:r>
            <a:endParaRPr sz="1800">
              <a:latin typeface="Arial"/>
              <a:cs typeface="Arial"/>
            </a:endParaRPr>
          </a:p>
          <a:p>
            <a:pPr>
              <a:lnSpc>
                <a:spcPct val="100000"/>
              </a:lnSpc>
              <a:spcBef>
                <a:spcPts val="865"/>
              </a:spcBef>
              <a:buClr>
                <a:srgbClr val="1CACE2"/>
              </a:buClr>
              <a:buFont typeface="Arial"/>
              <a:buChar char="●"/>
            </a:pPr>
            <a:endParaRPr sz="1800">
              <a:latin typeface="Arial"/>
              <a:cs typeface="Arial"/>
            </a:endParaRPr>
          </a:p>
          <a:p>
            <a:pPr marL="354965" indent="-342265">
              <a:lnSpc>
                <a:spcPct val="100000"/>
              </a:lnSpc>
              <a:spcBef>
                <a:spcPts val="5"/>
              </a:spcBef>
              <a:buClr>
                <a:srgbClr val="1CACE2"/>
              </a:buClr>
              <a:buChar char="●"/>
              <a:tabLst>
                <a:tab pos="354965" algn="l"/>
              </a:tabLst>
            </a:pPr>
            <a:r>
              <a:rPr sz="1800" spc="-20" dirty="0">
                <a:solidFill>
                  <a:srgbClr val="404040"/>
                </a:solidFill>
                <a:latin typeface="Arial"/>
                <a:cs typeface="Arial"/>
              </a:rPr>
              <a:t>Long-</a:t>
            </a:r>
            <a:r>
              <a:rPr sz="1800" dirty="0">
                <a:solidFill>
                  <a:srgbClr val="404040"/>
                </a:solidFill>
                <a:latin typeface="Arial"/>
                <a:cs typeface="Arial"/>
              </a:rPr>
              <a:t>term</a:t>
            </a:r>
            <a:r>
              <a:rPr sz="1800" spc="-30" dirty="0">
                <a:solidFill>
                  <a:srgbClr val="404040"/>
                </a:solidFill>
                <a:latin typeface="Arial"/>
                <a:cs typeface="Arial"/>
              </a:rPr>
              <a:t> </a:t>
            </a:r>
            <a:r>
              <a:rPr sz="1800" dirty="0">
                <a:solidFill>
                  <a:srgbClr val="404040"/>
                </a:solidFill>
                <a:latin typeface="Arial"/>
                <a:cs typeface="Arial"/>
              </a:rPr>
              <a:t>consequences:</a:t>
            </a:r>
            <a:r>
              <a:rPr sz="1800" spc="-45" dirty="0">
                <a:solidFill>
                  <a:srgbClr val="404040"/>
                </a:solidFill>
                <a:latin typeface="Arial"/>
                <a:cs typeface="Arial"/>
              </a:rPr>
              <a:t> </a:t>
            </a:r>
            <a:r>
              <a:rPr sz="1800" spc="-10" dirty="0">
                <a:solidFill>
                  <a:srgbClr val="404040"/>
                </a:solidFill>
                <a:latin typeface="Arial"/>
                <a:cs typeface="Arial"/>
              </a:rPr>
              <a:t>obesity</a:t>
            </a:r>
            <a:endParaRPr sz="1800">
              <a:latin typeface="Arial"/>
              <a:cs typeface="Arial"/>
            </a:endParaRPr>
          </a:p>
        </p:txBody>
      </p:sp>
      <p:sp>
        <p:nvSpPr>
          <p:cNvPr id="5" name="object 5"/>
          <p:cNvSpPr txBox="1"/>
          <p:nvPr/>
        </p:nvSpPr>
        <p:spPr>
          <a:xfrm>
            <a:off x="244157" y="4182173"/>
            <a:ext cx="3742054" cy="845819"/>
          </a:xfrm>
          <a:prstGeom prst="rect">
            <a:avLst/>
          </a:prstGeom>
        </p:spPr>
        <p:txBody>
          <a:bodyPr vert="horz" wrap="square" lIns="0" tIns="12700" rIns="0" bIns="0" rtlCol="0">
            <a:spAutoFit/>
          </a:bodyPr>
          <a:lstStyle/>
          <a:p>
            <a:pPr marL="355600" marR="5080" indent="-343535">
              <a:lnSpc>
                <a:spcPct val="149500"/>
              </a:lnSpc>
              <a:spcBef>
                <a:spcPts val="100"/>
              </a:spcBef>
              <a:buClr>
                <a:srgbClr val="1CACE2"/>
              </a:buClr>
              <a:buChar char="●"/>
              <a:tabLst>
                <a:tab pos="355600" algn="l"/>
              </a:tabLst>
            </a:pPr>
            <a:r>
              <a:rPr sz="1800" dirty="0">
                <a:solidFill>
                  <a:srgbClr val="404040"/>
                </a:solidFill>
                <a:latin typeface="Arial"/>
                <a:cs typeface="Arial"/>
              </a:rPr>
              <a:t>Can</a:t>
            </a:r>
            <a:r>
              <a:rPr sz="1800" spc="95" dirty="0">
                <a:solidFill>
                  <a:srgbClr val="404040"/>
                </a:solidFill>
                <a:latin typeface="Arial"/>
                <a:cs typeface="Arial"/>
              </a:rPr>
              <a:t>  </a:t>
            </a:r>
            <a:r>
              <a:rPr sz="1800" dirty="0">
                <a:solidFill>
                  <a:srgbClr val="404040"/>
                </a:solidFill>
                <a:latin typeface="Arial"/>
                <a:cs typeface="Arial"/>
              </a:rPr>
              <a:t>also</a:t>
            </a:r>
            <a:r>
              <a:rPr sz="1800" spc="105" dirty="0">
                <a:solidFill>
                  <a:srgbClr val="404040"/>
                </a:solidFill>
                <a:latin typeface="Arial"/>
                <a:cs typeface="Arial"/>
              </a:rPr>
              <a:t>  </a:t>
            </a:r>
            <a:r>
              <a:rPr sz="1800" dirty="0">
                <a:solidFill>
                  <a:srgbClr val="404040"/>
                </a:solidFill>
                <a:latin typeface="Arial"/>
                <a:cs typeface="Arial"/>
              </a:rPr>
              <a:t>cause</a:t>
            </a:r>
            <a:r>
              <a:rPr sz="1800" spc="100" dirty="0">
                <a:solidFill>
                  <a:srgbClr val="404040"/>
                </a:solidFill>
                <a:latin typeface="Arial"/>
                <a:cs typeface="Arial"/>
              </a:rPr>
              <a:t>  </a:t>
            </a:r>
            <a:r>
              <a:rPr sz="1800" spc="-10" dirty="0">
                <a:solidFill>
                  <a:srgbClr val="404040"/>
                </a:solidFill>
                <a:latin typeface="Arial"/>
                <a:cs typeface="Arial"/>
              </a:rPr>
              <a:t>cardiovascular </a:t>
            </a:r>
            <a:r>
              <a:rPr sz="1800" dirty="0">
                <a:solidFill>
                  <a:srgbClr val="404040"/>
                </a:solidFill>
                <a:latin typeface="Arial"/>
                <a:cs typeface="Arial"/>
              </a:rPr>
              <a:t>(Micha,</a:t>
            </a:r>
            <a:r>
              <a:rPr sz="1800" spc="-100" dirty="0">
                <a:solidFill>
                  <a:srgbClr val="404040"/>
                </a:solidFill>
                <a:latin typeface="Arial"/>
                <a:cs typeface="Arial"/>
              </a:rPr>
              <a:t> </a:t>
            </a:r>
            <a:r>
              <a:rPr sz="1800" spc="-10" dirty="0">
                <a:solidFill>
                  <a:srgbClr val="404040"/>
                </a:solidFill>
                <a:latin typeface="Arial"/>
                <a:cs typeface="Arial"/>
              </a:rPr>
              <a:t>2017)</a:t>
            </a:r>
            <a:endParaRPr sz="1800">
              <a:latin typeface="Arial"/>
              <a:cs typeface="Arial"/>
            </a:endParaRPr>
          </a:p>
        </p:txBody>
      </p:sp>
      <p:sp>
        <p:nvSpPr>
          <p:cNvPr id="6" name="object 6"/>
          <p:cNvSpPr txBox="1"/>
          <p:nvPr/>
        </p:nvSpPr>
        <p:spPr>
          <a:xfrm>
            <a:off x="4135501" y="4364926"/>
            <a:ext cx="2334260" cy="300355"/>
          </a:xfrm>
          <a:prstGeom prst="rect">
            <a:avLst/>
          </a:prstGeom>
        </p:spPr>
        <p:txBody>
          <a:bodyPr vert="horz" wrap="square" lIns="0" tIns="12700" rIns="0" bIns="0" rtlCol="0">
            <a:spAutoFit/>
          </a:bodyPr>
          <a:lstStyle/>
          <a:p>
            <a:pPr marL="12700">
              <a:lnSpc>
                <a:spcPct val="100000"/>
              </a:lnSpc>
              <a:spcBef>
                <a:spcPts val="100"/>
              </a:spcBef>
              <a:tabLst>
                <a:tab pos="1071880" algn="l"/>
              </a:tabLst>
            </a:pPr>
            <a:r>
              <a:rPr sz="1800" spc="-10" dirty="0">
                <a:solidFill>
                  <a:srgbClr val="404040"/>
                </a:solidFill>
                <a:latin typeface="Arial"/>
                <a:cs typeface="Arial"/>
              </a:rPr>
              <a:t>diseases</a:t>
            </a:r>
            <a:r>
              <a:rPr sz="1800" dirty="0">
                <a:solidFill>
                  <a:srgbClr val="404040"/>
                </a:solidFill>
                <a:latin typeface="Arial"/>
                <a:cs typeface="Arial"/>
              </a:rPr>
              <a:t>	and</a:t>
            </a:r>
            <a:r>
              <a:rPr sz="1800" spc="100" dirty="0">
                <a:solidFill>
                  <a:srgbClr val="404040"/>
                </a:solidFill>
                <a:latin typeface="Arial"/>
                <a:cs typeface="Arial"/>
              </a:rPr>
              <a:t>  </a:t>
            </a:r>
            <a:r>
              <a:rPr sz="1800" spc="-10" dirty="0">
                <a:solidFill>
                  <a:srgbClr val="404040"/>
                </a:solidFill>
                <a:latin typeface="Arial"/>
                <a:cs typeface="Arial"/>
              </a:rPr>
              <a:t>obesity</a:t>
            </a:r>
            <a:endParaRPr sz="1800">
              <a:latin typeface="Arial"/>
              <a:cs typeface="Arial"/>
            </a:endParaRPr>
          </a:p>
        </p:txBody>
      </p:sp>
      <p:pic>
        <p:nvPicPr>
          <p:cNvPr id="7" name="object 7"/>
          <p:cNvPicPr/>
          <p:nvPr/>
        </p:nvPicPr>
        <p:blipFill>
          <a:blip r:embed="rId3" cstate="print"/>
          <a:stretch>
            <a:fillRect/>
          </a:stretch>
        </p:blipFill>
        <p:spPr>
          <a:xfrm>
            <a:off x="7810500" y="2181225"/>
            <a:ext cx="3105150" cy="2800350"/>
          </a:xfrm>
          <a:prstGeom prst="rect">
            <a:avLst/>
          </a:prstGeom>
        </p:spPr>
      </p:pic>
      <p:grpSp>
        <p:nvGrpSpPr>
          <p:cNvPr id="8" name="object 8"/>
          <p:cNvGrpSpPr/>
          <p:nvPr/>
        </p:nvGrpSpPr>
        <p:grpSpPr>
          <a:xfrm>
            <a:off x="0" y="6334131"/>
            <a:ext cx="12192000" cy="523875"/>
            <a:chOff x="0" y="6334131"/>
            <a:chExt cx="12192000" cy="523875"/>
          </a:xfrm>
        </p:grpSpPr>
        <p:sp>
          <p:nvSpPr>
            <p:cNvPr id="9" name="object 9"/>
            <p:cNvSpPr/>
            <p:nvPr/>
          </p:nvSpPr>
          <p:spPr>
            <a:xfrm>
              <a:off x="0" y="6400799"/>
              <a:ext cx="12192000" cy="457200"/>
            </a:xfrm>
            <a:custGeom>
              <a:avLst/>
              <a:gdLst/>
              <a:ahLst/>
              <a:cxnLst/>
              <a:rect l="l" t="t" r="r" b="b"/>
              <a:pathLst>
                <a:path w="12192000" h="457200">
                  <a:moveTo>
                    <a:pt x="12191492" y="0"/>
                  </a:moveTo>
                  <a:lnTo>
                    <a:pt x="0" y="0"/>
                  </a:lnTo>
                  <a:lnTo>
                    <a:pt x="0" y="457199"/>
                  </a:lnTo>
                  <a:lnTo>
                    <a:pt x="12191492" y="457199"/>
                  </a:lnTo>
                  <a:lnTo>
                    <a:pt x="12191492" y="0"/>
                  </a:lnTo>
                  <a:close/>
                </a:path>
              </a:pathLst>
            </a:custGeom>
            <a:solidFill>
              <a:srgbClr val="2483C5"/>
            </a:solidFill>
          </p:spPr>
          <p:txBody>
            <a:bodyPr wrap="square" lIns="0" tIns="0" rIns="0" bIns="0" rtlCol="0"/>
            <a:lstStyle/>
            <a:p>
              <a:endParaRPr/>
            </a:p>
          </p:txBody>
        </p:sp>
        <p:sp>
          <p:nvSpPr>
            <p:cNvPr id="10" name="object 10"/>
            <p:cNvSpPr/>
            <p:nvPr/>
          </p:nvSpPr>
          <p:spPr>
            <a:xfrm>
              <a:off x="0" y="6334131"/>
              <a:ext cx="12192000" cy="66675"/>
            </a:xfrm>
            <a:custGeom>
              <a:avLst/>
              <a:gdLst/>
              <a:ahLst/>
              <a:cxnLst/>
              <a:rect l="l" t="t" r="r" b="b"/>
              <a:pathLst>
                <a:path w="12192000" h="66675">
                  <a:moveTo>
                    <a:pt x="12191492" y="0"/>
                  </a:moveTo>
                  <a:lnTo>
                    <a:pt x="0" y="0"/>
                  </a:lnTo>
                  <a:lnTo>
                    <a:pt x="0" y="66541"/>
                  </a:lnTo>
                  <a:lnTo>
                    <a:pt x="12191492" y="66541"/>
                  </a:lnTo>
                  <a:lnTo>
                    <a:pt x="12191492" y="0"/>
                  </a:lnTo>
                  <a:close/>
                </a:path>
              </a:pathLst>
            </a:custGeom>
            <a:solidFill>
              <a:srgbClr val="1CACE2"/>
            </a:solidFill>
          </p:spPr>
          <p:txBody>
            <a:bodyPr wrap="square" lIns="0" tIns="0" rIns="0" bIns="0" rtlCol="0"/>
            <a:lstStyle/>
            <a:p>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617219" rIns="0" bIns="0" rtlCol="0">
            <a:spAutoFit/>
          </a:bodyPr>
          <a:lstStyle/>
          <a:p>
            <a:pPr marL="12700">
              <a:lnSpc>
                <a:spcPct val="100000"/>
              </a:lnSpc>
              <a:spcBef>
                <a:spcPts val="105"/>
              </a:spcBef>
            </a:pPr>
            <a:r>
              <a:rPr sz="4800" dirty="0">
                <a:solidFill>
                  <a:srgbClr val="404040"/>
                </a:solidFill>
              </a:rPr>
              <a:t>Aims</a:t>
            </a:r>
            <a:r>
              <a:rPr sz="4800" spc="-325" dirty="0">
                <a:solidFill>
                  <a:srgbClr val="404040"/>
                </a:solidFill>
              </a:rPr>
              <a:t> </a:t>
            </a:r>
            <a:r>
              <a:rPr sz="4800" dirty="0">
                <a:solidFill>
                  <a:srgbClr val="404040"/>
                </a:solidFill>
              </a:rPr>
              <a:t>of</a:t>
            </a:r>
            <a:r>
              <a:rPr sz="4800" spc="-295" dirty="0">
                <a:solidFill>
                  <a:srgbClr val="404040"/>
                </a:solidFill>
              </a:rPr>
              <a:t> </a:t>
            </a:r>
            <a:r>
              <a:rPr sz="4800" spc="-55" dirty="0">
                <a:solidFill>
                  <a:srgbClr val="404040"/>
                </a:solidFill>
              </a:rPr>
              <a:t>campaign</a:t>
            </a:r>
            <a:r>
              <a:rPr sz="4800" spc="-275" dirty="0">
                <a:solidFill>
                  <a:srgbClr val="404040"/>
                </a:solidFill>
              </a:rPr>
              <a:t> </a:t>
            </a:r>
            <a:r>
              <a:rPr sz="4800" spc="-10" dirty="0">
                <a:solidFill>
                  <a:srgbClr val="404040"/>
                </a:solidFill>
              </a:rPr>
              <a:t>and</a:t>
            </a:r>
            <a:r>
              <a:rPr sz="4800" spc="-305" dirty="0">
                <a:solidFill>
                  <a:srgbClr val="404040"/>
                </a:solidFill>
              </a:rPr>
              <a:t> </a:t>
            </a:r>
            <a:r>
              <a:rPr sz="4800" spc="-10" dirty="0">
                <a:solidFill>
                  <a:srgbClr val="404040"/>
                </a:solidFill>
              </a:rPr>
              <a:t>benefits</a:t>
            </a:r>
            <a:endParaRPr sz="4800"/>
          </a:p>
        </p:txBody>
      </p:sp>
      <p:sp>
        <p:nvSpPr>
          <p:cNvPr id="3" name="object 3"/>
          <p:cNvSpPr/>
          <p:nvPr/>
        </p:nvSpPr>
        <p:spPr>
          <a:xfrm>
            <a:off x="1195387" y="1738376"/>
            <a:ext cx="9973310" cy="0"/>
          </a:xfrm>
          <a:custGeom>
            <a:avLst/>
            <a:gdLst/>
            <a:ahLst/>
            <a:cxnLst/>
            <a:rect l="l" t="t" r="r" b="b"/>
            <a:pathLst>
              <a:path w="9973310">
                <a:moveTo>
                  <a:pt x="0" y="0"/>
                </a:moveTo>
                <a:lnTo>
                  <a:pt x="9972738" y="0"/>
                </a:lnTo>
              </a:path>
            </a:pathLst>
          </a:custGeom>
          <a:ln w="6096">
            <a:solidFill>
              <a:srgbClr val="7D7D7D"/>
            </a:solidFill>
          </a:ln>
        </p:spPr>
        <p:txBody>
          <a:bodyPr wrap="square" lIns="0" tIns="0" rIns="0" bIns="0" rtlCol="0"/>
          <a:lstStyle/>
          <a:p>
            <a:endParaRPr/>
          </a:p>
        </p:txBody>
      </p:sp>
      <p:sp>
        <p:nvSpPr>
          <p:cNvPr id="4" name="object 4"/>
          <p:cNvSpPr txBox="1"/>
          <p:nvPr/>
        </p:nvSpPr>
        <p:spPr>
          <a:xfrm>
            <a:off x="1084897" y="1756981"/>
            <a:ext cx="10067925" cy="3077845"/>
          </a:xfrm>
          <a:prstGeom prst="rect">
            <a:avLst/>
          </a:prstGeom>
        </p:spPr>
        <p:txBody>
          <a:bodyPr vert="horz" wrap="square" lIns="0" tIns="12700" rIns="0" bIns="0" rtlCol="0">
            <a:spAutoFit/>
          </a:bodyPr>
          <a:lstStyle/>
          <a:p>
            <a:pPr marL="356235" marR="5080" indent="-344170">
              <a:lnSpc>
                <a:spcPct val="152900"/>
              </a:lnSpc>
              <a:spcBef>
                <a:spcPts val="100"/>
              </a:spcBef>
              <a:buClr>
                <a:srgbClr val="1CACE2"/>
              </a:buClr>
              <a:buChar char="●"/>
              <a:tabLst>
                <a:tab pos="356235" algn="l"/>
              </a:tabLst>
            </a:pPr>
            <a:r>
              <a:rPr sz="1800" dirty="0">
                <a:solidFill>
                  <a:srgbClr val="404040"/>
                </a:solidFill>
                <a:latin typeface="Arial"/>
                <a:cs typeface="Arial"/>
              </a:rPr>
              <a:t>Aim</a:t>
            </a:r>
            <a:r>
              <a:rPr sz="1800" spc="25" dirty="0">
                <a:solidFill>
                  <a:srgbClr val="404040"/>
                </a:solidFill>
                <a:latin typeface="Arial"/>
                <a:cs typeface="Arial"/>
              </a:rPr>
              <a:t>  </a:t>
            </a:r>
            <a:r>
              <a:rPr sz="1800" dirty="0">
                <a:solidFill>
                  <a:srgbClr val="404040"/>
                </a:solidFill>
                <a:latin typeface="Arial"/>
                <a:cs typeface="Arial"/>
              </a:rPr>
              <a:t>1:</a:t>
            </a:r>
            <a:r>
              <a:rPr sz="1800" spc="50" dirty="0">
                <a:solidFill>
                  <a:srgbClr val="404040"/>
                </a:solidFill>
                <a:latin typeface="Arial"/>
                <a:cs typeface="Arial"/>
              </a:rPr>
              <a:t>  </a:t>
            </a:r>
            <a:r>
              <a:rPr sz="1800" i="1" dirty="0">
                <a:solidFill>
                  <a:srgbClr val="404040"/>
                </a:solidFill>
                <a:latin typeface="Arial"/>
                <a:cs typeface="Arial"/>
              </a:rPr>
              <a:t>To</a:t>
            </a:r>
            <a:r>
              <a:rPr sz="1800" i="1" spc="10" dirty="0">
                <a:solidFill>
                  <a:srgbClr val="404040"/>
                </a:solidFill>
                <a:latin typeface="Arial"/>
                <a:cs typeface="Arial"/>
              </a:rPr>
              <a:t>  </a:t>
            </a:r>
            <a:r>
              <a:rPr sz="1800" i="1" dirty="0">
                <a:solidFill>
                  <a:srgbClr val="404040"/>
                </a:solidFill>
                <a:latin typeface="Arial"/>
                <a:cs typeface="Arial"/>
              </a:rPr>
              <a:t>promote</a:t>
            </a:r>
            <a:r>
              <a:rPr sz="1800" i="1" spc="20" dirty="0">
                <a:solidFill>
                  <a:srgbClr val="404040"/>
                </a:solidFill>
                <a:latin typeface="Arial"/>
                <a:cs typeface="Arial"/>
              </a:rPr>
              <a:t>  </a:t>
            </a:r>
            <a:r>
              <a:rPr sz="1800" i="1" dirty="0">
                <a:solidFill>
                  <a:srgbClr val="404040"/>
                </a:solidFill>
                <a:latin typeface="Arial"/>
                <a:cs typeface="Arial"/>
              </a:rPr>
              <a:t>healthy</a:t>
            </a:r>
            <a:r>
              <a:rPr sz="1800" i="1" spc="50" dirty="0">
                <a:solidFill>
                  <a:srgbClr val="404040"/>
                </a:solidFill>
                <a:latin typeface="Arial"/>
                <a:cs typeface="Arial"/>
              </a:rPr>
              <a:t>  </a:t>
            </a:r>
            <a:r>
              <a:rPr sz="1800" i="1" dirty="0">
                <a:solidFill>
                  <a:srgbClr val="404040"/>
                </a:solidFill>
                <a:latin typeface="Arial"/>
                <a:cs typeface="Arial"/>
              </a:rPr>
              <a:t>eating</a:t>
            </a:r>
            <a:r>
              <a:rPr sz="1800" i="1" spc="25" dirty="0">
                <a:solidFill>
                  <a:srgbClr val="404040"/>
                </a:solidFill>
                <a:latin typeface="Arial"/>
                <a:cs typeface="Arial"/>
              </a:rPr>
              <a:t>  </a:t>
            </a:r>
            <a:r>
              <a:rPr sz="1800" i="1" dirty="0">
                <a:solidFill>
                  <a:srgbClr val="404040"/>
                </a:solidFill>
                <a:latin typeface="Arial"/>
                <a:cs typeface="Arial"/>
              </a:rPr>
              <a:t>by</a:t>
            </a:r>
            <a:r>
              <a:rPr sz="1800" i="1" spc="45" dirty="0">
                <a:solidFill>
                  <a:srgbClr val="404040"/>
                </a:solidFill>
                <a:latin typeface="Arial"/>
                <a:cs typeface="Arial"/>
              </a:rPr>
              <a:t>  </a:t>
            </a:r>
            <a:r>
              <a:rPr sz="1800" i="1" dirty="0">
                <a:solidFill>
                  <a:srgbClr val="404040"/>
                </a:solidFill>
                <a:latin typeface="Arial"/>
                <a:cs typeface="Arial"/>
              </a:rPr>
              <a:t>making</a:t>
            </a:r>
            <a:r>
              <a:rPr sz="1800" i="1" spc="25" dirty="0">
                <a:solidFill>
                  <a:srgbClr val="404040"/>
                </a:solidFill>
                <a:latin typeface="Arial"/>
                <a:cs typeface="Arial"/>
              </a:rPr>
              <a:t>  </a:t>
            </a:r>
            <a:r>
              <a:rPr sz="1800" i="1" dirty="0">
                <a:solidFill>
                  <a:srgbClr val="404040"/>
                </a:solidFill>
                <a:latin typeface="Arial"/>
                <a:cs typeface="Arial"/>
              </a:rPr>
              <a:t>fruits</a:t>
            </a:r>
            <a:r>
              <a:rPr sz="1800" i="1" spc="30" dirty="0">
                <a:solidFill>
                  <a:srgbClr val="404040"/>
                </a:solidFill>
                <a:latin typeface="Arial"/>
                <a:cs typeface="Arial"/>
              </a:rPr>
              <a:t>  </a:t>
            </a:r>
            <a:r>
              <a:rPr sz="1800" i="1" dirty="0">
                <a:solidFill>
                  <a:srgbClr val="404040"/>
                </a:solidFill>
                <a:latin typeface="Arial"/>
                <a:cs typeface="Arial"/>
              </a:rPr>
              <a:t>and</a:t>
            </a:r>
            <a:r>
              <a:rPr sz="1800" i="1" spc="15" dirty="0">
                <a:solidFill>
                  <a:srgbClr val="404040"/>
                </a:solidFill>
                <a:latin typeface="Arial"/>
                <a:cs typeface="Arial"/>
              </a:rPr>
              <a:t>  </a:t>
            </a:r>
            <a:r>
              <a:rPr sz="1800" i="1" dirty="0">
                <a:solidFill>
                  <a:srgbClr val="404040"/>
                </a:solidFill>
                <a:latin typeface="Arial"/>
                <a:cs typeface="Arial"/>
              </a:rPr>
              <a:t>vegetables</a:t>
            </a:r>
            <a:r>
              <a:rPr sz="1800" i="1" spc="40" dirty="0">
                <a:solidFill>
                  <a:srgbClr val="404040"/>
                </a:solidFill>
                <a:latin typeface="Arial"/>
                <a:cs typeface="Arial"/>
              </a:rPr>
              <a:t>  </a:t>
            </a:r>
            <a:r>
              <a:rPr sz="1800" i="1" dirty="0">
                <a:solidFill>
                  <a:srgbClr val="404040"/>
                </a:solidFill>
                <a:latin typeface="Arial"/>
                <a:cs typeface="Arial"/>
              </a:rPr>
              <a:t>at</a:t>
            </a:r>
            <a:r>
              <a:rPr sz="1800" i="1" spc="45" dirty="0">
                <a:solidFill>
                  <a:srgbClr val="404040"/>
                </a:solidFill>
                <a:latin typeface="Arial"/>
                <a:cs typeface="Arial"/>
              </a:rPr>
              <a:t>  </a:t>
            </a:r>
            <a:r>
              <a:rPr sz="1800" i="1" dirty="0">
                <a:solidFill>
                  <a:srgbClr val="404040"/>
                </a:solidFill>
                <a:latin typeface="Arial"/>
                <a:cs typeface="Arial"/>
              </a:rPr>
              <a:t>least</a:t>
            </a:r>
            <a:r>
              <a:rPr sz="1800" i="1" spc="30" dirty="0">
                <a:solidFill>
                  <a:srgbClr val="404040"/>
                </a:solidFill>
                <a:latin typeface="Arial"/>
                <a:cs typeface="Arial"/>
              </a:rPr>
              <a:t>  </a:t>
            </a:r>
            <a:r>
              <a:rPr sz="1800" i="1" dirty="0">
                <a:solidFill>
                  <a:srgbClr val="404040"/>
                </a:solidFill>
                <a:latin typeface="Arial"/>
                <a:cs typeface="Arial"/>
              </a:rPr>
              <a:t>50%</a:t>
            </a:r>
            <a:r>
              <a:rPr sz="1800" i="1" spc="10" dirty="0">
                <a:solidFill>
                  <a:srgbClr val="404040"/>
                </a:solidFill>
                <a:latin typeface="Arial"/>
                <a:cs typeface="Arial"/>
              </a:rPr>
              <a:t>  </a:t>
            </a:r>
            <a:r>
              <a:rPr sz="1800" i="1" dirty="0">
                <a:solidFill>
                  <a:srgbClr val="404040"/>
                </a:solidFill>
                <a:latin typeface="Arial"/>
                <a:cs typeface="Arial"/>
              </a:rPr>
              <a:t>of</a:t>
            </a:r>
            <a:r>
              <a:rPr sz="1800" i="1" spc="45" dirty="0">
                <a:solidFill>
                  <a:srgbClr val="404040"/>
                </a:solidFill>
                <a:latin typeface="Arial"/>
                <a:cs typeface="Arial"/>
              </a:rPr>
              <a:t>  </a:t>
            </a:r>
            <a:r>
              <a:rPr sz="1800" i="1" spc="-25" dirty="0">
                <a:solidFill>
                  <a:srgbClr val="404040"/>
                </a:solidFill>
                <a:latin typeface="Arial"/>
                <a:cs typeface="Arial"/>
              </a:rPr>
              <a:t>the </a:t>
            </a:r>
            <a:r>
              <a:rPr sz="1800" i="1" spc="-20" dirty="0">
                <a:solidFill>
                  <a:srgbClr val="404040"/>
                </a:solidFill>
                <a:latin typeface="Arial"/>
                <a:cs typeface="Arial"/>
              </a:rPr>
              <a:t>participants’</a:t>
            </a:r>
            <a:r>
              <a:rPr sz="1800" i="1" spc="-60" dirty="0">
                <a:solidFill>
                  <a:srgbClr val="404040"/>
                </a:solidFill>
                <a:latin typeface="Arial"/>
                <a:cs typeface="Arial"/>
              </a:rPr>
              <a:t> </a:t>
            </a:r>
            <a:r>
              <a:rPr sz="1800" i="1" dirty="0">
                <a:solidFill>
                  <a:srgbClr val="404040"/>
                </a:solidFill>
                <a:latin typeface="Arial"/>
                <a:cs typeface="Arial"/>
              </a:rPr>
              <a:t>daily</a:t>
            </a:r>
            <a:r>
              <a:rPr sz="1800" i="1" spc="70" dirty="0">
                <a:solidFill>
                  <a:srgbClr val="404040"/>
                </a:solidFill>
                <a:latin typeface="Arial"/>
                <a:cs typeface="Arial"/>
              </a:rPr>
              <a:t> </a:t>
            </a:r>
            <a:r>
              <a:rPr sz="1800" i="1" spc="-10" dirty="0">
                <a:solidFill>
                  <a:srgbClr val="404040"/>
                </a:solidFill>
                <a:latin typeface="Arial"/>
                <a:cs typeface="Arial"/>
              </a:rPr>
              <a:t>consumption</a:t>
            </a:r>
            <a:endParaRPr sz="1800">
              <a:latin typeface="Arial"/>
              <a:cs typeface="Arial"/>
            </a:endParaRPr>
          </a:p>
          <a:p>
            <a:pPr marL="356235" marR="5080" indent="-344170">
              <a:lnSpc>
                <a:spcPct val="153000"/>
              </a:lnSpc>
              <a:spcBef>
                <a:spcPts val="1875"/>
              </a:spcBef>
              <a:buClr>
                <a:srgbClr val="1CACE2"/>
              </a:buClr>
              <a:buChar char="●"/>
              <a:tabLst>
                <a:tab pos="356235" algn="l"/>
              </a:tabLst>
            </a:pPr>
            <a:r>
              <a:rPr sz="1800" dirty="0">
                <a:solidFill>
                  <a:srgbClr val="404040"/>
                </a:solidFill>
                <a:latin typeface="Arial"/>
                <a:cs typeface="Arial"/>
              </a:rPr>
              <a:t>Aim</a:t>
            </a:r>
            <a:r>
              <a:rPr sz="1800" spc="195" dirty="0">
                <a:solidFill>
                  <a:srgbClr val="404040"/>
                </a:solidFill>
                <a:latin typeface="Arial"/>
                <a:cs typeface="Arial"/>
              </a:rPr>
              <a:t> </a:t>
            </a:r>
            <a:r>
              <a:rPr sz="1800" dirty="0">
                <a:solidFill>
                  <a:srgbClr val="404040"/>
                </a:solidFill>
                <a:latin typeface="Arial"/>
                <a:cs typeface="Arial"/>
              </a:rPr>
              <a:t>2:</a:t>
            </a:r>
            <a:r>
              <a:rPr sz="1800" spc="200" dirty="0">
                <a:solidFill>
                  <a:srgbClr val="404040"/>
                </a:solidFill>
                <a:latin typeface="Arial"/>
                <a:cs typeface="Arial"/>
              </a:rPr>
              <a:t> </a:t>
            </a:r>
            <a:r>
              <a:rPr sz="1800" i="1" dirty="0">
                <a:solidFill>
                  <a:srgbClr val="404040"/>
                </a:solidFill>
                <a:latin typeface="Arial"/>
                <a:cs typeface="Arial"/>
              </a:rPr>
              <a:t>To</a:t>
            </a:r>
            <a:r>
              <a:rPr sz="1800" i="1" spc="150" dirty="0">
                <a:solidFill>
                  <a:srgbClr val="404040"/>
                </a:solidFill>
                <a:latin typeface="Arial"/>
                <a:cs typeface="Arial"/>
              </a:rPr>
              <a:t> </a:t>
            </a:r>
            <a:r>
              <a:rPr sz="1800" i="1" dirty="0">
                <a:solidFill>
                  <a:srgbClr val="404040"/>
                </a:solidFill>
                <a:latin typeface="Arial"/>
                <a:cs typeface="Arial"/>
              </a:rPr>
              <a:t>raise</a:t>
            </a:r>
            <a:r>
              <a:rPr sz="1800" i="1" spc="145" dirty="0">
                <a:solidFill>
                  <a:srgbClr val="404040"/>
                </a:solidFill>
                <a:latin typeface="Arial"/>
                <a:cs typeface="Arial"/>
              </a:rPr>
              <a:t> </a:t>
            </a:r>
            <a:r>
              <a:rPr sz="1800" i="1" dirty="0">
                <a:solidFill>
                  <a:srgbClr val="404040"/>
                </a:solidFill>
                <a:latin typeface="Arial"/>
                <a:cs typeface="Arial"/>
              </a:rPr>
              <a:t>awareness</a:t>
            </a:r>
            <a:r>
              <a:rPr sz="1800" i="1" spc="180" dirty="0">
                <a:solidFill>
                  <a:srgbClr val="404040"/>
                </a:solidFill>
                <a:latin typeface="Arial"/>
                <a:cs typeface="Arial"/>
              </a:rPr>
              <a:t> </a:t>
            </a:r>
            <a:r>
              <a:rPr sz="1800" i="1" dirty="0">
                <a:solidFill>
                  <a:srgbClr val="404040"/>
                </a:solidFill>
                <a:latin typeface="Arial"/>
                <a:cs typeface="Arial"/>
              </a:rPr>
              <a:t>of</a:t>
            </a:r>
            <a:r>
              <a:rPr sz="1800" i="1" spc="204" dirty="0">
                <a:solidFill>
                  <a:srgbClr val="404040"/>
                </a:solidFill>
                <a:latin typeface="Arial"/>
                <a:cs typeface="Arial"/>
              </a:rPr>
              <a:t> </a:t>
            </a:r>
            <a:r>
              <a:rPr sz="1800" i="1" dirty="0">
                <a:solidFill>
                  <a:srgbClr val="404040"/>
                </a:solidFill>
                <a:latin typeface="Arial"/>
                <a:cs typeface="Arial"/>
              </a:rPr>
              <a:t>food</a:t>
            </a:r>
            <a:r>
              <a:rPr sz="1800" i="1" spc="195" dirty="0">
                <a:solidFill>
                  <a:srgbClr val="404040"/>
                </a:solidFill>
                <a:latin typeface="Arial"/>
                <a:cs typeface="Arial"/>
              </a:rPr>
              <a:t> </a:t>
            </a:r>
            <a:r>
              <a:rPr sz="1800" i="1" dirty="0">
                <a:solidFill>
                  <a:srgbClr val="404040"/>
                </a:solidFill>
                <a:latin typeface="Arial"/>
                <a:cs typeface="Arial"/>
              </a:rPr>
              <a:t>labels</a:t>
            </a:r>
            <a:r>
              <a:rPr sz="1800" i="1" spc="150" dirty="0">
                <a:solidFill>
                  <a:srgbClr val="404040"/>
                </a:solidFill>
                <a:latin typeface="Arial"/>
                <a:cs typeface="Arial"/>
              </a:rPr>
              <a:t> </a:t>
            </a:r>
            <a:r>
              <a:rPr sz="1800" i="1" dirty="0">
                <a:solidFill>
                  <a:srgbClr val="404040"/>
                </a:solidFill>
                <a:latin typeface="Arial"/>
                <a:cs typeface="Arial"/>
              </a:rPr>
              <a:t>by</a:t>
            </a:r>
            <a:r>
              <a:rPr sz="1800" i="1" spc="204" dirty="0">
                <a:solidFill>
                  <a:srgbClr val="404040"/>
                </a:solidFill>
                <a:latin typeface="Arial"/>
                <a:cs typeface="Arial"/>
              </a:rPr>
              <a:t> </a:t>
            </a:r>
            <a:r>
              <a:rPr sz="1800" i="1" dirty="0">
                <a:solidFill>
                  <a:srgbClr val="404040"/>
                </a:solidFill>
                <a:latin typeface="Arial"/>
                <a:cs typeface="Arial"/>
              </a:rPr>
              <a:t>enabling</a:t>
            </a:r>
            <a:r>
              <a:rPr sz="1800" i="1" spc="195" dirty="0">
                <a:solidFill>
                  <a:srgbClr val="404040"/>
                </a:solidFill>
                <a:latin typeface="Arial"/>
                <a:cs typeface="Arial"/>
              </a:rPr>
              <a:t> </a:t>
            </a:r>
            <a:r>
              <a:rPr sz="1800" i="1" dirty="0">
                <a:solidFill>
                  <a:srgbClr val="404040"/>
                </a:solidFill>
                <a:latin typeface="Arial"/>
                <a:cs typeface="Arial"/>
              </a:rPr>
              <a:t>the</a:t>
            </a:r>
            <a:r>
              <a:rPr sz="1800" i="1" spc="175" dirty="0">
                <a:solidFill>
                  <a:srgbClr val="404040"/>
                </a:solidFill>
                <a:latin typeface="Arial"/>
                <a:cs typeface="Arial"/>
              </a:rPr>
              <a:t> </a:t>
            </a:r>
            <a:r>
              <a:rPr sz="1800" i="1" dirty="0">
                <a:solidFill>
                  <a:srgbClr val="404040"/>
                </a:solidFill>
                <a:latin typeface="Arial"/>
                <a:cs typeface="Arial"/>
              </a:rPr>
              <a:t>participants</a:t>
            </a:r>
            <a:r>
              <a:rPr sz="1800" i="1" spc="145" dirty="0">
                <a:solidFill>
                  <a:srgbClr val="404040"/>
                </a:solidFill>
                <a:latin typeface="Arial"/>
                <a:cs typeface="Arial"/>
              </a:rPr>
              <a:t> </a:t>
            </a:r>
            <a:r>
              <a:rPr sz="1800" i="1" dirty="0">
                <a:solidFill>
                  <a:srgbClr val="404040"/>
                </a:solidFill>
                <a:latin typeface="Arial"/>
                <a:cs typeface="Arial"/>
              </a:rPr>
              <a:t>to</a:t>
            </a:r>
            <a:r>
              <a:rPr sz="1800" i="1" spc="150" dirty="0">
                <a:solidFill>
                  <a:srgbClr val="404040"/>
                </a:solidFill>
                <a:latin typeface="Arial"/>
                <a:cs typeface="Arial"/>
              </a:rPr>
              <a:t> </a:t>
            </a:r>
            <a:r>
              <a:rPr sz="1800" i="1" dirty="0">
                <a:solidFill>
                  <a:srgbClr val="404040"/>
                </a:solidFill>
                <a:latin typeface="Arial"/>
                <a:cs typeface="Arial"/>
              </a:rPr>
              <a:t>make</a:t>
            </a:r>
            <a:r>
              <a:rPr sz="1800" i="1" spc="200" dirty="0">
                <a:solidFill>
                  <a:srgbClr val="404040"/>
                </a:solidFill>
                <a:latin typeface="Arial"/>
                <a:cs typeface="Arial"/>
              </a:rPr>
              <a:t> </a:t>
            </a:r>
            <a:r>
              <a:rPr sz="1800" i="1" dirty="0">
                <a:solidFill>
                  <a:srgbClr val="404040"/>
                </a:solidFill>
                <a:latin typeface="Arial"/>
                <a:cs typeface="Arial"/>
              </a:rPr>
              <a:t>healthy</a:t>
            </a:r>
            <a:r>
              <a:rPr sz="1800" i="1" spc="210" dirty="0">
                <a:solidFill>
                  <a:srgbClr val="404040"/>
                </a:solidFill>
                <a:latin typeface="Arial"/>
                <a:cs typeface="Arial"/>
              </a:rPr>
              <a:t> </a:t>
            </a:r>
            <a:r>
              <a:rPr sz="1800" i="1" spc="-10" dirty="0">
                <a:solidFill>
                  <a:srgbClr val="404040"/>
                </a:solidFill>
                <a:latin typeface="Arial"/>
                <a:cs typeface="Arial"/>
              </a:rPr>
              <a:t>meals </a:t>
            </a:r>
            <a:r>
              <a:rPr sz="1800" i="1" dirty="0">
                <a:solidFill>
                  <a:srgbClr val="404040"/>
                </a:solidFill>
                <a:latin typeface="Arial"/>
                <a:cs typeface="Arial"/>
              </a:rPr>
              <a:t>every</a:t>
            </a:r>
            <a:r>
              <a:rPr sz="1800" i="1" spc="-85" dirty="0">
                <a:solidFill>
                  <a:srgbClr val="404040"/>
                </a:solidFill>
                <a:latin typeface="Arial"/>
                <a:cs typeface="Arial"/>
              </a:rPr>
              <a:t> </a:t>
            </a:r>
            <a:r>
              <a:rPr sz="1800" i="1" dirty="0">
                <a:solidFill>
                  <a:srgbClr val="404040"/>
                </a:solidFill>
                <a:latin typeface="Arial"/>
                <a:cs typeface="Arial"/>
              </a:rPr>
              <a:t>day,</a:t>
            </a:r>
            <a:r>
              <a:rPr sz="1800" i="1" spc="-20" dirty="0">
                <a:solidFill>
                  <a:srgbClr val="404040"/>
                </a:solidFill>
                <a:latin typeface="Arial"/>
                <a:cs typeface="Arial"/>
              </a:rPr>
              <a:t> </a:t>
            </a:r>
            <a:r>
              <a:rPr sz="1800" i="1" dirty="0">
                <a:solidFill>
                  <a:srgbClr val="404040"/>
                </a:solidFill>
                <a:latin typeface="Arial"/>
                <a:cs typeface="Arial"/>
              </a:rPr>
              <a:t>at</a:t>
            </a:r>
            <a:r>
              <a:rPr sz="1800" i="1" spc="-15" dirty="0">
                <a:solidFill>
                  <a:srgbClr val="404040"/>
                </a:solidFill>
                <a:latin typeface="Arial"/>
                <a:cs typeface="Arial"/>
              </a:rPr>
              <a:t> </a:t>
            </a:r>
            <a:r>
              <a:rPr sz="1800" i="1" dirty="0">
                <a:solidFill>
                  <a:srgbClr val="404040"/>
                </a:solidFill>
                <a:latin typeface="Arial"/>
                <a:cs typeface="Arial"/>
              </a:rPr>
              <a:t>least</a:t>
            </a:r>
            <a:r>
              <a:rPr sz="1800" i="1" spc="-35" dirty="0">
                <a:solidFill>
                  <a:srgbClr val="404040"/>
                </a:solidFill>
                <a:latin typeface="Arial"/>
                <a:cs typeface="Arial"/>
              </a:rPr>
              <a:t> </a:t>
            </a:r>
            <a:r>
              <a:rPr sz="1800" i="1" dirty="0">
                <a:solidFill>
                  <a:srgbClr val="404040"/>
                </a:solidFill>
                <a:latin typeface="Arial"/>
                <a:cs typeface="Arial"/>
              </a:rPr>
              <a:t>40%</a:t>
            </a:r>
            <a:r>
              <a:rPr sz="1800" i="1" spc="-50" dirty="0">
                <a:solidFill>
                  <a:srgbClr val="404040"/>
                </a:solidFill>
                <a:latin typeface="Arial"/>
                <a:cs typeface="Arial"/>
              </a:rPr>
              <a:t> </a:t>
            </a:r>
            <a:r>
              <a:rPr sz="1800" i="1" dirty="0">
                <a:solidFill>
                  <a:srgbClr val="404040"/>
                </a:solidFill>
                <a:latin typeface="Arial"/>
                <a:cs typeface="Arial"/>
              </a:rPr>
              <a:t>less</a:t>
            </a:r>
            <a:r>
              <a:rPr sz="1800" i="1" spc="-65" dirty="0">
                <a:solidFill>
                  <a:srgbClr val="404040"/>
                </a:solidFill>
                <a:latin typeface="Arial"/>
                <a:cs typeface="Arial"/>
              </a:rPr>
              <a:t> </a:t>
            </a:r>
            <a:r>
              <a:rPr sz="1800" i="1" dirty="0">
                <a:solidFill>
                  <a:srgbClr val="404040"/>
                </a:solidFill>
                <a:latin typeface="Arial"/>
                <a:cs typeface="Arial"/>
              </a:rPr>
              <a:t>than</a:t>
            </a:r>
            <a:r>
              <a:rPr sz="1800" i="1" spc="-10" dirty="0">
                <a:solidFill>
                  <a:srgbClr val="404040"/>
                </a:solidFill>
                <a:latin typeface="Arial"/>
                <a:cs typeface="Arial"/>
              </a:rPr>
              <a:t> </a:t>
            </a:r>
            <a:r>
              <a:rPr sz="1800" i="1" dirty="0">
                <a:solidFill>
                  <a:srgbClr val="404040"/>
                </a:solidFill>
                <a:latin typeface="Arial"/>
                <a:cs typeface="Arial"/>
              </a:rPr>
              <a:t>their</a:t>
            </a:r>
            <a:r>
              <a:rPr sz="1800" i="1" spc="-65" dirty="0">
                <a:solidFill>
                  <a:srgbClr val="404040"/>
                </a:solidFill>
                <a:latin typeface="Arial"/>
                <a:cs typeface="Arial"/>
              </a:rPr>
              <a:t> </a:t>
            </a:r>
            <a:r>
              <a:rPr sz="1800" i="1" dirty="0">
                <a:solidFill>
                  <a:srgbClr val="404040"/>
                </a:solidFill>
                <a:latin typeface="Arial"/>
                <a:cs typeface="Arial"/>
              </a:rPr>
              <a:t>previous</a:t>
            </a:r>
            <a:r>
              <a:rPr sz="1800" i="1" spc="-40" dirty="0">
                <a:solidFill>
                  <a:srgbClr val="404040"/>
                </a:solidFill>
                <a:latin typeface="Arial"/>
                <a:cs typeface="Arial"/>
              </a:rPr>
              <a:t> </a:t>
            </a:r>
            <a:r>
              <a:rPr sz="1800" i="1" spc="-10" dirty="0">
                <a:solidFill>
                  <a:srgbClr val="404040"/>
                </a:solidFill>
                <a:latin typeface="Arial"/>
                <a:cs typeface="Arial"/>
              </a:rPr>
              <a:t>expenditure</a:t>
            </a:r>
            <a:endParaRPr sz="1800">
              <a:latin typeface="Arial"/>
              <a:cs typeface="Arial"/>
            </a:endParaRPr>
          </a:p>
          <a:p>
            <a:pPr>
              <a:lnSpc>
                <a:spcPct val="100000"/>
              </a:lnSpc>
              <a:spcBef>
                <a:spcPts val="409"/>
              </a:spcBef>
              <a:buClr>
                <a:srgbClr val="1CACE2"/>
              </a:buClr>
              <a:buFont typeface="Arial"/>
              <a:buChar char="●"/>
            </a:pPr>
            <a:endParaRPr sz="1800">
              <a:latin typeface="Arial"/>
              <a:cs typeface="Arial"/>
            </a:endParaRPr>
          </a:p>
          <a:p>
            <a:pPr marL="356235" marR="29845" indent="-343535">
              <a:lnSpc>
                <a:spcPct val="149500"/>
              </a:lnSpc>
              <a:buClr>
                <a:srgbClr val="1CACE2"/>
              </a:buClr>
              <a:buChar char="●"/>
              <a:tabLst>
                <a:tab pos="356235" algn="l"/>
              </a:tabLst>
            </a:pPr>
            <a:r>
              <a:rPr sz="1800" dirty="0">
                <a:solidFill>
                  <a:srgbClr val="404040"/>
                </a:solidFill>
                <a:latin typeface="Arial"/>
                <a:cs typeface="Arial"/>
              </a:rPr>
              <a:t>Aim</a:t>
            </a:r>
            <a:r>
              <a:rPr sz="1800" spc="265" dirty="0">
                <a:solidFill>
                  <a:srgbClr val="404040"/>
                </a:solidFill>
                <a:latin typeface="Arial"/>
                <a:cs typeface="Arial"/>
              </a:rPr>
              <a:t> </a:t>
            </a:r>
            <a:r>
              <a:rPr sz="1800" dirty="0">
                <a:solidFill>
                  <a:srgbClr val="404040"/>
                </a:solidFill>
                <a:latin typeface="Arial"/>
                <a:cs typeface="Arial"/>
              </a:rPr>
              <a:t>2:</a:t>
            </a:r>
            <a:r>
              <a:rPr sz="1800" spc="275" dirty="0">
                <a:solidFill>
                  <a:srgbClr val="404040"/>
                </a:solidFill>
                <a:latin typeface="Arial"/>
                <a:cs typeface="Arial"/>
              </a:rPr>
              <a:t> </a:t>
            </a:r>
            <a:r>
              <a:rPr sz="1800" i="1" dirty="0">
                <a:solidFill>
                  <a:srgbClr val="404040"/>
                </a:solidFill>
                <a:latin typeface="Arial"/>
                <a:cs typeface="Arial"/>
              </a:rPr>
              <a:t>To</a:t>
            </a:r>
            <a:r>
              <a:rPr sz="1800" i="1" spc="220" dirty="0">
                <a:solidFill>
                  <a:srgbClr val="404040"/>
                </a:solidFill>
                <a:latin typeface="Arial"/>
                <a:cs typeface="Arial"/>
              </a:rPr>
              <a:t> </a:t>
            </a:r>
            <a:r>
              <a:rPr sz="1800" i="1" dirty="0">
                <a:solidFill>
                  <a:srgbClr val="404040"/>
                </a:solidFill>
                <a:latin typeface="Arial"/>
                <a:cs typeface="Arial"/>
              </a:rPr>
              <a:t>restore</a:t>
            </a:r>
            <a:r>
              <a:rPr sz="1800" i="1" spc="265" dirty="0">
                <a:solidFill>
                  <a:srgbClr val="404040"/>
                </a:solidFill>
                <a:latin typeface="Arial"/>
                <a:cs typeface="Arial"/>
              </a:rPr>
              <a:t> </a:t>
            </a:r>
            <a:r>
              <a:rPr sz="1800" i="1" dirty="0">
                <a:solidFill>
                  <a:srgbClr val="404040"/>
                </a:solidFill>
                <a:latin typeface="Arial"/>
                <a:cs typeface="Arial"/>
              </a:rPr>
              <a:t>80%</a:t>
            </a:r>
            <a:r>
              <a:rPr sz="1800" i="1" spc="220" dirty="0">
                <a:solidFill>
                  <a:srgbClr val="404040"/>
                </a:solidFill>
                <a:latin typeface="Arial"/>
                <a:cs typeface="Arial"/>
              </a:rPr>
              <a:t> </a:t>
            </a:r>
            <a:r>
              <a:rPr sz="1800" i="1" dirty="0">
                <a:solidFill>
                  <a:srgbClr val="404040"/>
                </a:solidFill>
                <a:latin typeface="Arial"/>
                <a:cs typeface="Arial"/>
              </a:rPr>
              <a:t>of</a:t>
            </a:r>
            <a:r>
              <a:rPr sz="1800" i="1" spc="270" dirty="0">
                <a:solidFill>
                  <a:srgbClr val="404040"/>
                </a:solidFill>
                <a:latin typeface="Arial"/>
                <a:cs typeface="Arial"/>
              </a:rPr>
              <a:t> </a:t>
            </a:r>
            <a:r>
              <a:rPr sz="1800" i="1" dirty="0">
                <a:solidFill>
                  <a:srgbClr val="404040"/>
                </a:solidFill>
                <a:latin typeface="Arial"/>
                <a:cs typeface="Arial"/>
              </a:rPr>
              <a:t>participants’</a:t>
            </a:r>
            <a:r>
              <a:rPr sz="1800" i="1" spc="130" dirty="0">
                <a:solidFill>
                  <a:srgbClr val="404040"/>
                </a:solidFill>
                <a:latin typeface="Arial"/>
                <a:cs typeface="Arial"/>
              </a:rPr>
              <a:t> </a:t>
            </a:r>
            <a:r>
              <a:rPr sz="1800" i="1" dirty="0">
                <a:solidFill>
                  <a:srgbClr val="404040"/>
                </a:solidFill>
                <a:latin typeface="Arial"/>
                <a:cs typeface="Arial"/>
              </a:rPr>
              <a:t>confidence</a:t>
            </a:r>
            <a:r>
              <a:rPr sz="1800" i="1" spc="210" dirty="0">
                <a:solidFill>
                  <a:srgbClr val="404040"/>
                </a:solidFill>
                <a:latin typeface="Arial"/>
                <a:cs typeface="Arial"/>
              </a:rPr>
              <a:t> </a:t>
            </a:r>
            <a:r>
              <a:rPr sz="1800" i="1" dirty="0">
                <a:solidFill>
                  <a:srgbClr val="404040"/>
                </a:solidFill>
                <a:latin typeface="Arial"/>
                <a:cs typeface="Arial"/>
              </a:rPr>
              <a:t>in</a:t>
            </a:r>
            <a:r>
              <a:rPr sz="1800" i="1" spc="275" dirty="0">
                <a:solidFill>
                  <a:srgbClr val="404040"/>
                </a:solidFill>
                <a:latin typeface="Arial"/>
                <a:cs typeface="Arial"/>
              </a:rPr>
              <a:t> </a:t>
            </a:r>
            <a:r>
              <a:rPr sz="1800" i="1" dirty="0">
                <a:solidFill>
                  <a:srgbClr val="404040"/>
                </a:solidFill>
                <a:latin typeface="Arial"/>
                <a:cs typeface="Arial"/>
              </a:rPr>
              <a:t>cooking</a:t>
            </a:r>
            <a:r>
              <a:rPr sz="1800" i="1" spc="265" dirty="0">
                <a:solidFill>
                  <a:srgbClr val="404040"/>
                </a:solidFill>
                <a:latin typeface="Arial"/>
                <a:cs typeface="Arial"/>
              </a:rPr>
              <a:t> </a:t>
            </a:r>
            <a:r>
              <a:rPr sz="1800" i="1" dirty="0">
                <a:solidFill>
                  <a:srgbClr val="404040"/>
                </a:solidFill>
                <a:latin typeface="Arial"/>
                <a:cs typeface="Arial"/>
              </a:rPr>
              <a:t>through</a:t>
            </a:r>
            <a:r>
              <a:rPr sz="1800" i="1" spc="260" dirty="0">
                <a:solidFill>
                  <a:srgbClr val="404040"/>
                </a:solidFill>
                <a:latin typeface="Arial"/>
                <a:cs typeface="Arial"/>
              </a:rPr>
              <a:t> </a:t>
            </a:r>
            <a:r>
              <a:rPr sz="1800" i="1" dirty="0">
                <a:solidFill>
                  <a:srgbClr val="404040"/>
                </a:solidFill>
                <a:latin typeface="Arial"/>
                <a:cs typeface="Arial"/>
              </a:rPr>
              <a:t>practical</a:t>
            </a:r>
            <a:r>
              <a:rPr sz="1800" i="1" spc="240" dirty="0">
                <a:solidFill>
                  <a:srgbClr val="404040"/>
                </a:solidFill>
                <a:latin typeface="Arial"/>
                <a:cs typeface="Arial"/>
              </a:rPr>
              <a:t> </a:t>
            </a:r>
            <a:r>
              <a:rPr sz="1800" i="1" dirty="0">
                <a:solidFill>
                  <a:srgbClr val="404040"/>
                </a:solidFill>
                <a:latin typeface="Arial"/>
                <a:cs typeface="Arial"/>
              </a:rPr>
              <a:t>cooking</a:t>
            </a:r>
            <a:r>
              <a:rPr sz="1800" i="1" spc="290" dirty="0">
                <a:solidFill>
                  <a:srgbClr val="404040"/>
                </a:solidFill>
                <a:latin typeface="Arial"/>
                <a:cs typeface="Arial"/>
              </a:rPr>
              <a:t> </a:t>
            </a:r>
            <a:r>
              <a:rPr sz="1800" i="1" spc="-10" dirty="0">
                <a:solidFill>
                  <a:srgbClr val="404040"/>
                </a:solidFill>
                <a:latin typeface="Arial"/>
                <a:cs typeface="Arial"/>
              </a:rPr>
              <a:t>skills development</a:t>
            </a:r>
            <a:endParaRPr sz="1800">
              <a:latin typeface="Arial"/>
              <a:cs typeface="Arial"/>
            </a:endParaRPr>
          </a:p>
        </p:txBody>
      </p:sp>
      <p:grpSp>
        <p:nvGrpSpPr>
          <p:cNvPr id="5" name="object 5"/>
          <p:cNvGrpSpPr/>
          <p:nvPr/>
        </p:nvGrpSpPr>
        <p:grpSpPr>
          <a:xfrm>
            <a:off x="0" y="6334131"/>
            <a:ext cx="12192000" cy="523875"/>
            <a:chOff x="0" y="6334131"/>
            <a:chExt cx="12192000" cy="523875"/>
          </a:xfrm>
        </p:grpSpPr>
        <p:sp>
          <p:nvSpPr>
            <p:cNvPr id="6" name="object 6"/>
            <p:cNvSpPr/>
            <p:nvPr/>
          </p:nvSpPr>
          <p:spPr>
            <a:xfrm>
              <a:off x="0" y="6400799"/>
              <a:ext cx="12192000" cy="457200"/>
            </a:xfrm>
            <a:custGeom>
              <a:avLst/>
              <a:gdLst/>
              <a:ahLst/>
              <a:cxnLst/>
              <a:rect l="l" t="t" r="r" b="b"/>
              <a:pathLst>
                <a:path w="12192000" h="457200">
                  <a:moveTo>
                    <a:pt x="12191492" y="0"/>
                  </a:moveTo>
                  <a:lnTo>
                    <a:pt x="0" y="0"/>
                  </a:lnTo>
                  <a:lnTo>
                    <a:pt x="0" y="457199"/>
                  </a:lnTo>
                  <a:lnTo>
                    <a:pt x="12191492" y="457199"/>
                  </a:lnTo>
                  <a:lnTo>
                    <a:pt x="12191492" y="0"/>
                  </a:lnTo>
                  <a:close/>
                </a:path>
              </a:pathLst>
            </a:custGeom>
            <a:solidFill>
              <a:srgbClr val="2483C5"/>
            </a:solidFill>
          </p:spPr>
          <p:txBody>
            <a:bodyPr wrap="square" lIns="0" tIns="0" rIns="0" bIns="0" rtlCol="0"/>
            <a:lstStyle/>
            <a:p>
              <a:endParaRPr/>
            </a:p>
          </p:txBody>
        </p:sp>
        <p:sp>
          <p:nvSpPr>
            <p:cNvPr id="7" name="object 7"/>
            <p:cNvSpPr/>
            <p:nvPr/>
          </p:nvSpPr>
          <p:spPr>
            <a:xfrm>
              <a:off x="0" y="6334131"/>
              <a:ext cx="12192000" cy="66675"/>
            </a:xfrm>
            <a:custGeom>
              <a:avLst/>
              <a:gdLst/>
              <a:ahLst/>
              <a:cxnLst/>
              <a:rect l="l" t="t" r="r" b="b"/>
              <a:pathLst>
                <a:path w="12192000" h="66675">
                  <a:moveTo>
                    <a:pt x="12191492" y="0"/>
                  </a:moveTo>
                  <a:lnTo>
                    <a:pt x="0" y="0"/>
                  </a:lnTo>
                  <a:lnTo>
                    <a:pt x="0" y="66541"/>
                  </a:lnTo>
                  <a:lnTo>
                    <a:pt x="12191492" y="66541"/>
                  </a:lnTo>
                  <a:lnTo>
                    <a:pt x="12191492" y="0"/>
                  </a:lnTo>
                  <a:close/>
                </a:path>
              </a:pathLst>
            </a:custGeom>
            <a:solidFill>
              <a:srgbClr val="1CACE2"/>
            </a:solidFill>
          </p:spPr>
          <p:txBody>
            <a:bodyPr wrap="square" lIns="0" tIns="0" rIns="0" bIns="0" rtlCol="0"/>
            <a:lstStyle/>
            <a:p>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63080"/>
            <a:chOff x="0" y="0"/>
            <a:chExt cx="12192000" cy="6863080"/>
          </a:xfrm>
        </p:grpSpPr>
        <p:pic>
          <p:nvPicPr>
            <p:cNvPr id="3" name="object 3"/>
            <p:cNvPicPr/>
            <p:nvPr/>
          </p:nvPicPr>
          <p:blipFill>
            <a:blip r:embed="rId2" cstate="print"/>
            <a:stretch>
              <a:fillRect/>
            </a:stretch>
          </p:blipFill>
          <p:spPr>
            <a:xfrm>
              <a:off x="4886325" y="0"/>
              <a:ext cx="7305675" cy="6857999"/>
            </a:xfrm>
            <a:prstGeom prst="rect">
              <a:avLst/>
            </a:prstGeom>
          </p:spPr>
        </p:pic>
        <p:pic>
          <p:nvPicPr>
            <p:cNvPr id="4" name="object 4"/>
            <p:cNvPicPr/>
            <p:nvPr/>
          </p:nvPicPr>
          <p:blipFill>
            <a:blip r:embed="rId3" cstate="print"/>
            <a:stretch>
              <a:fillRect/>
            </a:stretch>
          </p:blipFill>
          <p:spPr>
            <a:xfrm>
              <a:off x="0" y="0"/>
              <a:ext cx="6205600" cy="6858000"/>
            </a:xfrm>
            <a:prstGeom prst="rect">
              <a:avLst/>
            </a:prstGeom>
          </p:spPr>
        </p:pic>
        <p:sp>
          <p:nvSpPr>
            <p:cNvPr id="5" name="object 5"/>
            <p:cNvSpPr/>
            <p:nvPr/>
          </p:nvSpPr>
          <p:spPr>
            <a:xfrm>
              <a:off x="4763" y="4825"/>
              <a:ext cx="6096635" cy="6853555"/>
            </a:xfrm>
            <a:custGeom>
              <a:avLst/>
              <a:gdLst/>
              <a:ahLst/>
              <a:cxnLst/>
              <a:rect l="l" t="t" r="r" b="b"/>
              <a:pathLst>
                <a:path w="6096635" h="6853555">
                  <a:moveTo>
                    <a:pt x="4882958" y="0"/>
                  </a:moveTo>
                  <a:lnTo>
                    <a:pt x="0" y="0"/>
                  </a:lnTo>
                  <a:lnTo>
                    <a:pt x="0" y="6853174"/>
                  </a:lnTo>
                  <a:lnTo>
                    <a:pt x="4887289" y="6853174"/>
                  </a:lnTo>
                  <a:lnTo>
                    <a:pt x="4945950" y="6788666"/>
                  </a:lnTo>
                  <a:lnTo>
                    <a:pt x="4974999" y="6753147"/>
                  </a:lnTo>
                  <a:lnTo>
                    <a:pt x="5003739" y="6717261"/>
                  </a:lnTo>
                  <a:lnTo>
                    <a:pt x="5032170" y="6681012"/>
                  </a:lnTo>
                  <a:lnTo>
                    <a:pt x="5060287" y="6644403"/>
                  </a:lnTo>
                  <a:lnTo>
                    <a:pt x="5088089" y="6607437"/>
                  </a:lnTo>
                  <a:lnTo>
                    <a:pt x="5115572" y="6570118"/>
                  </a:lnTo>
                  <a:lnTo>
                    <a:pt x="5142735" y="6532449"/>
                  </a:lnTo>
                  <a:lnTo>
                    <a:pt x="5169575" y="6494432"/>
                  </a:lnTo>
                  <a:lnTo>
                    <a:pt x="5196088" y="6456071"/>
                  </a:lnTo>
                  <a:lnTo>
                    <a:pt x="5222273" y="6417370"/>
                  </a:lnTo>
                  <a:lnTo>
                    <a:pt x="5248127" y="6378330"/>
                  </a:lnTo>
                  <a:lnTo>
                    <a:pt x="5273647" y="6338955"/>
                  </a:lnTo>
                  <a:lnTo>
                    <a:pt x="5298831" y="6299250"/>
                  </a:lnTo>
                  <a:lnTo>
                    <a:pt x="5323676" y="6259215"/>
                  </a:lnTo>
                  <a:lnTo>
                    <a:pt x="5348179" y="6218855"/>
                  </a:lnTo>
                  <a:lnTo>
                    <a:pt x="5372339" y="6178174"/>
                  </a:lnTo>
                  <a:lnTo>
                    <a:pt x="5396151" y="6137173"/>
                  </a:lnTo>
                  <a:lnTo>
                    <a:pt x="5419614" y="6095856"/>
                  </a:lnTo>
                  <a:lnTo>
                    <a:pt x="5442725" y="6054227"/>
                  </a:lnTo>
                  <a:lnTo>
                    <a:pt x="5465482" y="6012288"/>
                  </a:lnTo>
                  <a:lnTo>
                    <a:pt x="5487882" y="5970042"/>
                  </a:lnTo>
                  <a:lnTo>
                    <a:pt x="5509922" y="5927493"/>
                  </a:lnTo>
                  <a:lnTo>
                    <a:pt x="5531599" y="5884644"/>
                  </a:lnTo>
                  <a:lnTo>
                    <a:pt x="5552912" y="5841498"/>
                  </a:lnTo>
                  <a:lnTo>
                    <a:pt x="5573857" y="5798059"/>
                  </a:lnTo>
                  <a:lnTo>
                    <a:pt x="5594432" y="5754328"/>
                  </a:lnTo>
                  <a:lnTo>
                    <a:pt x="5614634" y="5710310"/>
                  </a:lnTo>
                  <a:lnTo>
                    <a:pt x="5634461" y="5666007"/>
                  </a:lnTo>
                  <a:lnTo>
                    <a:pt x="5653910" y="5621423"/>
                  </a:lnTo>
                  <a:lnTo>
                    <a:pt x="5672978" y="5576561"/>
                  </a:lnTo>
                  <a:lnTo>
                    <a:pt x="5691664" y="5531423"/>
                  </a:lnTo>
                  <a:lnTo>
                    <a:pt x="5709963" y="5486014"/>
                  </a:lnTo>
                  <a:lnTo>
                    <a:pt x="5727874" y="5440336"/>
                  </a:lnTo>
                  <a:lnTo>
                    <a:pt x="5745395" y="5394393"/>
                  </a:lnTo>
                  <a:lnTo>
                    <a:pt x="5762522" y="5348187"/>
                  </a:lnTo>
                  <a:lnTo>
                    <a:pt x="5779252" y="5301721"/>
                  </a:lnTo>
                  <a:lnTo>
                    <a:pt x="5795584" y="5254999"/>
                  </a:lnTo>
                  <a:lnTo>
                    <a:pt x="5811515" y="5208025"/>
                  </a:lnTo>
                  <a:lnTo>
                    <a:pt x="5827042" y="5160800"/>
                  </a:lnTo>
                  <a:lnTo>
                    <a:pt x="5842162" y="5113329"/>
                  </a:lnTo>
                  <a:lnTo>
                    <a:pt x="5856873" y="5065614"/>
                  </a:lnTo>
                  <a:lnTo>
                    <a:pt x="5871173" y="5017658"/>
                  </a:lnTo>
                  <a:lnTo>
                    <a:pt x="5885058" y="4969465"/>
                  </a:lnTo>
                  <a:lnTo>
                    <a:pt x="5898526" y="4921038"/>
                  </a:lnTo>
                  <a:lnTo>
                    <a:pt x="5911575" y="4872379"/>
                  </a:lnTo>
                  <a:lnTo>
                    <a:pt x="5924201" y="4823493"/>
                  </a:lnTo>
                  <a:lnTo>
                    <a:pt x="5936403" y="4774382"/>
                  </a:lnTo>
                  <a:lnTo>
                    <a:pt x="5948178" y="4725049"/>
                  </a:lnTo>
                  <a:lnTo>
                    <a:pt x="5959522" y="4675498"/>
                  </a:lnTo>
                  <a:lnTo>
                    <a:pt x="5970434" y="4625731"/>
                  </a:lnTo>
                  <a:lnTo>
                    <a:pt x="5980911" y="4575753"/>
                  </a:lnTo>
                  <a:lnTo>
                    <a:pt x="5990951" y="4525565"/>
                  </a:lnTo>
                  <a:lnTo>
                    <a:pt x="6000550" y="4475171"/>
                  </a:lnTo>
                  <a:lnTo>
                    <a:pt x="6009706" y="4424574"/>
                  </a:lnTo>
                  <a:lnTo>
                    <a:pt x="6018416" y="4373777"/>
                  </a:lnTo>
                  <a:lnTo>
                    <a:pt x="6026679" y="4322784"/>
                  </a:lnTo>
                  <a:lnTo>
                    <a:pt x="6034491" y="4271598"/>
                  </a:lnTo>
                  <a:lnTo>
                    <a:pt x="6041849" y="4220221"/>
                  </a:lnTo>
                  <a:lnTo>
                    <a:pt x="6048752" y="4168657"/>
                  </a:lnTo>
                  <a:lnTo>
                    <a:pt x="6055196" y="4116909"/>
                  </a:lnTo>
                  <a:lnTo>
                    <a:pt x="6061179" y="4064981"/>
                  </a:lnTo>
                  <a:lnTo>
                    <a:pt x="6066698" y="4012874"/>
                  </a:lnTo>
                  <a:lnTo>
                    <a:pt x="6071751" y="3960593"/>
                  </a:lnTo>
                  <a:lnTo>
                    <a:pt x="6076335" y="3908141"/>
                  </a:lnTo>
                  <a:lnTo>
                    <a:pt x="6080448" y="3855520"/>
                  </a:lnTo>
                  <a:lnTo>
                    <a:pt x="6084086" y="3802734"/>
                  </a:lnTo>
                  <a:lnTo>
                    <a:pt x="6087248" y="3749786"/>
                  </a:lnTo>
                  <a:lnTo>
                    <a:pt x="6089930" y="3696679"/>
                  </a:lnTo>
                  <a:lnTo>
                    <a:pt x="6092131" y="3643417"/>
                  </a:lnTo>
                  <a:lnTo>
                    <a:pt x="6093847" y="3590002"/>
                  </a:lnTo>
                  <a:lnTo>
                    <a:pt x="6095076" y="3536437"/>
                  </a:lnTo>
                  <a:lnTo>
                    <a:pt x="6095815" y="3482727"/>
                  </a:lnTo>
                  <a:lnTo>
                    <a:pt x="6096062" y="3428873"/>
                  </a:lnTo>
                  <a:lnTo>
                    <a:pt x="6095815" y="3375024"/>
                  </a:lnTo>
                  <a:lnTo>
                    <a:pt x="6095076" y="3321318"/>
                  </a:lnTo>
                  <a:lnTo>
                    <a:pt x="6093847" y="3267758"/>
                  </a:lnTo>
                  <a:lnTo>
                    <a:pt x="6092131" y="3214347"/>
                  </a:lnTo>
                  <a:lnTo>
                    <a:pt x="6089930" y="3161089"/>
                  </a:lnTo>
                  <a:lnTo>
                    <a:pt x="6087248" y="3107987"/>
                  </a:lnTo>
                  <a:lnTo>
                    <a:pt x="6084086" y="3055043"/>
                  </a:lnTo>
                  <a:lnTo>
                    <a:pt x="6080448" y="3002261"/>
                  </a:lnTo>
                  <a:lnTo>
                    <a:pt x="6076335" y="2949644"/>
                  </a:lnTo>
                  <a:lnTo>
                    <a:pt x="6071751" y="2897195"/>
                  </a:lnTo>
                  <a:lnTo>
                    <a:pt x="6066698" y="2844918"/>
                  </a:lnTo>
                  <a:lnTo>
                    <a:pt x="6061179" y="2792815"/>
                  </a:lnTo>
                  <a:lnTo>
                    <a:pt x="6055196" y="2740889"/>
                  </a:lnTo>
                  <a:lnTo>
                    <a:pt x="6048752" y="2689145"/>
                  </a:lnTo>
                  <a:lnTo>
                    <a:pt x="6041849" y="2637584"/>
                  </a:lnTo>
                  <a:lnTo>
                    <a:pt x="6034491" y="2586210"/>
                  </a:lnTo>
                  <a:lnTo>
                    <a:pt x="6026679" y="2535026"/>
                  </a:lnTo>
                  <a:lnTo>
                    <a:pt x="6018416" y="2484035"/>
                  </a:lnTo>
                  <a:lnTo>
                    <a:pt x="6009706" y="2433241"/>
                  </a:lnTo>
                  <a:lnTo>
                    <a:pt x="6000550" y="2382647"/>
                  </a:lnTo>
                  <a:lnTo>
                    <a:pt x="5990951" y="2332255"/>
                  </a:lnTo>
                  <a:lnTo>
                    <a:pt x="5980911" y="2282069"/>
                  </a:lnTo>
                  <a:lnTo>
                    <a:pt x="5970434" y="2232092"/>
                  </a:lnTo>
                  <a:lnTo>
                    <a:pt x="5959522" y="2182328"/>
                  </a:lnTo>
                  <a:lnTo>
                    <a:pt x="5948178" y="2132778"/>
                  </a:lnTo>
                  <a:lnTo>
                    <a:pt x="5936403" y="2083447"/>
                  </a:lnTo>
                  <a:lnTo>
                    <a:pt x="5924201" y="2034338"/>
                  </a:lnTo>
                  <a:lnTo>
                    <a:pt x="5911575" y="1985453"/>
                  </a:lnTo>
                  <a:lnTo>
                    <a:pt x="5898526" y="1936796"/>
                  </a:lnTo>
                  <a:lnTo>
                    <a:pt x="5885058" y="1888370"/>
                  </a:lnTo>
                  <a:lnTo>
                    <a:pt x="5871173" y="1840179"/>
                  </a:lnTo>
                  <a:lnTo>
                    <a:pt x="5856873" y="1792224"/>
                  </a:lnTo>
                  <a:lnTo>
                    <a:pt x="5842162" y="1744511"/>
                  </a:lnTo>
                  <a:lnTo>
                    <a:pt x="5827042" y="1697040"/>
                  </a:lnTo>
                  <a:lnTo>
                    <a:pt x="5811515" y="1649817"/>
                  </a:lnTo>
                  <a:lnTo>
                    <a:pt x="5795584" y="1602843"/>
                  </a:lnTo>
                  <a:lnTo>
                    <a:pt x="5779252" y="1556122"/>
                  </a:lnTo>
                  <a:lnTo>
                    <a:pt x="5762522" y="1509658"/>
                  </a:lnTo>
                  <a:lnTo>
                    <a:pt x="5745395" y="1463453"/>
                  </a:lnTo>
                  <a:lnTo>
                    <a:pt x="5727874" y="1417510"/>
                  </a:lnTo>
                  <a:lnTo>
                    <a:pt x="5709963" y="1371833"/>
                  </a:lnTo>
                  <a:lnTo>
                    <a:pt x="5691664" y="1326425"/>
                  </a:lnTo>
                  <a:lnTo>
                    <a:pt x="5672978" y="1281288"/>
                  </a:lnTo>
                  <a:lnTo>
                    <a:pt x="5653910" y="1236427"/>
                  </a:lnTo>
                  <a:lnTo>
                    <a:pt x="5634461" y="1191843"/>
                  </a:lnTo>
                  <a:lnTo>
                    <a:pt x="5614634" y="1147541"/>
                  </a:lnTo>
                  <a:lnTo>
                    <a:pt x="5594432" y="1103524"/>
                  </a:lnTo>
                  <a:lnTo>
                    <a:pt x="5573857" y="1059794"/>
                  </a:lnTo>
                  <a:lnTo>
                    <a:pt x="5552912" y="1016355"/>
                  </a:lnTo>
                  <a:lnTo>
                    <a:pt x="5531599" y="973210"/>
                  </a:lnTo>
                  <a:lnTo>
                    <a:pt x="5509922" y="930361"/>
                  </a:lnTo>
                  <a:lnTo>
                    <a:pt x="5487882" y="887813"/>
                  </a:lnTo>
                  <a:lnTo>
                    <a:pt x="5465482" y="845569"/>
                  </a:lnTo>
                  <a:lnTo>
                    <a:pt x="5442725" y="803630"/>
                  </a:lnTo>
                  <a:lnTo>
                    <a:pt x="5419614" y="762002"/>
                  </a:lnTo>
                  <a:lnTo>
                    <a:pt x="5396151" y="720686"/>
                  </a:lnTo>
                  <a:lnTo>
                    <a:pt x="5372339" y="679686"/>
                  </a:lnTo>
                  <a:lnTo>
                    <a:pt x="5348179" y="639005"/>
                  </a:lnTo>
                  <a:lnTo>
                    <a:pt x="5323676" y="598646"/>
                  </a:lnTo>
                  <a:lnTo>
                    <a:pt x="5298831" y="558613"/>
                  </a:lnTo>
                  <a:lnTo>
                    <a:pt x="5273647" y="518908"/>
                  </a:lnTo>
                  <a:lnTo>
                    <a:pt x="5248127" y="479535"/>
                  </a:lnTo>
                  <a:lnTo>
                    <a:pt x="5222273" y="440496"/>
                  </a:lnTo>
                  <a:lnTo>
                    <a:pt x="5196088" y="401796"/>
                  </a:lnTo>
                  <a:lnTo>
                    <a:pt x="5169575" y="363436"/>
                  </a:lnTo>
                  <a:lnTo>
                    <a:pt x="5142735" y="325421"/>
                  </a:lnTo>
                  <a:lnTo>
                    <a:pt x="5115572" y="287753"/>
                  </a:lnTo>
                  <a:lnTo>
                    <a:pt x="5088089" y="250435"/>
                  </a:lnTo>
                  <a:lnTo>
                    <a:pt x="5060287" y="213471"/>
                  </a:lnTo>
                  <a:lnTo>
                    <a:pt x="5032170" y="176864"/>
                  </a:lnTo>
                  <a:lnTo>
                    <a:pt x="5003739" y="140617"/>
                  </a:lnTo>
                  <a:lnTo>
                    <a:pt x="4974999" y="104732"/>
                  </a:lnTo>
                  <a:lnTo>
                    <a:pt x="4945950" y="69215"/>
                  </a:lnTo>
                  <a:lnTo>
                    <a:pt x="4882958" y="0"/>
                  </a:lnTo>
                  <a:close/>
                </a:path>
              </a:pathLst>
            </a:custGeom>
            <a:solidFill>
              <a:srgbClr val="FFFFFF"/>
            </a:solidFill>
          </p:spPr>
          <p:txBody>
            <a:bodyPr wrap="square" lIns="0" tIns="0" rIns="0" bIns="0" rtlCol="0"/>
            <a:lstStyle/>
            <a:p>
              <a:endParaRPr/>
            </a:p>
          </p:txBody>
        </p:sp>
        <p:sp>
          <p:nvSpPr>
            <p:cNvPr id="6" name="object 6"/>
            <p:cNvSpPr/>
            <p:nvPr/>
          </p:nvSpPr>
          <p:spPr>
            <a:xfrm>
              <a:off x="4763" y="4825"/>
              <a:ext cx="6096635" cy="6853555"/>
            </a:xfrm>
            <a:custGeom>
              <a:avLst/>
              <a:gdLst/>
              <a:ahLst/>
              <a:cxnLst/>
              <a:rect l="l" t="t" r="r" b="b"/>
              <a:pathLst>
                <a:path w="6096635" h="6853555">
                  <a:moveTo>
                    <a:pt x="0" y="6853174"/>
                  </a:moveTo>
                  <a:lnTo>
                    <a:pt x="0" y="0"/>
                  </a:lnTo>
                  <a:lnTo>
                    <a:pt x="4882958" y="0"/>
                  </a:lnTo>
                  <a:lnTo>
                    <a:pt x="4945950" y="69215"/>
                  </a:lnTo>
                  <a:lnTo>
                    <a:pt x="4974999" y="104732"/>
                  </a:lnTo>
                  <a:lnTo>
                    <a:pt x="5003739" y="140617"/>
                  </a:lnTo>
                  <a:lnTo>
                    <a:pt x="5032170" y="176864"/>
                  </a:lnTo>
                  <a:lnTo>
                    <a:pt x="5060287" y="213471"/>
                  </a:lnTo>
                  <a:lnTo>
                    <a:pt x="5088089" y="250435"/>
                  </a:lnTo>
                  <a:lnTo>
                    <a:pt x="5115572" y="287753"/>
                  </a:lnTo>
                  <a:lnTo>
                    <a:pt x="5142735" y="325421"/>
                  </a:lnTo>
                  <a:lnTo>
                    <a:pt x="5169575" y="363436"/>
                  </a:lnTo>
                  <a:lnTo>
                    <a:pt x="5196088" y="401796"/>
                  </a:lnTo>
                  <a:lnTo>
                    <a:pt x="5222273" y="440496"/>
                  </a:lnTo>
                  <a:lnTo>
                    <a:pt x="5248127" y="479535"/>
                  </a:lnTo>
                  <a:lnTo>
                    <a:pt x="5273647" y="518908"/>
                  </a:lnTo>
                  <a:lnTo>
                    <a:pt x="5298831" y="558613"/>
                  </a:lnTo>
                  <a:lnTo>
                    <a:pt x="5323676" y="598646"/>
                  </a:lnTo>
                  <a:lnTo>
                    <a:pt x="5348179" y="639005"/>
                  </a:lnTo>
                  <a:lnTo>
                    <a:pt x="5372339" y="679686"/>
                  </a:lnTo>
                  <a:lnTo>
                    <a:pt x="5396151" y="720686"/>
                  </a:lnTo>
                  <a:lnTo>
                    <a:pt x="5419614" y="762002"/>
                  </a:lnTo>
                  <a:lnTo>
                    <a:pt x="5442725" y="803630"/>
                  </a:lnTo>
                  <a:lnTo>
                    <a:pt x="5465482" y="845569"/>
                  </a:lnTo>
                  <a:lnTo>
                    <a:pt x="5487882" y="887813"/>
                  </a:lnTo>
                  <a:lnTo>
                    <a:pt x="5509922" y="930361"/>
                  </a:lnTo>
                  <a:lnTo>
                    <a:pt x="5531599" y="973210"/>
                  </a:lnTo>
                  <a:lnTo>
                    <a:pt x="5552912" y="1016355"/>
                  </a:lnTo>
                  <a:lnTo>
                    <a:pt x="5573857" y="1059794"/>
                  </a:lnTo>
                  <a:lnTo>
                    <a:pt x="5594432" y="1103524"/>
                  </a:lnTo>
                  <a:lnTo>
                    <a:pt x="5614634" y="1147541"/>
                  </a:lnTo>
                  <a:lnTo>
                    <a:pt x="5634461" y="1191843"/>
                  </a:lnTo>
                  <a:lnTo>
                    <a:pt x="5653910" y="1236427"/>
                  </a:lnTo>
                  <a:lnTo>
                    <a:pt x="5672978" y="1281288"/>
                  </a:lnTo>
                  <a:lnTo>
                    <a:pt x="5691664" y="1326425"/>
                  </a:lnTo>
                  <a:lnTo>
                    <a:pt x="5709963" y="1371833"/>
                  </a:lnTo>
                  <a:lnTo>
                    <a:pt x="5727874" y="1417510"/>
                  </a:lnTo>
                  <a:lnTo>
                    <a:pt x="5745395" y="1463453"/>
                  </a:lnTo>
                  <a:lnTo>
                    <a:pt x="5762522" y="1509658"/>
                  </a:lnTo>
                  <a:lnTo>
                    <a:pt x="5779252" y="1556122"/>
                  </a:lnTo>
                  <a:lnTo>
                    <a:pt x="5795584" y="1602843"/>
                  </a:lnTo>
                  <a:lnTo>
                    <a:pt x="5811515" y="1649817"/>
                  </a:lnTo>
                  <a:lnTo>
                    <a:pt x="5827042" y="1697040"/>
                  </a:lnTo>
                  <a:lnTo>
                    <a:pt x="5842162" y="1744511"/>
                  </a:lnTo>
                  <a:lnTo>
                    <a:pt x="5856873" y="1792224"/>
                  </a:lnTo>
                  <a:lnTo>
                    <a:pt x="5871173" y="1840179"/>
                  </a:lnTo>
                  <a:lnTo>
                    <a:pt x="5885058" y="1888370"/>
                  </a:lnTo>
                  <a:lnTo>
                    <a:pt x="5898526" y="1936796"/>
                  </a:lnTo>
                  <a:lnTo>
                    <a:pt x="5911575" y="1985453"/>
                  </a:lnTo>
                  <a:lnTo>
                    <a:pt x="5924201" y="2034338"/>
                  </a:lnTo>
                  <a:lnTo>
                    <a:pt x="5936403" y="2083447"/>
                  </a:lnTo>
                  <a:lnTo>
                    <a:pt x="5948178" y="2132778"/>
                  </a:lnTo>
                  <a:lnTo>
                    <a:pt x="5959522" y="2182328"/>
                  </a:lnTo>
                  <a:lnTo>
                    <a:pt x="5970434" y="2232092"/>
                  </a:lnTo>
                  <a:lnTo>
                    <a:pt x="5980911" y="2282069"/>
                  </a:lnTo>
                  <a:lnTo>
                    <a:pt x="5990951" y="2332255"/>
                  </a:lnTo>
                  <a:lnTo>
                    <a:pt x="6000550" y="2382647"/>
                  </a:lnTo>
                  <a:lnTo>
                    <a:pt x="6009706" y="2433241"/>
                  </a:lnTo>
                  <a:lnTo>
                    <a:pt x="6018416" y="2484035"/>
                  </a:lnTo>
                  <a:lnTo>
                    <a:pt x="6026679" y="2535026"/>
                  </a:lnTo>
                  <a:lnTo>
                    <a:pt x="6034491" y="2586210"/>
                  </a:lnTo>
                  <a:lnTo>
                    <a:pt x="6041849" y="2637584"/>
                  </a:lnTo>
                  <a:lnTo>
                    <a:pt x="6048752" y="2689145"/>
                  </a:lnTo>
                  <a:lnTo>
                    <a:pt x="6055196" y="2740889"/>
                  </a:lnTo>
                  <a:lnTo>
                    <a:pt x="6061179" y="2792815"/>
                  </a:lnTo>
                  <a:lnTo>
                    <a:pt x="6066698" y="2844918"/>
                  </a:lnTo>
                  <a:lnTo>
                    <a:pt x="6071751" y="2897195"/>
                  </a:lnTo>
                  <a:lnTo>
                    <a:pt x="6076335" y="2949644"/>
                  </a:lnTo>
                  <a:lnTo>
                    <a:pt x="6080448" y="3002261"/>
                  </a:lnTo>
                  <a:lnTo>
                    <a:pt x="6084086" y="3055043"/>
                  </a:lnTo>
                  <a:lnTo>
                    <a:pt x="6087248" y="3107987"/>
                  </a:lnTo>
                  <a:lnTo>
                    <a:pt x="6089930" y="3161089"/>
                  </a:lnTo>
                  <a:lnTo>
                    <a:pt x="6092131" y="3214347"/>
                  </a:lnTo>
                  <a:lnTo>
                    <a:pt x="6093847" y="3267758"/>
                  </a:lnTo>
                  <a:lnTo>
                    <a:pt x="6095076" y="3321318"/>
                  </a:lnTo>
                  <a:lnTo>
                    <a:pt x="6095815" y="3375024"/>
                  </a:lnTo>
                  <a:lnTo>
                    <a:pt x="6096062" y="3428873"/>
                  </a:lnTo>
                  <a:lnTo>
                    <a:pt x="6095815" y="3482727"/>
                  </a:lnTo>
                  <a:lnTo>
                    <a:pt x="6095076" y="3536437"/>
                  </a:lnTo>
                  <a:lnTo>
                    <a:pt x="6093847" y="3590002"/>
                  </a:lnTo>
                  <a:lnTo>
                    <a:pt x="6092131" y="3643417"/>
                  </a:lnTo>
                  <a:lnTo>
                    <a:pt x="6089930" y="3696679"/>
                  </a:lnTo>
                  <a:lnTo>
                    <a:pt x="6087248" y="3749786"/>
                  </a:lnTo>
                  <a:lnTo>
                    <a:pt x="6084086" y="3802734"/>
                  </a:lnTo>
                  <a:lnTo>
                    <a:pt x="6080448" y="3855520"/>
                  </a:lnTo>
                  <a:lnTo>
                    <a:pt x="6076335" y="3908141"/>
                  </a:lnTo>
                  <a:lnTo>
                    <a:pt x="6071751" y="3960593"/>
                  </a:lnTo>
                  <a:lnTo>
                    <a:pt x="6066698" y="4012874"/>
                  </a:lnTo>
                  <a:lnTo>
                    <a:pt x="6061179" y="4064981"/>
                  </a:lnTo>
                  <a:lnTo>
                    <a:pt x="6055196" y="4116909"/>
                  </a:lnTo>
                  <a:lnTo>
                    <a:pt x="6048752" y="4168657"/>
                  </a:lnTo>
                  <a:lnTo>
                    <a:pt x="6041849" y="4220221"/>
                  </a:lnTo>
                  <a:lnTo>
                    <a:pt x="6034491" y="4271598"/>
                  </a:lnTo>
                  <a:lnTo>
                    <a:pt x="6026679" y="4322784"/>
                  </a:lnTo>
                  <a:lnTo>
                    <a:pt x="6018416" y="4373777"/>
                  </a:lnTo>
                  <a:lnTo>
                    <a:pt x="6009706" y="4424574"/>
                  </a:lnTo>
                  <a:lnTo>
                    <a:pt x="6000550" y="4475171"/>
                  </a:lnTo>
                  <a:lnTo>
                    <a:pt x="5990951" y="4525565"/>
                  </a:lnTo>
                  <a:lnTo>
                    <a:pt x="5980911" y="4575753"/>
                  </a:lnTo>
                  <a:lnTo>
                    <a:pt x="5970434" y="4625731"/>
                  </a:lnTo>
                  <a:lnTo>
                    <a:pt x="5959522" y="4675498"/>
                  </a:lnTo>
                  <a:lnTo>
                    <a:pt x="5948178" y="4725049"/>
                  </a:lnTo>
                  <a:lnTo>
                    <a:pt x="5936403" y="4774382"/>
                  </a:lnTo>
                  <a:lnTo>
                    <a:pt x="5924201" y="4823493"/>
                  </a:lnTo>
                  <a:lnTo>
                    <a:pt x="5911575" y="4872379"/>
                  </a:lnTo>
                  <a:lnTo>
                    <a:pt x="5898526" y="4921038"/>
                  </a:lnTo>
                  <a:lnTo>
                    <a:pt x="5885058" y="4969465"/>
                  </a:lnTo>
                  <a:lnTo>
                    <a:pt x="5871173" y="5017658"/>
                  </a:lnTo>
                  <a:lnTo>
                    <a:pt x="5856873" y="5065614"/>
                  </a:lnTo>
                  <a:lnTo>
                    <a:pt x="5842162" y="5113329"/>
                  </a:lnTo>
                  <a:lnTo>
                    <a:pt x="5827042" y="5160800"/>
                  </a:lnTo>
                  <a:lnTo>
                    <a:pt x="5811515" y="5208025"/>
                  </a:lnTo>
                  <a:lnTo>
                    <a:pt x="5795584" y="5254999"/>
                  </a:lnTo>
                  <a:lnTo>
                    <a:pt x="5779252" y="5301721"/>
                  </a:lnTo>
                  <a:lnTo>
                    <a:pt x="5762522" y="5348187"/>
                  </a:lnTo>
                  <a:lnTo>
                    <a:pt x="5745395" y="5394393"/>
                  </a:lnTo>
                  <a:lnTo>
                    <a:pt x="5727874" y="5440336"/>
                  </a:lnTo>
                  <a:lnTo>
                    <a:pt x="5709963" y="5486014"/>
                  </a:lnTo>
                  <a:lnTo>
                    <a:pt x="5691664" y="5531423"/>
                  </a:lnTo>
                  <a:lnTo>
                    <a:pt x="5672978" y="5576561"/>
                  </a:lnTo>
                  <a:lnTo>
                    <a:pt x="5653910" y="5621423"/>
                  </a:lnTo>
                  <a:lnTo>
                    <a:pt x="5634461" y="5666007"/>
                  </a:lnTo>
                  <a:lnTo>
                    <a:pt x="5614634" y="5710310"/>
                  </a:lnTo>
                  <a:lnTo>
                    <a:pt x="5594432" y="5754328"/>
                  </a:lnTo>
                  <a:lnTo>
                    <a:pt x="5573857" y="5798059"/>
                  </a:lnTo>
                  <a:lnTo>
                    <a:pt x="5552912" y="5841498"/>
                  </a:lnTo>
                  <a:lnTo>
                    <a:pt x="5531599" y="5884644"/>
                  </a:lnTo>
                  <a:lnTo>
                    <a:pt x="5509922" y="5927493"/>
                  </a:lnTo>
                  <a:lnTo>
                    <a:pt x="5487882" y="5970042"/>
                  </a:lnTo>
                  <a:lnTo>
                    <a:pt x="5465482" y="6012288"/>
                  </a:lnTo>
                  <a:lnTo>
                    <a:pt x="5442725" y="6054227"/>
                  </a:lnTo>
                  <a:lnTo>
                    <a:pt x="5419614" y="6095856"/>
                  </a:lnTo>
                  <a:lnTo>
                    <a:pt x="5396151" y="6137173"/>
                  </a:lnTo>
                  <a:lnTo>
                    <a:pt x="5372339" y="6178174"/>
                  </a:lnTo>
                  <a:lnTo>
                    <a:pt x="5348179" y="6218855"/>
                  </a:lnTo>
                  <a:lnTo>
                    <a:pt x="5323676" y="6259215"/>
                  </a:lnTo>
                  <a:lnTo>
                    <a:pt x="5298831" y="6299250"/>
                  </a:lnTo>
                  <a:lnTo>
                    <a:pt x="5273647" y="6338955"/>
                  </a:lnTo>
                  <a:lnTo>
                    <a:pt x="5248127" y="6378330"/>
                  </a:lnTo>
                  <a:lnTo>
                    <a:pt x="5222273" y="6417370"/>
                  </a:lnTo>
                  <a:lnTo>
                    <a:pt x="5196088" y="6456071"/>
                  </a:lnTo>
                  <a:lnTo>
                    <a:pt x="5169575" y="6494432"/>
                  </a:lnTo>
                  <a:lnTo>
                    <a:pt x="5142735" y="6532449"/>
                  </a:lnTo>
                  <a:lnTo>
                    <a:pt x="5115572" y="6570118"/>
                  </a:lnTo>
                  <a:lnTo>
                    <a:pt x="5088089" y="6607437"/>
                  </a:lnTo>
                  <a:lnTo>
                    <a:pt x="5060287" y="6644403"/>
                  </a:lnTo>
                  <a:lnTo>
                    <a:pt x="5032170" y="6681012"/>
                  </a:lnTo>
                  <a:lnTo>
                    <a:pt x="5003739" y="6717261"/>
                  </a:lnTo>
                  <a:lnTo>
                    <a:pt x="4974999" y="6753147"/>
                  </a:lnTo>
                  <a:lnTo>
                    <a:pt x="4945950" y="6788666"/>
                  </a:lnTo>
                  <a:lnTo>
                    <a:pt x="4887289" y="6853174"/>
                  </a:lnTo>
                </a:path>
              </a:pathLst>
            </a:custGeom>
            <a:ln w="9524">
              <a:solidFill>
                <a:srgbClr val="EEEEEE"/>
              </a:solidFill>
            </a:ln>
          </p:spPr>
          <p:txBody>
            <a:bodyPr wrap="square" lIns="0" tIns="0" rIns="0" bIns="0" rtlCol="0"/>
            <a:lstStyle/>
            <a:p>
              <a:endParaRPr/>
            </a:p>
          </p:txBody>
        </p:sp>
        <p:sp>
          <p:nvSpPr>
            <p:cNvPr id="7" name="object 7"/>
            <p:cNvSpPr/>
            <p:nvPr/>
          </p:nvSpPr>
          <p:spPr>
            <a:xfrm>
              <a:off x="0" y="0"/>
              <a:ext cx="6086475" cy="6858000"/>
            </a:xfrm>
            <a:custGeom>
              <a:avLst/>
              <a:gdLst/>
              <a:ahLst/>
              <a:cxnLst/>
              <a:rect l="l" t="t" r="r" b="b"/>
              <a:pathLst>
                <a:path w="6086475" h="6858000">
                  <a:moveTo>
                    <a:pt x="4873625" y="0"/>
                  </a:moveTo>
                  <a:lnTo>
                    <a:pt x="0" y="0"/>
                  </a:lnTo>
                  <a:lnTo>
                    <a:pt x="0" y="6857999"/>
                  </a:lnTo>
                  <a:lnTo>
                    <a:pt x="4873625" y="6857999"/>
                  </a:lnTo>
                  <a:lnTo>
                    <a:pt x="4936490" y="6788730"/>
                  </a:lnTo>
                  <a:lnTo>
                    <a:pt x="4965538" y="6753210"/>
                  </a:lnTo>
                  <a:lnTo>
                    <a:pt x="4994278" y="6717324"/>
                  </a:lnTo>
                  <a:lnTo>
                    <a:pt x="5022708" y="6681075"/>
                  </a:lnTo>
                  <a:lnTo>
                    <a:pt x="5050825" y="6644466"/>
                  </a:lnTo>
                  <a:lnTo>
                    <a:pt x="5078626" y="6607500"/>
                  </a:lnTo>
                  <a:lnTo>
                    <a:pt x="5106109" y="6570181"/>
                  </a:lnTo>
                  <a:lnTo>
                    <a:pt x="5133271" y="6532511"/>
                  </a:lnTo>
                  <a:lnTo>
                    <a:pt x="5160109" y="6494494"/>
                  </a:lnTo>
                  <a:lnTo>
                    <a:pt x="5186622" y="6456132"/>
                  </a:lnTo>
                  <a:lnTo>
                    <a:pt x="5212806" y="6417430"/>
                  </a:lnTo>
                  <a:lnTo>
                    <a:pt x="5238658" y="6378390"/>
                  </a:lnTo>
                  <a:lnTo>
                    <a:pt x="5264177" y="6339015"/>
                  </a:lnTo>
                  <a:lnTo>
                    <a:pt x="5289359" y="6299308"/>
                  </a:lnTo>
                  <a:lnTo>
                    <a:pt x="5314203" y="6259273"/>
                  </a:lnTo>
                  <a:lnTo>
                    <a:pt x="5338704" y="6218913"/>
                  </a:lnTo>
                  <a:lnTo>
                    <a:pt x="5362862" y="6178231"/>
                  </a:lnTo>
                  <a:lnTo>
                    <a:pt x="5386673" y="6137229"/>
                  </a:lnTo>
                  <a:lnTo>
                    <a:pt x="5410134" y="6095912"/>
                  </a:lnTo>
                  <a:lnTo>
                    <a:pt x="5433243" y="6054282"/>
                  </a:lnTo>
                  <a:lnTo>
                    <a:pt x="5455998" y="6012342"/>
                  </a:lnTo>
                  <a:lnTo>
                    <a:pt x="5478395" y="5970096"/>
                  </a:lnTo>
                  <a:lnTo>
                    <a:pt x="5500433" y="5927547"/>
                  </a:lnTo>
                  <a:lnTo>
                    <a:pt x="5522108" y="5884697"/>
                  </a:lnTo>
                  <a:lnTo>
                    <a:pt x="5543419" y="5841550"/>
                  </a:lnTo>
                  <a:lnTo>
                    <a:pt x="5564361" y="5798110"/>
                  </a:lnTo>
                  <a:lnTo>
                    <a:pt x="5584934" y="5754379"/>
                  </a:lnTo>
                  <a:lnTo>
                    <a:pt x="5605134" y="5710360"/>
                  </a:lnTo>
                  <a:lnTo>
                    <a:pt x="5624958" y="5666057"/>
                  </a:lnTo>
                  <a:lnTo>
                    <a:pt x="5644405" y="5621472"/>
                  </a:lnTo>
                  <a:lnTo>
                    <a:pt x="5663471" y="5576610"/>
                  </a:lnTo>
                  <a:lnTo>
                    <a:pt x="5682153" y="5531472"/>
                  </a:lnTo>
                  <a:lnTo>
                    <a:pt x="5700450" y="5486062"/>
                  </a:lnTo>
                  <a:lnTo>
                    <a:pt x="5718359" y="5440384"/>
                  </a:lnTo>
                  <a:lnTo>
                    <a:pt x="5735877" y="5394440"/>
                  </a:lnTo>
                  <a:lnTo>
                    <a:pt x="5753001" y="5348234"/>
                  </a:lnTo>
                  <a:lnTo>
                    <a:pt x="5769729" y="5301769"/>
                  </a:lnTo>
                  <a:lnTo>
                    <a:pt x="5786059" y="5255047"/>
                  </a:lnTo>
                  <a:lnTo>
                    <a:pt x="5801987" y="5208072"/>
                  </a:lnTo>
                  <a:lnTo>
                    <a:pt x="5817511" y="5160848"/>
                  </a:lnTo>
                  <a:lnTo>
                    <a:pt x="5832628" y="5113377"/>
                  </a:lnTo>
                  <a:lnTo>
                    <a:pt x="5847337" y="5065662"/>
                  </a:lnTo>
                  <a:lnTo>
                    <a:pt x="5861634" y="5017707"/>
                  </a:lnTo>
                  <a:lnTo>
                    <a:pt x="5875516" y="4969514"/>
                  </a:lnTo>
                  <a:lnTo>
                    <a:pt x="5888982" y="4921088"/>
                  </a:lnTo>
                  <a:lnTo>
                    <a:pt x="5902028" y="4872430"/>
                  </a:lnTo>
                  <a:lnTo>
                    <a:pt x="5914652" y="4823545"/>
                  </a:lnTo>
                  <a:lnTo>
                    <a:pt x="5926852" y="4774434"/>
                  </a:lnTo>
                  <a:lnTo>
                    <a:pt x="5938624" y="4725103"/>
                  </a:lnTo>
                  <a:lnTo>
                    <a:pt x="5949966" y="4675553"/>
                  </a:lnTo>
                  <a:lnTo>
                    <a:pt x="5960876" y="4625787"/>
                  </a:lnTo>
                  <a:lnTo>
                    <a:pt x="5971351" y="4575810"/>
                  </a:lnTo>
                  <a:lnTo>
                    <a:pt x="5981388" y="4525623"/>
                  </a:lnTo>
                  <a:lnTo>
                    <a:pt x="5990985" y="4475231"/>
                  </a:lnTo>
                  <a:lnTo>
                    <a:pt x="6000139" y="4424636"/>
                  </a:lnTo>
                  <a:lnTo>
                    <a:pt x="6008848" y="4373841"/>
                  </a:lnTo>
                  <a:lnTo>
                    <a:pt x="6017108" y="4322850"/>
                  </a:lnTo>
                  <a:lnTo>
                    <a:pt x="6024918" y="4271666"/>
                  </a:lnTo>
                  <a:lnTo>
                    <a:pt x="6032275" y="4220292"/>
                  </a:lnTo>
                  <a:lnTo>
                    <a:pt x="6039176" y="4168730"/>
                  </a:lnTo>
                  <a:lnTo>
                    <a:pt x="6045619" y="4116985"/>
                  </a:lnTo>
                  <a:lnTo>
                    <a:pt x="6051600" y="4065059"/>
                  </a:lnTo>
                  <a:lnTo>
                    <a:pt x="6057118" y="4012956"/>
                  </a:lnTo>
                  <a:lnTo>
                    <a:pt x="6062170" y="3960678"/>
                  </a:lnTo>
                  <a:lnTo>
                    <a:pt x="6066752" y="3908229"/>
                  </a:lnTo>
                  <a:lnTo>
                    <a:pt x="6070864" y="3855612"/>
                  </a:lnTo>
                  <a:lnTo>
                    <a:pt x="6074502" y="3802830"/>
                  </a:lnTo>
                  <a:lnTo>
                    <a:pt x="6077662" y="3749886"/>
                  </a:lnTo>
                  <a:lnTo>
                    <a:pt x="6080344" y="3696783"/>
                  </a:lnTo>
                  <a:lnTo>
                    <a:pt x="6082544" y="3643525"/>
                  </a:lnTo>
                  <a:lnTo>
                    <a:pt x="6084260" y="3590114"/>
                  </a:lnTo>
                  <a:lnTo>
                    <a:pt x="6085488" y="3536554"/>
                  </a:lnTo>
                  <a:lnTo>
                    <a:pt x="6086228" y="3482848"/>
                  </a:lnTo>
                  <a:lnTo>
                    <a:pt x="6086475" y="3429000"/>
                  </a:lnTo>
                  <a:lnTo>
                    <a:pt x="6086228" y="3375151"/>
                  </a:lnTo>
                  <a:lnTo>
                    <a:pt x="6085488" y="3321445"/>
                  </a:lnTo>
                  <a:lnTo>
                    <a:pt x="6084260" y="3267885"/>
                  </a:lnTo>
                  <a:lnTo>
                    <a:pt x="6082544" y="3214474"/>
                  </a:lnTo>
                  <a:lnTo>
                    <a:pt x="6080344" y="3161216"/>
                  </a:lnTo>
                  <a:lnTo>
                    <a:pt x="6077662" y="3108114"/>
                  </a:lnTo>
                  <a:lnTo>
                    <a:pt x="6074502" y="3055170"/>
                  </a:lnTo>
                  <a:lnTo>
                    <a:pt x="6070864" y="3002388"/>
                  </a:lnTo>
                  <a:lnTo>
                    <a:pt x="6066752" y="2949771"/>
                  </a:lnTo>
                  <a:lnTo>
                    <a:pt x="6062170" y="2897322"/>
                  </a:lnTo>
                  <a:lnTo>
                    <a:pt x="6057118" y="2845045"/>
                  </a:lnTo>
                  <a:lnTo>
                    <a:pt x="6051600" y="2792941"/>
                  </a:lnTo>
                  <a:lnTo>
                    <a:pt x="6045619" y="2741016"/>
                  </a:lnTo>
                  <a:lnTo>
                    <a:pt x="6039176" y="2689271"/>
                  </a:lnTo>
                  <a:lnTo>
                    <a:pt x="6032275" y="2637709"/>
                  </a:lnTo>
                  <a:lnTo>
                    <a:pt x="6024918" y="2586335"/>
                  </a:lnTo>
                  <a:lnTo>
                    <a:pt x="6017108" y="2535151"/>
                  </a:lnTo>
                  <a:lnTo>
                    <a:pt x="6008848" y="2484160"/>
                  </a:lnTo>
                  <a:lnTo>
                    <a:pt x="6000139" y="2433366"/>
                  </a:lnTo>
                  <a:lnTo>
                    <a:pt x="5990985" y="2382771"/>
                  </a:lnTo>
                  <a:lnTo>
                    <a:pt x="5981388" y="2332379"/>
                  </a:lnTo>
                  <a:lnTo>
                    <a:pt x="5971351" y="2282193"/>
                  </a:lnTo>
                  <a:lnTo>
                    <a:pt x="5960876" y="2232215"/>
                  </a:lnTo>
                  <a:lnTo>
                    <a:pt x="5949966" y="2182450"/>
                  </a:lnTo>
                  <a:lnTo>
                    <a:pt x="5938624" y="2132900"/>
                  </a:lnTo>
                  <a:lnTo>
                    <a:pt x="5926852" y="2083568"/>
                  </a:lnTo>
                  <a:lnTo>
                    <a:pt x="5914652" y="2034458"/>
                  </a:lnTo>
                  <a:lnTo>
                    <a:pt x="5902028" y="1985573"/>
                  </a:lnTo>
                  <a:lnTo>
                    <a:pt x="5888982" y="1936915"/>
                  </a:lnTo>
                  <a:lnTo>
                    <a:pt x="5875516" y="1888489"/>
                  </a:lnTo>
                  <a:lnTo>
                    <a:pt x="5861634" y="1840296"/>
                  </a:lnTo>
                  <a:lnTo>
                    <a:pt x="5847337" y="1792341"/>
                  </a:lnTo>
                  <a:lnTo>
                    <a:pt x="5832628" y="1744626"/>
                  </a:lnTo>
                  <a:lnTo>
                    <a:pt x="5817511" y="1697154"/>
                  </a:lnTo>
                  <a:lnTo>
                    <a:pt x="5801987" y="1649930"/>
                  </a:lnTo>
                  <a:lnTo>
                    <a:pt x="5786059" y="1602955"/>
                  </a:lnTo>
                  <a:lnTo>
                    <a:pt x="5769729" y="1556233"/>
                  </a:lnTo>
                  <a:lnTo>
                    <a:pt x="5753001" y="1509767"/>
                  </a:lnTo>
                  <a:lnTo>
                    <a:pt x="5735877" y="1463560"/>
                  </a:lnTo>
                  <a:lnTo>
                    <a:pt x="5718359" y="1417616"/>
                  </a:lnTo>
                  <a:lnTo>
                    <a:pt x="5700450" y="1371937"/>
                  </a:lnTo>
                  <a:lnTo>
                    <a:pt x="5682153" y="1326527"/>
                  </a:lnTo>
                  <a:lnTo>
                    <a:pt x="5663471" y="1281389"/>
                  </a:lnTo>
                  <a:lnTo>
                    <a:pt x="5644405" y="1236526"/>
                  </a:lnTo>
                  <a:lnTo>
                    <a:pt x="5624958" y="1191941"/>
                  </a:lnTo>
                  <a:lnTo>
                    <a:pt x="5605134" y="1147637"/>
                  </a:lnTo>
                  <a:lnTo>
                    <a:pt x="5584934" y="1103617"/>
                  </a:lnTo>
                  <a:lnTo>
                    <a:pt x="5564361" y="1059885"/>
                  </a:lnTo>
                  <a:lnTo>
                    <a:pt x="5543419" y="1016443"/>
                  </a:lnTo>
                  <a:lnTo>
                    <a:pt x="5522108" y="973296"/>
                  </a:lnTo>
                  <a:lnTo>
                    <a:pt x="5500433" y="930445"/>
                  </a:lnTo>
                  <a:lnTo>
                    <a:pt x="5478395" y="887894"/>
                  </a:lnTo>
                  <a:lnTo>
                    <a:pt x="5455998" y="845647"/>
                  </a:lnTo>
                  <a:lnTo>
                    <a:pt x="5433243" y="803706"/>
                  </a:lnTo>
                  <a:lnTo>
                    <a:pt x="5410134" y="762074"/>
                  </a:lnTo>
                  <a:lnTo>
                    <a:pt x="5386673" y="720756"/>
                  </a:lnTo>
                  <a:lnTo>
                    <a:pt x="5362862" y="679753"/>
                  </a:lnTo>
                  <a:lnTo>
                    <a:pt x="5338704" y="639068"/>
                  </a:lnTo>
                  <a:lnTo>
                    <a:pt x="5314203" y="598706"/>
                  </a:lnTo>
                  <a:lnTo>
                    <a:pt x="5289359" y="558669"/>
                  </a:lnTo>
                  <a:lnTo>
                    <a:pt x="5264177" y="518961"/>
                  </a:lnTo>
                  <a:lnTo>
                    <a:pt x="5238658" y="479584"/>
                  </a:lnTo>
                  <a:lnTo>
                    <a:pt x="5212806" y="440542"/>
                  </a:lnTo>
                  <a:lnTo>
                    <a:pt x="5186622" y="401837"/>
                  </a:lnTo>
                  <a:lnTo>
                    <a:pt x="5160109" y="363473"/>
                  </a:lnTo>
                  <a:lnTo>
                    <a:pt x="5133271" y="325454"/>
                  </a:lnTo>
                  <a:lnTo>
                    <a:pt x="5106109" y="287781"/>
                  </a:lnTo>
                  <a:lnTo>
                    <a:pt x="5078626" y="250459"/>
                  </a:lnTo>
                  <a:lnTo>
                    <a:pt x="5050825" y="213491"/>
                  </a:lnTo>
                  <a:lnTo>
                    <a:pt x="5022708" y="176879"/>
                  </a:lnTo>
                  <a:lnTo>
                    <a:pt x="4994278" y="140627"/>
                  </a:lnTo>
                  <a:lnTo>
                    <a:pt x="4965538" y="104738"/>
                  </a:lnTo>
                  <a:lnTo>
                    <a:pt x="4936490" y="69215"/>
                  </a:lnTo>
                  <a:lnTo>
                    <a:pt x="4873625" y="0"/>
                  </a:lnTo>
                  <a:close/>
                </a:path>
              </a:pathLst>
            </a:custGeom>
            <a:solidFill>
              <a:srgbClr val="FFFFFF"/>
            </a:solidFill>
          </p:spPr>
          <p:txBody>
            <a:bodyPr wrap="square" lIns="0" tIns="0" rIns="0" bIns="0" rtlCol="0"/>
            <a:lstStyle/>
            <a:p>
              <a:endParaRPr/>
            </a:p>
          </p:txBody>
        </p:sp>
        <p:sp>
          <p:nvSpPr>
            <p:cNvPr id="8" name="object 8"/>
            <p:cNvSpPr/>
            <p:nvPr/>
          </p:nvSpPr>
          <p:spPr>
            <a:xfrm>
              <a:off x="0" y="1123950"/>
              <a:ext cx="123825" cy="657225"/>
            </a:xfrm>
            <a:custGeom>
              <a:avLst/>
              <a:gdLst/>
              <a:ahLst/>
              <a:cxnLst/>
              <a:rect l="l" t="t" r="r" b="b"/>
              <a:pathLst>
                <a:path w="123825" h="657225">
                  <a:moveTo>
                    <a:pt x="123825" y="0"/>
                  </a:moveTo>
                  <a:lnTo>
                    <a:pt x="0" y="0"/>
                  </a:lnTo>
                  <a:lnTo>
                    <a:pt x="0" y="657225"/>
                  </a:lnTo>
                  <a:lnTo>
                    <a:pt x="123825" y="657225"/>
                  </a:lnTo>
                  <a:lnTo>
                    <a:pt x="123825" y="0"/>
                  </a:lnTo>
                  <a:close/>
                </a:path>
              </a:pathLst>
            </a:custGeom>
            <a:solidFill>
              <a:srgbClr val="C0504D"/>
            </a:solidFill>
          </p:spPr>
          <p:txBody>
            <a:bodyPr wrap="square" lIns="0" tIns="0" rIns="0" bIns="0" rtlCol="0"/>
            <a:lstStyle/>
            <a:p>
              <a:endParaRPr/>
            </a:p>
          </p:txBody>
        </p:sp>
        <p:sp>
          <p:nvSpPr>
            <p:cNvPr id="9" name="object 9"/>
            <p:cNvSpPr/>
            <p:nvPr/>
          </p:nvSpPr>
          <p:spPr>
            <a:xfrm>
              <a:off x="438150" y="2190750"/>
              <a:ext cx="4981575" cy="19050"/>
            </a:xfrm>
            <a:custGeom>
              <a:avLst/>
              <a:gdLst/>
              <a:ahLst/>
              <a:cxnLst/>
              <a:rect l="l" t="t" r="r" b="b"/>
              <a:pathLst>
                <a:path w="4981575" h="19050">
                  <a:moveTo>
                    <a:pt x="4981575" y="0"/>
                  </a:moveTo>
                  <a:lnTo>
                    <a:pt x="0" y="0"/>
                  </a:lnTo>
                  <a:lnTo>
                    <a:pt x="0" y="19050"/>
                  </a:lnTo>
                  <a:lnTo>
                    <a:pt x="4981575" y="19050"/>
                  </a:lnTo>
                  <a:lnTo>
                    <a:pt x="4981575" y="0"/>
                  </a:lnTo>
                  <a:close/>
                </a:path>
              </a:pathLst>
            </a:custGeom>
            <a:solidFill>
              <a:srgbClr val="D4D4D4"/>
            </a:solidFill>
          </p:spPr>
          <p:txBody>
            <a:bodyPr wrap="square" lIns="0" tIns="0" rIns="0" bIns="0" rtlCol="0"/>
            <a:lstStyle/>
            <a:p>
              <a:endParaRPr/>
            </a:p>
          </p:txBody>
        </p:sp>
      </p:grpSp>
      <p:sp>
        <p:nvSpPr>
          <p:cNvPr id="10" name="object 10" descr="$PPTXTitle"/>
          <p:cNvSpPr txBox="1">
            <a:spLocks noGrp="1"/>
          </p:cNvSpPr>
          <p:nvPr>
            <p:ph type="title"/>
          </p:nvPr>
        </p:nvSpPr>
        <p:spPr>
          <a:xfrm>
            <a:off x="362584" y="2494661"/>
            <a:ext cx="4778375" cy="1772920"/>
          </a:xfrm>
          <a:prstGeom prst="rect">
            <a:avLst/>
          </a:prstGeom>
        </p:spPr>
        <p:txBody>
          <a:bodyPr vert="horz" wrap="square" lIns="0" tIns="13335" rIns="0" bIns="0" rtlCol="0">
            <a:spAutoFit/>
          </a:bodyPr>
          <a:lstStyle/>
          <a:p>
            <a:pPr marL="12700" marR="5080">
              <a:lnSpc>
                <a:spcPct val="100499"/>
              </a:lnSpc>
              <a:spcBef>
                <a:spcPts val="105"/>
              </a:spcBef>
            </a:pPr>
            <a:r>
              <a:rPr sz="3800" dirty="0"/>
              <a:t>TASK</a:t>
            </a:r>
            <a:r>
              <a:rPr sz="3800" spc="-130" dirty="0"/>
              <a:t> </a:t>
            </a:r>
            <a:r>
              <a:rPr sz="3800" dirty="0"/>
              <a:t>2:</a:t>
            </a:r>
            <a:r>
              <a:rPr sz="3800" spc="-65" dirty="0"/>
              <a:t> </a:t>
            </a:r>
            <a:r>
              <a:rPr sz="3800" dirty="0"/>
              <a:t>Campaign</a:t>
            </a:r>
            <a:r>
              <a:rPr sz="3800" spc="-40" dirty="0"/>
              <a:t> </a:t>
            </a:r>
            <a:r>
              <a:rPr sz="3800" spc="-50" dirty="0"/>
              <a:t>– </a:t>
            </a:r>
            <a:r>
              <a:rPr sz="3800" dirty="0"/>
              <a:t>Healthy</a:t>
            </a:r>
            <a:r>
              <a:rPr sz="3800" spc="-125" dirty="0"/>
              <a:t> </a:t>
            </a:r>
            <a:r>
              <a:rPr sz="3800" spc="-20" dirty="0"/>
              <a:t>Diet </a:t>
            </a:r>
            <a:r>
              <a:rPr sz="3800" spc="-10" dirty="0"/>
              <a:t>Promotion</a:t>
            </a:r>
            <a:endParaRPr sz="3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30237" y="258699"/>
            <a:ext cx="9307195" cy="609600"/>
          </a:xfrm>
          <a:prstGeom prst="rect">
            <a:avLst/>
          </a:prstGeom>
        </p:spPr>
        <p:txBody>
          <a:bodyPr vert="horz" wrap="square" lIns="0" tIns="16510" rIns="0" bIns="0" rtlCol="0">
            <a:spAutoFit/>
          </a:bodyPr>
          <a:lstStyle/>
          <a:p>
            <a:pPr marL="12700">
              <a:lnSpc>
                <a:spcPct val="100000"/>
              </a:lnSpc>
              <a:spcBef>
                <a:spcPts val="130"/>
              </a:spcBef>
            </a:pPr>
            <a:r>
              <a:rPr sz="3800" dirty="0"/>
              <a:t>Campaign</a:t>
            </a:r>
            <a:r>
              <a:rPr sz="3800" spc="-150" dirty="0"/>
              <a:t> </a:t>
            </a:r>
            <a:r>
              <a:rPr sz="3800" dirty="0"/>
              <a:t>Concept</a:t>
            </a:r>
            <a:r>
              <a:rPr sz="3800" spc="-150" dirty="0"/>
              <a:t> </a:t>
            </a:r>
            <a:r>
              <a:rPr sz="3800" dirty="0"/>
              <a:t>and</a:t>
            </a:r>
            <a:r>
              <a:rPr sz="3800" spc="-165" dirty="0"/>
              <a:t> </a:t>
            </a:r>
            <a:r>
              <a:rPr sz="3800" dirty="0"/>
              <a:t>Target</a:t>
            </a:r>
            <a:r>
              <a:rPr sz="3800" spc="-140" dirty="0"/>
              <a:t> </a:t>
            </a:r>
            <a:r>
              <a:rPr sz="3800" spc="-10" dirty="0"/>
              <a:t>Audience</a:t>
            </a:r>
            <a:endParaRPr sz="3800" dirty="0"/>
          </a:p>
        </p:txBody>
      </p:sp>
      <p:sp>
        <p:nvSpPr>
          <p:cNvPr id="3" name="object 3"/>
          <p:cNvSpPr txBox="1"/>
          <p:nvPr/>
        </p:nvSpPr>
        <p:spPr>
          <a:xfrm>
            <a:off x="368617" y="1520888"/>
            <a:ext cx="5743575" cy="5063374"/>
          </a:xfrm>
          <a:prstGeom prst="rect">
            <a:avLst/>
          </a:prstGeom>
        </p:spPr>
        <p:txBody>
          <a:bodyPr vert="horz" wrap="square" lIns="0" tIns="12065" rIns="0" bIns="0" rtlCol="0">
            <a:spAutoFit/>
          </a:bodyPr>
          <a:lstStyle/>
          <a:p>
            <a:pPr marL="12700" marR="18415" indent="314325" algn="just">
              <a:lnSpc>
                <a:spcPct val="153500"/>
              </a:lnSpc>
              <a:spcBef>
                <a:spcPts val="95"/>
              </a:spcBef>
              <a:buChar char="●"/>
              <a:tabLst>
                <a:tab pos="327025" algn="l"/>
              </a:tabLst>
            </a:pPr>
            <a:r>
              <a:rPr sz="1550" dirty="0">
                <a:latin typeface="Arial"/>
                <a:cs typeface="Arial"/>
              </a:rPr>
              <a:t>The</a:t>
            </a:r>
            <a:r>
              <a:rPr sz="1550" spc="325" dirty="0">
                <a:latin typeface="Arial"/>
                <a:cs typeface="Arial"/>
              </a:rPr>
              <a:t> </a:t>
            </a:r>
            <a:r>
              <a:rPr sz="1550" dirty="0">
                <a:latin typeface="Arial"/>
                <a:cs typeface="Arial"/>
              </a:rPr>
              <a:t>campaign,</a:t>
            </a:r>
            <a:r>
              <a:rPr sz="1550" spc="380" dirty="0">
                <a:latin typeface="Arial"/>
                <a:cs typeface="Arial"/>
              </a:rPr>
              <a:t> </a:t>
            </a:r>
            <a:r>
              <a:rPr sz="1550" b="1" dirty="0">
                <a:latin typeface="Arial"/>
                <a:cs typeface="Arial"/>
              </a:rPr>
              <a:t>Fuel</a:t>
            </a:r>
            <a:r>
              <a:rPr sz="1550" b="1" spc="320" dirty="0">
                <a:latin typeface="Arial"/>
                <a:cs typeface="Arial"/>
              </a:rPr>
              <a:t> </a:t>
            </a:r>
            <a:r>
              <a:rPr sz="1550" b="1" dirty="0">
                <a:latin typeface="Arial"/>
                <a:cs typeface="Arial"/>
              </a:rPr>
              <a:t>Your</a:t>
            </a:r>
            <a:r>
              <a:rPr sz="1550" b="1" spc="350" dirty="0">
                <a:latin typeface="Arial"/>
                <a:cs typeface="Arial"/>
              </a:rPr>
              <a:t> </a:t>
            </a:r>
            <a:r>
              <a:rPr sz="1550" b="1" dirty="0">
                <a:latin typeface="Arial"/>
                <a:cs typeface="Arial"/>
              </a:rPr>
              <a:t>Future:</a:t>
            </a:r>
            <a:r>
              <a:rPr sz="1550" b="1" spc="335" dirty="0">
                <a:latin typeface="Arial"/>
                <a:cs typeface="Arial"/>
              </a:rPr>
              <a:t> </a:t>
            </a:r>
            <a:r>
              <a:rPr sz="1550" b="1" dirty="0">
                <a:latin typeface="Arial"/>
                <a:cs typeface="Arial"/>
              </a:rPr>
              <a:t>Eat</a:t>
            </a:r>
            <a:r>
              <a:rPr sz="1550" b="1" spc="340" dirty="0">
                <a:latin typeface="Arial"/>
                <a:cs typeface="Arial"/>
              </a:rPr>
              <a:t> </a:t>
            </a:r>
            <a:r>
              <a:rPr sz="1550" b="1" dirty="0">
                <a:latin typeface="Arial"/>
                <a:cs typeface="Arial"/>
              </a:rPr>
              <a:t>Smart,</a:t>
            </a:r>
            <a:r>
              <a:rPr sz="1550" b="1" spc="300" dirty="0">
                <a:latin typeface="Arial"/>
                <a:cs typeface="Arial"/>
              </a:rPr>
              <a:t> </a:t>
            </a:r>
            <a:r>
              <a:rPr sz="1550" b="1" dirty="0">
                <a:latin typeface="Arial"/>
                <a:cs typeface="Arial"/>
              </a:rPr>
              <a:t>Live</a:t>
            </a:r>
            <a:r>
              <a:rPr sz="1550" b="1" spc="325" dirty="0">
                <a:latin typeface="Arial"/>
                <a:cs typeface="Arial"/>
              </a:rPr>
              <a:t> </a:t>
            </a:r>
            <a:r>
              <a:rPr sz="1550" b="1" spc="-10" dirty="0">
                <a:latin typeface="Arial"/>
                <a:cs typeface="Arial"/>
              </a:rPr>
              <a:t>Well</a:t>
            </a:r>
            <a:r>
              <a:rPr sz="1550" spc="-10" dirty="0">
                <a:latin typeface="Arial"/>
                <a:cs typeface="Arial"/>
              </a:rPr>
              <a:t>, </a:t>
            </a:r>
            <a:r>
              <a:rPr sz="1550" dirty="0">
                <a:latin typeface="Arial"/>
                <a:cs typeface="Arial"/>
              </a:rPr>
              <a:t>is</a:t>
            </a:r>
            <a:r>
              <a:rPr sz="1550" spc="75" dirty="0">
                <a:latin typeface="Arial"/>
                <a:cs typeface="Arial"/>
              </a:rPr>
              <a:t> </a:t>
            </a:r>
            <a:r>
              <a:rPr sz="1550" dirty="0">
                <a:latin typeface="Arial"/>
                <a:cs typeface="Arial"/>
              </a:rPr>
              <a:t>used</a:t>
            </a:r>
            <a:r>
              <a:rPr sz="1550" spc="75" dirty="0">
                <a:latin typeface="Arial"/>
                <a:cs typeface="Arial"/>
              </a:rPr>
              <a:t> </a:t>
            </a:r>
            <a:r>
              <a:rPr sz="1550" dirty="0">
                <a:latin typeface="Arial"/>
                <a:cs typeface="Arial"/>
              </a:rPr>
              <a:t>to</a:t>
            </a:r>
            <a:r>
              <a:rPr sz="1550" spc="30" dirty="0">
                <a:latin typeface="Arial"/>
                <a:cs typeface="Arial"/>
              </a:rPr>
              <a:t> </a:t>
            </a:r>
            <a:r>
              <a:rPr sz="1550" dirty="0">
                <a:latin typeface="Arial"/>
                <a:cs typeface="Arial"/>
              </a:rPr>
              <a:t>promote</a:t>
            </a:r>
            <a:r>
              <a:rPr sz="1550" spc="60" dirty="0">
                <a:latin typeface="Arial"/>
                <a:cs typeface="Arial"/>
              </a:rPr>
              <a:t> </a:t>
            </a:r>
            <a:r>
              <a:rPr sz="1550" dirty="0">
                <a:latin typeface="Arial"/>
                <a:cs typeface="Arial"/>
              </a:rPr>
              <a:t>healthy</a:t>
            </a:r>
            <a:r>
              <a:rPr sz="1550" spc="100" dirty="0">
                <a:latin typeface="Arial"/>
                <a:cs typeface="Arial"/>
              </a:rPr>
              <a:t> </a:t>
            </a:r>
            <a:r>
              <a:rPr sz="1550" dirty="0">
                <a:latin typeface="Arial"/>
                <a:cs typeface="Arial"/>
              </a:rPr>
              <a:t>eating</a:t>
            </a:r>
            <a:r>
              <a:rPr sz="1550" spc="100" dirty="0">
                <a:latin typeface="Arial"/>
                <a:cs typeface="Arial"/>
              </a:rPr>
              <a:t> </a:t>
            </a:r>
            <a:r>
              <a:rPr sz="1550" dirty="0">
                <a:latin typeface="Arial"/>
                <a:cs typeface="Arial"/>
              </a:rPr>
              <a:t>and</a:t>
            </a:r>
            <a:r>
              <a:rPr sz="1550" spc="20" dirty="0">
                <a:latin typeface="Arial"/>
                <a:cs typeface="Arial"/>
              </a:rPr>
              <a:t> </a:t>
            </a:r>
            <a:r>
              <a:rPr sz="1550" dirty="0">
                <a:latin typeface="Arial"/>
                <a:cs typeface="Arial"/>
              </a:rPr>
              <a:t>balanced</a:t>
            </a:r>
            <a:r>
              <a:rPr sz="1550" spc="70" dirty="0">
                <a:latin typeface="Arial"/>
                <a:cs typeface="Arial"/>
              </a:rPr>
              <a:t> </a:t>
            </a:r>
            <a:r>
              <a:rPr sz="1550" spc="-10" dirty="0">
                <a:latin typeface="Arial"/>
                <a:cs typeface="Arial"/>
              </a:rPr>
              <a:t>nutrition.</a:t>
            </a:r>
            <a:endParaRPr sz="1550" dirty="0">
              <a:latin typeface="Arial"/>
              <a:cs typeface="Arial"/>
            </a:endParaRPr>
          </a:p>
          <a:p>
            <a:pPr>
              <a:lnSpc>
                <a:spcPct val="100000"/>
              </a:lnSpc>
              <a:buFont typeface="Arial"/>
              <a:buChar char="●"/>
            </a:pPr>
            <a:endParaRPr sz="1550" dirty="0">
              <a:latin typeface="Arial"/>
              <a:cs typeface="Arial"/>
            </a:endParaRPr>
          </a:p>
          <a:p>
            <a:pPr>
              <a:lnSpc>
                <a:spcPct val="100000"/>
              </a:lnSpc>
              <a:spcBef>
                <a:spcPts val="260"/>
              </a:spcBef>
              <a:buFont typeface="Arial"/>
              <a:buChar char="●"/>
            </a:pPr>
            <a:endParaRPr sz="1550" dirty="0">
              <a:latin typeface="Arial"/>
              <a:cs typeface="Arial"/>
            </a:endParaRPr>
          </a:p>
          <a:p>
            <a:pPr marL="12700" marR="8255" indent="313690" algn="just">
              <a:lnSpc>
                <a:spcPct val="153500"/>
              </a:lnSpc>
              <a:buChar char="●"/>
              <a:tabLst>
                <a:tab pos="326390" algn="l"/>
              </a:tabLst>
            </a:pPr>
            <a:r>
              <a:rPr sz="1550" dirty="0">
                <a:latin typeface="Arial"/>
                <a:cs typeface="Arial"/>
              </a:rPr>
              <a:t>The</a:t>
            </a:r>
            <a:r>
              <a:rPr sz="1550" spc="180" dirty="0">
                <a:latin typeface="Arial"/>
                <a:cs typeface="Arial"/>
              </a:rPr>
              <a:t>  </a:t>
            </a:r>
            <a:r>
              <a:rPr sz="1550" dirty="0">
                <a:latin typeface="Arial"/>
                <a:cs typeface="Arial"/>
              </a:rPr>
              <a:t>promotion</a:t>
            </a:r>
            <a:r>
              <a:rPr sz="1550" spc="185" dirty="0">
                <a:latin typeface="Arial"/>
                <a:cs typeface="Arial"/>
              </a:rPr>
              <a:t>  </a:t>
            </a:r>
            <a:r>
              <a:rPr sz="1550" dirty="0">
                <a:latin typeface="Arial"/>
                <a:cs typeface="Arial"/>
              </a:rPr>
              <a:t>asks</a:t>
            </a:r>
            <a:r>
              <a:rPr sz="1550" spc="190" dirty="0">
                <a:latin typeface="Arial"/>
                <a:cs typeface="Arial"/>
              </a:rPr>
              <a:t>  </a:t>
            </a:r>
            <a:r>
              <a:rPr sz="1550" dirty="0">
                <a:latin typeface="Arial"/>
                <a:cs typeface="Arial"/>
              </a:rPr>
              <a:t>individuals</a:t>
            </a:r>
            <a:r>
              <a:rPr sz="1550" spc="170" dirty="0">
                <a:latin typeface="Arial"/>
                <a:cs typeface="Arial"/>
              </a:rPr>
              <a:t>  </a:t>
            </a:r>
            <a:r>
              <a:rPr sz="1550" dirty="0">
                <a:latin typeface="Arial"/>
                <a:cs typeface="Arial"/>
              </a:rPr>
              <a:t>to</a:t>
            </a:r>
            <a:r>
              <a:rPr sz="1550" spc="185" dirty="0">
                <a:latin typeface="Arial"/>
                <a:cs typeface="Arial"/>
              </a:rPr>
              <a:t>  </a:t>
            </a:r>
            <a:r>
              <a:rPr sz="1550" dirty="0">
                <a:latin typeface="Arial"/>
                <a:cs typeface="Arial"/>
              </a:rPr>
              <a:t>be</a:t>
            </a:r>
            <a:r>
              <a:rPr sz="1550" spc="180" dirty="0">
                <a:latin typeface="Arial"/>
                <a:cs typeface="Arial"/>
              </a:rPr>
              <a:t>  </a:t>
            </a:r>
            <a:r>
              <a:rPr sz="1550" dirty="0">
                <a:latin typeface="Arial"/>
                <a:cs typeface="Arial"/>
              </a:rPr>
              <a:t>mindful</a:t>
            </a:r>
            <a:r>
              <a:rPr sz="1550" spc="185" dirty="0">
                <a:latin typeface="Arial"/>
                <a:cs typeface="Arial"/>
              </a:rPr>
              <a:t>  </a:t>
            </a:r>
            <a:r>
              <a:rPr sz="1550" dirty="0">
                <a:latin typeface="Arial"/>
                <a:cs typeface="Arial"/>
              </a:rPr>
              <a:t>of</a:t>
            </a:r>
            <a:r>
              <a:rPr sz="1550" spc="175" dirty="0">
                <a:latin typeface="Arial"/>
                <a:cs typeface="Arial"/>
              </a:rPr>
              <a:t>  </a:t>
            </a:r>
            <a:r>
              <a:rPr sz="1550" spc="-10" dirty="0">
                <a:latin typeface="Arial"/>
                <a:cs typeface="Arial"/>
              </a:rPr>
              <a:t>their </a:t>
            </a:r>
            <a:r>
              <a:rPr sz="1550" dirty="0">
                <a:latin typeface="Arial"/>
                <a:cs typeface="Arial"/>
              </a:rPr>
              <a:t>food</a:t>
            </a:r>
            <a:r>
              <a:rPr sz="1550" spc="30" dirty="0">
                <a:latin typeface="Arial"/>
                <a:cs typeface="Arial"/>
              </a:rPr>
              <a:t> </a:t>
            </a:r>
            <a:r>
              <a:rPr sz="1550" dirty="0">
                <a:latin typeface="Arial"/>
                <a:cs typeface="Arial"/>
              </a:rPr>
              <a:t>options</a:t>
            </a:r>
            <a:r>
              <a:rPr sz="1550" spc="95" dirty="0">
                <a:latin typeface="Arial"/>
                <a:cs typeface="Arial"/>
              </a:rPr>
              <a:t> </a:t>
            </a:r>
            <a:r>
              <a:rPr sz="1550" dirty="0">
                <a:latin typeface="Arial"/>
                <a:cs typeface="Arial"/>
              </a:rPr>
              <a:t>and</a:t>
            </a:r>
            <a:r>
              <a:rPr sz="1550" spc="10" dirty="0">
                <a:latin typeface="Arial"/>
                <a:cs typeface="Arial"/>
              </a:rPr>
              <a:t> </a:t>
            </a:r>
            <a:r>
              <a:rPr sz="1550" dirty="0">
                <a:latin typeface="Arial"/>
                <a:cs typeface="Arial"/>
              </a:rPr>
              <a:t>find</a:t>
            </a:r>
            <a:r>
              <a:rPr sz="1550" spc="70" dirty="0">
                <a:latin typeface="Arial"/>
                <a:cs typeface="Arial"/>
              </a:rPr>
              <a:t> </a:t>
            </a:r>
            <a:r>
              <a:rPr sz="1550" dirty="0">
                <a:latin typeface="Arial"/>
                <a:cs typeface="Arial"/>
              </a:rPr>
              <a:t>sustainable</a:t>
            </a:r>
            <a:r>
              <a:rPr sz="1550" spc="70" dirty="0">
                <a:latin typeface="Arial"/>
                <a:cs typeface="Arial"/>
              </a:rPr>
              <a:t> </a:t>
            </a:r>
            <a:r>
              <a:rPr sz="1550" dirty="0">
                <a:latin typeface="Arial"/>
                <a:cs typeface="Arial"/>
              </a:rPr>
              <a:t>eating</a:t>
            </a:r>
            <a:r>
              <a:rPr sz="1550" spc="105" dirty="0">
                <a:latin typeface="Arial"/>
                <a:cs typeface="Arial"/>
              </a:rPr>
              <a:t> </a:t>
            </a:r>
            <a:r>
              <a:rPr sz="1550" spc="-10" dirty="0">
                <a:latin typeface="Arial"/>
                <a:cs typeface="Arial"/>
              </a:rPr>
              <a:t>plans.</a:t>
            </a:r>
            <a:endParaRPr sz="1550" dirty="0">
              <a:latin typeface="Arial"/>
              <a:cs typeface="Arial"/>
            </a:endParaRPr>
          </a:p>
          <a:p>
            <a:pPr>
              <a:lnSpc>
                <a:spcPct val="100000"/>
              </a:lnSpc>
              <a:buFont typeface="Arial"/>
              <a:buChar char="●"/>
            </a:pPr>
            <a:endParaRPr sz="1550" dirty="0">
              <a:latin typeface="Arial"/>
              <a:cs typeface="Arial"/>
            </a:endParaRPr>
          </a:p>
          <a:p>
            <a:pPr>
              <a:lnSpc>
                <a:spcPct val="100000"/>
              </a:lnSpc>
              <a:spcBef>
                <a:spcPts val="155"/>
              </a:spcBef>
              <a:buFont typeface="Arial"/>
              <a:buChar char="●"/>
            </a:pPr>
            <a:endParaRPr sz="1550" dirty="0">
              <a:latin typeface="Arial"/>
              <a:cs typeface="Arial"/>
            </a:endParaRPr>
          </a:p>
          <a:p>
            <a:pPr marL="12700" marR="6985" indent="314325" algn="just">
              <a:lnSpc>
                <a:spcPct val="155400"/>
              </a:lnSpc>
              <a:buChar char="●"/>
              <a:tabLst>
                <a:tab pos="327025" algn="l"/>
              </a:tabLst>
            </a:pPr>
            <a:r>
              <a:rPr sz="1550" dirty="0">
                <a:latin typeface="Arial"/>
                <a:cs typeface="Arial"/>
              </a:rPr>
              <a:t>The</a:t>
            </a:r>
            <a:r>
              <a:rPr sz="1550" spc="265" dirty="0">
                <a:latin typeface="Arial"/>
                <a:cs typeface="Arial"/>
              </a:rPr>
              <a:t>  </a:t>
            </a:r>
            <a:r>
              <a:rPr sz="1550" dirty="0">
                <a:latin typeface="Arial"/>
                <a:cs typeface="Arial"/>
              </a:rPr>
              <a:t>main</a:t>
            </a:r>
            <a:r>
              <a:rPr sz="1550" spc="285" dirty="0">
                <a:latin typeface="Arial"/>
                <a:cs typeface="Arial"/>
              </a:rPr>
              <a:t>  </a:t>
            </a:r>
            <a:r>
              <a:rPr sz="1550" dirty="0">
                <a:latin typeface="Arial"/>
                <a:cs typeface="Arial"/>
              </a:rPr>
              <a:t>target</a:t>
            </a:r>
            <a:r>
              <a:rPr sz="1550" spc="254" dirty="0">
                <a:latin typeface="Arial"/>
                <a:cs typeface="Arial"/>
              </a:rPr>
              <a:t>  </a:t>
            </a:r>
            <a:r>
              <a:rPr sz="1550" dirty="0">
                <a:latin typeface="Arial"/>
                <a:cs typeface="Arial"/>
              </a:rPr>
              <a:t>groups</a:t>
            </a:r>
            <a:r>
              <a:rPr sz="1550" spc="254" dirty="0">
                <a:latin typeface="Arial"/>
                <a:cs typeface="Arial"/>
              </a:rPr>
              <a:t>  </a:t>
            </a:r>
            <a:r>
              <a:rPr sz="1550" dirty="0">
                <a:latin typeface="Arial"/>
                <a:cs typeface="Arial"/>
              </a:rPr>
              <a:t>are</a:t>
            </a:r>
            <a:r>
              <a:rPr sz="1550" spc="275" dirty="0">
                <a:latin typeface="Arial"/>
                <a:cs typeface="Arial"/>
              </a:rPr>
              <a:t>  </a:t>
            </a:r>
            <a:r>
              <a:rPr sz="1550" dirty="0">
                <a:latin typeface="Arial"/>
                <a:cs typeface="Arial"/>
              </a:rPr>
              <a:t>teenagers</a:t>
            </a:r>
            <a:r>
              <a:rPr sz="1550" spc="285" dirty="0">
                <a:latin typeface="Arial"/>
                <a:cs typeface="Arial"/>
              </a:rPr>
              <a:t>  </a:t>
            </a:r>
            <a:r>
              <a:rPr sz="1550" dirty="0">
                <a:latin typeface="Arial"/>
                <a:cs typeface="Arial"/>
              </a:rPr>
              <a:t>(aged</a:t>
            </a:r>
            <a:r>
              <a:rPr sz="1550" spc="265" dirty="0">
                <a:latin typeface="Arial"/>
                <a:cs typeface="Arial"/>
              </a:rPr>
              <a:t>  </a:t>
            </a:r>
            <a:r>
              <a:rPr sz="1550" dirty="0">
                <a:latin typeface="Arial"/>
                <a:cs typeface="Arial"/>
              </a:rPr>
              <a:t>18-</a:t>
            </a:r>
            <a:r>
              <a:rPr sz="1550" spc="-25" dirty="0">
                <a:latin typeface="Arial"/>
                <a:cs typeface="Arial"/>
              </a:rPr>
              <a:t>25) </a:t>
            </a:r>
            <a:r>
              <a:rPr sz="1550" dirty="0">
                <a:latin typeface="Arial"/>
                <a:cs typeface="Arial"/>
              </a:rPr>
              <a:t>attending</a:t>
            </a:r>
            <a:r>
              <a:rPr sz="1550" spc="75" dirty="0">
                <a:latin typeface="Arial"/>
                <a:cs typeface="Arial"/>
              </a:rPr>
              <a:t>  </a:t>
            </a:r>
            <a:r>
              <a:rPr sz="1550" dirty="0">
                <a:latin typeface="Arial"/>
                <a:cs typeface="Arial"/>
              </a:rPr>
              <a:t>higher</a:t>
            </a:r>
            <a:r>
              <a:rPr sz="1550" spc="90" dirty="0">
                <a:latin typeface="Arial"/>
                <a:cs typeface="Arial"/>
              </a:rPr>
              <a:t>  </a:t>
            </a:r>
            <a:r>
              <a:rPr sz="1550" dirty="0">
                <a:latin typeface="Arial"/>
                <a:cs typeface="Arial"/>
              </a:rPr>
              <a:t>education</a:t>
            </a:r>
            <a:r>
              <a:rPr sz="1550" spc="75" dirty="0">
                <a:latin typeface="Arial"/>
                <a:cs typeface="Arial"/>
              </a:rPr>
              <a:t>  </a:t>
            </a:r>
            <a:r>
              <a:rPr sz="1550" dirty="0">
                <a:latin typeface="Arial"/>
                <a:cs typeface="Arial"/>
              </a:rPr>
              <a:t>institutions</a:t>
            </a:r>
            <a:r>
              <a:rPr sz="1550" spc="100" dirty="0">
                <a:latin typeface="Arial"/>
                <a:cs typeface="Arial"/>
              </a:rPr>
              <a:t>  </a:t>
            </a:r>
            <a:r>
              <a:rPr sz="1550" dirty="0">
                <a:latin typeface="Arial"/>
                <a:cs typeface="Arial"/>
              </a:rPr>
              <a:t>in</a:t>
            </a:r>
            <a:r>
              <a:rPr sz="1550" spc="75" dirty="0">
                <a:latin typeface="Arial"/>
                <a:cs typeface="Arial"/>
              </a:rPr>
              <a:t>  </a:t>
            </a:r>
            <a:r>
              <a:rPr sz="1550" dirty="0">
                <a:latin typeface="Arial"/>
                <a:cs typeface="Arial"/>
              </a:rPr>
              <a:t>London,</a:t>
            </a:r>
            <a:r>
              <a:rPr sz="1550" spc="90" dirty="0">
                <a:latin typeface="Arial"/>
                <a:cs typeface="Arial"/>
              </a:rPr>
              <a:t>  </a:t>
            </a:r>
            <a:r>
              <a:rPr sz="1550" dirty="0">
                <a:latin typeface="Arial"/>
                <a:cs typeface="Arial"/>
              </a:rPr>
              <a:t>who</a:t>
            </a:r>
            <a:r>
              <a:rPr sz="1550" spc="95" dirty="0">
                <a:latin typeface="Arial"/>
                <a:cs typeface="Arial"/>
              </a:rPr>
              <a:t>  </a:t>
            </a:r>
            <a:r>
              <a:rPr sz="1550" spc="-25" dirty="0">
                <a:latin typeface="Arial"/>
                <a:cs typeface="Arial"/>
              </a:rPr>
              <a:t>may </a:t>
            </a:r>
            <a:r>
              <a:rPr sz="1550" dirty="0">
                <a:latin typeface="Arial"/>
                <a:cs typeface="Arial"/>
              </a:rPr>
              <a:t>not</a:t>
            </a:r>
            <a:r>
              <a:rPr sz="1550" spc="440" dirty="0">
                <a:latin typeface="Arial"/>
                <a:cs typeface="Arial"/>
              </a:rPr>
              <a:t> </a:t>
            </a:r>
            <a:r>
              <a:rPr sz="1550" dirty="0">
                <a:latin typeface="Arial"/>
                <a:cs typeface="Arial"/>
              </a:rPr>
              <a:t>eat</a:t>
            </a:r>
            <a:r>
              <a:rPr sz="1550" spc="40" dirty="0">
                <a:latin typeface="Arial"/>
                <a:cs typeface="Arial"/>
              </a:rPr>
              <a:t> </a:t>
            </a:r>
            <a:r>
              <a:rPr sz="1550" dirty="0">
                <a:latin typeface="Arial"/>
                <a:cs typeface="Arial"/>
              </a:rPr>
              <a:t>regularly</a:t>
            </a:r>
            <a:r>
              <a:rPr sz="1550" spc="95" dirty="0">
                <a:latin typeface="Arial"/>
                <a:cs typeface="Arial"/>
              </a:rPr>
              <a:t> </a:t>
            </a:r>
            <a:r>
              <a:rPr sz="1550" dirty="0">
                <a:latin typeface="Arial"/>
                <a:cs typeface="Arial"/>
              </a:rPr>
              <a:t>and may</a:t>
            </a:r>
            <a:r>
              <a:rPr sz="1550" spc="20" dirty="0">
                <a:latin typeface="Arial"/>
                <a:cs typeface="Arial"/>
              </a:rPr>
              <a:t> </a:t>
            </a:r>
            <a:r>
              <a:rPr sz="1550" dirty="0">
                <a:latin typeface="Arial"/>
                <a:cs typeface="Arial"/>
              </a:rPr>
              <a:t>have</a:t>
            </a:r>
            <a:r>
              <a:rPr sz="1550" spc="80" dirty="0">
                <a:latin typeface="Arial"/>
                <a:cs typeface="Arial"/>
              </a:rPr>
              <a:t> </a:t>
            </a:r>
            <a:r>
              <a:rPr sz="1550" dirty="0">
                <a:latin typeface="Arial"/>
                <a:cs typeface="Arial"/>
              </a:rPr>
              <a:t>unhealthy</a:t>
            </a:r>
            <a:r>
              <a:rPr sz="1550" spc="75" dirty="0">
                <a:latin typeface="Arial"/>
                <a:cs typeface="Arial"/>
              </a:rPr>
              <a:t> </a:t>
            </a:r>
            <a:r>
              <a:rPr sz="1550" dirty="0">
                <a:latin typeface="Arial"/>
                <a:cs typeface="Arial"/>
              </a:rPr>
              <a:t>eating</a:t>
            </a:r>
            <a:r>
              <a:rPr sz="1550" spc="70" dirty="0">
                <a:latin typeface="Arial"/>
                <a:cs typeface="Arial"/>
              </a:rPr>
              <a:t> </a:t>
            </a:r>
            <a:r>
              <a:rPr sz="1550" spc="-10" dirty="0">
                <a:latin typeface="Arial"/>
                <a:cs typeface="Arial"/>
              </a:rPr>
              <a:t>habits.</a:t>
            </a:r>
            <a:endParaRPr sz="1550" dirty="0">
              <a:latin typeface="Arial"/>
              <a:cs typeface="Arial"/>
            </a:endParaRPr>
          </a:p>
          <a:p>
            <a:pPr>
              <a:lnSpc>
                <a:spcPct val="100000"/>
              </a:lnSpc>
              <a:spcBef>
                <a:spcPts val="1185"/>
              </a:spcBef>
              <a:buFont typeface="Arial"/>
              <a:buChar char="●"/>
            </a:pPr>
            <a:endParaRPr sz="1550" dirty="0">
              <a:latin typeface="Arial"/>
              <a:cs typeface="Arial"/>
            </a:endParaRPr>
          </a:p>
          <a:p>
            <a:pPr marL="12700" marR="5080" indent="313055" algn="just">
              <a:lnSpc>
                <a:spcPct val="155400"/>
              </a:lnSpc>
              <a:buChar char="●"/>
              <a:tabLst>
                <a:tab pos="325755" algn="l"/>
              </a:tabLst>
            </a:pPr>
            <a:r>
              <a:rPr sz="1550" dirty="0">
                <a:latin typeface="Arial"/>
                <a:cs typeface="Arial"/>
              </a:rPr>
              <a:t>The</a:t>
            </a:r>
            <a:r>
              <a:rPr sz="1550" spc="40" dirty="0">
                <a:latin typeface="Arial"/>
                <a:cs typeface="Arial"/>
              </a:rPr>
              <a:t>  </a:t>
            </a:r>
            <a:r>
              <a:rPr sz="1550" dirty="0">
                <a:latin typeface="Arial"/>
                <a:cs typeface="Arial"/>
              </a:rPr>
              <a:t>campaign</a:t>
            </a:r>
            <a:r>
              <a:rPr sz="1550" spc="470" dirty="0">
                <a:latin typeface="Arial"/>
                <a:cs typeface="Arial"/>
              </a:rPr>
              <a:t> </a:t>
            </a:r>
            <a:r>
              <a:rPr sz="1550" dirty="0">
                <a:latin typeface="Arial"/>
                <a:cs typeface="Arial"/>
              </a:rPr>
              <a:t>is</a:t>
            </a:r>
            <a:r>
              <a:rPr sz="1550" spc="495" dirty="0">
                <a:latin typeface="Arial"/>
                <a:cs typeface="Arial"/>
              </a:rPr>
              <a:t> </a:t>
            </a:r>
            <a:r>
              <a:rPr sz="1550" dirty="0">
                <a:latin typeface="Arial"/>
                <a:cs typeface="Arial"/>
              </a:rPr>
              <a:t>raising</a:t>
            </a:r>
            <a:r>
              <a:rPr sz="1550" spc="40" dirty="0">
                <a:latin typeface="Arial"/>
                <a:cs typeface="Arial"/>
              </a:rPr>
              <a:t>  </a:t>
            </a:r>
            <a:r>
              <a:rPr sz="1550" dirty="0">
                <a:latin typeface="Arial"/>
                <a:cs typeface="Arial"/>
              </a:rPr>
              <a:t>awareness</a:t>
            </a:r>
            <a:r>
              <a:rPr sz="1550" spc="70" dirty="0">
                <a:latin typeface="Arial"/>
                <a:cs typeface="Arial"/>
              </a:rPr>
              <a:t>  </a:t>
            </a:r>
            <a:r>
              <a:rPr sz="1550" dirty="0">
                <a:latin typeface="Arial"/>
                <a:cs typeface="Arial"/>
              </a:rPr>
              <a:t>of</a:t>
            </a:r>
            <a:r>
              <a:rPr sz="1550" spc="40" dirty="0">
                <a:latin typeface="Arial"/>
                <a:cs typeface="Arial"/>
              </a:rPr>
              <a:t>  </a:t>
            </a:r>
            <a:r>
              <a:rPr sz="1550" dirty="0">
                <a:latin typeface="Arial"/>
                <a:cs typeface="Arial"/>
              </a:rPr>
              <a:t>low-cost</a:t>
            </a:r>
            <a:r>
              <a:rPr sz="1550" spc="50" dirty="0">
                <a:latin typeface="Arial"/>
                <a:cs typeface="Arial"/>
              </a:rPr>
              <a:t>  </a:t>
            </a:r>
            <a:r>
              <a:rPr sz="1550" spc="-10" dirty="0">
                <a:latin typeface="Arial"/>
                <a:cs typeface="Arial"/>
              </a:rPr>
              <a:t>healthful </a:t>
            </a:r>
            <a:r>
              <a:rPr sz="1550" dirty="0">
                <a:latin typeface="Arial"/>
                <a:cs typeface="Arial"/>
              </a:rPr>
              <a:t>foods</a:t>
            </a:r>
            <a:r>
              <a:rPr sz="1550" spc="455" dirty="0">
                <a:latin typeface="Arial"/>
                <a:cs typeface="Arial"/>
              </a:rPr>
              <a:t> </a:t>
            </a:r>
            <a:r>
              <a:rPr sz="1550" dirty="0">
                <a:latin typeface="Arial"/>
                <a:cs typeface="Arial"/>
              </a:rPr>
              <a:t>that</a:t>
            </a:r>
            <a:r>
              <a:rPr sz="1550" spc="434" dirty="0">
                <a:latin typeface="Arial"/>
                <a:cs typeface="Arial"/>
              </a:rPr>
              <a:t> </a:t>
            </a:r>
            <a:r>
              <a:rPr sz="1550" dirty="0">
                <a:latin typeface="Arial"/>
                <a:cs typeface="Arial"/>
              </a:rPr>
              <a:t>lead</a:t>
            </a:r>
            <a:r>
              <a:rPr sz="1550" spc="490" dirty="0">
                <a:latin typeface="Arial"/>
                <a:cs typeface="Arial"/>
              </a:rPr>
              <a:t> </a:t>
            </a:r>
            <a:r>
              <a:rPr sz="1550" dirty="0">
                <a:latin typeface="Arial"/>
                <a:cs typeface="Arial"/>
              </a:rPr>
              <a:t>to</a:t>
            </a:r>
            <a:r>
              <a:rPr sz="1550" spc="459" dirty="0">
                <a:latin typeface="Arial"/>
                <a:cs typeface="Arial"/>
              </a:rPr>
              <a:t> </a:t>
            </a:r>
            <a:r>
              <a:rPr sz="1550" dirty="0">
                <a:latin typeface="Arial"/>
                <a:cs typeface="Arial"/>
              </a:rPr>
              <a:t>better</a:t>
            </a:r>
            <a:r>
              <a:rPr sz="1550" spc="434" dirty="0">
                <a:latin typeface="Arial"/>
                <a:cs typeface="Arial"/>
              </a:rPr>
              <a:t> </a:t>
            </a:r>
            <a:r>
              <a:rPr sz="1550" dirty="0">
                <a:latin typeface="Arial"/>
                <a:cs typeface="Arial"/>
              </a:rPr>
              <a:t>physical</a:t>
            </a:r>
            <a:r>
              <a:rPr sz="1550" spc="470" dirty="0">
                <a:latin typeface="Arial"/>
                <a:cs typeface="Arial"/>
              </a:rPr>
              <a:t> </a:t>
            </a:r>
            <a:r>
              <a:rPr sz="1550" dirty="0">
                <a:latin typeface="Arial"/>
                <a:cs typeface="Arial"/>
              </a:rPr>
              <a:t>health,</a:t>
            </a:r>
            <a:r>
              <a:rPr sz="1550" spc="459" dirty="0">
                <a:latin typeface="Arial"/>
                <a:cs typeface="Arial"/>
              </a:rPr>
              <a:t> </a:t>
            </a:r>
            <a:r>
              <a:rPr sz="1550" dirty="0">
                <a:latin typeface="Arial"/>
                <a:cs typeface="Arial"/>
              </a:rPr>
              <a:t>energy</a:t>
            </a:r>
            <a:r>
              <a:rPr sz="1550" spc="430" dirty="0">
                <a:latin typeface="Arial"/>
                <a:cs typeface="Arial"/>
              </a:rPr>
              <a:t> </a:t>
            </a:r>
            <a:r>
              <a:rPr sz="1550" dirty="0">
                <a:latin typeface="Arial"/>
                <a:cs typeface="Arial"/>
              </a:rPr>
              <a:t>levels,</a:t>
            </a:r>
            <a:r>
              <a:rPr sz="1550" spc="495" dirty="0">
                <a:latin typeface="Arial"/>
                <a:cs typeface="Arial"/>
              </a:rPr>
              <a:t> </a:t>
            </a:r>
            <a:r>
              <a:rPr sz="1550" spc="-25" dirty="0">
                <a:latin typeface="Arial"/>
                <a:cs typeface="Arial"/>
              </a:rPr>
              <a:t>and </a:t>
            </a:r>
            <a:r>
              <a:rPr sz="1550" dirty="0">
                <a:latin typeface="Arial"/>
                <a:cs typeface="Arial"/>
              </a:rPr>
              <a:t>general</a:t>
            </a:r>
            <a:r>
              <a:rPr sz="1550" spc="35" dirty="0">
                <a:latin typeface="Arial"/>
                <a:cs typeface="Arial"/>
              </a:rPr>
              <a:t> </a:t>
            </a:r>
            <a:r>
              <a:rPr sz="1550" spc="-20" dirty="0">
                <a:latin typeface="Arial"/>
                <a:cs typeface="Arial"/>
              </a:rPr>
              <a:t>well-</a:t>
            </a:r>
            <a:r>
              <a:rPr sz="1550" dirty="0">
                <a:latin typeface="Arial"/>
                <a:cs typeface="Arial"/>
              </a:rPr>
              <a:t>being</a:t>
            </a:r>
            <a:r>
              <a:rPr sz="1550" spc="200" dirty="0">
                <a:latin typeface="Arial"/>
                <a:cs typeface="Arial"/>
              </a:rPr>
              <a:t> </a:t>
            </a:r>
            <a:r>
              <a:rPr sz="1550" dirty="0">
                <a:latin typeface="Arial"/>
                <a:cs typeface="Arial"/>
              </a:rPr>
              <a:t>(Capitão</a:t>
            </a:r>
            <a:r>
              <a:rPr sz="1550" spc="100" dirty="0">
                <a:latin typeface="Arial"/>
                <a:cs typeface="Arial"/>
              </a:rPr>
              <a:t> </a:t>
            </a:r>
            <a:r>
              <a:rPr sz="1550" dirty="0">
                <a:latin typeface="Arial"/>
                <a:cs typeface="Arial"/>
              </a:rPr>
              <a:t>et</a:t>
            </a:r>
            <a:r>
              <a:rPr sz="1550" spc="45" dirty="0">
                <a:latin typeface="Arial"/>
                <a:cs typeface="Arial"/>
              </a:rPr>
              <a:t> </a:t>
            </a:r>
            <a:r>
              <a:rPr sz="1550" dirty="0">
                <a:latin typeface="Arial"/>
                <a:cs typeface="Arial"/>
              </a:rPr>
              <a:t>al.</a:t>
            </a:r>
            <a:r>
              <a:rPr sz="1550" spc="95" dirty="0">
                <a:latin typeface="Arial"/>
                <a:cs typeface="Arial"/>
              </a:rPr>
              <a:t> </a:t>
            </a:r>
            <a:r>
              <a:rPr sz="1550" spc="-10" dirty="0">
                <a:latin typeface="Arial"/>
                <a:cs typeface="Arial"/>
              </a:rPr>
              <a:t>2022).</a:t>
            </a:r>
            <a:endParaRPr sz="1550" dirty="0">
              <a:latin typeface="Arial"/>
              <a:cs typeface="Arial"/>
            </a:endParaRPr>
          </a:p>
        </p:txBody>
      </p:sp>
      <p:pic>
        <p:nvPicPr>
          <p:cNvPr id="5" name="Google Shape;142;p15">
            <a:extLst>
              <a:ext uri="{FF2B5EF4-FFF2-40B4-BE49-F238E27FC236}">
                <a16:creationId xmlns:a16="http://schemas.microsoft.com/office/drawing/2014/main" id="{698FC7E4-B9C3-F5F3-E3E0-2916E1394D99}"/>
              </a:ext>
            </a:extLst>
          </p:cNvPr>
          <p:cNvPicPr preferRelativeResize="0"/>
          <p:nvPr/>
        </p:nvPicPr>
        <p:blipFill>
          <a:blip r:embed="rId3">
            <a:alphaModFix/>
          </a:blip>
          <a:stretch>
            <a:fillRect/>
          </a:stretch>
        </p:blipFill>
        <p:spPr>
          <a:xfrm>
            <a:off x="6705600" y="1520888"/>
            <a:ext cx="4355783" cy="437153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30237" y="258699"/>
            <a:ext cx="11333163" cy="609600"/>
          </a:xfrm>
          <a:prstGeom prst="rect">
            <a:avLst/>
          </a:prstGeom>
        </p:spPr>
        <p:txBody>
          <a:bodyPr vert="horz" wrap="square" lIns="0" tIns="16510" rIns="0" bIns="0" rtlCol="0">
            <a:spAutoFit/>
          </a:bodyPr>
          <a:lstStyle/>
          <a:p>
            <a:pPr marL="12700" algn="ctr">
              <a:lnSpc>
                <a:spcPct val="100000"/>
              </a:lnSpc>
              <a:spcBef>
                <a:spcPts val="130"/>
              </a:spcBef>
            </a:pPr>
            <a:r>
              <a:rPr lang="en-US" sz="3800" dirty="0"/>
              <a:t>          </a:t>
            </a:r>
            <a:r>
              <a:rPr sz="3800" dirty="0"/>
              <a:t>Rationale</a:t>
            </a:r>
            <a:r>
              <a:rPr sz="3800" spc="-120" dirty="0"/>
              <a:t> </a:t>
            </a:r>
            <a:r>
              <a:rPr sz="3800" dirty="0"/>
              <a:t>for</a:t>
            </a:r>
            <a:r>
              <a:rPr sz="3800" spc="-114" dirty="0"/>
              <a:t> </a:t>
            </a:r>
            <a:r>
              <a:rPr sz="3800" dirty="0"/>
              <a:t>the</a:t>
            </a:r>
            <a:r>
              <a:rPr sz="3800" spc="-110" dirty="0"/>
              <a:t> </a:t>
            </a:r>
            <a:r>
              <a:rPr sz="3800" dirty="0"/>
              <a:t>Nutrition</a:t>
            </a:r>
            <a:r>
              <a:rPr sz="3800" spc="-65" dirty="0"/>
              <a:t> </a:t>
            </a:r>
            <a:r>
              <a:rPr sz="3800" spc="-10" dirty="0"/>
              <a:t>Campaign</a:t>
            </a:r>
            <a:endParaRPr sz="3800" dirty="0"/>
          </a:p>
        </p:txBody>
      </p:sp>
      <p:sp>
        <p:nvSpPr>
          <p:cNvPr id="4" name="object 4"/>
          <p:cNvSpPr txBox="1"/>
          <p:nvPr/>
        </p:nvSpPr>
        <p:spPr>
          <a:xfrm>
            <a:off x="6050534" y="1314640"/>
            <a:ext cx="5912866" cy="4196470"/>
          </a:xfrm>
          <a:prstGeom prst="rect">
            <a:avLst/>
          </a:prstGeom>
        </p:spPr>
        <p:txBody>
          <a:bodyPr vert="horz" wrap="square" lIns="0" tIns="6985" rIns="0" bIns="0" rtlCol="0">
            <a:spAutoFit/>
          </a:bodyPr>
          <a:lstStyle/>
          <a:p>
            <a:pPr marL="12700" marR="78105" indent="317500" algn="just">
              <a:lnSpc>
                <a:spcPct val="155500"/>
              </a:lnSpc>
              <a:spcBef>
                <a:spcPts val="55"/>
              </a:spcBef>
              <a:buChar char="●"/>
              <a:tabLst>
                <a:tab pos="330200" algn="l"/>
                <a:tab pos="1211580" algn="l"/>
                <a:tab pos="4364355" algn="l"/>
              </a:tabLst>
            </a:pPr>
            <a:r>
              <a:rPr sz="1550" spc="-10" dirty="0">
                <a:latin typeface="Arial"/>
                <a:cs typeface="Arial"/>
              </a:rPr>
              <a:t>Obesity,</a:t>
            </a:r>
            <a:r>
              <a:rPr sz="1550" dirty="0">
                <a:latin typeface="Arial"/>
                <a:cs typeface="Arial"/>
              </a:rPr>
              <a:t>	type</a:t>
            </a:r>
            <a:r>
              <a:rPr sz="1550" spc="125" dirty="0">
                <a:latin typeface="Arial"/>
                <a:cs typeface="Arial"/>
              </a:rPr>
              <a:t>  </a:t>
            </a:r>
            <a:r>
              <a:rPr sz="1550" dirty="0">
                <a:latin typeface="Arial"/>
                <a:cs typeface="Arial"/>
              </a:rPr>
              <a:t>2</a:t>
            </a:r>
            <a:r>
              <a:rPr sz="1550" spc="90" dirty="0">
                <a:latin typeface="Arial"/>
                <a:cs typeface="Arial"/>
              </a:rPr>
              <a:t>  </a:t>
            </a:r>
            <a:r>
              <a:rPr sz="1550" dirty="0">
                <a:latin typeface="Arial"/>
                <a:cs typeface="Arial"/>
              </a:rPr>
              <a:t>diabetes,</a:t>
            </a:r>
            <a:r>
              <a:rPr sz="1550" spc="135" dirty="0">
                <a:latin typeface="Arial"/>
                <a:cs typeface="Arial"/>
              </a:rPr>
              <a:t>  </a:t>
            </a:r>
            <a:r>
              <a:rPr sz="1550" spc="-10" dirty="0">
                <a:latin typeface="Arial"/>
                <a:cs typeface="Arial"/>
              </a:rPr>
              <a:t>cardiovascular</a:t>
            </a:r>
            <a:r>
              <a:rPr sz="1550" dirty="0">
                <a:latin typeface="Arial"/>
                <a:cs typeface="Arial"/>
              </a:rPr>
              <a:t>	</a:t>
            </a:r>
            <a:r>
              <a:rPr sz="1550" spc="-10" dirty="0">
                <a:latin typeface="Arial"/>
                <a:cs typeface="Arial"/>
              </a:rPr>
              <a:t>diseases </a:t>
            </a:r>
            <a:r>
              <a:rPr sz="1550" dirty="0">
                <a:latin typeface="Arial"/>
                <a:cs typeface="Arial"/>
              </a:rPr>
              <a:t>and</a:t>
            </a:r>
            <a:r>
              <a:rPr sz="1550" spc="10" dirty="0">
                <a:latin typeface="Arial"/>
                <a:cs typeface="Arial"/>
              </a:rPr>
              <a:t> </a:t>
            </a:r>
            <a:r>
              <a:rPr sz="1550" dirty="0">
                <a:latin typeface="Arial"/>
                <a:cs typeface="Arial"/>
              </a:rPr>
              <a:t>other</a:t>
            </a:r>
            <a:r>
              <a:rPr sz="1550" spc="495" dirty="0">
                <a:latin typeface="Arial"/>
                <a:cs typeface="Arial"/>
              </a:rPr>
              <a:t> </a:t>
            </a:r>
            <a:r>
              <a:rPr sz="1550" dirty="0">
                <a:latin typeface="Arial"/>
                <a:cs typeface="Arial"/>
              </a:rPr>
              <a:t>diet-related</a:t>
            </a:r>
            <a:r>
              <a:rPr sz="1550" spc="75" dirty="0">
                <a:latin typeface="Arial"/>
                <a:cs typeface="Arial"/>
              </a:rPr>
              <a:t>  </a:t>
            </a:r>
            <a:r>
              <a:rPr sz="1550" dirty="0">
                <a:latin typeface="Arial"/>
                <a:cs typeface="Arial"/>
              </a:rPr>
              <a:t>diseases</a:t>
            </a:r>
            <a:r>
              <a:rPr sz="1550" spc="85" dirty="0">
                <a:latin typeface="Arial"/>
                <a:cs typeface="Arial"/>
              </a:rPr>
              <a:t>  </a:t>
            </a:r>
            <a:r>
              <a:rPr sz="1550" dirty="0">
                <a:latin typeface="Arial"/>
                <a:cs typeface="Arial"/>
              </a:rPr>
              <a:t>are</a:t>
            </a:r>
            <a:r>
              <a:rPr sz="1550" spc="60" dirty="0">
                <a:latin typeface="Arial"/>
                <a:cs typeface="Arial"/>
              </a:rPr>
              <a:t>  </a:t>
            </a:r>
            <a:r>
              <a:rPr sz="1550" dirty="0">
                <a:latin typeface="Arial"/>
                <a:cs typeface="Arial"/>
              </a:rPr>
              <a:t>risk</a:t>
            </a:r>
            <a:r>
              <a:rPr sz="1550" spc="50" dirty="0">
                <a:latin typeface="Arial"/>
                <a:cs typeface="Arial"/>
              </a:rPr>
              <a:t>  </a:t>
            </a:r>
            <a:r>
              <a:rPr sz="1550" spc="-10" dirty="0">
                <a:latin typeface="Arial"/>
                <a:cs typeface="Arial"/>
              </a:rPr>
              <a:t>factors </a:t>
            </a:r>
            <a:r>
              <a:rPr sz="1550" dirty="0">
                <a:latin typeface="Arial"/>
                <a:cs typeface="Arial"/>
              </a:rPr>
              <a:t>associated</a:t>
            </a:r>
            <a:r>
              <a:rPr sz="1550" spc="75" dirty="0">
                <a:latin typeface="Arial"/>
                <a:cs typeface="Arial"/>
              </a:rPr>
              <a:t>  </a:t>
            </a:r>
            <a:r>
              <a:rPr sz="1550" dirty="0">
                <a:latin typeface="Arial"/>
                <a:cs typeface="Arial"/>
              </a:rPr>
              <a:t>with</a:t>
            </a:r>
            <a:r>
              <a:rPr sz="1550" spc="50" dirty="0">
                <a:latin typeface="Arial"/>
                <a:cs typeface="Arial"/>
              </a:rPr>
              <a:t> </a:t>
            </a:r>
            <a:r>
              <a:rPr sz="1550" dirty="0">
                <a:latin typeface="Arial"/>
                <a:cs typeface="Arial"/>
              </a:rPr>
              <a:t>unhealthy</a:t>
            </a:r>
            <a:r>
              <a:rPr sz="1550" spc="35" dirty="0">
                <a:latin typeface="Arial"/>
                <a:cs typeface="Arial"/>
              </a:rPr>
              <a:t> </a:t>
            </a:r>
            <a:r>
              <a:rPr sz="1550" dirty="0">
                <a:latin typeface="Arial"/>
                <a:cs typeface="Arial"/>
              </a:rPr>
              <a:t>lifestyle</a:t>
            </a:r>
            <a:r>
              <a:rPr sz="1550" spc="65" dirty="0">
                <a:latin typeface="Arial"/>
                <a:cs typeface="Arial"/>
              </a:rPr>
              <a:t> </a:t>
            </a:r>
            <a:r>
              <a:rPr sz="1550" spc="-10" dirty="0">
                <a:latin typeface="Arial"/>
                <a:cs typeface="Arial"/>
              </a:rPr>
              <a:t>habits.</a:t>
            </a:r>
            <a:endParaRPr sz="1550" dirty="0">
              <a:latin typeface="Arial"/>
              <a:cs typeface="Arial"/>
            </a:endParaRPr>
          </a:p>
          <a:p>
            <a:pPr algn="just">
              <a:lnSpc>
                <a:spcPct val="100000"/>
              </a:lnSpc>
              <a:spcBef>
                <a:spcPts val="1335"/>
              </a:spcBef>
              <a:buFont typeface="Arial"/>
              <a:buChar char="●"/>
            </a:pPr>
            <a:endParaRPr sz="1550" dirty="0">
              <a:latin typeface="Arial"/>
              <a:cs typeface="Arial"/>
            </a:endParaRPr>
          </a:p>
          <a:p>
            <a:pPr marL="12700" marR="5080" indent="317500" algn="just">
              <a:lnSpc>
                <a:spcPct val="155500"/>
              </a:lnSpc>
              <a:buChar char="●"/>
              <a:tabLst>
                <a:tab pos="330200" algn="l"/>
              </a:tabLst>
            </a:pPr>
            <a:r>
              <a:rPr sz="1550" dirty="0">
                <a:latin typeface="Arial"/>
                <a:cs typeface="Arial"/>
              </a:rPr>
              <a:t>Nutrition</a:t>
            </a:r>
            <a:r>
              <a:rPr sz="1550" spc="95" dirty="0">
                <a:latin typeface="Arial"/>
                <a:cs typeface="Arial"/>
              </a:rPr>
              <a:t> </a:t>
            </a:r>
            <a:r>
              <a:rPr sz="1550" dirty="0">
                <a:latin typeface="Arial"/>
                <a:cs typeface="Arial"/>
              </a:rPr>
              <a:t>concerns</a:t>
            </a:r>
            <a:r>
              <a:rPr sz="1550" spc="160" dirty="0">
                <a:latin typeface="Arial"/>
                <a:cs typeface="Arial"/>
              </a:rPr>
              <a:t> </a:t>
            </a:r>
            <a:r>
              <a:rPr sz="1550" dirty="0">
                <a:latin typeface="Arial"/>
                <a:cs typeface="Arial"/>
              </a:rPr>
              <a:t>for</a:t>
            </a:r>
            <a:r>
              <a:rPr sz="1550" spc="155" dirty="0">
                <a:latin typeface="Arial"/>
                <a:cs typeface="Arial"/>
              </a:rPr>
              <a:t> </a:t>
            </a:r>
            <a:r>
              <a:rPr sz="1550" dirty="0">
                <a:latin typeface="Arial"/>
                <a:cs typeface="Arial"/>
              </a:rPr>
              <a:t>university</a:t>
            </a:r>
            <a:r>
              <a:rPr sz="1550" spc="150" dirty="0">
                <a:latin typeface="Arial"/>
                <a:cs typeface="Arial"/>
              </a:rPr>
              <a:t> </a:t>
            </a:r>
            <a:r>
              <a:rPr sz="1550" dirty="0">
                <a:latin typeface="Arial"/>
                <a:cs typeface="Arial"/>
              </a:rPr>
              <a:t>students</a:t>
            </a:r>
            <a:r>
              <a:rPr sz="1550" spc="155" dirty="0">
                <a:latin typeface="Arial"/>
                <a:cs typeface="Arial"/>
              </a:rPr>
              <a:t> </a:t>
            </a:r>
            <a:r>
              <a:rPr sz="1550" dirty="0">
                <a:latin typeface="Arial"/>
                <a:cs typeface="Arial"/>
              </a:rPr>
              <a:t>are</a:t>
            </a:r>
            <a:r>
              <a:rPr sz="1550" spc="145" dirty="0">
                <a:latin typeface="Arial"/>
                <a:cs typeface="Arial"/>
              </a:rPr>
              <a:t> </a:t>
            </a:r>
            <a:r>
              <a:rPr sz="1550" dirty="0">
                <a:latin typeface="Arial"/>
                <a:cs typeface="Arial"/>
              </a:rPr>
              <a:t>due</a:t>
            </a:r>
            <a:r>
              <a:rPr sz="1550" spc="105" dirty="0">
                <a:latin typeface="Arial"/>
                <a:cs typeface="Arial"/>
              </a:rPr>
              <a:t> </a:t>
            </a:r>
            <a:r>
              <a:rPr sz="1550" spc="-25" dirty="0">
                <a:latin typeface="Arial"/>
                <a:cs typeface="Arial"/>
              </a:rPr>
              <a:t>to </a:t>
            </a:r>
            <a:r>
              <a:rPr sz="1550" dirty="0">
                <a:latin typeface="Arial"/>
                <a:cs typeface="Arial"/>
              </a:rPr>
              <a:t>their</a:t>
            </a:r>
            <a:r>
              <a:rPr sz="1550" spc="160" dirty="0">
                <a:latin typeface="Arial"/>
                <a:cs typeface="Arial"/>
              </a:rPr>
              <a:t> </a:t>
            </a:r>
            <a:r>
              <a:rPr sz="1550" dirty="0">
                <a:latin typeface="Arial"/>
                <a:cs typeface="Arial"/>
              </a:rPr>
              <a:t>busy</a:t>
            </a:r>
            <a:r>
              <a:rPr sz="1550" spc="25" dirty="0">
                <a:latin typeface="Arial"/>
                <a:cs typeface="Arial"/>
              </a:rPr>
              <a:t> </a:t>
            </a:r>
            <a:r>
              <a:rPr sz="1550" dirty="0">
                <a:latin typeface="Arial"/>
                <a:cs typeface="Arial"/>
              </a:rPr>
              <a:t>schedules,</a:t>
            </a:r>
            <a:r>
              <a:rPr sz="1550" spc="250" dirty="0">
                <a:latin typeface="Arial"/>
                <a:cs typeface="Arial"/>
              </a:rPr>
              <a:t> </a:t>
            </a:r>
            <a:r>
              <a:rPr sz="1550" dirty="0">
                <a:latin typeface="Arial"/>
                <a:cs typeface="Arial"/>
              </a:rPr>
              <a:t>financial</a:t>
            </a:r>
            <a:r>
              <a:rPr sz="1550" spc="204" dirty="0">
                <a:latin typeface="Arial"/>
                <a:cs typeface="Arial"/>
              </a:rPr>
              <a:t> </a:t>
            </a:r>
            <a:r>
              <a:rPr sz="1550" dirty="0">
                <a:latin typeface="Arial"/>
                <a:cs typeface="Arial"/>
              </a:rPr>
              <a:t>constraints</a:t>
            </a:r>
            <a:r>
              <a:rPr sz="1550" spc="200" dirty="0">
                <a:latin typeface="Arial"/>
                <a:cs typeface="Arial"/>
              </a:rPr>
              <a:t> </a:t>
            </a:r>
            <a:r>
              <a:rPr sz="1550" dirty="0">
                <a:latin typeface="Arial"/>
                <a:cs typeface="Arial"/>
              </a:rPr>
              <a:t>and</a:t>
            </a:r>
            <a:r>
              <a:rPr sz="1550" spc="210" dirty="0">
                <a:latin typeface="Arial"/>
                <a:cs typeface="Arial"/>
              </a:rPr>
              <a:t> </a:t>
            </a:r>
            <a:r>
              <a:rPr sz="1550" spc="-10" dirty="0">
                <a:latin typeface="Arial"/>
                <a:cs typeface="Arial"/>
              </a:rPr>
              <a:t>convenient </a:t>
            </a:r>
            <a:r>
              <a:rPr sz="1550" dirty="0">
                <a:latin typeface="Arial"/>
                <a:cs typeface="Arial"/>
              </a:rPr>
              <a:t>foods</a:t>
            </a:r>
            <a:r>
              <a:rPr sz="1550" spc="180" dirty="0">
                <a:latin typeface="Arial"/>
                <a:cs typeface="Arial"/>
              </a:rPr>
              <a:t> </a:t>
            </a:r>
            <a:r>
              <a:rPr sz="1550" dirty="0">
                <a:latin typeface="Arial"/>
                <a:cs typeface="Arial"/>
              </a:rPr>
              <a:t>(Almoraie</a:t>
            </a:r>
            <a:r>
              <a:rPr sz="1550" spc="95" dirty="0">
                <a:latin typeface="Arial"/>
                <a:cs typeface="Arial"/>
              </a:rPr>
              <a:t> </a:t>
            </a:r>
            <a:r>
              <a:rPr sz="1550" dirty="0">
                <a:latin typeface="Arial"/>
                <a:cs typeface="Arial"/>
              </a:rPr>
              <a:t>et</a:t>
            </a:r>
            <a:r>
              <a:rPr sz="1550" spc="70" dirty="0">
                <a:latin typeface="Arial"/>
                <a:cs typeface="Arial"/>
              </a:rPr>
              <a:t> </a:t>
            </a:r>
            <a:r>
              <a:rPr sz="1550" dirty="0">
                <a:latin typeface="Arial"/>
                <a:cs typeface="Arial"/>
              </a:rPr>
              <a:t>al.</a:t>
            </a:r>
            <a:r>
              <a:rPr sz="1550" spc="40" dirty="0">
                <a:latin typeface="Arial"/>
                <a:cs typeface="Arial"/>
              </a:rPr>
              <a:t> </a:t>
            </a:r>
            <a:r>
              <a:rPr sz="1550" spc="-10" dirty="0">
                <a:latin typeface="Arial"/>
                <a:cs typeface="Arial"/>
              </a:rPr>
              <a:t>2025).</a:t>
            </a:r>
            <a:endParaRPr sz="1550" dirty="0">
              <a:latin typeface="Arial"/>
              <a:cs typeface="Arial"/>
            </a:endParaRPr>
          </a:p>
          <a:p>
            <a:pPr algn="just">
              <a:lnSpc>
                <a:spcPct val="100000"/>
              </a:lnSpc>
              <a:buFont typeface="Arial"/>
              <a:buChar char="●"/>
            </a:pPr>
            <a:endParaRPr sz="1550" dirty="0">
              <a:latin typeface="Arial"/>
              <a:cs typeface="Arial"/>
            </a:endParaRPr>
          </a:p>
          <a:p>
            <a:pPr algn="just">
              <a:lnSpc>
                <a:spcPct val="100000"/>
              </a:lnSpc>
              <a:spcBef>
                <a:spcPts val="195"/>
              </a:spcBef>
              <a:buFont typeface="Arial"/>
              <a:buChar char="●"/>
            </a:pPr>
            <a:endParaRPr sz="1550" dirty="0">
              <a:latin typeface="Arial"/>
              <a:cs typeface="Arial"/>
            </a:endParaRPr>
          </a:p>
          <a:p>
            <a:pPr marL="12700" marR="87630" indent="316865" algn="just">
              <a:lnSpc>
                <a:spcPct val="153400"/>
              </a:lnSpc>
              <a:buChar char="●"/>
              <a:tabLst>
                <a:tab pos="329565" algn="l"/>
              </a:tabLst>
            </a:pPr>
            <a:r>
              <a:rPr sz="1550" dirty="0">
                <a:latin typeface="Arial"/>
                <a:cs typeface="Arial"/>
              </a:rPr>
              <a:t>Inadequate</a:t>
            </a:r>
            <a:r>
              <a:rPr sz="1550" spc="475" dirty="0">
                <a:latin typeface="Arial"/>
                <a:cs typeface="Arial"/>
              </a:rPr>
              <a:t> </a:t>
            </a:r>
            <a:r>
              <a:rPr sz="1550" dirty="0">
                <a:latin typeface="Arial"/>
                <a:cs typeface="Arial"/>
              </a:rPr>
              <a:t>nutrition</a:t>
            </a:r>
            <a:r>
              <a:rPr sz="1550" spc="490" dirty="0">
                <a:latin typeface="Arial"/>
                <a:cs typeface="Arial"/>
              </a:rPr>
              <a:t> </a:t>
            </a:r>
            <a:r>
              <a:rPr sz="1550" dirty="0">
                <a:latin typeface="Arial"/>
                <a:cs typeface="Arial"/>
              </a:rPr>
              <a:t>awareness</a:t>
            </a:r>
            <a:r>
              <a:rPr sz="1550" spc="60" dirty="0">
                <a:latin typeface="Arial"/>
                <a:cs typeface="Arial"/>
              </a:rPr>
              <a:t>  </a:t>
            </a:r>
            <a:r>
              <a:rPr sz="1550" dirty="0">
                <a:latin typeface="Arial"/>
                <a:cs typeface="Arial"/>
              </a:rPr>
              <a:t>may</a:t>
            </a:r>
            <a:r>
              <a:rPr sz="1550" spc="434" dirty="0">
                <a:latin typeface="Arial"/>
                <a:cs typeface="Arial"/>
              </a:rPr>
              <a:t> </a:t>
            </a:r>
            <a:r>
              <a:rPr sz="1550" dirty="0">
                <a:latin typeface="Arial"/>
                <a:cs typeface="Arial"/>
              </a:rPr>
              <a:t>influence</a:t>
            </a:r>
            <a:r>
              <a:rPr sz="1550" spc="55" dirty="0">
                <a:latin typeface="Arial"/>
                <a:cs typeface="Arial"/>
              </a:rPr>
              <a:t>  </a:t>
            </a:r>
            <a:r>
              <a:rPr sz="1550" spc="-20" dirty="0">
                <a:latin typeface="Arial"/>
                <a:cs typeface="Arial"/>
              </a:rPr>
              <a:t>food </a:t>
            </a:r>
            <a:r>
              <a:rPr sz="1550" dirty="0">
                <a:latin typeface="Arial"/>
                <a:cs typeface="Arial"/>
              </a:rPr>
              <a:t>choices</a:t>
            </a:r>
            <a:r>
              <a:rPr sz="1550" spc="45" dirty="0">
                <a:latin typeface="Arial"/>
                <a:cs typeface="Arial"/>
              </a:rPr>
              <a:t> </a:t>
            </a:r>
            <a:r>
              <a:rPr sz="1550" dirty="0">
                <a:latin typeface="Arial"/>
                <a:cs typeface="Arial"/>
              </a:rPr>
              <a:t>and</a:t>
            </a:r>
            <a:r>
              <a:rPr sz="1550" spc="185" dirty="0">
                <a:latin typeface="Arial"/>
                <a:cs typeface="Arial"/>
              </a:rPr>
              <a:t> </a:t>
            </a:r>
            <a:r>
              <a:rPr sz="1550" dirty="0">
                <a:latin typeface="Arial"/>
                <a:cs typeface="Arial"/>
              </a:rPr>
              <a:t>play</a:t>
            </a:r>
            <a:r>
              <a:rPr sz="1550" spc="210" dirty="0">
                <a:latin typeface="Arial"/>
                <a:cs typeface="Arial"/>
              </a:rPr>
              <a:t> </a:t>
            </a:r>
            <a:r>
              <a:rPr sz="1550" dirty="0">
                <a:latin typeface="Arial"/>
                <a:cs typeface="Arial"/>
              </a:rPr>
              <a:t>a</a:t>
            </a:r>
            <a:r>
              <a:rPr sz="1550" spc="215" dirty="0">
                <a:latin typeface="Arial"/>
                <a:cs typeface="Arial"/>
              </a:rPr>
              <a:t> </a:t>
            </a:r>
            <a:r>
              <a:rPr sz="1550" dirty="0">
                <a:latin typeface="Arial"/>
                <a:cs typeface="Arial"/>
              </a:rPr>
              <a:t>role</a:t>
            </a:r>
            <a:r>
              <a:rPr sz="1550" spc="210" dirty="0">
                <a:latin typeface="Arial"/>
                <a:cs typeface="Arial"/>
              </a:rPr>
              <a:t> </a:t>
            </a:r>
            <a:r>
              <a:rPr sz="1550" dirty="0">
                <a:latin typeface="Arial"/>
                <a:cs typeface="Arial"/>
              </a:rPr>
              <a:t>in</a:t>
            </a:r>
            <a:r>
              <a:rPr sz="1550" spc="145" dirty="0">
                <a:latin typeface="Arial"/>
                <a:cs typeface="Arial"/>
              </a:rPr>
              <a:t> </a:t>
            </a:r>
            <a:r>
              <a:rPr sz="1550" dirty="0">
                <a:latin typeface="Arial"/>
                <a:cs typeface="Arial"/>
              </a:rPr>
              <a:t>reducing</a:t>
            </a:r>
            <a:r>
              <a:rPr sz="1550" spc="175" dirty="0">
                <a:latin typeface="Arial"/>
                <a:cs typeface="Arial"/>
              </a:rPr>
              <a:t> </a:t>
            </a:r>
            <a:r>
              <a:rPr sz="1550" dirty="0">
                <a:latin typeface="Arial"/>
                <a:cs typeface="Arial"/>
              </a:rPr>
              <a:t>consumption</a:t>
            </a:r>
            <a:r>
              <a:rPr sz="1550" spc="235" dirty="0">
                <a:latin typeface="Arial"/>
                <a:cs typeface="Arial"/>
              </a:rPr>
              <a:t> </a:t>
            </a:r>
            <a:r>
              <a:rPr sz="1550" dirty="0">
                <a:latin typeface="Arial"/>
                <a:cs typeface="Arial"/>
              </a:rPr>
              <a:t>of</a:t>
            </a:r>
            <a:r>
              <a:rPr sz="1550" spc="185" dirty="0">
                <a:latin typeface="Arial"/>
                <a:cs typeface="Arial"/>
              </a:rPr>
              <a:t> </a:t>
            </a:r>
            <a:r>
              <a:rPr sz="1550" spc="-10" dirty="0">
                <a:latin typeface="Arial"/>
                <a:cs typeface="Arial"/>
              </a:rPr>
              <a:t>fruit </a:t>
            </a:r>
            <a:r>
              <a:rPr sz="1550" dirty="0">
                <a:latin typeface="Arial"/>
                <a:cs typeface="Arial"/>
              </a:rPr>
              <a:t>and</a:t>
            </a:r>
            <a:r>
              <a:rPr sz="1550" spc="204" dirty="0">
                <a:latin typeface="Arial"/>
                <a:cs typeface="Arial"/>
              </a:rPr>
              <a:t> </a:t>
            </a:r>
            <a:r>
              <a:rPr sz="1550" dirty="0">
                <a:latin typeface="Arial"/>
                <a:cs typeface="Arial"/>
              </a:rPr>
              <a:t>vegetables</a:t>
            </a:r>
            <a:r>
              <a:rPr sz="1550" spc="90" dirty="0">
                <a:latin typeface="Arial"/>
                <a:cs typeface="Arial"/>
              </a:rPr>
              <a:t> </a:t>
            </a:r>
            <a:r>
              <a:rPr sz="1550" dirty="0">
                <a:latin typeface="Arial"/>
                <a:cs typeface="Arial"/>
              </a:rPr>
              <a:t>and</a:t>
            </a:r>
            <a:r>
              <a:rPr sz="1550" spc="5" dirty="0">
                <a:latin typeface="Arial"/>
                <a:cs typeface="Arial"/>
              </a:rPr>
              <a:t> </a:t>
            </a:r>
            <a:r>
              <a:rPr sz="1550" dirty="0">
                <a:latin typeface="Arial"/>
                <a:cs typeface="Arial"/>
              </a:rPr>
              <a:t>essential</a:t>
            </a:r>
            <a:r>
              <a:rPr sz="1550" spc="90" dirty="0">
                <a:latin typeface="Arial"/>
                <a:cs typeface="Arial"/>
              </a:rPr>
              <a:t> </a:t>
            </a:r>
            <a:r>
              <a:rPr sz="1550" spc="-10" dirty="0">
                <a:latin typeface="Arial"/>
                <a:cs typeface="Arial"/>
              </a:rPr>
              <a:t>nutrients.</a:t>
            </a:r>
            <a:endParaRPr sz="1550" dirty="0">
              <a:latin typeface="Arial"/>
              <a:cs typeface="Arial"/>
            </a:endParaRPr>
          </a:p>
        </p:txBody>
      </p:sp>
      <p:pic>
        <p:nvPicPr>
          <p:cNvPr id="5" name="Google Shape;149;p16">
            <a:extLst>
              <a:ext uri="{FF2B5EF4-FFF2-40B4-BE49-F238E27FC236}">
                <a16:creationId xmlns:a16="http://schemas.microsoft.com/office/drawing/2014/main" id="{3DD53FB0-3CEF-4BBC-0F1B-53BAC5801EA7}"/>
              </a:ext>
            </a:extLst>
          </p:cNvPr>
          <p:cNvPicPr preferRelativeResize="0"/>
          <p:nvPr/>
        </p:nvPicPr>
        <p:blipFill>
          <a:blip r:embed="rId3">
            <a:alphaModFix/>
          </a:blip>
          <a:stretch>
            <a:fillRect/>
          </a:stretch>
        </p:blipFill>
        <p:spPr>
          <a:xfrm>
            <a:off x="228600" y="1314640"/>
            <a:ext cx="5715000" cy="41846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825500" y="166624"/>
            <a:ext cx="4752340" cy="609600"/>
          </a:xfrm>
          <a:prstGeom prst="rect">
            <a:avLst/>
          </a:prstGeom>
        </p:spPr>
        <p:txBody>
          <a:bodyPr vert="horz" wrap="square" lIns="0" tIns="16510" rIns="0" bIns="0" rtlCol="0">
            <a:spAutoFit/>
          </a:bodyPr>
          <a:lstStyle/>
          <a:p>
            <a:pPr marL="12700">
              <a:lnSpc>
                <a:spcPct val="100000"/>
              </a:lnSpc>
              <a:spcBef>
                <a:spcPts val="130"/>
              </a:spcBef>
            </a:pPr>
            <a:r>
              <a:rPr sz="3800" dirty="0"/>
              <a:t>Aims</a:t>
            </a:r>
            <a:r>
              <a:rPr sz="3800" spc="-130" dirty="0"/>
              <a:t> </a:t>
            </a:r>
            <a:r>
              <a:rPr sz="3800" dirty="0"/>
              <a:t>and</a:t>
            </a:r>
            <a:r>
              <a:rPr sz="3800" spc="-100" dirty="0"/>
              <a:t> </a:t>
            </a:r>
            <a:r>
              <a:rPr sz="3800" spc="-10" dirty="0"/>
              <a:t>Objectives</a:t>
            </a:r>
            <a:endParaRPr sz="3800"/>
          </a:p>
        </p:txBody>
      </p:sp>
      <p:sp>
        <p:nvSpPr>
          <p:cNvPr id="3" name="object 3"/>
          <p:cNvSpPr txBox="1"/>
          <p:nvPr/>
        </p:nvSpPr>
        <p:spPr>
          <a:xfrm>
            <a:off x="78739" y="834771"/>
            <a:ext cx="6429375" cy="5626092"/>
          </a:xfrm>
          <a:prstGeom prst="rect">
            <a:avLst/>
          </a:prstGeom>
        </p:spPr>
        <p:txBody>
          <a:bodyPr vert="horz" wrap="square" lIns="0" tIns="15875" rIns="0" bIns="0" rtlCol="0">
            <a:spAutoFit/>
          </a:bodyPr>
          <a:lstStyle/>
          <a:p>
            <a:pPr marL="12700" algn="just">
              <a:lnSpc>
                <a:spcPct val="100000"/>
              </a:lnSpc>
              <a:spcBef>
                <a:spcPts val="125"/>
              </a:spcBef>
            </a:pPr>
            <a:r>
              <a:rPr sz="1550" b="1" spc="-25" dirty="0">
                <a:latin typeface="Arial"/>
                <a:cs typeface="Arial"/>
              </a:rPr>
              <a:t>Aim</a:t>
            </a:r>
            <a:endParaRPr sz="1550" dirty="0">
              <a:latin typeface="Arial"/>
              <a:cs typeface="Arial"/>
            </a:endParaRPr>
          </a:p>
          <a:p>
            <a:pPr marL="241300" indent="-228600" algn="just">
              <a:lnSpc>
                <a:spcPct val="100000"/>
              </a:lnSpc>
              <a:spcBef>
                <a:spcPts val="1365"/>
              </a:spcBef>
              <a:buChar char="•"/>
              <a:tabLst>
                <a:tab pos="241300" algn="l"/>
              </a:tabLst>
            </a:pPr>
            <a:r>
              <a:rPr sz="1550" dirty="0">
                <a:latin typeface="Arial"/>
                <a:cs typeface="Arial"/>
              </a:rPr>
              <a:t>The</a:t>
            </a:r>
            <a:r>
              <a:rPr sz="1550" spc="130" dirty="0">
                <a:latin typeface="Arial"/>
                <a:cs typeface="Arial"/>
              </a:rPr>
              <a:t> </a:t>
            </a:r>
            <a:r>
              <a:rPr sz="1550" dirty="0">
                <a:latin typeface="Arial"/>
                <a:cs typeface="Arial"/>
              </a:rPr>
              <a:t>aim</a:t>
            </a:r>
            <a:r>
              <a:rPr sz="1550" spc="75" dirty="0">
                <a:latin typeface="Arial"/>
                <a:cs typeface="Arial"/>
              </a:rPr>
              <a:t> </a:t>
            </a:r>
            <a:r>
              <a:rPr sz="1550" dirty="0">
                <a:latin typeface="Arial"/>
                <a:cs typeface="Arial"/>
              </a:rPr>
              <a:t>of</a:t>
            </a:r>
            <a:r>
              <a:rPr sz="1550" spc="85" dirty="0">
                <a:latin typeface="Arial"/>
                <a:cs typeface="Arial"/>
              </a:rPr>
              <a:t> </a:t>
            </a:r>
            <a:r>
              <a:rPr sz="1550" dirty="0">
                <a:latin typeface="Arial"/>
                <a:cs typeface="Arial"/>
              </a:rPr>
              <a:t>the</a:t>
            </a:r>
            <a:r>
              <a:rPr sz="1550" spc="130" dirty="0">
                <a:latin typeface="Arial"/>
                <a:cs typeface="Arial"/>
              </a:rPr>
              <a:t> </a:t>
            </a:r>
            <a:r>
              <a:rPr sz="1550" dirty="0">
                <a:latin typeface="Arial"/>
                <a:cs typeface="Arial"/>
              </a:rPr>
              <a:t>study</a:t>
            </a:r>
            <a:r>
              <a:rPr sz="1550" spc="150" dirty="0">
                <a:latin typeface="Arial"/>
                <a:cs typeface="Arial"/>
              </a:rPr>
              <a:t> </a:t>
            </a:r>
            <a:r>
              <a:rPr sz="1550" dirty="0">
                <a:latin typeface="Arial"/>
                <a:cs typeface="Arial"/>
              </a:rPr>
              <a:t>is</a:t>
            </a:r>
            <a:r>
              <a:rPr sz="1550" spc="120" dirty="0">
                <a:latin typeface="Arial"/>
                <a:cs typeface="Arial"/>
              </a:rPr>
              <a:t> </a:t>
            </a:r>
            <a:r>
              <a:rPr sz="1550" dirty="0">
                <a:latin typeface="Arial"/>
                <a:cs typeface="Arial"/>
              </a:rPr>
              <a:t>to</a:t>
            </a:r>
            <a:r>
              <a:rPr sz="1550" spc="140" dirty="0">
                <a:latin typeface="Arial"/>
                <a:cs typeface="Arial"/>
              </a:rPr>
              <a:t> </a:t>
            </a:r>
            <a:r>
              <a:rPr sz="1550" dirty="0">
                <a:latin typeface="Arial"/>
                <a:cs typeface="Arial"/>
              </a:rPr>
              <a:t>promote</a:t>
            </a:r>
            <a:r>
              <a:rPr sz="1550" spc="105" dirty="0">
                <a:latin typeface="Arial"/>
                <a:cs typeface="Arial"/>
              </a:rPr>
              <a:t> </a:t>
            </a:r>
            <a:r>
              <a:rPr sz="1550" dirty="0">
                <a:latin typeface="Arial"/>
                <a:cs typeface="Arial"/>
              </a:rPr>
              <a:t>healthy</a:t>
            </a:r>
            <a:r>
              <a:rPr sz="1550" spc="140" dirty="0">
                <a:latin typeface="Arial"/>
                <a:cs typeface="Arial"/>
              </a:rPr>
              <a:t> </a:t>
            </a:r>
            <a:r>
              <a:rPr sz="1550" dirty="0">
                <a:latin typeface="Arial"/>
                <a:cs typeface="Arial"/>
              </a:rPr>
              <a:t>eating</a:t>
            </a:r>
            <a:r>
              <a:rPr sz="1550" spc="135" dirty="0">
                <a:latin typeface="Arial"/>
                <a:cs typeface="Arial"/>
              </a:rPr>
              <a:t> </a:t>
            </a:r>
            <a:r>
              <a:rPr sz="1550" dirty="0">
                <a:latin typeface="Arial"/>
                <a:cs typeface="Arial"/>
              </a:rPr>
              <a:t>and</a:t>
            </a:r>
            <a:r>
              <a:rPr sz="1550" spc="130" dirty="0">
                <a:latin typeface="Arial"/>
                <a:cs typeface="Arial"/>
              </a:rPr>
              <a:t> </a:t>
            </a:r>
            <a:r>
              <a:rPr sz="1550" spc="-10" dirty="0">
                <a:latin typeface="Arial"/>
                <a:cs typeface="Arial"/>
              </a:rPr>
              <a:t>improve</a:t>
            </a:r>
            <a:endParaRPr sz="1550" dirty="0">
              <a:latin typeface="Arial"/>
              <a:cs typeface="Arial"/>
            </a:endParaRPr>
          </a:p>
          <a:p>
            <a:pPr marL="12700" marR="401955" algn="just">
              <a:lnSpc>
                <a:spcPct val="173700"/>
              </a:lnSpc>
              <a:spcBef>
                <a:spcPts val="75"/>
              </a:spcBef>
            </a:pPr>
            <a:r>
              <a:rPr sz="1550" dirty="0">
                <a:latin typeface="Arial"/>
                <a:cs typeface="Arial"/>
              </a:rPr>
              <a:t>nutrition</a:t>
            </a:r>
            <a:r>
              <a:rPr sz="1550" spc="145" dirty="0">
                <a:latin typeface="Arial"/>
                <a:cs typeface="Arial"/>
              </a:rPr>
              <a:t> </a:t>
            </a:r>
            <a:r>
              <a:rPr sz="1550" dirty="0">
                <a:latin typeface="Arial"/>
                <a:cs typeface="Arial"/>
              </a:rPr>
              <a:t>awareness</a:t>
            </a:r>
            <a:r>
              <a:rPr sz="1550" spc="220" dirty="0">
                <a:latin typeface="Arial"/>
                <a:cs typeface="Arial"/>
              </a:rPr>
              <a:t> </a:t>
            </a:r>
            <a:r>
              <a:rPr sz="1550" dirty="0">
                <a:latin typeface="Arial"/>
                <a:cs typeface="Arial"/>
              </a:rPr>
              <a:t>among</a:t>
            </a:r>
            <a:r>
              <a:rPr sz="1550" spc="195" dirty="0">
                <a:latin typeface="Arial"/>
                <a:cs typeface="Arial"/>
              </a:rPr>
              <a:t> </a:t>
            </a:r>
            <a:r>
              <a:rPr sz="1550" dirty="0">
                <a:latin typeface="Arial"/>
                <a:cs typeface="Arial"/>
              </a:rPr>
              <a:t>university</a:t>
            </a:r>
            <a:r>
              <a:rPr sz="1550" spc="165" dirty="0">
                <a:latin typeface="Arial"/>
                <a:cs typeface="Arial"/>
              </a:rPr>
              <a:t> </a:t>
            </a:r>
            <a:r>
              <a:rPr sz="1550" dirty="0">
                <a:latin typeface="Arial"/>
                <a:cs typeface="Arial"/>
              </a:rPr>
              <a:t>students</a:t>
            </a:r>
            <a:r>
              <a:rPr sz="1550" spc="110" dirty="0">
                <a:latin typeface="Arial"/>
                <a:cs typeface="Arial"/>
              </a:rPr>
              <a:t> </a:t>
            </a:r>
            <a:r>
              <a:rPr sz="1550" dirty="0">
                <a:latin typeface="Arial"/>
                <a:cs typeface="Arial"/>
              </a:rPr>
              <a:t>aged</a:t>
            </a:r>
            <a:r>
              <a:rPr sz="1550" spc="20" dirty="0">
                <a:latin typeface="Arial"/>
                <a:cs typeface="Arial"/>
              </a:rPr>
              <a:t> </a:t>
            </a:r>
            <a:r>
              <a:rPr sz="1550" dirty="0">
                <a:latin typeface="Arial"/>
                <a:cs typeface="Arial"/>
              </a:rPr>
              <a:t>18-25</a:t>
            </a:r>
            <a:r>
              <a:rPr sz="1550" spc="50" dirty="0">
                <a:latin typeface="Arial"/>
                <a:cs typeface="Arial"/>
              </a:rPr>
              <a:t> </a:t>
            </a:r>
            <a:r>
              <a:rPr sz="1550" spc="-10" dirty="0">
                <a:latin typeface="Arial"/>
                <a:cs typeface="Arial"/>
              </a:rPr>
              <a:t>through </a:t>
            </a:r>
            <a:r>
              <a:rPr sz="1550" dirty="0">
                <a:latin typeface="Arial"/>
                <a:cs typeface="Arial"/>
              </a:rPr>
              <a:t>accessible</a:t>
            </a:r>
            <a:r>
              <a:rPr sz="1550" spc="114" dirty="0">
                <a:latin typeface="Arial"/>
                <a:cs typeface="Arial"/>
              </a:rPr>
              <a:t> </a:t>
            </a:r>
            <a:r>
              <a:rPr sz="1550" dirty="0">
                <a:latin typeface="Arial"/>
                <a:cs typeface="Arial"/>
              </a:rPr>
              <a:t>education</a:t>
            </a:r>
            <a:r>
              <a:rPr sz="1550" spc="100" dirty="0">
                <a:latin typeface="Arial"/>
                <a:cs typeface="Arial"/>
              </a:rPr>
              <a:t> </a:t>
            </a:r>
            <a:r>
              <a:rPr sz="1550" dirty="0">
                <a:latin typeface="Arial"/>
                <a:cs typeface="Arial"/>
              </a:rPr>
              <a:t>and</a:t>
            </a:r>
            <a:r>
              <a:rPr sz="1550" spc="50" dirty="0">
                <a:latin typeface="Arial"/>
                <a:cs typeface="Arial"/>
              </a:rPr>
              <a:t> </a:t>
            </a:r>
            <a:r>
              <a:rPr sz="1550" dirty="0">
                <a:latin typeface="Arial"/>
                <a:cs typeface="Arial"/>
              </a:rPr>
              <a:t>practical</a:t>
            </a:r>
            <a:r>
              <a:rPr sz="1550" spc="75" dirty="0">
                <a:latin typeface="Arial"/>
                <a:cs typeface="Arial"/>
              </a:rPr>
              <a:t> </a:t>
            </a:r>
            <a:r>
              <a:rPr sz="1550" dirty="0">
                <a:latin typeface="Arial"/>
                <a:cs typeface="Arial"/>
              </a:rPr>
              <a:t>dietary</a:t>
            </a:r>
            <a:r>
              <a:rPr sz="1550" spc="114" dirty="0">
                <a:latin typeface="Arial"/>
                <a:cs typeface="Arial"/>
              </a:rPr>
              <a:t> </a:t>
            </a:r>
            <a:r>
              <a:rPr sz="1550" spc="-10" dirty="0">
                <a:latin typeface="Arial"/>
                <a:cs typeface="Arial"/>
              </a:rPr>
              <a:t>guidance.</a:t>
            </a:r>
            <a:endParaRPr sz="1550" dirty="0">
              <a:latin typeface="Arial"/>
              <a:cs typeface="Arial"/>
            </a:endParaRPr>
          </a:p>
          <a:p>
            <a:pPr algn="just">
              <a:lnSpc>
                <a:spcPct val="100000"/>
              </a:lnSpc>
              <a:spcBef>
                <a:spcPts val="409"/>
              </a:spcBef>
            </a:pPr>
            <a:endParaRPr sz="1550" dirty="0">
              <a:latin typeface="Arial"/>
              <a:cs typeface="Arial"/>
            </a:endParaRPr>
          </a:p>
          <a:p>
            <a:pPr marL="12700" algn="just">
              <a:lnSpc>
                <a:spcPct val="100000"/>
              </a:lnSpc>
            </a:pPr>
            <a:r>
              <a:rPr sz="1550" b="1" spc="-10" dirty="0">
                <a:latin typeface="Arial"/>
                <a:cs typeface="Arial"/>
              </a:rPr>
              <a:t>Objectives</a:t>
            </a:r>
            <a:endParaRPr sz="1550" dirty="0">
              <a:latin typeface="Arial"/>
              <a:cs typeface="Arial"/>
            </a:endParaRPr>
          </a:p>
          <a:p>
            <a:pPr marL="12700" marR="125730" indent="228600" algn="just">
              <a:lnSpc>
                <a:spcPct val="175700"/>
              </a:lnSpc>
              <a:spcBef>
                <a:spcPts val="865"/>
              </a:spcBef>
              <a:buChar char="•"/>
              <a:tabLst>
                <a:tab pos="241300" algn="l"/>
              </a:tabLst>
            </a:pPr>
            <a:r>
              <a:rPr sz="1550" dirty="0">
                <a:latin typeface="Arial"/>
                <a:cs typeface="Arial"/>
              </a:rPr>
              <a:t>To</a:t>
            </a:r>
            <a:r>
              <a:rPr sz="1550" spc="290" dirty="0">
                <a:latin typeface="Arial"/>
                <a:cs typeface="Arial"/>
              </a:rPr>
              <a:t> </a:t>
            </a:r>
            <a:r>
              <a:rPr sz="1550" dirty="0">
                <a:latin typeface="Arial"/>
                <a:cs typeface="Arial"/>
              </a:rPr>
              <a:t>increase</a:t>
            </a:r>
            <a:r>
              <a:rPr sz="1550" spc="305" dirty="0">
                <a:latin typeface="Arial"/>
                <a:cs typeface="Arial"/>
              </a:rPr>
              <a:t> </a:t>
            </a:r>
            <a:r>
              <a:rPr sz="1550" dirty="0">
                <a:latin typeface="Arial"/>
                <a:cs typeface="Arial"/>
              </a:rPr>
              <a:t>participants’</a:t>
            </a:r>
            <a:r>
              <a:rPr sz="1550" spc="275" dirty="0">
                <a:latin typeface="Arial"/>
                <a:cs typeface="Arial"/>
              </a:rPr>
              <a:t> </a:t>
            </a:r>
            <a:r>
              <a:rPr sz="1550" dirty="0">
                <a:latin typeface="Arial"/>
                <a:cs typeface="Arial"/>
              </a:rPr>
              <a:t>knowledge</a:t>
            </a:r>
            <a:r>
              <a:rPr sz="1550" spc="315" dirty="0">
                <a:latin typeface="Arial"/>
                <a:cs typeface="Arial"/>
              </a:rPr>
              <a:t> </a:t>
            </a:r>
            <a:r>
              <a:rPr sz="1550" dirty="0">
                <a:latin typeface="Arial"/>
                <a:cs typeface="Arial"/>
              </a:rPr>
              <a:t>of</a:t>
            </a:r>
            <a:r>
              <a:rPr sz="1550" spc="265" dirty="0">
                <a:latin typeface="Arial"/>
                <a:cs typeface="Arial"/>
              </a:rPr>
              <a:t> </a:t>
            </a:r>
            <a:r>
              <a:rPr sz="1550" dirty="0">
                <a:latin typeface="Arial"/>
                <a:cs typeface="Arial"/>
              </a:rPr>
              <a:t>balanced</a:t>
            </a:r>
            <a:r>
              <a:rPr sz="1550" spc="285" dirty="0">
                <a:latin typeface="Arial"/>
                <a:cs typeface="Arial"/>
              </a:rPr>
              <a:t> </a:t>
            </a:r>
            <a:r>
              <a:rPr sz="1550" dirty="0">
                <a:latin typeface="Arial"/>
                <a:cs typeface="Arial"/>
              </a:rPr>
              <a:t>diets,</a:t>
            </a:r>
            <a:r>
              <a:rPr sz="1550" spc="330" dirty="0">
                <a:latin typeface="Arial"/>
                <a:cs typeface="Arial"/>
              </a:rPr>
              <a:t> </a:t>
            </a:r>
            <a:r>
              <a:rPr sz="1550" spc="-10" dirty="0">
                <a:latin typeface="Arial"/>
                <a:cs typeface="Arial"/>
              </a:rPr>
              <a:t>essential </a:t>
            </a:r>
            <a:r>
              <a:rPr sz="1550" dirty="0">
                <a:latin typeface="Arial"/>
                <a:cs typeface="Arial"/>
              </a:rPr>
              <a:t>nutrients</a:t>
            </a:r>
            <a:r>
              <a:rPr sz="1550" spc="350" dirty="0">
                <a:latin typeface="Arial"/>
                <a:cs typeface="Arial"/>
              </a:rPr>
              <a:t> </a:t>
            </a:r>
            <a:r>
              <a:rPr sz="1550" dirty="0">
                <a:latin typeface="Arial"/>
                <a:cs typeface="Arial"/>
              </a:rPr>
              <a:t>and</a:t>
            </a:r>
            <a:r>
              <a:rPr sz="1550" spc="295" dirty="0">
                <a:latin typeface="Arial"/>
                <a:cs typeface="Arial"/>
              </a:rPr>
              <a:t> </a:t>
            </a:r>
            <a:r>
              <a:rPr sz="1550" dirty="0">
                <a:latin typeface="Arial"/>
                <a:cs typeface="Arial"/>
              </a:rPr>
              <a:t>the</a:t>
            </a:r>
            <a:r>
              <a:rPr sz="1550" spc="335" dirty="0">
                <a:latin typeface="Arial"/>
                <a:cs typeface="Arial"/>
              </a:rPr>
              <a:t> </a:t>
            </a:r>
            <a:r>
              <a:rPr sz="1550" dirty="0">
                <a:latin typeface="Arial"/>
                <a:cs typeface="Arial"/>
              </a:rPr>
              <a:t>health</a:t>
            </a:r>
            <a:r>
              <a:rPr sz="1550" spc="315" dirty="0">
                <a:latin typeface="Arial"/>
                <a:cs typeface="Arial"/>
              </a:rPr>
              <a:t> </a:t>
            </a:r>
            <a:r>
              <a:rPr sz="1550" dirty="0">
                <a:latin typeface="Arial"/>
                <a:cs typeface="Arial"/>
              </a:rPr>
              <a:t>benefits</a:t>
            </a:r>
            <a:r>
              <a:rPr sz="1550" spc="345" dirty="0">
                <a:latin typeface="Arial"/>
                <a:cs typeface="Arial"/>
              </a:rPr>
              <a:t> </a:t>
            </a:r>
            <a:r>
              <a:rPr sz="1550" dirty="0">
                <a:latin typeface="Arial"/>
                <a:cs typeface="Arial"/>
              </a:rPr>
              <a:t>of</a:t>
            </a:r>
            <a:r>
              <a:rPr sz="1550" spc="20" dirty="0">
                <a:latin typeface="Arial"/>
                <a:cs typeface="Arial"/>
              </a:rPr>
              <a:t> </a:t>
            </a:r>
            <a:r>
              <a:rPr sz="1550" dirty="0">
                <a:latin typeface="Arial"/>
                <a:cs typeface="Arial"/>
              </a:rPr>
              <a:t>nutritious</a:t>
            </a:r>
            <a:r>
              <a:rPr sz="1550" spc="95" dirty="0">
                <a:latin typeface="Arial"/>
                <a:cs typeface="Arial"/>
              </a:rPr>
              <a:t> </a:t>
            </a:r>
            <a:r>
              <a:rPr sz="1550" dirty="0">
                <a:latin typeface="Arial"/>
                <a:cs typeface="Arial"/>
              </a:rPr>
              <a:t>food</a:t>
            </a:r>
            <a:r>
              <a:rPr sz="1550" spc="45" dirty="0">
                <a:latin typeface="Arial"/>
                <a:cs typeface="Arial"/>
              </a:rPr>
              <a:t> </a:t>
            </a:r>
            <a:r>
              <a:rPr sz="1550" dirty="0">
                <a:latin typeface="Arial"/>
                <a:cs typeface="Arial"/>
              </a:rPr>
              <a:t>choices</a:t>
            </a:r>
            <a:r>
              <a:rPr sz="1550" spc="65" dirty="0">
                <a:latin typeface="Arial"/>
                <a:cs typeface="Arial"/>
              </a:rPr>
              <a:t> </a:t>
            </a:r>
            <a:r>
              <a:rPr sz="1550" dirty="0">
                <a:latin typeface="Arial"/>
                <a:cs typeface="Arial"/>
              </a:rPr>
              <a:t>during</a:t>
            </a:r>
            <a:r>
              <a:rPr sz="1550" spc="145" dirty="0">
                <a:latin typeface="Arial"/>
                <a:cs typeface="Arial"/>
              </a:rPr>
              <a:t> </a:t>
            </a:r>
            <a:r>
              <a:rPr sz="1550" spc="-25" dirty="0">
                <a:latin typeface="Arial"/>
                <a:cs typeface="Arial"/>
              </a:rPr>
              <a:t>the six-</a:t>
            </a:r>
            <a:r>
              <a:rPr sz="1550" dirty="0">
                <a:latin typeface="Arial"/>
                <a:cs typeface="Arial"/>
              </a:rPr>
              <a:t>week</a:t>
            </a:r>
            <a:r>
              <a:rPr sz="1550" spc="145" dirty="0">
                <a:latin typeface="Arial"/>
                <a:cs typeface="Arial"/>
              </a:rPr>
              <a:t> </a:t>
            </a:r>
            <a:r>
              <a:rPr sz="1550" spc="-10" dirty="0">
                <a:latin typeface="Arial"/>
                <a:cs typeface="Arial"/>
              </a:rPr>
              <a:t>campaign.</a:t>
            </a:r>
            <a:endParaRPr sz="1550" dirty="0">
              <a:latin typeface="Arial"/>
              <a:cs typeface="Arial"/>
            </a:endParaRPr>
          </a:p>
          <a:p>
            <a:pPr marL="241300" indent="-228600" algn="just">
              <a:lnSpc>
                <a:spcPct val="100000"/>
              </a:lnSpc>
              <a:spcBef>
                <a:spcPts val="1370"/>
              </a:spcBef>
              <a:buChar char="•"/>
              <a:tabLst>
                <a:tab pos="241300" algn="l"/>
              </a:tabLst>
            </a:pPr>
            <a:r>
              <a:rPr sz="1550" dirty="0">
                <a:latin typeface="Arial"/>
                <a:cs typeface="Arial"/>
              </a:rPr>
              <a:t>To</a:t>
            </a:r>
            <a:r>
              <a:rPr sz="1550" spc="390" dirty="0">
                <a:latin typeface="Arial"/>
                <a:cs typeface="Arial"/>
              </a:rPr>
              <a:t> </a:t>
            </a:r>
            <a:r>
              <a:rPr sz="1550" dirty="0">
                <a:latin typeface="Arial"/>
                <a:cs typeface="Arial"/>
              </a:rPr>
              <a:t>encourage</a:t>
            </a:r>
            <a:r>
              <a:rPr sz="1550" spc="434" dirty="0">
                <a:latin typeface="Arial"/>
                <a:cs typeface="Arial"/>
              </a:rPr>
              <a:t> </a:t>
            </a:r>
            <a:r>
              <a:rPr sz="1550" dirty="0">
                <a:latin typeface="Arial"/>
                <a:cs typeface="Arial"/>
              </a:rPr>
              <a:t>participants</a:t>
            </a:r>
            <a:r>
              <a:rPr sz="1550" spc="495" dirty="0">
                <a:latin typeface="Arial"/>
                <a:cs typeface="Arial"/>
              </a:rPr>
              <a:t> </a:t>
            </a:r>
            <a:r>
              <a:rPr sz="1550" dirty="0">
                <a:latin typeface="Arial"/>
                <a:cs typeface="Arial"/>
              </a:rPr>
              <a:t>to</a:t>
            </a:r>
            <a:r>
              <a:rPr sz="1550" spc="420" dirty="0">
                <a:latin typeface="Arial"/>
                <a:cs typeface="Arial"/>
              </a:rPr>
              <a:t> </a:t>
            </a:r>
            <a:r>
              <a:rPr sz="1550" dirty="0">
                <a:latin typeface="Arial"/>
                <a:cs typeface="Arial"/>
              </a:rPr>
              <a:t>adopt</a:t>
            </a:r>
            <a:r>
              <a:rPr sz="1550" spc="484" dirty="0">
                <a:latin typeface="Arial"/>
                <a:cs typeface="Arial"/>
              </a:rPr>
              <a:t> </a:t>
            </a:r>
            <a:r>
              <a:rPr sz="1550" dirty="0">
                <a:latin typeface="Arial"/>
                <a:cs typeface="Arial"/>
              </a:rPr>
              <a:t>healthier</a:t>
            </a:r>
            <a:r>
              <a:rPr sz="1550" spc="400" dirty="0">
                <a:latin typeface="Arial"/>
                <a:cs typeface="Arial"/>
              </a:rPr>
              <a:t> </a:t>
            </a:r>
            <a:r>
              <a:rPr sz="1550" dirty="0">
                <a:latin typeface="Arial"/>
                <a:cs typeface="Arial"/>
              </a:rPr>
              <a:t>eating</a:t>
            </a:r>
            <a:r>
              <a:rPr sz="1550" spc="450" dirty="0">
                <a:latin typeface="Arial"/>
                <a:cs typeface="Arial"/>
              </a:rPr>
              <a:t> </a:t>
            </a:r>
            <a:r>
              <a:rPr sz="1550" spc="-10" dirty="0">
                <a:latin typeface="Arial"/>
                <a:cs typeface="Arial"/>
              </a:rPr>
              <a:t>habits,</a:t>
            </a:r>
            <a:endParaRPr sz="1550" dirty="0">
              <a:latin typeface="Arial"/>
              <a:cs typeface="Arial"/>
            </a:endParaRPr>
          </a:p>
          <a:p>
            <a:pPr marL="12700" marR="598170" algn="just">
              <a:lnSpc>
                <a:spcPct val="173500"/>
              </a:lnSpc>
              <a:spcBef>
                <a:spcPts val="75"/>
              </a:spcBef>
            </a:pPr>
            <a:r>
              <a:rPr sz="1550" dirty="0">
                <a:latin typeface="Arial"/>
                <a:cs typeface="Arial"/>
              </a:rPr>
              <a:t>including</a:t>
            </a:r>
            <a:r>
              <a:rPr sz="1550" spc="430" dirty="0">
                <a:latin typeface="Arial"/>
                <a:cs typeface="Arial"/>
              </a:rPr>
              <a:t> </a:t>
            </a:r>
            <a:r>
              <a:rPr sz="1550" dirty="0">
                <a:latin typeface="Arial"/>
                <a:cs typeface="Arial"/>
              </a:rPr>
              <a:t>regular</a:t>
            </a:r>
            <a:r>
              <a:rPr sz="1550" spc="495" dirty="0">
                <a:latin typeface="Arial"/>
                <a:cs typeface="Arial"/>
              </a:rPr>
              <a:t> </a:t>
            </a:r>
            <a:r>
              <a:rPr sz="1550" dirty="0">
                <a:latin typeface="Arial"/>
                <a:cs typeface="Arial"/>
              </a:rPr>
              <a:t>meals</a:t>
            </a:r>
            <a:r>
              <a:rPr sz="1550" spc="480" dirty="0">
                <a:latin typeface="Arial"/>
                <a:cs typeface="Arial"/>
              </a:rPr>
              <a:t> </a:t>
            </a:r>
            <a:r>
              <a:rPr sz="1550" dirty="0">
                <a:latin typeface="Arial"/>
                <a:cs typeface="Arial"/>
              </a:rPr>
              <a:t>and</a:t>
            </a:r>
            <a:r>
              <a:rPr sz="1550" spc="459" dirty="0">
                <a:latin typeface="Arial"/>
                <a:cs typeface="Arial"/>
              </a:rPr>
              <a:t> </a:t>
            </a:r>
            <a:r>
              <a:rPr sz="1550" dirty="0">
                <a:latin typeface="Arial"/>
                <a:cs typeface="Arial"/>
              </a:rPr>
              <a:t>increased</a:t>
            </a:r>
            <a:r>
              <a:rPr sz="1550" spc="90" dirty="0">
                <a:latin typeface="Arial"/>
                <a:cs typeface="Arial"/>
              </a:rPr>
              <a:t> </a:t>
            </a:r>
            <a:r>
              <a:rPr sz="1550" dirty="0">
                <a:latin typeface="Arial"/>
                <a:cs typeface="Arial"/>
              </a:rPr>
              <a:t>consumption</a:t>
            </a:r>
            <a:r>
              <a:rPr sz="1550" spc="114" dirty="0">
                <a:latin typeface="Arial"/>
                <a:cs typeface="Arial"/>
              </a:rPr>
              <a:t> </a:t>
            </a:r>
            <a:r>
              <a:rPr sz="1550" dirty="0">
                <a:latin typeface="Arial"/>
                <a:cs typeface="Arial"/>
              </a:rPr>
              <a:t>of</a:t>
            </a:r>
            <a:r>
              <a:rPr sz="1550" spc="5" dirty="0">
                <a:latin typeface="Arial"/>
                <a:cs typeface="Arial"/>
              </a:rPr>
              <a:t> </a:t>
            </a:r>
            <a:r>
              <a:rPr sz="1550" dirty="0">
                <a:latin typeface="Arial"/>
                <a:cs typeface="Arial"/>
              </a:rPr>
              <a:t>fruit</a:t>
            </a:r>
            <a:r>
              <a:rPr sz="1550" spc="90" dirty="0">
                <a:latin typeface="Arial"/>
                <a:cs typeface="Arial"/>
              </a:rPr>
              <a:t> </a:t>
            </a:r>
            <a:r>
              <a:rPr sz="1550" spc="-25" dirty="0">
                <a:latin typeface="Arial"/>
                <a:cs typeface="Arial"/>
              </a:rPr>
              <a:t>and </a:t>
            </a:r>
            <a:r>
              <a:rPr sz="1550" spc="-10" dirty="0">
                <a:latin typeface="Arial"/>
                <a:cs typeface="Arial"/>
              </a:rPr>
              <a:t>vegetables.</a:t>
            </a:r>
            <a:endParaRPr sz="1550" dirty="0">
              <a:latin typeface="Arial"/>
              <a:cs typeface="Arial"/>
            </a:endParaRPr>
          </a:p>
          <a:p>
            <a:pPr algn="just">
              <a:lnSpc>
                <a:spcPct val="100000"/>
              </a:lnSpc>
              <a:spcBef>
                <a:spcPts val="415"/>
              </a:spcBef>
            </a:pPr>
            <a:endParaRPr sz="1550" dirty="0">
              <a:latin typeface="Arial"/>
              <a:cs typeface="Arial"/>
            </a:endParaRPr>
          </a:p>
          <a:p>
            <a:pPr marL="241300" indent="-228600" algn="just">
              <a:lnSpc>
                <a:spcPct val="100000"/>
              </a:lnSpc>
              <a:buChar char="•"/>
              <a:tabLst>
                <a:tab pos="241300" algn="l"/>
              </a:tabLst>
            </a:pPr>
            <a:r>
              <a:rPr sz="1550" dirty="0">
                <a:latin typeface="Arial"/>
                <a:cs typeface="Arial"/>
              </a:rPr>
              <a:t>To</a:t>
            </a:r>
            <a:r>
              <a:rPr sz="1550" spc="260" dirty="0">
                <a:latin typeface="Arial"/>
                <a:cs typeface="Arial"/>
              </a:rPr>
              <a:t> </a:t>
            </a:r>
            <a:r>
              <a:rPr sz="1550" dirty="0">
                <a:latin typeface="Arial"/>
                <a:cs typeface="Arial"/>
              </a:rPr>
              <a:t>evaluate</a:t>
            </a:r>
            <a:r>
              <a:rPr sz="1550" spc="285" dirty="0">
                <a:latin typeface="Arial"/>
                <a:cs typeface="Arial"/>
              </a:rPr>
              <a:t> </a:t>
            </a:r>
            <a:r>
              <a:rPr sz="1550" dirty="0">
                <a:latin typeface="Arial"/>
                <a:cs typeface="Arial"/>
              </a:rPr>
              <a:t>changes</a:t>
            </a:r>
            <a:r>
              <a:rPr sz="1550" spc="325" dirty="0">
                <a:latin typeface="Arial"/>
                <a:cs typeface="Arial"/>
              </a:rPr>
              <a:t> </a:t>
            </a:r>
            <a:r>
              <a:rPr sz="1550" dirty="0">
                <a:latin typeface="Arial"/>
                <a:cs typeface="Arial"/>
              </a:rPr>
              <a:t>in</a:t>
            </a:r>
            <a:r>
              <a:rPr sz="1550" spc="240" dirty="0">
                <a:latin typeface="Arial"/>
                <a:cs typeface="Arial"/>
              </a:rPr>
              <a:t> </a:t>
            </a:r>
            <a:r>
              <a:rPr sz="1550" dirty="0">
                <a:latin typeface="Arial"/>
                <a:cs typeface="Arial"/>
              </a:rPr>
              <a:t>participants’</a:t>
            </a:r>
            <a:r>
              <a:rPr sz="1550" spc="260" dirty="0">
                <a:latin typeface="Arial"/>
                <a:cs typeface="Arial"/>
              </a:rPr>
              <a:t> </a:t>
            </a:r>
            <a:r>
              <a:rPr sz="1550" dirty="0">
                <a:latin typeface="Arial"/>
                <a:cs typeface="Arial"/>
              </a:rPr>
              <a:t>nutrition</a:t>
            </a:r>
            <a:r>
              <a:rPr sz="1550" spc="305" dirty="0">
                <a:latin typeface="Arial"/>
                <a:cs typeface="Arial"/>
              </a:rPr>
              <a:t> </a:t>
            </a:r>
            <a:r>
              <a:rPr sz="1550" dirty="0">
                <a:latin typeface="Arial"/>
                <a:cs typeface="Arial"/>
              </a:rPr>
              <a:t>knowledge,</a:t>
            </a:r>
            <a:r>
              <a:rPr sz="1550" spc="290" dirty="0">
                <a:latin typeface="Arial"/>
                <a:cs typeface="Arial"/>
              </a:rPr>
              <a:t> </a:t>
            </a:r>
            <a:r>
              <a:rPr sz="1550" spc="-10" dirty="0">
                <a:latin typeface="Arial"/>
                <a:cs typeface="Arial"/>
              </a:rPr>
              <a:t>dietary</a:t>
            </a:r>
            <a:endParaRPr sz="1550" dirty="0">
              <a:latin typeface="Arial"/>
              <a:cs typeface="Arial"/>
            </a:endParaRPr>
          </a:p>
          <a:p>
            <a:pPr marL="12700" algn="just">
              <a:lnSpc>
                <a:spcPct val="100000"/>
              </a:lnSpc>
              <a:spcBef>
                <a:spcPts val="1445"/>
              </a:spcBef>
            </a:pPr>
            <a:r>
              <a:rPr sz="1550" dirty="0">
                <a:latin typeface="Arial"/>
                <a:cs typeface="Arial"/>
              </a:rPr>
              <a:t>awareness</a:t>
            </a:r>
            <a:r>
              <a:rPr sz="1550" spc="380" dirty="0">
                <a:latin typeface="Arial"/>
                <a:cs typeface="Arial"/>
              </a:rPr>
              <a:t> </a:t>
            </a:r>
            <a:r>
              <a:rPr sz="1550" dirty="0">
                <a:latin typeface="Arial"/>
                <a:cs typeface="Arial"/>
              </a:rPr>
              <a:t>and</a:t>
            </a:r>
            <a:r>
              <a:rPr sz="1550" spc="320" dirty="0">
                <a:latin typeface="Arial"/>
                <a:cs typeface="Arial"/>
              </a:rPr>
              <a:t> </a:t>
            </a:r>
            <a:r>
              <a:rPr sz="1550" dirty="0">
                <a:latin typeface="Arial"/>
                <a:cs typeface="Arial"/>
              </a:rPr>
              <a:t>self-reported</a:t>
            </a:r>
            <a:r>
              <a:rPr sz="1550" spc="335" dirty="0">
                <a:latin typeface="Arial"/>
                <a:cs typeface="Arial"/>
              </a:rPr>
              <a:t> </a:t>
            </a:r>
            <a:r>
              <a:rPr sz="1550" dirty="0">
                <a:latin typeface="Arial"/>
                <a:cs typeface="Arial"/>
              </a:rPr>
              <a:t>eating</a:t>
            </a:r>
            <a:r>
              <a:rPr sz="1550" spc="65" dirty="0">
                <a:latin typeface="Arial"/>
                <a:cs typeface="Arial"/>
              </a:rPr>
              <a:t> </a:t>
            </a:r>
            <a:r>
              <a:rPr sz="1550" dirty="0">
                <a:latin typeface="Arial"/>
                <a:cs typeface="Arial"/>
              </a:rPr>
              <a:t>habits</a:t>
            </a:r>
            <a:r>
              <a:rPr sz="1550" spc="120" dirty="0">
                <a:latin typeface="Arial"/>
                <a:cs typeface="Arial"/>
              </a:rPr>
              <a:t> </a:t>
            </a:r>
            <a:r>
              <a:rPr sz="1550" dirty="0">
                <a:latin typeface="Arial"/>
                <a:cs typeface="Arial"/>
              </a:rPr>
              <a:t>by</a:t>
            </a:r>
            <a:r>
              <a:rPr sz="1550" spc="20" dirty="0">
                <a:latin typeface="Arial"/>
                <a:cs typeface="Arial"/>
              </a:rPr>
              <a:t> </a:t>
            </a:r>
            <a:r>
              <a:rPr sz="1550" dirty="0">
                <a:latin typeface="Arial"/>
                <a:cs typeface="Arial"/>
              </a:rPr>
              <a:t>comparing</a:t>
            </a:r>
            <a:r>
              <a:rPr sz="1550" spc="105" dirty="0">
                <a:latin typeface="Arial"/>
                <a:cs typeface="Arial"/>
              </a:rPr>
              <a:t> </a:t>
            </a:r>
            <a:r>
              <a:rPr sz="1550" dirty="0">
                <a:latin typeface="Arial"/>
                <a:cs typeface="Arial"/>
              </a:rPr>
              <a:t>pre-</a:t>
            </a:r>
            <a:r>
              <a:rPr sz="1550" spc="-10" dirty="0">
                <a:latin typeface="Arial"/>
                <a:cs typeface="Arial"/>
              </a:rPr>
              <a:t>campaign</a:t>
            </a:r>
            <a:endParaRPr sz="1550" dirty="0">
              <a:latin typeface="Arial"/>
              <a:cs typeface="Arial"/>
            </a:endParaRPr>
          </a:p>
        </p:txBody>
      </p:sp>
      <p:pic>
        <p:nvPicPr>
          <p:cNvPr id="5" name="object 5" descr="Assorted vegetables and fruits"/>
          <p:cNvPicPr/>
          <p:nvPr/>
        </p:nvPicPr>
        <p:blipFill>
          <a:blip r:embed="rId3" cstate="print"/>
          <a:stretch>
            <a:fillRect/>
          </a:stretch>
        </p:blipFill>
        <p:spPr>
          <a:xfrm>
            <a:off x="6096482" y="63"/>
            <a:ext cx="6095517" cy="6553073"/>
          </a:xfrm>
          <a:prstGeom prst="rect">
            <a:avLst/>
          </a:prstGeom>
        </p:spPr>
      </p:pic>
      <p:sp>
        <p:nvSpPr>
          <p:cNvPr id="4" name="object 4"/>
          <p:cNvSpPr txBox="1"/>
          <p:nvPr/>
        </p:nvSpPr>
        <p:spPr>
          <a:xfrm>
            <a:off x="78739" y="6528434"/>
            <a:ext cx="3096260" cy="266065"/>
          </a:xfrm>
          <a:prstGeom prst="rect">
            <a:avLst/>
          </a:prstGeom>
        </p:spPr>
        <p:txBody>
          <a:bodyPr vert="horz" wrap="square" lIns="0" tIns="15875" rIns="0" bIns="0" rtlCol="0">
            <a:spAutoFit/>
          </a:bodyPr>
          <a:lstStyle/>
          <a:p>
            <a:pPr marL="12700">
              <a:lnSpc>
                <a:spcPct val="100000"/>
              </a:lnSpc>
              <a:spcBef>
                <a:spcPts val="125"/>
              </a:spcBef>
            </a:pPr>
            <a:r>
              <a:rPr sz="1550" dirty="0">
                <a:latin typeface="Arial"/>
                <a:cs typeface="Arial"/>
              </a:rPr>
              <a:t>and</a:t>
            </a:r>
            <a:r>
              <a:rPr sz="1550" spc="95" dirty="0">
                <a:latin typeface="Arial"/>
                <a:cs typeface="Arial"/>
              </a:rPr>
              <a:t> </a:t>
            </a:r>
            <a:r>
              <a:rPr sz="1550" dirty="0">
                <a:latin typeface="Arial"/>
                <a:cs typeface="Arial"/>
              </a:rPr>
              <a:t>post-campaign</a:t>
            </a:r>
            <a:r>
              <a:rPr sz="1550" spc="125" dirty="0">
                <a:latin typeface="Arial"/>
                <a:cs typeface="Arial"/>
              </a:rPr>
              <a:t> </a:t>
            </a:r>
            <a:r>
              <a:rPr sz="1550" dirty="0">
                <a:latin typeface="Arial"/>
                <a:cs typeface="Arial"/>
              </a:rPr>
              <a:t>survey</a:t>
            </a:r>
            <a:r>
              <a:rPr sz="1550" spc="110" dirty="0">
                <a:latin typeface="Arial"/>
                <a:cs typeface="Arial"/>
              </a:rPr>
              <a:t> </a:t>
            </a:r>
            <a:r>
              <a:rPr sz="1550" spc="-10" dirty="0">
                <a:latin typeface="Arial"/>
                <a:cs typeface="Arial"/>
              </a:rPr>
              <a:t>results.</a:t>
            </a:r>
            <a:endParaRPr sz="1550">
              <a:latin typeface="Arial"/>
              <a:cs typeface="Arial"/>
            </a:endParaRPr>
          </a:p>
        </p:txBody>
      </p:sp>
      <p:sp>
        <p:nvSpPr>
          <p:cNvPr id="6" name="object 6"/>
          <p:cNvSpPr txBox="1"/>
          <p:nvPr/>
        </p:nvSpPr>
        <p:spPr>
          <a:xfrm>
            <a:off x="8863583" y="6599555"/>
            <a:ext cx="1423035" cy="208915"/>
          </a:xfrm>
          <a:prstGeom prst="rect">
            <a:avLst/>
          </a:prstGeom>
        </p:spPr>
        <p:txBody>
          <a:bodyPr vert="horz" wrap="square" lIns="0" tIns="12700" rIns="0" bIns="0" rtlCol="0">
            <a:spAutoFit/>
          </a:bodyPr>
          <a:lstStyle/>
          <a:p>
            <a:pPr marL="12700">
              <a:lnSpc>
                <a:spcPct val="100000"/>
              </a:lnSpc>
              <a:spcBef>
                <a:spcPts val="100"/>
              </a:spcBef>
            </a:pPr>
            <a:r>
              <a:rPr sz="1200" spc="-10" dirty="0">
                <a:latin typeface="Arial"/>
                <a:cs typeface="Arial"/>
              </a:rPr>
              <a:t>(GOODFOOD,2026)</a:t>
            </a:r>
            <a:endParaRPr sz="1200">
              <a:latin typeface="Arial"/>
              <a:cs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324600"/>
            <a:chOff x="0" y="0"/>
            <a:chExt cx="12192000" cy="6324600"/>
          </a:xfrm>
        </p:grpSpPr>
        <p:pic>
          <p:nvPicPr>
            <p:cNvPr id="3" name="object 3"/>
            <p:cNvPicPr/>
            <p:nvPr/>
          </p:nvPicPr>
          <p:blipFill>
            <a:blip r:embed="rId3" cstate="print"/>
            <a:stretch>
              <a:fillRect/>
            </a:stretch>
          </p:blipFill>
          <p:spPr>
            <a:xfrm>
              <a:off x="0" y="0"/>
              <a:ext cx="5410199" cy="6324473"/>
            </a:xfrm>
            <a:prstGeom prst="rect">
              <a:avLst/>
            </a:prstGeom>
          </p:spPr>
        </p:pic>
        <p:pic>
          <p:nvPicPr>
            <p:cNvPr id="4" name="object 4"/>
            <p:cNvPicPr/>
            <p:nvPr/>
          </p:nvPicPr>
          <p:blipFill>
            <a:blip r:embed="rId4" cstate="print"/>
            <a:stretch>
              <a:fillRect/>
            </a:stretch>
          </p:blipFill>
          <p:spPr>
            <a:xfrm>
              <a:off x="5362574" y="0"/>
              <a:ext cx="6829425" cy="2533650"/>
            </a:xfrm>
            <a:prstGeom prst="rect">
              <a:avLst/>
            </a:prstGeom>
          </p:spPr>
        </p:pic>
        <p:sp>
          <p:nvSpPr>
            <p:cNvPr id="5" name="object 5"/>
            <p:cNvSpPr/>
            <p:nvPr/>
          </p:nvSpPr>
          <p:spPr>
            <a:xfrm>
              <a:off x="5410199" y="0"/>
              <a:ext cx="6781800" cy="2286000"/>
            </a:xfrm>
            <a:custGeom>
              <a:avLst/>
              <a:gdLst/>
              <a:ahLst/>
              <a:cxnLst/>
              <a:rect l="l" t="t" r="r" b="b"/>
              <a:pathLst>
                <a:path w="6781800" h="2286000">
                  <a:moveTo>
                    <a:pt x="6781800" y="0"/>
                  </a:moveTo>
                  <a:lnTo>
                    <a:pt x="0" y="0"/>
                  </a:lnTo>
                  <a:lnTo>
                    <a:pt x="0" y="2286000"/>
                  </a:lnTo>
                  <a:lnTo>
                    <a:pt x="6781800" y="2286000"/>
                  </a:lnTo>
                  <a:lnTo>
                    <a:pt x="6781800" y="0"/>
                  </a:lnTo>
                  <a:close/>
                </a:path>
              </a:pathLst>
            </a:custGeom>
            <a:solidFill>
              <a:srgbClr val="FFFFFF"/>
            </a:solidFill>
          </p:spPr>
          <p:txBody>
            <a:bodyPr wrap="square" lIns="0" tIns="0" rIns="0" bIns="0" rtlCol="0"/>
            <a:lstStyle/>
            <a:p>
              <a:endParaRPr/>
            </a:p>
          </p:txBody>
        </p:sp>
      </p:grpSp>
      <p:sp>
        <p:nvSpPr>
          <p:cNvPr id="6" name="object 6" descr="$PPTXTitle"/>
          <p:cNvSpPr txBox="1">
            <a:spLocks noGrp="1"/>
          </p:cNvSpPr>
          <p:nvPr>
            <p:ph type="title"/>
          </p:nvPr>
        </p:nvSpPr>
        <p:spPr>
          <a:xfrm>
            <a:off x="5590920" y="37718"/>
            <a:ext cx="6527673" cy="1134110"/>
          </a:xfrm>
          <a:prstGeom prst="rect">
            <a:avLst/>
          </a:prstGeom>
        </p:spPr>
        <p:txBody>
          <a:bodyPr vert="horz" wrap="square" lIns="0" tIns="79375" rIns="0" bIns="0" rtlCol="0">
            <a:spAutoFit/>
          </a:bodyPr>
          <a:lstStyle/>
          <a:p>
            <a:pPr marL="12700" marR="5080">
              <a:lnSpc>
                <a:spcPts val="4130"/>
              </a:lnSpc>
              <a:spcBef>
                <a:spcPts val="625"/>
              </a:spcBef>
            </a:pPr>
            <a:r>
              <a:rPr sz="3800" spc="-30" dirty="0"/>
              <a:t>Six-</a:t>
            </a:r>
            <a:r>
              <a:rPr sz="3800" dirty="0"/>
              <a:t>Week</a:t>
            </a:r>
            <a:r>
              <a:rPr sz="3800" spc="-185" dirty="0"/>
              <a:t> </a:t>
            </a:r>
            <a:r>
              <a:rPr sz="3800" spc="-10" dirty="0"/>
              <a:t>Campaign Activities</a:t>
            </a:r>
            <a:endParaRPr sz="3800" dirty="0"/>
          </a:p>
        </p:txBody>
      </p:sp>
      <p:sp>
        <p:nvSpPr>
          <p:cNvPr id="7" name="object 7"/>
          <p:cNvSpPr txBox="1"/>
          <p:nvPr/>
        </p:nvSpPr>
        <p:spPr>
          <a:xfrm>
            <a:off x="5578094" y="1344866"/>
            <a:ext cx="6383020" cy="946221"/>
          </a:xfrm>
          <a:prstGeom prst="rect">
            <a:avLst/>
          </a:prstGeom>
        </p:spPr>
        <p:txBody>
          <a:bodyPr vert="horz" wrap="square" lIns="0" tIns="16510" rIns="0" bIns="0" rtlCol="0">
            <a:spAutoFit/>
          </a:bodyPr>
          <a:lstStyle/>
          <a:p>
            <a:pPr marL="12700" marR="5080" indent="227965" algn="just">
              <a:lnSpc>
                <a:spcPct val="149800"/>
              </a:lnSpc>
              <a:spcBef>
                <a:spcPts val="130"/>
              </a:spcBef>
              <a:buFont typeface="Arial"/>
              <a:buChar char="•"/>
              <a:tabLst>
                <a:tab pos="240665" algn="l"/>
              </a:tabLst>
            </a:pPr>
            <a:r>
              <a:rPr sz="1400" b="1" dirty="0">
                <a:latin typeface="Arial"/>
                <a:cs typeface="Arial"/>
              </a:rPr>
              <a:t>Week</a:t>
            </a:r>
            <a:r>
              <a:rPr sz="1400" b="1" spc="305" dirty="0">
                <a:latin typeface="Arial"/>
                <a:cs typeface="Arial"/>
              </a:rPr>
              <a:t> </a:t>
            </a:r>
            <a:r>
              <a:rPr sz="1400" b="1" dirty="0">
                <a:latin typeface="Arial"/>
                <a:cs typeface="Arial"/>
              </a:rPr>
              <a:t>1:</a:t>
            </a:r>
            <a:r>
              <a:rPr sz="1400" b="1" spc="310" dirty="0">
                <a:latin typeface="Arial"/>
                <a:cs typeface="Arial"/>
              </a:rPr>
              <a:t> </a:t>
            </a:r>
            <a:r>
              <a:rPr sz="1400" dirty="0">
                <a:latin typeface="Arial"/>
                <a:cs typeface="Arial"/>
              </a:rPr>
              <a:t>The</a:t>
            </a:r>
            <a:r>
              <a:rPr sz="1400" spc="285" dirty="0">
                <a:latin typeface="Arial"/>
                <a:cs typeface="Arial"/>
              </a:rPr>
              <a:t> </a:t>
            </a:r>
            <a:r>
              <a:rPr sz="1400" dirty="0">
                <a:latin typeface="Arial"/>
                <a:cs typeface="Arial"/>
              </a:rPr>
              <a:t>campaign</a:t>
            </a:r>
            <a:r>
              <a:rPr sz="1400" spc="325" dirty="0">
                <a:latin typeface="Arial"/>
                <a:cs typeface="Arial"/>
              </a:rPr>
              <a:t> </a:t>
            </a:r>
            <a:r>
              <a:rPr sz="1400" dirty="0">
                <a:latin typeface="Arial"/>
                <a:cs typeface="Arial"/>
              </a:rPr>
              <a:t>begins</a:t>
            </a:r>
            <a:r>
              <a:rPr sz="1400" spc="290" dirty="0">
                <a:latin typeface="Arial"/>
                <a:cs typeface="Arial"/>
              </a:rPr>
              <a:t> </a:t>
            </a:r>
            <a:r>
              <a:rPr sz="1400" dirty="0">
                <a:latin typeface="Arial"/>
                <a:cs typeface="Arial"/>
              </a:rPr>
              <a:t>with</a:t>
            </a:r>
            <a:r>
              <a:rPr sz="1400" spc="295" dirty="0">
                <a:latin typeface="Arial"/>
                <a:cs typeface="Arial"/>
              </a:rPr>
              <a:t> </a:t>
            </a:r>
            <a:r>
              <a:rPr sz="1400" dirty="0">
                <a:latin typeface="Arial"/>
                <a:cs typeface="Arial"/>
              </a:rPr>
              <a:t>nutrition</a:t>
            </a:r>
            <a:r>
              <a:rPr sz="1400" spc="285" dirty="0">
                <a:latin typeface="Arial"/>
                <a:cs typeface="Arial"/>
              </a:rPr>
              <a:t> </a:t>
            </a:r>
            <a:r>
              <a:rPr sz="1400" dirty="0">
                <a:latin typeface="Arial"/>
                <a:cs typeface="Arial"/>
              </a:rPr>
              <a:t>awareness</a:t>
            </a:r>
            <a:r>
              <a:rPr sz="1400" spc="320" dirty="0">
                <a:latin typeface="Arial"/>
                <a:cs typeface="Arial"/>
              </a:rPr>
              <a:t> </a:t>
            </a:r>
            <a:r>
              <a:rPr sz="1400" dirty="0">
                <a:latin typeface="Arial"/>
                <a:cs typeface="Arial"/>
              </a:rPr>
              <a:t>posters,</a:t>
            </a:r>
            <a:r>
              <a:rPr sz="1400" spc="325" dirty="0">
                <a:latin typeface="Arial"/>
                <a:cs typeface="Arial"/>
              </a:rPr>
              <a:t> </a:t>
            </a:r>
            <a:r>
              <a:rPr sz="1400" spc="-50" dirty="0">
                <a:latin typeface="Arial"/>
                <a:cs typeface="Arial"/>
              </a:rPr>
              <a:t>a </a:t>
            </a:r>
            <a:r>
              <a:rPr sz="1400" dirty="0">
                <a:latin typeface="Arial"/>
                <a:cs typeface="Arial"/>
              </a:rPr>
              <a:t>baseline</a:t>
            </a:r>
            <a:r>
              <a:rPr sz="1400" spc="295" dirty="0">
                <a:latin typeface="Arial"/>
                <a:cs typeface="Arial"/>
              </a:rPr>
              <a:t> </a:t>
            </a:r>
            <a:r>
              <a:rPr sz="1400" dirty="0">
                <a:latin typeface="Arial"/>
                <a:cs typeface="Arial"/>
              </a:rPr>
              <a:t>survey</a:t>
            </a:r>
            <a:r>
              <a:rPr sz="1400" spc="250" dirty="0">
                <a:latin typeface="Arial"/>
                <a:cs typeface="Arial"/>
              </a:rPr>
              <a:t> </a:t>
            </a:r>
            <a:r>
              <a:rPr sz="1400" dirty="0">
                <a:latin typeface="Arial"/>
                <a:cs typeface="Arial"/>
              </a:rPr>
              <a:t>and</a:t>
            </a:r>
            <a:r>
              <a:rPr sz="1400" spc="280" dirty="0">
                <a:latin typeface="Arial"/>
                <a:cs typeface="Arial"/>
              </a:rPr>
              <a:t> </a:t>
            </a:r>
            <a:r>
              <a:rPr sz="1400" spc="-10" dirty="0">
                <a:latin typeface="Arial"/>
                <a:cs typeface="Arial"/>
              </a:rPr>
              <a:t>introduction</a:t>
            </a:r>
            <a:r>
              <a:rPr sz="1400" spc="-20" dirty="0">
                <a:latin typeface="Arial"/>
                <a:cs typeface="Arial"/>
              </a:rPr>
              <a:t> </a:t>
            </a:r>
            <a:r>
              <a:rPr sz="1400" dirty="0">
                <a:latin typeface="Arial"/>
                <a:cs typeface="Arial"/>
              </a:rPr>
              <a:t>sessions</a:t>
            </a:r>
            <a:r>
              <a:rPr sz="1400" spc="-50" dirty="0">
                <a:latin typeface="Arial"/>
                <a:cs typeface="Arial"/>
              </a:rPr>
              <a:t> </a:t>
            </a:r>
            <a:r>
              <a:rPr sz="1400" dirty="0">
                <a:latin typeface="Arial"/>
                <a:cs typeface="Arial"/>
              </a:rPr>
              <a:t>to</a:t>
            </a:r>
            <a:r>
              <a:rPr sz="1400" spc="-95" dirty="0">
                <a:latin typeface="Arial"/>
                <a:cs typeface="Arial"/>
              </a:rPr>
              <a:t> </a:t>
            </a:r>
            <a:r>
              <a:rPr sz="1400" dirty="0">
                <a:latin typeface="Arial"/>
                <a:cs typeface="Arial"/>
              </a:rPr>
              <a:t>identify</a:t>
            </a:r>
            <a:r>
              <a:rPr sz="1400" spc="-75" dirty="0">
                <a:latin typeface="Arial"/>
                <a:cs typeface="Arial"/>
              </a:rPr>
              <a:t> </a:t>
            </a:r>
            <a:r>
              <a:rPr sz="1400" dirty="0">
                <a:latin typeface="Arial"/>
                <a:cs typeface="Arial"/>
              </a:rPr>
              <a:t>nutrition</a:t>
            </a:r>
            <a:r>
              <a:rPr sz="1400" spc="-50" dirty="0">
                <a:latin typeface="Arial"/>
                <a:cs typeface="Arial"/>
              </a:rPr>
              <a:t> </a:t>
            </a:r>
            <a:r>
              <a:rPr sz="1400" dirty="0">
                <a:latin typeface="Arial"/>
                <a:cs typeface="Arial"/>
              </a:rPr>
              <a:t>knowledge</a:t>
            </a:r>
            <a:r>
              <a:rPr sz="1400" spc="-75" dirty="0">
                <a:latin typeface="Arial"/>
                <a:cs typeface="Arial"/>
              </a:rPr>
              <a:t> </a:t>
            </a:r>
            <a:r>
              <a:rPr sz="1400" spc="-10" dirty="0">
                <a:latin typeface="Arial"/>
                <a:cs typeface="Arial"/>
              </a:rPr>
              <a:t>among participants.</a:t>
            </a:r>
            <a:endParaRPr sz="1400" dirty="0">
              <a:latin typeface="Arial"/>
              <a:cs typeface="Arial"/>
            </a:endParaRPr>
          </a:p>
        </p:txBody>
      </p:sp>
      <p:sp>
        <p:nvSpPr>
          <p:cNvPr id="8" name="object 8"/>
          <p:cNvSpPr txBox="1">
            <a:spLocks noGrp="1"/>
          </p:cNvSpPr>
          <p:nvPr>
            <p:ph type="body" idx="1"/>
          </p:nvPr>
        </p:nvSpPr>
        <p:spPr>
          <a:prstGeom prst="rect">
            <a:avLst/>
          </a:prstGeom>
        </p:spPr>
        <p:txBody>
          <a:bodyPr vert="horz" wrap="square" lIns="0" tIns="12065" rIns="0" bIns="0" rtlCol="0">
            <a:spAutoFit/>
          </a:bodyPr>
          <a:lstStyle/>
          <a:p>
            <a:pPr marL="12700" marR="15875" indent="227965" algn="just">
              <a:lnSpc>
                <a:spcPct val="151900"/>
              </a:lnSpc>
              <a:spcBef>
                <a:spcPts val="95"/>
              </a:spcBef>
              <a:buFont typeface="Arial"/>
              <a:buChar char="•"/>
              <a:tabLst>
                <a:tab pos="240665" algn="l"/>
              </a:tabLst>
            </a:pPr>
            <a:r>
              <a:rPr b="1" dirty="0">
                <a:latin typeface="Arial"/>
                <a:cs typeface="Arial"/>
              </a:rPr>
              <a:t>Week</a:t>
            </a:r>
            <a:r>
              <a:rPr b="1" spc="110" dirty="0">
                <a:latin typeface="Arial"/>
                <a:cs typeface="Arial"/>
              </a:rPr>
              <a:t> </a:t>
            </a:r>
            <a:r>
              <a:rPr b="1" dirty="0">
                <a:latin typeface="Arial"/>
                <a:cs typeface="Arial"/>
              </a:rPr>
              <a:t>2:</a:t>
            </a:r>
            <a:r>
              <a:rPr b="1" spc="130" dirty="0">
                <a:latin typeface="Arial"/>
                <a:cs typeface="Arial"/>
              </a:rPr>
              <a:t> </a:t>
            </a:r>
            <a:r>
              <a:rPr dirty="0"/>
              <a:t>Interactive</a:t>
            </a:r>
            <a:r>
              <a:rPr spc="90" dirty="0"/>
              <a:t> </a:t>
            </a:r>
            <a:r>
              <a:rPr dirty="0"/>
              <a:t>workshops</a:t>
            </a:r>
            <a:r>
              <a:rPr spc="114" dirty="0"/>
              <a:t> </a:t>
            </a:r>
            <a:r>
              <a:rPr dirty="0"/>
              <a:t>provide</a:t>
            </a:r>
            <a:r>
              <a:rPr spc="120" dirty="0"/>
              <a:t> </a:t>
            </a:r>
            <a:r>
              <a:rPr dirty="0"/>
              <a:t>information:</a:t>
            </a:r>
            <a:r>
              <a:rPr spc="125" dirty="0"/>
              <a:t> </a:t>
            </a:r>
            <a:r>
              <a:rPr dirty="0"/>
              <a:t>Balanced</a:t>
            </a:r>
            <a:r>
              <a:rPr spc="145" dirty="0"/>
              <a:t> </a:t>
            </a:r>
            <a:r>
              <a:rPr dirty="0"/>
              <a:t>Diets,</a:t>
            </a:r>
            <a:r>
              <a:rPr spc="100" dirty="0"/>
              <a:t> </a:t>
            </a:r>
            <a:r>
              <a:rPr spc="-10" dirty="0"/>
              <a:t>Essential </a:t>
            </a:r>
            <a:r>
              <a:rPr dirty="0"/>
              <a:t>Nutrients,</a:t>
            </a:r>
            <a:r>
              <a:rPr spc="110" dirty="0"/>
              <a:t> </a:t>
            </a:r>
            <a:r>
              <a:rPr dirty="0"/>
              <a:t>Portion</a:t>
            </a:r>
            <a:r>
              <a:rPr spc="85" dirty="0"/>
              <a:t> </a:t>
            </a:r>
            <a:r>
              <a:rPr spc="-10" dirty="0"/>
              <a:t>Sizes,</a:t>
            </a:r>
            <a:r>
              <a:rPr spc="-40" dirty="0"/>
              <a:t> </a:t>
            </a:r>
            <a:r>
              <a:rPr dirty="0"/>
              <a:t>Health</a:t>
            </a:r>
            <a:r>
              <a:rPr spc="-100" dirty="0"/>
              <a:t> </a:t>
            </a:r>
            <a:r>
              <a:rPr dirty="0"/>
              <a:t>benefits</a:t>
            </a:r>
            <a:r>
              <a:rPr spc="-30" dirty="0"/>
              <a:t> </a:t>
            </a:r>
            <a:r>
              <a:rPr dirty="0"/>
              <a:t>of</a:t>
            </a:r>
            <a:r>
              <a:rPr spc="-75" dirty="0"/>
              <a:t> </a:t>
            </a:r>
            <a:r>
              <a:rPr dirty="0"/>
              <a:t>healthy</a:t>
            </a:r>
            <a:r>
              <a:rPr spc="-60" dirty="0"/>
              <a:t> </a:t>
            </a:r>
            <a:r>
              <a:rPr dirty="0"/>
              <a:t>eating</a:t>
            </a:r>
            <a:r>
              <a:rPr spc="-25" dirty="0"/>
              <a:t> </a:t>
            </a:r>
            <a:r>
              <a:rPr spc="-10" dirty="0"/>
              <a:t>choices.</a:t>
            </a:r>
          </a:p>
          <a:p>
            <a:pPr algn="just">
              <a:lnSpc>
                <a:spcPct val="100000"/>
              </a:lnSpc>
              <a:buFont typeface="Arial"/>
              <a:buChar char="•"/>
            </a:pPr>
            <a:endParaRPr spc="-10" dirty="0"/>
          </a:p>
          <a:p>
            <a:pPr algn="just">
              <a:lnSpc>
                <a:spcPct val="100000"/>
              </a:lnSpc>
              <a:spcBef>
                <a:spcPts val="869"/>
              </a:spcBef>
              <a:buFont typeface="Arial"/>
              <a:buChar char="•"/>
            </a:pPr>
            <a:endParaRPr spc="-10" dirty="0"/>
          </a:p>
          <a:p>
            <a:pPr marL="12700" marR="5080" indent="227965" algn="just">
              <a:lnSpc>
                <a:spcPct val="149800"/>
              </a:lnSpc>
              <a:buFont typeface="Arial"/>
              <a:buChar char="•"/>
              <a:tabLst>
                <a:tab pos="240665" algn="l"/>
              </a:tabLst>
            </a:pPr>
            <a:r>
              <a:rPr b="1" dirty="0">
                <a:latin typeface="Arial"/>
                <a:cs typeface="Arial"/>
              </a:rPr>
              <a:t>Weeks</a:t>
            </a:r>
            <a:r>
              <a:rPr b="1" spc="25" dirty="0">
                <a:latin typeface="Arial"/>
                <a:cs typeface="Arial"/>
              </a:rPr>
              <a:t> </a:t>
            </a:r>
            <a:r>
              <a:rPr b="1" spc="-25" dirty="0">
                <a:latin typeface="Arial"/>
                <a:cs typeface="Arial"/>
              </a:rPr>
              <a:t>3-</a:t>
            </a:r>
            <a:r>
              <a:rPr b="1" dirty="0">
                <a:latin typeface="Arial"/>
                <a:cs typeface="Arial"/>
              </a:rPr>
              <a:t>4</a:t>
            </a:r>
            <a:r>
              <a:rPr dirty="0"/>
              <a:t>: Cooking</a:t>
            </a:r>
            <a:r>
              <a:rPr spc="-30" dirty="0"/>
              <a:t> </a:t>
            </a:r>
            <a:r>
              <a:rPr dirty="0"/>
              <a:t>demonstrations</a:t>
            </a:r>
            <a:r>
              <a:rPr spc="15" dirty="0"/>
              <a:t> </a:t>
            </a:r>
            <a:r>
              <a:rPr dirty="0"/>
              <a:t>and</a:t>
            </a:r>
            <a:r>
              <a:rPr spc="-25" dirty="0"/>
              <a:t> cost-</a:t>
            </a:r>
            <a:r>
              <a:rPr dirty="0"/>
              <a:t>sensitive</a:t>
            </a:r>
            <a:r>
              <a:rPr spc="40" dirty="0"/>
              <a:t> </a:t>
            </a:r>
            <a:r>
              <a:rPr spc="-30" dirty="0"/>
              <a:t>meal-</a:t>
            </a:r>
            <a:r>
              <a:rPr spc="-10" dirty="0"/>
              <a:t>planning</a:t>
            </a:r>
            <a:r>
              <a:rPr spc="500" dirty="0"/>
              <a:t> </a:t>
            </a:r>
            <a:r>
              <a:rPr dirty="0"/>
              <a:t>exercises</a:t>
            </a:r>
            <a:r>
              <a:rPr spc="40" dirty="0"/>
              <a:t> </a:t>
            </a:r>
            <a:r>
              <a:rPr dirty="0"/>
              <a:t>and</a:t>
            </a:r>
            <a:r>
              <a:rPr spc="-35" dirty="0"/>
              <a:t> </a:t>
            </a:r>
            <a:r>
              <a:rPr dirty="0"/>
              <a:t>the</a:t>
            </a:r>
            <a:r>
              <a:rPr spc="-55" dirty="0"/>
              <a:t> </a:t>
            </a:r>
            <a:r>
              <a:rPr dirty="0"/>
              <a:t>sharing</a:t>
            </a:r>
            <a:r>
              <a:rPr spc="-50" dirty="0"/>
              <a:t> </a:t>
            </a:r>
            <a:r>
              <a:rPr dirty="0"/>
              <a:t>of</a:t>
            </a:r>
            <a:r>
              <a:rPr spc="10" dirty="0"/>
              <a:t> </a:t>
            </a:r>
            <a:r>
              <a:rPr spc="-10" dirty="0"/>
              <a:t>healthy</a:t>
            </a:r>
            <a:r>
              <a:rPr spc="-60" dirty="0"/>
              <a:t> </a:t>
            </a:r>
            <a:r>
              <a:rPr dirty="0"/>
              <a:t>recipes</a:t>
            </a:r>
            <a:r>
              <a:rPr spc="-75" dirty="0"/>
              <a:t> </a:t>
            </a:r>
            <a:r>
              <a:rPr dirty="0"/>
              <a:t>stimulate</a:t>
            </a:r>
            <a:r>
              <a:rPr spc="10" dirty="0"/>
              <a:t> </a:t>
            </a:r>
            <a:r>
              <a:rPr dirty="0"/>
              <a:t>participants</a:t>
            </a:r>
            <a:r>
              <a:rPr spc="-10" dirty="0"/>
              <a:t> </a:t>
            </a:r>
            <a:r>
              <a:rPr dirty="0"/>
              <a:t>to</a:t>
            </a:r>
            <a:r>
              <a:rPr spc="-75" dirty="0"/>
              <a:t> </a:t>
            </a:r>
            <a:r>
              <a:rPr dirty="0"/>
              <a:t>plan</a:t>
            </a:r>
            <a:r>
              <a:rPr spc="-80" dirty="0"/>
              <a:t> </a:t>
            </a:r>
            <a:r>
              <a:rPr spc="-10" dirty="0"/>
              <a:t>balanced </a:t>
            </a:r>
            <a:r>
              <a:rPr dirty="0"/>
              <a:t>meals</a:t>
            </a:r>
            <a:r>
              <a:rPr spc="10" dirty="0"/>
              <a:t> </a:t>
            </a:r>
            <a:r>
              <a:rPr dirty="0"/>
              <a:t>on</a:t>
            </a:r>
            <a:r>
              <a:rPr spc="-65" dirty="0"/>
              <a:t> </a:t>
            </a:r>
            <a:r>
              <a:rPr dirty="0"/>
              <a:t>a</a:t>
            </a:r>
            <a:r>
              <a:rPr spc="-80" dirty="0"/>
              <a:t> </a:t>
            </a:r>
            <a:r>
              <a:rPr spc="-10" dirty="0"/>
              <a:t>shoestring.</a:t>
            </a:r>
          </a:p>
          <a:p>
            <a:pPr algn="just">
              <a:lnSpc>
                <a:spcPct val="100000"/>
              </a:lnSpc>
              <a:buFont typeface="Arial"/>
              <a:buChar char="•"/>
            </a:pPr>
            <a:endParaRPr spc="-10" dirty="0"/>
          </a:p>
          <a:p>
            <a:pPr algn="just">
              <a:lnSpc>
                <a:spcPct val="100000"/>
              </a:lnSpc>
              <a:spcBef>
                <a:spcPts val="160"/>
              </a:spcBef>
              <a:buFont typeface="Arial"/>
              <a:buChar char="•"/>
            </a:pPr>
            <a:endParaRPr spc="-10" dirty="0"/>
          </a:p>
          <a:p>
            <a:pPr marL="12700" marR="114300" indent="227965" algn="just">
              <a:lnSpc>
                <a:spcPct val="152000"/>
              </a:lnSpc>
              <a:buFont typeface="Arial"/>
              <a:buChar char="•"/>
              <a:tabLst>
                <a:tab pos="240665" algn="l"/>
              </a:tabLst>
            </a:pPr>
            <a:r>
              <a:rPr b="1" dirty="0">
                <a:latin typeface="Arial"/>
                <a:cs typeface="Arial"/>
              </a:rPr>
              <a:t>Weeks </a:t>
            </a:r>
            <a:r>
              <a:rPr b="1" spc="-25" dirty="0">
                <a:latin typeface="Arial"/>
                <a:cs typeface="Arial"/>
              </a:rPr>
              <a:t>5-</a:t>
            </a:r>
            <a:r>
              <a:rPr b="1" dirty="0">
                <a:latin typeface="Arial"/>
                <a:cs typeface="Arial"/>
              </a:rPr>
              <a:t>6:</a:t>
            </a:r>
            <a:r>
              <a:rPr b="1" spc="-10" dirty="0">
                <a:latin typeface="Arial"/>
                <a:cs typeface="Arial"/>
              </a:rPr>
              <a:t> </a:t>
            </a:r>
            <a:r>
              <a:rPr dirty="0"/>
              <a:t>Dietary</a:t>
            </a:r>
            <a:r>
              <a:rPr spc="-50" dirty="0"/>
              <a:t> </a:t>
            </a:r>
            <a:r>
              <a:rPr dirty="0"/>
              <a:t>messages</a:t>
            </a:r>
            <a:r>
              <a:rPr spc="-40" dirty="0"/>
              <a:t> </a:t>
            </a:r>
            <a:r>
              <a:rPr dirty="0"/>
              <a:t>reinforced</a:t>
            </a:r>
            <a:r>
              <a:rPr spc="5" dirty="0"/>
              <a:t> </a:t>
            </a:r>
            <a:r>
              <a:rPr dirty="0"/>
              <a:t>through</a:t>
            </a:r>
            <a:r>
              <a:rPr spc="-70" dirty="0"/>
              <a:t> </a:t>
            </a:r>
            <a:r>
              <a:rPr dirty="0"/>
              <a:t>social</a:t>
            </a:r>
            <a:r>
              <a:rPr spc="-40" dirty="0"/>
              <a:t> </a:t>
            </a:r>
            <a:r>
              <a:rPr dirty="0"/>
              <a:t>media challenges</a:t>
            </a:r>
            <a:r>
              <a:rPr spc="-25" dirty="0"/>
              <a:t> and </a:t>
            </a:r>
            <a:r>
              <a:rPr dirty="0"/>
              <a:t>healthy</a:t>
            </a:r>
            <a:r>
              <a:rPr spc="-40" dirty="0"/>
              <a:t> </a:t>
            </a:r>
            <a:r>
              <a:rPr dirty="0"/>
              <a:t>eating</a:t>
            </a:r>
            <a:r>
              <a:rPr spc="-10" dirty="0"/>
              <a:t> </a:t>
            </a:r>
            <a:r>
              <a:rPr dirty="0"/>
              <a:t>pledges,</a:t>
            </a:r>
            <a:r>
              <a:rPr spc="-5" dirty="0"/>
              <a:t> </a:t>
            </a:r>
            <a:r>
              <a:rPr spc="-20" dirty="0"/>
              <a:t>with</a:t>
            </a:r>
            <a:r>
              <a:rPr spc="-75" dirty="0"/>
              <a:t> </a:t>
            </a:r>
            <a:r>
              <a:rPr dirty="0"/>
              <a:t>subsequent</a:t>
            </a:r>
            <a:r>
              <a:rPr spc="-55" dirty="0"/>
              <a:t> </a:t>
            </a:r>
            <a:r>
              <a:rPr dirty="0"/>
              <a:t>surveys</a:t>
            </a:r>
            <a:r>
              <a:rPr spc="-55" dirty="0"/>
              <a:t> </a:t>
            </a:r>
            <a:r>
              <a:rPr dirty="0"/>
              <a:t>to</a:t>
            </a:r>
            <a:r>
              <a:rPr spc="-100" dirty="0"/>
              <a:t> </a:t>
            </a:r>
            <a:r>
              <a:rPr dirty="0"/>
              <a:t>evaluate</a:t>
            </a:r>
            <a:r>
              <a:rPr spc="-75" dirty="0"/>
              <a:t> </a:t>
            </a:r>
            <a:r>
              <a:rPr dirty="0"/>
              <a:t>nutrition</a:t>
            </a:r>
            <a:r>
              <a:rPr spc="-50" dirty="0"/>
              <a:t> </a:t>
            </a:r>
            <a:r>
              <a:rPr spc="-10" dirty="0"/>
              <a:t>knowledge </a:t>
            </a:r>
            <a:r>
              <a:rPr dirty="0"/>
              <a:t>and</a:t>
            </a:r>
            <a:r>
              <a:rPr spc="-110" dirty="0"/>
              <a:t> </a:t>
            </a:r>
            <a:r>
              <a:rPr dirty="0"/>
              <a:t>eating</a:t>
            </a:r>
            <a:r>
              <a:rPr spc="-80" dirty="0"/>
              <a:t> </a:t>
            </a:r>
            <a:r>
              <a:rPr dirty="0"/>
              <a:t>habits</a:t>
            </a:r>
            <a:r>
              <a:rPr spc="-45" dirty="0"/>
              <a:t> </a:t>
            </a:r>
            <a:r>
              <a:rPr spc="-10" dirty="0"/>
              <a:t>changes.</a:t>
            </a:r>
          </a:p>
        </p:txBody>
      </p:sp>
      <p:sp>
        <p:nvSpPr>
          <p:cNvPr id="9" name="object 9"/>
          <p:cNvSpPr txBox="1"/>
          <p:nvPr/>
        </p:nvSpPr>
        <p:spPr>
          <a:xfrm>
            <a:off x="2162810" y="6465570"/>
            <a:ext cx="1398905" cy="208915"/>
          </a:xfrm>
          <a:prstGeom prst="rect">
            <a:avLst/>
          </a:prstGeom>
        </p:spPr>
        <p:txBody>
          <a:bodyPr vert="horz" wrap="square" lIns="0" tIns="12700" rIns="0" bIns="0" rtlCol="0">
            <a:spAutoFit/>
          </a:bodyPr>
          <a:lstStyle/>
          <a:p>
            <a:pPr marL="12700">
              <a:lnSpc>
                <a:spcPct val="100000"/>
              </a:lnSpc>
              <a:spcBef>
                <a:spcPts val="100"/>
              </a:spcBef>
            </a:pPr>
            <a:r>
              <a:rPr sz="1200" spc="-10" dirty="0">
                <a:latin typeface="Arial"/>
                <a:cs typeface="Arial"/>
              </a:rPr>
              <a:t>(GOODFOOF,2026)</a:t>
            </a:r>
            <a:endParaRPr sz="1200">
              <a:latin typeface="Arial"/>
              <a:cs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669036" rIns="0" bIns="0" rtlCol="0">
            <a:spAutoFit/>
          </a:bodyPr>
          <a:lstStyle/>
          <a:p>
            <a:pPr marL="1315720">
              <a:lnSpc>
                <a:spcPct val="100000"/>
              </a:lnSpc>
              <a:spcBef>
                <a:spcPts val="130"/>
              </a:spcBef>
            </a:pPr>
            <a:r>
              <a:rPr dirty="0"/>
              <a:t>Types</a:t>
            </a:r>
            <a:r>
              <a:rPr spc="75" dirty="0"/>
              <a:t> </a:t>
            </a:r>
            <a:r>
              <a:rPr dirty="0"/>
              <a:t>of</a:t>
            </a:r>
            <a:r>
              <a:rPr spc="-5" dirty="0"/>
              <a:t> </a:t>
            </a:r>
            <a:r>
              <a:rPr dirty="0"/>
              <a:t>Campaign</a:t>
            </a:r>
            <a:r>
              <a:rPr spc="85" dirty="0"/>
              <a:t> </a:t>
            </a:r>
            <a:r>
              <a:rPr spc="-10" dirty="0"/>
              <a:t>Evaluation</a:t>
            </a:r>
          </a:p>
        </p:txBody>
      </p:sp>
      <p:grpSp>
        <p:nvGrpSpPr>
          <p:cNvPr id="3" name="object 3"/>
          <p:cNvGrpSpPr/>
          <p:nvPr/>
        </p:nvGrpSpPr>
        <p:grpSpPr>
          <a:xfrm>
            <a:off x="553770" y="1657942"/>
            <a:ext cx="11017885" cy="73025"/>
            <a:chOff x="553770" y="1657942"/>
            <a:chExt cx="11017885" cy="73025"/>
          </a:xfrm>
        </p:grpSpPr>
        <p:sp>
          <p:nvSpPr>
            <p:cNvPr id="4" name="object 4"/>
            <p:cNvSpPr/>
            <p:nvPr/>
          </p:nvSpPr>
          <p:spPr>
            <a:xfrm>
              <a:off x="566728" y="1677425"/>
              <a:ext cx="10998835" cy="31115"/>
            </a:xfrm>
            <a:custGeom>
              <a:avLst/>
              <a:gdLst/>
              <a:ahLst/>
              <a:cxnLst/>
              <a:rect l="l" t="t" r="r" b="b"/>
              <a:pathLst>
                <a:path w="10998835" h="31114">
                  <a:moveTo>
                    <a:pt x="3990629" y="26415"/>
                  </a:moveTo>
                  <a:lnTo>
                    <a:pt x="3446092" y="26415"/>
                  </a:lnTo>
                  <a:lnTo>
                    <a:pt x="3462324" y="27177"/>
                  </a:lnTo>
                  <a:lnTo>
                    <a:pt x="3461057" y="27177"/>
                  </a:lnTo>
                  <a:lnTo>
                    <a:pt x="3512686" y="28828"/>
                  </a:lnTo>
                  <a:lnTo>
                    <a:pt x="3570214" y="29972"/>
                  </a:lnTo>
                  <a:lnTo>
                    <a:pt x="3672945" y="30861"/>
                  </a:lnTo>
                  <a:lnTo>
                    <a:pt x="3729141" y="30861"/>
                  </a:lnTo>
                  <a:lnTo>
                    <a:pt x="3840322" y="29972"/>
                  </a:lnTo>
                  <a:lnTo>
                    <a:pt x="3886867" y="29083"/>
                  </a:lnTo>
                  <a:lnTo>
                    <a:pt x="3887916" y="29083"/>
                  </a:lnTo>
                  <a:lnTo>
                    <a:pt x="3938317" y="27939"/>
                  </a:lnTo>
                  <a:lnTo>
                    <a:pt x="3939670" y="27939"/>
                  </a:lnTo>
                  <a:lnTo>
                    <a:pt x="3990629" y="26415"/>
                  </a:lnTo>
                  <a:close/>
                </a:path>
                <a:path w="10998835" h="31114">
                  <a:moveTo>
                    <a:pt x="8450009" y="28828"/>
                  </a:moveTo>
                  <a:lnTo>
                    <a:pt x="3900165" y="28828"/>
                  </a:lnTo>
                  <a:lnTo>
                    <a:pt x="3886867" y="29083"/>
                  </a:lnTo>
                  <a:lnTo>
                    <a:pt x="8505261" y="29083"/>
                  </a:lnTo>
                  <a:lnTo>
                    <a:pt x="8450009" y="28828"/>
                  </a:lnTo>
                  <a:close/>
                </a:path>
                <a:path w="10998835" h="31114">
                  <a:moveTo>
                    <a:pt x="8939686" y="24891"/>
                  </a:moveTo>
                  <a:lnTo>
                    <a:pt x="8170338" y="24891"/>
                  </a:lnTo>
                  <a:lnTo>
                    <a:pt x="8282280" y="27177"/>
                  </a:lnTo>
                  <a:lnTo>
                    <a:pt x="8450009" y="28828"/>
                  </a:lnTo>
                  <a:lnTo>
                    <a:pt x="8670874" y="28828"/>
                  </a:lnTo>
                  <a:lnTo>
                    <a:pt x="8870043" y="26415"/>
                  </a:lnTo>
                  <a:lnTo>
                    <a:pt x="8871222" y="26415"/>
                  </a:lnTo>
                  <a:lnTo>
                    <a:pt x="8917575" y="25400"/>
                  </a:lnTo>
                  <a:lnTo>
                    <a:pt x="8939686" y="24891"/>
                  </a:lnTo>
                  <a:close/>
                </a:path>
                <a:path w="10998835" h="31114">
                  <a:moveTo>
                    <a:pt x="6969864" y="25908"/>
                  </a:moveTo>
                  <a:lnTo>
                    <a:pt x="6966417" y="25908"/>
                  </a:lnTo>
                  <a:lnTo>
                    <a:pt x="6950883" y="26415"/>
                  </a:lnTo>
                  <a:lnTo>
                    <a:pt x="6760943" y="26415"/>
                  </a:lnTo>
                  <a:lnTo>
                    <a:pt x="6769220" y="26924"/>
                  </a:lnTo>
                  <a:lnTo>
                    <a:pt x="6770451" y="26924"/>
                  </a:lnTo>
                  <a:lnTo>
                    <a:pt x="6796858" y="27939"/>
                  </a:lnTo>
                  <a:lnTo>
                    <a:pt x="6834113" y="28448"/>
                  </a:lnTo>
                  <a:lnTo>
                    <a:pt x="6875433" y="27939"/>
                  </a:lnTo>
                  <a:lnTo>
                    <a:pt x="6880156" y="27939"/>
                  </a:lnTo>
                  <a:lnTo>
                    <a:pt x="6969864" y="25908"/>
                  </a:lnTo>
                  <a:close/>
                </a:path>
                <a:path w="10998835" h="31114">
                  <a:moveTo>
                    <a:pt x="1119947" y="21716"/>
                  </a:moveTo>
                  <a:lnTo>
                    <a:pt x="697122" y="21716"/>
                  </a:lnTo>
                  <a:lnTo>
                    <a:pt x="784644" y="25908"/>
                  </a:lnTo>
                  <a:lnTo>
                    <a:pt x="786153" y="25908"/>
                  </a:lnTo>
                  <a:lnTo>
                    <a:pt x="827770" y="27177"/>
                  </a:lnTo>
                  <a:lnTo>
                    <a:pt x="819282" y="27177"/>
                  </a:lnTo>
                  <a:lnTo>
                    <a:pt x="886528" y="28194"/>
                  </a:lnTo>
                  <a:lnTo>
                    <a:pt x="934687" y="27939"/>
                  </a:lnTo>
                  <a:lnTo>
                    <a:pt x="981964" y="26924"/>
                  </a:lnTo>
                  <a:lnTo>
                    <a:pt x="1026077" y="25400"/>
                  </a:lnTo>
                  <a:lnTo>
                    <a:pt x="1027137" y="25400"/>
                  </a:lnTo>
                  <a:lnTo>
                    <a:pt x="1079445" y="22860"/>
                  </a:lnTo>
                  <a:lnTo>
                    <a:pt x="1119947" y="21716"/>
                  </a:lnTo>
                  <a:close/>
                </a:path>
                <a:path w="10998835" h="31114">
                  <a:moveTo>
                    <a:pt x="1467480" y="26415"/>
                  </a:moveTo>
                  <a:lnTo>
                    <a:pt x="1310716" y="26415"/>
                  </a:lnTo>
                  <a:lnTo>
                    <a:pt x="1346686" y="27177"/>
                  </a:lnTo>
                  <a:lnTo>
                    <a:pt x="1590223" y="27939"/>
                  </a:lnTo>
                  <a:lnTo>
                    <a:pt x="1399590" y="27939"/>
                  </a:lnTo>
                  <a:lnTo>
                    <a:pt x="1467480" y="26415"/>
                  </a:lnTo>
                  <a:close/>
                </a:path>
                <a:path w="10998835" h="31114">
                  <a:moveTo>
                    <a:pt x="4471340" y="26415"/>
                  </a:moveTo>
                  <a:lnTo>
                    <a:pt x="4327440" y="26415"/>
                  </a:lnTo>
                  <a:lnTo>
                    <a:pt x="4354752" y="27177"/>
                  </a:lnTo>
                  <a:lnTo>
                    <a:pt x="4448685" y="27939"/>
                  </a:lnTo>
                  <a:lnTo>
                    <a:pt x="4401252" y="27939"/>
                  </a:lnTo>
                  <a:lnTo>
                    <a:pt x="4471340" y="26415"/>
                  </a:lnTo>
                  <a:close/>
                </a:path>
                <a:path w="10998835" h="31114">
                  <a:moveTo>
                    <a:pt x="1504562" y="24891"/>
                  </a:moveTo>
                  <a:lnTo>
                    <a:pt x="1262044" y="24891"/>
                  </a:lnTo>
                  <a:lnTo>
                    <a:pt x="1308601" y="26415"/>
                  </a:lnTo>
                  <a:lnTo>
                    <a:pt x="1473642" y="26415"/>
                  </a:lnTo>
                  <a:lnTo>
                    <a:pt x="1504562" y="24891"/>
                  </a:lnTo>
                  <a:close/>
                </a:path>
                <a:path w="10998835" h="31114">
                  <a:moveTo>
                    <a:pt x="3435272" y="25908"/>
                  </a:moveTo>
                  <a:lnTo>
                    <a:pt x="1490111" y="25908"/>
                  </a:lnTo>
                  <a:lnTo>
                    <a:pt x="1467480" y="26415"/>
                  </a:lnTo>
                  <a:lnTo>
                    <a:pt x="3446092" y="26415"/>
                  </a:lnTo>
                  <a:lnTo>
                    <a:pt x="3435272" y="25908"/>
                  </a:lnTo>
                  <a:close/>
                </a:path>
                <a:path w="10998835" h="31114">
                  <a:moveTo>
                    <a:pt x="4309232" y="25908"/>
                  </a:moveTo>
                  <a:lnTo>
                    <a:pt x="4003592" y="25908"/>
                  </a:lnTo>
                  <a:lnTo>
                    <a:pt x="3990629" y="26415"/>
                  </a:lnTo>
                  <a:lnTo>
                    <a:pt x="4327440" y="26415"/>
                  </a:lnTo>
                  <a:lnTo>
                    <a:pt x="4309232" y="25908"/>
                  </a:lnTo>
                  <a:close/>
                </a:path>
                <a:path w="10998835" h="31114">
                  <a:moveTo>
                    <a:pt x="6752666" y="25908"/>
                  </a:moveTo>
                  <a:lnTo>
                    <a:pt x="4480532" y="25908"/>
                  </a:lnTo>
                  <a:lnTo>
                    <a:pt x="4471340" y="26415"/>
                  </a:lnTo>
                  <a:lnTo>
                    <a:pt x="6760943" y="26415"/>
                  </a:lnTo>
                  <a:lnTo>
                    <a:pt x="6752666" y="25908"/>
                  </a:lnTo>
                  <a:close/>
                </a:path>
                <a:path w="10998835" h="31114">
                  <a:moveTo>
                    <a:pt x="3099196" y="24891"/>
                  </a:moveTo>
                  <a:lnTo>
                    <a:pt x="2972000" y="24891"/>
                  </a:lnTo>
                  <a:lnTo>
                    <a:pt x="2985653" y="25400"/>
                  </a:lnTo>
                  <a:lnTo>
                    <a:pt x="3065668" y="25908"/>
                  </a:lnTo>
                  <a:lnTo>
                    <a:pt x="3038017" y="25908"/>
                  </a:lnTo>
                  <a:lnTo>
                    <a:pt x="3099196" y="24891"/>
                  </a:lnTo>
                  <a:close/>
                </a:path>
                <a:path w="10998835" h="31114">
                  <a:moveTo>
                    <a:pt x="4029517" y="24891"/>
                  </a:moveTo>
                  <a:lnTo>
                    <a:pt x="3415744" y="24891"/>
                  </a:lnTo>
                  <a:lnTo>
                    <a:pt x="3423746" y="25400"/>
                  </a:lnTo>
                  <a:lnTo>
                    <a:pt x="3424451" y="25400"/>
                  </a:lnTo>
                  <a:lnTo>
                    <a:pt x="3435272" y="25908"/>
                  </a:lnTo>
                  <a:lnTo>
                    <a:pt x="4003592" y="25908"/>
                  </a:lnTo>
                  <a:lnTo>
                    <a:pt x="4029517" y="24891"/>
                  </a:lnTo>
                  <a:close/>
                </a:path>
                <a:path w="10998835" h="31114">
                  <a:moveTo>
                    <a:pt x="4498916" y="24891"/>
                  </a:moveTo>
                  <a:lnTo>
                    <a:pt x="4285362" y="24891"/>
                  </a:lnTo>
                  <a:lnTo>
                    <a:pt x="4309232" y="25908"/>
                  </a:lnTo>
                  <a:lnTo>
                    <a:pt x="4480532" y="25908"/>
                  </a:lnTo>
                  <a:lnTo>
                    <a:pt x="4498916" y="24891"/>
                  </a:lnTo>
                  <a:close/>
                </a:path>
                <a:path w="10998835" h="31114">
                  <a:moveTo>
                    <a:pt x="6997485" y="24891"/>
                  </a:moveTo>
                  <a:lnTo>
                    <a:pt x="6736112" y="24891"/>
                  </a:lnTo>
                  <a:lnTo>
                    <a:pt x="6752666" y="25908"/>
                  </a:lnTo>
                  <a:lnTo>
                    <a:pt x="6966417" y="25908"/>
                  </a:lnTo>
                  <a:lnTo>
                    <a:pt x="6997485" y="24891"/>
                  </a:lnTo>
                  <a:close/>
                </a:path>
                <a:path w="10998835" h="31114">
                  <a:moveTo>
                    <a:pt x="2345877" y="24891"/>
                  </a:moveTo>
                  <a:lnTo>
                    <a:pt x="2286253" y="24891"/>
                  </a:lnTo>
                  <a:lnTo>
                    <a:pt x="2316898" y="25019"/>
                  </a:lnTo>
                  <a:lnTo>
                    <a:pt x="2345877" y="24891"/>
                  </a:lnTo>
                  <a:close/>
                </a:path>
                <a:path w="10998835" h="31114">
                  <a:moveTo>
                    <a:pt x="5345302" y="24891"/>
                  </a:moveTo>
                  <a:lnTo>
                    <a:pt x="5299002" y="24891"/>
                  </a:lnTo>
                  <a:lnTo>
                    <a:pt x="5323176" y="25019"/>
                  </a:lnTo>
                  <a:lnTo>
                    <a:pt x="5345302" y="24891"/>
                  </a:lnTo>
                  <a:close/>
                </a:path>
                <a:path w="10998835" h="31114">
                  <a:moveTo>
                    <a:pt x="9824828" y="24891"/>
                  </a:moveTo>
                  <a:lnTo>
                    <a:pt x="9639274" y="24891"/>
                  </a:lnTo>
                  <a:lnTo>
                    <a:pt x="9659174" y="25019"/>
                  </a:lnTo>
                  <a:lnTo>
                    <a:pt x="9771900" y="25019"/>
                  </a:lnTo>
                  <a:lnTo>
                    <a:pt x="9824828" y="24891"/>
                  </a:lnTo>
                  <a:close/>
                </a:path>
                <a:path w="10998835" h="31114">
                  <a:moveTo>
                    <a:pt x="1564529" y="21716"/>
                  </a:moveTo>
                  <a:lnTo>
                    <a:pt x="1152391" y="21716"/>
                  </a:lnTo>
                  <a:lnTo>
                    <a:pt x="1211913" y="23240"/>
                  </a:lnTo>
                  <a:lnTo>
                    <a:pt x="1210897" y="23240"/>
                  </a:lnTo>
                  <a:lnTo>
                    <a:pt x="1262173" y="24891"/>
                  </a:lnTo>
                  <a:lnTo>
                    <a:pt x="1246525" y="24384"/>
                  </a:lnTo>
                  <a:lnTo>
                    <a:pt x="1514869" y="24384"/>
                  </a:lnTo>
                  <a:lnTo>
                    <a:pt x="1545789" y="22860"/>
                  </a:lnTo>
                  <a:lnTo>
                    <a:pt x="1564529" y="21716"/>
                  </a:lnTo>
                  <a:close/>
                </a:path>
                <a:path w="10998835" h="31114">
                  <a:moveTo>
                    <a:pt x="2216660" y="24384"/>
                  </a:moveTo>
                  <a:lnTo>
                    <a:pt x="1514869" y="24384"/>
                  </a:lnTo>
                  <a:lnTo>
                    <a:pt x="1504562" y="24891"/>
                  </a:lnTo>
                  <a:lnTo>
                    <a:pt x="2268591" y="24891"/>
                  </a:lnTo>
                  <a:lnTo>
                    <a:pt x="2216660" y="24384"/>
                  </a:lnTo>
                  <a:close/>
                </a:path>
                <a:path w="10998835" h="31114">
                  <a:moveTo>
                    <a:pt x="2958347" y="24384"/>
                  </a:moveTo>
                  <a:lnTo>
                    <a:pt x="2416048" y="24384"/>
                  </a:lnTo>
                  <a:lnTo>
                    <a:pt x="2361127" y="24891"/>
                  </a:lnTo>
                  <a:lnTo>
                    <a:pt x="2972000" y="24891"/>
                  </a:lnTo>
                  <a:lnTo>
                    <a:pt x="2958347" y="24384"/>
                  </a:lnTo>
                  <a:close/>
                </a:path>
                <a:path w="10998835" h="31114">
                  <a:moveTo>
                    <a:pt x="3407741" y="24384"/>
                  </a:moveTo>
                  <a:lnTo>
                    <a:pt x="3114221" y="24384"/>
                  </a:lnTo>
                  <a:lnTo>
                    <a:pt x="3099196" y="24891"/>
                  </a:lnTo>
                  <a:lnTo>
                    <a:pt x="3415744" y="24891"/>
                  </a:lnTo>
                  <a:lnTo>
                    <a:pt x="3407741" y="24384"/>
                  </a:lnTo>
                  <a:close/>
                </a:path>
                <a:path w="10998835" h="31114">
                  <a:moveTo>
                    <a:pt x="4273427" y="24384"/>
                  </a:moveTo>
                  <a:lnTo>
                    <a:pt x="4040087" y="24384"/>
                  </a:lnTo>
                  <a:lnTo>
                    <a:pt x="4030314" y="24891"/>
                  </a:lnTo>
                  <a:lnTo>
                    <a:pt x="4285362" y="24891"/>
                  </a:lnTo>
                  <a:lnTo>
                    <a:pt x="4273427" y="24384"/>
                  </a:lnTo>
                  <a:close/>
                </a:path>
                <a:path w="10998835" h="31114">
                  <a:moveTo>
                    <a:pt x="5223037" y="24384"/>
                  </a:moveTo>
                  <a:lnTo>
                    <a:pt x="4508108" y="24384"/>
                  </a:lnTo>
                  <a:lnTo>
                    <a:pt x="4498916" y="24891"/>
                  </a:lnTo>
                  <a:lnTo>
                    <a:pt x="5292090" y="24891"/>
                  </a:lnTo>
                  <a:lnTo>
                    <a:pt x="5223037" y="24384"/>
                  </a:lnTo>
                  <a:close/>
                </a:path>
                <a:path w="10998835" h="31114">
                  <a:moveTo>
                    <a:pt x="6727835" y="24384"/>
                  </a:moveTo>
                  <a:lnTo>
                    <a:pt x="5391125" y="24384"/>
                  </a:lnTo>
                  <a:lnTo>
                    <a:pt x="5359528" y="24891"/>
                  </a:lnTo>
                  <a:lnTo>
                    <a:pt x="6736112" y="24891"/>
                  </a:lnTo>
                  <a:lnTo>
                    <a:pt x="6727835" y="24384"/>
                  </a:lnTo>
                  <a:close/>
                </a:path>
                <a:path w="10998835" h="31114">
                  <a:moveTo>
                    <a:pt x="8149989" y="24384"/>
                  </a:moveTo>
                  <a:lnTo>
                    <a:pt x="7013019" y="24384"/>
                  </a:lnTo>
                  <a:lnTo>
                    <a:pt x="6997485" y="24891"/>
                  </a:lnTo>
                  <a:lnTo>
                    <a:pt x="8170338" y="24891"/>
                  </a:lnTo>
                  <a:lnTo>
                    <a:pt x="8149989" y="24384"/>
                  </a:lnTo>
                  <a:close/>
                </a:path>
                <a:path w="10998835" h="31114">
                  <a:moveTo>
                    <a:pt x="9559673" y="24384"/>
                  </a:moveTo>
                  <a:lnTo>
                    <a:pt x="8961441" y="24384"/>
                  </a:lnTo>
                  <a:lnTo>
                    <a:pt x="8939686" y="24891"/>
                  </a:lnTo>
                  <a:lnTo>
                    <a:pt x="9639274" y="24891"/>
                  </a:lnTo>
                  <a:lnTo>
                    <a:pt x="9559673" y="24384"/>
                  </a:lnTo>
                  <a:close/>
                </a:path>
                <a:path w="10998835" h="31114">
                  <a:moveTo>
                    <a:pt x="10591823" y="21716"/>
                  </a:moveTo>
                  <a:lnTo>
                    <a:pt x="9411967" y="21716"/>
                  </a:lnTo>
                  <a:lnTo>
                    <a:pt x="9545608" y="24002"/>
                  </a:lnTo>
                  <a:lnTo>
                    <a:pt x="9547922" y="24002"/>
                  </a:lnTo>
                  <a:lnTo>
                    <a:pt x="9620094" y="24891"/>
                  </a:lnTo>
                  <a:lnTo>
                    <a:pt x="9843287" y="24891"/>
                  </a:lnTo>
                  <a:lnTo>
                    <a:pt x="9910867" y="24384"/>
                  </a:lnTo>
                  <a:lnTo>
                    <a:pt x="10032201" y="23240"/>
                  </a:lnTo>
                  <a:lnTo>
                    <a:pt x="10515894" y="22860"/>
                  </a:lnTo>
                  <a:lnTo>
                    <a:pt x="10540367" y="22478"/>
                  </a:lnTo>
                  <a:lnTo>
                    <a:pt x="10539113" y="22478"/>
                  </a:lnTo>
                  <a:lnTo>
                    <a:pt x="10591823" y="21716"/>
                  </a:lnTo>
                  <a:close/>
                </a:path>
                <a:path w="10998835" h="31114">
                  <a:moveTo>
                    <a:pt x="2631620" y="20827"/>
                  </a:moveTo>
                  <a:lnTo>
                    <a:pt x="2029270" y="20827"/>
                  </a:lnTo>
                  <a:lnTo>
                    <a:pt x="2183810" y="24002"/>
                  </a:lnTo>
                  <a:lnTo>
                    <a:pt x="2216660" y="24384"/>
                  </a:lnTo>
                  <a:lnTo>
                    <a:pt x="2419342" y="24384"/>
                  </a:lnTo>
                  <a:lnTo>
                    <a:pt x="2524578" y="22860"/>
                  </a:lnTo>
                  <a:lnTo>
                    <a:pt x="2631620" y="20827"/>
                  </a:lnTo>
                  <a:close/>
                </a:path>
                <a:path w="10998835" h="31114">
                  <a:moveTo>
                    <a:pt x="3231213" y="20065"/>
                  </a:moveTo>
                  <a:lnTo>
                    <a:pt x="2835815" y="20065"/>
                  </a:lnTo>
                  <a:lnTo>
                    <a:pt x="2862942" y="20827"/>
                  </a:lnTo>
                  <a:lnTo>
                    <a:pt x="2867071" y="20827"/>
                  </a:lnTo>
                  <a:lnTo>
                    <a:pt x="2958347" y="24384"/>
                  </a:lnTo>
                  <a:lnTo>
                    <a:pt x="3114221" y="24384"/>
                  </a:lnTo>
                  <a:lnTo>
                    <a:pt x="3184745" y="21716"/>
                  </a:lnTo>
                  <a:lnTo>
                    <a:pt x="3182738" y="21716"/>
                  </a:lnTo>
                  <a:lnTo>
                    <a:pt x="3231213" y="20065"/>
                  </a:lnTo>
                  <a:close/>
                </a:path>
                <a:path w="10998835" h="31114">
                  <a:moveTo>
                    <a:pt x="3815657" y="19303"/>
                  </a:moveTo>
                  <a:lnTo>
                    <a:pt x="3291998" y="19303"/>
                  </a:lnTo>
                  <a:lnTo>
                    <a:pt x="3339760" y="20065"/>
                  </a:lnTo>
                  <a:lnTo>
                    <a:pt x="3334058" y="20065"/>
                  </a:lnTo>
                  <a:lnTo>
                    <a:pt x="3407741" y="24384"/>
                  </a:lnTo>
                  <a:lnTo>
                    <a:pt x="4040087" y="24384"/>
                  </a:lnTo>
                  <a:lnTo>
                    <a:pt x="4047417" y="24002"/>
                  </a:lnTo>
                  <a:lnTo>
                    <a:pt x="4043851" y="24002"/>
                  </a:lnTo>
                  <a:lnTo>
                    <a:pt x="3937893" y="22860"/>
                  </a:lnTo>
                  <a:lnTo>
                    <a:pt x="3890879" y="21716"/>
                  </a:lnTo>
                  <a:lnTo>
                    <a:pt x="3888052" y="21716"/>
                  </a:lnTo>
                  <a:lnTo>
                    <a:pt x="3815657" y="19303"/>
                  </a:lnTo>
                  <a:close/>
                </a:path>
                <a:path w="10998835" h="31114">
                  <a:moveTo>
                    <a:pt x="4708080" y="17652"/>
                  </a:moveTo>
                  <a:lnTo>
                    <a:pt x="4372923" y="17652"/>
                  </a:lnTo>
                  <a:lnTo>
                    <a:pt x="4321741" y="19303"/>
                  </a:lnTo>
                  <a:lnTo>
                    <a:pt x="4322642" y="19303"/>
                  </a:lnTo>
                  <a:lnTo>
                    <a:pt x="4197304" y="22478"/>
                  </a:lnTo>
                  <a:lnTo>
                    <a:pt x="4224855" y="22478"/>
                  </a:lnTo>
                  <a:lnTo>
                    <a:pt x="4264823" y="24002"/>
                  </a:lnTo>
                  <a:lnTo>
                    <a:pt x="4264476" y="24002"/>
                  </a:lnTo>
                  <a:lnTo>
                    <a:pt x="4273427" y="24384"/>
                  </a:lnTo>
                  <a:lnTo>
                    <a:pt x="4508108" y="24384"/>
                  </a:lnTo>
                  <a:lnTo>
                    <a:pt x="4572452" y="20827"/>
                  </a:lnTo>
                  <a:lnTo>
                    <a:pt x="4614258" y="19303"/>
                  </a:lnTo>
                  <a:lnTo>
                    <a:pt x="4653904" y="18541"/>
                  </a:lnTo>
                  <a:lnTo>
                    <a:pt x="4837934" y="18541"/>
                  </a:lnTo>
                  <a:lnTo>
                    <a:pt x="4708080" y="17652"/>
                  </a:lnTo>
                  <a:close/>
                </a:path>
                <a:path w="10998835" h="31114">
                  <a:moveTo>
                    <a:pt x="5531576" y="20065"/>
                  </a:moveTo>
                  <a:lnTo>
                    <a:pt x="4950267" y="20065"/>
                  </a:lnTo>
                  <a:lnTo>
                    <a:pt x="5119574" y="22860"/>
                  </a:lnTo>
                  <a:lnTo>
                    <a:pt x="5223037" y="24384"/>
                  </a:lnTo>
                  <a:lnTo>
                    <a:pt x="5391125" y="24384"/>
                  </a:lnTo>
                  <a:lnTo>
                    <a:pt x="5414822" y="24002"/>
                  </a:lnTo>
                  <a:lnTo>
                    <a:pt x="5410352" y="24002"/>
                  </a:lnTo>
                  <a:lnTo>
                    <a:pt x="5472064" y="21716"/>
                  </a:lnTo>
                  <a:lnTo>
                    <a:pt x="5469348" y="21716"/>
                  </a:lnTo>
                  <a:lnTo>
                    <a:pt x="5531576" y="20065"/>
                  </a:lnTo>
                  <a:close/>
                </a:path>
                <a:path w="10998835" h="31114">
                  <a:moveTo>
                    <a:pt x="7126732" y="20827"/>
                  </a:moveTo>
                  <a:lnTo>
                    <a:pt x="6625370" y="20827"/>
                  </a:lnTo>
                  <a:lnTo>
                    <a:pt x="6674672" y="21716"/>
                  </a:lnTo>
                  <a:lnTo>
                    <a:pt x="6671166" y="21716"/>
                  </a:lnTo>
                  <a:lnTo>
                    <a:pt x="6703005" y="22860"/>
                  </a:lnTo>
                  <a:lnTo>
                    <a:pt x="6727835" y="24384"/>
                  </a:lnTo>
                  <a:lnTo>
                    <a:pt x="7013019" y="24384"/>
                  </a:lnTo>
                  <a:lnTo>
                    <a:pt x="7126732" y="20827"/>
                  </a:lnTo>
                  <a:close/>
                </a:path>
                <a:path w="10998835" h="31114">
                  <a:moveTo>
                    <a:pt x="9066538" y="20827"/>
                  </a:moveTo>
                  <a:lnTo>
                    <a:pt x="8029844" y="20827"/>
                  </a:lnTo>
                  <a:lnTo>
                    <a:pt x="8148798" y="24384"/>
                  </a:lnTo>
                  <a:lnTo>
                    <a:pt x="8963189" y="24384"/>
                  </a:lnTo>
                  <a:lnTo>
                    <a:pt x="9066538" y="20827"/>
                  </a:lnTo>
                  <a:close/>
                </a:path>
                <a:path w="10998835" h="31114">
                  <a:moveTo>
                    <a:pt x="4162838" y="20827"/>
                  </a:moveTo>
                  <a:lnTo>
                    <a:pt x="4123419" y="20827"/>
                  </a:lnTo>
                  <a:lnTo>
                    <a:pt x="4069406" y="22860"/>
                  </a:lnTo>
                  <a:lnTo>
                    <a:pt x="4047417" y="24002"/>
                  </a:lnTo>
                  <a:lnTo>
                    <a:pt x="4077349" y="24002"/>
                  </a:lnTo>
                  <a:lnTo>
                    <a:pt x="4132806" y="23622"/>
                  </a:lnTo>
                  <a:lnTo>
                    <a:pt x="4178544" y="22860"/>
                  </a:lnTo>
                  <a:lnTo>
                    <a:pt x="4180598" y="22860"/>
                  </a:lnTo>
                  <a:lnTo>
                    <a:pt x="4197304" y="22478"/>
                  </a:lnTo>
                  <a:lnTo>
                    <a:pt x="4224855" y="22478"/>
                  </a:lnTo>
                  <a:lnTo>
                    <a:pt x="4204871" y="21716"/>
                  </a:lnTo>
                  <a:lnTo>
                    <a:pt x="4199821" y="21716"/>
                  </a:lnTo>
                  <a:lnTo>
                    <a:pt x="4162838" y="20827"/>
                  </a:lnTo>
                  <a:close/>
                </a:path>
                <a:path w="10998835" h="31114">
                  <a:moveTo>
                    <a:pt x="7872842" y="21716"/>
                  </a:moveTo>
                  <a:lnTo>
                    <a:pt x="7711938" y="21716"/>
                  </a:lnTo>
                  <a:lnTo>
                    <a:pt x="7792534" y="24002"/>
                  </a:lnTo>
                  <a:lnTo>
                    <a:pt x="7770824" y="24002"/>
                  </a:lnTo>
                  <a:lnTo>
                    <a:pt x="7820252" y="23622"/>
                  </a:lnTo>
                  <a:lnTo>
                    <a:pt x="7845001" y="22860"/>
                  </a:lnTo>
                  <a:lnTo>
                    <a:pt x="7846161" y="22860"/>
                  </a:lnTo>
                  <a:lnTo>
                    <a:pt x="7872842" y="21716"/>
                  </a:lnTo>
                  <a:close/>
                </a:path>
                <a:path w="10998835" h="31114">
                  <a:moveTo>
                    <a:pt x="10515894" y="22860"/>
                  </a:moveTo>
                  <a:lnTo>
                    <a:pt x="10159437" y="22860"/>
                  </a:lnTo>
                  <a:lnTo>
                    <a:pt x="10324259" y="24002"/>
                  </a:lnTo>
                  <a:lnTo>
                    <a:pt x="10419581" y="24002"/>
                  </a:lnTo>
                  <a:lnTo>
                    <a:pt x="10515894" y="22860"/>
                  </a:lnTo>
                  <a:close/>
                </a:path>
                <a:path w="10998835" h="31114">
                  <a:moveTo>
                    <a:pt x="315644" y="17652"/>
                  </a:moveTo>
                  <a:lnTo>
                    <a:pt x="8390" y="17652"/>
                  </a:lnTo>
                  <a:lnTo>
                    <a:pt x="10003" y="20065"/>
                  </a:lnTo>
                  <a:lnTo>
                    <a:pt x="9597" y="22478"/>
                  </a:lnTo>
                  <a:lnTo>
                    <a:pt x="9533" y="22860"/>
                  </a:lnTo>
                  <a:lnTo>
                    <a:pt x="58655" y="21716"/>
                  </a:lnTo>
                  <a:lnTo>
                    <a:pt x="58501" y="21716"/>
                  </a:lnTo>
                  <a:lnTo>
                    <a:pt x="131460" y="20065"/>
                  </a:lnTo>
                  <a:lnTo>
                    <a:pt x="134521" y="20065"/>
                  </a:lnTo>
                  <a:lnTo>
                    <a:pt x="315644" y="17652"/>
                  </a:lnTo>
                  <a:close/>
                </a:path>
                <a:path w="10998835" h="31114">
                  <a:moveTo>
                    <a:pt x="6440696" y="21716"/>
                  </a:moveTo>
                  <a:lnTo>
                    <a:pt x="6086741" y="21716"/>
                  </a:lnTo>
                  <a:lnTo>
                    <a:pt x="6176850" y="22478"/>
                  </a:lnTo>
                  <a:lnTo>
                    <a:pt x="6215456" y="22860"/>
                  </a:lnTo>
                  <a:lnTo>
                    <a:pt x="6293824" y="22860"/>
                  </a:lnTo>
                  <a:lnTo>
                    <a:pt x="6440696" y="21716"/>
                  </a:lnTo>
                  <a:close/>
                </a:path>
                <a:path w="10998835" h="31114">
                  <a:moveTo>
                    <a:pt x="10982513" y="20065"/>
                  </a:moveTo>
                  <a:lnTo>
                    <a:pt x="9333652" y="20065"/>
                  </a:lnTo>
                  <a:lnTo>
                    <a:pt x="9365868" y="20827"/>
                  </a:lnTo>
                  <a:lnTo>
                    <a:pt x="10899889" y="21716"/>
                  </a:lnTo>
                  <a:lnTo>
                    <a:pt x="10885493" y="21716"/>
                  </a:lnTo>
                  <a:lnTo>
                    <a:pt x="10956695" y="22478"/>
                  </a:lnTo>
                  <a:lnTo>
                    <a:pt x="10951745" y="22478"/>
                  </a:lnTo>
                  <a:lnTo>
                    <a:pt x="10982397" y="22860"/>
                  </a:lnTo>
                  <a:lnTo>
                    <a:pt x="10982513" y="20065"/>
                  </a:lnTo>
                  <a:close/>
                </a:path>
                <a:path w="10998835" h="31114">
                  <a:moveTo>
                    <a:pt x="1460400" y="19303"/>
                  </a:moveTo>
                  <a:lnTo>
                    <a:pt x="624079" y="19303"/>
                  </a:lnTo>
                  <a:lnTo>
                    <a:pt x="656073" y="20065"/>
                  </a:lnTo>
                  <a:lnTo>
                    <a:pt x="654234" y="20065"/>
                  </a:lnTo>
                  <a:lnTo>
                    <a:pt x="699644" y="21716"/>
                  </a:lnTo>
                  <a:lnTo>
                    <a:pt x="1605082" y="21716"/>
                  </a:lnTo>
                  <a:lnTo>
                    <a:pt x="1521473" y="20827"/>
                  </a:lnTo>
                  <a:lnTo>
                    <a:pt x="1527827" y="20827"/>
                  </a:lnTo>
                  <a:lnTo>
                    <a:pt x="1460400" y="19303"/>
                  </a:lnTo>
                  <a:close/>
                </a:path>
                <a:path w="10998835" h="31114">
                  <a:moveTo>
                    <a:pt x="1793711" y="20065"/>
                  </a:moveTo>
                  <a:lnTo>
                    <a:pt x="1591599" y="20065"/>
                  </a:lnTo>
                  <a:lnTo>
                    <a:pt x="1564529" y="21716"/>
                  </a:lnTo>
                  <a:lnTo>
                    <a:pt x="1684211" y="21716"/>
                  </a:lnTo>
                  <a:lnTo>
                    <a:pt x="1793711" y="20065"/>
                  </a:lnTo>
                  <a:close/>
                </a:path>
                <a:path w="10998835" h="31114">
                  <a:moveTo>
                    <a:pt x="6677393" y="19303"/>
                  </a:moveTo>
                  <a:lnTo>
                    <a:pt x="5845882" y="19303"/>
                  </a:lnTo>
                  <a:lnTo>
                    <a:pt x="6094213" y="21716"/>
                  </a:lnTo>
                  <a:lnTo>
                    <a:pt x="6413401" y="21716"/>
                  </a:lnTo>
                  <a:lnTo>
                    <a:pt x="7129013" y="20827"/>
                  </a:lnTo>
                  <a:lnTo>
                    <a:pt x="7161022" y="20065"/>
                  </a:lnTo>
                  <a:lnTo>
                    <a:pt x="7239114" y="20065"/>
                  </a:lnTo>
                  <a:lnTo>
                    <a:pt x="6677393" y="19303"/>
                  </a:lnTo>
                  <a:close/>
                </a:path>
                <a:path w="10998835" h="31114">
                  <a:moveTo>
                    <a:pt x="7921872" y="20065"/>
                  </a:moveTo>
                  <a:lnTo>
                    <a:pt x="7648076" y="20065"/>
                  </a:lnTo>
                  <a:lnTo>
                    <a:pt x="7710831" y="21716"/>
                  </a:lnTo>
                  <a:lnTo>
                    <a:pt x="7870934" y="21716"/>
                  </a:lnTo>
                  <a:lnTo>
                    <a:pt x="7921872" y="20065"/>
                  </a:lnTo>
                  <a:close/>
                </a:path>
                <a:path w="10998835" h="31114">
                  <a:moveTo>
                    <a:pt x="10694453" y="20827"/>
                  </a:moveTo>
                  <a:lnTo>
                    <a:pt x="9368212" y="20827"/>
                  </a:lnTo>
                  <a:lnTo>
                    <a:pt x="9411266" y="21716"/>
                  </a:lnTo>
                  <a:lnTo>
                    <a:pt x="10584968" y="21716"/>
                  </a:lnTo>
                  <a:lnTo>
                    <a:pt x="10694453" y="20827"/>
                  </a:lnTo>
                  <a:close/>
                </a:path>
                <a:path w="10998835" h="31114">
                  <a:moveTo>
                    <a:pt x="2685856" y="20065"/>
                  </a:moveTo>
                  <a:lnTo>
                    <a:pt x="1998698" y="20065"/>
                  </a:lnTo>
                  <a:lnTo>
                    <a:pt x="2029863" y="20827"/>
                  </a:lnTo>
                  <a:lnTo>
                    <a:pt x="2633658" y="20827"/>
                  </a:lnTo>
                  <a:lnTo>
                    <a:pt x="2685856" y="20065"/>
                  </a:lnTo>
                  <a:close/>
                </a:path>
                <a:path w="10998835" h="31114">
                  <a:moveTo>
                    <a:pt x="9112394" y="19303"/>
                  </a:moveTo>
                  <a:lnTo>
                    <a:pt x="7608316" y="19303"/>
                  </a:lnTo>
                  <a:lnTo>
                    <a:pt x="7650235" y="20065"/>
                  </a:lnTo>
                  <a:lnTo>
                    <a:pt x="7971979" y="20065"/>
                  </a:lnTo>
                  <a:lnTo>
                    <a:pt x="8045240" y="20827"/>
                  </a:lnTo>
                  <a:lnTo>
                    <a:pt x="9066762" y="20827"/>
                  </a:lnTo>
                  <a:lnTo>
                    <a:pt x="9112394" y="19303"/>
                  </a:lnTo>
                  <a:close/>
                </a:path>
                <a:path w="10998835" h="31114">
                  <a:moveTo>
                    <a:pt x="1807616" y="15366"/>
                  </a:moveTo>
                  <a:lnTo>
                    <a:pt x="1695424" y="15366"/>
                  </a:lnTo>
                  <a:lnTo>
                    <a:pt x="1670537" y="16128"/>
                  </a:lnTo>
                  <a:lnTo>
                    <a:pt x="1634560" y="17652"/>
                  </a:lnTo>
                  <a:lnTo>
                    <a:pt x="1591410" y="20065"/>
                  </a:lnTo>
                  <a:lnTo>
                    <a:pt x="1797789" y="20065"/>
                  </a:lnTo>
                  <a:lnTo>
                    <a:pt x="1853634" y="18541"/>
                  </a:lnTo>
                  <a:lnTo>
                    <a:pt x="1857425" y="18541"/>
                  </a:lnTo>
                  <a:lnTo>
                    <a:pt x="1891325" y="17272"/>
                  </a:lnTo>
                  <a:lnTo>
                    <a:pt x="1845643" y="16128"/>
                  </a:lnTo>
                  <a:lnTo>
                    <a:pt x="1844571" y="16128"/>
                  </a:lnTo>
                  <a:lnTo>
                    <a:pt x="1807616" y="15366"/>
                  </a:lnTo>
                  <a:close/>
                </a:path>
                <a:path w="10998835" h="31114">
                  <a:moveTo>
                    <a:pt x="1967534" y="19303"/>
                  </a:moveTo>
                  <a:lnTo>
                    <a:pt x="1829789" y="19303"/>
                  </a:lnTo>
                  <a:lnTo>
                    <a:pt x="1793711" y="20065"/>
                  </a:lnTo>
                  <a:lnTo>
                    <a:pt x="1998698" y="20065"/>
                  </a:lnTo>
                  <a:lnTo>
                    <a:pt x="1967534" y="19303"/>
                  </a:lnTo>
                  <a:close/>
                </a:path>
                <a:path w="10998835" h="31114">
                  <a:moveTo>
                    <a:pt x="2774625" y="19303"/>
                  </a:moveTo>
                  <a:lnTo>
                    <a:pt x="2738054" y="19303"/>
                  </a:lnTo>
                  <a:lnTo>
                    <a:pt x="2685856" y="20065"/>
                  </a:lnTo>
                  <a:lnTo>
                    <a:pt x="2835815" y="20065"/>
                  </a:lnTo>
                  <a:lnTo>
                    <a:pt x="2774625" y="19303"/>
                  </a:lnTo>
                  <a:close/>
                </a:path>
                <a:path w="10998835" h="31114">
                  <a:moveTo>
                    <a:pt x="3274964" y="19303"/>
                  </a:moveTo>
                  <a:lnTo>
                    <a:pt x="2774772" y="19303"/>
                  </a:lnTo>
                  <a:lnTo>
                    <a:pt x="2649138" y="20065"/>
                  </a:lnTo>
                  <a:lnTo>
                    <a:pt x="3220524" y="20065"/>
                  </a:lnTo>
                  <a:lnTo>
                    <a:pt x="3274964" y="19303"/>
                  </a:lnTo>
                  <a:close/>
                </a:path>
                <a:path w="10998835" h="31114">
                  <a:moveTo>
                    <a:pt x="5585305" y="19303"/>
                  </a:moveTo>
                  <a:lnTo>
                    <a:pt x="4896396" y="19303"/>
                  </a:lnTo>
                  <a:lnTo>
                    <a:pt x="4955027" y="20065"/>
                  </a:lnTo>
                  <a:lnTo>
                    <a:pt x="5537828" y="20065"/>
                  </a:lnTo>
                  <a:lnTo>
                    <a:pt x="5585305" y="19303"/>
                  </a:lnTo>
                  <a:close/>
                </a:path>
                <a:path w="10998835" h="31114">
                  <a:moveTo>
                    <a:pt x="7086816" y="19303"/>
                  </a:moveTo>
                  <a:lnTo>
                    <a:pt x="6932436" y="19303"/>
                  </a:lnTo>
                  <a:lnTo>
                    <a:pt x="6984072" y="20065"/>
                  </a:lnTo>
                  <a:lnTo>
                    <a:pt x="7034403" y="20065"/>
                  </a:lnTo>
                  <a:lnTo>
                    <a:pt x="7086816" y="19303"/>
                  </a:lnTo>
                  <a:close/>
                </a:path>
                <a:path w="10998835" h="31114">
                  <a:moveTo>
                    <a:pt x="7311990" y="17652"/>
                  </a:moveTo>
                  <a:lnTo>
                    <a:pt x="7146812" y="17652"/>
                  </a:lnTo>
                  <a:lnTo>
                    <a:pt x="7091279" y="19303"/>
                  </a:lnTo>
                  <a:lnTo>
                    <a:pt x="7193031" y="19303"/>
                  </a:lnTo>
                  <a:lnTo>
                    <a:pt x="7161022" y="20065"/>
                  </a:lnTo>
                  <a:lnTo>
                    <a:pt x="7155171" y="20065"/>
                  </a:lnTo>
                  <a:lnTo>
                    <a:pt x="7242592" y="18541"/>
                  </a:lnTo>
                  <a:lnTo>
                    <a:pt x="7244893" y="18541"/>
                  </a:lnTo>
                  <a:lnTo>
                    <a:pt x="7311990" y="17652"/>
                  </a:lnTo>
                  <a:close/>
                </a:path>
                <a:path w="10998835" h="31114">
                  <a:moveTo>
                    <a:pt x="9301435" y="19303"/>
                  </a:moveTo>
                  <a:lnTo>
                    <a:pt x="9113736" y="19303"/>
                  </a:lnTo>
                  <a:lnTo>
                    <a:pt x="9088235" y="20065"/>
                  </a:lnTo>
                  <a:lnTo>
                    <a:pt x="9333652" y="20065"/>
                  </a:lnTo>
                  <a:lnTo>
                    <a:pt x="9301435" y="19303"/>
                  </a:lnTo>
                  <a:close/>
                </a:path>
                <a:path w="10998835" h="31114">
                  <a:moveTo>
                    <a:pt x="1432088" y="18541"/>
                  </a:moveTo>
                  <a:lnTo>
                    <a:pt x="584898" y="18541"/>
                  </a:lnTo>
                  <a:lnTo>
                    <a:pt x="631266" y="19303"/>
                  </a:lnTo>
                  <a:lnTo>
                    <a:pt x="1461172" y="19303"/>
                  </a:lnTo>
                  <a:lnTo>
                    <a:pt x="1432088" y="18541"/>
                  </a:lnTo>
                  <a:close/>
                </a:path>
                <a:path w="10998835" h="31114">
                  <a:moveTo>
                    <a:pt x="2397281" y="16128"/>
                  </a:moveTo>
                  <a:lnTo>
                    <a:pt x="1921836" y="16128"/>
                  </a:lnTo>
                  <a:lnTo>
                    <a:pt x="1891427" y="17272"/>
                  </a:lnTo>
                  <a:lnTo>
                    <a:pt x="1906688" y="17652"/>
                  </a:lnTo>
                  <a:lnTo>
                    <a:pt x="1906273" y="17652"/>
                  </a:lnTo>
                  <a:lnTo>
                    <a:pt x="1967012" y="19303"/>
                  </a:lnTo>
                  <a:lnTo>
                    <a:pt x="3816379" y="19303"/>
                  </a:lnTo>
                  <a:lnTo>
                    <a:pt x="3757702" y="16890"/>
                  </a:lnTo>
                  <a:lnTo>
                    <a:pt x="2711263" y="16890"/>
                  </a:lnTo>
                  <a:lnTo>
                    <a:pt x="2397281" y="16128"/>
                  </a:lnTo>
                  <a:close/>
                </a:path>
                <a:path w="10998835" h="31114">
                  <a:moveTo>
                    <a:pt x="5672953" y="18541"/>
                  </a:moveTo>
                  <a:lnTo>
                    <a:pt x="4830877" y="18541"/>
                  </a:lnTo>
                  <a:lnTo>
                    <a:pt x="4899841" y="19303"/>
                  </a:lnTo>
                  <a:lnTo>
                    <a:pt x="5845882" y="19303"/>
                  </a:lnTo>
                  <a:lnTo>
                    <a:pt x="5672953" y="18541"/>
                  </a:lnTo>
                  <a:close/>
                </a:path>
                <a:path w="10998835" h="31114">
                  <a:moveTo>
                    <a:pt x="6807958" y="16890"/>
                  </a:moveTo>
                  <a:lnTo>
                    <a:pt x="4404777" y="16890"/>
                  </a:lnTo>
                  <a:lnTo>
                    <a:pt x="4375667" y="17652"/>
                  </a:lnTo>
                  <a:lnTo>
                    <a:pt x="4643830" y="18541"/>
                  </a:lnTo>
                  <a:lnTo>
                    <a:pt x="5566622" y="19303"/>
                  </a:lnTo>
                  <a:lnTo>
                    <a:pt x="6925116" y="19303"/>
                  </a:lnTo>
                  <a:lnTo>
                    <a:pt x="6807958" y="16890"/>
                  </a:lnTo>
                  <a:close/>
                </a:path>
                <a:path w="10998835" h="31114">
                  <a:moveTo>
                    <a:pt x="9139238" y="18541"/>
                  </a:moveTo>
                  <a:lnTo>
                    <a:pt x="7563629" y="18541"/>
                  </a:lnTo>
                  <a:lnTo>
                    <a:pt x="7608870" y="19303"/>
                  </a:lnTo>
                  <a:lnTo>
                    <a:pt x="9113736" y="19303"/>
                  </a:lnTo>
                  <a:lnTo>
                    <a:pt x="9139238" y="18541"/>
                  </a:lnTo>
                  <a:close/>
                </a:path>
                <a:path w="10998835" h="31114">
                  <a:moveTo>
                    <a:pt x="9224463" y="17652"/>
                  </a:moveTo>
                  <a:lnTo>
                    <a:pt x="9216978" y="17652"/>
                  </a:lnTo>
                  <a:lnTo>
                    <a:pt x="9301435" y="19303"/>
                  </a:lnTo>
                  <a:lnTo>
                    <a:pt x="10982415" y="19303"/>
                  </a:lnTo>
                  <a:lnTo>
                    <a:pt x="10982252" y="18541"/>
                  </a:lnTo>
                  <a:lnTo>
                    <a:pt x="9304788" y="18541"/>
                  </a:lnTo>
                  <a:lnTo>
                    <a:pt x="9224463" y="17652"/>
                  </a:lnTo>
                  <a:close/>
                </a:path>
                <a:path w="10998835" h="31114">
                  <a:moveTo>
                    <a:pt x="330173" y="13715"/>
                  </a:moveTo>
                  <a:lnTo>
                    <a:pt x="9461" y="13715"/>
                  </a:lnTo>
                  <a:lnTo>
                    <a:pt x="8861" y="16890"/>
                  </a:lnTo>
                  <a:lnTo>
                    <a:pt x="8789" y="17272"/>
                  </a:lnTo>
                  <a:lnTo>
                    <a:pt x="8716" y="17652"/>
                  </a:lnTo>
                  <a:lnTo>
                    <a:pt x="512160" y="17652"/>
                  </a:lnTo>
                  <a:lnTo>
                    <a:pt x="598878" y="18541"/>
                  </a:lnTo>
                  <a:lnTo>
                    <a:pt x="1429453" y="18541"/>
                  </a:lnTo>
                  <a:lnTo>
                    <a:pt x="1383567" y="16890"/>
                  </a:lnTo>
                  <a:lnTo>
                    <a:pt x="1383202" y="16890"/>
                  </a:lnTo>
                  <a:lnTo>
                    <a:pt x="1345222" y="15366"/>
                  </a:lnTo>
                  <a:lnTo>
                    <a:pt x="893142" y="15366"/>
                  </a:lnTo>
                  <a:lnTo>
                    <a:pt x="866636" y="14477"/>
                  </a:lnTo>
                  <a:lnTo>
                    <a:pt x="381132" y="14477"/>
                  </a:lnTo>
                  <a:lnTo>
                    <a:pt x="330173" y="13715"/>
                  </a:lnTo>
                  <a:close/>
                </a:path>
                <a:path w="10998835" h="31114">
                  <a:moveTo>
                    <a:pt x="9180597" y="17652"/>
                  </a:moveTo>
                  <a:lnTo>
                    <a:pt x="7483791" y="17652"/>
                  </a:lnTo>
                  <a:lnTo>
                    <a:pt x="7568138" y="18541"/>
                  </a:lnTo>
                  <a:lnTo>
                    <a:pt x="9140689" y="18541"/>
                  </a:lnTo>
                  <a:lnTo>
                    <a:pt x="9180597" y="17652"/>
                  </a:lnTo>
                  <a:close/>
                </a:path>
                <a:path w="10998835" h="31114">
                  <a:moveTo>
                    <a:pt x="10981898" y="16890"/>
                  </a:moveTo>
                  <a:lnTo>
                    <a:pt x="9531600" y="16890"/>
                  </a:lnTo>
                  <a:lnTo>
                    <a:pt x="9494029" y="17652"/>
                  </a:lnTo>
                  <a:lnTo>
                    <a:pt x="9500904" y="17652"/>
                  </a:lnTo>
                  <a:lnTo>
                    <a:pt x="9433009" y="18541"/>
                  </a:lnTo>
                  <a:lnTo>
                    <a:pt x="10982252" y="18541"/>
                  </a:lnTo>
                  <a:lnTo>
                    <a:pt x="10982061" y="17652"/>
                  </a:lnTo>
                  <a:lnTo>
                    <a:pt x="10981980" y="17272"/>
                  </a:lnTo>
                  <a:lnTo>
                    <a:pt x="10981898" y="16890"/>
                  </a:lnTo>
                  <a:close/>
                </a:path>
                <a:path w="10998835" h="31114">
                  <a:moveTo>
                    <a:pt x="8215929" y="16128"/>
                  </a:moveTo>
                  <a:lnTo>
                    <a:pt x="7178034" y="16128"/>
                  </a:lnTo>
                  <a:lnTo>
                    <a:pt x="7143950" y="17652"/>
                  </a:lnTo>
                  <a:lnTo>
                    <a:pt x="9228933" y="17652"/>
                  </a:lnTo>
                  <a:lnTo>
                    <a:pt x="9177773" y="16890"/>
                  </a:lnTo>
                  <a:lnTo>
                    <a:pt x="8302050" y="16890"/>
                  </a:lnTo>
                  <a:lnTo>
                    <a:pt x="8215929" y="16128"/>
                  </a:lnTo>
                  <a:close/>
                </a:path>
                <a:path w="10998835" h="31114">
                  <a:moveTo>
                    <a:pt x="2679735" y="16128"/>
                  </a:moveTo>
                  <a:lnTo>
                    <a:pt x="2524158" y="16128"/>
                  </a:lnTo>
                  <a:lnTo>
                    <a:pt x="2584386" y="16890"/>
                  </a:lnTo>
                  <a:lnTo>
                    <a:pt x="2570036" y="16890"/>
                  </a:lnTo>
                  <a:lnTo>
                    <a:pt x="2679735" y="16128"/>
                  </a:lnTo>
                  <a:close/>
                </a:path>
                <a:path w="10998835" h="31114">
                  <a:moveTo>
                    <a:pt x="4449187" y="15621"/>
                  </a:moveTo>
                  <a:lnTo>
                    <a:pt x="3731618" y="15621"/>
                  </a:lnTo>
                  <a:lnTo>
                    <a:pt x="3757169" y="16890"/>
                  </a:lnTo>
                  <a:lnTo>
                    <a:pt x="4404777" y="16890"/>
                  </a:lnTo>
                  <a:lnTo>
                    <a:pt x="4449187" y="15621"/>
                  </a:lnTo>
                  <a:close/>
                </a:path>
                <a:path w="10998835" h="31114">
                  <a:moveTo>
                    <a:pt x="6739047" y="15366"/>
                  </a:moveTo>
                  <a:lnTo>
                    <a:pt x="6280533" y="15366"/>
                  </a:lnTo>
                  <a:lnTo>
                    <a:pt x="6263614" y="15621"/>
                  </a:lnTo>
                  <a:lnTo>
                    <a:pt x="6216294" y="16128"/>
                  </a:lnTo>
                  <a:lnTo>
                    <a:pt x="6770960" y="16128"/>
                  </a:lnTo>
                  <a:lnTo>
                    <a:pt x="6807958" y="16890"/>
                  </a:lnTo>
                  <a:lnTo>
                    <a:pt x="6806263" y="16890"/>
                  </a:lnTo>
                  <a:lnTo>
                    <a:pt x="6739047" y="15366"/>
                  </a:lnTo>
                  <a:close/>
                </a:path>
                <a:path w="10998835" h="31114">
                  <a:moveTo>
                    <a:pt x="9130894" y="16128"/>
                  </a:moveTo>
                  <a:lnTo>
                    <a:pt x="8304879" y="16128"/>
                  </a:lnTo>
                  <a:lnTo>
                    <a:pt x="8257575" y="16890"/>
                  </a:lnTo>
                  <a:lnTo>
                    <a:pt x="9177773" y="16890"/>
                  </a:lnTo>
                  <a:lnTo>
                    <a:pt x="9130894" y="16128"/>
                  </a:lnTo>
                  <a:close/>
                </a:path>
                <a:path w="10998835" h="31114">
                  <a:moveTo>
                    <a:pt x="9574994" y="15621"/>
                  </a:moveTo>
                  <a:lnTo>
                    <a:pt x="9101933" y="15621"/>
                  </a:lnTo>
                  <a:lnTo>
                    <a:pt x="9176791" y="16890"/>
                  </a:lnTo>
                  <a:lnTo>
                    <a:pt x="9531600" y="16890"/>
                  </a:lnTo>
                  <a:lnTo>
                    <a:pt x="9574994" y="15621"/>
                  </a:lnTo>
                  <a:close/>
                </a:path>
                <a:path w="10998835" h="31114">
                  <a:moveTo>
                    <a:pt x="2396842" y="13715"/>
                  </a:moveTo>
                  <a:lnTo>
                    <a:pt x="1976204" y="13715"/>
                  </a:lnTo>
                  <a:lnTo>
                    <a:pt x="1922394" y="16128"/>
                  </a:lnTo>
                  <a:lnTo>
                    <a:pt x="2524158" y="16128"/>
                  </a:lnTo>
                  <a:lnTo>
                    <a:pt x="2484006" y="15621"/>
                  </a:lnTo>
                  <a:lnTo>
                    <a:pt x="2490245" y="15621"/>
                  </a:lnTo>
                  <a:lnTo>
                    <a:pt x="2476408" y="15366"/>
                  </a:lnTo>
                  <a:lnTo>
                    <a:pt x="2473296" y="15366"/>
                  </a:lnTo>
                  <a:lnTo>
                    <a:pt x="2396842" y="13715"/>
                  </a:lnTo>
                  <a:close/>
                </a:path>
                <a:path w="10998835" h="31114">
                  <a:moveTo>
                    <a:pt x="2697545" y="15621"/>
                  </a:moveTo>
                  <a:lnTo>
                    <a:pt x="2490245" y="15621"/>
                  </a:lnTo>
                  <a:lnTo>
                    <a:pt x="2517919" y="16128"/>
                  </a:lnTo>
                  <a:lnTo>
                    <a:pt x="2668671" y="16128"/>
                  </a:lnTo>
                  <a:lnTo>
                    <a:pt x="2697545" y="15621"/>
                  </a:lnTo>
                  <a:close/>
                </a:path>
                <a:path w="10998835" h="31114">
                  <a:moveTo>
                    <a:pt x="6263614" y="15621"/>
                  </a:moveTo>
                  <a:lnTo>
                    <a:pt x="6071876" y="15621"/>
                  </a:lnTo>
                  <a:lnTo>
                    <a:pt x="6103129" y="16128"/>
                  </a:lnTo>
                  <a:lnTo>
                    <a:pt x="6229777" y="16128"/>
                  </a:lnTo>
                  <a:lnTo>
                    <a:pt x="6263614" y="15621"/>
                  </a:lnTo>
                  <a:close/>
                </a:path>
                <a:path w="10998835" h="31114">
                  <a:moveTo>
                    <a:pt x="8130796" y="13715"/>
                  </a:moveTo>
                  <a:lnTo>
                    <a:pt x="7218022" y="13715"/>
                  </a:lnTo>
                  <a:lnTo>
                    <a:pt x="7178810" y="16128"/>
                  </a:lnTo>
                  <a:lnTo>
                    <a:pt x="8225308" y="16128"/>
                  </a:lnTo>
                  <a:lnTo>
                    <a:pt x="8130796" y="13715"/>
                  </a:lnTo>
                  <a:close/>
                </a:path>
                <a:path w="10998835" h="31114">
                  <a:moveTo>
                    <a:pt x="8904924" y="12826"/>
                  </a:moveTo>
                  <a:lnTo>
                    <a:pt x="8386848" y="12826"/>
                  </a:lnTo>
                  <a:lnTo>
                    <a:pt x="8368266" y="13715"/>
                  </a:lnTo>
                  <a:lnTo>
                    <a:pt x="8367892" y="13715"/>
                  </a:lnTo>
                  <a:lnTo>
                    <a:pt x="8315088" y="16128"/>
                  </a:lnTo>
                  <a:lnTo>
                    <a:pt x="8304879" y="16128"/>
                  </a:lnTo>
                  <a:lnTo>
                    <a:pt x="8336414" y="15621"/>
                  </a:lnTo>
                  <a:lnTo>
                    <a:pt x="9101933" y="15621"/>
                  </a:lnTo>
                  <a:lnTo>
                    <a:pt x="9034561" y="14477"/>
                  </a:lnTo>
                  <a:lnTo>
                    <a:pt x="9036092" y="14477"/>
                  </a:lnTo>
                  <a:lnTo>
                    <a:pt x="8904924" y="12826"/>
                  </a:lnTo>
                  <a:close/>
                </a:path>
                <a:path w="10998835" h="31114">
                  <a:moveTo>
                    <a:pt x="3649855" y="11557"/>
                  </a:moveTo>
                  <a:lnTo>
                    <a:pt x="2830715" y="11557"/>
                  </a:lnTo>
                  <a:lnTo>
                    <a:pt x="2769410" y="13715"/>
                  </a:lnTo>
                  <a:lnTo>
                    <a:pt x="2768023" y="13715"/>
                  </a:lnTo>
                  <a:lnTo>
                    <a:pt x="2715133" y="15366"/>
                  </a:lnTo>
                  <a:lnTo>
                    <a:pt x="2711983" y="15366"/>
                  </a:lnTo>
                  <a:lnTo>
                    <a:pt x="2697545" y="15621"/>
                  </a:lnTo>
                  <a:lnTo>
                    <a:pt x="3731618" y="15621"/>
                  </a:lnTo>
                  <a:lnTo>
                    <a:pt x="3649855" y="11557"/>
                  </a:lnTo>
                  <a:close/>
                </a:path>
                <a:path w="10998835" h="31114">
                  <a:moveTo>
                    <a:pt x="5873352" y="11557"/>
                  </a:moveTo>
                  <a:lnTo>
                    <a:pt x="5537437" y="11557"/>
                  </a:lnTo>
                  <a:lnTo>
                    <a:pt x="5323032" y="14477"/>
                  </a:lnTo>
                  <a:lnTo>
                    <a:pt x="4507738" y="14477"/>
                  </a:lnTo>
                  <a:lnTo>
                    <a:pt x="4449187" y="15621"/>
                  </a:lnTo>
                  <a:lnTo>
                    <a:pt x="6071876" y="15621"/>
                  </a:lnTo>
                  <a:lnTo>
                    <a:pt x="6056250" y="15366"/>
                  </a:lnTo>
                  <a:lnTo>
                    <a:pt x="6049746" y="15366"/>
                  </a:lnTo>
                  <a:lnTo>
                    <a:pt x="5908611" y="12191"/>
                  </a:lnTo>
                  <a:lnTo>
                    <a:pt x="5913298" y="12191"/>
                  </a:lnTo>
                  <a:lnTo>
                    <a:pt x="5873352" y="11557"/>
                  </a:lnTo>
                  <a:close/>
                </a:path>
                <a:path w="10998835" h="31114">
                  <a:moveTo>
                    <a:pt x="10982314" y="13715"/>
                  </a:moveTo>
                  <a:lnTo>
                    <a:pt x="9627896" y="13715"/>
                  </a:lnTo>
                  <a:lnTo>
                    <a:pt x="9574994" y="15621"/>
                  </a:lnTo>
                  <a:lnTo>
                    <a:pt x="10981900" y="15621"/>
                  </a:lnTo>
                  <a:lnTo>
                    <a:pt x="10982314" y="13715"/>
                  </a:lnTo>
                  <a:close/>
                </a:path>
                <a:path w="10998835" h="31114">
                  <a:moveTo>
                    <a:pt x="1239793" y="11302"/>
                  </a:moveTo>
                  <a:lnTo>
                    <a:pt x="1126947" y="11302"/>
                  </a:lnTo>
                  <a:lnTo>
                    <a:pt x="999828" y="14477"/>
                  </a:lnTo>
                  <a:lnTo>
                    <a:pt x="1022049" y="14477"/>
                  </a:lnTo>
                  <a:lnTo>
                    <a:pt x="936160" y="15366"/>
                  </a:lnTo>
                  <a:lnTo>
                    <a:pt x="1344605" y="15366"/>
                  </a:lnTo>
                  <a:lnTo>
                    <a:pt x="1307470" y="13715"/>
                  </a:lnTo>
                  <a:lnTo>
                    <a:pt x="1309984" y="13715"/>
                  </a:lnTo>
                  <a:lnTo>
                    <a:pt x="1239793" y="11302"/>
                  </a:lnTo>
                  <a:close/>
                </a:path>
                <a:path w="10998835" h="31114">
                  <a:moveTo>
                    <a:pt x="1757889" y="14477"/>
                  </a:moveTo>
                  <a:lnTo>
                    <a:pt x="1742051" y="14477"/>
                  </a:lnTo>
                  <a:lnTo>
                    <a:pt x="1807616" y="15366"/>
                  </a:lnTo>
                  <a:lnTo>
                    <a:pt x="1682053" y="15366"/>
                  </a:lnTo>
                  <a:lnTo>
                    <a:pt x="1757889" y="14477"/>
                  </a:lnTo>
                  <a:close/>
                </a:path>
                <a:path w="10998835" h="31114">
                  <a:moveTo>
                    <a:pt x="6573100" y="12191"/>
                  </a:moveTo>
                  <a:lnTo>
                    <a:pt x="6462835" y="12191"/>
                  </a:lnTo>
                  <a:lnTo>
                    <a:pt x="6282381" y="15366"/>
                  </a:lnTo>
                  <a:lnTo>
                    <a:pt x="6739344" y="15366"/>
                  </a:lnTo>
                  <a:lnTo>
                    <a:pt x="6665241" y="13715"/>
                  </a:lnTo>
                  <a:lnTo>
                    <a:pt x="6669810" y="13715"/>
                  </a:lnTo>
                  <a:lnTo>
                    <a:pt x="6590357" y="12319"/>
                  </a:lnTo>
                  <a:lnTo>
                    <a:pt x="6573100" y="12191"/>
                  </a:lnTo>
                  <a:close/>
                </a:path>
                <a:path w="10998835" h="31114">
                  <a:moveTo>
                    <a:pt x="843917" y="13715"/>
                  </a:moveTo>
                  <a:lnTo>
                    <a:pt x="458570" y="13715"/>
                  </a:lnTo>
                  <a:lnTo>
                    <a:pt x="423956" y="14477"/>
                  </a:lnTo>
                  <a:lnTo>
                    <a:pt x="866636" y="14477"/>
                  </a:lnTo>
                  <a:lnTo>
                    <a:pt x="843917" y="13715"/>
                  </a:lnTo>
                  <a:close/>
                </a:path>
                <a:path w="10998835" h="31114">
                  <a:moveTo>
                    <a:pt x="5136297" y="12191"/>
                  </a:moveTo>
                  <a:lnTo>
                    <a:pt x="4725364" y="12191"/>
                  </a:lnTo>
                  <a:lnTo>
                    <a:pt x="4654586" y="12826"/>
                  </a:lnTo>
                  <a:lnTo>
                    <a:pt x="4543940" y="13715"/>
                  </a:lnTo>
                  <a:lnTo>
                    <a:pt x="4548505" y="13715"/>
                  </a:lnTo>
                  <a:lnTo>
                    <a:pt x="4508171" y="14477"/>
                  </a:lnTo>
                  <a:lnTo>
                    <a:pt x="5197537" y="14477"/>
                  </a:lnTo>
                  <a:lnTo>
                    <a:pt x="5136297" y="12191"/>
                  </a:lnTo>
                  <a:close/>
                </a:path>
                <a:path w="10998835" h="31114">
                  <a:moveTo>
                    <a:pt x="175803" y="10540"/>
                  </a:moveTo>
                  <a:lnTo>
                    <a:pt x="101340" y="10540"/>
                  </a:lnTo>
                  <a:lnTo>
                    <a:pt x="56002" y="11302"/>
                  </a:lnTo>
                  <a:lnTo>
                    <a:pt x="60381" y="11302"/>
                  </a:lnTo>
                  <a:lnTo>
                    <a:pt x="0" y="13715"/>
                  </a:lnTo>
                  <a:lnTo>
                    <a:pt x="327337" y="13715"/>
                  </a:lnTo>
                  <a:lnTo>
                    <a:pt x="175803" y="10540"/>
                  </a:lnTo>
                  <a:close/>
                </a:path>
                <a:path w="10998835" h="31114">
                  <a:moveTo>
                    <a:pt x="672845" y="8509"/>
                  </a:moveTo>
                  <a:lnTo>
                    <a:pt x="641592" y="8509"/>
                  </a:lnTo>
                  <a:lnTo>
                    <a:pt x="464520" y="13715"/>
                  </a:lnTo>
                  <a:lnTo>
                    <a:pt x="841568" y="13715"/>
                  </a:lnTo>
                  <a:lnTo>
                    <a:pt x="766477" y="10540"/>
                  </a:lnTo>
                  <a:lnTo>
                    <a:pt x="765165" y="10540"/>
                  </a:lnTo>
                  <a:lnTo>
                    <a:pt x="713378" y="9016"/>
                  </a:lnTo>
                  <a:lnTo>
                    <a:pt x="588331" y="9016"/>
                  </a:lnTo>
                  <a:lnTo>
                    <a:pt x="672845" y="8509"/>
                  </a:lnTo>
                  <a:close/>
                </a:path>
                <a:path w="10998835" h="31114">
                  <a:moveTo>
                    <a:pt x="2233106" y="9778"/>
                  </a:moveTo>
                  <a:lnTo>
                    <a:pt x="2090573" y="9778"/>
                  </a:lnTo>
                  <a:lnTo>
                    <a:pt x="2036397" y="11302"/>
                  </a:lnTo>
                  <a:lnTo>
                    <a:pt x="1975008" y="13715"/>
                  </a:lnTo>
                  <a:lnTo>
                    <a:pt x="2398976" y="13715"/>
                  </a:lnTo>
                  <a:lnTo>
                    <a:pt x="2233106" y="9778"/>
                  </a:lnTo>
                  <a:close/>
                </a:path>
                <a:path w="10998835" h="31114">
                  <a:moveTo>
                    <a:pt x="7760107" y="11557"/>
                  </a:moveTo>
                  <a:lnTo>
                    <a:pt x="7257814" y="11557"/>
                  </a:lnTo>
                  <a:lnTo>
                    <a:pt x="7217013" y="13715"/>
                  </a:lnTo>
                  <a:lnTo>
                    <a:pt x="7973749" y="13715"/>
                  </a:lnTo>
                  <a:lnTo>
                    <a:pt x="7870819" y="12826"/>
                  </a:lnTo>
                  <a:lnTo>
                    <a:pt x="7820083" y="12319"/>
                  </a:lnTo>
                  <a:lnTo>
                    <a:pt x="7823824" y="12319"/>
                  </a:lnTo>
                  <a:lnTo>
                    <a:pt x="7760107" y="11557"/>
                  </a:lnTo>
                  <a:close/>
                </a:path>
                <a:path w="10998835" h="31114">
                  <a:moveTo>
                    <a:pt x="8285555" y="12826"/>
                  </a:moveTo>
                  <a:lnTo>
                    <a:pt x="8058919" y="12826"/>
                  </a:lnTo>
                  <a:lnTo>
                    <a:pt x="8122561" y="13715"/>
                  </a:lnTo>
                  <a:lnTo>
                    <a:pt x="7820380" y="13715"/>
                  </a:lnTo>
                  <a:lnTo>
                    <a:pt x="8285555" y="12826"/>
                  </a:lnTo>
                  <a:close/>
                </a:path>
                <a:path w="10998835" h="31114">
                  <a:moveTo>
                    <a:pt x="10894285" y="11302"/>
                  </a:moveTo>
                  <a:lnTo>
                    <a:pt x="9697327" y="11302"/>
                  </a:lnTo>
                  <a:lnTo>
                    <a:pt x="9627497" y="13715"/>
                  </a:lnTo>
                  <a:lnTo>
                    <a:pt x="10998615" y="13715"/>
                  </a:lnTo>
                  <a:lnTo>
                    <a:pt x="10894285" y="11302"/>
                  </a:lnTo>
                  <a:close/>
                </a:path>
                <a:path w="10998835" h="31114">
                  <a:moveTo>
                    <a:pt x="8397466" y="12319"/>
                  </a:moveTo>
                  <a:lnTo>
                    <a:pt x="7823824" y="12319"/>
                  </a:lnTo>
                  <a:lnTo>
                    <a:pt x="7867079" y="12826"/>
                  </a:lnTo>
                  <a:lnTo>
                    <a:pt x="8386848" y="12826"/>
                  </a:lnTo>
                  <a:lnTo>
                    <a:pt x="8397466" y="12319"/>
                  </a:lnTo>
                  <a:close/>
                </a:path>
                <a:path w="10998835" h="31114">
                  <a:moveTo>
                    <a:pt x="8693043" y="9778"/>
                  </a:moveTo>
                  <a:lnTo>
                    <a:pt x="8465428" y="9778"/>
                  </a:lnTo>
                  <a:lnTo>
                    <a:pt x="8412250" y="11557"/>
                  </a:lnTo>
                  <a:lnTo>
                    <a:pt x="8413394" y="11557"/>
                  </a:lnTo>
                  <a:lnTo>
                    <a:pt x="8397466" y="12319"/>
                  </a:lnTo>
                  <a:lnTo>
                    <a:pt x="8864564" y="12319"/>
                  </a:lnTo>
                  <a:lnTo>
                    <a:pt x="8904924" y="12826"/>
                  </a:lnTo>
                  <a:lnTo>
                    <a:pt x="8901374" y="12826"/>
                  </a:lnTo>
                  <a:lnTo>
                    <a:pt x="8751702" y="10540"/>
                  </a:lnTo>
                  <a:lnTo>
                    <a:pt x="8750450" y="10540"/>
                  </a:lnTo>
                  <a:lnTo>
                    <a:pt x="8693043" y="9778"/>
                  </a:lnTo>
                  <a:close/>
                </a:path>
                <a:path w="10998835" h="31114">
                  <a:moveTo>
                    <a:pt x="5115194" y="11557"/>
                  </a:moveTo>
                  <a:lnTo>
                    <a:pt x="4793665" y="11557"/>
                  </a:lnTo>
                  <a:lnTo>
                    <a:pt x="4725983" y="12191"/>
                  </a:lnTo>
                  <a:lnTo>
                    <a:pt x="5139026" y="12191"/>
                  </a:lnTo>
                  <a:lnTo>
                    <a:pt x="5115194" y="11557"/>
                  </a:lnTo>
                  <a:close/>
                </a:path>
                <a:path w="10998835" h="31114">
                  <a:moveTo>
                    <a:pt x="3597151" y="9016"/>
                  </a:moveTo>
                  <a:lnTo>
                    <a:pt x="2897275" y="9016"/>
                  </a:lnTo>
                  <a:lnTo>
                    <a:pt x="2831008" y="11557"/>
                  </a:lnTo>
                  <a:lnTo>
                    <a:pt x="2830715" y="11557"/>
                  </a:lnTo>
                  <a:lnTo>
                    <a:pt x="2837927" y="11302"/>
                  </a:lnTo>
                  <a:lnTo>
                    <a:pt x="3644745" y="11302"/>
                  </a:lnTo>
                  <a:lnTo>
                    <a:pt x="3614084" y="9778"/>
                  </a:lnTo>
                  <a:lnTo>
                    <a:pt x="3597151" y="9016"/>
                  </a:lnTo>
                  <a:close/>
                </a:path>
                <a:path w="10998835" h="31114">
                  <a:moveTo>
                    <a:pt x="4820737" y="11302"/>
                  </a:moveTo>
                  <a:lnTo>
                    <a:pt x="3644745" y="11302"/>
                  </a:lnTo>
                  <a:lnTo>
                    <a:pt x="3649855" y="11557"/>
                  </a:lnTo>
                  <a:lnTo>
                    <a:pt x="4793665" y="11557"/>
                  </a:lnTo>
                  <a:lnTo>
                    <a:pt x="4820737" y="11302"/>
                  </a:lnTo>
                  <a:close/>
                </a:path>
                <a:path w="10998835" h="31114">
                  <a:moveTo>
                    <a:pt x="5559590" y="11302"/>
                  </a:moveTo>
                  <a:lnTo>
                    <a:pt x="5105661" y="11302"/>
                  </a:lnTo>
                  <a:lnTo>
                    <a:pt x="5115194" y="11557"/>
                  </a:lnTo>
                  <a:lnTo>
                    <a:pt x="5537437" y="11557"/>
                  </a:lnTo>
                  <a:lnTo>
                    <a:pt x="5559590" y="11302"/>
                  </a:lnTo>
                  <a:close/>
                </a:path>
                <a:path w="10998835" h="31114">
                  <a:moveTo>
                    <a:pt x="7265048" y="11302"/>
                  </a:moveTo>
                  <a:lnTo>
                    <a:pt x="5857374" y="11302"/>
                  </a:lnTo>
                  <a:lnTo>
                    <a:pt x="5873352" y="11557"/>
                  </a:lnTo>
                  <a:lnTo>
                    <a:pt x="7257814" y="11557"/>
                  </a:lnTo>
                  <a:lnTo>
                    <a:pt x="7265048" y="11302"/>
                  </a:lnTo>
                  <a:close/>
                </a:path>
                <a:path w="10998835" h="31114">
                  <a:moveTo>
                    <a:pt x="8418703" y="11302"/>
                  </a:moveTo>
                  <a:lnTo>
                    <a:pt x="7739257" y="11302"/>
                  </a:lnTo>
                  <a:lnTo>
                    <a:pt x="7760107" y="11557"/>
                  </a:lnTo>
                  <a:lnTo>
                    <a:pt x="8413394" y="11557"/>
                  </a:lnTo>
                  <a:lnTo>
                    <a:pt x="8418703" y="11302"/>
                  </a:lnTo>
                  <a:close/>
                </a:path>
                <a:path w="10998835" h="31114">
                  <a:moveTo>
                    <a:pt x="1219382" y="10540"/>
                  </a:moveTo>
                  <a:lnTo>
                    <a:pt x="1157049" y="10540"/>
                  </a:lnTo>
                  <a:lnTo>
                    <a:pt x="1239793" y="11302"/>
                  </a:lnTo>
                  <a:lnTo>
                    <a:pt x="1115127" y="11302"/>
                  </a:lnTo>
                  <a:lnTo>
                    <a:pt x="1219382" y="10540"/>
                  </a:lnTo>
                  <a:close/>
                </a:path>
                <a:path w="10998835" h="31114">
                  <a:moveTo>
                    <a:pt x="5067502" y="10540"/>
                  </a:moveTo>
                  <a:lnTo>
                    <a:pt x="4901956" y="10540"/>
                  </a:lnTo>
                  <a:lnTo>
                    <a:pt x="4820737" y="11302"/>
                  </a:lnTo>
                  <a:lnTo>
                    <a:pt x="5115222" y="11302"/>
                  </a:lnTo>
                  <a:lnTo>
                    <a:pt x="5067502" y="10540"/>
                  </a:lnTo>
                  <a:close/>
                </a:path>
                <a:path w="10998835" h="31114">
                  <a:moveTo>
                    <a:pt x="5786452" y="10540"/>
                  </a:moveTo>
                  <a:lnTo>
                    <a:pt x="5650307" y="10540"/>
                  </a:lnTo>
                  <a:lnTo>
                    <a:pt x="5535332" y="11302"/>
                  </a:lnTo>
                  <a:lnTo>
                    <a:pt x="5880361" y="11302"/>
                  </a:lnTo>
                  <a:lnTo>
                    <a:pt x="5786452" y="10540"/>
                  </a:lnTo>
                  <a:close/>
                </a:path>
                <a:path w="10998835" h="31114">
                  <a:moveTo>
                    <a:pt x="7520589" y="9016"/>
                  </a:moveTo>
                  <a:lnTo>
                    <a:pt x="7379895" y="9016"/>
                  </a:lnTo>
                  <a:lnTo>
                    <a:pt x="7275047" y="10540"/>
                  </a:lnTo>
                  <a:lnTo>
                    <a:pt x="7286752" y="10540"/>
                  </a:lnTo>
                  <a:lnTo>
                    <a:pt x="7265048" y="11302"/>
                  </a:lnTo>
                  <a:lnTo>
                    <a:pt x="7739257" y="11302"/>
                  </a:lnTo>
                  <a:lnTo>
                    <a:pt x="7570851" y="9398"/>
                  </a:lnTo>
                  <a:lnTo>
                    <a:pt x="7578339" y="9398"/>
                  </a:lnTo>
                  <a:lnTo>
                    <a:pt x="7520589" y="9016"/>
                  </a:lnTo>
                  <a:close/>
                </a:path>
                <a:path w="10998835" h="31114">
                  <a:moveTo>
                    <a:pt x="10856720" y="10540"/>
                  </a:moveTo>
                  <a:lnTo>
                    <a:pt x="9727123" y="10540"/>
                  </a:lnTo>
                  <a:lnTo>
                    <a:pt x="9694176" y="11302"/>
                  </a:lnTo>
                  <a:lnTo>
                    <a:pt x="10896157" y="11302"/>
                  </a:lnTo>
                  <a:lnTo>
                    <a:pt x="10856720" y="10540"/>
                  </a:lnTo>
                  <a:close/>
                </a:path>
                <a:path w="10998835" h="31114">
                  <a:moveTo>
                    <a:pt x="5037658" y="9778"/>
                  </a:moveTo>
                  <a:lnTo>
                    <a:pt x="4967392" y="9778"/>
                  </a:lnTo>
                  <a:lnTo>
                    <a:pt x="5093697" y="10540"/>
                  </a:lnTo>
                  <a:lnTo>
                    <a:pt x="4891059" y="10540"/>
                  </a:lnTo>
                  <a:lnTo>
                    <a:pt x="5037658" y="9778"/>
                  </a:lnTo>
                  <a:close/>
                </a:path>
                <a:path w="10998835" h="31114">
                  <a:moveTo>
                    <a:pt x="7308456" y="9778"/>
                  </a:moveTo>
                  <a:lnTo>
                    <a:pt x="5099763" y="9778"/>
                  </a:lnTo>
                  <a:lnTo>
                    <a:pt x="4828954" y="10540"/>
                  </a:lnTo>
                  <a:lnTo>
                    <a:pt x="7286752" y="10540"/>
                  </a:lnTo>
                  <a:lnTo>
                    <a:pt x="7308456" y="9778"/>
                  </a:lnTo>
                  <a:close/>
                </a:path>
                <a:path w="10998835" h="31114">
                  <a:moveTo>
                    <a:pt x="10768484" y="9016"/>
                  </a:moveTo>
                  <a:lnTo>
                    <a:pt x="9790178" y="9016"/>
                  </a:lnTo>
                  <a:lnTo>
                    <a:pt x="9728070" y="10540"/>
                  </a:lnTo>
                  <a:lnTo>
                    <a:pt x="9727123" y="10540"/>
                  </a:lnTo>
                  <a:lnTo>
                    <a:pt x="9760070" y="9778"/>
                  </a:lnTo>
                  <a:lnTo>
                    <a:pt x="10814943" y="9778"/>
                  </a:lnTo>
                  <a:lnTo>
                    <a:pt x="10768484" y="9016"/>
                  </a:lnTo>
                  <a:close/>
                </a:path>
                <a:path w="10998835" h="31114">
                  <a:moveTo>
                    <a:pt x="2196075" y="9398"/>
                  </a:moveTo>
                  <a:lnTo>
                    <a:pt x="2124464" y="9398"/>
                  </a:lnTo>
                  <a:lnTo>
                    <a:pt x="2095660" y="9778"/>
                  </a:lnTo>
                  <a:lnTo>
                    <a:pt x="2241911" y="9778"/>
                  </a:lnTo>
                  <a:lnTo>
                    <a:pt x="2196075" y="9398"/>
                  </a:lnTo>
                  <a:close/>
                </a:path>
                <a:path w="10998835" h="31114">
                  <a:moveTo>
                    <a:pt x="8659133" y="9398"/>
                  </a:moveTo>
                  <a:lnTo>
                    <a:pt x="8494440" y="9398"/>
                  </a:lnTo>
                  <a:lnTo>
                    <a:pt x="8472475" y="9778"/>
                  </a:lnTo>
                  <a:lnTo>
                    <a:pt x="8691741" y="9778"/>
                  </a:lnTo>
                  <a:lnTo>
                    <a:pt x="8659133" y="9398"/>
                  </a:lnTo>
                  <a:close/>
                </a:path>
                <a:path w="10998835" h="31114">
                  <a:moveTo>
                    <a:pt x="8596795" y="9016"/>
                  </a:moveTo>
                  <a:lnTo>
                    <a:pt x="8532602" y="9016"/>
                  </a:lnTo>
                  <a:lnTo>
                    <a:pt x="8486341" y="9398"/>
                  </a:lnTo>
                  <a:lnTo>
                    <a:pt x="8673998" y="9398"/>
                  </a:lnTo>
                  <a:lnTo>
                    <a:pt x="8596795" y="9016"/>
                  </a:lnTo>
                  <a:close/>
                </a:path>
                <a:path w="10998835" h="31114">
                  <a:moveTo>
                    <a:pt x="2910529" y="8509"/>
                  </a:moveTo>
                  <a:lnTo>
                    <a:pt x="672845" y="8509"/>
                  </a:lnTo>
                  <a:lnTo>
                    <a:pt x="708724" y="9016"/>
                  </a:lnTo>
                  <a:lnTo>
                    <a:pt x="2897275" y="9016"/>
                  </a:lnTo>
                  <a:lnTo>
                    <a:pt x="2910529" y="8509"/>
                  </a:lnTo>
                  <a:close/>
                </a:path>
                <a:path w="10998835" h="31114">
                  <a:moveTo>
                    <a:pt x="9821789" y="8509"/>
                  </a:moveTo>
                  <a:lnTo>
                    <a:pt x="3586015" y="8509"/>
                  </a:lnTo>
                  <a:lnTo>
                    <a:pt x="3597151" y="9016"/>
                  </a:lnTo>
                  <a:lnTo>
                    <a:pt x="9792360" y="9016"/>
                  </a:lnTo>
                  <a:lnTo>
                    <a:pt x="9821789" y="8509"/>
                  </a:lnTo>
                  <a:close/>
                </a:path>
                <a:path w="10998835" h="31114">
                  <a:moveTo>
                    <a:pt x="3287373" y="0"/>
                  </a:moveTo>
                  <a:lnTo>
                    <a:pt x="3241861" y="0"/>
                  </a:lnTo>
                  <a:lnTo>
                    <a:pt x="3197710" y="253"/>
                  </a:lnTo>
                  <a:lnTo>
                    <a:pt x="3111518" y="1777"/>
                  </a:lnTo>
                  <a:lnTo>
                    <a:pt x="2910529" y="8509"/>
                  </a:lnTo>
                  <a:lnTo>
                    <a:pt x="3586015" y="8509"/>
                  </a:lnTo>
                  <a:lnTo>
                    <a:pt x="3555390" y="7112"/>
                  </a:lnTo>
                  <a:lnTo>
                    <a:pt x="3555749" y="7112"/>
                  </a:lnTo>
                  <a:lnTo>
                    <a:pt x="3437006" y="2666"/>
                  </a:lnTo>
                  <a:lnTo>
                    <a:pt x="3334739" y="508"/>
                  </a:lnTo>
                  <a:lnTo>
                    <a:pt x="3287373" y="0"/>
                  </a:lnTo>
                  <a:close/>
                </a:path>
                <a:path w="10998835" h="31114">
                  <a:moveTo>
                    <a:pt x="10370708" y="5461"/>
                  </a:moveTo>
                  <a:lnTo>
                    <a:pt x="10138661" y="5461"/>
                  </a:lnTo>
                  <a:lnTo>
                    <a:pt x="10055029" y="5841"/>
                  </a:lnTo>
                  <a:lnTo>
                    <a:pt x="10065040" y="5841"/>
                  </a:lnTo>
                  <a:lnTo>
                    <a:pt x="9821371" y="8509"/>
                  </a:lnTo>
                  <a:lnTo>
                    <a:pt x="10729415" y="8509"/>
                  </a:lnTo>
                  <a:lnTo>
                    <a:pt x="10617729" y="7112"/>
                  </a:lnTo>
                  <a:lnTo>
                    <a:pt x="10620848" y="7112"/>
                  </a:lnTo>
                  <a:lnTo>
                    <a:pt x="10370708" y="5461"/>
                  </a:lnTo>
                  <a:close/>
                </a:path>
              </a:pathLst>
            </a:custGeom>
            <a:solidFill>
              <a:srgbClr val="C0504D">
                <a:alpha val="74900"/>
              </a:srgbClr>
            </a:solidFill>
          </p:spPr>
          <p:txBody>
            <a:bodyPr wrap="square" lIns="0" tIns="0" rIns="0" bIns="0" rtlCol="0"/>
            <a:lstStyle/>
            <a:p>
              <a:endParaRPr/>
            </a:p>
          </p:txBody>
        </p:sp>
        <p:sp>
          <p:nvSpPr>
            <p:cNvPr id="5" name="object 5"/>
            <p:cNvSpPr/>
            <p:nvPr/>
          </p:nvSpPr>
          <p:spPr>
            <a:xfrm>
              <a:off x="575995" y="1680167"/>
              <a:ext cx="10973435" cy="28575"/>
            </a:xfrm>
            <a:custGeom>
              <a:avLst/>
              <a:gdLst/>
              <a:ahLst/>
              <a:cxnLst/>
              <a:rect l="l" t="t" r="r" b="b"/>
              <a:pathLst>
                <a:path w="10973435" h="28575">
                  <a:moveTo>
                    <a:pt x="266" y="10583"/>
                  </a:moveTo>
                  <a:lnTo>
                    <a:pt x="63450" y="10636"/>
                  </a:lnTo>
                  <a:lnTo>
                    <a:pt x="114153" y="11383"/>
                  </a:lnTo>
                  <a:lnTo>
                    <a:pt x="157415" y="12396"/>
                  </a:lnTo>
                  <a:lnTo>
                    <a:pt x="198278" y="13249"/>
                  </a:lnTo>
                  <a:lnTo>
                    <a:pt x="241782" y="13515"/>
                  </a:lnTo>
                  <a:lnTo>
                    <a:pt x="292970" y="12769"/>
                  </a:lnTo>
                  <a:lnTo>
                    <a:pt x="356882" y="10583"/>
                  </a:lnTo>
                  <a:lnTo>
                    <a:pt x="393528" y="9310"/>
                  </a:lnTo>
                  <a:lnTo>
                    <a:pt x="431591" y="8543"/>
                  </a:lnTo>
                  <a:lnTo>
                    <a:pt x="471191" y="8205"/>
                  </a:lnTo>
                  <a:lnTo>
                    <a:pt x="512449" y="8217"/>
                  </a:lnTo>
                  <a:lnTo>
                    <a:pt x="555487" y="8502"/>
                  </a:lnTo>
                  <a:lnTo>
                    <a:pt x="600423" y="8983"/>
                  </a:lnTo>
                  <a:lnTo>
                    <a:pt x="647379" y="9583"/>
                  </a:lnTo>
                  <a:lnTo>
                    <a:pt x="696475" y="10223"/>
                  </a:lnTo>
                  <a:lnTo>
                    <a:pt x="747832" y="10827"/>
                  </a:lnTo>
                  <a:lnTo>
                    <a:pt x="801570" y="11316"/>
                  </a:lnTo>
                  <a:lnTo>
                    <a:pt x="857810" y="11614"/>
                  </a:lnTo>
                  <a:lnTo>
                    <a:pt x="916672" y="11643"/>
                  </a:lnTo>
                  <a:lnTo>
                    <a:pt x="978277" y="11325"/>
                  </a:lnTo>
                  <a:lnTo>
                    <a:pt x="1042746" y="10583"/>
                  </a:lnTo>
                  <a:lnTo>
                    <a:pt x="1093469" y="9764"/>
                  </a:lnTo>
                  <a:lnTo>
                    <a:pt x="1143221" y="8894"/>
                  </a:lnTo>
                  <a:lnTo>
                    <a:pt x="1192175" y="7999"/>
                  </a:lnTo>
                  <a:lnTo>
                    <a:pt x="1240504" y="7107"/>
                  </a:lnTo>
                  <a:lnTo>
                    <a:pt x="1288380" y="6247"/>
                  </a:lnTo>
                  <a:lnTo>
                    <a:pt x="1335975" y="5446"/>
                  </a:lnTo>
                  <a:lnTo>
                    <a:pt x="1383461" y="4733"/>
                  </a:lnTo>
                  <a:lnTo>
                    <a:pt x="1431012" y="4134"/>
                  </a:lnTo>
                  <a:lnTo>
                    <a:pt x="1478800" y="3677"/>
                  </a:lnTo>
                  <a:lnTo>
                    <a:pt x="1526997" y="3391"/>
                  </a:lnTo>
                  <a:lnTo>
                    <a:pt x="1575776" y="3304"/>
                  </a:lnTo>
                  <a:lnTo>
                    <a:pt x="1625309" y="3443"/>
                  </a:lnTo>
                  <a:lnTo>
                    <a:pt x="1675768" y="3835"/>
                  </a:lnTo>
                  <a:lnTo>
                    <a:pt x="1727327" y="4510"/>
                  </a:lnTo>
                  <a:lnTo>
                    <a:pt x="1780157" y="5494"/>
                  </a:lnTo>
                  <a:lnTo>
                    <a:pt x="1834431" y="6816"/>
                  </a:lnTo>
                  <a:lnTo>
                    <a:pt x="1890322" y="8503"/>
                  </a:lnTo>
                  <a:lnTo>
                    <a:pt x="1948002" y="10583"/>
                  </a:lnTo>
                  <a:lnTo>
                    <a:pt x="2018130" y="12947"/>
                  </a:lnTo>
                  <a:lnTo>
                    <a:pt x="2078830" y="14322"/>
                  </a:lnTo>
                  <a:lnTo>
                    <a:pt x="2131647" y="14862"/>
                  </a:lnTo>
                  <a:lnTo>
                    <a:pt x="2178123" y="14726"/>
                  </a:lnTo>
                  <a:lnTo>
                    <a:pt x="2219804" y="14069"/>
                  </a:lnTo>
                  <a:lnTo>
                    <a:pt x="2258231" y="13049"/>
                  </a:lnTo>
                  <a:lnTo>
                    <a:pt x="2294950" y="11821"/>
                  </a:lnTo>
                  <a:lnTo>
                    <a:pt x="2331503" y="10543"/>
                  </a:lnTo>
                  <a:lnTo>
                    <a:pt x="2369435" y="9371"/>
                  </a:lnTo>
                  <a:lnTo>
                    <a:pt x="2410289" y="8461"/>
                  </a:lnTo>
                  <a:lnTo>
                    <a:pt x="2455609" y="7971"/>
                  </a:lnTo>
                  <a:lnTo>
                    <a:pt x="2506939" y="8057"/>
                  </a:lnTo>
                  <a:lnTo>
                    <a:pt x="2565822" y="8875"/>
                  </a:lnTo>
                  <a:lnTo>
                    <a:pt x="2633802" y="10583"/>
                  </a:lnTo>
                  <a:lnTo>
                    <a:pt x="2709861" y="12824"/>
                  </a:lnTo>
                  <a:lnTo>
                    <a:pt x="2769305" y="14499"/>
                  </a:lnTo>
                  <a:lnTo>
                    <a:pt x="2814592" y="15655"/>
                  </a:lnTo>
                  <a:lnTo>
                    <a:pt x="2848178" y="16340"/>
                  </a:lnTo>
                  <a:lnTo>
                    <a:pt x="2872519" y="16602"/>
                  </a:lnTo>
                  <a:lnTo>
                    <a:pt x="2890072" y="16488"/>
                  </a:lnTo>
                  <a:lnTo>
                    <a:pt x="2903294" y="16046"/>
                  </a:lnTo>
                  <a:lnTo>
                    <a:pt x="2914641" y="15324"/>
                  </a:lnTo>
                  <a:lnTo>
                    <a:pt x="2926570" y="14369"/>
                  </a:lnTo>
                  <a:lnTo>
                    <a:pt x="2941539" y="13229"/>
                  </a:lnTo>
                  <a:lnTo>
                    <a:pt x="2962002" y="11951"/>
                  </a:lnTo>
                  <a:lnTo>
                    <a:pt x="2990418" y="10583"/>
                  </a:lnTo>
                  <a:lnTo>
                    <a:pt x="3038166" y="9199"/>
                  </a:lnTo>
                  <a:lnTo>
                    <a:pt x="3091599" y="8702"/>
                  </a:lnTo>
                  <a:lnTo>
                    <a:pt x="3148716" y="8861"/>
                  </a:lnTo>
                  <a:lnTo>
                    <a:pt x="3207518" y="9443"/>
                  </a:lnTo>
                  <a:lnTo>
                    <a:pt x="3266002" y="10217"/>
                  </a:lnTo>
                  <a:lnTo>
                    <a:pt x="3322170" y="10950"/>
                  </a:lnTo>
                  <a:lnTo>
                    <a:pt x="3374019" y="11410"/>
                  </a:lnTo>
                  <a:lnTo>
                    <a:pt x="3419550" y="11365"/>
                  </a:lnTo>
                  <a:lnTo>
                    <a:pt x="3456762" y="10583"/>
                  </a:lnTo>
                  <a:lnTo>
                    <a:pt x="3477285" y="10039"/>
                  </a:lnTo>
                  <a:lnTo>
                    <a:pt x="3505935" y="9663"/>
                  </a:lnTo>
                  <a:lnTo>
                    <a:pt x="3541845" y="9436"/>
                  </a:lnTo>
                  <a:lnTo>
                    <a:pt x="3584146" y="9339"/>
                  </a:lnTo>
                  <a:lnTo>
                    <a:pt x="3631973" y="9351"/>
                  </a:lnTo>
                  <a:lnTo>
                    <a:pt x="3684459" y="9454"/>
                  </a:lnTo>
                  <a:lnTo>
                    <a:pt x="3740735" y="9627"/>
                  </a:lnTo>
                  <a:lnTo>
                    <a:pt x="3799936" y="9851"/>
                  </a:lnTo>
                  <a:lnTo>
                    <a:pt x="3861193" y="10107"/>
                  </a:lnTo>
                  <a:lnTo>
                    <a:pt x="3923641" y="10374"/>
                  </a:lnTo>
                  <a:lnTo>
                    <a:pt x="3986412" y="10633"/>
                  </a:lnTo>
                  <a:lnTo>
                    <a:pt x="4048638" y="10865"/>
                  </a:lnTo>
                  <a:lnTo>
                    <a:pt x="4109454" y="11050"/>
                  </a:lnTo>
                  <a:lnTo>
                    <a:pt x="4167991" y="11168"/>
                  </a:lnTo>
                  <a:lnTo>
                    <a:pt x="4223383" y="11200"/>
                  </a:lnTo>
                  <a:lnTo>
                    <a:pt x="4274763" y="11126"/>
                  </a:lnTo>
                  <a:lnTo>
                    <a:pt x="4321264" y="10927"/>
                  </a:lnTo>
                  <a:lnTo>
                    <a:pt x="4362018" y="10583"/>
                  </a:lnTo>
                  <a:lnTo>
                    <a:pt x="4401200" y="9990"/>
                  </a:lnTo>
                  <a:lnTo>
                    <a:pt x="4443394" y="9140"/>
                  </a:lnTo>
                  <a:lnTo>
                    <a:pt x="4488279" y="8096"/>
                  </a:lnTo>
                  <a:lnTo>
                    <a:pt x="4535535" y="6917"/>
                  </a:lnTo>
                  <a:lnTo>
                    <a:pt x="4584844" y="5666"/>
                  </a:lnTo>
                  <a:lnTo>
                    <a:pt x="4635886" y="4402"/>
                  </a:lnTo>
                  <a:lnTo>
                    <a:pt x="4688342" y="3188"/>
                  </a:lnTo>
                  <a:lnTo>
                    <a:pt x="4741891" y="2085"/>
                  </a:lnTo>
                  <a:lnTo>
                    <a:pt x="4796215" y="1153"/>
                  </a:lnTo>
                  <a:lnTo>
                    <a:pt x="4850994" y="454"/>
                  </a:lnTo>
                  <a:lnTo>
                    <a:pt x="4905908" y="49"/>
                  </a:lnTo>
                  <a:lnTo>
                    <a:pt x="4960639" y="0"/>
                  </a:lnTo>
                  <a:lnTo>
                    <a:pt x="5014867" y="366"/>
                  </a:lnTo>
                  <a:lnTo>
                    <a:pt x="5068271" y="1210"/>
                  </a:lnTo>
                  <a:lnTo>
                    <a:pt x="5120534" y="2592"/>
                  </a:lnTo>
                  <a:lnTo>
                    <a:pt x="5171335" y="4575"/>
                  </a:lnTo>
                  <a:lnTo>
                    <a:pt x="5220355" y="7218"/>
                  </a:lnTo>
                  <a:lnTo>
                    <a:pt x="5267274" y="10583"/>
                  </a:lnTo>
                  <a:lnTo>
                    <a:pt x="5313615" y="13889"/>
                  </a:lnTo>
                  <a:lnTo>
                    <a:pt x="5361076" y="16407"/>
                  </a:lnTo>
                  <a:lnTo>
                    <a:pt x="5409533" y="18212"/>
                  </a:lnTo>
                  <a:lnTo>
                    <a:pt x="5458864" y="19378"/>
                  </a:lnTo>
                  <a:lnTo>
                    <a:pt x="5508946" y="19980"/>
                  </a:lnTo>
                  <a:lnTo>
                    <a:pt x="5559656" y="20094"/>
                  </a:lnTo>
                  <a:lnTo>
                    <a:pt x="5610872" y="19793"/>
                  </a:lnTo>
                  <a:lnTo>
                    <a:pt x="5662471" y="19154"/>
                  </a:lnTo>
                  <a:lnTo>
                    <a:pt x="5714330" y="18250"/>
                  </a:lnTo>
                  <a:lnTo>
                    <a:pt x="5766326" y="17158"/>
                  </a:lnTo>
                  <a:lnTo>
                    <a:pt x="5818338" y="15950"/>
                  </a:lnTo>
                  <a:lnTo>
                    <a:pt x="5870241" y="14703"/>
                  </a:lnTo>
                  <a:lnTo>
                    <a:pt x="5921915" y="13492"/>
                  </a:lnTo>
                  <a:lnTo>
                    <a:pt x="5973235" y="12390"/>
                  </a:lnTo>
                  <a:lnTo>
                    <a:pt x="6024079" y="11474"/>
                  </a:lnTo>
                  <a:lnTo>
                    <a:pt x="6074325" y="10817"/>
                  </a:lnTo>
                  <a:lnTo>
                    <a:pt x="6123849" y="10495"/>
                  </a:lnTo>
                  <a:lnTo>
                    <a:pt x="6172530" y="10583"/>
                  </a:lnTo>
                  <a:lnTo>
                    <a:pt x="6266910" y="11234"/>
                  </a:lnTo>
                  <a:lnTo>
                    <a:pt x="6336639" y="11815"/>
                  </a:lnTo>
                  <a:lnTo>
                    <a:pt x="6386929" y="12268"/>
                  </a:lnTo>
                  <a:lnTo>
                    <a:pt x="6422990" y="12535"/>
                  </a:lnTo>
                  <a:lnTo>
                    <a:pt x="6450031" y="12559"/>
                  </a:lnTo>
                  <a:lnTo>
                    <a:pt x="6473264" y="12279"/>
                  </a:lnTo>
                  <a:lnTo>
                    <a:pt x="6497898" y="11640"/>
                  </a:lnTo>
                  <a:lnTo>
                    <a:pt x="6529146" y="10583"/>
                  </a:lnTo>
                  <a:lnTo>
                    <a:pt x="6552767" y="9922"/>
                  </a:lnTo>
                  <a:lnTo>
                    <a:pt x="6581937" y="9450"/>
                  </a:lnTo>
                  <a:lnTo>
                    <a:pt x="6616244" y="9144"/>
                  </a:lnTo>
                  <a:lnTo>
                    <a:pt x="6655276" y="8983"/>
                  </a:lnTo>
                  <a:lnTo>
                    <a:pt x="6698621" y="8946"/>
                  </a:lnTo>
                  <a:lnTo>
                    <a:pt x="6745869" y="9010"/>
                  </a:lnTo>
                  <a:lnTo>
                    <a:pt x="6796608" y="9154"/>
                  </a:lnTo>
                  <a:lnTo>
                    <a:pt x="6850425" y="9357"/>
                  </a:lnTo>
                  <a:lnTo>
                    <a:pt x="6906911" y="9596"/>
                  </a:lnTo>
                  <a:lnTo>
                    <a:pt x="6965652" y="9850"/>
                  </a:lnTo>
                  <a:lnTo>
                    <a:pt x="7026237" y="10097"/>
                  </a:lnTo>
                  <a:lnTo>
                    <a:pt x="7088256" y="10316"/>
                  </a:lnTo>
                  <a:lnTo>
                    <a:pt x="7151296" y="10485"/>
                  </a:lnTo>
                  <a:lnTo>
                    <a:pt x="7214946" y="10583"/>
                  </a:lnTo>
                  <a:lnTo>
                    <a:pt x="7291750" y="10528"/>
                  </a:lnTo>
                  <a:lnTo>
                    <a:pt x="7360494" y="10330"/>
                  </a:lnTo>
                  <a:lnTo>
                    <a:pt x="7422235" y="10040"/>
                  </a:lnTo>
                  <a:lnTo>
                    <a:pt x="7478031" y="9709"/>
                  </a:lnTo>
                  <a:lnTo>
                    <a:pt x="7528940" y="9389"/>
                  </a:lnTo>
                  <a:lnTo>
                    <a:pt x="7576020" y="9132"/>
                  </a:lnTo>
                  <a:lnTo>
                    <a:pt x="7620330" y="8988"/>
                  </a:lnTo>
                  <a:lnTo>
                    <a:pt x="7662926" y="9010"/>
                  </a:lnTo>
                  <a:lnTo>
                    <a:pt x="7704868" y="9248"/>
                  </a:lnTo>
                  <a:lnTo>
                    <a:pt x="7747212" y="9756"/>
                  </a:lnTo>
                  <a:lnTo>
                    <a:pt x="7791018" y="10583"/>
                  </a:lnTo>
                  <a:lnTo>
                    <a:pt x="7857392" y="12116"/>
                  </a:lnTo>
                  <a:lnTo>
                    <a:pt x="7916423" y="13515"/>
                  </a:lnTo>
                  <a:lnTo>
                    <a:pt x="7969432" y="14555"/>
                  </a:lnTo>
                  <a:lnTo>
                    <a:pt x="8017738" y="15008"/>
                  </a:lnTo>
                  <a:lnTo>
                    <a:pt x="8062661" y="14648"/>
                  </a:lnTo>
                  <a:lnTo>
                    <a:pt x="8105519" y="13249"/>
                  </a:lnTo>
                  <a:lnTo>
                    <a:pt x="8147634" y="10583"/>
                  </a:lnTo>
                  <a:lnTo>
                    <a:pt x="8166759" y="9339"/>
                  </a:lnTo>
                  <a:lnTo>
                    <a:pt x="8191167" y="8271"/>
                  </a:lnTo>
                  <a:lnTo>
                    <a:pt x="8254618" y="6639"/>
                  </a:lnTo>
                  <a:lnTo>
                    <a:pt x="8293054" y="6065"/>
                  </a:lnTo>
                  <a:lnTo>
                    <a:pt x="8335561" y="5644"/>
                  </a:lnTo>
                  <a:lnTo>
                    <a:pt x="8381834" y="5371"/>
                  </a:lnTo>
                  <a:lnTo>
                    <a:pt x="8431572" y="5242"/>
                  </a:lnTo>
                  <a:lnTo>
                    <a:pt x="8484469" y="5249"/>
                  </a:lnTo>
                  <a:lnTo>
                    <a:pt x="8540225" y="5388"/>
                  </a:lnTo>
                  <a:lnTo>
                    <a:pt x="8598535" y="5653"/>
                  </a:lnTo>
                  <a:lnTo>
                    <a:pt x="8659096" y="6039"/>
                  </a:lnTo>
                  <a:lnTo>
                    <a:pt x="8721605" y="6540"/>
                  </a:lnTo>
                  <a:lnTo>
                    <a:pt x="8785759" y="7151"/>
                  </a:lnTo>
                  <a:lnTo>
                    <a:pt x="8851255" y="7866"/>
                  </a:lnTo>
                  <a:lnTo>
                    <a:pt x="8917790" y="8680"/>
                  </a:lnTo>
                  <a:lnTo>
                    <a:pt x="8985060" y="9588"/>
                  </a:lnTo>
                  <a:lnTo>
                    <a:pt x="9052763" y="10583"/>
                  </a:lnTo>
                  <a:lnTo>
                    <a:pt x="9143595" y="11946"/>
                  </a:lnTo>
                  <a:lnTo>
                    <a:pt x="9214364" y="12999"/>
                  </a:lnTo>
                  <a:lnTo>
                    <a:pt x="9267756" y="13762"/>
                  </a:lnTo>
                  <a:lnTo>
                    <a:pt x="9306457" y="14252"/>
                  </a:lnTo>
                  <a:lnTo>
                    <a:pt x="9333153" y="14488"/>
                  </a:lnTo>
                  <a:lnTo>
                    <a:pt x="9350530" y="14488"/>
                  </a:lnTo>
                  <a:lnTo>
                    <a:pt x="9361274" y="14272"/>
                  </a:lnTo>
                  <a:lnTo>
                    <a:pt x="9368071" y="13857"/>
                  </a:lnTo>
                  <a:lnTo>
                    <a:pt x="9373606" y="13262"/>
                  </a:lnTo>
                  <a:lnTo>
                    <a:pt x="9380567" y="12505"/>
                  </a:lnTo>
                  <a:lnTo>
                    <a:pt x="9391638" y="11606"/>
                  </a:lnTo>
                  <a:lnTo>
                    <a:pt x="9409506" y="10583"/>
                  </a:lnTo>
                  <a:lnTo>
                    <a:pt x="9450747" y="9410"/>
                  </a:lnTo>
                  <a:lnTo>
                    <a:pt x="9497633" y="9394"/>
                  </a:lnTo>
                  <a:lnTo>
                    <a:pt x="9548718" y="10076"/>
                  </a:lnTo>
                  <a:lnTo>
                    <a:pt x="9602556" y="10996"/>
                  </a:lnTo>
                  <a:lnTo>
                    <a:pt x="9657700" y="11694"/>
                  </a:lnTo>
                  <a:lnTo>
                    <a:pt x="9712704" y="11709"/>
                  </a:lnTo>
                  <a:lnTo>
                    <a:pt x="9766122" y="10583"/>
                  </a:lnTo>
                  <a:lnTo>
                    <a:pt x="9801597" y="9432"/>
                  </a:lnTo>
                  <a:lnTo>
                    <a:pt x="9841498" y="8424"/>
                  </a:lnTo>
                  <a:lnTo>
                    <a:pt x="9885475" y="7588"/>
                  </a:lnTo>
                  <a:lnTo>
                    <a:pt x="9933179" y="6952"/>
                  </a:lnTo>
                  <a:lnTo>
                    <a:pt x="9984262" y="6547"/>
                  </a:lnTo>
                  <a:lnTo>
                    <a:pt x="10038376" y="6401"/>
                  </a:lnTo>
                  <a:lnTo>
                    <a:pt x="10095171" y="6543"/>
                  </a:lnTo>
                  <a:lnTo>
                    <a:pt x="10154299" y="7004"/>
                  </a:lnTo>
                  <a:lnTo>
                    <a:pt x="10215411" y="7811"/>
                  </a:lnTo>
                  <a:lnTo>
                    <a:pt x="10278159" y="8994"/>
                  </a:lnTo>
                  <a:lnTo>
                    <a:pt x="10342194" y="10583"/>
                  </a:lnTo>
                  <a:lnTo>
                    <a:pt x="10400496" y="11885"/>
                  </a:lnTo>
                  <a:lnTo>
                    <a:pt x="10457210" y="12620"/>
                  </a:lnTo>
                  <a:lnTo>
                    <a:pt x="10512501" y="12887"/>
                  </a:lnTo>
                  <a:lnTo>
                    <a:pt x="10566532" y="12784"/>
                  </a:lnTo>
                  <a:lnTo>
                    <a:pt x="10619468" y="12412"/>
                  </a:lnTo>
                  <a:lnTo>
                    <a:pt x="10671473" y="11869"/>
                  </a:lnTo>
                  <a:lnTo>
                    <a:pt x="10722710" y="11254"/>
                  </a:lnTo>
                  <a:lnTo>
                    <a:pt x="10773345" y="10667"/>
                  </a:lnTo>
                  <a:lnTo>
                    <a:pt x="10823540" y="10208"/>
                  </a:lnTo>
                  <a:lnTo>
                    <a:pt x="10873459" y="9974"/>
                  </a:lnTo>
                  <a:lnTo>
                    <a:pt x="10923268" y="10066"/>
                  </a:lnTo>
                  <a:lnTo>
                    <a:pt x="10973130" y="10583"/>
                  </a:lnTo>
                  <a:lnTo>
                    <a:pt x="10972368" y="15155"/>
                  </a:lnTo>
                  <a:lnTo>
                    <a:pt x="10972495" y="17695"/>
                  </a:lnTo>
                  <a:lnTo>
                    <a:pt x="10973130" y="20108"/>
                  </a:lnTo>
                  <a:lnTo>
                    <a:pt x="10904928" y="21059"/>
                  </a:lnTo>
                  <a:lnTo>
                    <a:pt x="10843695" y="21410"/>
                  </a:lnTo>
                  <a:lnTo>
                    <a:pt x="10788467" y="21261"/>
                  </a:lnTo>
                  <a:lnTo>
                    <a:pt x="10738277" y="20715"/>
                  </a:lnTo>
                  <a:lnTo>
                    <a:pt x="10692160" y="19872"/>
                  </a:lnTo>
                  <a:lnTo>
                    <a:pt x="10649149" y="18835"/>
                  </a:lnTo>
                  <a:lnTo>
                    <a:pt x="10608280" y="17705"/>
                  </a:lnTo>
                  <a:lnTo>
                    <a:pt x="10568587" y="16584"/>
                  </a:lnTo>
                  <a:lnTo>
                    <a:pt x="10529104" y="15572"/>
                  </a:lnTo>
                  <a:lnTo>
                    <a:pt x="10488864" y="14772"/>
                  </a:lnTo>
                  <a:lnTo>
                    <a:pt x="10446903" y="14286"/>
                  </a:lnTo>
                  <a:lnTo>
                    <a:pt x="10402255" y="14214"/>
                  </a:lnTo>
                  <a:lnTo>
                    <a:pt x="10353954" y="14659"/>
                  </a:lnTo>
                  <a:lnTo>
                    <a:pt x="10301034" y="15722"/>
                  </a:lnTo>
                  <a:lnTo>
                    <a:pt x="10242529" y="17504"/>
                  </a:lnTo>
                  <a:lnTo>
                    <a:pt x="10177475" y="20108"/>
                  </a:lnTo>
                  <a:lnTo>
                    <a:pt x="10107154" y="23142"/>
                  </a:lnTo>
                  <a:lnTo>
                    <a:pt x="10051725" y="25386"/>
                  </a:lnTo>
                  <a:lnTo>
                    <a:pt x="10009189" y="26921"/>
                  </a:lnTo>
                  <a:lnTo>
                    <a:pt x="9977549" y="27828"/>
                  </a:lnTo>
                  <a:lnTo>
                    <a:pt x="9954808" y="28187"/>
                  </a:lnTo>
                  <a:lnTo>
                    <a:pt x="9938968" y="28079"/>
                  </a:lnTo>
                  <a:lnTo>
                    <a:pt x="9928031" y="27585"/>
                  </a:lnTo>
                  <a:lnTo>
                    <a:pt x="9920000" y="26786"/>
                  </a:lnTo>
                  <a:lnTo>
                    <a:pt x="9912878" y="25762"/>
                  </a:lnTo>
                  <a:lnTo>
                    <a:pt x="9904667" y="24595"/>
                  </a:lnTo>
                  <a:lnTo>
                    <a:pt x="9853527" y="21041"/>
                  </a:lnTo>
                  <a:lnTo>
                    <a:pt x="9753225" y="19228"/>
                  </a:lnTo>
                  <a:lnTo>
                    <a:pt x="9698190" y="19586"/>
                  </a:lnTo>
                  <a:lnTo>
                    <a:pt x="9651608" y="20614"/>
                  </a:lnTo>
                  <a:lnTo>
                    <a:pt x="9609207" y="21747"/>
                  </a:lnTo>
                  <a:lnTo>
                    <a:pt x="9566715" y="22418"/>
                  </a:lnTo>
                  <a:lnTo>
                    <a:pt x="9519860" y="22061"/>
                  </a:lnTo>
                  <a:lnTo>
                    <a:pt x="9464370" y="20108"/>
                  </a:lnTo>
                  <a:lnTo>
                    <a:pt x="9432725" y="18895"/>
                  </a:lnTo>
                  <a:lnTo>
                    <a:pt x="9398982" y="18195"/>
                  </a:lnTo>
                  <a:lnTo>
                    <a:pt x="9362999" y="17927"/>
                  </a:lnTo>
                  <a:lnTo>
                    <a:pt x="9324633" y="18008"/>
                  </a:lnTo>
                  <a:lnTo>
                    <a:pt x="9283741" y="18358"/>
                  </a:lnTo>
                  <a:lnTo>
                    <a:pt x="9240182" y="18895"/>
                  </a:lnTo>
                  <a:lnTo>
                    <a:pt x="9193812" y="19536"/>
                  </a:lnTo>
                  <a:lnTo>
                    <a:pt x="9144490" y="20201"/>
                  </a:lnTo>
                  <a:lnTo>
                    <a:pt x="9092072" y="20808"/>
                  </a:lnTo>
                  <a:lnTo>
                    <a:pt x="9036417" y="21274"/>
                  </a:lnTo>
                  <a:lnTo>
                    <a:pt x="8977381" y="21519"/>
                  </a:lnTo>
                  <a:lnTo>
                    <a:pt x="8914823" y="21461"/>
                  </a:lnTo>
                  <a:lnTo>
                    <a:pt x="8848600" y="21018"/>
                  </a:lnTo>
                  <a:lnTo>
                    <a:pt x="8778570" y="20108"/>
                  </a:lnTo>
                  <a:lnTo>
                    <a:pt x="8709324" y="18861"/>
                  </a:lnTo>
                  <a:lnTo>
                    <a:pt x="8655200" y="17720"/>
                  </a:lnTo>
                  <a:lnTo>
                    <a:pt x="8613975" y="16711"/>
                  </a:lnTo>
                  <a:lnTo>
                    <a:pt x="8561325" y="15204"/>
                  </a:lnTo>
                  <a:lnTo>
                    <a:pt x="8545454" y="14762"/>
                  </a:lnTo>
                  <a:lnTo>
                    <a:pt x="8533587" y="14565"/>
                  </a:lnTo>
                  <a:lnTo>
                    <a:pt x="8523501" y="14642"/>
                  </a:lnTo>
                  <a:lnTo>
                    <a:pt x="8512971" y="15020"/>
                  </a:lnTo>
                  <a:lnTo>
                    <a:pt x="8499776" y="15727"/>
                  </a:lnTo>
                  <a:lnTo>
                    <a:pt x="8481690" y="16792"/>
                  </a:lnTo>
                  <a:lnTo>
                    <a:pt x="8456490" y="18243"/>
                  </a:lnTo>
                  <a:lnTo>
                    <a:pt x="8382703" y="21893"/>
                  </a:lnTo>
                  <a:lnTo>
                    <a:pt x="8339584" y="23434"/>
                  </a:lnTo>
                  <a:lnTo>
                    <a:pt x="8293192" y="24722"/>
                  </a:lnTo>
                  <a:lnTo>
                    <a:pt x="8244117" y="25751"/>
                  </a:lnTo>
                  <a:lnTo>
                    <a:pt x="8192952" y="26512"/>
                  </a:lnTo>
                  <a:lnTo>
                    <a:pt x="8140289" y="26999"/>
                  </a:lnTo>
                  <a:lnTo>
                    <a:pt x="8086721" y="27204"/>
                  </a:lnTo>
                  <a:lnTo>
                    <a:pt x="8032841" y="27119"/>
                  </a:lnTo>
                  <a:lnTo>
                    <a:pt x="7979239" y="26737"/>
                  </a:lnTo>
                  <a:lnTo>
                    <a:pt x="7926509" y="26051"/>
                  </a:lnTo>
                  <a:lnTo>
                    <a:pt x="7875244" y="25052"/>
                  </a:lnTo>
                  <a:lnTo>
                    <a:pt x="7826034" y="23733"/>
                  </a:lnTo>
                  <a:lnTo>
                    <a:pt x="7779473" y="22088"/>
                  </a:lnTo>
                  <a:lnTo>
                    <a:pt x="7736154" y="20108"/>
                  </a:lnTo>
                  <a:lnTo>
                    <a:pt x="7698712" y="18521"/>
                  </a:lnTo>
                  <a:lnTo>
                    <a:pt x="7659132" y="17519"/>
                  </a:lnTo>
                  <a:lnTo>
                    <a:pt x="7617523" y="17021"/>
                  </a:lnTo>
                  <a:lnTo>
                    <a:pt x="7573991" y="16947"/>
                  </a:lnTo>
                  <a:lnTo>
                    <a:pt x="7528643" y="17217"/>
                  </a:lnTo>
                  <a:lnTo>
                    <a:pt x="7481586" y="17753"/>
                  </a:lnTo>
                  <a:lnTo>
                    <a:pt x="7432928" y="18473"/>
                  </a:lnTo>
                  <a:lnTo>
                    <a:pt x="7382776" y="19298"/>
                  </a:lnTo>
                  <a:lnTo>
                    <a:pt x="7331237" y="20149"/>
                  </a:lnTo>
                  <a:lnTo>
                    <a:pt x="7278418" y="20945"/>
                  </a:lnTo>
                  <a:lnTo>
                    <a:pt x="7224426" y="21607"/>
                  </a:lnTo>
                  <a:lnTo>
                    <a:pt x="7169369" y="22055"/>
                  </a:lnTo>
                  <a:lnTo>
                    <a:pt x="7113353" y="22208"/>
                  </a:lnTo>
                  <a:lnTo>
                    <a:pt x="7056485" y="21988"/>
                  </a:lnTo>
                  <a:lnTo>
                    <a:pt x="6998874" y="21315"/>
                  </a:lnTo>
                  <a:lnTo>
                    <a:pt x="6940626" y="20108"/>
                  </a:lnTo>
                  <a:lnTo>
                    <a:pt x="6876821" y="18828"/>
                  </a:lnTo>
                  <a:lnTo>
                    <a:pt x="6818681" y="18368"/>
                  </a:lnTo>
                  <a:lnTo>
                    <a:pt x="6765360" y="18573"/>
                  </a:lnTo>
                  <a:lnTo>
                    <a:pt x="6716010" y="19286"/>
                  </a:lnTo>
                  <a:lnTo>
                    <a:pt x="6669786" y="20352"/>
                  </a:lnTo>
                  <a:lnTo>
                    <a:pt x="6625841" y="21614"/>
                  </a:lnTo>
                  <a:lnTo>
                    <a:pt x="6583327" y="22918"/>
                  </a:lnTo>
                  <a:lnTo>
                    <a:pt x="6541398" y="24107"/>
                  </a:lnTo>
                  <a:lnTo>
                    <a:pt x="6499208" y="25025"/>
                  </a:lnTo>
                  <a:lnTo>
                    <a:pt x="6455910" y="25517"/>
                  </a:lnTo>
                  <a:lnTo>
                    <a:pt x="6410656" y="25428"/>
                  </a:lnTo>
                  <a:lnTo>
                    <a:pt x="6362601" y="24600"/>
                  </a:lnTo>
                  <a:lnTo>
                    <a:pt x="6310897" y="22879"/>
                  </a:lnTo>
                  <a:lnTo>
                    <a:pt x="6254699" y="20108"/>
                  </a:lnTo>
                  <a:lnTo>
                    <a:pt x="6203223" y="17386"/>
                  </a:lnTo>
                  <a:lnTo>
                    <a:pt x="6151580" y="15112"/>
                  </a:lnTo>
                  <a:lnTo>
                    <a:pt x="6099857" y="13270"/>
                  </a:lnTo>
                  <a:lnTo>
                    <a:pt x="6048139" y="11839"/>
                  </a:lnTo>
                  <a:lnTo>
                    <a:pt x="5996513" y="10802"/>
                  </a:lnTo>
                  <a:lnTo>
                    <a:pt x="5945064" y="10140"/>
                  </a:lnTo>
                  <a:lnTo>
                    <a:pt x="5893879" y="9835"/>
                  </a:lnTo>
                  <a:lnTo>
                    <a:pt x="5843044" y="9868"/>
                  </a:lnTo>
                  <a:lnTo>
                    <a:pt x="5792645" y="10222"/>
                  </a:lnTo>
                  <a:lnTo>
                    <a:pt x="5742768" y="10877"/>
                  </a:lnTo>
                  <a:lnTo>
                    <a:pt x="5693500" y="11815"/>
                  </a:lnTo>
                  <a:lnTo>
                    <a:pt x="5644926" y="13018"/>
                  </a:lnTo>
                  <a:lnTo>
                    <a:pt x="5597133" y="14467"/>
                  </a:lnTo>
                  <a:lnTo>
                    <a:pt x="5550206" y="16144"/>
                  </a:lnTo>
                  <a:lnTo>
                    <a:pt x="5504232" y="18030"/>
                  </a:lnTo>
                  <a:lnTo>
                    <a:pt x="5459298" y="20108"/>
                  </a:lnTo>
                  <a:lnTo>
                    <a:pt x="5415146" y="21996"/>
                  </a:lnTo>
                  <a:lnTo>
                    <a:pt x="5371353" y="23405"/>
                  </a:lnTo>
                  <a:lnTo>
                    <a:pt x="5327683" y="24385"/>
                  </a:lnTo>
                  <a:lnTo>
                    <a:pt x="5283901" y="24983"/>
                  </a:lnTo>
                  <a:lnTo>
                    <a:pt x="5239769" y="25249"/>
                  </a:lnTo>
                  <a:lnTo>
                    <a:pt x="5195053" y="25231"/>
                  </a:lnTo>
                  <a:lnTo>
                    <a:pt x="5149515" y="24978"/>
                  </a:lnTo>
                  <a:lnTo>
                    <a:pt x="5102920" y="24537"/>
                  </a:lnTo>
                  <a:lnTo>
                    <a:pt x="5055031" y="23958"/>
                  </a:lnTo>
                  <a:lnTo>
                    <a:pt x="5005614" y="23289"/>
                  </a:lnTo>
                  <a:lnTo>
                    <a:pt x="4954431" y="22579"/>
                  </a:lnTo>
                  <a:lnTo>
                    <a:pt x="4901246" y="21876"/>
                  </a:lnTo>
                  <a:lnTo>
                    <a:pt x="4845823" y="21229"/>
                  </a:lnTo>
                  <a:lnTo>
                    <a:pt x="4787927" y="20686"/>
                  </a:lnTo>
                  <a:lnTo>
                    <a:pt x="4727321" y="20296"/>
                  </a:lnTo>
                  <a:lnTo>
                    <a:pt x="4663770" y="20108"/>
                  </a:lnTo>
                  <a:lnTo>
                    <a:pt x="4579848" y="19796"/>
                  </a:lnTo>
                  <a:lnTo>
                    <a:pt x="4515485" y="19211"/>
                  </a:lnTo>
                  <a:lnTo>
                    <a:pt x="4467596" y="18466"/>
                  </a:lnTo>
                  <a:lnTo>
                    <a:pt x="4408892" y="16939"/>
                  </a:lnTo>
                  <a:lnTo>
                    <a:pt x="4391904" y="16381"/>
                  </a:lnTo>
                  <a:lnTo>
                    <a:pt x="4379044" y="16108"/>
                  </a:lnTo>
                  <a:lnTo>
                    <a:pt x="4367225" y="16233"/>
                  </a:lnTo>
                  <a:lnTo>
                    <a:pt x="4353361" y="16867"/>
                  </a:lnTo>
                  <a:lnTo>
                    <a:pt x="4334366" y="18121"/>
                  </a:lnTo>
                  <a:lnTo>
                    <a:pt x="4307154" y="20108"/>
                  </a:lnTo>
                  <a:lnTo>
                    <a:pt x="4263210" y="22194"/>
                  </a:lnTo>
                  <a:lnTo>
                    <a:pt x="4212044" y="22932"/>
                  </a:lnTo>
                  <a:lnTo>
                    <a:pt x="4155906" y="22676"/>
                  </a:lnTo>
                  <a:lnTo>
                    <a:pt x="4097046" y="21780"/>
                  </a:lnTo>
                  <a:lnTo>
                    <a:pt x="4037714" y="20599"/>
                  </a:lnTo>
                  <a:lnTo>
                    <a:pt x="3980162" y="19487"/>
                  </a:lnTo>
                  <a:lnTo>
                    <a:pt x="3926639" y="18798"/>
                  </a:lnTo>
                  <a:lnTo>
                    <a:pt x="3879395" y="18887"/>
                  </a:lnTo>
                  <a:lnTo>
                    <a:pt x="3840683" y="20108"/>
                  </a:lnTo>
                  <a:lnTo>
                    <a:pt x="3807620" y="21359"/>
                  </a:lnTo>
                  <a:lnTo>
                    <a:pt x="3764813" y="22117"/>
                  </a:lnTo>
                  <a:lnTo>
                    <a:pt x="3714222" y="22464"/>
                  </a:lnTo>
                  <a:lnTo>
                    <a:pt x="3657810" y="22480"/>
                  </a:lnTo>
                  <a:lnTo>
                    <a:pt x="3597539" y="22246"/>
                  </a:lnTo>
                  <a:lnTo>
                    <a:pt x="3535370" y="21843"/>
                  </a:lnTo>
                  <a:lnTo>
                    <a:pt x="3473267" y="21350"/>
                  </a:lnTo>
                  <a:lnTo>
                    <a:pt x="3413189" y="20850"/>
                  </a:lnTo>
                  <a:lnTo>
                    <a:pt x="3357101" y="20422"/>
                  </a:lnTo>
                  <a:lnTo>
                    <a:pt x="3306963" y="20148"/>
                  </a:lnTo>
                  <a:lnTo>
                    <a:pt x="3264738" y="20108"/>
                  </a:lnTo>
                  <a:lnTo>
                    <a:pt x="3232050" y="20092"/>
                  </a:lnTo>
                  <a:lnTo>
                    <a:pt x="3193678" y="19955"/>
                  </a:lnTo>
                  <a:lnTo>
                    <a:pt x="3150418" y="19728"/>
                  </a:lnTo>
                  <a:lnTo>
                    <a:pt x="3103063" y="19441"/>
                  </a:lnTo>
                  <a:lnTo>
                    <a:pt x="3052406" y="19127"/>
                  </a:lnTo>
                  <a:lnTo>
                    <a:pt x="2999242" y="18815"/>
                  </a:lnTo>
                  <a:lnTo>
                    <a:pt x="2944364" y="18536"/>
                  </a:lnTo>
                  <a:lnTo>
                    <a:pt x="2888567" y="18322"/>
                  </a:lnTo>
                  <a:lnTo>
                    <a:pt x="2832645" y="18202"/>
                  </a:lnTo>
                  <a:lnTo>
                    <a:pt x="2777391" y="18208"/>
                  </a:lnTo>
                  <a:lnTo>
                    <a:pt x="2723599" y="18371"/>
                  </a:lnTo>
                  <a:lnTo>
                    <a:pt x="2672064" y="18722"/>
                  </a:lnTo>
                  <a:lnTo>
                    <a:pt x="2623579" y="19290"/>
                  </a:lnTo>
                  <a:lnTo>
                    <a:pt x="2578938" y="20108"/>
                  </a:lnTo>
                  <a:lnTo>
                    <a:pt x="2543459" y="20783"/>
                  </a:lnTo>
                  <a:lnTo>
                    <a:pt x="2503453" y="21371"/>
                  </a:lnTo>
                  <a:lnTo>
                    <a:pt x="2459441" y="21872"/>
                  </a:lnTo>
                  <a:lnTo>
                    <a:pt x="2411947" y="22288"/>
                  </a:lnTo>
                  <a:lnTo>
                    <a:pt x="2361491" y="22622"/>
                  </a:lnTo>
                  <a:lnTo>
                    <a:pt x="2308597" y="22874"/>
                  </a:lnTo>
                  <a:lnTo>
                    <a:pt x="2253786" y="23046"/>
                  </a:lnTo>
                  <a:lnTo>
                    <a:pt x="2197580" y="23139"/>
                  </a:lnTo>
                  <a:lnTo>
                    <a:pt x="2140502" y="23156"/>
                  </a:lnTo>
                  <a:lnTo>
                    <a:pt x="2083073" y="23097"/>
                  </a:lnTo>
                  <a:lnTo>
                    <a:pt x="2025816" y="22965"/>
                  </a:lnTo>
                  <a:lnTo>
                    <a:pt x="1969253" y="22761"/>
                  </a:lnTo>
                  <a:lnTo>
                    <a:pt x="1913906" y="22486"/>
                  </a:lnTo>
                  <a:lnTo>
                    <a:pt x="1860296" y="22142"/>
                  </a:lnTo>
                  <a:lnTo>
                    <a:pt x="1808947" y="21731"/>
                  </a:lnTo>
                  <a:lnTo>
                    <a:pt x="1760380" y="21253"/>
                  </a:lnTo>
                  <a:lnTo>
                    <a:pt x="1715118" y="20712"/>
                  </a:lnTo>
                  <a:lnTo>
                    <a:pt x="1673682" y="20108"/>
                  </a:lnTo>
                  <a:lnTo>
                    <a:pt x="1628602" y="19639"/>
                  </a:lnTo>
                  <a:lnTo>
                    <a:pt x="1582065" y="19649"/>
                  </a:lnTo>
                  <a:lnTo>
                    <a:pt x="1534250" y="20050"/>
                  </a:lnTo>
                  <a:lnTo>
                    <a:pt x="1485337" y="20751"/>
                  </a:lnTo>
                  <a:lnTo>
                    <a:pt x="1435506" y="21663"/>
                  </a:lnTo>
                  <a:lnTo>
                    <a:pt x="1384936" y="22697"/>
                  </a:lnTo>
                  <a:lnTo>
                    <a:pt x="1333807" y="23765"/>
                  </a:lnTo>
                  <a:lnTo>
                    <a:pt x="1282299" y="24775"/>
                  </a:lnTo>
                  <a:lnTo>
                    <a:pt x="1230592" y="25640"/>
                  </a:lnTo>
                  <a:lnTo>
                    <a:pt x="1178865" y="26269"/>
                  </a:lnTo>
                  <a:lnTo>
                    <a:pt x="1127298" y="26574"/>
                  </a:lnTo>
                  <a:lnTo>
                    <a:pt x="1076071" y="26466"/>
                  </a:lnTo>
                  <a:lnTo>
                    <a:pt x="1025364" y="25854"/>
                  </a:lnTo>
                  <a:lnTo>
                    <a:pt x="975355" y="24650"/>
                  </a:lnTo>
                  <a:lnTo>
                    <a:pt x="926225" y="22764"/>
                  </a:lnTo>
                  <a:lnTo>
                    <a:pt x="878154" y="20108"/>
                  </a:lnTo>
                  <a:lnTo>
                    <a:pt x="831804" y="17445"/>
                  </a:lnTo>
                  <a:lnTo>
                    <a:pt x="782502" y="15264"/>
                  </a:lnTo>
                  <a:lnTo>
                    <a:pt x="730705" y="13535"/>
                  </a:lnTo>
                  <a:lnTo>
                    <a:pt x="676872" y="12228"/>
                  </a:lnTo>
                  <a:lnTo>
                    <a:pt x="621461" y="11314"/>
                  </a:lnTo>
                  <a:lnTo>
                    <a:pt x="564930" y="10762"/>
                  </a:lnTo>
                  <a:lnTo>
                    <a:pt x="507738" y="10543"/>
                  </a:lnTo>
                  <a:lnTo>
                    <a:pt x="450343" y="10627"/>
                  </a:lnTo>
                  <a:lnTo>
                    <a:pt x="393203" y="10984"/>
                  </a:lnTo>
                  <a:lnTo>
                    <a:pt x="336777" y="11585"/>
                  </a:lnTo>
                  <a:lnTo>
                    <a:pt x="281522" y="12400"/>
                  </a:lnTo>
                  <a:lnTo>
                    <a:pt x="227898" y="13398"/>
                  </a:lnTo>
                  <a:lnTo>
                    <a:pt x="176362" y="14551"/>
                  </a:lnTo>
                  <a:lnTo>
                    <a:pt x="127372" y="15828"/>
                  </a:lnTo>
                  <a:lnTo>
                    <a:pt x="81387" y="17200"/>
                  </a:lnTo>
                  <a:lnTo>
                    <a:pt x="38866" y="18636"/>
                  </a:lnTo>
                  <a:lnTo>
                    <a:pt x="266" y="20108"/>
                  </a:lnTo>
                  <a:lnTo>
                    <a:pt x="584" y="16044"/>
                  </a:lnTo>
                  <a:lnTo>
                    <a:pt x="0" y="12615"/>
                  </a:lnTo>
                  <a:lnTo>
                    <a:pt x="266" y="10583"/>
                  </a:lnTo>
                  <a:close/>
                </a:path>
              </a:pathLst>
            </a:custGeom>
            <a:ln w="44450">
              <a:solidFill>
                <a:srgbClr val="C0504D"/>
              </a:solidFill>
            </a:ln>
          </p:spPr>
          <p:txBody>
            <a:bodyPr wrap="square" lIns="0" tIns="0" rIns="0" bIns="0" rtlCol="0"/>
            <a:lstStyle/>
            <a:p>
              <a:endParaRPr/>
            </a:p>
          </p:txBody>
        </p:sp>
      </p:grpSp>
      <p:sp>
        <p:nvSpPr>
          <p:cNvPr id="6" name="object 6"/>
          <p:cNvSpPr txBox="1"/>
          <p:nvPr/>
        </p:nvSpPr>
        <p:spPr>
          <a:xfrm>
            <a:off x="76200" y="2151697"/>
            <a:ext cx="7467600" cy="3411831"/>
          </a:xfrm>
          <a:prstGeom prst="rect">
            <a:avLst/>
          </a:prstGeom>
        </p:spPr>
        <p:txBody>
          <a:bodyPr vert="horz" wrap="square" lIns="0" tIns="36195" rIns="0" bIns="0" rtlCol="0">
            <a:spAutoFit/>
          </a:bodyPr>
          <a:lstStyle/>
          <a:p>
            <a:pPr marL="330200" marR="5080" indent="-316865" algn="just">
              <a:lnSpc>
                <a:spcPct val="89700"/>
              </a:lnSpc>
              <a:spcBef>
                <a:spcPts val="285"/>
              </a:spcBef>
              <a:buChar char="●"/>
              <a:tabLst>
                <a:tab pos="330200" algn="l"/>
              </a:tabLst>
            </a:pPr>
            <a:r>
              <a:rPr sz="1500" dirty="0">
                <a:latin typeface="Arial"/>
                <a:cs typeface="Arial"/>
              </a:rPr>
              <a:t>Formative</a:t>
            </a:r>
            <a:r>
              <a:rPr sz="1500" spc="90" dirty="0">
                <a:latin typeface="Arial"/>
                <a:cs typeface="Arial"/>
              </a:rPr>
              <a:t> </a:t>
            </a:r>
            <a:r>
              <a:rPr sz="1500" dirty="0">
                <a:latin typeface="Arial"/>
                <a:cs typeface="Arial"/>
              </a:rPr>
              <a:t>evaluation</a:t>
            </a:r>
            <a:r>
              <a:rPr sz="1500" spc="160" dirty="0">
                <a:latin typeface="Arial"/>
                <a:cs typeface="Arial"/>
              </a:rPr>
              <a:t> </a:t>
            </a:r>
            <a:r>
              <a:rPr sz="1500" dirty="0">
                <a:latin typeface="Arial"/>
                <a:cs typeface="Arial"/>
              </a:rPr>
              <a:t>is</a:t>
            </a:r>
            <a:r>
              <a:rPr sz="1500" spc="75" dirty="0">
                <a:latin typeface="Arial"/>
                <a:cs typeface="Arial"/>
              </a:rPr>
              <a:t> </a:t>
            </a:r>
            <a:r>
              <a:rPr sz="1500" dirty="0">
                <a:latin typeface="Arial"/>
                <a:cs typeface="Arial"/>
              </a:rPr>
              <a:t>conducted</a:t>
            </a:r>
            <a:r>
              <a:rPr sz="1500" spc="130" dirty="0">
                <a:latin typeface="Arial"/>
                <a:cs typeface="Arial"/>
              </a:rPr>
              <a:t> </a:t>
            </a:r>
            <a:r>
              <a:rPr sz="1500" dirty="0">
                <a:latin typeface="Arial"/>
                <a:cs typeface="Arial"/>
              </a:rPr>
              <a:t>to</a:t>
            </a:r>
            <a:r>
              <a:rPr sz="1500" spc="65" dirty="0">
                <a:latin typeface="Arial"/>
                <a:cs typeface="Arial"/>
              </a:rPr>
              <a:t> </a:t>
            </a:r>
            <a:r>
              <a:rPr sz="1500" dirty="0">
                <a:latin typeface="Arial"/>
                <a:cs typeface="Arial"/>
              </a:rPr>
              <a:t>find</a:t>
            </a:r>
            <a:r>
              <a:rPr sz="1500" spc="114" dirty="0">
                <a:latin typeface="Arial"/>
                <a:cs typeface="Arial"/>
              </a:rPr>
              <a:t> </a:t>
            </a:r>
            <a:r>
              <a:rPr sz="1500" dirty="0">
                <a:latin typeface="Arial"/>
                <a:cs typeface="Arial"/>
              </a:rPr>
              <a:t>out</a:t>
            </a:r>
            <a:r>
              <a:rPr sz="1500" spc="120" dirty="0">
                <a:latin typeface="Arial"/>
                <a:cs typeface="Arial"/>
              </a:rPr>
              <a:t> </a:t>
            </a:r>
            <a:r>
              <a:rPr sz="1500" dirty="0">
                <a:latin typeface="Arial"/>
                <a:cs typeface="Arial"/>
              </a:rPr>
              <a:t>about</a:t>
            </a:r>
            <a:r>
              <a:rPr sz="1500" spc="80" dirty="0">
                <a:latin typeface="Arial"/>
                <a:cs typeface="Arial"/>
              </a:rPr>
              <a:t> </a:t>
            </a:r>
            <a:r>
              <a:rPr sz="1500" dirty="0">
                <a:latin typeface="Arial"/>
                <a:cs typeface="Arial"/>
              </a:rPr>
              <a:t>the</a:t>
            </a:r>
            <a:r>
              <a:rPr sz="1500" spc="85" dirty="0">
                <a:latin typeface="Arial"/>
                <a:cs typeface="Arial"/>
              </a:rPr>
              <a:t> </a:t>
            </a:r>
            <a:r>
              <a:rPr sz="1500" dirty="0">
                <a:latin typeface="Arial"/>
                <a:cs typeface="Arial"/>
              </a:rPr>
              <a:t>target</a:t>
            </a:r>
            <a:r>
              <a:rPr sz="1500" spc="85" dirty="0">
                <a:latin typeface="Arial"/>
                <a:cs typeface="Arial"/>
              </a:rPr>
              <a:t> </a:t>
            </a:r>
            <a:r>
              <a:rPr sz="1500" spc="-10" dirty="0">
                <a:latin typeface="Arial"/>
                <a:cs typeface="Arial"/>
              </a:rPr>
              <a:t>audience </a:t>
            </a:r>
            <a:r>
              <a:rPr sz="1500" dirty="0">
                <a:latin typeface="Arial"/>
                <a:cs typeface="Arial"/>
              </a:rPr>
              <a:t>before</a:t>
            </a:r>
            <a:r>
              <a:rPr sz="1500" spc="50" dirty="0">
                <a:latin typeface="Arial"/>
                <a:cs typeface="Arial"/>
              </a:rPr>
              <a:t> </a:t>
            </a:r>
            <a:r>
              <a:rPr sz="1500" dirty="0">
                <a:latin typeface="Arial"/>
                <a:cs typeface="Arial"/>
              </a:rPr>
              <a:t>the</a:t>
            </a:r>
            <a:r>
              <a:rPr sz="1500" spc="65" dirty="0">
                <a:latin typeface="Arial"/>
                <a:cs typeface="Arial"/>
              </a:rPr>
              <a:t> </a:t>
            </a:r>
            <a:r>
              <a:rPr sz="1500" dirty="0">
                <a:latin typeface="Arial"/>
                <a:cs typeface="Arial"/>
              </a:rPr>
              <a:t>nutrition</a:t>
            </a:r>
            <a:r>
              <a:rPr sz="1500" spc="85" dirty="0">
                <a:latin typeface="Arial"/>
                <a:cs typeface="Arial"/>
              </a:rPr>
              <a:t> </a:t>
            </a:r>
            <a:r>
              <a:rPr sz="1500" spc="-10" dirty="0">
                <a:latin typeface="Arial"/>
                <a:cs typeface="Arial"/>
              </a:rPr>
              <a:t>campaign,</a:t>
            </a:r>
            <a:r>
              <a:rPr sz="1500" spc="-85" dirty="0">
                <a:latin typeface="Arial"/>
                <a:cs typeface="Arial"/>
              </a:rPr>
              <a:t> </a:t>
            </a:r>
            <a:r>
              <a:rPr sz="1500" dirty="0">
                <a:latin typeface="Arial"/>
                <a:cs typeface="Arial"/>
              </a:rPr>
              <a:t>and</a:t>
            </a:r>
            <a:r>
              <a:rPr sz="1500" spc="-70" dirty="0">
                <a:latin typeface="Arial"/>
                <a:cs typeface="Arial"/>
              </a:rPr>
              <a:t> </a:t>
            </a:r>
            <a:r>
              <a:rPr sz="1500" dirty="0">
                <a:latin typeface="Arial"/>
                <a:cs typeface="Arial"/>
              </a:rPr>
              <a:t>their</a:t>
            </a:r>
            <a:r>
              <a:rPr sz="1500" spc="-55" dirty="0">
                <a:latin typeface="Arial"/>
                <a:cs typeface="Arial"/>
              </a:rPr>
              <a:t> </a:t>
            </a:r>
            <a:r>
              <a:rPr sz="1500" dirty="0">
                <a:latin typeface="Arial"/>
                <a:cs typeface="Arial"/>
              </a:rPr>
              <a:t>nutritional</a:t>
            </a:r>
            <a:r>
              <a:rPr sz="1500" spc="-50" dirty="0">
                <a:latin typeface="Arial"/>
                <a:cs typeface="Arial"/>
              </a:rPr>
              <a:t> </a:t>
            </a:r>
            <a:r>
              <a:rPr sz="1500" dirty="0">
                <a:latin typeface="Arial"/>
                <a:cs typeface="Arial"/>
              </a:rPr>
              <a:t>knowledge,</a:t>
            </a:r>
            <a:r>
              <a:rPr sz="1500" spc="-50" dirty="0">
                <a:latin typeface="Arial"/>
                <a:cs typeface="Arial"/>
              </a:rPr>
              <a:t> </a:t>
            </a:r>
            <a:r>
              <a:rPr sz="1500" dirty="0">
                <a:latin typeface="Arial"/>
                <a:cs typeface="Arial"/>
              </a:rPr>
              <a:t>needs,</a:t>
            </a:r>
            <a:r>
              <a:rPr sz="1500" spc="-95" dirty="0">
                <a:latin typeface="Arial"/>
                <a:cs typeface="Arial"/>
              </a:rPr>
              <a:t> </a:t>
            </a:r>
            <a:r>
              <a:rPr sz="1500" spc="-25" dirty="0">
                <a:latin typeface="Arial"/>
                <a:cs typeface="Arial"/>
              </a:rPr>
              <a:t>and </a:t>
            </a:r>
            <a:r>
              <a:rPr sz="1500" dirty="0">
                <a:latin typeface="Arial"/>
                <a:cs typeface="Arial"/>
              </a:rPr>
              <a:t>preferred</a:t>
            </a:r>
            <a:r>
              <a:rPr sz="1500" spc="-10" dirty="0">
                <a:latin typeface="Arial"/>
                <a:cs typeface="Arial"/>
              </a:rPr>
              <a:t> </a:t>
            </a:r>
            <a:r>
              <a:rPr sz="1500" spc="-20" dirty="0">
                <a:latin typeface="Arial"/>
                <a:cs typeface="Arial"/>
              </a:rPr>
              <a:t>communication</a:t>
            </a:r>
            <a:r>
              <a:rPr sz="1500" spc="-15" dirty="0">
                <a:latin typeface="Arial"/>
                <a:cs typeface="Arial"/>
              </a:rPr>
              <a:t> </a:t>
            </a:r>
            <a:r>
              <a:rPr sz="1500" spc="-10" dirty="0">
                <a:latin typeface="Arial"/>
                <a:cs typeface="Arial"/>
              </a:rPr>
              <a:t>channel.</a:t>
            </a:r>
            <a:endParaRPr sz="1500" dirty="0">
              <a:latin typeface="Arial"/>
              <a:cs typeface="Arial"/>
            </a:endParaRPr>
          </a:p>
          <a:p>
            <a:pPr algn="just">
              <a:lnSpc>
                <a:spcPct val="100000"/>
              </a:lnSpc>
              <a:spcBef>
                <a:spcPts val="1545"/>
              </a:spcBef>
              <a:buFont typeface="Arial"/>
              <a:buChar char="●"/>
            </a:pPr>
            <a:endParaRPr sz="1500" dirty="0">
              <a:latin typeface="Arial"/>
              <a:cs typeface="Arial"/>
            </a:endParaRPr>
          </a:p>
          <a:p>
            <a:pPr marL="330200" marR="71755" indent="-316865" algn="just">
              <a:lnSpc>
                <a:spcPct val="89700"/>
              </a:lnSpc>
              <a:buChar char="●"/>
              <a:tabLst>
                <a:tab pos="330200" algn="l"/>
              </a:tabLst>
            </a:pPr>
            <a:r>
              <a:rPr sz="1500" dirty="0">
                <a:latin typeface="Arial"/>
                <a:cs typeface="Arial"/>
              </a:rPr>
              <a:t>A</a:t>
            </a:r>
            <a:r>
              <a:rPr sz="1500" spc="150" dirty="0">
                <a:latin typeface="Arial"/>
                <a:cs typeface="Arial"/>
              </a:rPr>
              <a:t> </a:t>
            </a:r>
            <a:r>
              <a:rPr sz="1500" dirty="0">
                <a:latin typeface="Arial"/>
                <a:cs typeface="Arial"/>
              </a:rPr>
              <a:t>process</a:t>
            </a:r>
            <a:r>
              <a:rPr sz="1500" spc="200" dirty="0">
                <a:latin typeface="Arial"/>
                <a:cs typeface="Arial"/>
              </a:rPr>
              <a:t> </a:t>
            </a:r>
            <a:r>
              <a:rPr sz="1500" dirty="0">
                <a:latin typeface="Arial"/>
                <a:cs typeface="Arial"/>
              </a:rPr>
              <a:t>evaluation</a:t>
            </a:r>
            <a:r>
              <a:rPr sz="1500" spc="235" dirty="0">
                <a:latin typeface="Arial"/>
                <a:cs typeface="Arial"/>
              </a:rPr>
              <a:t> </a:t>
            </a:r>
            <a:r>
              <a:rPr sz="1500" dirty="0">
                <a:latin typeface="Arial"/>
                <a:cs typeface="Arial"/>
              </a:rPr>
              <a:t>is</a:t>
            </a:r>
            <a:r>
              <a:rPr sz="1500" spc="145" dirty="0">
                <a:latin typeface="Arial"/>
                <a:cs typeface="Arial"/>
              </a:rPr>
              <a:t> </a:t>
            </a:r>
            <a:r>
              <a:rPr sz="1500" dirty="0">
                <a:latin typeface="Arial"/>
                <a:cs typeface="Arial"/>
              </a:rPr>
              <a:t>conducted</a:t>
            </a:r>
            <a:r>
              <a:rPr sz="1500" spc="180" dirty="0">
                <a:latin typeface="Arial"/>
                <a:cs typeface="Arial"/>
              </a:rPr>
              <a:t> </a:t>
            </a:r>
            <a:r>
              <a:rPr sz="1500" dirty="0">
                <a:latin typeface="Arial"/>
                <a:cs typeface="Arial"/>
              </a:rPr>
              <a:t>by</a:t>
            </a:r>
            <a:r>
              <a:rPr sz="1500" spc="180" dirty="0">
                <a:latin typeface="Arial"/>
                <a:cs typeface="Arial"/>
              </a:rPr>
              <a:t> </a:t>
            </a:r>
            <a:r>
              <a:rPr sz="1500" dirty="0">
                <a:latin typeface="Arial"/>
                <a:cs typeface="Arial"/>
              </a:rPr>
              <a:t>looking</a:t>
            </a:r>
            <a:r>
              <a:rPr sz="1500" spc="114" dirty="0">
                <a:latin typeface="Arial"/>
                <a:cs typeface="Arial"/>
              </a:rPr>
              <a:t> </a:t>
            </a:r>
            <a:r>
              <a:rPr sz="1500" dirty="0">
                <a:latin typeface="Arial"/>
                <a:cs typeface="Arial"/>
              </a:rPr>
              <a:t>at</a:t>
            </a:r>
            <a:r>
              <a:rPr sz="1500" spc="175" dirty="0">
                <a:latin typeface="Arial"/>
                <a:cs typeface="Arial"/>
              </a:rPr>
              <a:t> </a:t>
            </a:r>
            <a:r>
              <a:rPr sz="1500" dirty="0">
                <a:latin typeface="Arial"/>
                <a:cs typeface="Arial"/>
              </a:rPr>
              <a:t>attendance</a:t>
            </a:r>
            <a:r>
              <a:rPr sz="1500" spc="175" dirty="0">
                <a:latin typeface="Arial"/>
                <a:cs typeface="Arial"/>
              </a:rPr>
              <a:t> </a:t>
            </a:r>
            <a:r>
              <a:rPr sz="1500" dirty="0">
                <a:latin typeface="Arial"/>
                <a:cs typeface="Arial"/>
              </a:rPr>
              <a:t>at</a:t>
            </a:r>
            <a:r>
              <a:rPr sz="1500" spc="175" dirty="0">
                <a:latin typeface="Arial"/>
                <a:cs typeface="Arial"/>
              </a:rPr>
              <a:t> </a:t>
            </a:r>
            <a:r>
              <a:rPr sz="1500" spc="-25" dirty="0">
                <a:latin typeface="Arial"/>
                <a:cs typeface="Arial"/>
              </a:rPr>
              <a:t>the </a:t>
            </a:r>
            <a:r>
              <a:rPr sz="1500" dirty="0">
                <a:latin typeface="Arial"/>
                <a:cs typeface="Arial"/>
              </a:rPr>
              <a:t>workshops,</a:t>
            </a:r>
            <a:r>
              <a:rPr sz="1500" spc="165" dirty="0">
                <a:latin typeface="Arial"/>
                <a:cs typeface="Arial"/>
              </a:rPr>
              <a:t> </a:t>
            </a:r>
            <a:r>
              <a:rPr sz="1500" dirty="0">
                <a:latin typeface="Arial"/>
                <a:cs typeface="Arial"/>
              </a:rPr>
              <a:t>the</a:t>
            </a:r>
            <a:r>
              <a:rPr sz="1500" spc="175" dirty="0">
                <a:latin typeface="Arial"/>
                <a:cs typeface="Arial"/>
              </a:rPr>
              <a:t> </a:t>
            </a:r>
            <a:r>
              <a:rPr sz="1500" dirty="0">
                <a:latin typeface="Arial"/>
                <a:cs typeface="Arial"/>
              </a:rPr>
              <a:t>number</a:t>
            </a:r>
            <a:r>
              <a:rPr sz="1500" spc="195" dirty="0">
                <a:latin typeface="Arial"/>
                <a:cs typeface="Arial"/>
              </a:rPr>
              <a:t> </a:t>
            </a:r>
            <a:r>
              <a:rPr sz="1500" dirty="0">
                <a:latin typeface="Arial"/>
                <a:cs typeface="Arial"/>
              </a:rPr>
              <a:t>of</a:t>
            </a:r>
            <a:r>
              <a:rPr sz="1500" spc="155" dirty="0">
                <a:latin typeface="Arial"/>
                <a:cs typeface="Arial"/>
              </a:rPr>
              <a:t> </a:t>
            </a:r>
            <a:r>
              <a:rPr sz="1500" spc="-10" dirty="0">
                <a:latin typeface="Arial"/>
                <a:cs typeface="Arial"/>
              </a:rPr>
              <a:t>posters</a:t>
            </a:r>
            <a:r>
              <a:rPr sz="1500" spc="-50" dirty="0">
                <a:latin typeface="Arial"/>
                <a:cs typeface="Arial"/>
              </a:rPr>
              <a:t> </a:t>
            </a:r>
            <a:r>
              <a:rPr sz="1500" dirty="0">
                <a:latin typeface="Arial"/>
                <a:cs typeface="Arial"/>
              </a:rPr>
              <a:t>distributed,</a:t>
            </a:r>
            <a:r>
              <a:rPr sz="1500" spc="-40" dirty="0">
                <a:latin typeface="Arial"/>
                <a:cs typeface="Arial"/>
              </a:rPr>
              <a:t> </a:t>
            </a:r>
            <a:r>
              <a:rPr sz="1500" spc="-10" dirty="0">
                <a:latin typeface="Arial"/>
                <a:cs typeface="Arial"/>
              </a:rPr>
              <a:t>social</a:t>
            </a:r>
            <a:r>
              <a:rPr sz="1500" spc="-80" dirty="0">
                <a:latin typeface="Arial"/>
                <a:cs typeface="Arial"/>
              </a:rPr>
              <a:t> </a:t>
            </a:r>
            <a:r>
              <a:rPr sz="1500" dirty="0">
                <a:latin typeface="Arial"/>
                <a:cs typeface="Arial"/>
              </a:rPr>
              <a:t>media</a:t>
            </a:r>
            <a:r>
              <a:rPr sz="1500" spc="-70" dirty="0">
                <a:latin typeface="Arial"/>
                <a:cs typeface="Arial"/>
              </a:rPr>
              <a:t> </a:t>
            </a:r>
            <a:r>
              <a:rPr sz="1500" spc="-10" dirty="0">
                <a:latin typeface="Arial"/>
                <a:cs typeface="Arial"/>
              </a:rPr>
              <a:t>engagement </a:t>
            </a:r>
            <a:r>
              <a:rPr sz="1500" dirty="0">
                <a:latin typeface="Arial"/>
                <a:cs typeface="Arial"/>
              </a:rPr>
              <a:t>and</a:t>
            </a:r>
            <a:r>
              <a:rPr sz="1500" spc="-30" dirty="0">
                <a:latin typeface="Arial"/>
                <a:cs typeface="Arial"/>
              </a:rPr>
              <a:t> </a:t>
            </a:r>
            <a:r>
              <a:rPr sz="1500" spc="-10" dirty="0">
                <a:latin typeface="Arial"/>
                <a:cs typeface="Arial"/>
              </a:rPr>
              <a:t>participation</a:t>
            </a:r>
            <a:r>
              <a:rPr sz="1500" spc="-5" dirty="0">
                <a:latin typeface="Arial"/>
                <a:cs typeface="Arial"/>
              </a:rPr>
              <a:t> </a:t>
            </a:r>
            <a:r>
              <a:rPr sz="1500" dirty="0">
                <a:latin typeface="Arial"/>
                <a:cs typeface="Arial"/>
              </a:rPr>
              <a:t>in</a:t>
            </a:r>
            <a:r>
              <a:rPr sz="1500" spc="-90" dirty="0">
                <a:latin typeface="Arial"/>
                <a:cs typeface="Arial"/>
              </a:rPr>
              <a:t> </a:t>
            </a:r>
            <a:r>
              <a:rPr sz="1500" spc="-10" dirty="0">
                <a:latin typeface="Arial"/>
                <a:cs typeface="Arial"/>
              </a:rPr>
              <a:t>activities.</a:t>
            </a:r>
            <a:endParaRPr sz="1500" dirty="0">
              <a:latin typeface="Arial"/>
              <a:cs typeface="Arial"/>
            </a:endParaRPr>
          </a:p>
          <a:p>
            <a:pPr algn="just">
              <a:lnSpc>
                <a:spcPct val="100000"/>
              </a:lnSpc>
              <a:spcBef>
                <a:spcPts val="530"/>
              </a:spcBef>
              <a:buFont typeface="Arial"/>
              <a:buChar char="●"/>
            </a:pPr>
            <a:endParaRPr sz="1500" dirty="0">
              <a:latin typeface="Arial"/>
              <a:cs typeface="Arial"/>
            </a:endParaRPr>
          </a:p>
          <a:p>
            <a:pPr marL="329565" indent="-316865" algn="just">
              <a:lnSpc>
                <a:spcPts val="1689"/>
              </a:lnSpc>
              <a:buChar char="●"/>
              <a:tabLst>
                <a:tab pos="329565" algn="l"/>
              </a:tabLst>
            </a:pPr>
            <a:r>
              <a:rPr sz="1500" dirty="0">
                <a:latin typeface="Arial"/>
                <a:cs typeface="Arial"/>
              </a:rPr>
              <a:t>Impact</a:t>
            </a:r>
            <a:r>
              <a:rPr sz="1500" spc="80" dirty="0">
                <a:latin typeface="Arial"/>
                <a:cs typeface="Arial"/>
              </a:rPr>
              <a:t> </a:t>
            </a:r>
            <a:r>
              <a:rPr sz="1500" dirty="0">
                <a:latin typeface="Arial"/>
                <a:cs typeface="Arial"/>
              </a:rPr>
              <a:t>evaluation</a:t>
            </a:r>
            <a:r>
              <a:rPr sz="1500" spc="165" dirty="0">
                <a:latin typeface="Arial"/>
                <a:cs typeface="Arial"/>
              </a:rPr>
              <a:t> </a:t>
            </a:r>
            <a:r>
              <a:rPr sz="1500" dirty="0">
                <a:latin typeface="Arial"/>
                <a:cs typeface="Arial"/>
              </a:rPr>
              <a:t>measures</a:t>
            </a:r>
            <a:r>
              <a:rPr sz="1500" spc="160" dirty="0">
                <a:latin typeface="Arial"/>
                <a:cs typeface="Arial"/>
              </a:rPr>
              <a:t> </a:t>
            </a:r>
            <a:r>
              <a:rPr sz="1500" dirty="0">
                <a:latin typeface="Arial"/>
                <a:cs typeface="Arial"/>
              </a:rPr>
              <a:t>initial</a:t>
            </a:r>
            <a:r>
              <a:rPr sz="1500" spc="130" dirty="0">
                <a:latin typeface="Arial"/>
                <a:cs typeface="Arial"/>
              </a:rPr>
              <a:t> </a:t>
            </a:r>
            <a:r>
              <a:rPr sz="1500" dirty="0">
                <a:latin typeface="Arial"/>
                <a:cs typeface="Arial"/>
              </a:rPr>
              <a:t>changes</a:t>
            </a:r>
            <a:r>
              <a:rPr sz="1500" spc="125" dirty="0">
                <a:latin typeface="Arial"/>
                <a:cs typeface="Arial"/>
              </a:rPr>
              <a:t> </a:t>
            </a:r>
            <a:r>
              <a:rPr sz="1500" dirty="0">
                <a:latin typeface="Arial"/>
                <a:cs typeface="Arial"/>
              </a:rPr>
              <a:t>in</a:t>
            </a:r>
            <a:r>
              <a:rPr sz="1500" spc="75" dirty="0">
                <a:latin typeface="Arial"/>
                <a:cs typeface="Arial"/>
              </a:rPr>
              <a:t> </a:t>
            </a:r>
            <a:r>
              <a:rPr sz="1500" dirty="0">
                <a:latin typeface="Arial"/>
                <a:cs typeface="Arial"/>
              </a:rPr>
              <a:t>participants</a:t>
            </a:r>
            <a:r>
              <a:rPr sz="1500" spc="125" dirty="0">
                <a:latin typeface="Arial"/>
                <a:cs typeface="Arial"/>
              </a:rPr>
              <a:t> </a:t>
            </a:r>
            <a:r>
              <a:rPr sz="1500" spc="-10" dirty="0">
                <a:latin typeface="Arial"/>
                <a:cs typeface="Arial"/>
              </a:rPr>
              <a:t>nutrition</a:t>
            </a:r>
            <a:endParaRPr sz="1500" dirty="0">
              <a:latin typeface="Arial"/>
              <a:cs typeface="Arial"/>
            </a:endParaRPr>
          </a:p>
          <a:p>
            <a:pPr marL="330200" algn="just">
              <a:lnSpc>
                <a:spcPts val="1689"/>
              </a:lnSpc>
            </a:pPr>
            <a:r>
              <a:rPr sz="1500" dirty="0">
                <a:latin typeface="Arial"/>
                <a:cs typeface="Arial"/>
              </a:rPr>
              <a:t>knowledge,</a:t>
            </a:r>
            <a:r>
              <a:rPr sz="1500" spc="110" dirty="0">
                <a:latin typeface="Arial"/>
                <a:cs typeface="Arial"/>
              </a:rPr>
              <a:t> </a:t>
            </a:r>
            <a:r>
              <a:rPr sz="1500" dirty="0">
                <a:latin typeface="Arial"/>
                <a:cs typeface="Arial"/>
              </a:rPr>
              <a:t>awareness</a:t>
            </a:r>
            <a:r>
              <a:rPr sz="1500" spc="135" dirty="0">
                <a:latin typeface="Arial"/>
                <a:cs typeface="Arial"/>
              </a:rPr>
              <a:t> </a:t>
            </a:r>
            <a:r>
              <a:rPr sz="1500" dirty="0">
                <a:latin typeface="Arial"/>
                <a:cs typeface="Arial"/>
              </a:rPr>
              <a:t>and</a:t>
            </a:r>
            <a:r>
              <a:rPr sz="1500" spc="140" dirty="0">
                <a:latin typeface="Arial"/>
                <a:cs typeface="Arial"/>
              </a:rPr>
              <a:t> </a:t>
            </a:r>
            <a:r>
              <a:rPr sz="1500" spc="-10" dirty="0">
                <a:latin typeface="Arial"/>
                <a:cs typeface="Arial"/>
              </a:rPr>
              <a:t>attitudes</a:t>
            </a:r>
            <a:r>
              <a:rPr sz="1500" spc="-80" dirty="0">
                <a:latin typeface="Arial"/>
                <a:cs typeface="Arial"/>
              </a:rPr>
              <a:t> </a:t>
            </a:r>
            <a:r>
              <a:rPr sz="1500" spc="-10" dirty="0">
                <a:latin typeface="Arial"/>
                <a:cs typeface="Arial"/>
              </a:rPr>
              <a:t>towards</a:t>
            </a:r>
            <a:r>
              <a:rPr sz="1500" spc="-75" dirty="0">
                <a:latin typeface="Arial"/>
                <a:cs typeface="Arial"/>
              </a:rPr>
              <a:t> </a:t>
            </a:r>
            <a:r>
              <a:rPr sz="1500" dirty="0">
                <a:latin typeface="Arial"/>
                <a:cs typeface="Arial"/>
              </a:rPr>
              <a:t>healthy</a:t>
            </a:r>
            <a:r>
              <a:rPr sz="1500" spc="-55" dirty="0">
                <a:latin typeface="Arial"/>
                <a:cs typeface="Arial"/>
              </a:rPr>
              <a:t> </a:t>
            </a:r>
            <a:r>
              <a:rPr sz="1500" spc="-10" dirty="0">
                <a:latin typeface="Arial"/>
                <a:cs typeface="Arial"/>
              </a:rPr>
              <a:t>eating.</a:t>
            </a:r>
            <a:endParaRPr sz="1500" dirty="0">
              <a:latin typeface="Arial"/>
              <a:cs typeface="Arial"/>
            </a:endParaRPr>
          </a:p>
          <a:p>
            <a:pPr algn="just">
              <a:lnSpc>
                <a:spcPct val="100000"/>
              </a:lnSpc>
              <a:spcBef>
                <a:spcPts val="715"/>
              </a:spcBef>
            </a:pPr>
            <a:endParaRPr sz="1500" dirty="0">
              <a:latin typeface="Arial"/>
              <a:cs typeface="Arial"/>
            </a:endParaRPr>
          </a:p>
          <a:p>
            <a:pPr marL="327660" marR="91440" indent="-314325" algn="just">
              <a:lnSpc>
                <a:spcPts val="1650"/>
              </a:lnSpc>
              <a:buChar char="●"/>
              <a:tabLst>
                <a:tab pos="330200" algn="l"/>
              </a:tabLst>
            </a:pPr>
            <a:r>
              <a:rPr sz="1500" dirty="0">
                <a:latin typeface="Arial"/>
                <a:cs typeface="Arial"/>
              </a:rPr>
              <a:t>Outcome</a:t>
            </a:r>
            <a:r>
              <a:rPr sz="1500" spc="105" dirty="0">
                <a:latin typeface="Arial"/>
                <a:cs typeface="Arial"/>
              </a:rPr>
              <a:t> </a:t>
            </a:r>
            <a:r>
              <a:rPr sz="1500" dirty="0">
                <a:latin typeface="Arial"/>
                <a:cs typeface="Arial"/>
              </a:rPr>
              <a:t>evaluation</a:t>
            </a:r>
            <a:r>
              <a:rPr sz="1500" spc="135" dirty="0">
                <a:latin typeface="Arial"/>
                <a:cs typeface="Arial"/>
              </a:rPr>
              <a:t> </a:t>
            </a:r>
            <a:r>
              <a:rPr sz="1500" dirty="0">
                <a:latin typeface="Arial"/>
                <a:cs typeface="Arial"/>
              </a:rPr>
              <a:t>looks</a:t>
            </a:r>
            <a:r>
              <a:rPr sz="1500" spc="105" dirty="0">
                <a:latin typeface="Arial"/>
                <a:cs typeface="Arial"/>
              </a:rPr>
              <a:t> </a:t>
            </a:r>
            <a:r>
              <a:rPr sz="1500" dirty="0">
                <a:latin typeface="Arial"/>
                <a:cs typeface="Arial"/>
              </a:rPr>
              <a:t>at</a:t>
            </a:r>
            <a:r>
              <a:rPr sz="1500" spc="114" dirty="0">
                <a:latin typeface="Arial"/>
                <a:cs typeface="Arial"/>
              </a:rPr>
              <a:t> </a:t>
            </a:r>
            <a:r>
              <a:rPr sz="1500" dirty="0">
                <a:latin typeface="Arial"/>
                <a:cs typeface="Arial"/>
              </a:rPr>
              <a:t>changes</a:t>
            </a:r>
            <a:r>
              <a:rPr sz="1500" spc="114" dirty="0">
                <a:latin typeface="Arial"/>
                <a:cs typeface="Arial"/>
              </a:rPr>
              <a:t> </a:t>
            </a:r>
            <a:r>
              <a:rPr sz="1500" dirty="0">
                <a:latin typeface="Arial"/>
                <a:cs typeface="Arial"/>
              </a:rPr>
              <a:t>in</a:t>
            </a:r>
            <a:r>
              <a:rPr sz="1500" spc="60" dirty="0">
                <a:latin typeface="Arial"/>
                <a:cs typeface="Arial"/>
              </a:rPr>
              <a:t> </a:t>
            </a:r>
            <a:r>
              <a:rPr sz="1500" spc="-25" dirty="0">
                <a:latin typeface="Arial"/>
                <a:cs typeface="Arial"/>
              </a:rPr>
              <a:t>self-</a:t>
            </a:r>
            <a:r>
              <a:rPr sz="1500" dirty="0">
                <a:latin typeface="Arial"/>
                <a:cs typeface="Arial"/>
              </a:rPr>
              <a:t>reported</a:t>
            </a:r>
            <a:r>
              <a:rPr sz="1500" spc="70" dirty="0">
                <a:latin typeface="Arial"/>
                <a:cs typeface="Arial"/>
              </a:rPr>
              <a:t> </a:t>
            </a:r>
            <a:r>
              <a:rPr sz="1500" dirty="0">
                <a:latin typeface="Arial"/>
                <a:cs typeface="Arial"/>
              </a:rPr>
              <a:t>dietary</a:t>
            </a:r>
            <a:r>
              <a:rPr sz="1500" spc="95" dirty="0">
                <a:latin typeface="Arial"/>
                <a:cs typeface="Arial"/>
              </a:rPr>
              <a:t> </a:t>
            </a:r>
            <a:r>
              <a:rPr sz="1500" spc="-10" dirty="0">
                <a:latin typeface="Arial"/>
                <a:cs typeface="Arial"/>
              </a:rPr>
              <a:t>behaviors 	</a:t>
            </a:r>
            <a:r>
              <a:rPr sz="1500" dirty="0">
                <a:latin typeface="Arial"/>
                <a:cs typeface="Arial"/>
              </a:rPr>
              <a:t>such</a:t>
            </a:r>
            <a:r>
              <a:rPr sz="1500" spc="70" dirty="0">
                <a:latin typeface="Arial"/>
                <a:cs typeface="Arial"/>
              </a:rPr>
              <a:t> </a:t>
            </a:r>
            <a:r>
              <a:rPr sz="1500" dirty="0">
                <a:latin typeface="Arial"/>
                <a:cs typeface="Arial"/>
              </a:rPr>
              <a:t>as</a:t>
            </a:r>
            <a:r>
              <a:rPr sz="1500" spc="105" dirty="0">
                <a:latin typeface="Arial"/>
                <a:cs typeface="Arial"/>
              </a:rPr>
              <a:t> </a:t>
            </a:r>
            <a:r>
              <a:rPr sz="1500" dirty="0">
                <a:latin typeface="Arial"/>
                <a:cs typeface="Arial"/>
              </a:rPr>
              <a:t>increasing</a:t>
            </a:r>
            <a:r>
              <a:rPr sz="1500" spc="95" dirty="0">
                <a:latin typeface="Arial"/>
                <a:cs typeface="Arial"/>
              </a:rPr>
              <a:t> </a:t>
            </a:r>
            <a:r>
              <a:rPr sz="1500" dirty="0">
                <a:latin typeface="Arial"/>
                <a:cs typeface="Arial"/>
              </a:rPr>
              <a:t>the</a:t>
            </a:r>
            <a:r>
              <a:rPr sz="1500" spc="70" dirty="0">
                <a:latin typeface="Arial"/>
                <a:cs typeface="Arial"/>
              </a:rPr>
              <a:t> </a:t>
            </a:r>
            <a:r>
              <a:rPr sz="1500" dirty="0">
                <a:latin typeface="Arial"/>
                <a:cs typeface="Arial"/>
              </a:rPr>
              <a:t>intake</a:t>
            </a:r>
            <a:r>
              <a:rPr sz="1500" spc="114" dirty="0">
                <a:latin typeface="Arial"/>
                <a:cs typeface="Arial"/>
              </a:rPr>
              <a:t> </a:t>
            </a:r>
            <a:r>
              <a:rPr sz="1500" dirty="0">
                <a:latin typeface="Arial"/>
                <a:cs typeface="Arial"/>
              </a:rPr>
              <a:t>of</a:t>
            </a:r>
            <a:r>
              <a:rPr sz="1500" spc="-100" dirty="0">
                <a:latin typeface="Arial"/>
                <a:cs typeface="Arial"/>
              </a:rPr>
              <a:t> </a:t>
            </a:r>
            <a:r>
              <a:rPr sz="1500" dirty="0">
                <a:latin typeface="Arial"/>
                <a:cs typeface="Arial"/>
              </a:rPr>
              <a:t>fruits</a:t>
            </a:r>
            <a:r>
              <a:rPr sz="1500" spc="5" dirty="0">
                <a:latin typeface="Arial"/>
                <a:cs typeface="Arial"/>
              </a:rPr>
              <a:t> </a:t>
            </a:r>
            <a:r>
              <a:rPr sz="1500" dirty="0">
                <a:latin typeface="Arial"/>
                <a:cs typeface="Arial"/>
              </a:rPr>
              <a:t>and</a:t>
            </a:r>
            <a:r>
              <a:rPr sz="1500" spc="-75" dirty="0">
                <a:latin typeface="Arial"/>
                <a:cs typeface="Arial"/>
              </a:rPr>
              <a:t> </a:t>
            </a:r>
            <a:r>
              <a:rPr sz="1500" dirty="0">
                <a:latin typeface="Arial"/>
                <a:cs typeface="Arial"/>
              </a:rPr>
              <a:t>vegetables</a:t>
            </a:r>
            <a:r>
              <a:rPr sz="1500" spc="-15" dirty="0">
                <a:latin typeface="Arial"/>
                <a:cs typeface="Arial"/>
              </a:rPr>
              <a:t> </a:t>
            </a:r>
            <a:r>
              <a:rPr sz="1500" dirty="0">
                <a:latin typeface="Arial"/>
                <a:cs typeface="Arial"/>
              </a:rPr>
              <a:t>and</a:t>
            </a:r>
            <a:r>
              <a:rPr sz="1500" spc="-55" dirty="0">
                <a:latin typeface="Arial"/>
                <a:cs typeface="Arial"/>
              </a:rPr>
              <a:t> </a:t>
            </a:r>
            <a:r>
              <a:rPr sz="1500" spc="-10" dirty="0">
                <a:latin typeface="Arial"/>
                <a:cs typeface="Arial"/>
              </a:rPr>
              <a:t>implementing 	</a:t>
            </a:r>
            <a:r>
              <a:rPr sz="1500" dirty="0">
                <a:latin typeface="Arial"/>
                <a:cs typeface="Arial"/>
              </a:rPr>
              <a:t>dietary</a:t>
            </a:r>
            <a:r>
              <a:rPr sz="1500" spc="-60" dirty="0">
                <a:latin typeface="Arial"/>
                <a:cs typeface="Arial"/>
              </a:rPr>
              <a:t> </a:t>
            </a:r>
            <a:r>
              <a:rPr sz="1500" dirty="0">
                <a:latin typeface="Arial"/>
                <a:cs typeface="Arial"/>
              </a:rPr>
              <a:t>changes</a:t>
            </a:r>
            <a:r>
              <a:rPr sz="1500" spc="-40" dirty="0">
                <a:latin typeface="Arial"/>
                <a:cs typeface="Arial"/>
              </a:rPr>
              <a:t> </a:t>
            </a:r>
            <a:r>
              <a:rPr sz="1500" dirty="0">
                <a:latin typeface="Arial"/>
                <a:cs typeface="Arial"/>
              </a:rPr>
              <a:t>(Mangwane</a:t>
            </a:r>
            <a:r>
              <a:rPr sz="1500" spc="-10" dirty="0">
                <a:latin typeface="Arial"/>
                <a:cs typeface="Arial"/>
              </a:rPr>
              <a:t> </a:t>
            </a:r>
            <a:r>
              <a:rPr sz="1500" i="1" dirty="0">
                <a:latin typeface="Arial"/>
                <a:cs typeface="Arial"/>
              </a:rPr>
              <a:t>et</a:t>
            </a:r>
            <a:r>
              <a:rPr sz="1500" i="1" spc="-100" dirty="0">
                <a:latin typeface="Arial"/>
                <a:cs typeface="Arial"/>
              </a:rPr>
              <a:t> </a:t>
            </a:r>
            <a:r>
              <a:rPr sz="1500" i="1" dirty="0">
                <a:latin typeface="Arial"/>
                <a:cs typeface="Arial"/>
              </a:rPr>
              <a:t>al</a:t>
            </a:r>
            <a:r>
              <a:rPr sz="1500" dirty="0">
                <a:latin typeface="Arial"/>
                <a:cs typeface="Arial"/>
              </a:rPr>
              <a:t>.</a:t>
            </a:r>
            <a:r>
              <a:rPr sz="1500" spc="-100" dirty="0">
                <a:latin typeface="Arial"/>
                <a:cs typeface="Arial"/>
              </a:rPr>
              <a:t> </a:t>
            </a:r>
            <a:r>
              <a:rPr sz="1500" spc="-10" dirty="0">
                <a:latin typeface="Arial"/>
                <a:cs typeface="Arial"/>
              </a:rPr>
              <a:t>2024).</a:t>
            </a:r>
            <a:endParaRPr sz="1500" dirty="0">
              <a:latin typeface="Arial"/>
              <a:cs typeface="Arial"/>
            </a:endParaRPr>
          </a:p>
        </p:txBody>
      </p:sp>
      <p:pic>
        <p:nvPicPr>
          <p:cNvPr id="7" name="object 7"/>
          <p:cNvPicPr/>
          <p:nvPr/>
        </p:nvPicPr>
        <p:blipFill>
          <a:blip r:embed="rId3" cstate="print"/>
          <a:stretch>
            <a:fillRect/>
          </a:stretch>
        </p:blipFill>
        <p:spPr>
          <a:xfrm>
            <a:off x="7677150" y="2095500"/>
            <a:ext cx="3943350" cy="40957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018919" y="210819"/>
            <a:ext cx="8287384" cy="575310"/>
          </a:xfrm>
          <a:prstGeom prst="rect">
            <a:avLst/>
          </a:prstGeom>
        </p:spPr>
        <p:txBody>
          <a:bodyPr vert="horz" wrap="square" lIns="0" tIns="13335" rIns="0" bIns="0" rtlCol="0">
            <a:spAutoFit/>
          </a:bodyPr>
          <a:lstStyle/>
          <a:p>
            <a:pPr marL="12700">
              <a:lnSpc>
                <a:spcPct val="100000"/>
              </a:lnSpc>
              <a:spcBef>
                <a:spcPts val="105"/>
              </a:spcBef>
            </a:pPr>
            <a:r>
              <a:rPr sz="3600" dirty="0"/>
              <a:t>Types</a:t>
            </a:r>
            <a:r>
              <a:rPr sz="3600" spc="-75" dirty="0"/>
              <a:t> </a:t>
            </a:r>
            <a:r>
              <a:rPr sz="3600" dirty="0"/>
              <a:t>of</a:t>
            </a:r>
            <a:r>
              <a:rPr sz="3600" spc="-65" dirty="0"/>
              <a:t> </a:t>
            </a:r>
            <a:r>
              <a:rPr sz="3600" dirty="0"/>
              <a:t>Campaign</a:t>
            </a:r>
            <a:r>
              <a:rPr sz="3600" spc="-65" dirty="0"/>
              <a:t> </a:t>
            </a:r>
            <a:r>
              <a:rPr sz="3600" dirty="0"/>
              <a:t>Evaluation</a:t>
            </a:r>
            <a:r>
              <a:rPr sz="3600" spc="-55" dirty="0"/>
              <a:t> </a:t>
            </a:r>
            <a:r>
              <a:rPr sz="3600" spc="-10" dirty="0"/>
              <a:t>Cntd…</a:t>
            </a:r>
            <a:endParaRPr sz="3600"/>
          </a:p>
        </p:txBody>
      </p:sp>
      <p:sp>
        <p:nvSpPr>
          <p:cNvPr id="4" name="object 4"/>
          <p:cNvSpPr txBox="1"/>
          <p:nvPr/>
        </p:nvSpPr>
        <p:spPr>
          <a:xfrm>
            <a:off x="5630545" y="1150937"/>
            <a:ext cx="5582285" cy="752475"/>
          </a:xfrm>
          <a:prstGeom prst="rect">
            <a:avLst/>
          </a:prstGeom>
        </p:spPr>
        <p:txBody>
          <a:bodyPr vert="horz" wrap="square" lIns="0" tIns="15875" rIns="0" bIns="0" rtlCol="0">
            <a:spAutoFit/>
          </a:bodyPr>
          <a:lstStyle/>
          <a:p>
            <a:pPr marL="328930" indent="-316230" algn="just">
              <a:lnSpc>
                <a:spcPct val="100000"/>
              </a:lnSpc>
              <a:spcBef>
                <a:spcPts val="125"/>
              </a:spcBef>
              <a:buChar char="●"/>
              <a:tabLst>
                <a:tab pos="328930" algn="l"/>
              </a:tabLst>
            </a:pPr>
            <a:r>
              <a:rPr sz="1550" dirty="0">
                <a:latin typeface="Arial"/>
                <a:cs typeface="Arial"/>
              </a:rPr>
              <a:t>Baseline</a:t>
            </a:r>
            <a:r>
              <a:rPr sz="1550" spc="-210" dirty="0">
                <a:latin typeface="Arial"/>
                <a:cs typeface="Arial"/>
              </a:rPr>
              <a:t> </a:t>
            </a:r>
            <a:r>
              <a:rPr sz="1550" dirty="0">
                <a:latin typeface="Arial"/>
                <a:cs typeface="Arial"/>
              </a:rPr>
              <a:t>surveys</a:t>
            </a:r>
            <a:r>
              <a:rPr sz="1550" spc="-254" dirty="0">
                <a:latin typeface="Arial"/>
                <a:cs typeface="Arial"/>
              </a:rPr>
              <a:t> </a:t>
            </a:r>
            <a:r>
              <a:rPr sz="1550" dirty="0">
                <a:latin typeface="Arial"/>
                <a:cs typeface="Arial"/>
              </a:rPr>
              <a:t>assess</a:t>
            </a:r>
            <a:r>
              <a:rPr sz="1550" spc="120" dirty="0">
                <a:latin typeface="Arial"/>
                <a:cs typeface="Arial"/>
              </a:rPr>
              <a:t> </a:t>
            </a:r>
            <a:r>
              <a:rPr sz="1550" dirty="0">
                <a:latin typeface="Arial"/>
                <a:cs typeface="Arial"/>
              </a:rPr>
              <a:t>pre-campaign</a:t>
            </a:r>
            <a:r>
              <a:rPr sz="1550" spc="75" dirty="0">
                <a:latin typeface="Arial"/>
                <a:cs typeface="Arial"/>
              </a:rPr>
              <a:t> </a:t>
            </a:r>
            <a:r>
              <a:rPr sz="1550" dirty="0">
                <a:latin typeface="Arial"/>
                <a:cs typeface="Arial"/>
              </a:rPr>
              <a:t>subjects'</a:t>
            </a:r>
            <a:r>
              <a:rPr sz="1550" spc="-250" dirty="0">
                <a:latin typeface="Arial"/>
                <a:cs typeface="Arial"/>
              </a:rPr>
              <a:t> </a:t>
            </a:r>
            <a:r>
              <a:rPr sz="1550" spc="-10" dirty="0">
                <a:latin typeface="Arial"/>
                <a:cs typeface="Arial"/>
              </a:rPr>
              <a:t>nutrition</a:t>
            </a:r>
            <a:endParaRPr sz="1550" dirty="0">
              <a:latin typeface="Arial"/>
              <a:cs typeface="Arial"/>
            </a:endParaRPr>
          </a:p>
          <a:p>
            <a:pPr algn="just">
              <a:lnSpc>
                <a:spcPct val="100000"/>
              </a:lnSpc>
              <a:spcBef>
                <a:spcPts val="190"/>
              </a:spcBef>
            </a:pPr>
            <a:endParaRPr sz="1550" dirty="0">
              <a:latin typeface="Arial"/>
              <a:cs typeface="Arial"/>
            </a:endParaRPr>
          </a:p>
          <a:p>
            <a:pPr marL="12700" algn="just">
              <a:lnSpc>
                <a:spcPct val="100000"/>
              </a:lnSpc>
            </a:pPr>
            <a:r>
              <a:rPr sz="1550" dirty="0">
                <a:latin typeface="Arial"/>
                <a:cs typeface="Arial"/>
              </a:rPr>
              <a:t>knowledge,</a:t>
            </a:r>
            <a:r>
              <a:rPr sz="1550" spc="114" dirty="0">
                <a:latin typeface="Arial"/>
                <a:cs typeface="Arial"/>
              </a:rPr>
              <a:t> </a:t>
            </a:r>
            <a:r>
              <a:rPr sz="1550" dirty="0">
                <a:latin typeface="Arial"/>
                <a:cs typeface="Arial"/>
              </a:rPr>
              <a:t>attitudes</a:t>
            </a:r>
            <a:r>
              <a:rPr sz="1550" spc="135" dirty="0">
                <a:latin typeface="Arial"/>
                <a:cs typeface="Arial"/>
              </a:rPr>
              <a:t> </a:t>
            </a:r>
            <a:r>
              <a:rPr sz="1550" dirty="0">
                <a:latin typeface="Arial"/>
                <a:cs typeface="Arial"/>
              </a:rPr>
              <a:t>and</a:t>
            </a:r>
            <a:r>
              <a:rPr sz="1550" spc="40" dirty="0">
                <a:latin typeface="Arial"/>
                <a:cs typeface="Arial"/>
              </a:rPr>
              <a:t> </a:t>
            </a:r>
            <a:r>
              <a:rPr sz="1550" dirty="0">
                <a:latin typeface="Arial"/>
                <a:cs typeface="Arial"/>
              </a:rPr>
              <a:t>eating</a:t>
            </a:r>
            <a:r>
              <a:rPr sz="1550" spc="125" dirty="0">
                <a:latin typeface="Arial"/>
                <a:cs typeface="Arial"/>
              </a:rPr>
              <a:t> </a:t>
            </a:r>
            <a:r>
              <a:rPr sz="1550" dirty="0">
                <a:latin typeface="Arial"/>
                <a:cs typeface="Arial"/>
              </a:rPr>
              <a:t>behavior</a:t>
            </a:r>
            <a:r>
              <a:rPr sz="1550" spc="110" dirty="0">
                <a:latin typeface="Arial"/>
                <a:cs typeface="Arial"/>
              </a:rPr>
              <a:t> </a:t>
            </a:r>
            <a:r>
              <a:rPr sz="1550" dirty="0">
                <a:latin typeface="Arial"/>
                <a:cs typeface="Arial"/>
              </a:rPr>
              <a:t>(Moussi</a:t>
            </a:r>
            <a:r>
              <a:rPr sz="1550" spc="65" dirty="0">
                <a:latin typeface="Arial"/>
                <a:cs typeface="Arial"/>
              </a:rPr>
              <a:t> </a:t>
            </a:r>
            <a:r>
              <a:rPr sz="1550" dirty="0">
                <a:latin typeface="Arial"/>
                <a:cs typeface="Arial"/>
              </a:rPr>
              <a:t>et</a:t>
            </a:r>
            <a:r>
              <a:rPr sz="1550" spc="30" dirty="0">
                <a:latin typeface="Arial"/>
                <a:cs typeface="Arial"/>
              </a:rPr>
              <a:t> </a:t>
            </a:r>
            <a:r>
              <a:rPr sz="1550" dirty="0">
                <a:latin typeface="Arial"/>
                <a:cs typeface="Arial"/>
              </a:rPr>
              <a:t>al.</a:t>
            </a:r>
            <a:r>
              <a:rPr sz="1550" spc="65" dirty="0">
                <a:latin typeface="Arial"/>
                <a:cs typeface="Arial"/>
              </a:rPr>
              <a:t> </a:t>
            </a:r>
            <a:r>
              <a:rPr sz="1550" spc="-10" dirty="0">
                <a:latin typeface="Arial"/>
                <a:cs typeface="Arial"/>
              </a:rPr>
              <a:t>2024).</a:t>
            </a:r>
            <a:endParaRPr sz="1550" dirty="0">
              <a:latin typeface="Arial"/>
              <a:cs typeface="Arial"/>
            </a:endParaRPr>
          </a:p>
        </p:txBody>
      </p:sp>
      <p:sp>
        <p:nvSpPr>
          <p:cNvPr id="5" name="object 5"/>
          <p:cNvSpPr txBox="1"/>
          <p:nvPr/>
        </p:nvSpPr>
        <p:spPr>
          <a:xfrm>
            <a:off x="5630545" y="2524442"/>
            <a:ext cx="5962650" cy="1047750"/>
          </a:xfrm>
          <a:prstGeom prst="rect">
            <a:avLst/>
          </a:prstGeom>
        </p:spPr>
        <p:txBody>
          <a:bodyPr vert="horz" wrap="square" lIns="0" tIns="15875" rIns="0" bIns="0" rtlCol="0">
            <a:spAutoFit/>
          </a:bodyPr>
          <a:lstStyle/>
          <a:p>
            <a:pPr marL="329565" indent="-316865" algn="just">
              <a:lnSpc>
                <a:spcPct val="100000"/>
              </a:lnSpc>
              <a:spcBef>
                <a:spcPts val="125"/>
              </a:spcBef>
              <a:buChar char="●"/>
              <a:tabLst>
                <a:tab pos="329565" algn="l"/>
                <a:tab pos="1543050" algn="l"/>
                <a:tab pos="2066289" algn="l"/>
                <a:tab pos="3381375" algn="l"/>
                <a:tab pos="4244975" algn="l"/>
                <a:tab pos="4723765" algn="l"/>
                <a:tab pos="5711190" algn="l"/>
              </a:tabLst>
            </a:pPr>
            <a:r>
              <a:rPr sz="1550" spc="-10" dirty="0">
                <a:latin typeface="Arial"/>
                <a:cs typeface="Arial"/>
              </a:rPr>
              <a:t>Attendance</a:t>
            </a:r>
            <a:r>
              <a:rPr sz="1550" dirty="0">
                <a:latin typeface="Arial"/>
                <a:cs typeface="Arial"/>
              </a:rPr>
              <a:t>	</a:t>
            </a:r>
            <a:r>
              <a:rPr sz="1550" spc="-25" dirty="0">
                <a:latin typeface="Arial"/>
                <a:cs typeface="Arial"/>
              </a:rPr>
              <a:t>and</a:t>
            </a:r>
            <a:r>
              <a:rPr sz="1550" dirty="0">
                <a:latin typeface="Arial"/>
                <a:cs typeface="Arial"/>
              </a:rPr>
              <a:t>	</a:t>
            </a:r>
            <a:r>
              <a:rPr sz="1550" spc="-10" dirty="0">
                <a:latin typeface="Arial"/>
                <a:cs typeface="Arial"/>
              </a:rPr>
              <a:t>engagement</a:t>
            </a:r>
            <a:r>
              <a:rPr sz="1550" dirty="0">
                <a:latin typeface="Arial"/>
                <a:cs typeface="Arial"/>
              </a:rPr>
              <a:t>	</a:t>
            </a:r>
            <a:r>
              <a:rPr sz="1550" spc="-10" dirty="0">
                <a:latin typeface="Arial"/>
                <a:cs typeface="Arial"/>
              </a:rPr>
              <a:t>records</a:t>
            </a:r>
            <a:r>
              <a:rPr sz="1550" dirty="0">
                <a:latin typeface="Arial"/>
                <a:cs typeface="Arial"/>
              </a:rPr>
              <a:t>	</a:t>
            </a:r>
            <a:r>
              <a:rPr sz="1550" spc="-25" dirty="0">
                <a:latin typeface="Arial"/>
                <a:cs typeface="Arial"/>
              </a:rPr>
              <a:t>are</a:t>
            </a:r>
            <a:r>
              <a:rPr sz="1550" dirty="0">
                <a:latin typeface="Arial"/>
                <a:cs typeface="Arial"/>
              </a:rPr>
              <a:t>	</a:t>
            </a:r>
            <a:r>
              <a:rPr sz="1550" spc="-10" dirty="0">
                <a:latin typeface="Arial"/>
                <a:cs typeface="Arial"/>
              </a:rPr>
              <a:t>recorded</a:t>
            </a:r>
            <a:r>
              <a:rPr sz="1550" dirty="0">
                <a:latin typeface="Arial"/>
                <a:cs typeface="Arial"/>
              </a:rPr>
              <a:t>	</a:t>
            </a:r>
            <a:r>
              <a:rPr sz="1550" spc="-25" dirty="0">
                <a:latin typeface="Arial"/>
                <a:cs typeface="Arial"/>
              </a:rPr>
              <a:t>for</a:t>
            </a:r>
            <a:endParaRPr sz="1550" dirty="0">
              <a:latin typeface="Arial"/>
              <a:cs typeface="Arial"/>
            </a:endParaRPr>
          </a:p>
          <a:p>
            <a:pPr marL="12700" algn="just">
              <a:lnSpc>
                <a:spcPct val="100000"/>
              </a:lnSpc>
              <a:spcBef>
                <a:spcPts val="1220"/>
              </a:spcBef>
              <a:tabLst>
                <a:tab pos="1062355" algn="l"/>
                <a:tab pos="2597785" algn="l"/>
                <a:tab pos="3546475" algn="l"/>
                <a:tab pos="4495800" algn="l"/>
                <a:tab pos="5396865" algn="l"/>
              </a:tabLst>
            </a:pPr>
            <a:r>
              <a:rPr sz="1550" spc="-10" dirty="0">
                <a:latin typeface="Arial"/>
                <a:cs typeface="Arial"/>
              </a:rPr>
              <a:t>workshop</a:t>
            </a:r>
            <a:r>
              <a:rPr sz="1550" dirty="0">
                <a:latin typeface="Arial"/>
                <a:cs typeface="Arial"/>
              </a:rPr>
              <a:t>	</a:t>
            </a:r>
            <a:r>
              <a:rPr sz="1550" spc="-10" dirty="0">
                <a:latin typeface="Arial"/>
                <a:cs typeface="Arial"/>
              </a:rPr>
              <a:t>participation,</a:t>
            </a:r>
            <a:r>
              <a:rPr sz="1550" dirty="0">
                <a:latin typeface="Arial"/>
                <a:cs typeface="Arial"/>
              </a:rPr>
              <a:t>	</a:t>
            </a:r>
            <a:r>
              <a:rPr sz="1550" spc="-10" dirty="0">
                <a:latin typeface="Arial"/>
                <a:cs typeface="Arial"/>
              </a:rPr>
              <a:t>poster</a:t>
            </a:r>
            <a:r>
              <a:rPr sz="1550" dirty="0">
                <a:latin typeface="Arial"/>
                <a:cs typeface="Arial"/>
              </a:rPr>
              <a:t>	</a:t>
            </a:r>
            <a:r>
              <a:rPr sz="1550" spc="-10" dirty="0">
                <a:latin typeface="Arial"/>
                <a:cs typeface="Arial"/>
              </a:rPr>
              <a:t>reach,</a:t>
            </a:r>
            <a:r>
              <a:rPr sz="1550" dirty="0">
                <a:latin typeface="Arial"/>
                <a:cs typeface="Arial"/>
              </a:rPr>
              <a:t>	</a:t>
            </a:r>
            <a:r>
              <a:rPr sz="1550" spc="-10" dirty="0">
                <a:latin typeface="Arial"/>
                <a:cs typeface="Arial"/>
              </a:rPr>
              <a:t>social</a:t>
            </a:r>
            <a:r>
              <a:rPr sz="1550" dirty="0">
                <a:latin typeface="Arial"/>
                <a:cs typeface="Arial"/>
              </a:rPr>
              <a:t>	</a:t>
            </a:r>
            <a:r>
              <a:rPr sz="1550" spc="-10" dirty="0">
                <a:latin typeface="Arial"/>
                <a:cs typeface="Arial"/>
              </a:rPr>
              <a:t>media</a:t>
            </a:r>
            <a:endParaRPr sz="1550" dirty="0">
              <a:latin typeface="Arial"/>
              <a:cs typeface="Arial"/>
            </a:endParaRPr>
          </a:p>
          <a:p>
            <a:pPr marL="12700" algn="just">
              <a:lnSpc>
                <a:spcPct val="100000"/>
              </a:lnSpc>
              <a:spcBef>
                <a:spcPts val="1220"/>
              </a:spcBef>
              <a:tabLst>
                <a:tab pos="1223010" algn="l"/>
              </a:tabLst>
            </a:pPr>
            <a:r>
              <a:rPr sz="1550" spc="-10" dirty="0">
                <a:latin typeface="Arial"/>
                <a:cs typeface="Arial"/>
              </a:rPr>
              <a:t>interactions</a:t>
            </a:r>
            <a:r>
              <a:rPr sz="1550" dirty="0">
                <a:latin typeface="Arial"/>
                <a:cs typeface="Arial"/>
              </a:rPr>
              <a:t>	and</a:t>
            </a:r>
            <a:r>
              <a:rPr sz="1550" spc="30" dirty="0">
                <a:latin typeface="Arial"/>
                <a:cs typeface="Arial"/>
              </a:rPr>
              <a:t> </a:t>
            </a:r>
            <a:r>
              <a:rPr sz="1550" dirty="0">
                <a:latin typeface="Arial"/>
                <a:cs typeface="Arial"/>
              </a:rPr>
              <a:t>involvement</a:t>
            </a:r>
            <a:r>
              <a:rPr sz="1550" spc="135" dirty="0">
                <a:latin typeface="Arial"/>
                <a:cs typeface="Arial"/>
              </a:rPr>
              <a:t> </a:t>
            </a:r>
            <a:r>
              <a:rPr sz="1550" dirty="0">
                <a:latin typeface="Arial"/>
                <a:cs typeface="Arial"/>
              </a:rPr>
              <a:t>in</a:t>
            </a:r>
            <a:r>
              <a:rPr sz="1550" spc="10" dirty="0">
                <a:latin typeface="Arial"/>
                <a:cs typeface="Arial"/>
              </a:rPr>
              <a:t> </a:t>
            </a:r>
            <a:r>
              <a:rPr sz="1550" dirty="0">
                <a:latin typeface="Arial"/>
                <a:cs typeface="Arial"/>
              </a:rPr>
              <a:t>campaign</a:t>
            </a:r>
            <a:r>
              <a:rPr sz="1550" spc="75" dirty="0">
                <a:latin typeface="Arial"/>
                <a:cs typeface="Arial"/>
              </a:rPr>
              <a:t> </a:t>
            </a:r>
            <a:r>
              <a:rPr sz="1550" spc="-10" dirty="0">
                <a:latin typeface="Arial"/>
                <a:cs typeface="Arial"/>
              </a:rPr>
              <a:t>activities.</a:t>
            </a:r>
            <a:endParaRPr sz="1550" dirty="0">
              <a:latin typeface="Arial"/>
              <a:cs typeface="Arial"/>
            </a:endParaRPr>
          </a:p>
        </p:txBody>
      </p:sp>
      <p:sp>
        <p:nvSpPr>
          <p:cNvPr id="6" name="object 6"/>
          <p:cNvSpPr txBox="1"/>
          <p:nvPr/>
        </p:nvSpPr>
        <p:spPr>
          <a:xfrm>
            <a:off x="5630545" y="4088828"/>
            <a:ext cx="1528445" cy="656590"/>
          </a:xfrm>
          <a:prstGeom prst="rect">
            <a:avLst/>
          </a:prstGeom>
        </p:spPr>
        <p:txBody>
          <a:bodyPr vert="horz" wrap="square" lIns="0" tIns="15875" rIns="0" bIns="0" rtlCol="0">
            <a:spAutoFit/>
          </a:bodyPr>
          <a:lstStyle/>
          <a:p>
            <a:pPr marL="329565" indent="-316865">
              <a:lnSpc>
                <a:spcPct val="100000"/>
              </a:lnSpc>
              <a:spcBef>
                <a:spcPts val="125"/>
              </a:spcBef>
              <a:buChar char="●"/>
              <a:tabLst>
                <a:tab pos="329565" algn="l"/>
                <a:tab pos="1344930" algn="l"/>
              </a:tabLst>
            </a:pPr>
            <a:r>
              <a:rPr sz="1550" spc="-10" dirty="0">
                <a:latin typeface="Arial"/>
                <a:cs typeface="Arial"/>
              </a:rPr>
              <a:t>Changes</a:t>
            </a:r>
            <a:r>
              <a:rPr sz="1550" dirty="0">
                <a:latin typeface="Arial"/>
                <a:cs typeface="Arial"/>
              </a:rPr>
              <a:t>	</a:t>
            </a:r>
            <a:r>
              <a:rPr sz="1550" spc="-25" dirty="0">
                <a:latin typeface="Arial"/>
                <a:cs typeface="Arial"/>
              </a:rPr>
              <a:t>in</a:t>
            </a:r>
            <a:endParaRPr sz="1550">
              <a:latin typeface="Arial"/>
              <a:cs typeface="Arial"/>
            </a:endParaRPr>
          </a:p>
          <a:p>
            <a:pPr marL="12700">
              <a:lnSpc>
                <a:spcPct val="100000"/>
              </a:lnSpc>
              <a:spcBef>
                <a:spcPts val="1220"/>
              </a:spcBef>
              <a:tabLst>
                <a:tab pos="910590" algn="l"/>
              </a:tabLst>
            </a:pPr>
            <a:r>
              <a:rPr sz="1550" spc="-10" dirty="0">
                <a:latin typeface="Arial"/>
                <a:cs typeface="Arial"/>
              </a:rPr>
              <a:t>reported</a:t>
            </a:r>
            <a:r>
              <a:rPr sz="1550" dirty="0">
                <a:latin typeface="Arial"/>
                <a:cs typeface="Arial"/>
              </a:rPr>
              <a:t>	</a:t>
            </a:r>
            <a:r>
              <a:rPr sz="1550" spc="-10" dirty="0">
                <a:latin typeface="Arial"/>
                <a:cs typeface="Arial"/>
              </a:rPr>
              <a:t>dietary</a:t>
            </a:r>
            <a:endParaRPr sz="1550">
              <a:latin typeface="Arial"/>
              <a:cs typeface="Arial"/>
            </a:endParaRPr>
          </a:p>
        </p:txBody>
      </p:sp>
      <p:sp>
        <p:nvSpPr>
          <p:cNvPr id="7" name="object 7"/>
          <p:cNvSpPr txBox="1"/>
          <p:nvPr/>
        </p:nvSpPr>
        <p:spPr>
          <a:xfrm>
            <a:off x="7289800" y="4088828"/>
            <a:ext cx="4303395" cy="656590"/>
          </a:xfrm>
          <a:prstGeom prst="rect">
            <a:avLst/>
          </a:prstGeom>
        </p:spPr>
        <p:txBody>
          <a:bodyPr vert="horz" wrap="square" lIns="0" tIns="15875" rIns="0" bIns="0" rtlCol="0">
            <a:spAutoFit/>
          </a:bodyPr>
          <a:lstStyle/>
          <a:p>
            <a:pPr marL="41910" algn="just">
              <a:lnSpc>
                <a:spcPct val="100000"/>
              </a:lnSpc>
              <a:spcBef>
                <a:spcPts val="125"/>
              </a:spcBef>
              <a:tabLst>
                <a:tab pos="963930" algn="l"/>
                <a:tab pos="2192020" algn="l"/>
                <a:tab pos="3375025" algn="l"/>
                <a:tab pos="3912235" algn="l"/>
              </a:tabLst>
            </a:pPr>
            <a:r>
              <a:rPr sz="1550" spc="-10" dirty="0">
                <a:latin typeface="Arial"/>
                <a:cs typeface="Arial"/>
              </a:rPr>
              <a:t>nutrition</a:t>
            </a:r>
            <a:r>
              <a:rPr sz="1550" dirty="0">
                <a:latin typeface="Arial"/>
                <a:cs typeface="Arial"/>
              </a:rPr>
              <a:t>	</a:t>
            </a:r>
            <a:r>
              <a:rPr sz="1550" spc="-10" dirty="0">
                <a:latin typeface="Arial"/>
                <a:cs typeface="Arial"/>
              </a:rPr>
              <a:t>knowledge,</a:t>
            </a:r>
            <a:r>
              <a:rPr sz="1550" dirty="0">
                <a:latin typeface="Arial"/>
                <a:cs typeface="Arial"/>
              </a:rPr>
              <a:t>	</a:t>
            </a:r>
            <a:r>
              <a:rPr sz="1550" spc="-10" dirty="0">
                <a:latin typeface="Arial"/>
                <a:cs typeface="Arial"/>
              </a:rPr>
              <a:t>awareness</a:t>
            </a:r>
            <a:r>
              <a:rPr sz="1550" dirty="0">
                <a:latin typeface="Arial"/>
                <a:cs typeface="Arial"/>
              </a:rPr>
              <a:t>	</a:t>
            </a:r>
            <a:r>
              <a:rPr sz="1550" spc="-25" dirty="0">
                <a:latin typeface="Arial"/>
                <a:cs typeface="Arial"/>
              </a:rPr>
              <a:t>and</a:t>
            </a:r>
            <a:r>
              <a:rPr sz="1550" dirty="0">
                <a:latin typeface="Arial"/>
                <a:cs typeface="Arial"/>
              </a:rPr>
              <a:t>	self-</a:t>
            </a:r>
          </a:p>
          <a:p>
            <a:pPr marL="12700" algn="just">
              <a:lnSpc>
                <a:spcPct val="100000"/>
              </a:lnSpc>
              <a:spcBef>
                <a:spcPts val="1220"/>
              </a:spcBef>
              <a:tabLst>
                <a:tab pos="1043305" algn="l"/>
                <a:tab pos="1487805" algn="l"/>
                <a:tab pos="2543175" algn="l"/>
                <a:tab pos="2908300" algn="l"/>
                <a:tab pos="4007485" algn="l"/>
              </a:tabLst>
            </a:pPr>
            <a:r>
              <a:rPr sz="1550" spc="-10" dirty="0">
                <a:latin typeface="Arial"/>
                <a:cs typeface="Arial"/>
              </a:rPr>
              <a:t>behaviors</a:t>
            </a:r>
            <a:r>
              <a:rPr sz="1550" dirty="0">
                <a:latin typeface="Arial"/>
                <a:cs typeface="Arial"/>
              </a:rPr>
              <a:t>	</a:t>
            </a:r>
            <a:r>
              <a:rPr sz="1550" spc="-25" dirty="0">
                <a:latin typeface="Arial"/>
                <a:cs typeface="Arial"/>
              </a:rPr>
              <a:t>are</a:t>
            </a:r>
            <a:r>
              <a:rPr sz="1550" dirty="0">
                <a:latin typeface="Arial"/>
                <a:cs typeface="Arial"/>
              </a:rPr>
              <a:t>	</a:t>
            </a:r>
            <a:r>
              <a:rPr sz="1550" spc="-10" dirty="0">
                <a:latin typeface="Arial"/>
                <a:cs typeface="Arial"/>
              </a:rPr>
              <a:t>measured</a:t>
            </a:r>
            <a:r>
              <a:rPr sz="1550" dirty="0">
                <a:latin typeface="Arial"/>
                <a:cs typeface="Arial"/>
              </a:rPr>
              <a:t>	</a:t>
            </a:r>
            <a:r>
              <a:rPr sz="1550" spc="-25" dirty="0">
                <a:latin typeface="Arial"/>
                <a:cs typeface="Arial"/>
              </a:rPr>
              <a:t>by</a:t>
            </a:r>
            <a:r>
              <a:rPr sz="1550" dirty="0">
                <a:latin typeface="Arial"/>
                <a:cs typeface="Arial"/>
              </a:rPr>
              <a:t>	</a:t>
            </a:r>
            <a:r>
              <a:rPr sz="1550" spc="-10" dirty="0">
                <a:latin typeface="Arial"/>
                <a:cs typeface="Arial"/>
              </a:rPr>
              <a:t>comparing</a:t>
            </a:r>
            <a:r>
              <a:rPr sz="1550" dirty="0">
                <a:latin typeface="Arial"/>
                <a:cs typeface="Arial"/>
              </a:rPr>
              <a:t>	</a:t>
            </a:r>
            <a:r>
              <a:rPr sz="1550" spc="-25" dirty="0">
                <a:latin typeface="Arial"/>
                <a:cs typeface="Arial"/>
              </a:rPr>
              <a:t>the</a:t>
            </a:r>
            <a:endParaRPr sz="1550" dirty="0">
              <a:latin typeface="Arial"/>
              <a:cs typeface="Arial"/>
            </a:endParaRPr>
          </a:p>
        </p:txBody>
      </p:sp>
      <p:sp>
        <p:nvSpPr>
          <p:cNvPr id="8" name="object 8"/>
          <p:cNvSpPr txBox="1"/>
          <p:nvPr/>
        </p:nvSpPr>
        <p:spPr>
          <a:xfrm>
            <a:off x="5630545" y="4870767"/>
            <a:ext cx="5967730" cy="1830705"/>
          </a:xfrm>
          <a:prstGeom prst="rect">
            <a:avLst/>
          </a:prstGeom>
        </p:spPr>
        <p:txBody>
          <a:bodyPr vert="horz" wrap="square" lIns="0" tIns="15875" rIns="0" bIns="0" rtlCol="0">
            <a:spAutoFit/>
          </a:bodyPr>
          <a:lstStyle/>
          <a:p>
            <a:pPr marL="12700" algn="just">
              <a:lnSpc>
                <a:spcPct val="100000"/>
              </a:lnSpc>
              <a:spcBef>
                <a:spcPts val="125"/>
              </a:spcBef>
            </a:pPr>
            <a:r>
              <a:rPr sz="1550" dirty="0">
                <a:latin typeface="Arial"/>
                <a:cs typeface="Arial"/>
              </a:rPr>
              <a:t>results</a:t>
            </a:r>
            <a:r>
              <a:rPr sz="1550" spc="40" dirty="0">
                <a:latin typeface="Arial"/>
                <a:cs typeface="Arial"/>
              </a:rPr>
              <a:t>  </a:t>
            </a:r>
            <a:r>
              <a:rPr sz="1550" dirty="0">
                <a:latin typeface="Arial"/>
                <a:cs typeface="Arial"/>
              </a:rPr>
              <a:t>of</a:t>
            </a:r>
            <a:r>
              <a:rPr sz="1550" spc="10" dirty="0">
                <a:latin typeface="Arial"/>
                <a:cs typeface="Arial"/>
              </a:rPr>
              <a:t> </a:t>
            </a:r>
            <a:r>
              <a:rPr sz="1550" dirty="0">
                <a:latin typeface="Arial"/>
                <a:cs typeface="Arial"/>
              </a:rPr>
              <a:t>post-campaign</a:t>
            </a:r>
            <a:r>
              <a:rPr sz="1550" spc="55" dirty="0">
                <a:latin typeface="Arial"/>
                <a:cs typeface="Arial"/>
              </a:rPr>
              <a:t> </a:t>
            </a:r>
            <a:r>
              <a:rPr sz="1550" dirty="0">
                <a:latin typeface="Arial"/>
                <a:cs typeface="Arial"/>
              </a:rPr>
              <a:t>surveys</a:t>
            </a:r>
            <a:r>
              <a:rPr sz="1550" spc="125" dirty="0">
                <a:latin typeface="Arial"/>
                <a:cs typeface="Arial"/>
              </a:rPr>
              <a:t> </a:t>
            </a:r>
            <a:r>
              <a:rPr sz="1550" dirty="0">
                <a:latin typeface="Arial"/>
                <a:cs typeface="Arial"/>
              </a:rPr>
              <a:t>with</a:t>
            </a:r>
            <a:r>
              <a:rPr sz="1550" spc="50" dirty="0">
                <a:latin typeface="Arial"/>
                <a:cs typeface="Arial"/>
              </a:rPr>
              <a:t> </a:t>
            </a:r>
            <a:r>
              <a:rPr sz="1550" dirty="0">
                <a:latin typeface="Arial"/>
                <a:cs typeface="Arial"/>
              </a:rPr>
              <a:t>the</a:t>
            </a:r>
            <a:r>
              <a:rPr sz="1550" spc="40" dirty="0">
                <a:latin typeface="Arial"/>
                <a:cs typeface="Arial"/>
              </a:rPr>
              <a:t> </a:t>
            </a:r>
            <a:r>
              <a:rPr sz="1550" dirty="0">
                <a:latin typeface="Arial"/>
                <a:cs typeface="Arial"/>
              </a:rPr>
              <a:t>baseline</a:t>
            </a:r>
            <a:r>
              <a:rPr sz="1550" spc="140" dirty="0">
                <a:latin typeface="Arial"/>
                <a:cs typeface="Arial"/>
              </a:rPr>
              <a:t> </a:t>
            </a:r>
            <a:r>
              <a:rPr sz="1550" spc="-10" dirty="0">
                <a:latin typeface="Arial"/>
                <a:cs typeface="Arial"/>
              </a:rPr>
              <a:t>results.</a:t>
            </a:r>
            <a:endParaRPr sz="1550" dirty="0">
              <a:latin typeface="Arial"/>
              <a:cs typeface="Arial"/>
            </a:endParaRPr>
          </a:p>
          <a:p>
            <a:pPr algn="just">
              <a:lnSpc>
                <a:spcPct val="100000"/>
              </a:lnSpc>
              <a:spcBef>
                <a:spcPts val="1300"/>
              </a:spcBef>
            </a:pPr>
            <a:endParaRPr sz="1550" dirty="0">
              <a:latin typeface="Arial"/>
              <a:cs typeface="Arial"/>
            </a:endParaRPr>
          </a:p>
          <a:p>
            <a:pPr marL="12700" marR="5080" indent="314325" algn="just">
              <a:lnSpc>
                <a:spcPct val="165500"/>
              </a:lnSpc>
              <a:buChar char="●"/>
              <a:tabLst>
                <a:tab pos="327025" algn="l"/>
              </a:tabLst>
            </a:pPr>
            <a:r>
              <a:rPr sz="1550" dirty="0">
                <a:latin typeface="Arial"/>
                <a:cs typeface="Arial"/>
              </a:rPr>
              <a:t>The</a:t>
            </a:r>
            <a:r>
              <a:rPr sz="1550" spc="325" dirty="0">
                <a:latin typeface="Arial"/>
                <a:cs typeface="Arial"/>
              </a:rPr>
              <a:t>  </a:t>
            </a:r>
            <a:r>
              <a:rPr sz="1550" dirty="0">
                <a:latin typeface="Arial"/>
                <a:cs typeface="Arial"/>
              </a:rPr>
              <a:t>opinions</a:t>
            </a:r>
            <a:r>
              <a:rPr sz="1550" spc="325" dirty="0">
                <a:latin typeface="Arial"/>
                <a:cs typeface="Arial"/>
              </a:rPr>
              <a:t>  </a:t>
            </a:r>
            <a:r>
              <a:rPr sz="1550" dirty="0">
                <a:latin typeface="Arial"/>
                <a:cs typeface="Arial"/>
              </a:rPr>
              <a:t>of</a:t>
            </a:r>
            <a:r>
              <a:rPr sz="1550" spc="325" dirty="0">
                <a:latin typeface="Arial"/>
                <a:cs typeface="Arial"/>
              </a:rPr>
              <a:t>  </a:t>
            </a:r>
            <a:r>
              <a:rPr sz="1550" dirty="0">
                <a:latin typeface="Arial"/>
                <a:cs typeface="Arial"/>
              </a:rPr>
              <a:t>participants</a:t>
            </a:r>
            <a:r>
              <a:rPr sz="1550" spc="350" dirty="0">
                <a:latin typeface="Arial"/>
                <a:cs typeface="Arial"/>
              </a:rPr>
              <a:t>  </a:t>
            </a:r>
            <a:r>
              <a:rPr sz="1550" dirty="0">
                <a:latin typeface="Arial"/>
                <a:cs typeface="Arial"/>
              </a:rPr>
              <a:t>are</a:t>
            </a:r>
            <a:r>
              <a:rPr sz="1550" spc="340" dirty="0">
                <a:latin typeface="Arial"/>
                <a:cs typeface="Arial"/>
              </a:rPr>
              <a:t>  </a:t>
            </a:r>
            <a:r>
              <a:rPr sz="1550" dirty="0">
                <a:latin typeface="Arial"/>
                <a:cs typeface="Arial"/>
              </a:rPr>
              <a:t>gathered</a:t>
            </a:r>
            <a:r>
              <a:rPr sz="1550" spc="350" dirty="0">
                <a:latin typeface="Arial"/>
                <a:cs typeface="Arial"/>
              </a:rPr>
              <a:t>  </a:t>
            </a:r>
            <a:r>
              <a:rPr sz="1550" dirty="0">
                <a:latin typeface="Arial"/>
                <a:cs typeface="Arial"/>
              </a:rPr>
              <a:t>using</a:t>
            </a:r>
            <a:r>
              <a:rPr sz="1550" spc="340" dirty="0">
                <a:latin typeface="Arial"/>
                <a:cs typeface="Arial"/>
              </a:rPr>
              <a:t>  </a:t>
            </a:r>
            <a:r>
              <a:rPr sz="1550" spc="-10" dirty="0">
                <a:latin typeface="Arial"/>
                <a:cs typeface="Arial"/>
              </a:rPr>
              <a:t>short </a:t>
            </a:r>
            <a:r>
              <a:rPr sz="1550" dirty="0">
                <a:latin typeface="Arial"/>
                <a:cs typeface="Arial"/>
              </a:rPr>
              <a:t>questionnaires</a:t>
            </a:r>
            <a:r>
              <a:rPr sz="1550" spc="370" dirty="0">
                <a:latin typeface="Arial"/>
                <a:cs typeface="Arial"/>
              </a:rPr>
              <a:t> </a:t>
            </a:r>
            <a:r>
              <a:rPr sz="1550" dirty="0">
                <a:latin typeface="Arial"/>
                <a:cs typeface="Arial"/>
              </a:rPr>
              <a:t>or</a:t>
            </a:r>
            <a:r>
              <a:rPr sz="1550" spc="345" dirty="0">
                <a:latin typeface="Arial"/>
                <a:cs typeface="Arial"/>
              </a:rPr>
              <a:t> </a:t>
            </a:r>
            <a:r>
              <a:rPr sz="1550" dirty="0">
                <a:latin typeface="Arial"/>
                <a:cs typeface="Arial"/>
              </a:rPr>
              <a:t>discussions,</a:t>
            </a:r>
            <a:r>
              <a:rPr sz="1550" spc="385" dirty="0">
                <a:latin typeface="Arial"/>
                <a:cs typeface="Arial"/>
              </a:rPr>
              <a:t> </a:t>
            </a:r>
            <a:r>
              <a:rPr sz="1550" dirty="0">
                <a:latin typeface="Arial"/>
                <a:cs typeface="Arial"/>
              </a:rPr>
              <a:t>thereby</a:t>
            </a:r>
            <a:r>
              <a:rPr sz="1550" spc="335" dirty="0">
                <a:latin typeface="Arial"/>
                <a:cs typeface="Arial"/>
              </a:rPr>
              <a:t> </a:t>
            </a:r>
            <a:r>
              <a:rPr sz="1550" dirty="0">
                <a:latin typeface="Arial"/>
                <a:cs typeface="Arial"/>
              </a:rPr>
              <a:t>measuring</a:t>
            </a:r>
            <a:r>
              <a:rPr sz="1550" spc="340" dirty="0">
                <a:latin typeface="Arial"/>
                <a:cs typeface="Arial"/>
              </a:rPr>
              <a:t> </a:t>
            </a:r>
            <a:r>
              <a:rPr sz="1550" dirty="0">
                <a:latin typeface="Arial"/>
                <a:cs typeface="Arial"/>
              </a:rPr>
              <a:t>the</a:t>
            </a:r>
            <a:r>
              <a:rPr sz="1550" spc="345" dirty="0">
                <a:latin typeface="Arial"/>
                <a:cs typeface="Arial"/>
              </a:rPr>
              <a:t> </a:t>
            </a:r>
            <a:r>
              <a:rPr sz="1550" spc="-10" dirty="0">
                <a:latin typeface="Arial"/>
                <a:cs typeface="Arial"/>
              </a:rPr>
              <a:t>relevance, </a:t>
            </a:r>
            <a:r>
              <a:rPr sz="1550" dirty="0">
                <a:latin typeface="Arial"/>
                <a:cs typeface="Arial"/>
              </a:rPr>
              <a:t>accessibility</a:t>
            </a:r>
            <a:r>
              <a:rPr sz="1550" spc="170" dirty="0">
                <a:latin typeface="Arial"/>
                <a:cs typeface="Arial"/>
              </a:rPr>
              <a:t> </a:t>
            </a:r>
            <a:r>
              <a:rPr sz="1550" dirty="0">
                <a:latin typeface="Arial"/>
                <a:cs typeface="Arial"/>
              </a:rPr>
              <a:t>and</a:t>
            </a:r>
            <a:r>
              <a:rPr sz="1550" spc="40" dirty="0">
                <a:latin typeface="Arial"/>
                <a:cs typeface="Arial"/>
              </a:rPr>
              <a:t> </a:t>
            </a:r>
            <a:r>
              <a:rPr sz="1550" dirty="0">
                <a:latin typeface="Arial"/>
                <a:cs typeface="Arial"/>
              </a:rPr>
              <a:t>opportunities</a:t>
            </a:r>
            <a:r>
              <a:rPr sz="1550" spc="110" dirty="0">
                <a:latin typeface="Arial"/>
                <a:cs typeface="Arial"/>
              </a:rPr>
              <a:t> </a:t>
            </a:r>
            <a:r>
              <a:rPr sz="1550" dirty="0">
                <a:latin typeface="Arial"/>
                <a:cs typeface="Arial"/>
              </a:rPr>
              <a:t>for</a:t>
            </a:r>
            <a:r>
              <a:rPr sz="1550" spc="55" dirty="0">
                <a:latin typeface="Arial"/>
                <a:cs typeface="Arial"/>
              </a:rPr>
              <a:t> </a:t>
            </a:r>
            <a:r>
              <a:rPr sz="1550" dirty="0">
                <a:latin typeface="Arial"/>
                <a:cs typeface="Arial"/>
              </a:rPr>
              <a:t>improvement</a:t>
            </a:r>
            <a:r>
              <a:rPr sz="1550" spc="175" dirty="0">
                <a:latin typeface="Arial"/>
                <a:cs typeface="Arial"/>
              </a:rPr>
              <a:t> </a:t>
            </a:r>
            <a:r>
              <a:rPr sz="1550" dirty="0">
                <a:latin typeface="Arial"/>
                <a:cs typeface="Arial"/>
              </a:rPr>
              <a:t>of</a:t>
            </a:r>
            <a:r>
              <a:rPr sz="1550" spc="20" dirty="0">
                <a:latin typeface="Arial"/>
                <a:cs typeface="Arial"/>
              </a:rPr>
              <a:t> </a:t>
            </a:r>
            <a:r>
              <a:rPr sz="1550" dirty="0">
                <a:latin typeface="Arial"/>
                <a:cs typeface="Arial"/>
              </a:rPr>
              <a:t>the</a:t>
            </a:r>
            <a:r>
              <a:rPr sz="1550" spc="55" dirty="0">
                <a:latin typeface="Arial"/>
                <a:cs typeface="Arial"/>
              </a:rPr>
              <a:t> </a:t>
            </a:r>
            <a:r>
              <a:rPr sz="1550" spc="-10" dirty="0">
                <a:latin typeface="Arial"/>
                <a:cs typeface="Arial"/>
              </a:rPr>
              <a:t>campaign.</a:t>
            </a:r>
            <a:endParaRPr sz="1550" dirty="0">
              <a:latin typeface="Arial"/>
              <a:cs typeface="Arial"/>
            </a:endParaRPr>
          </a:p>
        </p:txBody>
      </p:sp>
      <p:pic>
        <p:nvPicPr>
          <p:cNvPr id="9" name="Google Shape;174;p20">
            <a:extLst>
              <a:ext uri="{FF2B5EF4-FFF2-40B4-BE49-F238E27FC236}">
                <a16:creationId xmlns:a16="http://schemas.microsoft.com/office/drawing/2014/main" id="{936ED9CE-B5C9-3E75-6B1C-B5147632E562}"/>
              </a:ext>
            </a:extLst>
          </p:cNvPr>
          <p:cNvPicPr preferRelativeResize="0"/>
          <p:nvPr/>
        </p:nvPicPr>
        <p:blipFill>
          <a:blip r:embed="rId3">
            <a:alphaModFix/>
          </a:blip>
          <a:stretch>
            <a:fillRect/>
          </a:stretch>
        </p:blipFill>
        <p:spPr>
          <a:xfrm>
            <a:off x="230505" y="1150937"/>
            <a:ext cx="5269230" cy="49492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74825" y="426656"/>
            <a:ext cx="4801870" cy="403225"/>
          </a:xfrm>
          <a:prstGeom prst="rect">
            <a:avLst/>
          </a:prstGeom>
        </p:spPr>
        <p:txBody>
          <a:bodyPr vert="horz" wrap="square" lIns="0" tIns="15875" rIns="0" bIns="0" rtlCol="0">
            <a:spAutoFit/>
          </a:bodyPr>
          <a:lstStyle/>
          <a:p>
            <a:pPr marL="12700">
              <a:lnSpc>
                <a:spcPct val="100000"/>
              </a:lnSpc>
              <a:spcBef>
                <a:spcPts val="125"/>
              </a:spcBef>
            </a:pPr>
            <a:r>
              <a:rPr sz="2450" dirty="0">
                <a:latin typeface="Times New Roman"/>
                <a:cs typeface="Times New Roman"/>
              </a:rPr>
              <a:t>Measuring</a:t>
            </a:r>
            <a:r>
              <a:rPr sz="2450" spc="145" dirty="0">
                <a:latin typeface="Times New Roman"/>
                <a:cs typeface="Times New Roman"/>
              </a:rPr>
              <a:t> </a:t>
            </a:r>
            <a:r>
              <a:rPr sz="2450" dirty="0">
                <a:latin typeface="Times New Roman"/>
                <a:cs typeface="Times New Roman"/>
              </a:rPr>
              <a:t>Campaign</a:t>
            </a:r>
            <a:r>
              <a:rPr sz="2450" spc="135" dirty="0">
                <a:latin typeface="Times New Roman"/>
                <a:cs typeface="Times New Roman"/>
              </a:rPr>
              <a:t> </a:t>
            </a:r>
            <a:r>
              <a:rPr sz="2450" spc="-10" dirty="0">
                <a:latin typeface="Times New Roman"/>
                <a:cs typeface="Times New Roman"/>
              </a:rPr>
              <a:t>Effectiveness</a:t>
            </a:r>
            <a:endParaRPr sz="2450">
              <a:latin typeface="Times New Roman"/>
              <a:cs typeface="Times New Roman"/>
            </a:endParaRPr>
          </a:p>
        </p:txBody>
      </p:sp>
      <p:sp>
        <p:nvSpPr>
          <p:cNvPr id="9" name="object 9"/>
          <p:cNvSpPr txBox="1"/>
          <p:nvPr/>
        </p:nvSpPr>
        <p:spPr>
          <a:xfrm>
            <a:off x="1328038" y="1076959"/>
            <a:ext cx="2113915" cy="910762"/>
          </a:xfrm>
          <a:prstGeom prst="rect">
            <a:avLst/>
          </a:prstGeom>
        </p:spPr>
        <p:txBody>
          <a:bodyPr vert="horz" wrap="square" lIns="0" tIns="24130" rIns="0" bIns="0" rtlCol="0">
            <a:spAutoFit/>
          </a:bodyPr>
          <a:lstStyle/>
          <a:p>
            <a:pPr marL="12700" marR="5080" algn="just">
              <a:lnSpc>
                <a:spcPct val="96100"/>
              </a:lnSpc>
              <a:spcBef>
                <a:spcPts val="190"/>
              </a:spcBef>
            </a:pPr>
            <a:r>
              <a:rPr sz="1500" dirty="0">
                <a:latin typeface="Arial" panose="020B0604020202020204" pitchFamily="34" charset="0"/>
                <a:cs typeface="Arial" panose="020B0604020202020204" pitchFamily="34" charset="0"/>
              </a:rPr>
              <a:t>Evidence</a:t>
            </a:r>
            <a:r>
              <a:rPr lang="en-US" sz="1500" spc="-2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2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the</a:t>
            </a:r>
            <a:r>
              <a:rPr sz="1500" spc="-2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effectiveness </a:t>
            </a:r>
            <a:r>
              <a:rPr sz="1500" dirty="0">
                <a:latin typeface="Arial" panose="020B0604020202020204" pitchFamily="34" charset="0"/>
                <a:cs typeface="Arial" panose="020B0604020202020204" pitchFamily="34" charset="0"/>
              </a:rPr>
              <a:t>of</a:t>
            </a:r>
            <a:r>
              <a:rPr sz="1500" spc="-2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the</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campaign</a:t>
            </a:r>
            <a:r>
              <a:rPr sz="1500" spc="-30"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is </a:t>
            </a:r>
            <a:r>
              <a:rPr sz="1500" dirty="0">
                <a:latin typeface="Arial" panose="020B0604020202020204" pitchFamily="34" charset="0"/>
                <a:cs typeface="Arial" panose="020B0604020202020204" pitchFamily="34" charset="0"/>
              </a:rPr>
              <a:t>determined</a:t>
            </a:r>
            <a:r>
              <a:rPr sz="1500" spc="-4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by</a:t>
            </a:r>
            <a:r>
              <a:rPr sz="1500" spc="-3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comparing</a:t>
            </a:r>
            <a:endParaRPr sz="1500" dirty="0">
              <a:latin typeface="Arial" panose="020B0604020202020204" pitchFamily="34" charset="0"/>
              <a:cs typeface="Arial" panose="020B0604020202020204" pitchFamily="34" charset="0"/>
            </a:endParaRPr>
          </a:p>
        </p:txBody>
      </p:sp>
      <p:grpSp>
        <p:nvGrpSpPr>
          <p:cNvPr id="4" name="object 4"/>
          <p:cNvGrpSpPr/>
          <p:nvPr/>
        </p:nvGrpSpPr>
        <p:grpSpPr>
          <a:xfrm>
            <a:off x="247650" y="1581150"/>
            <a:ext cx="895350" cy="895350"/>
            <a:chOff x="247650" y="1581150"/>
            <a:chExt cx="895350" cy="895350"/>
          </a:xfrm>
        </p:grpSpPr>
        <p:sp>
          <p:nvSpPr>
            <p:cNvPr id="5" name="object 5"/>
            <p:cNvSpPr/>
            <p:nvPr/>
          </p:nvSpPr>
          <p:spPr>
            <a:xfrm>
              <a:off x="247650" y="1581150"/>
              <a:ext cx="895350" cy="895350"/>
            </a:xfrm>
            <a:custGeom>
              <a:avLst/>
              <a:gdLst/>
              <a:ahLst/>
              <a:cxnLst/>
              <a:rect l="l" t="t" r="r" b="b"/>
              <a:pathLst>
                <a:path w="895350" h="895350">
                  <a:moveTo>
                    <a:pt x="447675" y="0"/>
                  </a:moveTo>
                  <a:lnTo>
                    <a:pt x="398895" y="2626"/>
                  </a:lnTo>
                  <a:lnTo>
                    <a:pt x="351638" y="10324"/>
                  </a:lnTo>
                  <a:lnTo>
                    <a:pt x="306175" y="22820"/>
                  </a:lnTo>
                  <a:lnTo>
                    <a:pt x="262779" y="39841"/>
                  </a:lnTo>
                  <a:lnTo>
                    <a:pt x="221725" y="61115"/>
                  </a:lnTo>
                  <a:lnTo>
                    <a:pt x="183284" y="86368"/>
                  </a:lnTo>
                  <a:lnTo>
                    <a:pt x="147730" y="115327"/>
                  </a:lnTo>
                  <a:lnTo>
                    <a:pt x="115336" y="147720"/>
                  </a:lnTo>
                  <a:lnTo>
                    <a:pt x="86375" y="183273"/>
                  </a:lnTo>
                  <a:lnTo>
                    <a:pt x="61120" y="221713"/>
                  </a:lnTo>
                  <a:lnTo>
                    <a:pt x="39845" y="262768"/>
                  </a:lnTo>
                  <a:lnTo>
                    <a:pt x="22822" y="306165"/>
                  </a:lnTo>
                  <a:lnTo>
                    <a:pt x="10325" y="351630"/>
                  </a:lnTo>
                  <a:lnTo>
                    <a:pt x="2626" y="398891"/>
                  </a:lnTo>
                  <a:lnTo>
                    <a:pt x="0" y="447675"/>
                  </a:lnTo>
                  <a:lnTo>
                    <a:pt x="2626" y="496458"/>
                  </a:lnTo>
                  <a:lnTo>
                    <a:pt x="10325" y="543719"/>
                  </a:lnTo>
                  <a:lnTo>
                    <a:pt x="22822" y="589184"/>
                  </a:lnTo>
                  <a:lnTo>
                    <a:pt x="39845" y="632581"/>
                  </a:lnTo>
                  <a:lnTo>
                    <a:pt x="61120" y="673636"/>
                  </a:lnTo>
                  <a:lnTo>
                    <a:pt x="86375" y="712076"/>
                  </a:lnTo>
                  <a:lnTo>
                    <a:pt x="115336" y="747629"/>
                  </a:lnTo>
                  <a:lnTo>
                    <a:pt x="147730" y="780022"/>
                  </a:lnTo>
                  <a:lnTo>
                    <a:pt x="183284" y="808981"/>
                  </a:lnTo>
                  <a:lnTo>
                    <a:pt x="221725" y="834234"/>
                  </a:lnTo>
                  <a:lnTo>
                    <a:pt x="262779" y="855508"/>
                  </a:lnTo>
                  <a:lnTo>
                    <a:pt x="306175" y="872529"/>
                  </a:lnTo>
                  <a:lnTo>
                    <a:pt x="351638" y="885025"/>
                  </a:lnTo>
                  <a:lnTo>
                    <a:pt x="398895" y="892723"/>
                  </a:lnTo>
                  <a:lnTo>
                    <a:pt x="447675" y="895350"/>
                  </a:lnTo>
                  <a:lnTo>
                    <a:pt x="496454" y="892723"/>
                  </a:lnTo>
                  <a:lnTo>
                    <a:pt x="543711" y="885025"/>
                  </a:lnTo>
                  <a:lnTo>
                    <a:pt x="589174" y="872529"/>
                  </a:lnTo>
                  <a:lnTo>
                    <a:pt x="632570" y="855508"/>
                  </a:lnTo>
                  <a:lnTo>
                    <a:pt x="673624" y="834234"/>
                  </a:lnTo>
                  <a:lnTo>
                    <a:pt x="712065" y="808981"/>
                  </a:lnTo>
                  <a:lnTo>
                    <a:pt x="747619" y="780022"/>
                  </a:lnTo>
                  <a:lnTo>
                    <a:pt x="780013" y="747629"/>
                  </a:lnTo>
                  <a:lnTo>
                    <a:pt x="808974" y="712076"/>
                  </a:lnTo>
                  <a:lnTo>
                    <a:pt x="834229" y="673636"/>
                  </a:lnTo>
                  <a:lnTo>
                    <a:pt x="855504" y="632581"/>
                  </a:lnTo>
                  <a:lnTo>
                    <a:pt x="872527" y="589184"/>
                  </a:lnTo>
                  <a:lnTo>
                    <a:pt x="885024" y="543719"/>
                  </a:lnTo>
                  <a:lnTo>
                    <a:pt x="892723" y="496458"/>
                  </a:lnTo>
                  <a:lnTo>
                    <a:pt x="895350" y="447675"/>
                  </a:lnTo>
                  <a:lnTo>
                    <a:pt x="892723" y="398891"/>
                  </a:lnTo>
                  <a:lnTo>
                    <a:pt x="885024" y="351630"/>
                  </a:lnTo>
                  <a:lnTo>
                    <a:pt x="872527" y="306165"/>
                  </a:lnTo>
                  <a:lnTo>
                    <a:pt x="855504" y="262768"/>
                  </a:lnTo>
                  <a:lnTo>
                    <a:pt x="834229" y="221713"/>
                  </a:lnTo>
                  <a:lnTo>
                    <a:pt x="808974" y="183273"/>
                  </a:lnTo>
                  <a:lnTo>
                    <a:pt x="780013" y="147720"/>
                  </a:lnTo>
                  <a:lnTo>
                    <a:pt x="747619" y="115327"/>
                  </a:lnTo>
                  <a:lnTo>
                    <a:pt x="712065" y="86368"/>
                  </a:lnTo>
                  <a:lnTo>
                    <a:pt x="673624" y="61115"/>
                  </a:lnTo>
                  <a:lnTo>
                    <a:pt x="632570" y="39841"/>
                  </a:lnTo>
                  <a:lnTo>
                    <a:pt x="589174" y="22820"/>
                  </a:lnTo>
                  <a:lnTo>
                    <a:pt x="543711" y="10324"/>
                  </a:lnTo>
                  <a:lnTo>
                    <a:pt x="496454" y="2626"/>
                  </a:lnTo>
                  <a:lnTo>
                    <a:pt x="447675" y="0"/>
                  </a:lnTo>
                  <a:close/>
                </a:path>
              </a:pathLst>
            </a:custGeom>
            <a:solidFill>
              <a:srgbClr val="F1F1F1"/>
            </a:solidFill>
          </p:spPr>
          <p:txBody>
            <a:bodyPr wrap="square" lIns="0" tIns="0" rIns="0" bIns="0" rtlCol="0"/>
            <a:lstStyle/>
            <a:p>
              <a:endParaRPr/>
            </a:p>
          </p:txBody>
        </p:sp>
        <p:pic>
          <p:nvPicPr>
            <p:cNvPr id="6" name="object 6"/>
            <p:cNvPicPr/>
            <p:nvPr/>
          </p:nvPicPr>
          <p:blipFill>
            <a:blip r:embed="rId3" cstate="print"/>
            <a:stretch>
              <a:fillRect/>
            </a:stretch>
          </p:blipFill>
          <p:spPr>
            <a:xfrm>
              <a:off x="613809" y="2108405"/>
              <a:ext cx="313202" cy="104755"/>
            </a:xfrm>
            <a:prstGeom prst="rect">
              <a:avLst/>
            </a:prstGeom>
          </p:spPr>
        </p:pic>
        <p:pic>
          <p:nvPicPr>
            <p:cNvPr id="7" name="object 7"/>
            <p:cNvPicPr/>
            <p:nvPr/>
          </p:nvPicPr>
          <p:blipFill>
            <a:blip r:embed="rId4" cstate="print"/>
            <a:stretch>
              <a:fillRect/>
            </a:stretch>
          </p:blipFill>
          <p:spPr>
            <a:xfrm>
              <a:off x="524924" y="1874163"/>
              <a:ext cx="64152" cy="64149"/>
            </a:xfrm>
            <a:prstGeom prst="rect">
              <a:avLst/>
            </a:prstGeom>
          </p:spPr>
        </p:pic>
        <p:sp>
          <p:nvSpPr>
            <p:cNvPr id="8" name="object 8"/>
            <p:cNvSpPr/>
            <p:nvPr/>
          </p:nvSpPr>
          <p:spPr>
            <a:xfrm>
              <a:off x="468807" y="1818982"/>
              <a:ext cx="410209" cy="415925"/>
            </a:xfrm>
            <a:custGeom>
              <a:avLst/>
              <a:gdLst/>
              <a:ahLst/>
              <a:cxnLst/>
              <a:rect l="l" t="t" r="r" b="b"/>
              <a:pathLst>
                <a:path w="410209" h="415925">
                  <a:moveTo>
                    <a:pt x="280504" y="78092"/>
                  </a:moveTo>
                  <a:lnTo>
                    <a:pt x="277342" y="74904"/>
                  </a:lnTo>
                  <a:lnTo>
                    <a:pt x="274167" y="71767"/>
                  </a:lnTo>
                  <a:lnTo>
                    <a:pt x="269074" y="71767"/>
                  </a:lnTo>
                  <a:lnTo>
                    <a:pt x="196126" y="144665"/>
                  </a:lnTo>
                  <a:lnTo>
                    <a:pt x="190563" y="143090"/>
                  </a:lnTo>
                  <a:lnTo>
                    <a:pt x="184569" y="144614"/>
                  </a:lnTo>
                  <a:lnTo>
                    <a:pt x="180416" y="148666"/>
                  </a:lnTo>
                  <a:lnTo>
                    <a:pt x="176618" y="154457"/>
                  </a:lnTo>
                  <a:lnTo>
                    <a:pt x="159143" y="182727"/>
                  </a:lnTo>
                  <a:lnTo>
                    <a:pt x="152298" y="153644"/>
                  </a:lnTo>
                  <a:lnTo>
                    <a:pt x="114592" y="130517"/>
                  </a:lnTo>
                  <a:lnTo>
                    <a:pt x="88188" y="127330"/>
                  </a:lnTo>
                  <a:lnTo>
                    <a:pt x="81483" y="127660"/>
                  </a:lnTo>
                  <a:lnTo>
                    <a:pt x="43903" y="138226"/>
                  </a:lnTo>
                  <a:lnTo>
                    <a:pt x="3644" y="240931"/>
                  </a:lnTo>
                  <a:lnTo>
                    <a:pt x="0" y="257136"/>
                  </a:lnTo>
                  <a:lnTo>
                    <a:pt x="0" y="266090"/>
                  </a:lnTo>
                  <a:lnTo>
                    <a:pt x="7251" y="273342"/>
                  </a:lnTo>
                  <a:lnTo>
                    <a:pt x="16205" y="273342"/>
                  </a:lnTo>
                  <a:lnTo>
                    <a:pt x="23368" y="273151"/>
                  </a:lnTo>
                  <a:lnTo>
                    <a:pt x="29565" y="268274"/>
                  </a:lnTo>
                  <a:lnTo>
                    <a:pt x="31432" y="261353"/>
                  </a:lnTo>
                  <a:lnTo>
                    <a:pt x="48272" y="191643"/>
                  </a:lnTo>
                  <a:lnTo>
                    <a:pt x="48272" y="415785"/>
                  </a:lnTo>
                  <a:lnTo>
                    <a:pt x="80200" y="415785"/>
                  </a:lnTo>
                  <a:lnTo>
                    <a:pt x="80200" y="271564"/>
                  </a:lnTo>
                  <a:lnTo>
                    <a:pt x="96393" y="271564"/>
                  </a:lnTo>
                  <a:lnTo>
                    <a:pt x="96393" y="415785"/>
                  </a:lnTo>
                  <a:lnTo>
                    <a:pt x="128257" y="415785"/>
                  </a:lnTo>
                  <a:lnTo>
                    <a:pt x="128257" y="190614"/>
                  </a:lnTo>
                  <a:lnTo>
                    <a:pt x="134607" y="217754"/>
                  </a:lnTo>
                  <a:lnTo>
                    <a:pt x="135775" y="219227"/>
                  </a:lnTo>
                  <a:lnTo>
                    <a:pt x="137375" y="220040"/>
                  </a:lnTo>
                  <a:lnTo>
                    <a:pt x="143586" y="224815"/>
                  </a:lnTo>
                  <a:lnTo>
                    <a:pt x="151155" y="227469"/>
                  </a:lnTo>
                  <a:lnTo>
                    <a:pt x="158978" y="227660"/>
                  </a:lnTo>
                  <a:lnTo>
                    <a:pt x="164071" y="228371"/>
                  </a:lnTo>
                  <a:lnTo>
                    <a:pt x="169125" y="226072"/>
                  </a:lnTo>
                  <a:lnTo>
                    <a:pt x="171932" y="221767"/>
                  </a:lnTo>
                  <a:lnTo>
                    <a:pt x="206984" y="164452"/>
                  </a:lnTo>
                  <a:lnTo>
                    <a:pt x="207772" y="160464"/>
                  </a:lnTo>
                  <a:lnTo>
                    <a:pt x="207098" y="156591"/>
                  </a:lnTo>
                  <a:lnTo>
                    <a:pt x="280466" y="83235"/>
                  </a:lnTo>
                  <a:lnTo>
                    <a:pt x="280504" y="78092"/>
                  </a:lnTo>
                  <a:close/>
                </a:path>
                <a:path w="410209" h="415925">
                  <a:moveTo>
                    <a:pt x="409600" y="21602"/>
                  </a:moveTo>
                  <a:lnTo>
                    <a:pt x="407898" y="13195"/>
                  </a:lnTo>
                  <a:lnTo>
                    <a:pt x="403275" y="6324"/>
                  </a:lnTo>
                  <a:lnTo>
                    <a:pt x="396405" y="1701"/>
                  </a:lnTo>
                  <a:lnTo>
                    <a:pt x="387997" y="0"/>
                  </a:lnTo>
                  <a:lnTo>
                    <a:pt x="123393" y="0"/>
                  </a:lnTo>
                  <a:lnTo>
                    <a:pt x="114985" y="1701"/>
                  </a:lnTo>
                  <a:lnTo>
                    <a:pt x="108115" y="6324"/>
                  </a:lnTo>
                  <a:lnTo>
                    <a:pt x="103492" y="13195"/>
                  </a:lnTo>
                  <a:lnTo>
                    <a:pt x="101790" y="21602"/>
                  </a:lnTo>
                  <a:lnTo>
                    <a:pt x="101790" y="41033"/>
                  </a:lnTo>
                  <a:lnTo>
                    <a:pt x="110058" y="43281"/>
                  </a:lnTo>
                  <a:lnTo>
                    <a:pt x="117525" y="47777"/>
                  </a:lnTo>
                  <a:lnTo>
                    <a:pt x="123393" y="54000"/>
                  </a:lnTo>
                  <a:lnTo>
                    <a:pt x="123393" y="21602"/>
                  </a:lnTo>
                  <a:lnTo>
                    <a:pt x="387997" y="21602"/>
                  </a:lnTo>
                  <a:lnTo>
                    <a:pt x="387997" y="199796"/>
                  </a:lnTo>
                  <a:lnTo>
                    <a:pt x="203695" y="199796"/>
                  </a:lnTo>
                  <a:lnTo>
                    <a:pt x="190512" y="221386"/>
                  </a:lnTo>
                  <a:lnTo>
                    <a:pt x="387997" y="221386"/>
                  </a:lnTo>
                  <a:lnTo>
                    <a:pt x="396405" y="219697"/>
                  </a:lnTo>
                  <a:lnTo>
                    <a:pt x="403275" y="215061"/>
                  </a:lnTo>
                  <a:lnTo>
                    <a:pt x="407898" y="208203"/>
                  </a:lnTo>
                  <a:lnTo>
                    <a:pt x="409600" y="199796"/>
                  </a:lnTo>
                  <a:lnTo>
                    <a:pt x="409600" y="21602"/>
                  </a:lnTo>
                  <a:close/>
                </a:path>
              </a:pathLst>
            </a:custGeom>
            <a:solidFill>
              <a:srgbClr val="C0504D"/>
            </a:solidFill>
          </p:spPr>
          <p:txBody>
            <a:bodyPr wrap="square" lIns="0" tIns="0" rIns="0" bIns="0" rtlCol="0"/>
            <a:lstStyle/>
            <a:p>
              <a:endParaRPr/>
            </a:p>
          </p:txBody>
        </p:sp>
      </p:grpSp>
      <p:sp>
        <p:nvSpPr>
          <p:cNvPr id="10" name="object 10"/>
          <p:cNvSpPr txBox="1"/>
          <p:nvPr/>
        </p:nvSpPr>
        <p:spPr>
          <a:xfrm>
            <a:off x="1325584" y="1938312"/>
            <a:ext cx="2074545" cy="1559145"/>
          </a:xfrm>
          <a:prstGeom prst="rect">
            <a:avLst/>
          </a:prstGeom>
        </p:spPr>
        <p:txBody>
          <a:bodyPr vert="horz" wrap="square" lIns="0" tIns="24130" rIns="0" bIns="0" rtlCol="0">
            <a:spAutoFit/>
          </a:bodyPr>
          <a:lstStyle/>
          <a:p>
            <a:pPr marL="12700" marR="5080" algn="just">
              <a:lnSpc>
                <a:spcPct val="96100"/>
              </a:lnSpc>
              <a:spcBef>
                <a:spcPts val="190"/>
              </a:spcBef>
            </a:pPr>
            <a:r>
              <a:rPr sz="1500" dirty="0">
                <a:latin typeface="Arial" panose="020B0604020202020204" pitchFamily="34" charset="0"/>
                <a:cs typeface="Arial" panose="020B0604020202020204" pitchFamily="34" charset="0"/>
              </a:rPr>
              <a:t>nutrition</a:t>
            </a:r>
            <a:r>
              <a:rPr sz="1500" spc="-5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knowledge</a:t>
            </a:r>
            <a:r>
              <a:rPr sz="1500" spc="-4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at</a:t>
            </a:r>
            <a:r>
              <a:rPr sz="1500" spc="-3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the </a:t>
            </a:r>
            <a:r>
              <a:rPr sz="1500" spc="-10" dirty="0">
                <a:latin typeface="Arial" panose="020B0604020202020204" pitchFamily="34" charset="0"/>
                <a:cs typeface="Arial" panose="020B0604020202020204" pitchFamily="34" charset="0"/>
              </a:rPr>
              <a:t>beginning</a:t>
            </a:r>
            <a:r>
              <a:rPr sz="1500" spc="-2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and</a:t>
            </a:r>
            <a:r>
              <a:rPr sz="1500" spc="-2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end</a:t>
            </a:r>
            <a:r>
              <a:rPr sz="1500" spc="-2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1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the</a:t>
            </a:r>
            <a:r>
              <a:rPr sz="1500" spc="-1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6-</a:t>
            </a:r>
            <a:r>
              <a:rPr sz="1500" dirty="0">
                <a:latin typeface="Arial" panose="020B0604020202020204" pitchFamily="34" charset="0"/>
                <a:cs typeface="Arial" panose="020B0604020202020204" pitchFamily="34" charset="0"/>
              </a:rPr>
              <a:t>week</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period</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each</a:t>
            </a:r>
            <a:r>
              <a:rPr sz="1500" spc="-50"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participant </a:t>
            </a:r>
            <a:r>
              <a:rPr sz="1500" dirty="0">
                <a:latin typeface="Arial" panose="020B0604020202020204" pitchFamily="34" charset="0"/>
                <a:cs typeface="Arial" panose="020B0604020202020204" pitchFamily="34" charset="0"/>
              </a:rPr>
              <a:t>was</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involved</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in</a:t>
            </a:r>
            <a:r>
              <a:rPr sz="1500" spc="-3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the </a:t>
            </a:r>
            <a:r>
              <a:rPr sz="1500" dirty="0">
                <a:latin typeface="Arial" panose="020B0604020202020204" pitchFamily="34" charset="0"/>
                <a:cs typeface="Arial" panose="020B0604020202020204" pitchFamily="34" charset="0"/>
              </a:rPr>
              <a:t>intervention</a:t>
            </a:r>
            <a:r>
              <a:rPr sz="1500" spc="-5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(Flax</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et</a:t>
            </a:r>
            <a:r>
              <a:rPr sz="1500" spc="-30"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al.</a:t>
            </a:r>
            <a:endParaRPr sz="1500" dirty="0">
              <a:latin typeface="Arial" panose="020B0604020202020204" pitchFamily="34" charset="0"/>
              <a:cs typeface="Arial" panose="020B0604020202020204" pitchFamily="34" charset="0"/>
            </a:endParaRPr>
          </a:p>
          <a:p>
            <a:pPr marL="12700" algn="just">
              <a:lnSpc>
                <a:spcPts val="1580"/>
              </a:lnSpc>
            </a:pPr>
            <a:r>
              <a:rPr sz="1500" spc="-10" dirty="0">
                <a:latin typeface="Arial" panose="020B0604020202020204" pitchFamily="34" charset="0"/>
                <a:cs typeface="Arial" panose="020B0604020202020204" pitchFamily="34" charset="0"/>
              </a:rPr>
              <a:t>2025).</a:t>
            </a:r>
            <a:endParaRPr sz="1500" dirty="0">
              <a:latin typeface="Arial" panose="020B0604020202020204" pitchFamily="34" charset="0"/>
              <a:cs typeface="Arial" panose="020B0604020202020204" pitchFamily="34" charset="0"/>
            </a:endParaRPr>
          </a:p>
        </p:txBody>
      </p:sp>
      <p:grpSp>
        <p:nvGrpSpPr>
          <p:cNvPr id="11" name="object 11"/>
          <p:cNvGrpSpPr/>
          <p:nvPr/>
        </p:nvGrpSpPr>
        <p:grpSpPr>
          <a:xfrm>
            <a:off x="3829050" y="1581150"/>
            <a:ext cx="904875" cy="895350"/>
            <a:chOff x="3829050" y="1581150"/>
            <a:chExt cx="904875" cy="895350"/>
          </a:xfrm>
        </p:grpSpPr>
        <p:sp>
          <p:nvSpPr>
            <p:cNvPr id="12" name="object 12"/>
            <p:cNvSpPr/>
            <p:nvPr/>
          </p:nvSpPr>
          <p:spPr>
            <a:xfrm>
              <a:off x="3829050" y="1581150"/>
              <a:ext cx="904875" cy="895350"/>
            </a:xfrm>
            <a:custGeom>
              <a:avLst/>
              <a:gdLst/>
              <a:ahLst/>
              <a:cxnLst/>
              <a:rect l="l" t="t" r="r" b="b"/>
              <a:pathLst>
                <a:path w="904875" h="895350">
                  <a:moveTo>
                    <a:pt x="452500" y="0"/>
                  </a:moveTo>
                  <a:lnTo>
                    <a:pt x="403191" y="2626"/>
                  </a:lnTo>
                  <a:lnTo>
                    <a:pt x="355420" y="10324"/>
                  </a:lnTo>
                  <a:lnTo>
                    <a:pt x="309465" y="22820"/>
                  </a:lnTo>
                  <a:lnTo>
                    <a:pt x="265600" y="39841"/>
                  </a:lnTo>
                  <a:lnTo>
                    <a:pt x="224103" y="61115"/>
                  </a:lnTo>
                  <a:lnTo>
                    <a:pt x="185248" y="86368"/>
                  </a:lnTo>
                  <a:lnTo>
                    <a:pt x="149311" y="115327"/>
                  </a:lnTo>
                  <a:lnTo>
                    <a:pt x="116570" y="147720"/>
                  </a:lnTo>
                  <a:lnTo>
                    <a:pt x="87298" y="183273"/>
                  </a:lnTo>
                  <a:lnTo>
                    <a:pt x="61773" y="221713"/>
                  </a:lnTo>
                  <a:lnTo>
                    <a:pt x="40270" y="262768"/>
                  </a:lnTo>
                  <a:lnTo>
                    <a:pt x="23066" y="306165"/>
                  </a:lnTo>
                  <a:lnTo>
                    <a:pt x="10435" y="351630"/>
                  </a:lnTo>
                  <a:lnTo>
                    <a:pt x="2654" y="398891"/>
                  </a:lnTo>
                  <a:lnTo>
                    <a:pt x="0" y="447675"/>
                  </a:lnTo>
                  <a:lnTo>
                    <a:pt x="2654" y="496458"/>
                  </a:lnTo>
                  <a:lnTo>
                    <a:pt x="10435" y="543719"/>
                  </a:lnTo>
                  <a:lnTo>
                    <a:pt x="23066" y="589184"/>
                  </a:lnTo>
                  <a:lnTo>
                    <a:pt x="40270" y="632581"/>
                  </a:lnTo>
                  <a:lnTo>
                    <a:pt x="61773" y="673636"/>
                  </a:lnTo>
                  <a:lnTo>
                    <a:pt x="87298" y="712076"/>
                  </a:lnTo>
                  <a:lnTo>
                    <a:pt x="116570" y="747629"/>
                  </a:lnTo>
                  <a:lnTo>
                    <a:pt x="149311" y="780022"/>
                  </a:lnTo>
                  <a:lnTo>
                    <a:pt x="185248" y="808981"/>
                  </a:lnTo>
                  <a:lnTo>
                    <a:pt x="224103" y="834234"/>
                  </a:lnTo>
                  <a:lnTo>
                    <a:pt x="265600" y="855508"/>
                  </a:lnTo>
                  <a:lnTo>
                    <a:pt x="309465" y="872529"/>
                  </a:lnTo>
                  <a:lnTo>
                    <a:pt x="355420" y="885025"/>
                  </a:lnTo>
                  <a:lnTo>
                    <a:pt x="403191" y="892723"/>
                  </a:lnTo>
                  <a:lnTo>
                    <a:pt x="452500" y="895350"/>
                  </a:lnTo>
                  <a:lnTo>
                    <a:pt x="501786" y="892723"/>
                  </a:lnTo>
                  <a:lnTo>
                    <a:pt x="549536" y="885025"/>
                  </a:lnTo>
                  <a:lnTo>
                    <a:pt x="595474" y="872529"/>
                  </a:lnTo>
                  <a:lnTo>
                    <a:pt x="639324" y="855508"/>
                  </a:lnTo>
                  <a:lnTo>
                    <a:pt x="680809" y="834234"/>
                  </a:lnTo>
                  <a:lnTo>
                    <a:pt x="719654" y="808981"/>
                  </a:lnTo>
                  <a:lnTo>
                    <a:pt x="755582" y="780022"/>
                  </a:lnTo>
                  <a:lnTo>
                    <a:pt x="788317" y="747629"/>
                  </a:lnTo>
                  <a:lnTo>
                    <a:pt x="817584" y="712076"/>
                  </a:lnTo>
                  <a:lnTo>
                    <a:pt x="843105" y="673636"/>
                  </a:lnTo>
                  <a:lnTo>
                    <a:pt x="864606" y="632581"/>
                  </a:lnTo>
                  <a:lnTo>
                    <a:pt x="881809" y="589184"/>
                  </a:lnTo>
                  <a:lnTo>
                    <a:pt x="894439" y="543719"/>
                  </a:lnTo>
                  <a:lnTo>
                    <a:pt x="902220" y="496458"/>
                  </a:lnTo>
                  <a:lnTo>
                    <a:pt x="904875" y="447675"/>
                  </a:lnTo>
                  <a:lnTo>
                    <a:pt x="902220" y="398891"/>
                  </a:lnTo>
                  <a:lnTo>
                    <a:pt x="894439" y="351630"/>
                  </a:lnTo>
                  <a:lnTo>
                    <a:pt x="881809" y="306165"/>
                  </a:lnTo>
                  <a:lnTo>
                    <a:pt x="864606" y="262768"/>
                  </a:lnTo>
                  <a:lnTo>
                    <a:pt x="843105" y="221713"/>
                  </a:lnTo>
                  <a:lnTo>
                    <a:pt x="817584" y="183273"/>
                  </a:lnTo>
                  <a:lnTo>
                    <a:pt x="788317" y="147720"/>
                  </a:lnTo>
                  <a:lnTo>
                    <a:pt x="755582" y="115327"/>
                  </a:lnTo>
                  <a:lnTo>
                    <a:pt x="719654" y="86368"/>
                  </a:lnTo>
                  <a:lnTo>
                    <a:pt x="680809" y="61115"/>
                  </a:lnTo>
                  <a:lnTo>
                    <a:pt x="639324" y="39841"/>
                  </a:lnTo>
                  <a:lnTo>
                    <a:pt x="595474" y="22820"/>
                  </a:lnTo>
                  <a:lnTo>
                    <a:pt x="549536" y="10324"/>
                  </a:lnTo>
                  <a:lnTo>
                    <a:pt x="501786" y="2626"/>
                  </a:lnTo>
                  <a:lnTo>
                    <a:pt x="452500" y="0"/>
                  </a:lnTo>
                  <a:close/>
                </a:path>
              </a:pathLst>
            </a:custGeom>
            <a:solidFill>
              <a:srgbClr val="F1F1F1"/>
            </a:solidFill>
          </p:spPr>
          <p:txBody>
            <a:bodyPr wrap="square" lIns="0" tIns="0" rIns="0" bIns="0" rtlCol="0"/>
            <a:lstStyle/>
            <a:p>
              <a:endParaRPr/>
            </a:p>
          </p:txBody>
        </p:sp>
        <p:sp>
          <p:nvSpPr>
            <p:cNvPr id="13" name="object 13"/>
            <p:cNvSpPr/>
            <p:nvPr/>
          </p:nvSpPr>
          <p:spPr>
            <a:xfrm>
              <a:off x="4054806" y="1789481"/>
              <a:ext cx="437515" cy="459740"/>
            </a:xfrm>
            <a:custGeom>
              <a:avLst/>
              <a:gdLst/>
              <a:ahLst/>
              <a:cxnLst/>
              <a:rect l="l" t="t" r="r" b="b"/>
              <a:pathLst>
                <a:path w="437514" h="459739">
                  <a:moveTo>
                    <a:pt x="301247" y="440581"/>
                  </a:moveTo>
                  <a:lnTo>
                    <a:pt x="158705" y="440581"/>
                  </a:lnTo>
                  <a:lnTo>
                    <a:pt x="202505" y="457797"/>
                  </a:lnTo>
                  <a:lnTo>
                    <a:pt x="248326" y="459743"/>
                  </a:lnTo>
                  <a:lnTo>
                    <a:pt x="292348" y="446884"/>
                  </a:lnTo>
                  <a:lnTo>
                    <a:pt x="301247" y="440581"/>
                  </a:lnTo>
                  <a:close/>
                </a:path>
                <a:path w="437514" h="459739">
                  <a:moveTo>
                    <a:pt x="161283" y="29389"/>
                  </a:moveTo>
                  <a:lnTo>
                    <a:pt x="137536" y="29389"/>
                  </a:lnTo>
                  <a:lnTo>
                    <a:pt x="143692" y="29554"/>
                  </a:lnTo>
                  <a:lnTo>
                    <a:pt x="141798" y="35923"/>
                  </a:lnTo>
                  <a:lnTo>
                    <a:pt x="140263" y="42385"/>
                  </a:lnTo>
                  <a:lnTo>
                    <a:pt x="139093" y="48923"/>
                  </a:lnTo>
                  <a:lnTo>
                    <a:pt x="138494" y="53858"/>
                  </a:lnTo>
                  <a:lnTo>
                    <a:pt x="138397" y="54659"/>
                  </a:lnTo>
                  <a:lnTo>
                    <a:pt x="138292" y="55523"/>
                  </a:lnTo>
                  <a:lnTo>
                    <a:pt x="98364" y="79493"/>
                  </a:lnTo>
                  <a:lnTo>
                    <a:pt x="69257" y="143035"/>
                  </a:lnTo>
                  <a:lnTo>
                    <a:pt x="49560" y="192835"/>
                  </a:lnTo>
                  <a:lnTo>
                    <a:pt x="33115" y="239307"/>
                  </a:lnTo>
                  <a:lnTo>
                    <a:pt x="21842" y="279037"/>
                  </a:lnTo>
                  <a:lnTo>
                    <a:pt x="17658" y="308614"/>
                  </a:lnTo>
                  <a:lnTo>
                    <a:pt x="24403" y="350428"/>
                  </a:lnTo>
                  <a:lnTo>
                    <a:pt x="43205" y="386764"/>
                  </a:lnTo>
                  <a:lnTo>
                    <a:pt x="71823" y="415381"/>
                  </a:lnTo>
                  <a:lnTo>
                    <a:pt x="108140" y="434161"/>
                  </a:lnTo>
                  <a:lnTo>
                    <a:pt x="149957" y="440905"/>
                  </a:lnTo>
                  <a:lnTo>
                    <a:pt x="154331" y="440905"/>
                  </a:lnTo>
                  <a:lnTo>
                    <a:pt x="158705" y="440581"/>
                  </a:lnTo>
                  <a:lnTo>
                    <a:pt x="301247" y="440581"/>
                  </a:lnTo>
                  <a:lnTo>
                    <a:pt x="303137" y="439243"/>
                  </a:lnTo>
                  <a:lnTo>
                    <a:pt x="231316" y="439243"/>
                  </a:lnTo>
                  <a:lnTo>
                    <a:pt x="186614" y="430537"/>
                  </a:lnTo>
                  <a:lnTo>
                    <a:pt x="147221" y="404406"/>
                  </a:lnTo>
                  <a:lnTo>
                    <a:pt x="144559" y="400432"/>
                  </a:lnTo>
                  <a:lnTo>
                    <a:pt x="121044" y="365008"/>
                  </a:lnTo>
                  <a:lnTo>
                    <a:pt x="112337" y="320229"/>
                  </a:lnTo>
                  <a:lnTo>
                    <a:pt x="121058" y="275453"/>
                  </a:lnTo>
                  <a:lnTo>
                    <a:pt x="147206" y="236092"/>
                  </a:lnTo>
                  <a:lnTo>
                    <a:pt x="199728" y="202513"/>
                  </a:lnTo>
                  <a:lnTo>
                    <a:pt x="257337" y="175262"/>
                  </a:lnTo>
                  <a:lnTo>
                    <a:pt x="293053" y="160445"/>
                  </a:lnTo>
                  <a:lnTo>
                    <a:pt x="237603" y="160445"/>
                  </a:lnTo>
                  <a:lnTo>
                    <a:pt x="216672" y="109948"/>
                  </a:lnTo>
                  <a:lnTo>
                    <a:pt x="187634" y="66268"/>
                  </a:lnTo>
                  <a:lnTo>
                    <a:pt x="154658" y="54659"/>
                  </a:lnTo>
                  <a:lnTo>
                    <a:pt x="156271" y="44722"/>
                  </a:lnTo>
                  <a:lnTo>
                    <a:pt x="159152" y="34243"/>
                  </a:lnTo>
                  <a:lnTo>
                    <a:pt x="161210" y="29554"/>
                  </a:lnTo>
                  <a:lnTo>
                    <a:pt x="161283" y="29389"/>
                  </a:lnTo>
                  <a:close/>
                </a:path>
                <a:path w="437514" h="459739">
                  <a:moveTo>
                    <a:pt x="414885" y="135887"/>
                  </a:moveTo>
                  <a:lnTo>
                    <a:pt x="362952" y="135886"/>
                  </a:lnTo>
                  <a:lnTo>
                    <a:pt x="383552" y="140224"/>
                  </a:lnTo>
                  <a:lnTo>
                    <a:pt x="400362" y="151764"/>
                  </a:lnTo>
                  <a:lnTo>
                    <a:pt x="411617" y="168765"/>
                  </a:lnTo>
                  <a:lnTo>
                    <a:pt x="415624" y="189503"/>
                  </a:lnTo>
                  <a:lnTo>
                    <a:pt x="415573" y="195989"/>
                  </a:lnTo>
                  <a:lnTo>
                    <a:pt x="376356" y="294277"/>
                  </a:lnTo>
                  <a:lnTo>
                    <a:pt x="349098" y="351886"/>
                  </a:lnTo>
                  <a:lnTo>
                    <a:pt x="329150" y="386765"/>
                  </a:lnTo>
                  <a:lnTo>
                    <a:pt x="276099" y="430537"/>
                  </a:lnTo>
                  <a:lnTo>
                    <a:pt x="231316" y="439243"/>
                  </a:lnTo>
                  <a:lnTo>
                    <a:pt x="303137" y="439243"/>
                  </a:lnTo>
                  <a:lnTo>
                    <a:pt x="345952" y="400432"/>
                  </a:lnTo>
                  <a:lnTo>
                    <a:pt x="384021" y="329572"/>
                  </a:lnTo>
                  <a:lnTo>
                    <a:pt x="406797" y="278191"/>
                  </a:lnTo>
                  <a:lnTo>
                    <a:pt x="432004" y="216329"/>
                  </a:lnTo>
                  <a:lnTo>
                    <a:pt x="437098" y="195110"/>
                  </a:lnTo>
                  <a:lnTo>
                    <a:pt x="435921" y="175262"/>
                  </a:lnTo>
                  <a:lnTo>
                    <a:pt x="435833" y="173769"/>
                  </a:lnTo>
                  <a:lnTo>
                    <a:pt x="428495" y="153690"/>
                  </a:lnTo>
                  <a:lnTo>
                    <a:pt x="415372" y="136254"/>
                  </a:lnTo>
                  <a:lnTo>
                    <a:pt x="414885" y="135887"/>
                  </a:lnTo>
                  <a:close/>
                </a:path>
                <a:path w="437514" h="459739">
                  <a:moveTo>
                    <a:pt x="356476" y="114467"/>
                  </a:moveTo>
                  <a:lnTo>
                    <a:pt x="308093" y="130422"/>
                  </a:lnTo>
                  <a:lnTo>
                    <a:pt x="259277" y="150863"/>
                  </a:lnTo>
                  <a:lnTo>
                    <a:pt x="237603" y="160445"/>
                  </a:lnTo>
                  <a:lnTo>
                    <a:pt x="293053" y="160445"/>
                  </a:lnTo>
                  <a:lnTo>
                    <a:pt x="343170" y="139652"/>
                  </a:lnTo>
                  <a:lnTo>
                    <a:pt x="349448" y="137175"/>
                  </a:lnTo>
                  <a:lnTo>
                    <a:pt x="356130" y="135886"/>
                  </a:lnTo>
                  <a:lnTo>
                    <a:pt x="414885" y="135887"/>
                  </a:lnTo>
                  <a:lnTo>
                    <a:pt x="397930" y="123099"/>
                  </a:lnTo>
                  <a:lnTo>
                    <a:pt x="377836" y="115741"/>
                  </a:lnTo>
                  <a:lnTo>
                    <a:pt x="356476" y="114467"/>
                  </a:lnTo>
                  <a:close/>
                </a:path>
                <a:path w="437514" h="459739">
                  <a:moveTo>
                    <a:pt x="78902" y="13556"/>
                  </a:moveTo>
                  <a:lnTo>
                    <a:pt x="40768" y="18215"/>
                  </a:lnTo>
                  <a:lnTo>
                    <a:pt x="4832" y="53858"/>
                  </a:lnTo>
                  <a:lnTo>
                    <a:pt x="0" y="70592"/>
                  </a:lnTo>
                  <a:lnTo>
                    <a:pt x="9194" y="72369"/>
                  </a:lnTo>
                  <a:lnTo>
                    <a:pt x="32129" y="75126"/>
                  </a:lnTo>
                  <a:lnTo>
                    <a:pt x="61320" y="75126"/>
                  </a:lnTo>
                  <a:lnTo>
                    <a:pt x="90812" y="68275"/>
                  </a:lnTo>
                  <a:lnTo>
                    <a:pt x="91127" y="68275"/>
                  </a:lnTo>
                  <a:lnTo>
                    <a:pt x="101528" y="61735"/>
                  </a:lnTo>
                  <a:lnTo>
                    <a:pt x="110868" y="52366"/>
                  </a:lnTo>
                  <a:lnTo>
                    <a:pt x="118962" y="41782"/>
                  </a:lnTo>
                  <a:lnTo>
                    <a:pt x="125440" y="31714"/>
                  </a:lnTo>
                  <a:lnTo>
                    <a:pt x="131387" y="30116"/>
                  </a:lnTo>
                  <a:lnTo>
                    <a:pt x="137536" y="29389"/>
                  </a:lnTo>
                  <a:lnTo>
                    <a:pt x="161283" y="29389"/>
                  </a:lnTo>
                  <a:lnTo>
                    <a:pt x="163632" y="24037"/>
                  </a:lnTo>
                  <a:lnTo>
                    <a:pt x="165108" y="21937"/>
                  </a:lnTo>
                  <a:lnTo>
                    <a:pt x="120962" y="21937"/>
                  </a:lnTo>
                  <a:lnTo>
                    <a:pt x="100527" y="16480"/>
                  </a:lnTo>
                  <a:lnTo>
                    <a:pt x="78902" y="13556"/>
                  </a:lnTo>
                  <a:close/>
                </a:path>
                <a:path w="437514" h="459739">
                  <a:moveTo>
                    <a:pt x="162304" y="0"/>
                  </a:moveTo>
                  <a:lnTo>
                    <a:pt x="158668" y="3376"/>
                  </a:lnTo>
                  <a:lnTo>
                    <a:pt x="158352" y="3729"/>
                  </a:lnTo>
                  <a:lnTo>
                    <a:pt x="158056" y="4118"/>
                  </a:lnTo>
                  <a:lnTo>
                    <a:pt x="154032" y="8661"/>
                  </a:lnTo>
                  <a:lnTo>
                    <a:pt x="150750" y="13556"/>
                  </a:lnTo>
                  <a:lnTo>
                    <a:pt x="150633" y="13729"/>
                  </a:lnTo>
                  <a:lnTo>
                    <a:pt x="147921" y="19271"/>
                  </a:lnTo>
                  <a:lnTo>
                    <a:pt x="134330" y="19271"/>
                  </a:lnTo>
                  <a:lnTo>
                    <a:pt x="127589" y="20284"/>
                  </a:lnTo>
                  <a:lnTo>
                    <a:pt x="120962" y="21937"/>
                  </a:lnTo>
                  <a:lnTo>
                    <a:pt x="165108" y="21937"/>
                  </a:lnTo>
                  <a:lnTo>
                    <a:pt x="166983" y="19271"/>
                  </a:lnTo>
                  <a:lnTo>
                    <a:pt x="150002" y="19271"/>
                  </a:lnTo>
                  <a:lnTo>
                    <a:pt x="141136" y="18904"/>
                  </a:lnTo>
                  <a:lnTo>
                    <a:pt x="167241" y="18904"/>
                  </a:lnTo>
                  <a:lnTo>
                    <a:pt x="170044" y="14917"/>
                  </a:lnTo>
                  <a:lnTo>
                    <a:pt x="173328" y="11872"/>
                  </a:lnTo>
                  <a:lnTo>
                    <a:pt x="173445" y="8661"/>
                  </a:lnTo>
                  <a:lnTo>
                    <a:pt x="173515" y="6753"/>
                  </a:lnTo>
                  <a:lnTo>
                    <a:pt x="167431" y="194"/>
                  </a:lnTo>
                  <a:lnTo>
                    <a:pt x="162304" y="0"/>
                  </a:lnTo>
                  <a:close/>
                </a:path>
              </a:pathLst>
            </a:custGeom>
            <a:solidFill>
              <a:srgbClr val="C0504D"/>
            </a:solidFill>
          </p:spPr>
          <p:txBody>
            <a:bodyPr wrap="square" lIns="0" tIns="0" rIns="0" bIns="0" rtlCol="0"/>
            <a:lstStyle/>
            <a:p>
              <a:endParaRPr/>
            </a:p>
          </p:txBody>
        </p:sp>
        <p:pic>
          <p:nvPicPr>
            <p:cNvPr id="14" name="object 14"/>
            <p:cNvPicPr/>
            <p:nvPr/>
          </p:nvPicPr>
          <p:blipFill>
            <a:blip r:embed="rId5" cstate="print"/>
            <a:stretch>
              <a:fillRect/>
            </a:stretch>
          </p:blipFill>
          <p:spPr>
            <a:xfrm>
              <a:off x="4232805" y="2044852"/>
              <a:ext cx="118487" cy="118240"/>
            </a:xfrm>
            <a:prstGeom prst="rect">
              <a:avLst/>
            </a:prstGeom>
          </p:spPr>
        </p:pic>
      </p:grpSp>
      <p:sp>
        <p:nvSpPr>
          <p:cNvPr id="15" name="object 15"/>
          <p:cNvSpPr txBox="1"/>
          <p:nvPr/>
        </p:nvSpPr>
        <p:spPr>
          <a:xfrm>
            <a:off x="4917440" y="1588452"/>
            <a:ext cx="2076450" cy="1142620"/>
          </a:xfrm>
          <a:prstGeom prst="rect">
            <a:avLst/>
          </a:prstGeom>
        </p:spPr>
        <p:txBody>
          <a:bodyPr vert="horz" wrap="square" lIns="0" tIns="22860" rIns="0" bIns="0" rtlCol="0">
            <a:spAutoFit/>
          </a:bodyPr>
          <a:lstStyle/>
          <a:p>
            <a:pPr marL="12700" marR="5080" algn="just">
              <a:lnSpc>
                <a:spcPct val="96800"/>
              </a:lnSpc>
              <a:spcBef>
                <a:spcPts val="180"/>
              </a:spcBef>
            </a:pPr>
            <a:r>
              <a:rPr sz="1500" dirty="0">
                <a:latin typeface="Arial" panose="020B0604020202020204" pitchFamily="34" charset="0"/>
                <a:cs typeface="Arial" panose="020B0604020202020204" pitchFamily="34" charset="0"/>
              </a:rPr>
              <a:t>The</a:t>
            </a:r>
            <a:r>
              <a:rPr sz="1500" spc="-2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results</a:t>
            </a:r>
            <a:r>
              <a:rPr sz="1500" spc="-2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2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the</a:t>
            </a:r>
            <a:r>
              <a:rPr sz="1500" spc="-2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surveys </a:t>
            </a:r>
            <a:r>
              <a:rPr sz="1500" dirty="0">
                <a:latin typeface="Arial" panose="020B0604020202020204" pitchFamily="34" charset="0"/>
                <a:cs typeface="Arial" panose="020B0604020202020204" pitchFamily="34" charset="0"/>
              </a:rPr>
              <a:t>measure</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the</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level</a:t>
            </a:r>
            <a:r>
              <a:rPr sz="1500" spc="-3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of </a:t>
            </a:r>
            <a:r>
              <a:rPr sz="1500" spc="-10" dirty="0">
                <a:latin typeface="Arial" panose="020B0604020202020204" pitchFamily="34" charset="0"/>
                <a:cs typeface="Arial" panose="020B0604020202020204" pitchFamily="34" charset="0"/>
              </a:rPr>
              <a:t>understanding</a:t>
            </a:r>
            <a:r>
              <a:rPr sz="1500" spc="-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with regard </a:t>
            </a:r>
            <a:r>
              <a:rPr sz="1500" spc="-25" dirty="0">
                <a:latin typeface="Arial" panose="020B0604020202020204" pitchFamily="34" charset="0"/>
                <a:cs typeface="Arial" panose="020B0604020202020204" pitchFamily="34" charset="0"/>
              </a:rPr>
              <a:t>to </a:t>
            </a:r>
            <a:r>
              <a:rPr sz="1500" dirty="0">
                <a:latin typeface="Arial" panose="020B0604020202020204" pitchFamily="34" charset="0"/>
                <a:cs typeface="Arial" panose="020B0604020202020204" pitchFamily="34" charset="0"/>
              </a:rPr>
              <a:t>eating</a:t>
            </a:r>
            <a:r>
              <a:rPr sz="1500" spc="-5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a:t>
            </a:r>
            <a:r>
              <a:rPr sz="1500" spc="-4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balanced</a:t>
            </a:r>
            <a:r>
              <a:rPr sz="1500" spc="-50" dirty="0">
                <a:latin typeface="Arial" panose="020B0604020202020204" pitchFamily="34" charset="0"/>
                <a:cs typeface="Arial" panose="020B0604020202020204" pitchFamily="34" charset="0"/>
              </a:rPr>
              <a:t> </a:t>
            </a:r>
            <a:r>
              <a:rPr sz="1500" spc="-20" dirty="0">
                <a:latin typeface="Arial" panose="020B0604020202020204" pitchFamily="34" charset="0"/>
                <a:cs typeface="Arial" panose="020B0604020202020204" pitchFamily="34" charset="0"/>
              </a:rPr>
              <a:t>diet.</a:t>
            </a:r>
            <a:endParaRPr sz="1500" dirty="0">
              <a:latin typeface="Arial" panose="020B0604020202020204" pitchFamily="34" charset="0"/>
              <a:cs typeface="Arial" panose="020B0604020202020204" pitchFamily="34" charset="0"/>
            </a:endParaRPr>
          </a:p>
        </p:txBody>
      </p:sp>
      <p:grpSp>
        <p:nvGrpSpPr>
          <p:cNvPr id="16" name="object 16"/>
          <p:cNvGrpSpPr/>
          <p:nvPr/>
        </p:nvGrpSpPr>
        <p:grpSpPr>
          <a:xfrm>
            <a:off x="247650" y="3438525"/>
            <a:ext cx="895350" cy="895350"/>
            <a:chOff x="247650" y="3438525"/>
            <a:chExt cx="895350" cy="895350"/>
          </a:xfrm>
        </p:grpSpPr>
        <p:sp>
          <p:nvSpPr>
            <p:cNvPr id="17" name="object 17"/>
            <p:cNvSpPr/>
            <p:nvPr/>
          </p:nvSpPr>
          <p:spPr>
            <a:xfrm>
              <a:off x="247650" y="3438525"/>
              <a:ext cx="895350" cy="895350"/>
            </a:xfrm>
            <a:custGeom>
              <a:avLst/>
              <a:gdLst/>
              <a:ahLst/>
              <a:cxnLst/>
              <a:rect l="l" t="t" r="r" b="b"/>
              <a:pathLst>
                <a:path w="895350" h="895350">
                  <a:moveTo>
                    <a:pt x="447675" y="0"/>
                  </a:moveTo>
                  <a:lnTo>
                    <a:pt x="398895" y="2626"/>
                  </a:lnTo>
                  <a:lnTo>
                    <a:pt x="351638" y="10324"/>
                  </a:lnTo>
                  <a:lnTo>
                    <a:pt x="306175" y="22820"/>
                  </a:lnTo>
                  <a:lnTo>
                    <a:pt x="262779" y="39841"/>
                  </a:lnTo>
                  <a:lnTo>
                    <a:pt x="221725" y="61115"/>
                  </a:lnTo>
                  <a:lnTo>
                    <a:pt x="183284" y="86368"/>
                  </a:lnTo>
                  <a:lnTo>
                    <a:pt x="147730" y="115327"/>
                  </a:lnTo>
                  <a:lnTo>
                    <a:pt x="115336" y="147720"/>
                  </a:lnTo>
                  <a:lnTo>
                    <a:pt x="86375" y="183273"/>
                  </a:lnTo>
                  <a:lnTo>
                    <a:pt x="61120" y="221713"/>
                  </a:lnTo>
                  <a:lnTo>
                    <a:pt x="39845" y="262768"/>
                  </a:lnTo>
                  <a:lnTo>
                    <a:pt x="22822" y="306165"/>
                  </a:lnTo>
                  <a:lnTo>
                    <a:pt x="10325" y="351630"/>
                  </a:lnTo>
                  <a:lnTo>
                    <a:pt x="2626" y="398891"/>
                  </a:lnTo>
                  <a:lnTo>
                    <a:pt x="0" y="447675"/>
                  </a:lnTo>
                  <a:lnTo>
                    <a:pt x="2626" y="496458"/>
                  </a:lnTo>
                  <a:lnTo>
                    <a:pt x="10325" y="543719"/>
                  </a:lnTo>
                  <a:lnTo>
                    <a:pt x="22822" y="589184"/>
                  </a:lnTo>
                  <a:lnTo>
                    <a:pt x="39845" y="632581"/>
                  </a:lnTo>
                  <a:lnTo>
                    <a:pt x="61120" y="673636"/>
                  </a:lnTo>
                  <a:lnTo>
                    <a:pt x="86375" y="712076"/>
                  </a:lnTo>
                  <a:lnTo>
                    <a:pt x="115336" y="747629"/>
                  </a:lnTo>
                  <a:lnTo>
                    <a:pt x="147730" y="780022"/>
                  </a:lnTo>
                  <a:lnTo>
                    <a:pt x="183284" y="808981"/>
                  </a:lnTo>
                  <a:lnTo>
                    <a:pt x="221725" y="834234"/>
                  </a:lnTo>
                  <a:lnTo>
                    <a:pt x="262779" y="855508"/>
                  </a:lnTo>
                  <a:lnTo>
                    <a:pt x="306175" y="872529"/>
                  </a:lnTo>
                  <a:lnTo>
                    <a:pt x="351638" y="885025"/>
                  </a:lnTo>
                  <a:lnTo>
                    <a:pt x="398895" y="892723"/>
                  </a:lnTo>
                  <a:lnTo>
                    <a:pt x="447675" y="895350"/>
                  </a:lnTo>
                  <a:lnTo>
                    <a:pt x="496454" y="892723"/>
                  </a:lnTo>
                  <a:lnTo>
                    <a:pt x="543711" y="885025"/>
                  </a:lnTo>
                  <a:lnTo>
                    <a:pt x="589174" y="872529"/>
                  </a:lnTo>
                  <a:lnTo>
                    <a:pt x="632570" y="855508"/>
                  </a:lnTo>
                  <a:lnTo>
                    <a:pt x="673624" y="834234"/>
                  </a:lnTo>
                  <a:lnTo>
                    <a:pt x="712065" y="808981"/>
                  </a:lnTo>
                  <a:lnTo>
                    <a:pt x="747619" y="780022"/>
                  </a:lnTo>
                  <a:lnTo>
                    <a:pt x="780013" y="747629"/>
                  </a:lnTo>
                  <a:lnTo>
                    <a:pt x="808974" y="712076"/>
                  </a:lnTo>
                  <a:lnTo>
                    <a:pt x="834229" y="673636"/>
                  </a:lnTo>
                  <a:lnTo>
                    <a:pt x="855504" y="632581"/>
                  </a:lnTo>
                  <a:lnTo>
                    <a:pt x="872527" y="589184"/>
                  </a:lnTo>
                  <a:lnTo>
                    <a:pt x="885024" y="543719"/>
                  </a:lnTo>
                  <a:lnTo>
                    <a:pt x="892723" y="496458"/>
                  </a:lnTo>
                  <a:lnTo>
                    <a:pt x="895350" y="447675"/>
                  </a:lnTo>
                  <a:lnTo>
                    <a:pt x="892723" y="398891"/>
                  </a:lnTo>
                  <a:lnTo>
                    <a:pt x="885024" y="351630"/>
                  </a:lnTo>
                  <a:lnTo>
                    <a:pt x="872527" y="306165"/>
                  </a:lnTo>
                  <a:lnTo>
                    <a:pt x="855504" y="262768"/>
                  </a:lnTo>
                  <a:lnTo>
                    <a:pt x="834229" y="221713"/>
                  </a:lnTo>
                  <a:lnTo>
                    <a:pt x="808974" y="183273"/>
                  </a:lnTo>
                  <a:lnTo>
                    <a:pt x="780013" y="147720"/>
                  </a:lnTo>
                  <a:lnTo>
                    <a:pt x="747619" y="115327"/>
                  </a:lnTo>
                  <a:lnTo>
                    <a:pt x="712065" y="86368"/>
                  </a:lnTo>
                  <a:lnTo>
                    <a:pt x="673624" y="61115"/>
                  </a:lnTo>
                  <a:lnTo>
                    <a:pt x="632570" y="39841"/>
                  </a:lnTo>
                  <a:lnTo>
                    <a:pt x="589174" y="22820"/>
                  </a:lnTo>
                  <a:lnTo>
                    <a:pt x="543711" y="10324"/>
                  </a:lnTo>
                  <a:lnTo>
                    <a:pt x="496454" y="2626"/>
                  </a:lnTo>
                  <a:lnTo>
                    <a:pt x="447675" y="0"/>
                  </a:lnTo>
                  <a:close/>
                </a:path>
              </a:pathLst>
            </a:custGeom>
            <a:solidFill>
              <a:srgbClr val="F1F1F1"/>
            </a:solidFill>
          </p:spPr>
          <p:txBody>
            <a:bodyPr wrap="square" lIns="0" tIns="0" rIns="0" bIns="0" rtlCol="0"/>
            <a:lstStyle/>
            <a:p>
              <a:endParaRPr/>
            </a:p>
          </p:txBody>
        </p:sp>
        <p:sp>
          <p:nvSpPr>
            <p:cNvPr id="18" name="object 18"/>
            <p:cNvSpPr/>
            <p:nvPr/>
          </p:nvSpPr>
          <p:spPr>
            <a:xfrm>
              <a:off x="492037" y="3706230"/>
              <a:ext cx="402590" cy="356235"/>
            </a:xfrm>
            <a:custGeom>
              <a:avLst/>
              <a:gdLst/>
              <a:ahLst/>
              <a:cxnLst/>
              <a:rect l="l" t="t" r="r" b="b"/>
              <a:pathLst>
                <a:path w="402590" h="356235">
                  <a:moveTo>
                    <a:pt x="138368" y="0"/>
                  </a:moveTo>
                  <a:lnTo>
                    <a:pt x="133897" y="2297"/>
                  </a:lnTo>
                  <a:lnTo>
                    <a:pt x="131816" y="6347"/>
                  </a:lnTo>
                  <a:lnTo>
                    <a:pt x="112571" y="7748"/>
                  </a:lnTo>
                  <a:lnTo>
                    <a:pt x="71148" y="19436"/>
                  </a:lnTo>
                  <a:lnTo>
                    <a:pt x="23852" y="62879"/>
                  </a:lnTo>
                  <a:lnTo>
                    <a:pt x="1504" y="124775"/>
                  </a:lnTo>
                  <a:lnTo>
                    <a:pt x="0" y="136129"/>
                  </a:lnTo>
                  <a:lnTo>
                    <a:pt x="11683" y="137571"/>
                  </a:lnTo>
                  <a:lnTo>
                    <a:pt x="40823" y="138083"/>
                  </a:lnTo>
                  <a:lnTo>
                    <a:pt x="78548" y="131945"/>
                  </a:lnTo>
                  <a:lnTo>
                    <a:pt x="115990" y="113439"/>
                  </a:lnTo>
                  <a:lnTo>
                    <a:pt x="142182" y="84618"/>
                  </a:lnTo>
                  <a:lnTo>
                    <a:pt x="158758" y="49551"/>
                  </a:lnTo>
                  <a:lnTo>
                    <a:pt x="173282" y="83009"/>
                  </a:lnTo>
                  <a:lnTo>
                    <a:pt x="181038" y="118244"/>
                  </a:lnTo>
                  <a:lnTo>
                    <a:pt x="181907" y="154282"/>
                  </a:lnTo>
                  <a:lnTo>
                    <a:pt x="175772" y="190149"/>
                  </a:lnTo>
                  <a:lnTo>
                    <a:pt x="175067" y="189300"/>
                  </a:lnTo>
                  <a:lnTo>
                    <a:pt x="164726" y="185323"/>
                  </a:lnTo>
                  <a:lnTo>
                    <a:pt x="153958" y="182911"/>
                  </a:lnTo>
                  <a:lnTo>
                    <a:pt x="142944" y="182091"/>
                  </a:lnTo>
                  <a:lnTo>
                    <a:pt x="131866" y="182889"/>
                  </a:lnTo>
                  <a:lnTo>
                    <a:pt x="89245" y="202623"/>
                  </a:lnTo>
                  <a:lnTo>
                    <a:pt x="67987" y="242316"/>
                  </a:lnTo>
                  <a:lnTo>
                    <a:pt x="72486" y="296598"/>
                  </a:lnTo>
                  <a:lnTo>
                    <a:pt x="98390" y="331556"/>
                  </a:lnTo>
                  <a:lnTo>
                    <a:pt x="127371" y="350272"/>
                  </a:lnTo>
                  <a:lnTo>
                    <a:pt x="141104" y="355826"/>
                  </a:lnTo>
                  <a:lnTo>
                    <a:pt x="155993" y="355724"/>
                  </a:lnTo>
                  <a:lnTo>
                    <a:pt x="190034" y="349011"/>
                  </a:lnTo>
                  <a:lnTo>
                    <a:pt x="227284" y="326076"/>
                  </a:lnTo>
                  <a:lnTo>
                    <a:pt x="251805" y="277306"/>
                  </a:lnTo>
                  <a:lnTo>
                    <a:pt x="253449" y="261231"/>
                  </a:lnTo>
                  <a:lnTo>
                    <a:pt x="251851" y="246559"/>
                  </a:lnTo>
                  <a:lnTo>
                    <a:pt x="225701" y="211255"/>
                  </a:lnTo>
                  <a:lnTo>
                    <a:pt x="201743" y="201657"/>
                  </a:lnTo>
                  <a:lnTo>
                    <a:pt x="195479" y="199479"/>
                  </a:lnTo>
                  <a:lnTo>
                    <a:pt x="196019" y="198313"/>
                  </a:lnTo>
                  <a:lnTo>
                    <a:pt x="203787" y="155458"/>
                  </a:lnTo>
                  <a:lnTo>
                    <a:pt x="202463" y="112400"/>
                  </a:lnTo>
                  <a:lnTo>
                    <a:pt x="192234" y="70510"/>
                  </a:lnTo>
                  <a:lnTo>
                    <a:pt x="173288" y="31159"/>
                  </a:lnTo>
                  <a:lnTo>
                    <a:pt x="208492" y="48905"/>
                  </a:lnTo>
                  <a:lnTo>
                    <a:pt x="239082" y="72951"/>
                  </a:lnTo>
                  <a:lnTo>
                    <a:pt x="264207" y="102475"/>
                  </a:lnTo>
                  <a:lnTo>
                    <a:pt x="283017" y="136660"/>
                  </a:lnTo>
                  <a:lnTo>
                    <a:pt x="271704" y="138284"/>
                  </a:lnTo>
                  <a:lnTo>
                    <a:pt x="260821" y="141521"/>
                  </a:lnTo>
                  <a:lnTo>
                    <a:pt x="223508" y="170745"/>
                  </a:lnTo>
                  <a:lnTo>
                    <a:pt x="213947" y="188876"/>
                  </a:lnTo>
                  <a:lnTo>
                    <a:pt x="215351" y="189300"/>
                  </a:lnTo>
                  <a:lnTo>
                    <a:pt x="225029" y="193062"/>
                  </a:lnTo>
                  <a:lnTo>
                    <a:pt x="261390" y="226403"/>
                  </a:lnTo>
                  <a:lnTo>
                    <a:pt x="269490" y="260992"/>
                  </a:lnTo>
                  <a:lnTo>
                    <a:pt x="267465" y="280275"/>
                  </a:lnTo>
                  <a:lnTo>
                    <a:pt x="266414" y="285428"/>
                  </a:lnTo>
                  <a:lnTo>
                    <a:pt x="265046" y="290504"/>
                  </a:lnTo>
                  <a:lnTo>
                    <a:pt x="263361" y="295494"/>
                  </a:lnTo>
                  <a:lnTo>
                    <a:pt x="290709" y="304160"/>
                  </a:lnTo>
                  <a:lnTo>
                    <a:pt x="315340" y="306222"/>
                  </a:lnTo>
                  <a:lnTo>
                    <a:pt x="333137" y="305014"/>
                  </a:lnTo>
                  <a:lnTo>
                    <a:pt x="339984" y="303871"/>
                  </a:lnTo>
                  <a:lnTo>
                    <a:pt x="353375" y="296221"/>
                  </a:lnTo>
                  <a:lnTo>
                    <a:pt x="380567" y="272896"/>
                  </a:lnTo>
                  <a:lnTo>
                    <a:pt x="402089" y="233328"/>
                  </a:lnTo>
                  <a:lnTo>
                    <a:pt x="398470" y="176951"/>
                  </a:lnTo>
                  <a:lnTo>
                    <a:pt x="370963" y="139732"/>
                  </a:lnTo>
                  <a:lnTo>
                    <a:pt x="340135" y="130749"/>
                  </a:lnTo>
                  <a:lnTo>
                    <a:pt x="331387" y="131065"/>
                  </a:lnTo>
                  <a:lnTo>
                    <a:pt x="322704" y="132362"/>
                  </a:lnTo>
                  <a:lnTo>
                    <a:pt x="305855" y="135649"/>
                  </a:lnTo>
                  <a:lnTo>
                    <a:pt x="285811" y="96178"/>
                  </a:lnTo>
                  <a:lnTo>
                    <a:pt x="258435" y="62059"/>
                  </a:lnTo>
                  <a:lnTo>
                    <a:pt x="224788" y="34172"/>
                  </a:lnTo>
                  <a:lnTo>
                    <a:pt x="185935" y="13399"/>
                  </a:lnTo>
                  <a:lnTo>
                    <a:pt x="142940" y="622"/>
                  </a:lnTo>
                  <a:lnTo>
                    <a:pt x="138368" y="0"/>
                  </a:lnTo>
                  <a:close/>
                </a:path>
              </a:pathLst>
            </a:custGeom>
            <a:solidFill>
              <a:srgbClr val="C0504D"/>
            </a:solidFill>
          </p:spPr>
          <p:txBody>
            <a:bodyPr wrap="square" lIns="0" tIns="0" rIns="0" bIns="0" rtlCol="0"/>
            <a:lstStyle/>
            <a:p>
              <a:endParaRPr/>
            </a:p>
          </p:txBody>
        </p:sp>
      </p:grpSp>
      <p:sp>
        <p:nvSpPr>
          <p:cNvPr id="19" name="object 19"/>
          <p:cNvSpPr txBox="1"/>
          <p:nvPr/>
        </p:nvSpPr>
        <p:spPr>
          <a:xfrm>
            <a:off x="1328038" y="3654996"/>
            <a:ext cx="1955164" cy="888064"/>
          </a:xfrm>
          <a:prstGeom prst="rect">
            <a:avLst/>
          </a:prstGeom>
        </p:spPr>
        <p:txBody>
          <a:bodyPr vert="horz" wrap="square" lIns="0" tIns="15875" rIns="0" bIns="0" rtlCol="0">
            <a:spAutoFit/>
          </a:bodyPr>
          <a:lstStyle/>
          <a:p>
            <a:pPr marL="12700" algn="just">
              <a:lnSpc>
                <a:spcPts val="1664"/>
              </a:lnSpc>
              <a:spcBef>
                <a:spcPts val="125"/>
              </a:spcBef>
            </a:pPr>
            <a:r>
              <a:rPr sz="1500" dirty="0">
                <a:latin typeface="Arial" panose="020B0604020202020204" pitchFamily="34" charset="0"/>
                <a:cs typeface="Arial" panose="020B0604020202020204" pitchFamily="34" charset="0"/>
              </a:rPr>
              <a:t>nutrients</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and</a:t>
            </a:r>
            <a:r>
              <a:rPr sz="1500" spc="-30"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serving</a:t>
            </a:r>
            <a:r>
              <a:rPr sz="1500" spc="-3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sizes,</a:t>
            </a:r>
            <a:endParaRPr sz="1500" dirty="0">
              <a:latin typeface="Arial" panose="020B0604020202020204" pitchFamily="34" charset="0"/>
              <a:cs typeface="Arial" panose="020B0604020202020204" pitchFamily="34" charset="0"/>
            </a:endParaRPr>
          </a:p>
          <a:p>
            <a:pPr marL="12700" algn="just">
              <a:lnSpc>
                <a:spcPts val="1664"/>
              </a:lnSpc>
            </a:pPr>
            <a:r>
              <a:rPr sz="1500" dirty="0">
                <a:latin typeface="Arial" panose="020B0604020202020204" pitchFamily="34" charset="0"/>
                <a:cs typeface="Arial" panose="020B0604020202020204" pitchFamily="34" charset="0"/>
              </a:rPr>
              <a:t>and</a:t>
            </a:r>
            <a:r>
              <a:rPr sz="1500" spc="-3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healthier</a:t>
            </a:r>
            <a:r>
              <a:rPr sz="1500" spc="-2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food</a:t>
            </a:r>
            <a:r>
              <a:rPr sz="1500" spc="-3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options.</a:t>
            </a:r>
            <a:endParaRPr sz="1500" dirty="0">
              <a:latin typeface="Arial" panose="020B0604020202020204" pitchFamily="34" charset="0"/>
              <a:cs typeface="Arial" panose="020B0604020202020204" pitchFamily="34" charset="0"/>
            </a:endParaRPr>
          </a:p>
        </p:txBody>
      </p:sp>
      <p:grpSp>
        <p:nvGrpSpPr>
          <p:cNvPr id="20" name="object 20"/>
          <p:cNvGrpSpPr/>
          <p:nvPr/>
        </p:nvGrpSpPr>
        <p:grpSpPr>
          <a:xfrm>
            <a:off x="3829050" y="3438525"/>
            <a:ext cx="904875" cy="895350"/>
            <a:chOff x="3829050" y="3438525"/>
            <a:chExt cx="904875" cy="895350"/>
          </a:xfrm>
        </p:grpSpPr>
        <p:sp>
          <p:nvSpPr>
            <p:cNvPr id="21" name="object 21"/>
            <p:cNvSpPr/>
            <p:nvPr/>
          </p:nvSpPr>
          <p:spPr>
            <a:xfrm>
              <a:off x="3829050" y="3438525"/>
              <a:ext cx="904875" cy="895350"/>
            </a:xfrm>
            <a:custGeom>
              <a:avLst/>
              <a:gdLst/>
              <a:ahLst/>
              <a:cxnLst/>
              <a:rect l="l" t="t" r="r" b="b"/>
              <a:pathLst>
                <a:path w="904875" h="895350">
                  <a:moveTo>
                    <a:pt x="452500" y="0"/>
                  </a:moveTo>
                  <a:lnTo>
                    <a:pt x="403191" y="2626"/>
                  </a:lnTo>
                  <a:lnTo>
                    <a:pt x="355420" y="10324"/>
                  </a:lnTo>
                  <a:lnTo>
                    <a:pt x="309465" y="22820"/>
                  </a:lnTo>
                  <a:lnTo>
                    <a:pt x="265600" y="39841"/>
                  </a:lnTo>
                  <a:lnTo>
                    <a:pt x="224103" y="61115"/>
                  </a:lnTo>
                  <a:lnTo>
                    <a:pt x="185248" y="86368"/>
                  </a:lnTo>
                  <a:lnTo>
                    <a:pt x="149311" y="115327"/>
                  </a:lnTo>
                  <a:lnTo>
                    <a:pt x="116570" y="147720"/>
                  </a:lnTo>
                  <a:lnTo>
                    <a:pt x="87298" y="183273"/>
                  </a:lnTo>
                  <a:lnTo>
                    <a:pt x="61773" y="221713"/>
                  </a:lnTo>
                  <a:lnTo>
                    <a:pt x="40270" y="262768"/>
                  </a:lnTo>
                  <a:lnTo>
                    <a:pt x="23066" y="306165"/>
                  </a:lnTo>
                  <a:lnTo>
                    <a:pt x="10435" y="351630"/>
                  </a:lnTo>
                  <a:lnTo>
                    <a:pt x="2654" y="398891"/>
                  </a:lnTo>
                  <a:lnTo>
                    <a:pt x="0" y="447675"/>
                  </a:lnTo>
                  <a:lnTo>
                    <a:pt x="2654" y="496458"/>
                  </a:lnTo>
                  <a:lnTo>
                    <a:pt x="10435" y="543719"/>
                  </a:lnTo>
                  <a:lnTo>
                    <a:pt x="23066" y="589184"/>
                  </a:lnTo>
                  <a:lnTo>
                    <a:pt x="40270" y="632581"/>
                  </a:lnTo>
                  <a:lnTo>
                    <a:pt x="61773" y="673636"/>
                  </a:lnTo>
                  <a:lnTo>
                    <a:pt x="87298" y="712076"/>
                  </a:lnTo>
                  <a:lnTo>
                    <a:pt x="116570" y="747629"/>
                  </a:lnTo>
                  <a:lnTo>
                    <a:pt x="149311" y="780022"/>
                  </a:lnTo>
                  <a:lnTo>
                    <a:pt x="185248" y="808981"/>
                  </a:lnTo>
                  <a:lnTo>
                    <a:pt x="224103" y="834234"/>
                  </a:lnTo>
                  <a:lnTo>
                    <a:pt x="265600" y="855508"/>
                  </a:lnTo>
                  <a:lnTo>
                    <a:pt x="309465" y="872529"/>
                  </a:lnTo>
                  <a:lnTo>
                    <a:pt x="355420" y="885025"/>
                  </a:lnTo>
                  <a:lnTo>
                    <a:pt x="403191" y="892723"/>
                  </a:lnTo>
                  <a:lnTo>
                    <a:pt x="452500" y="895350"/>
                  </a:lnTo>
                  <a:lnTo>
                    <a:pt x="501786" y="892723"/>
                  </a:lnTo>
                  <a:lnTo>
                    <a:pt x="549536" y="885025"/>
                  </a:lnTo>
                  <a:lnTo>
                    <a:pt x="595474" y="872529"/>
                  </a:lnTo>
                  <a:lnTo>
                    <a:pt x="639324" y="855508"/>
                  </a:lnTo>
                  <a:lnTo>
                    <a:pt x="680809" y="834234"/>
                  </a:lnTo>
                  <a:lnTo>
                    <a:pt x="719654" y="808981"/>
                  </a:lnTo>
                  <a:lnTo>
                    <a:pt x="755582" y="780022"/>
                  </a:lnTo>
                  <a:lnTo>
                    <a:pt x="788317" y="747629"/>
                  </a:lnTo>
                  <a:lnTo>
                    <a:pt x="817584" y="712076"/>
                  </a:lnTo>
                  <a:lnTo>
                    <a:pt x="843105" y="673636"/>
                  </a:lnTo>
                  <a:lnTo>
                    <a:pt x="864606" y="632581"/>
                  </a:lnTo>
                  <a:lnTo>
                    <a:pt x="881809" y="589184"/>
                  </a:lnTo>
                  <a:lnTo>
                    <a:pt x="894439" y="543719"/>
                  </a:lnTo>
                  <a:lnTo>
                    <a:pt x="902220" y="496458"/>
                  </a:lnTo>
                  <a:lnTo>
                    <a:pt x="904875" y="447675"/>
                  </a:lnTo>
                  <a:lnTo>
                    <a:pt x="902220" y="398891"/>
                  </a:lnTo>
                  <a:lnTo>
                    <a:pt x="894439" y="351630"/>
                  </a:lnTo>
                  <a:lnTo>
                    <a:pt x="881809" y="306165"/>
                  </a:lnTo>
                  <a:lnTo>
                    <a:pt x="864606" y="262768"/>
                  </a:lnTo>
                  <a:lnTo>
                    <a:pt x="843105" y="221713"/>
                  </a:lnTo>
                  <a:lnTo>
                    <a:pt x="817584" y="183273"/>
                  </a:lnTo>
                  <a:lnTo>
                    <a:pt x="788317" y="147720"/>
                  </a:lnTo>
                  <a:lnTo>
                    <a:pt x="755582" y="115327"/>
                  </a:lnTo>
                  <a:lnTo>
                    <a:pt x="719654" y="86368"/>
                  </a:lnTo>
                  <a:lnTo>
                    <a:pt x="680809" y="61115"/>
                  </a:lnTo>
                  <a:lnTo>
                    <a:pt x="639324" y="39841"/>
                  </a:lnTo>
                  <a:lnTo>
                    <a:pt x="595474" y="22820"/>
                  </a:lnTo>
                  <a:lnTo>
                    <a:pt x="549536" y="10324"/>
                  </a:lnTo>
                  <a:lnTo>
                    <a:pt x="501786" y="2626"/>
                  </a:lnTo>
                  <a:lnTo>
                    <a:pt x="452500" y="0"/>
                  </a:lnTo>
                  <a:close/>
                </a:path>
              </a:pathLst>
            </a:custGeom>
            <a:solidFill>
              <a:srgbClr val="F1F1F1"/>
            </a:solidFill>
          </p:spPr>
          <p:txBody>
            <a:bodyPr wrap="square" lIns="0" tIns="0" rIns="0" bIns="0" rtlCol="0"/>
            <a:lstStyle/>
            <a:p>
              <a:endParaRPr/>
            </a:p>
          </p:txBody>
        </p:sp>
        <p:pic>
          <p:nvPicPr>
            <p:cNvPr id="22" name="object 22"/>
            <p:cNvPicPr/>
            <p:nvPr/>
          </p:nvPicPr>
          <p:blipFill>
            <a:blip r:embed="rId6" cstate="print"/>
            <a:stretch>
              <a:fillRect/>
            </a:stretch>
          </p:blipFill>
          <p:spPr>
            <a:xfrm>
              <a:off x="4084075" y="3687236"/>
              <a:ext cx="191429" cy="219215"/>
            </a:xfrm>
            <a:prstGeom prst="rect">
              <a:avLst/>
            </a:prstGeom>
          </p:spPr>
        </p:pic>
        <p:sp>
          <p:nvSpPr>
            <p:cNvPr id="23" name="object 23"/>
            <p:cNvSpPr/>
            <p:nvPr/>
          </p:nvSpPr>
          <p:spPr>
            <a:xfrm>
              <a:off x="4043997" y="3865956"/>
              <a:ext cx="475615" cy="205104"/>
            </a:xfrm>
            <a:custGeom>
              <a:avLst/>
              <a:gdLst/>
              <a:ahLst/>
              <a:cxnLst/>
              <a:rect l="l" t="t" r="r" b="b"/>
              <a:pathLst>
                <a:path w="475614" h="205104">
                  <a:moveTo>
                    <a:pt x="475208" y="27038"/>
                  </a:moveTo>
                  <a:lnTo>
                    <a:pt x="435889" y="0"/>
                  </a:lnTo>
                  <a:lnTo>
                    <a:pt x="439623" y="7404"/>
                  </a:lnTo>
                  <a:lnTo>
                    <a:pt x="440982" y="15735"/>
                  </a:lnTo>
                  <a:lnTo>
                    <a:pt x="398932" y="38227"/>
                  </a:lnTo>
                  <a:lnTo>
                    <a:pt x="348957" y="45758"/>
                  </a:lnTo>
                  <a:lnTo>
                    <a:pt x="340309" y="46596"/>
                  </a:lnTo>
                  <a:lnTo>
                    <a:pt x="336042" y="47078"/>
                  </a:lnTo>
                  <a:lnTo>
                    <a:pt x="319849" y="48450"/>
                  </a:lnTo>
                  <a:lnTo>
                    <a:pt x="318122" y="48450"/>
                  </a:lnTo>
                  <a:lnTo>
                    <a:pt x="299923" y="49682"/>
                  </a:lnTo>
                  <a:lnTo>
                    <a:pt x="285838" y="50380"/>
                  </a:lnTo>
                  <a:lnTo>
                    <a:pt x="271551" y="50914"/>
                  </a:lnTo>
                  <a:lnTo>
                    <a:pt x="257022" y="51257"/>
                  </a:lnTo>
                  <a:lnTo>
                    <a:pt x="242252" y="51422"/>
                  </a:lnTo>
                  <a:lnTo>
                    <a:pt x="237604" y="51422"/>
                  </a:lnTo>
                  <a:lnTo>
                    <a:pt x="166395" y="49136"/>
                  </a:lnTo>
                  <a:lnTo>
                    <a:pt x="108737" y="43268"/>
                  </a:lnTo>
                  <a:lnTo>
                    <a:pt x="65163" y="35369"/>
                  </a:lnTo>
                  <a:lnTo>
                    <a:pt x="36601" y="27038"/>
                  </a:lnTo>
                  <a:lnTo>
                    <a:pt x="34124" y="27038"/>
                  </a:lnTo>
                  <a:lnTo>
                    <a:pt x="38392" y="165"/>
                  </a:lnTo>
                  <a:lnTo>
                    <a:pt x="22174" y="6286"/>
                  </a:lnTo>
                  <a:lnTo>
                    <a:pt x="10109" y="12839"/>
                  </a:lnTo>
                  <a:lnTo>
                    <a:pt x="2590" y="19786"/>
                  </a:lnTo>
                  <a:lnTo>
                    <a:pt x="0" y="27038"/>
                  </a:lnTo>
                  <a:lnTo>
                    <a:pt x="7099" y="80302"/>
                  </a:lnTo>
                  <a:lnTo>
                    <a:pt x="27266" y="128778"/>
                  </a:lnTo>
                  <a:lnTo>
                    <a:pt x="58826" y="170878"/>
                  </a:lnTo>
                  <a:lnTo>
                    <a:pt x="100063" y="205066"/>
                  </a:lnTo>
                  <a:lnTo>
                    <a:pt x="375145" y="205066"/>
                  </a:lnTo>
                  <a:lnTo>
                    <a:pt x="416382" y="170878"/>
                  </a:lnTo>
                  <a:lnTo>
                    <a:pt x="447941" y="128778"/>
                  </a:lnTo>
                  <a:lnTo>
                    <a:pt x="468109" y="80302"/>
                  </a:lnTo>
                  <a:lnTo>
                    <a:pt x="471957" y="51422"/>
                  </a:lnTo>
                  <a:lnTo>
                    <a:pt x="475208" y="27038"/>
                  </a:lnTo>
                  <a:close/>
                </a:path>
              </a:pathLst>
            </a:custGeom>
            <a:solidFill>
              <a:srgbClr val="C0504D"/>
            </a:solidFill>
          </p:spPr>
          <p:txBody>
            <a:bodyPr wrap="square" lIns="0" tIns="0" rIns="0" bIns="0" rtlCol="0"/>
            <a:lstStyle/>
            <a:p>
              <a:endParaRPr/>
            </a:p>
          </p:txBody>
        </p:sp>
        <p:pic>
          <p:nvPicPr>
            <p:cNvPr id="24" name="object 24"/>
            <p:cNvPicPr/>
            <p:nvPr/>
          </p:nvPicPr>
          <p:blipFill>
            <a:blip r:embed="rId7" cstate="print"/>
            <a:stretch>
              <a:fillRect/>
            </a:stretch>
          </p:blipFill>
          <p:spPr>
            <a:xfrm>
              <a:off x="4249476" y="3669317"/>
              <a:ext cx="256393" cy="237347"/>
            </a:xfrm>
            <a:prstGeom prst="rect">
              <a:avLst/>
            </a:prstGeom>
          </p:spPr>
        </p:pic>
      </p:grpSp>
      <p:sp>
        <p:nvSpPr>
          <p:cNvPr id="25" name="object 25"/>
          <p:cNvSpPr txBox="1"/>
          <p:nvPr/>
        </p:nvSpPr>
        <p:spPr>
          <a:xfrm>
            <a:off x="4133909" y="3865245"/>
            <a:ext cx="342900" cy="242570"/>
          </a:xfrm>
          <a:prstGeom prst="rect">
            <a:avLst/>
          </a:prstGeom>
        </p:spPr>
        <p:txBody>
          <a:bodyPr vert="horz" wrap="square" lIns="0" tIns="15875" rIns="0" bIns="0" rtlCol="0">
            <a:spAutoFit/>
          </a:bodyPr>
          <a:lstStyle/>
          <a:p>
            <a:pPr marL="12700">
              <a:lnSpc>
                <a:spcPct val="100000"/>
              </a:lnSpc>
              <a:spcBef>
                <a:spcPts val="125"/>
              </a:spcBef>
              <a:tabLst>
                <a:tab pos="329565" algn="l"/>
              </a:tabLst>
            </a:pPr>
            <a:r>
              <a:rPr sz="1400" u="heavy" dirty="0">
                <a:uFill>
                  <a:solidFill>
                    <a:srgbClr val="C0504D"/>
                  </a:solidFill>
                </a:uFill>
                <a:latin typeface="Times New Roman"/>
                <a:cs typeface="Times New Roman"/>
              </a:rPr>
              <a:t>	</a:t>
            </a:r>
            <a:endParaRPr sz="1400">
              <a:latin typeface="Times New Roman"/>
              <a:cs typeface="Times New Roman"/>
            </a:endParaRPr>
          </a:p>
        </p:txBody>
      </p:sp>
      <p:sp>
        <p:nvSpPr>
          <p:cNvPr id="26" name="object 26"/>
          <p:cNvSpPr txBox="1"/>
          <p:nvPr/>
        </p:nvSpPr>
        <p:spPr>
          <a:xfrm>
            <a:off x="4917440" y="3347656"/>
            <a:ext cx="2045970" cy="1353960"/>
          </a:xfrm>
          <a:prstGeom prst="rect">
            <a:avLst/>
          </a:prstGeom>
        </p:spPr>
        <p:txBody>
          <a:bodyPr vert="horz" wrap="square" lIns="0" tIns="24130" rIns="0" bIns="0" rtlCol="0">
            <a:spAutoFit/>
          </a:bodyPr>
          <a:lstStyle/>
          <a:p>
            <a:pPr marL="12700" marR="5080" algn="just">
              <a:lnSpc>
                <a:spcPct val="96100"/>
              </a:lnSpc>
              <a:spcBef>
                <a:spcPts val="190"/>
              </a:spcBef>
            </a:pPr>
            <a:r>
              <a:rPr sz="1500" dirty="0">
                <a:latin typeface="Arial" panose="020B0604020202020204" pitchFamily="34" charset="0"/>
                <a:cs typeface="Arial" panose="020B0604020202020204" pitchFamily="34" charset="0"/>
              </a:rPr>
              <a:t>Diet</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is</a:t>
            </a:r>
            <a:r>
              <a:rPr sz="1500" spc="-3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assessed</a:t>
            </a:r>
            <a:r>
              <a:rPr sz="1500" spc="-4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on</a:t>
            </a:r>
            <a:r>
              <a:rPr sz="1500" spc="-4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self-</a:t>
            </a:r>
            <a:r>
              <a:rPr sz="1500" dirty="0">
                <a:latin typeface="Arial" panose="020B0604020202020204" pitchFamily="34" charset="0"/>
                <a:cs typeface="Arial" panose="020B0604020202020204" pitchFamily="34" charset="0"/>
              </a:rPr>
              <a:t>reported</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intake</a:t>
            </a:r>
            <a:r>
              <a:rPr sz="1500" spc="-3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fruit</a:t>
            </a:r>
            <a:r>
              <a:rPr sz="1500" spc="-30"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and </a:t>
            </a:r>
            <a:r>
              <a:rPr sz="1500" dirty="0">
                <a:latin typeface="Arial" panose="020B0604020202020204" pitchFamily="34" charset="0"/>
                <a:cs typeface="Arial" panose="020B0604020202020204" pitchFamily="34" charset="0"/>
              </a:rPr>
              <a:t>vegetables,</a:t>
            </a:r>
            <a:r>
              <a:rPr sz="1500" spc="-9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regularity</a:t>
            </a:r>
            <a:r>
              <a:rPr sz="1500" spc="-7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of </a:t>
            </a:r>
            <a:r>
              <a:rPr sz="1500" dirty="0">
                <a:latin typeface="Arial" panose="020B0604020202020204" pitchFamily="34" charset="0"/>
                <a:cs typeface="Arial" panose="020B0604020202020204" pitchFamily="34" charset="0"/>
              </a:rPr>
              <a:t>eating</a:t>
            </a:r>
            <a:r>
              <a:rPr sz="1500" spc="-1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meals,</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and</a:t>
            </a:r>
            <a:r>
              <a:rPr sz="1500" spc="-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number</a:t>
            </a:r>
            <a:r>
              <a:rPr sz="1500" spc="-7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of </a:t>
            </a:r>
            <a:r>
              <a:rPr sz="1500" dirty="0">
                <a:latin typeface="Arial" panose="020B0604020202020204" pitchFamily="34" charset="0"/>
                <a:cs typeface="Arial" panose="020B0604020202020204" pitchFamily="34" charset="0"/>
              </a:rPr>
              <a:t>days</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2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eating</a:t>
            </a:r>
            <a:r>
              <a:rPr sz="1500" spc="-3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bad</a:t>
            </a:r>
            <a:r>
              <a:rPr sz="1500" spc="-35" dirty="0">
                <a:latin typeface="Arial" panose="020B0604020202020204" pitchFamily="34" charset="0"/>
                <a:cs typeface="Arial" panose="020B0604020202020204" pitchFamily="34" charset="0"/>
              </a:rPr>
              <a:t> </a:t>
            </a:r>
            <a:r>
              <a:rPr sz="1500" spc="-20" dirty="0">
                <a:latin typeface="Arial" panose="020B0604020202020204" pitchFamily="34" charset="0"/>
                <a:cs typeface="Arial" panose="020B0604020202020204" pitchFamily="34" charset="0"/>
              </a:rPr>
              <a:t>food.</a:t>
            </a:r>
            <a:endParaRPr sz="1500" dirty="0">
              <a:latin typeface="Arial" panose="020B0604020202020204" pitchFamily="34" charset="0"/>
              <a:cs typeface="Arial" panose="020B0604020202020204" pitchFamily="34" charset="0"/>
            </a:endParaRPr>
          </a:p>
        </p:txBody>
      </p:sp>
      <p:grpSp>
        <p:nvGrpSpPr>
          <p:cNvPr id="27" name="object 27"/>
          <p:cNvGrpSpPr/>
          <p:nvPr/>
        </p:nvGrpSpPr>
        <p:grpSpPr>
          <a:xfrm>
            <a:off x="247650" y="5295900"/>
            <a:ext cx="895350" cy="895350"/>
            <a:chOff x="247650" y="5295900"/>
            <a:chExt cx="895350" cy="895350"/>
          </a:xfrm>
        </p:grpSpPr>
        <p:sp>
          <p:nvSpPr>
            <p:cNvPr id="28" name="object 28"/>
            <p:cNvSpPr/>
            <p:nvPr/>
          </p:nvSpPr>
          <p:spPr>
            <a:xfrm>
              <a:off x="247650" y="5295900"/>
              <a:ext cx="895350" cy="895350"/>
            </a:xfrm>
            <a:custGeom>
              <a:avLst/>
              <a:gdLst/>
              <a:ahLst/>
              <a:cxnLst/>
              <a:rect l="l" t="t" r="r" b="b"/>
              <a:pathLst>
                <a:path w="895350" h="895350">
                  <a:moveTo>
                    <a:pt x="447675" y="0"/>
                  </a:moveTo>
                  <a:lnTo>
                    <a:pt x="398895" y="2626"/>
                  </a:lnTo>
                  <a:lnTo>
                    <a:pt x="351638" y="10324"/>
                  </a:lnTo>
                  <a:lnTo>
                    <a:pt x="306175" y="22820"/>
                  </a:lnTo>
                  <a:lnTo>
                    <a:pt x="262779" y="39841"/>
                  </a:lnTo>
                  <a:lnTo>
                    <a:pt x="221725" y="61115"/>
                  </a:lnTo>
                  <a:lnTo>
                    <a:pt x="183284" y="86368"/>
                  </a:lnTo>
                  <a:lnTo>
                    <a:pt x="147730" y="115327"/>
                  </a:lnTo>
                  <a:lnTo>
                    <a:pt x="115336" y="147720"/>
                  </a:lnTo>
                  <a:lnTo>
                    <a:pt x="86375" y="183273"/>
                  </a:lnTo>
                  <a:lnTo>
                    <a:pt x="61120" y="221713"/>
                  </a:lnTo>
                  <a:lnTo>
                    <a:pt x="39845" y="262768"/>
                  </a:lnTo>
                  <a:lnTo>
                    <a:pt x="22822" y="306165"/>
                  </a:lnTo>
                  <a:lnTo>
                    <a:pt x="10325" y="351630"/>
                  </a:lnTo>
                  <a:lnTo>
                    <a:pt x="2626" y="398891"/>
                  </a:lnTo>
                  <a:lnTo>
                    <a:pt x="0" y="447675"/>
                  </a:lnTo>
                  <a:lnTo>
                    <a:pt x="2626" y="496454"/>
                  </a:lnTo>
                  <a:lnTo>
                    <a:pt x="10325" y="543711"/>
                  </a:lnTo>
                  <a:lnTo>
                    <a:pt x="22822" y="589174"/>
                  </a:lnTo>
                  <a:lnTo>
                    <a:pt x="39845" y="632570"/>
                  </a:lnTo>
                  <a:lnTo>
                    <a:pt x="61120" y="673624"/>
                  </a:lnTo>
                  <a:lnTo>
                    <a:pt x="86375" y="712065"/>
                  </a:lnTo>
                  <a:lnTo>
                    <a:pt x="115336" y="747619"/>
                  </a:lnTo>
                  <a:lnTo>
                    <a:pt x="147730" y="780013"/>
                  </a:lnTo>
                  <a:lnTo>
                    <a:pt x="183284" y="808974"/>
                  </a:lnTo>
                  <a:lnTo>
                    <a:pt x="221725" y="834229"/>
                  </a:lnTo>
                  <a:lnTo>
                    <a:pt x="262779" y="855504"/>
                  </a:lnTo>
                  <a:lnTo>
                    <a:pt x="306175" y="872527"/>
                  </a:lnTo>
                  <a:lnTo>
                    <a:pt x="351638" y="885024"/>
                  </a:lnTo>
                  <a:lnTo>
                    <a:pt x="398895" y="892723"/>
                  </a:lnTo>
                  <a:lnTo>
                    <a:pt x="447675" y="895350"/>
                  </a:lnTo>
                  <a:lnTo>
                    <a:pt x="496454" y="892723"/>
                  </a:lnTo>
                  <a:lnTo>
                    <a:pt x="543711" y="885024"/>
                  </a:lnTo>
                  <a:lnTo>
                    <a:pt x="589174" y="872527"/>
                  </a:lnTo>
                  <a:lnTo>
                    <a:pt x="632570" y="855504"/>
                  </a:lnTo>
                  <a:lnTo>
                    <a:pt x="673624" y="834229"/>
                  </a:lnTo>
                  <a:lnTo>
                    <a:pt x="712065" y="808974"/>
                  </a:lnTo>
                  <a:lnTo>
                    <a:pt x="747619" y="780013"/>
                  </a:lnTo>
                  <a:lnTo>
                    <a:pt x="780013" y="747619"/>
                  </a:lnTo>
                  <a:lnTo>
                    <a:pt x="808974" y="712065"/>
                  </a:lnTo>
                  <a:lnTo>
                    <a:pt x="834229" y="673624"/>
                  </a:lnTo>
                  <a:lnTo>
                    <a:pt x="855504" y="632570"/>
                  </a:lnTo>
                  <a:lnTo>
                    <a:pt x="872527" y="589174"/>
                  </a:lnTo>
                  <a:lnTo>
                    <a:pt x="885024" y="543711"/>
                  </a:lnTo>
                  <a:lnTo>
                    <a:pt x="892723" y="496454"/>
                  </a:lnTo>
                  <a:lnTo>
                    <a:pt x="895350" y="447675"/>
                  </a:lnTo>
                  <a:lnTo>
                    <a:pt x="892723" y="398891"/>
                  </a:lnTo>
                  <a:lnTo>
                    <a:pt x="885024" y="351630"/>
                  </a:lnTo>
                  <a:lnTo>
                    <a:pt x="872527" y="306165"/>
                  </a:lnTo>
                  <a:lnTo>
                    <a:pt x="855504" y="262768"/>
                  </a:lnTo>
                  <a:lnTo>
                    <a:pt x="834229" y="221713"/>
                  </a:lnTo>
                  <a:lnTo>
                    <a:pt x="808974" y="183273"/>
                  </a:lnTo>
                  <a:lnTo>
                    <a:pt x="780013" y="147720"/>
                  </a:lnTo>
                  <a:lnTo>
                    <a:pt x="747619" y="115327"/>
                  </a:lnTo>
                  <a:lnTo>
                    <a:pt x="712065" y="86368"/>
                  </a:lnTo>
                  <a:lnTo>
                    <a:pt x="673624" y="61115"/>
                  </a:lnTo>
                  <a:lnTo>
                    <a:pt x="632570" y="39841"/>
                  </a:lnTo>
                  <a:lnTo>
                    <a:pt x="589174" y="22820"/>
                  </a:lnTo>
                  <a:lnTo>
                    <a:pt x="543711" y="10324"/>
                  </a:lnTo>
                  <a:lnTo>
                    <a:pt x="496454" y="2626"/>
                  </a:lnTo>
                  <a:lnTo>
                    <a:pt x="447675" y="0"/>
                  </a:lnTo>
                  <a:close/>
                </a:path>
              </a:pathLst>
            </a:custGeom>
            <a:solidFill>
              <a:srgbClr val="F1F1F1"/>
            </a:solidFill>
          </p:spPr>
          <p:txBody>
            <a:bodyPr wrap="square" lIns="0" tIns="0" rIns="0" bIns="0" rtlCol="0"/>
            <a:lstStyle/>
            <a:p>
              <a:endParaRPr/>
            </a:p>
          </p:txBody>
        </p:sp>
        <p:pic>
          <p:nvPicPr>
            <p:cNvPr id="29" name="object 29"/>
            <p:cNvPicPr/>
            <p:nvPr/>
          </p:nvPicPr>
          <p:blipFill>
            <a:blip r:embed="rId8" cstate="print"/>
            <a:stretch>
              <a:fillRect/>
            </a:stretch>
          </p:blipFill>
          <p:spPr>
            <a:xfrm>
              <a:off x="603009" y="5820260"/>
              <a:ext cx="194401" cy="68576"/>
            </a:xfrm>
            <a:prstGeom prst="rect">
              <a:avLst/>
            </a:prstGeom>
          </p:spPr>
        </p:pic>
        <p:pic>
          <p:nvPicPr>
            <p:cNvPr id="30" name="object 30"/>
            <p:cNvPicPr/>
            <p:nvPr/>
          </p:nvPicPr>
          <p:blipFill>
            <a:blip r:embed="rId9" cstate="print"/>
            <a:stretch>
              <a:fillRect/>
            </a:stretch>
          </p:blipFill>
          <p:spPr>
            <a:xfrm>
              <a:off x="801190" y="5606430"/>
              <a:ext cx="125820" cy="206810"/>
            </a:xfrm>
            <a:prstGeom prst="rect">
              <a:avLst/>
            </a:prstGeom>
          </p:spPr>
        </p:pic>
        <p:sp>
          <p:nvSpPr>
            <p:cNvPr id="31" name="object 31"/>
            <p:cNvSpPr/>
            <p:nvPr/>
          </p:nvSpPr>
          <p:spPr>
            <a:xfrm>
              <a:off x="575469" y="5585911"/>
              <a:ext cx="325755" cy="325755"/>
            </a:xfrm>
            <a:custGeom>
              <a:avLst/>
              <a:gdLst/>
              <a:ahLst/>
              <a:cxnLst/>
              <a:rect l="l" t="t" r="r" b="b"/>
              <a:pathLst>
                <a:path w="325755" h="325754">
                  <a:moveTo>
                    <a:pt x="261529" y="221390"/>
                  </a:moveTo>
                  <a:lnTo>
                    <a:pt x="198721" y="221390"/>
                  </a:lnTo>
                  <a:lnTo>
                    <a:pt x="217081" y="239209"/>
                  </a:lnTo>
                  <a:lnTo>
                    <a:pt x="216726" y="245157"/>
                  </a:lnTo>
                  <a:lnTo>
                    <a:pt x="275941" y="316426"/>
                  </a:lnTo>
                  <a:lnTo>
                    <a:pt x="295989" y="325268"/>
                  </a:lnTo>
                  <a:lnTo>
                    <a:pt x="306848" y="323488"/>
                  </a:lnTo>
                  <a:lnTo>
                    <a:pt x="316442" y="317506"/>
                  </a:lnTo>
                  <a:lnTo>
                    <a:pt x="322913" y="308216"/>
                  </a:lnTo>
                  <a:lnTo>
                    <a:pt x="325284" y="297459"/>
                  </a:lnTo>
                  <a:lnTo>
                    <a:pt x="323504" y="286600"/>
                  </a:lnTo>
                  <a:lnTo>
                    <a:pt x="317522" y="277007"/>
                  </a:lnTo>
                  <a:lnTo>
                    <a:pt x="265141" y="224090"/>
                  </a:lnTo>
                  <a:lnTo>
                    <a:pt x="261529" y="221390"/>
                  </a:lnTo>
                  <a:close/>
                </a:path>
                <a:path w="325755" h="325754">
                  <a:moveTo>
                    <a:pt x="123120" y="0"/>
                  </a:moveTo>
                  <a:lnTo>
                    <a:pt x="74950" y="9356"/>
                  </a:lnTo>
                  <a:lnTo>
                    <a:pt x="35842" y="35570"/>
                  </a:lnTo>
                  <a:lnTo>
                    <a:pt x="9593" y="74643"/>
                  </a:lnTo>
                  <a:lnTo>
                    <a:pt x="0" y="122574"/>
                  </a:lnTo>
                  <a:lnTo>
                    <a:pt x="9544" y="170362"/>
                  </a:lnTo>
                  <a:lnTo>
                    <a:pt x="9593" y="170607"/>
                  </a:lnTo>
                  <a:lnTo>
                    <a:pt x="35842" y="209983"/>
                  </a:lnTo>
                  <a:lnTo>
                    <a:pt x="74950" y="236703"/>
                  </a:lnTo>
                  <a:lnTo>
                    <a:pt x="123120" y="246769"/>
                  </a:lnTo>
                  <a:lnTo>
                    <a:pt x="143210" y="245157"/>
                  </a:lnTo>
                  <a:lnTo>
                    <a:pt x="162743" y="240356"/>
                  </a:lnTo>
                  <a:lnTo>
                    <a:pt x="181365" y="232417"/>
                  </a:lnTo>
                  <a:lnTo>
                    <a:pt x="198721" y="221390"/>
                  </a:lnTo>
                  <a:lnTo>
                    <a:pt x="261529" y="221390"/>
                  </a:lnTo>
                  <a:lnTo>
                    <a:pt x="259497" y="219871"/>
                  </a:lnTo>
                  <a:lnTo>
                    <a:pt x="253194" y="217070"/>
                  </a:lnTo>
                  <a:lnTo>
                    <a:pt x="250081" y="216530"/>
                  </a:lnTo>
                  <a:lnTo>
                    <a:pt x="239221" y="216530"/>
                  </a:lnTo>
                  <a:lnTo>
                    <a:pt x="220861" y="198711"/>
                  </a:lnTo>
                  <a:lnTo>
                    <a:pt x="228235" y="187371"/>
                  </a:lnTo>
                  <a:lnTo>
                    <a:pt x="48600" y="187371"/>
                  </a:lnTo>
                  <a:lnTo>
                    <a:pt x="29708" y="153395"/>
                  </a:lnTo>
                  <a:lnTo>
                    <a:pt x="35463" y="79773"/>
                  </a:lnTo>
                  <a:lnTo>
                    <a:pt x="59400" y="49137"/>
                  </a:lnTo>
                  <a:lnTo>
                    <a:pt x="106102" y="26889"/>
                  </a:lnTo>
                  <a:lnTo>
                    <a:pt x="123660" y="25378"/>
                  </a:lnTo>
                  <a:lnTo>
                    <a:pt x="193852" y="25378"/>
                  </a:lnTo>
                  <a:lnTo>
                    <a:pt x="171366" y="10065"/>
                  </a:lnTo>
                  <a:lnTo>
                    <a:pt x="123120" y="0"/>
                  </a:lnTo>
                  <a:close/>
                </a:path>
                <a:path w="325755" h="325754">
                  <a:moveTo>
                    <a:pt x="246385" y="215889"/>
                  </a:moveTo>
                  <a:lnTo>
                    <a:pt x="239221" y="216530"/>
                  </a:lnTo>
                  <a:lnTo>
                    <a:pt x="250081" y="216530"/>
                  </a:lnTo>
                  <a:lnTo>
                    <a:pt x="246385" y="215889"/>
                  </a:lnTo>
                  <a:close/>
                </a:path>
                <a:path w="325755" h="325754">
                  <a:moveTo>
                    <a:pt x="122580" y="168472"/>
                  </a:moveTo>
                  <a:lnTo>
                    <a:pt x="77760" y="175492"/>
                  </a:lnTo>
                  <a:lnTo>
                    <a:pt x="48600" y="187371"/>
                  </a:lnTo>
                  <a:lnTo>
                    <a:pt x="228235" y="187371"/>
                  </a:lnTo>
                  <a:lnTo>
                    <a:pt x="228586" y="186831"/>
                  </a:lnTo>
                  <a:lnTo>
                    <a:pt x="198721" y="186831"/>
                  </a:lnTo>
                  <a:lnTo>
                    <a:pt x="191017" y="183389"/>
                  </a:lnTo>
                  <a:lnTo>
                    <a:pt x="145193" y="170362"/>
                  </a:lnTo>
                  <a:lnTo>
                    <a:pt x="133912" y="168961"/>
                  </a:lnTo>
                  <a:lnTo>
                    <a:pt x="122580" y="168472"/>
                  </a:lnTo>
                  <a:close/>
                </a:path>
                <a:path w="325755" h="325754">
                  <a:moveTo>
                    <a:pt x="193852" y="25378"/>
                  </a:moveTo>
                  <a:lnTo>
                    <a:pt x="123660" y="25378"/>
                  </a:lnTo>
                  <a:lnTo>
                    <a:pt x="162026" y="33065"/>
                  </a:lnTo>
                  <a:lnTo>
                    <a:pt x="193253" y="54065"/>
                  </a:lnTo>
                  <a:lnTo>
                    <a:pt x="214254" y="85290"/>
                  </a:lnTo>
                  <a:lnTo>
                    <a:pt x="221941" y="123654"/>
                  </a:lnTo>
                  <a:lnTo>
                    <a:pt x="220439" y="140891"/>
                  </a:lnTo>
                  <a:lnTo>
                    <a:pt x="216001" y="157470"/>
                  </a:lnTo>
                  <a:lnTo>
                    <a:pt x="208728" y="172935"/>
                  </a:lnTo>
                  <a:lnTo>
                    <a:pt x="198721" y="186831"/>
                  </a:lnTo>
                  <a:lnTo>
                    <a:pt x="228586" y="186831"/>
                  </a:lnTo>
                  <a:lnTo>
                    <a:pt x="231889" y="181752"/>
                  </a:lnTo>
                  <a:lnTo>
                    <a:pt x="239829" y="163477"/>
                  </a:lnTo>
                  <a:lnTo>
                    <a:pt x="244630" y="144190"/>
                  </a:lnTo>
                  <a:lnTo>
                    <a:pt x="246241" y="124194"/>
                  </a:lnTo>
                  <a:lnTo>
                    <a:pt x="236875" y="76161"/>
                  </a:lnTo>
                  <a:lnTo>
                    <a:pt x="210601" y="36785"/>
                  </a:lnTo>
                  <a:lnTo>
                    <a:pt x="193852" y="25378"/>
                  </a:lnTo>
                  <a:close/>
                </a:path>
              </a:pathLst>
            </a:custGeom>
            <a:solidFill>
              <a:srgbClr val="C0504D"/>
            </a:solidFill>
          </p:spPr>
          <p:txBody>
            <a:bodyPr wrap="square" lIns="0" tIns="0" rIns="0" bIns="0" rtlCol="0"/>
            <a:lstStyle/>
            <a:p>
              <a:endParaRPr/>
            </a:p>
          </p:txBody>
        </p:sp>
        <p:pic>
          <p:nvPicPr>
            <p:cNvPr id="32" name="object 32"/>
            <p:cNvPicPr/>
            <p:nvPr/>
          </p:nvPicPr>
          <p:blipFill>
            <a:blip r:embed="rId10" cstate="print"/>
            <a:stretch>
              <a:fillRect/>
            </a:stretch>
          </p:blipFill>
          <p:spPr>
            <a:xfrm>
              <a:off x="643509" y="5633429"/>
              <a:ext cx="109080" cy="109075"/>
            </a:xfrm>
            <a:prstGeom prst="rect">
              <a:avLst/>
            </a:prstGeom>
          </p:spPr>
        </p:pic>
        <p:pic>
          <p:nvPicPr>
            <p:cNvPr id="33" name="object 33"/>
            <p:cNvPicPr/>
            <p:nvPr/>
          </p:nvPicPr>
          <p:blipFill>
            <a:blip r:embed="rId11" cstate="print"/>
            <a:stretch>
              <a:fillRect/>
            </a:stretch>
          </p:blipFill>
          <p:spPr>
            <a:xfrm>
              <a:off x="473407" y="5606531"/>
              <a:ext cx="124742" cy="206709"/>
            </a:xfrm>
            <a:prstGeom prst="rect">
              <a:avLst/>
            </a:prstGeom>
          </p:spPr>
        </p:pic>
      </p:grpSp>
      <p:sp>
        <p:nvSpPr>
          <p:cNvPr id="34" name="object 34"/>
          <p:cNvSpPr txBox="1"/>
          <p:nvPr/>
        </p:nvSpPr>
        <p:spPr>
          <a:xfrm>
            <a:off x="1328038" y="5312092"/>
            <a:ext cx="2132965" cy="1142620"/>
          </a:xfrm>
          <a:prstGeom prst="rect">
            <a:avLst/>
          </a:prstGeom>
        </p:spPr>
        <p:txBody>
          <a:bodyPr vert="horz" wrap="square" lIns="0" tIns="22860" rIns="0" bIns="0" rtlCol="0">
            <a:spAutoFit/>
          </a:bodyPr>
          <a:lstStyle/>
          <a:p>
            <a:pPr marL="12700" marR="5080" algn="just">
              <a:lnSpc>
                <a:spcPct val="96900"/>
              </a:lnSpc>
              <a:spcBef>
                <a:spcPts val="180"/>
              </a:spcBef>
            </a:pPr>
            <a:r>
              <a:rPr sz="1500" dirty="0">
                <a:latin typeface="Arial" panose="020B0604020202020204" pitchFamily="34" charset="0"/>
                <a:cs typeface="Arial" panose="020B0604020202020204" pitchFamily="34" charset="0"/>
              </a:rPr>
              <a:t>Reach</a:t>
            </a:r>
            <a:r>
              <a:rPr sz="1500" spc="-5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and</a:t>
            </a:r>
            <a:r>
              <a:rPr sz="1500" spc="-4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engagement</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35"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the </a:t>
            </a:r>
            <a:r>
              <a:rPr sz="1500" dirty="0">
                <a:latin typeface="Arial" panose="020B0604020202020204" pitchFamily="34" charset="0"/>
                <a:cs typeface="Arial" panose="020B0604020202020204" pitchFamily="34" charset="0"/>
              </a:rPr>
              <a:t>campaign</a:t>
            </a:r>
            <a:r>
              <a:rPr sz="1500" spc="-4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is</a:t>
            </a:r>
            <a:r>
              <a:rPr sz="1500" spc="-2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measured</a:t>
            </a:r>
            <a:r>
              <a:rPr sz="1500" spc="-35"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by</a:t>
            </a:r>
            <a:r>
              <a:rPr sz="1500" spc="-30" dirty="0">
                <a:latin typeface="Arial" panose="020B0604020202020204" pitchFamily="34" charset="0"/>
                <a:cs typeface="Arial" panose="020B0604020202020204" pitchFamily="34" charset="0"/>
              </a:rPr>
              <a:t> </a:t>
            </a:r>
            <a:r>
              <a:rPr sz="1500" spc="-25" dirty="0">
                <a:latin typeface="Arial" panose="020B0604020202020204" pitchFamily="34" charset="0"/>
                <a:cs typeface="Arial" panose="020B0604020202020204" pitchFamily="34" charset="0"/>
              </a:rPr>
              <a:t>the </a:t>
            </a:r>
            <a:r>
              <a:rPr sz="1500" dirty="0">
                <a:latin typeface="Arial" panose="020B0604020202020204" pitchFamily="34" charset="0"/>
                <a:cs typeface="Arial" panose="020B0604020202020204" pitchFamily="34" charset="0"/>
              </a:rPr>
              <a:t>number</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2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participants, </a:t>
            </a:r>
            <a:r>
              <a:rPr sz="1500" dirty="0">
                <a:latin typeface="Arial" panose="020B0604020202020204" pitchFamily="34" charset="0"/>
                <a:cs typeface="Arial" panose="020B0604020202020204" pitchFamily="34" charset="0"/>
              </a:rPr>
              <a:t>number</a:t>
            </a:r>
            <a:r>
              <a:rPr sz="1500" spc="-30" dirty="0">
                <a:latin typeface="Arial" panose="020B0604020202020204" pitchFamily="34" charset="0"/>
                <a:cs typeface="Arial" panose="020B0604020202020204" pitchFamily="34" charset="0"/>
              </a:rPr>
              <a:t> </a:t>
            </a:r>
            <a:r>
              <a:rPr sz="1500" dirty="0">
                <a:latin typeface="Arial" panose="020B0604020202020204" pitchFamily="34" charset="0"/>
                <a:cs typeface="Arial" panose="020B0604020202020204" pitchFamily="34" charset="0"/>
              </a:rPr>
              <a:t>of</a:t>
            </a:r>
            <a:r>
              <a:rPr sz="1500" spc="-25" dirty="0">
                <a:latin typeface="Arial" panose="020B0604020202020204" pitchFamily="34" charset="0"/>
                <a:cs typeface="Arial" panose="020B0604020202020204" pitchFamily="34" charset="0"/>
              </a:rPr>
              <a:t> </a:t>
            </a:r>
            <a:r>
              <a:rPr sz="1500" spc="-10" dirty="0">
                <a:latin typeface="Arial" panose="020B0604020202020204" pitchFamily="34" charset="0"/>
                <a:cs typeface="Arial" panose="020B0604020202020204" pitchFamily="34" charset="0"/>
              </a:rPr>
              <a:t>posters</a:t>
            </a:r>
            <a:endParaRPr sz="1500" dirty="0">
              <a:latin typeface="Arial" panose="020B0604020202020204" pitchFamily="34" charset="0"/>
              <a:cs typeface="Arial" panose="020B0604020202020204" pitchFamily="34" charset="0"/>
            </a:endParaRPr>
          </a:p>
        </p:txBody>
      </p:sp>
      <p:pic>
        <p:nvPicPr>
          <p:cNvPr id="3" name="object 3"/>
          <p:cNvPicPr/>
          <p:nvPr/>
        </p:nvPicPr>
        <p:blipFill>
          <a:blip r:embed="rId12" cstate="print"/>
          <a:stretch>
            <a:fillRect/>
          </a:stretch>
        </p:blipFill>
        <p:spPr>
          <a:xfrm>
            <a:off x="7200900" y="0"/>
            <a:ext cx="4991100" cy="685799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p:nvPr/>
        </p:nvSpPr>
        <p:spPr>
          <a:xfrm>
            <a:off x="10210800" y="0"/>
            <a:ext cx="1133475" cy="476250"/>
          </a:xfrm>
          <a:custGeom>
            <a:avLst/>
            <a:gdLst/>
            <a:ahLst/>
            <a:cxnLst/>
            <a:rect l="l" t="t" r="r" b="b"/>
            <a:pathLst>
              <a:path w="1133475" h="476250">
                <a:moveTo>
                  <a:pt x="1133475" y="0"/>
                </a:moveTo>
                <a:lnTo>
                  <a:pt x="0" y="0"/>
                </a:lnTo>
                <a:lnTo>
                  <a:pt x="1650" y="16764"/>
                </a:lnTo>
                <a:lnTo>
                  <a:pt x="12981" y="62342"/>
                </a:lnTo>
                <a:lnTo>
                  <a:pt x="27860" y="106409"/>
                </a:lnTo>
                <a:lnTo>
                  <a:pt x="46124" y="148803"/>
                </a:lnTo>
                <a:lnTo>
                  <a:pt x="67614" y="189363"/>
                </a:lnTo>
                <a:lnTo>
                  <a:pt x="92166" y="227927"/>
                </a:lnTo>
                <a:lnTo>
                  <a:pt x="119619" y="264333"/>
                </a:lnTo>
                <a:lnTo>
                  <a:pt x="149811" y="298421"/>
                </a:lnTo>
                <a:lnTo>
                  <a:pt x="182581" y="330029"/>
                </a:lnTo>
                <a:lnTo>
                  <a:pt x="217766" y="358995"/>
                </a:lnTo>
                <a:lnTo>
                  <a:pt x="255205" y="385158"/>
                </a:lnTo>
                <a:lnTo>
                  <a:pt x="294737" y="408356"/>
                </a:lnTo>
                <a:lnTo>
                  <a:pt x="336198" y="428429"/>
                </a:lnTo>
                <a:lnTo>
                  <a:pt x="379429" y="445214"/>
                </a:lnTo>
                <a:lnTo>
                  <a:pt x="424266" y="458550"/>
                </a:lnTo>
                <a:lnTo>
                  <a:pt x="470548" y="468275"/>
                </a:lnTo>
                <a:lnTo>
                  <a:pt x="518114" y="474229"/>
                </a:lnTo>
                <a:lnTo>
                  <a:pt x="566801" y="476250"/>
                </a:lnTo>
                <a:lnTo>
                  <a:pt x="615466" y="474229"/>
                </a:lnTo>
                <a:lnTo>
                  <a:pt x="663013" y="468275"/>
                </a:lnTo>
                <a:lnTo>
                  <a:pt x="709279" y="458550"/>
                </a:lnTo>
                <a:lnTo>
                  <a:pt x="754102" y="445214"/>
                </a:lnTo>
                <a:lnTo>
                  <a:pt x="797320" y="428429"/>
                </a:lnTo>
                <a:lnTo>
                  <a:pt x="838772" y="408356"/>
                </a:lnTo>
                <a:lnTo>
                  <a:pt x="878294" y="385158"/>
                </a:lnTo>
                <a:lnTo>
                  <a:pt x="915727" y="358995"/>
                </a:lnTo>
                <a:lnTo>
                  <a:pt x="950906" y="330029"/>
                </a:lnTo>
                <a:lnTo>
                  <a:pt x="983672" y="298421"/>
                </a:lnTo>
                <a:lnTo>
                  <a:pt x="1013861" y="264333"/>
                </a:lnTo>
                <a:lnTo>
                  <a:pt x="1041311" y="227927"/>
                </a:lnTo>
                <a:lnTo>
                  <a:pt x="1065862" y="189363"/>
                </a:lnTo>
                <a:lnTo>
                  <a:pt x="1087350" y="148803"/>
                </a:lnTo>
                <a:lnTo>
                  <a:pt x="1105615" y="106409"/>
                </a:lnTo>
                <a:lnTo>
                  <a:pt x="1120493" y="62342"/>
                </a:lnTo>
                <a:lnTo>
                  <a:pt x="1131824" y="16764"/>
                </a:lnTo>
                <a:lnTo>
                  <a:pt x="1133475" y="0"/>
                </a:lnTo>
                <a:close/>
              </a:path>
            </a:pathLst>
          </a:custGeom>
          <a:solidFill>
            <a:srgbClr val="4AACC5"/>
          </a:solidFill>
        </p:spPr>
        <p:txBody>
          <a:bodyPr wrap="square" lIns="0" tIns="0" rIns="0" bIns="0" rtlCol="0"/>
          <a:lstStyle/>
          <a:p>
            <a:endParaRPr/>
          </a:p>
        </p:txBody>
      </p:sp>
      <p:sp>
        <p:nvSpPr>
          <p:cNvPr id="2" name="object 2" descr="$PPTXTitle"/>
          <p:cNvSpPr txBox="1">
            <a:spLocks noGrp="1"/>
          </p:cNvSpPr>
          <p:nvPr>
            <p:ph type="title"/>
          </p:nvPr>
        </p:nvSpPr>
        <p:spPr>
          <a:xfrm>
            <a:off x="1048067" y="278511"/>
            <a:ext cx="5156200" cy="1134110"/>
          </a:xfrm>
          <a:prstGeom prst="rect">
            <a:avLst/>
          </a:prstGeom>
        </p:spPr>
        <p:txBody>
          <a:bodyPr vert="horz" wrap="square" lIns="0" tIns="79375" rIns="0" bIns="0" rtlCol="0">
            <a:spAutoFit/>
          </a:bodyPr>
          <a:lstStyle/>
          <a:p>
            <a:pPr marL="12700" marR="5080">
              <a:lnSpc>
                <a:spcPts val="4130"/>
              </a:lnSpc>
              <a:spcBef>
                <a:spcPts val="625"/>
              </a:spcBef>
            </a:pPr>
            <a:r>
              <a:rPr sz="3800" dirty="0"/>
              <a:t>Local</a:t>
            </a:r>
            <a:r>
              <a:rPr sz="3800" spc="-165" dirty="0"/>
              <a:t> </a:t>
            </a:r>
            <a:r>
              <a:rPr sz="3800" dirty="0"/>
              <a:t>Partners</a:t>
            </a:r>
            <a:r>
              <a:rPr sz="3800" spc="-140" dirty="0"/>
              <a:t> </a:t>
            </a:r>
            <a:r>
              <a:rPr sz="3800" spc="-25" dirty="0"/>
              <a:t>and </a:t>
            </a:r>
            <a:r>
              <a:rPr sz="3800" dirty="0"/>
              <a:t>Campus</a:t>
            </a:r>
            <a:r>
              <a:rPr sz="3800" spc="-175" dirty="0"/>
              <a:t> </a:t>
            </a:r>
            <a:r>
              <a:rPr sz="3800" spc="-10" dirty="0"/>
              <a:t>Collaboration</a:t>
            </a:r>
            <a:endParaRPr sz="3800"/>
          </a:p>
        </p:txBody>
      </p:sp>
      <p:sp>
        <p:nvSpPr>
          <p:cNvPr id="4" name="object 4"/>
          <p:cNvSpPr txBox="1"/>
          <p:nvPr/>
        </p:nvSpPr>
        <p:spPr>
          <a:xfrm>
            <a:off x="1018857" y="1832673"/>
            <a:ext cx="5288280" cy="3619581"/>
          </a:xfrm>
          <a:prstGeom prst="rect">
            <a:avLst/>
          </a:prstGeom>
        </p:spPr>
        <p:txBody>
          <a:bodyPr vert="horz" wrap="square" lIns="0" tIns="36195" rIns="0" bIns="0" rtlCol="0">
            <a:spAutoFit/>
          </a:bodyPr>
          <a:lstStyle/>
          <a:p>
            <a:pPr marL="241300" marR="70485" indent="-228600" algn="just">
              <a:lnSpc>
                <a:spcPct val="89700"/>
              </a:lnSpc>
              <a:spcBef>
                <a:spcPts val="285"/>
              </a:spcBef>
              <a:buChar char="•"/>
              <a:tabLst>
                <a:tab pos="241300" algn="l"/>
              </a:tabLst>
            </a:pPr>
            <a:r>
              <a:rPr sz="1500" dirty="0">
                <a:latin typeface="Arial"/>
                <a:cs typeface="Arial"/>
              </a:rPr>
              <a:t>Student</a:t>
            </a:r>
            <a:r>
              <a:rPr sz="1500" spc="50" dirty="0">
                <a:latin typeface="Arial"/>
                <a:cs typeface="Arial"/>
              </a:rPr>
              <a:t> </a:t>
            </a:r>
            <a:r>
              <a:rPr sz="1500" dirty="0">
                <a:latin typeface="Arial"/>
                <a:cs typeface="Arial"/>
              </a:rPr>
              <a:t>unions</a:t>
            </a:r>
            <a:r>
              <a:rPr sz="1500" spc="85" dirty="0">
                <a:latin typeface="Arial"/>
                <a:cs typeface="Arial"/>
              </a:rPr>
              <a:t> </a:t>
            </a:r>
            <a:r>
              <a:rPr sz="1500" dirty="0">
                <a:latin typeface="Arial"/>
                <a:cs typeface="Arial"/>
              </a:rPr>
              <a:t>at</a:t>
            </a:r>
            <a:r>
              <a:rPr sz="1500" spc="65" dirty="0">
                <a:latin typeface="Arial"/>
                <a:cs typeface="Arial"/>
              </a:rPr>
              <a:t> </a:t>
            </a:r>
            <a:r>
              <a:rPr sz="1500" dirty="0">
                <a:latin typeface="Arial"/>
                <a:cs typeface="Arial"/>
              </a:rPr>
              <a:t>the</a:t>
            </a:r>
            <a:r>
              <a:rPr sz="1500" spc="45" dirty="0">
                <a:latin typeface="Arial"/>
                <a:cs typeface="Arial"/>
              </a:rPr>
              <a:t> </a:t>
            </a:r>
            <a:r>
              <a:rPr sz="1500" dirty="0">
                <a:latin typeface="Arial"/>
                <a:cs typeface="Arial"/>
              </a:rPr>
              <a:t>University</a:t>
            </a:r>
            <a:r>
              <a:rPr sz="1500" spc="50" dirty="0">
                <a:latin typeface="Arial"/>
                <a:cs typeface="Arial"/>
              </a:rPr>
              <a:t> </a:t>
            </a:r>
            <a:r>
              <a:rPr sz="1500" dirty="0">
                <a:latin typeface="Arial"/>
                <a:cs typeface="Arial"/>
              </a:rPr>
              <a:t>can</a:t>
            </a:r>
            <a:r>
              <a:rPr sz="1500" spc="60" dirty="0">
                <a:latin typeface="Arial"/>
                <a:cs typeface="Arial"/>
              </a:rPr>
              <a:t> </a:t>
            </a:r>
            <a:r>
              <a:rPr sz="1500" dirty="0">
                <a:latin typeface="Arial"/>
                <a:cs typeface="Arial"/>
              </a:rPr>
              <a:t>carry</a:t>
            </a:r>
            <a:r>
              <a:rPr sz="1500" spc="30" dirty="0">
                <a:latin typeface="Arial"/>
                <a:cs typeface="Arial"/>
              </a:rPr>
              <a:t> </a:t>
            </a:r>
            <a:r>
              <a:rPr sz="1500" dirty="0">
                <a:latin typeface="Arial"/>
                <a:cs typeface="Arial"/>
              </a:rPr>
              <a:t>out</a:t>
            </a:r>
            <a:r>
              <a:rPr sz="1500" spc="80" dirty="0">
                <a:latin typeface="Arial"/>
                <a:cs typeface="Arial"/>
              </a:rPr>
              <a:t> </a:t>
            </a:r>
            <a:r>
              <a:rPr sz="1500" dirty="0">
                <a:latin typeface="Arial"/>
                <a:cs typeface="Arial"/>
              </a:rPr>
              <a:t>activities</a:t>
            </a:r>
            <a:r>
              <a:rPr sz="1500" spc="75" dirty="0">
                <a:latin typeface="Arial"/>
                <a:cs typeface="Arial"/>
              </a:rPr>
              <a:t> </a:t>
            </a:r>
            <a:r>
              <a:rPr sz="1500" spc="-25" dirty="0">
                <a:latin typeface="Arial"/>
                <a:cs typeface="Arial"/>
              </a:rPr>
              <a:t>to </a:t>
            </a:r>
            <a:r>
              <a:rPr sz="1500" dirty="0">
                <a:latin typeface="Arial"/>
                <a:cs typeface="Arial"/>
              </a:rPr>
              <a:t>promote</a:t>
            </a:r>
            <a:r>
              <a:rPr sz="1500" spc="75" dirty="0">
                <a:latin typeface="Arial"/>
                <a:cs typeface="Arial"/>
              </a:rPr>
              <a:t> </a:t>
            </a:r>
            <a:r>
              <a:rPr sz="1500" dirty="0">
                <a:latin typeface="Arial"/>
                <a:cs typeface="Arial"/>
              </a:rPr>
              <a:t>the</a:t>
            </a:r>
            <a:r>
              <a:rPr sz="1500" spc="35" dirty="0">
                <a:latin typeface="Arial"/>
                <a:cs typeface="Arial"/>
              </a:rPr>
              <a:t> </a:t>
            </a:r>
            <a:r>
              <a:rPr sz="1500" dirty="0">
                <a:latin typeface="Arial"/>
                <a:cs typeface="Arial"/>
              </a:rPr>
              <a:t>campaign</a:t>
            </a:r>
            <a:r>
              <a:rPr sz="1500" spc="45" dirty="0">
                <a:latin typeface="Arial"/>
                <a:cs typeface="Arial"/>
              </a:rPr>
              <a:t> </a:t>
            </a:r>
            <a:r>
              <a:rPr sz="1500" dirty="0">
                <a:latin typeface="Arial"/>
                <a:cs typeface="Arial"/>
              </a:rPr>
              <a:t>at</a:t>
            </a:r>
            <a:r>
              <a:rPr sz="1500" spc="65" dirty="0">
                <a:latin typeface="Arial"/>
                <a:cs typeface="Arial"/>
              </a:rPr>
              <a:t> </a:t>
            </a:r>
            <a:r>
              <a:rPr sz="1500" dirty="0">
                <a:latin typeface="Arial"/>
                <a:cs typeface="Arial"/>
              </a:rPr>
              <a:t>the</a:t>
            </a:r>
            <a:r>
              <a:rPr sz="1500" spc="55" dirty="0">
                <a:latin typeface="Arial"/>
                <a:cs typeface="Arial"/>
              </a:rPr>
              <a:t> </a:t>
            </a:r>
            <a:r>
              <a:rPr sz="1500" dirty="0">
                <a:latin typeface="Arial"/>
                <a:cs typeface="Arial"/>
              </a:rPr>
              <a:t>University,</a:t>
            </a:r>
            <a:r>
              <a:rPr sz="1500" spc="30" dirty="0">
                <a:latin typeface="Arial"/>
                <a:cs typeface="Arial"/>
              </a:rPr>
              <a:t> </a:t>
            </a:r>
            <a:r>
              <a:rPr sz="1500" spc="-20" dirty="0">
                <a:latin typeface="Arial"/>
                <a:cs typeface="Arial"/>
              </a:rPr>
              <a:t>also</a:t>
            </a:r>
            <a:r>
              <a:rPr sz="1500" spc="-85" dirty="0">
                <a:latin typeface="Arial"/>
                <a:cs typeface="Arial"/>
              </a:rPr>
              <a:t> </a:t>
            </a:r>
            <a:r>
              <a:rPr sz="1500" spc="-10" dirty="0">
                <a:latin typeface="Arial"/>
                <a:cs typeface="Arial"/>
              </a:rPr>
              <a:t>through </a:t>
            </a:r>
            <a:r>
              <a:rPr sz="1500" dirty="0">
                <a:latin typeface="Arial"/>
                <a:cs typeface="Arial"/>
              </a:rPr>
              <a:t>student</a:t>
            </a:r>
            <a:r>
              <a:rPr sz="1500" spc="-70" dirty="0">
                <a:latin typeface="Arial"/>
                <a:cs typeface="Arial"/>
              </a:rPr>
              <a:t> </a:t>
            </a:r>
            <a:r>
              <a:rPr sz="1500" dirty="0">
                <a:latin typeface="Arial"/>
                <a:cs typeface="Arial"/>
              </a:rPr>
              <a:t>networks</a:t>
            </a:r>
            <a:r>
              <a:rPr sz="1500" spc="-55" dirty="0">
                <a:latin typeface="Arial"/>
                <a:cs typeface="Arial"/>
              </a:rPr>
              <a:t> </a:t>
            </a:r>
            <a:r>
              <a:rPr sz="1500" dirty="0">
                <a:latin typeface="Arial"/>
                <a:cs typeface="Arial"/>
              </a:rPr>
              <a:t>and</a:t>
            </a:r>
            <a:r>
              <a:rPr sz="1500" spc="-75" dirty="0">
                <a:latin typeface="Arial"/>
                <a:cs typeface="Arial"/>
              </a:rPr>
              <a:t> </a:t>
            </a:r>
            <a:r>
              <a:rPr sz="1500" dirty="0">
                <a:latin typeface="Arial"/>
                <a:cs typeface="Arial"/>
              </a:rPr>
              <a:t>nutrition</a:t>
            </a:r>
            <a:r>
              <a:rPr sz="1500" spc="-40" dirty="0">
                <a:latin typeface="Arial"/>
                <a:cs typeface="Arial"/>
              </a:rPr>
              <a:t> </a:t>
            </a:r>
            <a:r>
              <a:rPr sz="1500" spc="-10" dirty="0">
                <a:latin typeface="Arial"/>
                <a:cs typeface="Arial"/>
              </a:rPr>
              <a:t>awareness</a:t>
            </a:r>
            <a:r>
              <a:rPr sz="1500" spc="-95" dirty="0">
                <a:latin typeface="Arial"/>
                <a:cs typeface="Arial"/>
              </a:rPr>
              <a:t> </a:t>
            </a:r>
            <a:r>
              <a:rPr sz="1500" spc="-10" dirty="0">
                <a:latin typeface="Arial"/>
                <a:cs typeface="Arial"/>
              </a:rPr>
              <a:t>activities.</a:t>
            </a:r>
            <a:endParaRPr sz="1500" dirty="0">
              <a:latin typeface="Arial"/>
              <a:cs typeface="Arial"/>
            </a:endParaRPr>
          </a:p>
          <a:p>
            <a:pPr algn="just">
              <a:lnSpc>
                <a:spcPct val="100000"/>
              </a:lnSpc>
              <a:spcBef>
                <a:spcPts val="940"/>
              </a:spcBef>
              <a:buFont typeface="Arial"/>
              <a:buChar char="•"/>
            </a:pPr>
            <a:endParaRPr sz="1500" dirty="0">
              <a:latin typeface="Arial"/>
              <a:cs typeface="Arial"/>
            </a:endParaRPr>
          </a:p>
          <a:p>
            <a:pPr marL="241300" marR="6985" indent="-228600" algn="just">
              <a:lnSpc>
                <a:spcPct val="89700"/>
              </a:lnSpc>
              <a:buChar char="•"/>
              <a:tabLst>
                <a:tab pos="241300" algn="l"/>
              </a:tabLst>
            </a:pPr>
            <a:r>
              <a:rPr sz="1500" dirty="0">
                <a:latin typeface="Arial"/>
                <a:cs typeface="Arial"/>
              </a:rPr>
              <a:t>Campuses</a:t>
            </a:r>
            <a:r>
              <a:rPr sz="1500" spc="65" dirty="0">
                <a:latin typeface="Arial"/>
                <a:cs typeface="Arial"/>
              </a:rPr>
              <a:t> </a:t>
            </a:r>
            <a:r>
              <a:rPr sz="1500" dirty="0">
                <a:latin typeface="Arial"/>
                <a:cs typeface="Arial"/>
              </a:rPr>
              <a:t>can</a:t>
            </a:r>
            <a:r>
              <a:rPr sz="1500" spc="55" dirty="0">
                <a:latin typeface="Arial"/>
                <a:cs typeface="Arial"/>
              </a:rPr>
              <a:t> </a:t>
            </a:r>
            <a:r>
              <a:rPr sz="1500" dirty="0">
                <a:latin typeface="Arial"/>
                <a:cs typeface="Arial"/>
              </a:rPr>
              <a:t>access</a:t>
            </a:r>
            <a:r>
              <a:rPr sz="1500" spc="90" dirty="0">
                <a:latin typeface="Arial"/>
                <a:cs typeface="Arial"/>
              </a:rPr>
              <a:t> </a:t>
            </a:r>
            <a:r>
              <a:rPr sz="1500" dirty="0">
                <a:latin typeface="Arial"/>
                <a:cs typeface="Arial"/>
              </a:rPr>
              <a:t>dietary</a:t>
            </a:r>
            <a:r>
              <a:rPr sz="1500" spc="60" dirty="0">
                <a:latin typeface="Arial"/>
                <a:cs typeface="Arial"/>
              </a:rPr>
              <a:t> </a:t>
            </a:r>
            <a:r>
              <a:rPr sz="1500" dirty="0">
                <a:latin typeface="Arial"/>
                <a:cs typeface="Arial"/>
              </a:rPr>
              <a:t>advice</a:t>
            </a:r>
            <a:r>
              <a:rPr sz="1500" spc="55" dirty="0">
                <a:latin typeface="Arial"/>
                <a:cs typeface="Arial"/>
              </a:rPr>
              <a:t> </a:t>
            </a:r>
            <a:r>
              <a:rPr sz="1500" dirty="0">
                <a:latin typeface="Arial"/>
                <a:cs typeface="Arial"/>
              </a:rPr>
              <a:t>and</a:t>
            </a:r>
            <a:r>
              <a:rPr sz="1500" spc="85" dirty="0">
                <a:latin typeface="Arial"/>
                <a:cs typeface="Arial"/>
              </a:rPr>
              <a:t> </a:t>
            </a:r>
            <a:r>
              <a:rPr sz="1500" spc="-10" dirty="0">
                <a:latin typeface="Arial"/>
                <a:cs typeface="Arial"/>
              </a:rPr>
              <a:t>conduct </a:t>
            </a:r>
            <a:r>
              <a:rPr sz="1500" dirty="0">
                <a:latin typeface="Arial"/>
                <a:cs typeface="Arial"/>
              </a:rPr>
              <a:t>workshops</a:t>
            </a:r>
            <a:r>
              <a:rPr sz="1500" spc="75" dirty="0">
                <a:latin typeface="Arial"/>
                <a:cs typeface="Arial"/>
              </a:rPr>
              <a:t> </a:t>
            </a:r>
            <a:r>
              <a:rPr sz="1500" dirty="0">
                <a:latin typeface="Arial"/>
                <a:cs typeface="Arial"/>
              </a:rPr>
              <a:t>on</a:t>
            </a:r>
            <a:r>
              <a:rPr sz="1500" spc="65" dirty="0">
                <a:latin typeface="Arial"/>
                <a:cs typeface="Arial"/>
              </a:rPr>
              <a:t> </a:t>
            </a:r>
            <a:r>
              <a:rPr sz="1500" dirty="0">
                <a:latin typeface="Arial"/>
                <a:cs typeface="Arial"/>
              </a:rPr>
              <a:t>a</a:t>
            </a:r>
            <a:r>
              <a:rPr sz="1500" spc="75" dirty="0">
                <a:latin typeface="Arial"/>
                <a:cs typeface="Arial"/>
              </a:rPr>
              <a:t> </a:t>
            </a:r>
            <a:r>
              <a:rPr sz="1500" dirty="0">
                <a:latin typeface="Arial"/>
                <a:cs typeface="Arial"/>
              </a:rPr>
              <a:t>balanced</a:t>
            </a:r>
            <a:r>
              <a:rPr sz="1500" spc="105" dirty="0">
                <a:latin typeface="Arial"/>
                <a:cs typeface="Arial"/>
              </a:rPr>
              <a:t> </a:t>
            </a:r>
            <a:r>
              <a:rPr sz="1500" dirty="0">
                <a:latin typeface="Arial"/>
                <a:cs typeface="Arial"/>
              </a:rPr>
              <a:t>diet</a:t>
            </a:r>
            <a:r>
              <a:rPr sz="1500" spc="55" dirty="0">
                <a:latin typeface="Arial"/>
                <a:cs typeface="Arial"/>
              </a:rPr>
              <a:t> </a:t>
            </a:r>
            <a:r>
              <a:rPr sz="1500" dirty="0">
                <a:latin typeface="Arial"/>
                <a:cs typeface="Arial"/>
              </a:rPr>
              <a:t>and</a:t>
            </a:r>
            <a:r>
              <a:rPr sz="1500" spc="100" dirty="0">
                <a:latin typeface="Arial"/>
                <a:cs typeface="Arial"/>
              </a:rPr>
              <a:t> </a:t>
            </a:r>
            <a:r>
              <a:rPr sz="1500" dirty="0">
                <a:latin typeface="Arial"/>
                <a:cs typeface="Arial"/>
              </a:rPr>
              <a:t>healthy</a:t>
            </a:r>
            <a:r>
              <a:rPr sz="1500" spc="35" dirty="0">
                <a:latin typeface="Arial"/>
                <a:cs typeface="Arial"/>
              </a:rPr>
              <a:t> </a:t>
            </a:r>
            <a:r>
              <a:rPr sz="1500" dirty="0">
                <a:latin typeface="Arial"/>
                <a:cs typeface="Arial"/>
              </a:rPr>
              <a:t>eating</a:t>
            </a:r>
            <a:r>
              <a:rPr sz="1500" spc="40" dirty="0">
                <a:latin typeface="Arial"/>
                <a:cs typeface="Arial"/>
              </a:rPr>
              <a:t> </a:t>
            </a:r>
            <a:r>
              <a:rPr sz="1500" spc="-20" dirty="0">
                <a:latin typeface="Arial"/>
                <a:cs typeface="Arial"/>
              </a:rPr>
              <a:t>from</a:t>
            </a:r>
            <a:r>
              <a:rPr sz="1500" spc="500" dirty="0">
                <a:latin typeface="Arial"/>
                <a:cs typeface="Arial"/>
              </a:rPr>
              <a:t> </a:t>
            </a:r>
            <a:r>
              <a:rPr sz="1500" dirty="0">
                <a:latin typeface="Arial"/>
                <a:cs typeface="Arial"/>
              </a:rPr>
              <a:t>their</a:t>
            </a:r>
            <a:r>
              <a:rPr sz="1500" spc="-50" dirty="0">
                <a:latin typeface="Arial"/>
                <a:cs typeface="Arial"/>
              </a:rPr>
              <a:t> </a:t>
            </a:r>
            <a:r>
              <a:rPr sz="1500" dirty="0">
                <a:latin typeface="Arial"/>
                <a:cs typeface="Arial"/>
              </a:rPr>
              <a:t>health</a:t>
            </a:r>
            <a:r>
              <a:rPr sz="1500" spc="-80" dirty="0">
                <a:latin typeface="Arial"/>
                <a:cs typeface="Arial"/>
              </a:rPr>
              <a:t> </a:t>
            </a:r>
            <a:r>
              <a:rPr sz="1500" dirty="0">
                <a:latin typeface="Arial"/>
                <a:cs typeface="Arial"/>
              </a:rPr>
              <a:t>services</a:t>
            </a:r>
            <a:r>
              <a:rPr sz="1500" spc="-95" dirty="0">
                <a:latin typeface="Arial"/>
                <a:cs typeface="Arial"/>
              </a:rPr>
              <a:t> </a:t>
            </a:r>
            <a:r>
              <a:rPr sz="1500" dirty="0">
                <a:latin typeface="Arial"/>
                <a:cs typeface="Arial"/>
              </a:rPr>
              <a:t>that</a:t>
            </a:r>
            <a:r>
              <a:rPr sz="1500" spc="-100" dirty="0">
                <a:latin typeface="Arial"/>
                <a:cs typeface="Arial"/>
              </a:rPr>
              <a:t> </a:t>
            </a:r>
            <a:r>
              <a:rPr sz="1500" dirty="0">
                <a:latin typeface="Arial"/>
                <a:cs typeface="Arial"/>
              </a:rPr>
              <a:t>offer</a:t>
            </a:r>
            <a:r>
              <a:rPr sz="1500" spc="-70" dirty="0">
                <a:latin typeface="Arial"/>
                <a:cs typeface="Arial"/>
              </a:rPr>
              <a:t> </a:t>
            </a:r>
            <a:r>
              <a:rPr sz="1500" dirty="0">
                <a:latin typeface="Arial"/>
                <a:cs typeface="Arial"/>
              </a:rPr>
              <a:t>accurate</a:t>
            </a:r>
            <a:r>
              <a:rPr sz="1500" spc="-95" dirty="0">
                <a:latin typeface="Arial"/>
                <a:cs typeface="Arial"/>
              </a:rPr>
              <a:t> </a:t>
            </a:r>
            <a:r>
              <a:rPr sz="1500" dirty="0">
                <a:latin typeface="Arial"/>
                <a:cs typeface="Arial"/>
              </a:rPr>
              <a:t>and</a:t>
            </a:r>
            <a:r>
              <a:rPr sz="1500" spc="-55" dirty="0">
                <a:latin typeface="Arial"/>
                <a:cs typeface="Arial"/>
              </a:rPr>
              <a:t> </a:t>
            </a:r>
            <a:r>
              <a:rPr sz="1500" spc="-10" dirty="0">
                <a:latin typeface="Arial"/>
                <a:cs typeface="Arial"/>
              </a:rPr>
              <a:t>valuable</a:t>
            </a:r>
            <a:r>
              <a:rPr sz="1500" spc="-50" dirty="0">
                <a:latin typeface="Arial"/>
                <a:cs typeface="Arial"/>
              </a:rPr>
              <a:t> </a:t>
            </a:r>
            <a:r>
              <a:rPr sz="1500" spc="-10" dirty="0">
                <a:latin typeface="Arial"/>
                <a:cs typeface="Arial"/>
              </a:rPr>
              <a:t>advice.</a:t>
            </a:r>
            <a:endParaRPr sz="1500" dirty="0">
              <a:latin typeface="Arial"/>
              <a:cs typeface="Arial"/>
            </a:endParaRPr>
          </a:p>
          <a:p>
            <a:pPr algn="just">
              <a:lnSpc>
                <a:spcPct val="100000"/>
              </a:lnSpc>
              <a:spcBef>
                <a:spcPts val="715"/>
              </a:spcBef>
              <a:buFont typeface="Arial"/>
              <a:buChar char="•"/>
            </a:pPr>
            <a:endParaRPr sz="1500" dirty="0">
              <a:latin typeface="Arial"/>
              <a:cs typeface="Arial"/>
            </a:endParaRPr>
          </a:p>
          <a:p>
            <a:pPr marL="241300" marR="27305" indent="-228600" algn="just">
              <a:lnSpc>
                <a:spcPct val="89700"/>
              </a:lnSpc>
              <a:buChar char="•"/>
              <a:tabLst>
                <a:tab pos="241300" algn="l"/>
              </a:tabLst>
            </a:pPr>
            <a:r>
              <a:rPr sz="1500" dirty="0">
                <a:latin typeface="Arial"/>
                <a:cs typeface="Arial"/>
              </a:rPr>
              <a:t>Local</a:t>
            </a:r>
            <a:r>
              <a:rPr sz="1500" spc="200" dirty="0">
                <a:latin typeface="Arial"/>
                <a:cs typeface="Arial"/>
              </a:rPr>
              <a:t> </a:t>
            </a:r>
            <a:r>
              <a:rPr sz="1500" dirty="0">
                <a:latin typeface="Arial"/>
                <a:cs typeface="Arial"/>
              </a:rPr>
              <a:t>community</a:t>
            </a:r>
            <a:r>
              <a:rPr sz="1500" spc="240" dirty="0">
                <a:latin typeface="Arial"/>
                <a:cs typeface="Arial"/>
              </a:rPr>
              <a:t> </a:t>
            </a:r>
            <a:r>
              <a:rPr sz="1500" dirty="0">
                <a:latin typeface="Arial"/>
                <a:cs typeface="Arial"/>
              </a:rPr>
              <a:t>health</a:t>
            </a:r>
            <a:r>
              <a:rPr sz="1500" spc="200" dirty="0">
                <a:latin typeface="Arial"/>
                <a:cs typeface="Arial"/>
              </a:rPr>
              <a:t> </a:t>
            </a:r>
            <a:r>
              <a:rPr sz="1500" dirty="0">
                <a:latin typeface="Arial"/>
                <a:cs typeface="Arial"/>
              </a:rPr>
              <a:t>centers</a:t>
            </a:r>
            <a:r>
              <a:rPr sz="1500" spc="235" dirty="0">
                <a:latin typeface="Arial"/>
                <a:cs typeface="Arial"/>
              </a:rPr>
              <a:t> </a:t>
            </a:r>
            <a:r>
              <a:rPr sz="1500" dirty="0">
                <a:latin typeface="Arial"/>
                <a:cs typeface="Arial"/>
              </a:rPr>
              <a:t>have</a:t>
            </a:r>
            <a:r>
              <a:rPr sz="1500" spc="285" dirty="0">
                <a:latin typeface="Arial"/>
                <a:cs typeface="Arial"/>
              </a:rPr>
              <a:t> </a:t>
            </a:r>
            <a:r>
              <a:rPr sz="1500" dirty="0">
                <a:latin typeface="Arial"/>
                <a:cs typeface="Arial"/>
              </a:rPr>
              <a:t>the</a:t>
            </a:r>
            <a:r>
              <a:rPr sz="1500" spc="240" dirty="0">
                <a:latin typeface="Arial"/>
                <a:cs typeface="Arial"/>
              </a:rPr>
              <a:t> </a:t>
            </a:r>
            <a:r>
              <a:rPr sz="1500" dirty="0">
                <a:latin typeface="Arial"/>
                <a:cs typeface="Arial"/>
              </a:rPr>
              <a:t>potential</a:t>
            </a:r>
            <a:r>
              <a:rPr sz="1500" spc="260" dirty="0">
                <a:latin typeface="Arial"/>
                <a:cs typeface="Arial"/>
              </a:rPr>
              <a:t> </a:t>
            </a:r>
            <a:r>
              <a:rPr sz="1500" spc="-25" dirty="0">
                <a:latin typeface="Arial"/>
                <a:cs typeface="Arial"/>
              </a:rPr>
              <a:t>to </a:t>
            </a:r>
            <a:r>
              <a:rPr sz="1500" dirty="0">
                <a:latin typeface="Arial"/>
                <a:cs typeface="Arial"/>
              </a:rPr>
              <a:t>provide</a:t>
            </a:r>
            <a:r>
              <a:rPr sz="1500" spc="210" dirty="0">
                <a:latin typeface="Arial"/>
                <a:cs typeface="Arial"/>
              </a:rPr>
              <a:t> </a:t>
            </a:r>
            <a:r>
              <a:rPr sz="1500" dirty="0">
                <a:latin typeface="Arial"/>
                <a:cs typeface="Arial"/>
              </a:rPr>
              <a:t>nutrition</a:t>
            </a:r>
            <a:r>
              <a:rPr sz="1500" spc="215" dirty="0">
                <a:latin typeface="Arial"/>
                <a:cs typeface="Arial"/>
              </a:rPr>
              <a:t> </a:t>
            </a:r>
            <a:r>
              <a:rPr sz="1500" dirty="0">
                <a:latin typeface="Arial"/>
                <a:cs typeface="Arial"/>
              </a:rPr>
              <a:t>education</a:t>
            </a:r>
            <a:r>
              <a:rPr sz="1500" spc="215" dirty="0">
                <a:latin typeface="Arial"/>
                <a:cs typeface="Arial"/>
              </a:rPr>
              <a:t> </a:t>
            </a:r>
            <a:r>
              <a:rPr sz="1500" dirty="0">
                <a:latin typeface="Arial"/>
                <a:cs typeface="Arial"/>
              </a:rPr>
              <a:t>resources</a:t>
            </a:r>
            <a:r>
              <a:rPr sz="1500" spc="240" dirty="0">
                <a:latin typeface="Arial"/>
                <a:cs typeface="Arial"/>
              </a:rPr>
              <a:t> </a:t>
            </a:r>
            <a:r>
              <a:rPr sz="1500" dirty="0">
                <a:latin typeface="Arial"/>
                <a:cs typeface="Arial"/>
              </a:rPr>
              <a:t>and</a:t>
            </a:r>
            <a:r>
              <a:rPr sz="1500" spc="245" dirty="0">
                <a:latin typeface="Arial"/>
                <a:cs typeface="Arial"/>
              </a:rPr>
              <a:t> </a:t>
            </a:r>
            <a:r>
              <a:rPr sz="1500" spc="-10" dirty="0">
                <a:latin typeface="Arial"/>
                <a:cs typeface="Arial"/>
              </a:rPr>
              <a:t>link</a:t>
            </a:r>
            <a:r>
              <a:rPr sz="1500" spc="-55" dirty="0">
                <a:latin typeface="Arial"/>
                <a:cs typeface="Arial"/>
              </a:rPr>
              <a:t> </a:t>
            </a:r>
            <a:r>
              <a:rPr sz="1500" dirty="0">
                <a:latin typeface="Arial"/>
                <a:cs typeface="Arial"/>
              </a:rPr>
              <a:t>students</a:t>
            </a:r>
            <a:r>
              <a:rPr sz="1500" spc="-85" dirty="0">
                <a:latin typeface="Arial"/>
                <a:cs typeface="Arial"/>
              </a:rPr>
              <a:t> </a:t>
            </a:r>
            <a:r>
              <a:rPr sz="1500" spc="-25" dirty="0">
                <a:latin typeface="Arial"/>
                <a:cs typeface="Arial"/>
              </a:rPr>
              <a:t>to </a:t>
            </a:r>
            <a:r>
              <a:rPr sz="1500" spc="-10" dirty="0">
                <a:latin typeface="Arial"/>
                <a:cs typeface="Arial"/>
              </a:rPr>
              <a:t>available</a:t>
            </a:r>
            <a:r>
              <a:rPr sz="1500" spc="-25" dirty="0">
                <a:latin typeface="Arial"/>
                <a:cs typeface="Arial"/>
              </a:rPr>
              <a:t> </a:t>
            </a:r>
            <a:r>
              <a:rPr sz="1500" dirty="0">
                <a:latin typeface="Arial"/>
                <a:cs typeface="Arial"/>
              </a:rPr>
              <a:t>health</a:t>
            </a:r>
            <a:r>
              <a:rPr sz="1500" spc="-105" dirty="0">
                <a:latin typeface="Arial"/>
                <a:cs typeface="Arial"/>
              </a:rPr>
              <a:t> </a:t>
            </a:r>
            <a:r>
              <a:rPr sz="1500" dirty="0">
                <a:latin typeface="Arial"/>
                <a:cs typeface="Arial"/>
              </a:rPr>
              <a:t>promotion</a:t>
            </a:r>
            <a:r>
              <a:rPr sz="1500" spc="-70" dirty="0">
                <a:latin typeface="Arial"/>
                <a:cs typeface="Arial"/>
              </a:rPr>
              <a:t> </a:t>
            </a:r>
            <a:r>
              <a:rPr sz="1500" spc="-10" dirty="0">
                <a:latin typeface="Arial"/>
                <a:cs typeface="Arial"/>
              </a:rPr>
              <a:t>services.</a:t>
            </a:r>
            <a:endParaRPr sz="1500" dirty="0">
              <a:latin typeface="Arial"/>
              <a:cs typeface="Arial"/>
            </a:endParaRPr>
          </a:p>
          <a:p>
            <a:pPr algn="just">
              <a:lnSpc>
                <a:spcPct val="100000"/>
              </a:lnSpc>
              <a:spcBef>
                <a:spcPts val="1545"/>
              </a:spcBef>
              <a:buFont typeface="Arial"/>
              <a:buChar char="•"/>
            </a:pPr>
            <a:endParaRPr sz="1500" dirty="0">
              <a:latin typeface="Arial"/>
              <a:cs typeface="Arial"/>
            </a:endParaRPr>
          </a:p>
          <a:p>
            <a:pPr marL="241300" marR="5080" indent="-228600" algn="just">
              <a:lnSpc>
                <a:spcPct val="89700"/>
              </a:lnSpc>
              <a:buChar char="•"/>
              <a:tabLst>
                <a:tab pos="241300" algn="l"/>
              </a:tabLst>
            </a:pPr>
            <a:r>
              <a:rPr sz="1500" dirty="0">
                <a:latin typeface="Arial"/>
                <a:cs typeface="Arial"/>
              </a:rPr>
              <a:t>Local</a:t>
            </a:r>
            <a:r>
              <a:rPr sz="1500" spc="265" dirty="0">
                <a:latin typeface="Arial"/>
                <a:cs typeface="Arial"/>
              </a:rPr>
              <a:t> </a:t>
            </a:r>
            <a:r>
              <a:rPr sz="1500" dirty="0">
                <a:latin typeface="Arial"/>
                <a:cs typeface="Arial"/>
              </a:rPr>
              <a:t>food</a:t>
            </a:r>
            <a:r>
              <a:rPr sz="1500" spc="275" dirty="0">
                <a:latin typeface="Arial"/>
                <a:cs typeface="Arial"/>
              </a:rPr>
              <a:t> </a:t>
            </a:r>
            <a:r>
              <a:rPr sz="1500" dirty="0">
                <a:latin typeface="Arial"/>
                <a:cs typeface="Arial"/>
              </a:rPr>
              <a:t>companies</a:t>
            </a:r>
            <a:r>
              <a:rPr sz="1500" spc="320" dirty="0">
                <a:latin typeface="Arial"/>
                <a:cs typeface="Arial"/>
              </a:rPr>
              <a:t> </a:t>
            </a:r>
            <a:r>
              <a:rPr sz="1500" dirty="0">
                <a:latin typeface="Arial"/>
                <a:cs typeface="Arial"/>
              </a:rPr>
              <a:t>and</a:t>
            </a:r>
            <a:r>
              <a:rPr sz="1500" spc="315" dirty="0">
                <a:latin typeface="Arial"/>
                <a:cs typeface="Arial"/>
              </a:rPr>
              <a:t> </a:t>
            </a:r>
            <a:r>
              <a:rPr sz="1500" dirty="0">
                <a:latin typeface="Arial"/>
                <a:cs typeface="Arial"/>
              </a:rPr>
              <a:t>University</a:t>
            </a:r>
            <a:r>
              <a:rPr sz="1500" spc="275" dirty="0">
                <a:latin typeface="Arial"/>
                <a:cs typeface="Arial"/>
              </a:rPr>
              <a:t> </a:t>
            </a:r>
            <a:r>
              <a:rPr sz="1500" dirty="0">
                <a:latin typeface="Arial"/>
                <a:cs typeface="Arial"/>
              </a:rPr>
              <a:t>cat</a:t>
            </a:r>
            <a:r>
              <a:rPr sz="1500" spc="295" dirty="0">
                <a:latin typeface="Arial"/>
                <a:cs typeface="Arial"/>
              </a:rPr>
              <a:t> </a:t>
            </a:r>
            <a:r>
              <a:rPr sz="1500" dirty="0">
                <a:latin typeface="Arial"/>
                <a:cs typeface="Arial"/>
              </a:rPr>
              <a:t>services</a:t>
            </a:r>
            <a:r>
              <a:rPr sz="1500" spc="275" dirty="0">
                <a:latin typeface="Arial"/>
                <a:cs typeface="Arial"/>
              </a:rPr>
              <a:t> </a:t>
            </a:r>
            <a:r>
              <a:rPr sz="1500" spc="-25" dirty="0">
                <a:latin typeface="Arial"/>
                <a:cs typeface="Arial"/>
              </a:rPr>
              <a:t>can </a:t>
            </a:r>
            <a:r>
              <a:rPr sz="1500" dirty="0">
                <a:latin typeface="Arial"/>
                <a:cs typeface="Arial"/>
              </a:rPr>
              <a:t>assist</a:t>
            </a:r>
            <a:r>
              <a:rPr sz="1500" spc="265" dirty="0">
                <a:latin typeface="Arial"/>
                <a:cs typeface="Arial"/>
              </a:rPr>
              <a:t> </a:t>
            </a:r>
            <a:r>
              <a:rPr sz="1500" dirty="0">
                <a:latin typeface="Arial"/>
                <a:cs typeface="Arial"/>
              </a:rPr>
              <a:t>with</a:t>
            </a:r>
            <a:r>
              <a:rPr sz="1500" spc="270" dirty="0">
                <a:latin typeface="Arial"/>
                <a:cs typeface="Arial"/>
              </a:rPr>
              <a:t> </a:t>
            </a:r>
            <a:r>
              <a:rPr sz="1500" dirty="0">
                <a:latin typeface="Arial"/>
                <a:cs typeface="Arial"/>
              </a:rPr>
              <a:t>healthy</a:t>
            </a:r>
            <a:r>
              <a:rPr sz="1500" spc="245" dirty="0">
                <a:latin typeface="Arial"/>
                <a:cs typeface="Arial"/>
              </a:rPr>
              <a:t> </a:t>
            </a:r>
            <a:r>
              <a:rPr sz="1500" dirty="0">
                <a:latin typeface="Arial"/>
                <a:cs typeface="Arial"/>
              </a:rPr>
              <a:t>eating</a:t>
            </a:r>
            <a:r>
              <a:rPr sz="1500" spc="290" dirty="0">
                <a:latin typeface="Arial"/>
                <a:cs typeface="Arial"/>
              </a:rPr>
              <a:t> </a:t>
            </a:r>
            <a:r>
              <a:rPr sz="1500" dirty="0">
                <a:latin typeface="Arial"/>
                <a:cs typeface="Arial"/>
              </a:rPr>
              <a:t>demonstrations</a:t>
            </a:r>
            <a:r>
              <a:rPr sz="1500" spc="325" dirty="0">
                <a:latin typeface="Arial"/>
                <a:cs typeface="Arial"/>
              </a:rPr>
              <a:t> </a:t>
            </a:r>
            <a:r>
              <a:rPr sz="1500" dirty="0">
                <a:latin typeface="Arial"/>
                <a:cs typeface="Arial"/>
              </a:rPr>
              <a:t>by</a:t>
            </a:r>
            <a:r>
              <a:rPr sz="1500" spc="-85" dirty="0">
                <a:latin typeface="Arial"/>
                <a:cs typeface="Arial"/>
              </a:rPr>
              <a:t> </a:t>
            </a:r>
            <a:r>
              <a:rPr sz="1500" spc="-10" dirty="0">
                <a:latin typeface="Arial"/>
                <a:cs typeface="Arial"/>
              </a:rPr>
              <a:t>encouraging inexpensive,</a:t>
            </a:r>
            <a:r>
              <a:rPr sz="1500" spc="-55" dirty="0">
                <a:latin typeface="Arial"/>
                <a:cs typeface="Arial"/>
              </a:rPr>
              <a:t> </a:t>
            </a:r>
            <a:r>
              <a:rPr sz="1500" spc="-40" dirty="0">
                <a:latin typeface="Arial"/>
                <a:cs typeface="Arial"/>
              </a:rPr>
              <a:t>well-</a:t>
            </a:r>
            <a:r>
              <a:rPr sz="1500" dirty="0">
                <a:latin typeface="Arial"/>
                <a:cs typeface="Arial"/>
              </a:rPr>
              <a:t>balanced</a:t>
            </a:r>
            <a:r>
              <a:rPr sz="1500" spc="20" dirty="0">
                <a:latin typeface="Arial"/>
                <a:cs typeface="Arial"/>
              </a:rPr>
              <a:t> </a:t>
            </a:r>
            <a:r>
              <a:rPr sz="1500" dirty="0">
                <a:latin typeface="Arial"/>
                <a:cs typeface="Arial"/>
              </a:rPr>
              <a:t>meals</a:t>
            </a:r>
            <a:r>
              <a:rPr sz="1500" spc="-65" dirty="0">
                <a:latin typeface="Arial"/>
                <a:cs typeface="Arial"/>
              </a:rPr>
              <a:t> </a:t>
            </a:r>
            <a:r>
              <a:rPr sz="1500" dirty="0">
                <a:latin typeface="Arial"/>
                <a:cs typeface="Arial"/>
              </a:rPr>
              <a:t>and</a:t>
            </a:r>
            <a:r>
              <a:rPr sz="1500" spc="-55" dirty="0">
                <a:latin typeface="Arial"/>
                <a:cs typeface="Arial"/>
              </a:rPr>
              <a:t> </a:t>
            </a:r>
            <a:r>
              <a:rPr sz="1500" spc="-10" dirty="0">
                <a:latin typeface="Arial"/>
                <a:cs typeface="Arial"/>
              </a:rPr>
              <a:t>healthier</a:t>
            </a:r>
            <a:r>
              <a:rPr sz="1500" spc="-15" dirty="0">
                <a:latin typeface="Arial"/>
                <a:cs typeface="Arial"/>
              </a:rPr>
              <a:t> </a:t>
            </a:r>
            <a:r>
              <a:rPr sz="1500" spc="-10" dirty="0">
                <a:latin typeface="Arial"/>
                <a:cs typeface="Arial"/>
              </a:rPr>
              <a:t>foods</a:t>
            </a:r>
            <a:endParaRPr sz="1500" dirty="0">
              <a:latin typeface="Arial"/>
              <a:cs typeface="Arial"/>
            </a:endParaRPr>
          </a:p>
        </p:txBody>
      </p:sp>
      <p:sp>
        <p:nvSpPr>
          <p:cNvPr id="5" name="object 5"/>
          <p:cNvSpPr/>
          <p:nvPr/>
        </p:nvSpPr>
        <p:spPr>
          <a:xfrm>
            <a:off x="6824726" y="2633726"/>
            <a:ext cx="809625" cy="809625"/>
          </a:xfrm>
          <a:custGeom>
            <a:avLst/>
            <a:gdLst/>
            <a:ahLst/>
            <a:cxnLst/>
            <a:rect l="l" t="t" r="r" b="b"/>
            <a:pathLst>
              <a:path w="809625" h="809625">
                <a:moveTo>
                  <a:pt x="0" y="404749"/>
                </a:moveTo>
                <a:lnTo>
                  <a:pt x="2723" y="357549"/>
                </a:lnTo>
                <a:lnTo>
                  <a:pt x="10690" y="311949"/>
                </a:lnTo>
                <a:lnTo>
                  <a:pt x="23598" y="268250"/>
                </a:lnTo>
                <a:lnTo>
                  <a:pt x="41142" y="226757"/>
                </a:lnTo>
                <a:lnTo>
                  <a:pt x="63018" y="187775"/>
                </a:lnTo>
                <a:lnTo>
                  <a:pt x="88924" y="151606"/>
                </a:lnTo>
                <a:lnTo>
                  <a:pt x="118554" y="118554"/>
                </a:lnTo>
                <a:lnTo>
                  <a:pt x="151606" y="88924"/>
                </a:lnTo>
                <a:lnTo>
                  <a:pt x="187775" y="63018"/>
                </a:lnTo>
                <a:lnTo>
                  <a:pt x="226757" y="41142"/>
                </a:lnTo>
                <a:lnTo>
                  <a:pt x="268250" y="23598"/>
                </a:lnTo>
                <a:lnTo>
                  <a:pt x="311949" y="10690"/>
                </a:lnTo>
                <a:lnTo>
                  <a:pt x="357549" y="2723"/>
                </a:lnTo>
                <a:lnTo>
                  <a:pt x="404749" y="0"/>
                </a:lnTo>
                <a:lnTo>
                  <a:pt x="451950" y="2723"/>
                </a:lnTo>
                <a:lnTo>
                  <a:pt x="497556" y="10690"/>
                </a:lnTo>
                <a:lnTo>
                  <a:pt x="541262" y="23598"/>
                </a:lnTo>
                <a:lnTo>
                  <a:pt x="582765" y="41142"/>
                </a:lnTo>
                <a:lnTo>
                  <a:pt x="621759" y="63018"/>
                </a:lnTo>
                <a:lnTo>
                  <a:pt x="657941" y="88924"/>
                </a:lnTo>
                <a:lnTo>
                  <a:pt x="691006" y="118554"/>
                </a:lnTo>
                <a:lnTo>
                  <a:pt x="720650" y="151606"/>
                </a:lnTo>
                <a:lnTo>
                  <a:pt x="746569" y="187775"/>
                </a:lnTo>
                <a:lnTo>
                  <a:pt x="768457" y="226757"/>
                </a:lnTo>
                <a:lnTo>
                  <a:pt x="786011" y="268250"/>
                </a:lnTo>
                <a:lnTo>
                  <a:pt x="798927" y="311949"/>
                </a:lnTo>
                <a:lnTo>
                  <a:pt x="806899" y="357549"/>
                </a:lnTo>
                <a:lnTo>
                  <a:pt x="809625" y="404749"/>
                </a:lnTo>
                <a:lnTo>
                  <a:pt x="806899" y="451950"/>
                </a:lnTo>
                <a:lnTo>
                  <a:pt x="798927" y="497556"/>
                </a:lnTo>
                <a:lnTo>
                  <a:pt x="786011" y="541262"/>
                </a:lnTo>
                <a:lnTo>
                  <a:pt x="768457" y="582765"/>
                </a:lnTo>
                <a:lnTo>
                  <a:pt x="746569" y="621759"/>
                </a:lnTo>
                <a:lnTo>
                  <a:pt x="720650" y="657941"/>
                </a:lnTo>
                <a:lnTo>
                  <a:pt x="691006" y="691007"/>
                </a:lnTo>
                <a:lnTo>
                  <a:pt x="657941" y="720650"/>
                </a:lnTo>
                <a:lnTo>
                  <a:pt x="621759" y="746569"/>
                </a:lnTo>
                <a:lnTo>
                  <a:pt x="582765" y="768457"/>
                </a:lnTo>
                <a:lnTo>
                  <a:pt x="541262" y="786011"/>
                </a:lnTo>
                <a:lnTo>
                  <a:pt x="497556" y="798927"/>
                </a:lnTo>
                <a:lnTo>
                  <a:pt x="451950" y="806899"/>
                </a:lnTo>
                <a:lnTo>
                  <a:pt x="404749" y="809625"/>
                </a:lnTo>
                <a:lnTo>
                  <a:pt x="357549" y="806899"/>
                </a:lnTo>
                <a:lnTo>
                  <a:pt x="311949" y="798927"/>
                </a:lnTo>
                <a:lnTo>
                  <a:pt x="268250" y="786011"/>
                </a:lnTo>
                <a:lnTo>
                  <a:pt x="226757" y="768457"/>
                </a:lnTo>
                <a:lnTo>
                  <a:pt x="187775" y="746569"/>
                </a:lnTo>
                <a:lnTo>
                  <a:pt x="151606" y="720650"/>
                </a:lnTo>
                <a:lnTo>
                  <a:pt x="118554" y="691007"/>
                </a:lnTo>
                <a:lnTo>
                  <a:pt x="88924" y="657941"/>
                </a:lnTo>
                <a:lnTo>
                  <a:pt x="63018" y="621759"/>
                </a:lnTo>
                <a:lnTo>
                  <a:pt x="41142" y="582765"/>
                </a:lnTo>
                <a:lnTo>
                  <a:pt x="23598" y="541262"/>
                </a:lnTo>
                <a:lnTo>
                  <a:pt x="10690" y="497556"/>
                </a:lnTo>
                <a:lnTo>
                  <a:pt x="2723" y="451950"/>
                </a:lnTo>
                <a:lnTo>
                  <a:pt x="0" y="404749"/>
                </a:lnTo>
                <a:close/>
              </a:path>
            </a:pathLst>
          </a:custGeom>
          <a:ln w="127000">
            <a:solidFill>
              <a:srgbClr val="4AACC5"/>
            </a:solidFill>
          </a:ln>
        </p:spPr>
        <p:txBody>
          <a:bodyPr wrap="square" lIns="0" tIns="0" rIns="0" bIns="0" rtlCol="0"/>
          <a:lstStyle/>
          <a:p>
            <a:endParaRPr/>
          </a:p>
        </p:txBody>
      </p:sp>
      <p:grpSp>
        <p:nvGrpSpPr>
          <p:cNvPr id="6" name="object 6"/>
          <p:cNvGrpSpPr/>
          <p:nvPr/>
        </p:nvGrpSpPr>
        <p:grpSpPr>
          <a:xfrm>
            <a:off x="6819900" y="0"/>
            <a:ext cx="3286125" cy="3609975"/>
            <a:chOff x="6819900" y="0"/>
            <a:chExt cx="3286125" cy="3609975"/>
          </a:xfrm>
        </p:grpSpPr>
        <p:sp>
          <p:nvSpPr>
            <p:cNvPr id="7" name="object 7"/>
            <p:cNvSpPr/>
            <p:nvPr/>
          </p:nvSpPr>
          <p:spPr>
            <a:xfrm>
              <a:off x="8915400" y="1219200"/>
              <a:ext cx="1190625" cy="2390775"/>
            </a:xfrm>
            <a:custGeom>
              <a:avLst/>
              <a:gdLst/>
              <a:ahLst/>
              <a:cxnLst/>
              <a:rect l="l" t="t" r="r" b="b"/>
              <a:pathLst>
                <a:path w="1190625" h="2390775">
                  <a:moveTo>
                    <a:pt x="1190625" y="0"/>
                  </a:moveTo>
                  <a:lnTo>
                    <a:pt x="1142735" y="949"/>
                  </a:lnTo>
                  <a:lnTo>
                    <a:pt x="1095326" y="3772"/>
                  </a:lnTo>
                  <a:lnTo>
                    <a:pt x="1048433" y="8435"/>
                  </a:lnTo>
                  <a:lnTo>
                    <a:pt x="1002091" y="14900"/>
                  </a:lnTo>
                  <a:lnTo>
                    <a:pt x="956336" y="23133"/>
                  </a:lnTo>
                  <a:lnTo>
                    <a:pt x="911204" y="33098"/>
                  </a:lnTo>
                  <a:lnTo>
                    <a:pt x="866729" y="44758"/>
                  </a:lnTo>
                  <a:lnTo>
                    <a:pt x="822949" y="58079"/>
                  </a:lnTo>
                  <a:lnTo>
                    <a:pt x="779897" y="73024"/>
                  </a:lnTo>
                  <a:lnTo>
                    <a:pt x="737610" y="89558"/>
                  </a:lnTo>
                  <a:lnTo>
                    <a:pt x="696123" y="107645"/>
                  </a:lnTo>
                  <a:lnTo>
                    <a:pt x="655472" y="127250"/>
                  </a:lnTo>
                  <a:lnTo>
                    <a:pt x="615693" y="148336"/>
                  </a:lnTo>
                  <a:lnTo>
                    <a:pt x="576820" y="170868"/>
                  </a:lnTo>
                  <a:lnTo>
                    <a:pt x="538890" y="194811"/>
                  </a:lnTo>
                  <a:lnTo>
                    <a:pt x="501938" y="220128"/>
                  </a:lnTo>
                  <a:lnTo>
                    <a:pt x="465999" y="246784"/>
                  </a:lnTo>
                  <a:lnTo>
                    <a:pt x="431110" y="274743"/>
                  </a:lnTo>
                  <a:lnTo>
                    <a:pt x="397305" y="303969"/>
                  </a:lnTo>
                  <a:lnTo>
                    <a:pt x="364621" y="334427"/>
                  </a:lnTo>
                  <a:lnTo>
                    <a:pt x="333092" y="366081"/>
                  </a:lnTo>
                  <a:lnTo>
                    <a:pt x="302755" y="398895"/>
                  </a:lnTo>
                  <a:lnTo>
                    <a:pt x="273645" y="432834"/>
                  </a:lnTo>
                  <a:lnTo>
                    <a:pt x="245797" y="467862"/>
                  </a:lnTo>
                  <a:lnTo>
                    <a:pt x="219247" y="503943"/>
                  </a:lnTo>
                  <a:lnTo>
                    <a:pt x="194031" y="541041"/>
                  </a:lnTo>
                  <a:lnTo>
                    <a:pt x="170184" y="579121"/>
                  </a:lnTo>
                  <a:lnTo>
                    <a:pt x="147742" y="618147"/>
                  </a:lnTo>
                  <a:lnTo>
                    <a:pt x="126740" y="658083"/>
                  </a:lnTo>
                  <a:lnTo>
                    <a:pt x="107214" y="698894"/>
                  </a:lnTo>
                  <a:lnTo>
                    <a:pt x="89199" y="740544"/>
                  </a:lnTo>
                  <a:lnTo>
                    <a:pt x="72731" y="782997"/>
                  </a:lnTo>
                  <a:lnTo>
                    <a:pt x="57846" y="826218"/>
                  </a:lnTo>
                  <a:lnTo>
                    <a:pt x="44578" y="870170"/>
                  </a:lnTo>
                  <a:lnTo>
                    <a:pt x="32965" y="914818"/>
                  </a:lnTo>
                  <a:lnTo>
                    <a:pt x="23040" y="960126"/>
                  </a:lnTo>
                  <a:lnTo>
                    <a:pt x="14840" y="1006059"/>
                  </a:lnTo>
                  <a:lnTo>
                    <a:pt x="8401" y="1052581"/>
                  </a:lnTo>
                  <a:lnTo>
                    <a:pt x="3757" y="1099656"/>
                  </a:lnTo>
                  <a:lnTo>
                    <a:pt x="945" y="1147249"/>
                  </a:lnTo>
                  <a:lnTo>
                    <a:pt x="0" y="1195324"/>
                  </a:lnTo>
                  <a:lnTo>
                    <a:pt x="945" y="1243407"/>
                  </a:lnTo>
                  <a:lnTo>
                    <a:pt x="3757" y="1291008"/>
                  </a:lnTo>
                  <a:lnTo>
                    <a:pt x="8401" y="1338092"/>
                  </a:lnTo>
                  <a:lnTo>
                    <a:pt x="14840" y="1384621"/>
                  </a:lnTo>
                  <a:lnTo>
                    <a:pt x="23040" y="1430562"/>
                  </a:lnTo>
                  <a:lnTo>
                    <a:pt x="32965" y="1475877"/>
                  </a:lnTo>
                  <a:lnTo>
                    <a:pt x="44578" y="1520532"/>
                  </a:lnTo>
                  <a:lnTo>
                    <a:pt x="57846" y="1564490"/>
                  </a:lnTo>
                  <a:lnTo>
                    <a:pt x="72731" y="1607717"/>
                  </a:lnTo>
                  <a:lnTo>
                    <a:pt x="89199" y="1650175"/>
                  </a:lnTo>
                  <a:lnTo>
                    <a:pt x="107214" y="1691830"/>
                  </a:lnTo>
                  <a:lnTo>
                    <a:pt x="126740" y="1732646"/>
                  </a:lnTo>
                  <a:lnTo>
                    <a:pt x="147742" y="1772586"/>
                  </a:lnTo>
                  <a:lnTo>
                    <a:pt x="170184" y="1811617"/>
                  </a:lnTo>
                  <a:lnTo>
                    <a:pt x="194031" y="1849700"/>
                  </a:lnTo>
                  <a:lnTo>
                    <a:pt x="219247" y="1886802"/>
                  </a:lnTo>
                  <a:lnTo>
                    <a:pt x="245797" y="1922887"/>
                  </a:lnTo>
                  <a:lnTo>
                    <a:pt x="273645" y="1957917"/>
                  </a:lnTo>
                  <a:lnTo>
                    <a:pt x="302755" y="1991859"/>
                  </a:lnTo>
                  <a:lnTo>
                    <a:pt x="333092" y="2024676"/>
                  </a:lnTo>
                  <a:lnTo>
                    <a:pt x="364621" y="2056332"/>
                  </a:lnTo>
                  <a:lnTo>
                    <a:pt x="397305" y="2086792"/>
                  </a:lnTo>
                  <a:lnTo>
                    <a:pt x="431110" y="2116021"/>
                  </a:lnTo>
                  <a:lnTo>
                    <a:pt x="465999" y="2143981"/>
                  </a:lnTo>
                  <a:lnTo>
                    <a:pt x="501938" y="2170639"/>
                  </a:lnTo>
                  <a:lnTo>
                    <a:pt x="538890" y="2195957"/>
                  </a:lnTo>
                  <a:lnTo>
                    <a:pt x="576820" y="2219901"/>
                  </a:lnTo>
                  <a:lnTo>
                    <a:pt x="615693" y="2242434"/>
                  </a:lnTo>
                  <a:lnTo>
                    <a:pt x="655472" y="2263521"/>
                  </a:lnTo>
                  <a:lnTo>
                    <a:pt x="696123" y="2283126"/>
                  </a:lnTo>
                  <a:lnTo>
                    <a:pt x="737610" y="2301214"/>
                  </a:lnTo>
                  <a:lnTo>
                    <a:pt x="779897" y="2317748"/>
                  </a:lnTo>
                  <a:lnTo>
                    <a:pt x="822949" y="2332694"/>
                  </a:lnTo>
                  <a:lnTo>
                    <a:pt x="866729" y="2346015"/>
                  </a:lnTo>
                  <a:lnTo>
                    <a:pt x="911204" y="2357676"/>
                  </a:lnTo>
                  <a:lnTo>
                    <a:pt x="956336" y="2367641"/>
                  </a:lnTo>
                  <a:lnTo>
                    <a:pt x="1002091" y="2375874"/>
                  </a:lnTo>
                  <a:lnTo>
                    <a:pt x="1048433" y="2382339"/>
                  </a:lnTo>
                  <a:lnTo>
                    <a:pt x="1095326" y="2387002"/>
                  </a:lnTo>
                  <a:lnTo>
                    <a:pt x="1142735" y="2389825"/>
                  </a:lnTo>
                  <a:lnTo>
                    <a:pt x="1190625" y="2390775"/>
                  </a:lnTo>
                  <a:lnTo>
                    <a:pt x="1190625" y="1795399"/>
                  </a:lnTo>
                  <a:lnTo>
                    <a:pt x="1141797" y="1793410"/>
                  </a:lnTo>
                  <a:lnTo>
                    <a:pt x="1094058" y="1787546"/>
                  </a:lnTo>
                  <a:lnTo>
                    <a:pt x="1047561" y="1777962"/>
                  </a:lnTo>
                  <a:lnTo>
                    <a:pt x="1002458" y="1764812"/>
                  </a:lnTo>
                  <a:lnTo>
                    <a:pt x="958903" y="1748250"/>
                  </a:lnTo>
                  <a:lnTo>
                    <a:pt x="917049" y="1728430"/>
                  </a:lnTo>
                  <a:lnTo>
                    <a:pt x="877048" y="1705507"/>
                  </a:lnTo>
                  <a:lnTo>
                    <a:pt x="839054" y="1679635"/>
                  </a:lnTo>
                  <a:lnTo>
                    <a:pt x="803220" y="1650969"/>
                  </a:lnTo>
                  <a:lnTo>
                    <a:pt x="769699" y="1619662"/>
                  </a:lnTo>
                  <a:lnTo>
                    <a:pt x="738644" y="1585869"/>
                  </a:lnTo>
                  <a:lnTo>
                    <a:pt x="710208" y="1549745"/>
                  </a:lnTo>
                  <a:lnTo>
                    <a:pt x="684544" y="1511443"/>
                  </a:lnTo>
                  <a:lnTo>
                    <a:pt x="661806" y="1471118"/>
                  </a:lnTo>
                  <a:lnTo>
                    <a:pt x="642145" y="1428924"/>
                  </a:lnTo>
                  <a:lnTo>
                    <a:pt x="625716" y="1385016"/>
                  </a:lnTo>
                  <a:lnTo>
                    <a:pt x="612672" y="1339547"/>
                  </a:lnTo>
                  <a:lnTo>
                    <a:pt x="603165" y="1292673"/>
                  </a:lnTo>
                  <a:lnTo>
                    <a:pt x="597348" y="1244547"/>
                  </a:lnTo>
                  <a:lnTo>
                    <a:pt x="595376" y="1195324"/>
                  </a:lnTo>
                  <a:lnTo>
                    <a:pt x="597348" y="1146117"/>
                  </a:lnTo>
                  <a:lnTo>
                    <a:pt x="603165" y="1098005"/>
                  </a:lnTo>
                  <a:lnTo>
                    <a:pt x="612672" y="1051141"/>
                  </a:lnTo>
                  <a:lnTo>
                    <a:pt x="625716" y="1005680"/>
                  </a:lnTo>
                  <a:lnTo>
                    <a:pt x="642145" y="961776"/>
                  </a:lnTo>
                  <a:lnTo>
                    <a:pt x="661806" y="919585"/>
                  </a:lnTo>
                  <a:lnTo>
                    <a:pt x="684544" y="879260"/>
                  </a:lnTo>
                  <a:lnTo>
                    <a:pt x="710208" y="840957"/>
                  </a:lnTo>
                  <a:lnTo>
                    <a:pt x="738644" y="804829"/>
                  </a:lnTo>
                  <a:lnTo>
                    <a:pt x="769699" y="771032"/>
                  </a:lnTo>
                  <a:lnTo>
                    <a:pt x="803220" y="739720"/>
                  </a:lnTo>
                  <a:lnTo>
                    <a:pt x="839054" y="711048"/>
                  </a:lnTo>
                  <a:lnTo>
                    <a:pt x="877048" y="685170"/>
                  </a:lnTo>
                  <a:lnTo>
                    <a:pt x="917049" y="662241"/>
                  </a:lnTo>
                  <a:lnTo>
                    <a:pt x="958903" y="642415"/>
                  </a:lnTo>
                  <a:lnTo>
                    <a:pt x="1002458" y="625847"/>
                  </a:lnTo>
                  <a:lnTo>
                    <a:pt x="1047561" y="612692"/>
                  </a:lnTo>
                  <a:lnTo>
                    <a:pt x="1094058" y="603104"/>
                  </a:lnTo>
                  <a:lnTo>
                    <a:pt x="1141797" y="597238"/>
                  </a:lnTo>
                  <a:lnTo>
                    <a:pt x="1190625" y="595249"/>
                  </a:lnTo>
                  <a:lnTo>
                    <a:pt x="1190625" y="0"/>
                  </a:lnTo>
                  <a:close/>
                </a:path>
              </a:pathLst>
            </a:custGeom>
            <a:solidFill>
              <a:srgbClr val="C0504D"/>
            </a:solidFill>
          </p:spPr>
          <p:txBody>
            <a:bodyPr wrap="square" lIns="0" tIns="0" rIns="0" bIns="0" rtlCol="0"/>
            <a:lstStyle/>
            <a:p>
              <a:endParaRPr/>
            </a:p>
          </p:txBody>
        </p:sp>
        <p:sp>
          <p:nvSpPr>
            <p:cNvPr id="8" name="object 8"/>
            <p:cNvSpPr/>
            <p:nvPr/>
          </p:nvSpPr>
          <p:spPr>
            <a:xfrm>
              <a:off x="6819900" y="0"/>
              <a:ext cx="2314575" cy="1552575"/>
            </a:xfrm>
            <a:custGeom>
              <a:avLst/>
              <a:gdLst/>
              <a:ahLst/>
              <a:cxnLst/>
              <a:rect l="l" t="t" r="r" b="b"/>
              <a:pathLst>
                <a:path w="2314575" h="1552575">
                  <a:moveTo>
                    <a:pt x="1998852" y="0"/>
                  </a:moveTo>
                  <a:lnTo>
                    <a:pt x="1721866" y="0"/>
                  </a:lnTo>
                  <a:lnTo>
                    <a:pt x="2106803" y="222884"/>
                  </a:lnTo>
                  <a:lnTo>
                    <a:pt x="138683" y="1362837"/>
                  </a:lnTo>
                  <a:lnTo>
                    <a:pt x="138683" y="0"/>
                  </a:lnTo>
                  <a:lnTo>
                    <a:pt x="0" y="0"/>
                  </a:lnTo>
                  <a:lnTo>
                    <a:pt x="0" y="1483105"/>
                  </a:lnTo>
                  <a:lnTo>
                    <a:pt x="5441" y="1510141"/>
                  </a:lnTo>
                  <a:lnTo>
                    <a:pt x="20288" y="1532223"/>
                  </a:lnTo>
                  <a:lnTo>
                    <a:pt x="42326" y="1547114"/>
                  </a:lnTo>
                  <a:lnTo>
                    <a:pt x="69342" y="1552575"/>
                  </a:lnTo>
                  <a:lnTo>
                    <a:pt x="78420" y="1551983"/>
                  </a:lnTo>
                  <a:lnTo>
                    <a:pt x="2279904" y="283082"/>
                  </a:lnTo>
                  <a:lnTo>
                    <a:pt x="2314086" y="231465"/>
                  </a:lnTo>
                  <a:lnTo>
                    <a:pt x="2312225" y="204946"/>
                  </a:lnTo>
                  <a:lnTo>
                    <a:pt x="2300553" y="181046"/>
                  </a:lnTo>
                  <a:lnTo>
                    <a:pt x="2279904" y="162814"/>
                  </a:lnTo>
                  <a:lnTo>
                    <a:pt x="1998852" y="0"/>
                  </a:lnTo>
                  <a:close/>
                </a:path>
              </a:pathLst>
            </a:custGeom>
            <a:solidFill>
              <a:srgbClr val="F79546"/>
            </a:solidFill>
          </p:spPr>
          <p:txBody>
            <a:bodyPr wrap="square" lIns="0" tIns="0" rIns="0" bIns="0" rtlCol="0"/>
            <a:lstStyle/>
            <a:p>
              <a:endParaRPr/>
            </a:p>
          </p:txBody>
        </p:sp>
      </p:grpSp>
      <p:sp>
        <p:nvSpPr>
          <p:cNvPr id="9" name="object 9"/>
          <p:cNvSpPr/>
          <p:nvPr/>
        </p:nvSpPr>
        <p:spPr>
          <a:xfrm>
            <a:off x="11730101" y="1338325"/>
            <a:ext cx="0" cy="1597660"/>
          </a:xfrm>
          <a:custGeom>
            <a:avLst/>
            <a:gdLst/>
            <a:ahLst/>
            <a:cxnLst/>
            <a:rect l="l" t="t" r="r" b="b"/>
            <a:pathLst>
              <a:path h="1597660">
                <a:moveTo>
                  <a:pt x="0" y="0"/>
                </a:moveTo>
                <a:lnTo>
                  <a:pt x="0" y="1597660"/>
                </a:lnTo>
              </a:path>
            </a:pathLst>
          </a:custGeom>
          <a:ln w="127000">
            <a:solidFill>
              <a:srgbClr val="8063A1"/>
            </a:solidFill>
            <a:prstDash val="dash"/>
          </a:ln>
        </p:spPr>
        <p:txBody>
          <a:bodyPr wrap="square" lIns="0" tIns="0" rIns="0" bIns="0" rtlCol="0"/>
          <a:lstStyle/>
          <a:p>
            <a:endParaRPr/>
          </a:p>
        </p:txBody>
      </p:sp>
      <p:grpSp>
        <p:nvGrpSpPr>
          <p:cNvPr id="11" name="object 11"/>
          <p:cNvGrpSpPr/>
          <p:nvPr/>
        </p:nvGrpSpPr>
        <p:grpSpPr>
          <a:xfrm>
            <a:off x="6819900" y="4081360"/>
            <a:ext cx="3382645" cy="2776855"/>
            <a:chOff x="6819900" y="4081360"/>
            <a:chExt cx="3382645" cy="2776855"/>
          </a:xfrm>
        </p:grpSpPr>
        <p:sp>
          <p:nvSpPr>
            <p:cNvPr id="12" name="object 12"/>
            <p:cNvSpPr/>
            <p:nvPr/>
          </p:nvSpPr>
          <p:spPr>
            <a:xfrm>
              <a:off x="7769986" y="4144860"/>
              <a:ext cx="2369185" cy="1683385"/>
            </a:xfrm>
            <a:custGeom>
              <a:avLst/>
              <a:gdLst/>
              <a:ahLst/>
              <a:cxnLst/>
              <a:rect l="l" t="t" r="r" b="b"/>
              <a:pathLst>
                <a:path w="2369184" h="1683385">
                  <a:moveTo>
                    <a:pt x="0" y="32042"/>
                  </a:moveTo>
                  <a:lnTo>
                    <a:pt x="47543" y="24123"/>
                  </a:lnTo>
                  <a:lnTo>
                    <a:pt x="95011" y="17343"/>
                  </a:lnTo>
                  <a:lnTo>
                    <a:pt x="142390" y="11690"/>
                  </a:lnTo>
                  <a:lnTo>
                    <a:pt x="189665" y="7155"/>
                  </a:lnTo>
                  <a:lnTo>
                    <a:pt x="236823" y="3729"/>
                  </a:lnTo>
                  <a:lnTo>
                    <a:pt x="283849" y="1401"/>
                  </a:lnTo>
                  <a:lnTo>
                    <a:pt x="330729" y="161"/>
                  </a:lnTo>
                  <a:lnTo>
                    <a:pt x="377449" y="0"/>
                  </a:lnTo>
                  <a:lnTo>
                    <a:pt x="423994" y="907"/>
                  </a:lnTo>
                  <a:lnTo>
                    <a:pt x="470350" y="2872"/>
                  </a:lnTo>
                  <a:lnTo>
                    <a:pt x="516503" y="5887"/>
                  </a:lnTo>
                  <a:lnTo>
                    <a:pt x="562440" y="9940"/>
                  </a:lnTo>
                  <a:lnTo>
                    <a:pt x="608144" y="15023"/>
                  </a:lnTo>
                  <a:lnTo>
                    <a:pt x="653603" y="21124"/>
                  </a:lnTo>
                  <a:lnTo>
                    <a:pt x="698803" y="28234"/>
                  </a:lnTo>
                  <a:lnTo>
                    <a:pt x="743728" y="36343"/>
                  </a:lnTo>
                  <a:lnTo>
                    <a:pt x="788365" y="45442"/>
                  </a:lnTo>
                  <a:lnTo>
                    <a:pt x="832700" y="55520"/>
                  </a:lnTo>
                  <a:lnTo>
                    <a:pt x="876717" y="66568"/>
                  </a:lnTo>
                  <a:lnTo>
                    <a:pt x="920404" y="78575"/>
                  </a:lnTo>
                  <a:lnTo>
                    <a:pt x="963746" y="91531"/>
                  </a:lnTo>
                  <a:lnTo>
                    <a:pt x="1006729" y="105427"/>
                  </a:lnTo>
                  <a:lnTo>
                    <a:pt x="1049338" y="120254"/>
                  </a:lnTo>
                  <a:lnTo>
                    <a:pt x="1091559" y="135999"/>
                  </a:lnTo>
                  <a:lnTo>
                    <a:pt x="1133378" y="152655"/>
                  </a:lnTo>
                  <a:lnTo>
                    <a:pt x="1174781" y="170211"/>
                  </a:lnTo>
                  <a:lnTo>
                    <a:pt x="1215754" y="188657"/>
                  </a:lnTo>
                  <a:lnTo>
                    <a:pt x="1256281" y="207984"/>
                  </a:lnTo>
                  <a:lnTo>
                    <a:pt x="1296351" y="228180"/>
                  </a:lnTo>
                  <a:lnTo>
                    <a:pt x="1335947" y="249237"/>
                  </a:lnTo>
                  <a:lnTo>
                    <a:pt x="1375055" y="271145"/>
                  </a:lnTo>
                  <a:lnTo>
                    <a:pt x="1413663" y="293893"/>
                  </a:lnTo>
                  <a:lnTo>
                    <a:pt x="1451754" y="317472"/>
                  </a:lnTo>
                  <a:lnTo>
                    <a:pt x="1489316" y="341872"/>
                  </a:lnTo>
                  <a:lnTo>
                    <a:pt x="1526333" y="367082"/>
                  </a:lnTo>
                  <a:lnTo>
                    <a:pt x="1562792" y="393093"/>
                  </a:lnTo>
                  <a:lnTo>
                    <a:pt x="1598679" y="419896"/>
                  </a:lnTo>
                  <a:lnTo>
                    <a:pt x="1633978" y="447480"/>
                  </a:lnTo>
                  <a:lnTo>
                    <a:pt x="1668677" y="475834"/>
                  </a:lnTo>
                  <a:lnTo>
                    <a:pt x="1702761" y="504950"/>
                  </a:lnTo>
                  <a:lnTo>
                    <a:pt x="1736215" y="534818"/>
                  </a:lnTo>
                  <a:lnTo>
                    <a:pt x="1769025" y="565427"/>
                  </a:lnTo>
                  <a:lnTo>
                    <a:pt x="1801178" y="596767"/>
                  </a:lnTo>
                  <a:lnTo>
                    <a:pt x="1832658" y="628830"/>
                  </a:lnTo>
                  <a:lnTo>
                    <a:pt x="1863452" y="661604"/>
                  </a:lnTo>
                  <a:lnTo>
                    <a:pt x="1893546" y="695079"/>
                  </a:lnTo>
                  <a:lnTo>
                    <a:pt x="1922925" y="729247"/>
                  </a:lnTo>
                  <a:lnTo>
                    <a:pt x="1951575" y="764097"/>
                  </a:lnTo>
                  <a:lnTo>
                    <a:pt x="1979482" y="799619"/>
                  </a:lnTo>
                  <a:lnTo>
                    <a:pt x="2006631" y="835803"/>
                  </a:lnTo>
                  <a:lnTo>
                    <a:pt x="2033009" y="872639"/>
                  </a:lnTo>
                  <a:lnTo>
                    <a:pt x="2058601" y="910118"/>
                  </a:lnTo>
                  <a:lnTo>
                    <a:pt x="2083393" y="948229"/>
                  </a:lnTo>
                  <a:lnTo>
                    <a:pt x="2107370" y="986963"/>
                  </a:lnTo>
                  <a:lnTo>
                    <a:pt x="2130520" y="1026309"/>
                  </a:lnTo>
                  <a:lnTo>
                    <a:pt x="2152826" y="1066258"/>
                  </a:lnTo>
                  <a:lnTo>
                    <a:pt x="2174276" y="1106800"/>
                  </a:lnTo>
                  <a:lnTo>
                    <a:pt x="2194855" y="1147925"/>
                  </a:lnTo>
                  <a:lnTo>
                    <a:pt x="2214548" y="1189623"/>
                  </a:lnTo>
                  <a:lnTo>
                    <a:pt x="2233342" y="1231884"/>
                  </a:lnTo>
                  <a:lnTo>
                    <a:pt x="2251221" y="1274698"/>
                  </a:lnTo>
                  <a:lnTo>
                    <a:pt x="2268173" y="1318055"/>
                  </a:lnTo>
                  <a:lnTo>
                    <a:pt x="2284183" y="1361946"/>
                  </a:lnTo>
                  <a:lnTo>
                    <a:pt x="2299237" y="1406360"/>
                  </a:lnTo>
                  <a:lnTo>
                    <a:pt x="2313319" y="1451288"/>
                  </a:lnTo>
                  <a:lnTo>
                    <a:pt x="2326417" y="1496720"/>
                  </a:lnTo>
                  <a:lnTo>
                    <a:pt x="2338516" y="1542645"/>
                  </a:lnTo>
                  <a:lnTo>
                    <a:pt x="2349602" y="1589054"/>
                  </a:lnTo>
                  <a:lnTo>
                    <a:pt x="2359660" y="1635936"/>
                  </a:lnTo>
                  <a:lnTo>
                    <a:pt x="2368677" y="1683283"/>
                  </a:lnTo>
                </a:path>
              </a:pathLst>
            </a:custGeom>
            <a:ln w="127000">
              <a:solidFill>
                <a:srgbClr val="8063A1"/>
              </a:solidFill>
              <a:prstDash val="dash"/>
            </a:ln>
          </p:spPr>
          <p:txBody>
            <a:bodyPr wrap="square" lIns="0" tIns="0" rIns="0" bIns="0" rtlCol="0"/>
            <a:lstStyle/>
            <a:p>
              <a:endParaRPr/>
            </a:p>
          </p:txBody>
        </p:sp>
        <p:sp>
          <p:nvSpPr>
            <p:cNvPr id="13" name="object 13"/>
            <p:cNvSpPr/>
            <p:nvPr/>
          </p:nvSpPr>
          <p:spPr>
            <a:xfrm>
              <a:off x="6819900" y="4962524"/>
              <a:ext cx="2647950" cy="1895475"/>
            </a:xfrm>
            <a:custGeom>
              <a:avLst/>
              <a:gdLst/>
              <a:ahLst/>
              <a:cxnLst/>
              <a:rect l="l" t="t" r="r" b="b"/>
              <a:pathLst>
                <a:path w="2647950" h="1895475">
                  <a:moveTo>
                    <a:pt x="1323975" y="0"/>
                  </a:moveTo>
                  <a:lnTo>
                    <a:pt x="1275434" y="871"/>
                  </a:lnTo>
                  <a:lnTo>
                    <a:pt x="1227333" y="3467"/>
                  </a:lnTo>
                  <a:lnTo>
                    <a:pt x="1179703" y="7756"/>
                  </a:lnTo>
                  <a:lnTo>
                    <a:pt x="1132574" y="13709"/>
                  </a:lnTo>
                  <a:lnTo>
                    <a:pt x="1085974" y="21296"/>
                  </a:lnTo>
                  <a:lnTo>
                    <a:pt x="1039934" y="30488"/>
                  </a:lnTo>
                  <a:lnTo>
                    <a:pt x="994485" y="41254"/>
                  </a:lnTo>
                  <a:lnTo>
                    <a:pt x="949655" y="53564"/>
                  </a:lnTo>
                  <a:lnTo>
                    <a:pt x="905475" y="67388"/>
                  </a:lnTo>
                  <a:lnTo>
                    <a:pt x="861975" y="82698"/>
                  </a:lnTo>
                  <a:lnTo>
                    <a:pt x="819184" y="99462"/>
                  </a:lnTo>
                  <a:lnTo>
                    <a:pt x="777133" y="117651"/>
                  </a:lnTo>
                  <a:lnTo>
                    <a:pt x="735851" y="137236"/>
                  </a:lnTo>
                  <a:lnTo>
                    <a:pt x="695368" y="158185"/>
                  </a:lnTo>
                  <a:lnTo>
                    <a:pt x="655715" y="180470"/>
                  </a:lnTo>
                  <a:lnTo>
                    <a:pt x="616920" y="204060"/>
                  </a:lnTo>
                  <a:lnTo>
                    <a:pt x="579015" y="228926"/>
                  </a:lnTo>
                  <a:lnTo>
                    <a:pt x="542028" y="255037"/>
                  </a:lnTo>
                  <a:lnTo>
                    <a:pt x="505991" y="282365"/>
                  </a:lnTo>
                  <a:lnTo>
                    <a:pt x="470932" y="310878"/>
                  </a:lnTo>
                  <a:lnTo>
                    <a:pt x="436881" y="340548"/>
                  </a:lnTo>
                  <a:lnTo>
                    <a:pt x="403869" y="371343"/>
                  </a:lnTo>
                  <a:lnTo>
                    <a:pt x="371926" y="403235"/>
                  </a:lnTo>
                  <a:lnTo>
                    <a:pt x="341081" y="436194"/>
                  </a:lnTo>
                  <a:lnTo>
                    <a:pt x="311364" y="470189"/>
                  </a:lnTo>
                  <a:lnTo>
                    <a:pt x="282805" y="505191"/>
                  </a:lnTo>
                  <a:lnTo>
                    <a:pt x="255434" y="541170"/>
                  </a:lnTo>
                  <a:lnTo>
                    <a:pt x="229281" y="578096"/>
                  </a:lnTo>
                  <a:lnTo>
                    <a:pt x="204376" y="615938"/>
                  </a:lnTo>
                  <a:lnTo>
                    <a:pt x="180749" y="654669"/>
                  </a:lnTo>
                  <a:lnTo>
                    <a:pt x="158429" y="694256"/>
                  </a:lnTo>
                  <a:lnTo>
                    <a:pt x="137447" y="734671"/>
                  </a:lnTo>
                  <a:lnTo>
                    <a:pt x="117832" y="775884"/>
                  </a:lnTo>
                  <a:lnTo>
                    <a:pt x="99615" y="817864"/>
                  </a:lnTo>
                  <a:lnTo>
                    <a:pt x="82824" y="860582"/>
                  </a:lnTo>
                  <a:lnTo>
                    <a:pt x="67491" y="904009"/>
                  </a:lnTo>
                  <a:lnTo>
                    <a:pt x="53645" y="948113"/>
                  </a:lnTo>
                  <a:lnTo>
                    <a:pt x="41316" y="992866"/>
                  </a:lnTo>
                  <a:lnTo>
                    <a:pt x="30534" y="1038237"/>
                  </a:lnTo>
                  <a:lnTo>
                    <a:pt x="21329" y="1084197"/>
                  </a:lnTo>
                  <a:lnTo>
                    <a:pt x="13730" y="1130715"/>
                  </a:lnTo>
                  <a:lnTo>
                    <a:pt x="7768" y="1177762"/>
                  </a:lnTo>
                  <a:lnTo>
                    <a:pt x="3472" y="1225308"/>
                  </a:lnTo>
                  <a:lnTo>
                    <a:pt x="873" y="1273323"/>
                  </a:lnTo>
                  <a:lnTo>
                    <a:pt x="0" y="1321777"/>
                  </a:lnTo>
                  <a:lnTo>
                    <a:pt x="1105" y="1376261"/>
                  </a:lnTo>
                  <a:lnTo>
                    <a:pt x="4392" y="1430184"/>
                  </a:lnTo>
                  <a:lnTo>
                    <a:pt x="9817" y="1483503"/>
                  </a:lnTo>
                  <a:lnTo>
                    <a:pt x="17337" y="1536177"/>
                  </a:lnTo>
                  <a:lnTo>
                    <a:pt x="26908" y="1588162"/>
                  </a:lnTo>
                  <a:lnTo>
                    <a:pt x="38487" y="1639416"/>
                  </a:lnTo>
                  <a:lnTo>
                    <a:pt x="52030" y="1689897"/>
                  </a:lnTo>
                  <a:lnTo>
                    <a:pt x="67494" y="1739561"/>
                  </a:lnTo>
                  <a:lnTo>
                    <a:pt x="84836" y="1788367"/>
                  </a:lnTo>
                  <a:lnTo>
                    <a:pt x="104013" y="1836271"/>
                  </a:lnTo>
                  <a:lnTo>
                    <a:pt x="132588" y="1895475"/>
                  </a:lnTo>
                  <a:lnTo>
                    <a:pt x="2515361" y="1895475"/>
                  </a:lnTo>
                  <a:lnTo>
                    <a:pt x="2543936" y="1836271"/>
                  </a:lnTo>
                  <a:lnTo>
                    <a:pt x="2563113" y="1788367"/>
                  </a:lnTo>
                  <a:lnTo>
                    <a:pt x="2580455" y="1739561"/>
                  </a:lnTo>
                  <a:lnTo>
                    <a:pt x="2595919" y="1689897"/>
                  </a:lnTo>
                  <a:lnTo>
                    <a:pt x="2609462" y="1639416"/>
                  </a:lnTo>
                  <a:lnTo>
                    <a:pt x="2621041" y="1588162"/>
                  </a:lnTo>
                  <a:lnTo>
                    <a:pt x="2630612" y="1536177"/>
                  </a:lnTo>
                  <a:lnTo>
                    <a:pt x="2638132" y="1483503"/>
                  </a:lnTo>
                  <a:lnTo>
                    <a:pt x="2643557" y="1430184"/>
                  </a:lnTo>
                  <a:lnTo>
                    <a:pt x="2646844" y="1376261"/>
                  </a:lnTo>
                  <a:lnTo>
                    <a:pt x="2647950" y="1321777"/>
                  </a:lnTo>
                  <a:lnTo>
                    <a:pt x="2647076" y="1273323"/>
                  </a:lnTo>
                  <a:lnTo>
                    <a:pt x="2644477" y="1225308"/>
                  </a:lnTo>
                  <a:lnTo>
                    <a:pt x="2640181" y="1177762"/>
                  </a:lnTo>
                  <a:lnTo>
                    <a:pt x="2634219" y="1130715"/>
                  </a:lnTo>
                  <a:lnTo>
                    <a:pt x="2626620" y="1084197"/>
                  </a:lnTo>
                  <a:lnTo>
                    <a:pt x="2617415" y="1038237"/>
                  </a:lnTo>
                  <a:lnTo>
                    <a:pt x="2606633" y="992866"/>
                  </a:lnTo>
                  <a:lnTo>
                    <a:pt x="2594304" y="948113"/>
                  </a:lnTo>
                  <a:lnTo>
                    <a:pt x="2580458" y="904009"/>
                  </a:lnTo>
                  <a:lnTo>
                    <a:pt x="2565125" y="860582"/>
                  </a:lnTo>
                  <a:lnTo>
                    <a:pt x="2548334" y="817864"/>
                  </a:lnTo>
                  <a:lnTo>
                    <a:pt x="2530117" y="775884"/>
                  </a:lnTo>
                  <a:lnTo>
                    <a:pt x="2510502" y="734671"/>
                  </a:lnTo>
                  <a:lnTo>
                    <a:pt x="2489520" y="694256"/>
                  </a:lnTo>
                  <a:lnTo>
                    <a:pt x="2467200" y="654669"/>
                  </a:lnTo>
                  <a:lnTo>
                    <a:pt x="2443573" y="615938"/>
                  </a:lnTo>
                  <a:lnTo>
                    <a:pt x="2418668" y="578096"/>
                  </a:lnTo>
                  <a:lnTo>
                    <a:pt x="2392515" y="541170"/>
                  </a:lnTo>
                  <a:lnTo>
                    <a:pt x="2365144" y="505191"/>
                  </a:lnTo>
                  <a:lnTo>
                    <a:pt x="2336585" y="470189"/>
                  </a:lnTo>
                  <a:lnTo>
                    <a:pt x="2306868" y="436194"/>
                  </a:lnTo>
                  <a:lnTo>
                    <a:pt x="2276023" y="403235"/>
                  </a:lnTo>
                  <a:lnTo>
                    <a:pt x="2244080" y="371343"/>
                  </a:lnTo>
                  <a:lnTo>
                    <a:pt x="2211068" y="340548"/>
                  </a:lnTo>
                  <a:lnTo>
                    <a:pt x="2177017" y="310878"/>
                  </a:lnTo>
                  <a:lnTo>
                    <a:pt x="2141958" y="282365"/>
                  </a:lnTo>
                  <a:lnTo>
                    <a:pt x="2105921" y="255037"/>
                  </a:lnTo>
                  <a:lnTo>
                    <a:pt x="2068934" y="228926"/>
                  </a:lnTo>
                  <a:lnTo>
                    <a:pt x="2031029" y="204060"/>
                  </a:lnTo>
                  <a:lnTo>
                    <a:pt x="1992234" y="180470"/>
                  </a:lnTo>
                  <a:lnTo>
                    <a:pt x="1952581" y="158185"/>
                  </a:lnTo>
                  <a:lnTo>
                    <a:pt x="1912098" y="137236"/>
                  </a:lnTo>
                  <a:lnTo>
                    <a:pt x="1870816" y="117651"/>
                  </a:lnTo>
                  <a:lnTo>
                    <a:pt x="1828765" y="99462"/>
                  </a:lnTo>
                  <a:lnTo>
                    <a:pt x="1785974" y="82698"/>
                  </a:lnTo>
                  <a:lnTo>
                    <a:pt x="1742474" y="67388"/>
                  </a:lnTo>
                  <a:lnTo>
                    <a:pt x="1698294" y="53564"/>
                  </a:lnTo>
                  <a:lnTo>
                    <a:pt x="1653464" y="41254"/>
                  </a:lnTo>
                  <a:lnTo>
                    <a:pt x="1608015" y="30488"/>
                  </a:lnTo>
                  <a:lnTo>
                    <a:pt x="1561975" y="21296"/>
                  </a:lnTo>
                  <a:lnTo>
                    <a:pt x="1515375" y="13709"/>
                  </a:lnTo>
                  <a:lnTo>
                    <a:pt x="1468246" y="7756"/>
                  </a:lnTo>
                  <a:lnTo>
                    <a:pt x="1420616" y="3467"/>
                  </a:lnTo>
                  <a:lnTo>
                    <a:pt x="1372515" y="871"/>
                  </a:lnTo>
                  <a:lnTo>
                    <a:pt x="1323975" y="0"/>
                  </a:lnTo>
                  <a:close/>
                </a:path>
              </a:pathLst>
            </a:custGeom>
            <a:solidFill>
              <a:srgbClr val="C0504D"/>
            </a:solidFill>
          </p:spPr>
          <p:txBody>
            <a:bodyPr wrap="square" lIns="0" tIns="0" rIns="0" bIns="0" rtlCol="0"/>
            <a:lstStyle/>
            <a:p>
              <a:endParaRPr/>
            </a:p>
          </p:txBody>
        </p:sp>
      </p:grpSp>
      <p:sp>
        <p:nvSpPr>
          <p:cNvPr id="10" name="object 10"/>
          <p:cNvSpPr/>
          <p:nvPr/>
        </p:nvSpPr>
        <p:spPr>
          <a:xfrm>
            <a:off x="11001375" y="4114800"/>
            <a:ext cx="1190625" cy="1771650"/>
          </a:xfrm>
          <a:custGeom>
            <a:avLst/>
            <a:gdLst/>
            <a:ahLst/>
            <a:cxnLst/>
            <a:rect l="l" t="t" r="r" b="b"/>
            <a:pathLst>
              <a:path w="1190625" h="1771650">
                <a:moveTo>
                  <a:pt x="1190625" y="0"/>
                </a:moveTo>
                <a:lnTo>
                  <a:pt x="62102" y="0"/>
                </a:lnTo>
                <a:lnTo>
                  <a:pt x="37933" y="4861"/>
                </a:lnTo>
                <a:lnTo>
                  <a:pt x="18192" y="18129"/>
                </a:lnTo>
                <a:lnTo>
                  <a:pt x="4881" y="37826"/>
                </a:lnTo>
                <a:lnTo>
                  <a:pt x="0" y="61975"/>
                </a:lnTo>
                <a:lnTo>
                  <a:pt x="0" y="1709737"/>
                </a:lnTo>
                <a:lnTo>
                  <a:pt x="4881" y="1733834"/>
                </a:lnTo>
                <a:lnTo>
                  <a:pt x="18192" y="1753514"/>
                </a:lnTo>
                <a:lnTo>
                  <a:pt x="37933" y="1766783"/>
                </a:lnTo>
                <a:lnTo>
                  <a:pt x="62102" y="1771650"/>
                </a:lnTo>
                <a:lnTo>
                  <a:pt x="1190625" y="1771650"/>
                </a:lnTo>
                <a:lnTo>
                  <a:pt x="1190625" y="1647825"/>
                </a:lnTo>
                <a:lnTo>
                  <a:pt x="124205" y="1647825"/>
                </a:lnTo>
                <a:lnTo>
                  <a:pt x="124205" y="123825"/>
                </a:lnTo>
                <a:lnTo>
                  <a:pt x="1190625" y="123825"/>
                </a:lnTo>
                <a:lnTo>
                  <a:pt x="1190625" y="0"/>
                </a:lnTo>
                <a:close/>
              </a:path>
            </a:pathLst>
          </a:custGeom>
          <a:solidFill>
            <a:srgbClr val="F79546"/>
          </a:solidFill>
        </p:spPr>
        <p:txBody>
          <a:bodyPr wrap="square" lIns="0" tIns="0" rIns="0" bIns="0" rtlCol="0"/>
          <a:lstStyle/>
          <a:p>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80707" y="497205"/>
            <a:ext cx="5787390" cy="1040765"/>
          </a:xfrm>
          <a:prstGeom prst="rect">
            <a:avLst/>
          </a:prstGeom>
        </p:spPr>
        <p:txBody>
          <a:bodyPr vert="horz" wrap="square" lIns="0" tIns="80010" rIns="0" bIns="0" rtlCol="0">
            <a:spAutoFit/>
          </a:bodyPr>
          <a:lstStyle/>
          <a:p>
            <a:pPr marL="12700" marR="5080">
              <a:lnSpc>
                <a:spcPts val="3750"/>
              </a:lnSpc>
              <a:spcBef>
                <a:spcPts val="630"/>
              </a:spcBef>
            </a:pPr>
            <a:r>
              <a:rPr sz="3500" dirty="0"/>
              <a:t>National</a:t>
            </a:r>
            <a:r>
              <a:rPr sz="3500" spc="-185" dirty="0"/>
              <a:t> </a:t>
            </a:r>
            <a:r>
              <a:rPr sz="3500" dirty="0"/>
              <a:t>Organizations</a:t>
            </a:r>
            <a:r>
              <a:rPr sz="3500" spc="-170" dirty="0"/>
              <a:t> </a:t>
            </a:r>
            <a:r>
              <a:rPr sz="3500" spc="-25" dirty="0"/>
              <a:t>and </a:t>
            </a:r>
            <a:r>
              <a:rPr sz="3500" dirty="0"/>
              <a:t>Existing</a:t>
            </a:r>
            <a:r>
              <a:rPr sz="3500" spc="-150" dirty="0"/>
              <a:t> </a:t>
            </a:r>
            <a:r>
              <a:rPr sz="3500" spc="-10" dirty="0"/>
              <a:t>Campaigns</a:t>
            </a:r>
            <a:endParaRPr sz="3500"/>
          </a:p>
        </p:txBody>
      </p:sp>
      <p:sp>
        <p:nvSpPr>
          <p:cNvPr id="3" name="object 3"/>
          <p:cNvSpPr txBox="1"/>
          <p:nvPr/>
        </p:nvSpPr>
        <p:spPr>
          <a:xfrm>
            <a:off x="0" y="1966912"/>
            <a:ext cx="6705599" cy="3474734"/>
          </a:xfrm>
          <a:prstGeom prst="rect">
            <a:avLst/>
          </a:prstGeom>
        </p:spPr>
        <p:txBody>
          <a:bodyPr vert="horz" wrap="square" lIns="0" tIns="36830" rIns="0" bIns="0" rtlCol="0">
            <a:spAutoFit/>
          </a:bodyPr>
          <a:lstStyle/>
          <a:p>
            <a:pPr marL="241300" marR="163830" indent="-229235" algn="just">
              <a:lnSpc>
                <a:spcPts val="1730"/>
              </a:lnSpc>
              <a:spcBef>
                <a:spcPts val="290"/>
              </a:spcBef>
              <a:buChar char="•"/>
              <a:tabLst>
                <a:tab pos="241300" algn="l"/>
              </a:tabLst>
            </a:pPr>
            <a:r>
              <a:rPr sz="1550" dirty="0">
                <a:latin typeface="Arial"/>
                <a:cs typeface="Arial"/>
              </a:rPr>
              <a:t>The</a:t>
            </a:r>
            <a:r>
              <a:rPr sz="1550" spc="105" dirty="0">
                <a:latin typeface="Arial"/>
                <a:cs typeface="Arial"/>
              </a:rPr>
              <a:t> </a:t>
            </a:r>
            <a:r>
              <a:rPr sz="1550" dirty="0">
                <a:latin typeface="Arial"/>
                <a:cs typeface="Arial"/>
              </a:rPr>
              <a:t>National</a:t>
            </a:r>
            <a:r>
              <a:rPr sz="1550" spc="140" dirty="0">
                <a:latin typeface="Arial"/>
                <a:cs typeface="Arial"/>
              </a:rPr>
              <a:t> </a:t>
            </a:r>
            <a:r>
              <a:rPr sz="1550" dirty="0">
                <a:latin typeface="Arial"/>
                <a:cs typeface="Arial"/>
              </a:rPr>
              <a:t>Health</a:t>
            </a:r>
            <a:r>
              <a:rPr sz="1550" spc="114" dirty="0">
                <a:latin typeface="Arial"/>
                <a:cs typeface="Arial"/>
              </a:rPr>
              <a:t> </a:t>
            </a:r>
            <a:r>
              <a:rPr sz="1550" dirty="0">
                <a:latin typeface="Arial"/>
                <a:cs typeface="Arial"/>
              </a:rPr>
              <a:t>Service</a:t>
            </a:r>
            <a:r>
              <a:rPr sz="1550" spc="140" dirty="0">
                <a:latin typeface="Arial"/>
                <a:cs typeface="Arial"/>
              </a:rPr>
              <a:t> </a:t>
            </a:r>
            <a:r>
              <a:rPr sz="1550" dirty="0">
                <a:latin typeface="Arial"/>
                <a:cs typeface="Arial"/>
              </a:rPr>
              <a:t>(NHS)</a:t>
            </a:r>
            <a:r>
              <a:rPr sz="1550" spc="105" dirty="0">
                <a:latin typeface="Arial"/>
                <a:cs typeface="Arial"/>
              </a:rPr>
              <a:t> </a:t>
            </a:r>
            <a:r>
              <a:rPr sz="1550" dirty="0">
                <a:latin typeface="Arial"/>
                <a:cs typeface="Arial"/>
              </a:rPr>
              <a:t>encourages</a:t>
            </a:r>
            <a:r>
              <a:rPr sz="1550" spc="170" dirty="0">
                <a:latin typeface="Arial"/>
                <a:cs typeface="Arial"/>
              </a:rPr>
              <a:t> </a:t>
            </a:r>
            <a:r>
              <a:rPr sz="1550" dirty="0">
                <a:latin typeface="Arial"/>
                <a:cs typeface="Arial"/>
              </a:rPr>
              <a:t>healthy</a:t>
            </a:r>
            <a:r>
              <a:rPr sz="1550" spc="120" dirty="0">
                <a:latin typeface="Arial"/>
                <a:cs typeface="Arial"/>
              </a:rPr>
              <a:t> </a:t>
            </a:r>
            <a:r>
              <a:rPr sz="1550" spc="-10" dirty="0">
                <a:latin typeface="Arial"/>
                <a:cs typeface="Arial"/>
              </a:rPr>
              <a:t>eating </a:t>
            </a:r>
            <a:r>
              <a:rPr sz="1550" dirty="0">
                <a:latin typeface="Arial"/>
                <a:cs typeface="Arial"/>
              </a:rPr>
              <a:t>using</a:t>
            </a:r>
            <a:r>
              <a:rPr sz="1550" spc="110" dirty="0">
                <a:latin typeface="Arial"/>
                <a:cs typeface="Arial"/>
              </a:rPr>
              <a:t> </a:t>
            </a:r>
            <a:r>
              <a:rPr sz="1550" dirty="0">
                <a:latin typeface="Arial"/>
                <a:cs typeface="Arial"/>
              </a:rPr>
              <a:t>the</a:t>
            </a:r>
            <a:r>
              <a:rPr sz="1550" spc="125" dirty="0">
                <a:latin typeface="Arial"/>
                <a:cs typeface="Arial"/>
              </a:rPr>
              <a:t> </a:t>
            </a:r>
            <a:r>
              <a:rPr sz="1550" dirty="0">
                <a:latin typeface="Arial"/>
                <a:cs typeface="Arial"/>
              </a:rPr>
              <a:t>Eatwell</a:t>
            </a:r>
            <a:r>
              <a:rPr sz="1550" spc="85" dirty="0">
                <a:latin typeface="Arial"/>
                <a:cs typeface="Arial"/>
              </a:rPr>
              <a:t> </a:t>
            </a:r>
            <a:r>
              <a:rPr sz="1550" dirty="0">
                <a:latin typeface="Arial"/>
                <a:cs typeface="Arial"/>
              </a:rPr>
              <a:t>Guide,</a:t>
            </a:r>
            <a:r>
              <a:rPr sz="1550" spc="145" dirty="0">
                <a:latin typeface="Arial"/>
                <a:cs typeface="Arial"/>
              </a:rPr>
              <a:t> </a:t>
            </a:r>
            <a:r>
              <a:rPr sz="1550" dirty="0">
                <a:latin typeface="Arial"/>
                <a:cs typeface="Arial"/>
              </a:rPr>
              <a:t>which</a:t>
            </a:r>
            <a:r>
              <a:rPr sz="1550" spc="55" dirty="0">
                <a:latin typeface="Arial"/>
                <a:cs typeface="Arial"/>
              </a:rPr>
              <a:t> </a:t>
            </a:r>
            <a:r>
              <a:rPr sz="1550" dirty="0">
                <a:latin typeface="Arial"/>
                <a:cs typeface="Arial"/>
              </a:rPr>
              <a:t>specifies</a:t>
            </a:r>
            <a:r>
              <a:rPr sz="1550" spc="105" dirty="0">
                <a:latin typeface="Arial"/>
                <a:cs typeface="Arial"/>
              </a:rPr>
              <a:t> </a:t>
            </a:r>
            <a:r>
              <a:rPr sz="1550" dirty="0">
                <a:latin typeface="Arial"/>
                <a:cs typeface="Arial"/>
              </a:rPr>
              <a:t>proportions</a:t>
            </a:r>
            <a:r>
              <a:rPr sz="1550" spc="120" dirty="0">
                <a:latin typeface="Arial"/>
                <a:cs typeface="Arial"/>
              </a:rPr>
              <a:t> </a:t>
            </a:r>
            <a:r>
              <a:rPr sz="1550" dirty="0">
                <a:latin typeface="Arial"/>
                <a:cs typeface="Arial"/>
              </a:rPr>
              <a:t>of</a:t>
            </a:r>
            <a:r>
              <a:rPr sz="1550" spc="20" dirty="0">
                <a:latin typeface="Arial"/>
                <a:cs typeface="Arial"/>
              </a:rPr>
              <a:t> </a:t>
            </a:r>
            <a:r>
              <a:rPr sz="1550" spc="-25" dirty="0">
                <a:latin typeface="Arial"/>
                <a:cs typeface="Arial"/>
              </a:rPr>
              <a:t>the </a:t>
            </a:r>
            <a:r>
              <a:rPr sz="1550" dirty="0">
                <a:latin typeface="Arial"/>
                <a:cs typeface="Arial"/>
              </a:rPr>
              <a:t>various</a:t>
            </a:r>
            <a:r>
              <a:rPr sz="1550" spc="160" dirty="0">
                <a:latin typeface="Arial"/>
                <a:cs typeface="Arial"/>
              </a:rPr>
              <a:t> </a:t>
            </a:r>
            <a:r>
              <a:rPr sz="1550" dirty="0">
                <a:latin typeface="Arial"/>
                <a:cs typeface="Arial"/>
              </a:rPr>
              <a:t>food</a:t>
            </a:r>
            <a:r>
              <a:rPr sz="1550" spc="50" dirty="0">
                <a:latin typeface="Arial"/>
                <a:cs typeface="Arial"/>
              </a:rPr>
              <a:t> </a:t>
            </a:r>
            <a:r>
              <a:rPr sz="1550" dirty="0">
                <a:latin typeface="Arial"/>
                <a:cs typeface="Arial"/>
              </a:rPr>
              <a:t>groups</a:t>
            </a:r>
            <a:r>
              <a:rPr sz="1550" spc="90" dirty="0">
                <a:latin typeface="Arial"/>
                <a:cs typeface="Arial"/>
              </a:rPr>
              <a:t> </a:t>
            </a:r>
            <a:r>
              <a:rPr sz="1550" dirty="0">
                <a:latin typeface="Arial"/>
                <a:cs typeface="Arial"/>
              </a:rPr>
              <a:t>that</a:t>
            </a:r>
            <a:r>
              <a:rPr sz="1550" spc="40" dirty="0">
                <a:latin typeface="Arial"/>
                <a:cs typeface="Arial"/>
              </a:rPr>
              <a:t> </a:t>
            </a:r>
            <a:r>
              <a:rPr sz="1550" dirty="0">
                <a:latin typeface="Arial"/>
                <a:cs typeface="Arial"/>
              </a:rPr>
              <a:t>use</a:t>
            </a:r>
            <a:r>
              <a:rPr sz="1550" spc="5" dirty="0">
                <a:latin typeface="Arial"/>
                <a:cs typeface="Arial"/>
              </a:rPr>
              <a:t> </a:t>
            </a:r>
            <a:r>
              <a:rPr sz="1550" dirty="0">
                <a:latin typeface="Arial"/>
                <a:cs typeface="Arial"/>
              </a:rPr>
              <a:t>in</a:t>
            </a:r>
            <a:r>
              <a:rPr sz="1550" spc="50" dirty="0">
                <a:latin typeface="Arial"/>
                <a:cs typeface="Arial"/>
              </a:rPr>
              <a:t> </a:t>
            </a:r>
            <a:r>
              <a:rPr sz="1550" dirty="0">
                <a:latin typeface="Arial"/>
                <a:cs typeface="Arial"/>
              </a:rPr>
              <a:t>a</a:t>
            </a:r>
            <a:r>
              <a:rPr sz="1550" spc="55" dirty="0">
                <a:latin typeface="Arial"/>
                <a:cs typeface="Arial"/>
              </a:rPr>
              <a:t> </a:t>
            </a:r>
            <a:r>
              <a:rPr sz="1550" dirty="0">
                <a:latin typeface="Arial"/>
                <a:cs typeface="Arial"/>
              </a:rPr>
              <a:t>balanced</a:t>
            </a:r>
            <a:r>
              <a:rPr sz="1550" spc="70" dirty="0">
                <a:latin typeface="Arial"/>
                <a:cs typeface="Arial"/>
              </a:rPr>
              <a:t> </a:t>
            </a:r>
            <a:r>
              <a:rPr sz="1550" dirty="0">
                <a:latin typeface="Arial"/>
                <a:cs typeface="Arial"/>
              </a:rPr>
              <a:t>diet</a:t>
            </a:r>
            <a:r>
              <a:rPr lang="en-US" sz="1550" dirty="0">
                <a:latin typeface="Arial"/>
                <a:cs typeface="Arial"/>
              </a:rPr>
              <a:t>.</a:t>
            </a:r>
          </a:p>
          <a:p>
            <a:pPr marL="241300" marR="163830" indent="-229235" algn="just">
              <a:lnSpc>
                <a:spcPts val="1730"/>
              </a:lnSpc>
              <a:spcBef>
                <a:spcPts val="290"/>
              </a:spcBef>
              <a:buChar char="•"/>
              <a:tabLst>
                <a:tab pos="241300" algn="l"/>
              </a:tabLst>
            </a:pPr>
            <a:endParaRPr sz="1550" dirty="0">
              <a:latin typeface="Arial"/>
              <a:cs typeface="Arial"/>
            </a:endParaRPr>
          </a:p>
          <a:p>
            <a:pPr marL="238125" marR="601345" indent="-226060" algn="just">
              <a:lnSpc>
                <a:spcPts val="1730"/>
              </a:lnSpc>
              <a:buChar char="•"/>
              <a:tabLst>
                <a:tab pos="241300" algn="l"/>
              </a:tabLst>
            </a:pPr>
            <a:r>
              <a:rPr sz="1550" dirty="0">
                <a:latin typeface="Arial"/>
                <a:cs typeface="Arial"/>
              </a:rPr>
              <a:t>The</a:t>
            </a:r>
            <a:r>
              <a:rPr sz="1550" spc="245" dirty="0">
                <a:latin typeface="Arial"/>
                <a:cs typeface="Arial"/>
              </a:rPr>
              <a:t> </a:t>
            </a:r>
            <a:r>
              <a:rPr sz="1550" dirty="0">
                <a:latin typeface="Arial"/>
                <a:cs typeface="Arial"/>
              </a:rPr>
              <a:t>Food</a:t>
            </a:r>
            <a:r>
              <a:rPr sz="1550" spc="225" dirty="0">
                <a:latin typeface="Arial"/>
                <a:cs typeface="Arial"/>
              </a:rPr>
              <a:t> </a:t>
            </a:r>
            <a:r>
              <a:rPr sz="1550" dirty="0">
                <a:latin typeface="Arial"/>
                <a:cs typeface="Arial"/>
              </a:rPr>
              <a:t>Standards</a:t>
            </a:r>
            <a:r>
              <a:rPr sz="1550" spc="135" dirty="0">
                <a:latin typeface="Arial"/>
                <a:cs typeface="Arial"/>
              </a:rPr>
              <a:t> </a:t>
            </a:r>
            <a:r>
              <a:rPr sz="1550" dirty="0">
                <a:latin typeface="Arial"/>
                <a:cs typeface="Arial"/>
              </a:rPr>
              <a:t>Agency</a:t>
            </a:r>
            <a:r>
              <a:rPr sz="1550" spc="254" dirty="0">
                <a:latin typeface="Arial"/>
                <a:cs typeface="Arial"/>
              </a:rPr>
              <a:t> </a:t>
            </a:r>
            <a:r>
              <a:rPr sz="1550" dirty="0">
                <a:latin typeface="Arial"/>
                <a:cs typeface="Arial"/>
              </a:rPr>
              <a:t>(FSA)</a:t>
            </a:r>
            <a:r>
              <a:rPr sz="1550" spc="229" dirty="0">
                <a:latin typeface="Arial"/>
                <a:cs typeface="Arial"/>
              </a:rPr>
              <a:t> </a:t>
            </a:r>
            <a:r>
              <a:rPr sz="1550" dirty="0">
                <a:latin typeface="Arial"/>
                <a:cs typeface="Arial"/>
              </a:rPr>
              <a:t>offers</a:t>
            </a:r>
            <a:r>
              <a:rPr sz="1550" spc="305" dirty="0">
                <a:latin typeface="Arial"/>
                <a:cs typeface="Arial"/>
              </a:rPr>
              <a:t> </a:t>
            </a:r>
            <a:r>
              <a:rPr sz="1550" dirty="0">
                <a:latin typeface="Arial"/>
                <a:cs typeface="Arial"/>
              </a:rPr>
              <a:t>guidance</a:t>
            </a:r>
            <a:r>
              <a:rPr sz="1550" spc="215" dirty="0">
                <a:latin typeface="Arial"/>
                <a:cs typeface="Arial"/>
              </a:rPr>
              <a:t> </a:t>
            </a:r>
            <a:r>
              <a:rPr sz="1550" spc="-25" dirty="0">
                <a:latin typeface="Arial"/>
                <a:cs typeface="Arial"/>
              </a:rPr>
              <a:t>and 	</a:t>
            </a:r>
            <a:r>
              <a:rPr sz="1550" dirty="0">
                <a:latin typeface="Arial"/>
                <a:cs typeface="Arial"/>
              </a:rPr>
              <a:t>resources</a:t>
            </a:r>
            <a:r>
              <a:rPr sz="1550" spc="260" dirty="0">
                <a:latin typeface="Arial"/>
                <a:cs typeface="Arial"/>
              </a:rPr>
              <a:t> </a:t>
            </a:r>
            <a:r>
              <a:rPr sz="1550" dirty="0">
                <a:latin typeface="Arial"/>
                <a:cs typeface="Arial"/>
              </a:rPr>
              <a:t>for</a:t>
            </a:r>
            <a:r>
              <a:rPr sz="1550" spc="220" dirty="0">
                <a:latin typeface="Arial"/>
                <a:cs typeface="Arial"/>
              </a:rPr>
              <a:t> </a:t>
            </a:r>
            <a:r>
              <a:rPr sz="1550" dirty="0">
                <a:latin typeface="Arial"/>
                <a:cs typeface="Arial"/>
              </a:rPr>
              <a:t>food</a:t>
            </a:r>
            <a:r>
              <a:rPr sz="1550" spc="185" dirty="0">
                <a:latin typeface="Arial"/>
                <a:cs typeface="Arial"/>
              </a:rPr>
              <a:t> </a:t>
            </a:r>
            <a:r>
              <a:rPr sz="1550" dirty="0">
                <a:latin typeface="Arial"/>
                <a:cs typeface="Arial"/>
              </a:rPr>
              <a:t>and</a:t>
            </a:r>
            <a:r>
              <a:rPr sz="1550" spc="180" dirty="0">
                <a:latin typeface="Arial"/>
                <a:cs typeface="Arial"/>
              </a:rPr>
              <a:t> </a:t>
            </a:r>
            <a:r>
              <a:rPr sz="1550" dirty="0">
                <a:latin typeface="Arial"/>
                <a:cs typeface="Arial"/>
              </a:rPr>
              <a:t>kitchen</a:t>
            </a:r>
            <a:r>
              <a:rPr sz="1550" spc="175" dirty="0">
                <a:latin typeface="Arial"/>
                <a:cs typeface="Arial"/>
              </a:rPr>
              <a:t> </a:t>
            </a:r>
            <a:r>
              <a:rPr sz="1550" dirty="0">
                <a:latin typeface="Arial"/>
                <a:cs typeface="Arial"/>
              </a:rPr>
              <a:t>safety,</a:t>
            </a:r>
            <a:r>
              <a:rPr sz="1550" spc="275" dirty="0">
                <a:latin typeface="Arial"/>
                <a:cs typeface="Arial"/>
              </a:rPr>
              <a:t> </a:t>
            </a:r>
            <a:r>
              <a:rPr sz="1550" dirty="0">
                <a:latin typeface="Arial"/>
                <a:cs typeface="Arial"/>
              </a:rPr>
              <a:t>which</a:t>
            </a:r>
            <a:r>
              <a:rPr sz="1550" spc="55" dirty="0">
                <a:latin typeface="Arial"/>
                <a:cs typeface="Arial"/>
              </a:rPr>
              <a:t> </a:t>
            </a:r>
            <a:r>
              <a:rPr sz="1550" dirty="0">
                <a:latin typeface="Arial"/>
                <a:cs typeface="Arial"/>
              </a:rPr>
              <a:t>help</a:t>
            </a:r>
            <a:r>
              <a:rPr sz="1550" spc="100" dirty="0">
                <a:latin typeface="Arial"/>
                <a:cs typeface="Arial"/>
              </a:rPr>
              <a:t> </a:t>
            </a:r>
            <a:r>
              <a:rPr sz="1550" spc="-10" dirty="0">
                <a:latin typeface="Arial"/>
                <a:cs typeface="Arial"/>
              </a:rPr>
              <a:t>people 	</a:t>
            </a:r>
            <a:r>
              <a:rPr sz="1550" dirty="0">
                <a:latin typeface="Arial"/>
                <a:cs typeface="Arial"/>
              </a:rPr>
              <a:t>prepare,</a:t>
            </a:r>
            <a:r>
              <a:rPr sz="1550" spc="65" dirty="0">
                <a:latin typeface="Arial"/>
                <a:cs typeface="Arial"/>
              </a:rPr>
              <a:t> </a:t>
            </a:r>
            <a:r>
              <a:rPr sz="1550" dirty="0">
                <a:latin typeface="Arial"/>
                <a:cs typeface="Arial"/>
              </a:rPr>
              <a:t>store</a:t>
            </a:r>
            <a:r>
              <a:rPr sz="1550" spc="55" dirty="0">
                <a:latin typeface="Arial"/>
                <a:cs typeface="Arial"/>
              </a:rPr>
              <a:t> </a:t>
            </a:r>
            <a:r>
              <a:rPr sz="1550" dirty="0">
                <a:latin typeface="Arial"/>
                <a:cs typeface="Arial"/>
              </a:rPr>
              <a:t>and</a:t>
            </a:r>
            <a:r>
              <a:rPr sz="1550" spc="75" dirty="0">
                <a:latin typeface="Arial"/>
                <a:cs typeface="Arial"/>
              </a:rPr>
              <a:t> </a:t>
            </a:r>
            <a:r>
              <a:rPr sz="1550" dirty="0">
                <a:latin typeface="Arial"/>
                <a:cs typeface="Arial"/>
              </a:rPr>
              <a:t>eat</a:t>
            </a:r>
            <a:r>
              <a:rPr sz="1550" spc="10" dirty="0">
                <a:latin typeface="Arial"/>
                <a:cs typeface="Arial"/>
              </a:rPr>
              <a:t> </a:t>
            </a:r>
            <a:r>
              <a:rPr sz="1550" dirty="0">
                <a:latin typeface="Arial"/>
                <a:cs typeface="Arial"/>
              </a:rPr>
              <a:t>food</a:t>
            </a:r>
            <a:r>
              <a:rPr sz="1550" spc="100" dirty="0">
                <a:latin typeface="Arial"/>
                <a:cs typeface="Arial"/>
              </a:rPr>
              <a:t> </a:t>
            </a:r>
            <a:r>
              <a:rPr sz="1550" dirty="0">
                <a:latin typeface="Arial"/>
                <a:cs typeface="Arial"/>
              </a:rPr>
              <a:t>better</a:t>
            </a:r>
            <a:r>
              <a:rPr lang="en-US" sz="1550" dirty="0">
                <a:latin typeface="Arial"/>
                <a:cs typeface="Arial"/>
              </a:rPr>
              <a:t>.</a:t>
            </a:r>
            <a:endParaRPr sz="1550" dirty="0">
              <a:latin typeface="Arial"/>
              <a:cs typeface="Arial"/>
            </a:endParaRPr>
          </a:p>
          <a:p>
            <a:pPr algn="just">
              <a:lnSpc>
                <a:spcPct val="100000"/>
              </a:lnSpc>
              <a:spcBef>
                <a:spcPts val="710"/>
              </a:spcBef>
              <a:buFont typeface="Arial"/>
              <a:buChar char="•"/>
            </a:pPr>
            <a:endParaRPr sz="1550" dirty="0">
              <a:latin typeface="Arial"/>
              <a:cs typeface="Arial"/>
            </a:endParaRPr>
          </a:p>
          <a:p>
            <a:pPr marL="241300" marR="5080" indent="-229235" algn="just">
              <a:lnSpc>
                <a:spcPts val="1730"/>
              </a:lnSpc>
              <a:buChar char="•"/>
              <a:tabLst>
                <a:tab pos="241300" algn="l"/>
              </a:tabLst>
            </a:pPr>
            <a:r>
              <a:rPr sz="1550" dirty="0">
                <a:latin typeface="Arial"/>
                <a:cs typeface="Arial"/>
              </a:rPr>
              <a:t>The</a:t>
            </a:r>
            <a:r>
              <a:rPr sz="1550" spc="75" dirty="0">
                <a:latin typeface="Arial"/>
                <a:cs typeface="Arial"/>
              </a:rPr>
              <a:t>  </a:t>
            </a:r>
            <a:r>
              <a:rPr sz="1550" dirty="0">
                <a:latin typeface="Arial"/>
                <a:cs typeface="Arial"/>
              </a:rPr>
              <a:t>British</a:t>
            </a:r>
            <a:r>
              <a:rPr sz="1550" spc="95" dirty="0">
                <a:latin typeface="Arial"/>
                <a:cs typeface="Arial"/>
              </a:rPr>
              <a:t>  </a:t>
            </a:r>
            <a:r>
              <a:rPr sz="1550" dirty="0">
                <a:latin typeface="Arial"/>
                <a:cs typeface="Arial"/>
              </a:rPr>
              <a:t>Nutrition</a:t>
            </a:r>
            <a:r>
              <a:rPr sz="1550" spc="70" dirty="0">
                <a:latin typeface="Arial"/>
                <a:cs typeface="Arial"/>
              </a:rPr>
              <a:t>  </a:t>
            </a:r>
            <a:r>
              <a:rPr sz="1550" dirty="0">
                <a:latin typeface="Arial"/>
                <a:cs typeface="Arial"/>
              </a:rPr>
              <a:t>Foundation</a:t>
            </a:r>
            <a:r>
              <a:rPr sz="1550" spc="70" dirty="0">
                <a:latin typeface="Arial"/>
                <a:cs typeface="Arial"/>
              </a:rPr>
              <a:t>  </a:t>
            </a:r>
            <a:r>
              <a:rPr sz="1550" dirty="0">
                <a:latin typeface="Arial"/>
                <a:cs typeface="Arial"/>
              </a:rPr>
              <a:t>(BNF)</a:t>
            </a:r>
            <a:r>
              <a:rPr sz="1550" spc="70" dirty="0">
                <a:latin typeface="Arial"/>
                <a:cs typeface="Arial"/>
              </a:rPr>
              <a:t>  </a:t>
            </a:r>
            <a:r>
              <a:rPr sz="1550" dirty="0">
                <a:latin typeface="Arial"/>
                <a:cs typeface="Arial"/>
              </a:rPr>
              <a:t>provides</a:t>
            </a:r>
            <a:r>
              <a:rPr sz="1550" spc="155" dirty="0">
                <a:latin typeface="Arial"/>
                <a:cs typeface="Arial"/>
              </a:rPr>
              <a:t>  </a:t>
            </a:r>
            <a:r>
              <a:rPr sz="1550" spc="-10" dirty="0">
                <a:latin typeface="Arial"/>
                <a:cs typeface="Arial"/>
              </a:rPr>
              <a:t>nutrition </a:t>
            </a:r>
            <a:r>
              <a:rPr sz="1550" dirty="0">
                <a:latin typeface="Arial"/>
                <a:cs typeface="Arial"/>
              </a:rPr>
              <a:t>education</a:t>
            </a:r>
            <a:r>
              <a:rPr sz="1550" spc="70" dirty="0">
                <a:latin typeface="Arial"/>
                <a:cs typeface="Arial"/>
              </a:rPr>
              <a:t>  </a:t>
            </a:r>
            <a:r>
              <a:rPr sz="1550" dirty="0">
                <a:latin typeface="Arial"/>
                <a:cs typeface="Arial"/>
              </a:rPr>
              <a:t>via</a:t>
            </a:r>
            <a:r>
              <a:rPr sz="1550" spc="114" dirty="0">
                <a:latin typeface="Arial"/>
                <a:cs typeface="Arial"/>
              </a:rPr>
              <a:t>  </a:t>
            </a:r>
            <a:r>
              <a:rPr sz="1550" dirty="0">
                <a:latin typeface="Arial"/>
                <a:cs typeface="Arial"/>
              </a:rPr>
              <a:t>Healthy</a:t>
            </a:r>
            <a:r>
              <a:rPr sz="1550" spc="80" dirty="0">
                <a:latin typeface="Arial"/>
                <a:cs typeface="Arial"/>
              </a:rPr>
              <a:t>  </a:t>
            </a:r>
            <a:r>
              <a:rPr sz="1550" dirty="0">
                <a:latin typeface="Arial"/>
                <a:cs typeface="Arial"/>
              </a:rPr>
              <a:t>Eating</a:t>
            </a:r>
            <a:r>
              <a:rPr sz="1550" spc="70" dirty="0">
                <a:latin typeface="Arial"/>
                <a:cs typeface="Arial"/>
              </a:rPr>
              <a:t>  </a:t>
            </a:r>
            <a:r>
              <a:rPr sz="1550" dirty="0">
                <a:latin typeface="Arial"/>
                <a:cs typeface="Arial"/>
              </a:rPr>
              <a:t>Week</a:t>
            </a:r>
            <a:r>
              <a:rPr sz="1550" spc="20" dirty="0">
                <a:latin typeface="Arial"/>
                <a:cs typeface="Arial"/>
              </a:rPr>
              <a:t> </a:t>
            </a:r>
            <a:r>
              <a:rPr sz="1550" dirty="0">
                <a:latin typeface="Arial"/>
                <a:cs typeface="Arial"/>
              </a:rPr>
              <a:t>resources,</a:t>
            </a:r>
            <a:r>
              <a:rPr sz="1550" spc="20" dirty="0">
                <a:latin typeface="Arial"/>
                <a:cs typeface="Arial"/>
              </a:rPr>
              <a:t> </a:t>
            </a:r>
            <a:r>
              <a:rPr sz="1550" dirty="0">
                <a:latin typeface="Arial"/>
                <a:cs typeface="Arial"/>
              </a:rPr>
              <a:t>which</a:t>
            </a:r>
            <a:r>
              <a:rPr sz="1550" spc="35" dirty="0">
                <a:latin typeface="Arial"/>
                <a:cs typeface="Arial"/>
              </a:rPr>
              <a:t> </a:t>
            </a:r>
            <a:r>
              <a:rPr sz="1550" spc="-10" dirty="0">
                <a:latin typeface="Arial"/>
                <a:cs typeface="Arial"/>
              </a:rPr>
              <a:t>promote </a:t>
            </a:r>
            <a:r>
              <a:rPr sz="1550" dirty="0">
                <a:latin typeface="Arial"/>
                <a:cs typeface="Arial"/>
              </a:rPr>
              <a:t>a</a:t>
            </a:r>
            <a:r>
              <a:rPr sz="1550" spc="50" dirty="0">
                <a:latin typeface="Arial"/>
                <a:cs typeface="Arial"/>
              </a:rPr>
              <a:t> </a:t>
            </a:r>
            <a:r>
              <a:rPr sz="1550" dirty="0">
                <a:latin typeface="Arial"/>
                <a:cs typeface="Arial"/>
              </a:rPr>
              <a:t>balanced</a:t>
            </a:r>
            <a:r>
              <a:rPr sz="1550" spc="50" dirty="0">
                <a:latin typeface="Arial"/>
                <a:cs typeface="Arial"/>
              </a:rPr>
              <a:t> </a:t>
            </a:r>
            <a:r>
              <a:rPr sz="1550" dirty="0">
                <a:latin typeface="Arial"/>
                <a:cs typeface="Arial"/>
              </a:rPr>
              <a:t>diet</a:t>
            </a:r>
            <a:r>
              <a:rPr sz="1550" spc="100" dirty="0">
                <a:latin typeface="Arial"/>
                <a:cs typeface="Arial"/>
              </a:rPr>
              <a:t> </a:t>
            </a:r>
            <a:r>
              <a:rPr sz="1550" dirty="0">
                <a:latin typeface="Arial"/>
                <a:cs typeface="Arial"/>
              </a:rPr>
              <a:t>and</a:t>
            </a:r>
            <a:r>
              <a:rPr sz="1550" spc="30" dirty="0">
                <a:latin typeface="Arial"/>
                <a:cs typeface="Arial"/>
              </a:rPr>
              <a:t> </a:t>
            </a:r>
            <a:r>
              <a:rPr sz="1550" dirty="0">
                <a:latin typeface="Arial"/>
                <a:cs typeface="Arial"/>
              </a:rPr>
              <a:t>healthier</a:t>
            </a:r>
            <a:r>
              <a:rPr sz="1550" spc="125" dirty="0">
                <a:latin typeface="Arial"/>
                <a:cs typeface="Arial"/>
              </a:rPr>
              <a:t> </a:t>
            </a:r>
            <a:r>
              <a:rPr sz="1550" dirty="0">
                <a:latin typeface="Arial"/>
                <a:cs typeface="Arial"/>
              </a:rPr>
              <a:t>food</a:t>
            </a:r>
            <a:r>
              <a:rPr sz="1550" spc="45" dirty="0">
                <a:latin typeface="Arial"/>
                <a:cs typeface="Arial"/>
              </a:rPr>
              <a:t> </a:t>
            </a:r>
            <a:r>
              <a:rPr sz="1550" dirty="0">
                <a:latin typeface="Arial"/>
                <a:cs typeface="Arial"/>
              </a:rPr>
              <a:t>choices</a:t>
            </a:r>
            <a:r>
              <a:rPr sz="1550" spc="55" dirty="0">
                <a:latin typeface="Arial"/>
                <a:cs typeface="Arial"/>
              </a:rPr>
              <a:t> </a:t>
            </a:r>
            <a:r>
              <a:rPr sz="1550" dirty="0">
                <a:latin typeface="Arial"/>
                <a:cs typeface="Arial"/>
              </a:rPr>
              <a:t>for</a:t>
            </a:r>
            <a:r>
              <a:rPr sz="1550" spc="75" dirty="0">
                <a:latin typeface="Arial"/>
                <a:cs typeface="Arial"/>
              </a:rPr>
              <a:t> </a:t>
            </a:r>
            <a:r>
              <a:rPr sz="1550" dirty="0">
                <a:latin typeface="Arial"/>
                <a:cs typeface="Arial"/>
              </a:rPr>
              <a:t>people</a:t>
            </a:r>
            <a:r>
              <a:rPr sz="1550" spc="90" dirty="0">
                <a:latin typeface="Arial"/>
                <a:cs typeface="Arial"/>
              </a:rPr>
              <a:t> </a:t>
            </a:r>
            <a:r>
              <a:rPr sz="1550" dirty="0">
                <a:latin typeface="Arial"/>
                <a:cs typeface="Arial"/>
              </a:rPr>
              <a:t>every</a:t>
            </a:r>
            <a:r>
              <a:rPr sz="1550" spc="40" dirty="0">
                <a:latin typeface="Arial"/>
                <a:cs typeface="Arial"/>
              </a:rPr>
              <a:t> </a:t>
            </a:r>
            <a:r>
              <a:rPr sz="1550" spc="-25" dirty="0">
                <a:latin typeface="Arial"/>
                <a:cs typeface="Arial"/>
              </a:rPr>
              <a:t>day</a:t>
            </a:r>
            <a:r>
              <a:rPr lang="en-US" sz="1550" spc="-25" dirty="0">
                <a:latin typeface="Arial"/>
                <a:cs typeface="Arial"/>
              </a:rPr>
              <a:t>.</a:t>
            </a:r>
          </a:p>
          <a:p>
            <a:pPr marL="241300" marR="5080" indent="-229235" algn="just">
              <a:lnSpc>
                <a:spcPts val="1730"/>
              </a:lnSpc>
              <a:buChar char="•"/>
              <a:tabLst>
                <a:tab pos="241300" algn="l"/>
              </a:tabLst>
            </a:pPr>
            <a:endParaRPr sz="1550" dirty="0">
              <a:latin typeface="Arial"/>
              <a:cs typeface="Arial"/>
            </a:endParaRPr>
          </a:p>
          <a:p>
            <a:pPr marL="241300" marR="63500" indent="-229235" algn="just">
              <a:lnSpc>
                <a:spcPct val="94200"/>
              </a:lnSpc>
              <a:buChar char="•"/>
              <a:tabLst>
                <a:tab pos="241300" algn="l"/>
              </a:tabLst>
            </a:pPr>
            <a:r>
              <a:rPr sz="1550" dirty="0">
                <a:latin typeface="Arial"/>
                <a:cs typeface="Arial"/>
              </a:rPr>
              <a:t>The</a:t>
            </a:r>
            <a:r>
              <a:rPr sz="1550" spc="195" dirty="0">
                <a:latin typeface="Arial"/>
                <a:cs typeface="Arial"/>
              </a:rPr>
              <a:t> </a:t>
            </a:r>
            <a:r>
              <a:rPr sz="1550" dirty="0">
                <a:latin typeface="Arial"/>
                <a:cs typeface="Arial"/>
              </a:rPr>
              <a:t>Office</a:t>
            </a:r>
            <a:r>
              <a:rPr sz="1550" spc="185" dirty="0">
                <a:latin typeface="Arial"/>
                <a:cs typeface="Arial"/>
              </a:rPr>
              <a:t> </a:t>
            </a:r>
            <a:r>
              <a:rPr sz="1550" dirty="0">
                <a:latin typeface="Arial"/>
                <a:cs typeface="Arial"/>
              </a:rPr>
              <a:t>for</a:t>
            </a:r>
            <a:r>
              <a:rPr sz="1550" spc="190" dirty="0">
                <a:latin typeface="Arial"/>
                <a:cs typeface="Arial"/>
              </a:rPr>
              <a:t> </a:t>
            </a:r>
            <a:r>
              <a:rPr sz="1550" dirty="0">
                <a:latin typeface="Arial"/>
                <a:cs typeface="Arial"/>
              </a:rPr>
              <a:t>Health</a:t>
            </a:r>
            <a:r>
              <a:rPr sz="1550" spc="160" dirty="0">
                <a:latin typeface="Arial"/>
                <a:cs typeface="Arial"/>
              </a:rPr>
              <a:t> </a:t>
            </a:r>
            <a:r>
              <a:rPr sz="1550" dirty="0">
                <a:latin typeface="Arial"/>
                <a:cs typeface="Arial"/>
              </a:rPr>
              <a:t>Improvement</a:t>
            </a:r>
            <a:r>
              <a:rPr sz="1550" spc="190" dirty="0">
                <a:latin typeface="Arial"/>
                <a:cs typeface="Arial"/>
              </a:rPr>
              <a:t> </a:t>
            </a:r>
            <a:r>
              <a:rPr sz="1550" dirty="0">
                <a:latin typeface="Arial"/>
                <a:cs typeface="Arial"/>
              </a:rPr>
              <a:t>and</a:t>
            </a:r>
            <a:r>
              <a:rPr sz="1550" spc="175" dirty="0">
                <a:latin typeface="Arial"/>
                <a:cs typeface="Arial"/>
              </a:rPr>
              <a:t> </a:t>
            </a:r>
            <a:r>
              <a:rPr sz="1550" dirty="0">
                <a:latin typeface="Arial"/>
                <a:cs typeface="Arial"/>
              </a:rPr>
              <a:t>Disparities</a:t>
            </a:r>
            <a:r>
              <a:rPr sz="1550" spc="210" dirty="0">
                <a:latin typeface="Arial"/>
                <a:cs typeface="Arial"/>
              </a:rPr>
              <a:t> </a:t>
            </a:r>
            <a:r>
              <a:rPr sz="1550" dirty="0">
                <a:latin typeface="Arial"/>
                <a:cs typeface="Arial"/>
              </a:rPr>
              <a:t>(OHID)</a:t>
            </a:r>
            <a:r>
              <a:rPr sz="1550" spc="125" dirty="0">
                <a:latin typeface="Arial"/>
                <a:cs typeface="Arial"/>
              </a:rPr>
              <a:t> </a:t>
            </a:r>
            <a:r>
              <a:rPr sz="1550" spc="-25" dirty="0">
                <a:latin typeface="Arial"/>
                <a:cs typeface="Arial"/>
              </a:rPr>
              <a:t>can </a:t>
            </a:r>
            <a:r>
              <a:rPr sz="1550" dirty="0">
                <a:latin typeface="Arial"/>
                <a:cs typeface="Arial"/>
              </a:rPr>
              <a:t>help</a:t>
            </a:r>
            <a:r>
              <a:rPr sz="1550" spc="225" dirty="0">
                <a:latin typeface="Arial"/>
                <a:cs typeface="Arial"/>
              </a:rPr>
              <a:t> </a:t>
            </a:r>
            <a:r>
              <a:rPr sz="1550" dirty="0">
                <a:latin typeface="Arial"/>
                <a:cs typeface="Arial"/>
              </a:rPr>
              <a:t>implement</a:t>
            </a:r>
            <a:r>
              <a:rPr sz="1550" spc="229" dirty="0">
                <a:latin typeface="Arial"/>
                <a:cs typeface="Arial"/>
              </a:rPr>
              <a:t> </a:t>
            </a:r>
            <a:r>
              <a:rPr sz="1550" dirty="0">
                <a:latin typeface="Arial"/>
                <a:cs typeface="Arial"/>
              </a:rPr>
              <a:t>national</a:t>
            </a:r>
            <a:r>
              <a:rPr sz="1550" spc="114" dirty="0">
                <a:latin typeface="Arial"/>
                <a:cs typeface="Arial"/>
              </a:rPr>
              <a:t> </a:t>
            </a:r>
            <a:r>
              <a:rPr sz="1550" dirty="0">
                <a:latin typeface="Arial"/>
                <a:cs typeface="Arial"/>
              </a:rPr>
              <a:t>public</a:t>
            </a:r>
            <a:r>
              <a:rPr sz="1550" spc="170" dirty="0">
                <a:latin typeface="Arial"/>
                <a:cs typeface="Arial"/>
              </a:rPr>
              <a:t> </a:t>
            </a:r>
            <a:r>
              <a:rPr sz="1550" dirty="0">
                <a:latin typeface="Arial"/>
                <a:cs typeface="Arial"/>
              </a:rPr>
              <a:t>health</a:t>
            </a:r>
            <a:r>
              <a:rPr sz="1550" spc="130" dirty="0">
                <a:latin typeface="Arial"/>
                <a:cs typeface="Arial"/>
              </a:rPr>
              <a:t> </a:t>
            </a:r>
            <a:r>
              <a:rPr sz="1550" dirty="0">
                <a:latin typeface="Arial"/>
                <a:cs typeface="Arial"/>
              </a:rPr>
              <a:t>programs</a:t>
            </a:r>
            <a:r>
              <a:rPr sz="1550" spc="90" dirty="0">
                <a:latin typeface="Arial"/>
                <a:cs typeface="Arial"/>
              </a:rPr>
              <a:t> </a:t>
            </a:r>
            <a:r>
              <a:rPr sz="1550" dirty="0">
                <a:latin typeface="Arial"/>
                <a:cs typeface="Arial"/>
              </a:rPr>
              <a:t>related</a:t>
            </a:r>
            <a:r>
              <a:rPr sz="1550" spc="90" dirty="0">
                <a:latin typeface="Arial"/>
                <a:cs typeface="Arial"/>
              </a:rPr>
              <a:t> </a:t>
            </a:r>
            <a:r>
              <a:rPr sz="1550" spc="-25" dirty="0">
                <a:latin typeface="Arial"/>
                <a:cs typeface="Arial"/>
              </a:rPr>
              <a:t>to </a:t>
            </a:r>
            <a:r>
              <a:rPr sz="1550" dirty="0">
                <a:latin typeface="Arial"/>
                <a:cs typeface="Arial"/>
              </a:rPr>
              <a:t>obesity,</a:t>
            </a:r>
            <a:r>
              <a:rPr lang="en-US" sz="1550" spc="60" dirty="0">
                <a:latin typeface="Arial"/>
                <a:cs typeface="Arial"/>
              </a:rPr>
              <a:t> healthier diets and combatting health issues associated with diet.</a:t>
            </a:r>
            <a:endParaRPr sz="1550" dirty="0">
              <a:latin typeface="Arial"/>
              <a:cs typeface="Arial"/>
            </a:endParaRPr>
          </a:p>
        </p:txBody>
      </p:sp>
      <p:pic>
        <p:nvPicPr>
          <p:cNvPr id="4" name="object 4"/>
          <p:cNvPicPr/>
          <p:nvPr/>
        </p:nvPicPr>
        <p:blipFill>
          <a:blip r:embed="rId3" cstate="print"/>
          <a:stretch>
            <a:fillRect/>
          </a:stretch>
        </p:blipFill>
        <p:spPr>
          <a:xfrm>
            <a:off x="6401278" y="12696"/>
            <a:ext cx="5790721" cy="684530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809942" y="412368"/>
            <a:ext cx="5860415" cy="956944"/>
          </a:xfrm>
          <a:prstGeom prst="rect">
            <a:avLst/>
          </a:prstGeom>
        </p:spPr>
        <p:txBody>
          <a:bodyPr vert="horz" wrap="square" lIns="0" tIns="71120" rIns="0" bIns="0" rtlCol="0">
            <a:spAutoFit/>
          </a:bodyPr>
          <a:lstStyle/>
          <a:p>
            <a:pPr marL="12700" marR="5080">
              <a:lnSpc>
                <a:spcPts val="3460"/>
              </a:lnSpc>
              <a:spcBef>
                <a:spcPts val="560"/>
              </a:spcBef>
            </a:pPr>
            <a:r>
              <a:rPr sz="3200" dirty="0"/>
              <a:t>Existing</a:t>
            </a:r>
            <a:r>
              <a:rPr sz="3200" spc="-150" dirty="0"/>
              <a:t> </a:t>
            </a:r>
            <a:r>
              <a:rPr sz="3200" dirty="0"/>
              <a:t>Campaign</a:t>
            </a:r>
            <a:r>
              <a:rPr sz="3200" spc="-70" dirty="0"/>
              <a:t> </a:t>
            </a:r>
            <a:r>
              <a:rPr sz="3200" spc="-10" dirty="0"/>
              <a:t>Resources </a:t>
            </a:r>
            <a:r>
              <a:rPr sz="3200" dirty="0"/>
              <a:t>and</a:t>
            </a:r>
            <a:r>
              <a:rPr sz="3200" spc="-50" dirty="0"/>
              <a:t> </a:t>
            </a:r>
            <a:r>
              <a:rPr sz="3200" spc="-10" dirty="0"/>
              <a:t>Adaptation</a:t>
            </a:r>
            <a:endParaRPr sz="3200"/>
          </a:p>
        </p:txBody>
      </p:sp>
      <p:sp>
        <p:nvSpPr>
          <p:cNvPr id="3" name="object 3"/>
          <p:cNvSpPr txBox="1"/>
          <p:nvPr/>
        </p:nvSpPr>
        <p:spPr>
          <a:xfrm>
            <a:off x="152400" y="1681162"/>
            <a:ext cx="6490335" cy="1791970"/>
          </a:xfrm>
          <a:prstGeom prst="rect">
            <a:avLst/>
          </a:prstGeom>
        </p:spPr>
        <p:txBody>
          <a:bodyPr vert="horz" wrap="square" lIns="0" tIns="36830" rIns="0" bIns="0" rtlCol="0">
            <a:spAutoFit/>
          </a:bodyPr>
          <a:lstStyle/>
          <a:p>
            <a:pPr marL="329565" marR="5080" indent="-317500" algn="just">
              <a:lnSpc>
                <a:spcPts val="1730"/>
              </a:lnSpc>
              <a:spcBef>
                <a:spcPts val="290"/>
              </a:spcBef>
              <a:buChar char="•"/>
              <a:tabLst>
                <a:tab pos="329565" algn="l"/>
              </a:tabLst>
            </a:pPr>
            <a:r>
              <a:rPr sz="1550" dirty="0">
                <a:latin typeface="Arial"/>
                <a:cs typeface="Arial"/>
              </a:rPr>
              <a:t>The</a:t>
            </a:r>
            <a:r>
              <a:rPr sz="1550" spc="160" dirty="0">
                <a:latin typeface="Arial"/>
                <a:cs typeface="Arial"/>
              </a:rPr>
              <a:t> </a:t>
            </a:r>
            <a:r>
              <a:rPr sz="1550" dirty="0">
                <a:latin typeface="Arial"/>
                <a:cs typeface="Arial"/>
              </a:rPr>
              <a:t>NHS</a:t>
            </a:r>
            <a:r>
              <a:rPr sz="1550" spc="130" dirty="0">
                <a:latin typeface="Arial"/>
                <a:cs typeface="Arial"/>
              </a:rPr>
              <a:t> </a:t>
            </a:r>
            <a:r>
              <a:rPr sz="1550" dirty="0">
                <a:latin typeface="Arial"/>
                <a:cs typeface="Arial"/>
              </a:rPr>
              <a:t>Eatwell</a:t>
            </a:r>
            <a:r>
              <a:rPr sz="1550" spc="100" dirty="0">
                <a:latin typeface="Arial"/>
                <a:cs typeface="Arial"/>
              </a:rPr>
              <a:t> </a:t>
            </a:r>
            <a:r>
              <a:rPr sz="1550" dirty="0">
                <a:latin typeface="Arial"/>
                <a:cs typeface="Arial"/>
              </a:rPr>
              <a:t>Guide</a:t>
            </a:r>
            <a:r>
              <a:rPr sz="1550" spc="190" dirty="0">
                <a:latin typeface="Arial"/>
                <a:cs typeface="Arial"/>
              </a:rPr>
              <a:t> </a:t>
            </a:r>
            <a:r>
              <a:rPr sz="1550" dirty="0">
                <a:latin typeface="Arial"/>
                <a:cs typeface="Arial"/>
              </a:rPr>
              <a:t>can</a:t>
            </a:r>
            <a:r>
              <a:rPr sz="1550" spc="105" dirty="0">
                <a:latin typeface="Arial"/>
                <a:cs typeface="Arial"/>
              </a:rPr>
              <a:t> </a:t>
            </a:r>
            <a:r>
              <a:rPr sz="1550" dirty="0">
                <a:latin typeface="Arial"/>
                <a:cs typeface="Arial"/>
              </a:rPr>
              <a:t>be</a:t>
            </a:r>
            <a:r>
              <a:rPr sz="1550" spc="155" dirty="0">
                <a:latin typeface="Arial"/>
                <a:cs typeface="Arial"/>
              </a:rPr>
              <a:t> </a:t>
            </a:r>
            <a:r>
              <a:rPr sz="1550" dirty="0">
                <a:latin typeface="Arial"/>
                <a:cs typeface="Arial"/>
              </a:rPr>
              <a:t>transformed</a:t>
            </a:r>
            <a:r>
              <a:rPr sz="1550" spc="210" dirty="0">
                <a:latin typeface="Arial"/>
                <a:cs typeface="Arial"/>
              </a:rPr>
              <a:t> </a:t>
            </a:r>
            <a:r>
              <a:rPr sz="1550" dirty="0">
                <a:latin typeface="Arial"/>
                <a:cs typeface="Arial"/>
              </a:rPr>
              <a:t>into</a:t>
            </a:r>
            <a:r>
              <a:rPr sz="1550" spc="125" dirty="0">
                <a:latin typeface="Arial"/>
                <a:cs typeface="Arial"/>
              </a:rPr>
              <a:t> </a:t>
            </a:r>
            <a:r>
              <a:rPr sz="1550" dirty="0">
                <a:latin typeface="Arial"/>
                <a:cs typeface="Arial"/>
              </a:rPr>
              <a:t>posters</a:t>
            </a:r>
            <a:r>
              <a:rPr sz="1550" spc="220" dirty="0">
                <a:latin typeface="Arial"/>
                <a:cs typeface="Arial"/>
              </a:rPr>
              <a:t> </a:t>
            </a:r>
            <a:r>
              <a:rPr sz="1550" dirty="0">
                <a:latin typeface="Arial"/>
                <a:cs typeface="Arial"/>
              </a:rPr>
              <a:t>to</a:t>
            </a:r>
            <a:r>
              <a:rPr sz="1550" spc="160" dirty="0">
                <a:latin typeface="Arial"/>
                <a:cs typeface="Arial"/>
              </a:rPr>
              <a:t> </a:t>
            </a:r>
            <a:r>
              <a:rPr sz="1550" dirty="0">
                <a:latin typeface="Arial"/>
                <a:cs typeface="Arial"/>
              </a:rPr>
              <a:t>create</a:t>
            </a:r>
            <a:r>
              <a:rPr sz="1550" spc="135" dirty="0">
                <a:latin typeface="Arial"/>
                <a:cs typeface="Arial"/>
              </a:rPr>
              <a:t> </a:t>
            </a:r>
            <a:r>
              <a:rPr sz="1550" spc="-50" dirty="0">
                <a:latin typeface="Arial"/>
                <a:cs typeface="Arial"/>
              </a:rPr>
              <a:t>a </a:t>
            </a:r>
            <a:r>
              <a:rPr sz="1550" dirty="0">
                <a:latin typeface="Arial"/>
                <a:cs typeface="Arial"/>
              </a:rPr>
              <a:t>visual</a:t>
            </a:r>
            <a:r>
              <a:rPr sz="1550" spc="110" dirty="0">
                <a:latin typeface="Arial"/>
                <a:cs typeface="Arial"/>
              </a:rPr>
              <a:t> </a:t>
            </a:r>
            <a:r>
              <a:rPr sz="1550" dirty="0">
                <a:latin typeface="Arial"/>
                <a:cs typeface="Arial"/>
              </a:rPr>
              <a:t>representation</a:t>
            </a:r>
            <a:r>
              <a:rPr sz="1550" spc="110" dirty="0">
                <a:latin typeface="Arial"/>
                <a:cs typeface="Arial"/>
              </a:rPr>
              <a:t> </a:t>
            </a:r>
            <a:r>
              <a:rPr sz="1550" dirty="0">
                <a:latin typeface="Arial"/>
                <a:cs typeface="Arial"/>
              </a:rPr>
              <a:t>of</a:t>
            </a:r>
            <a:r>
              <a:rPr sz="1550" spc="120" dirty="0">
                <a:latin typeface="Arial"/>
                <a:cs typeface="Arial"/>
              </a:rPr>
              <a:t> </a:t>
            </a:r>
            <a:r>
              <a:rPr sz="1550" dirty="0">
                <a:latin typeface="Arial"/>
                <a:cs typeface="Arial"/>
              </a:rPr>
              <a:t>the</a:t>
            </a:r>
            <a:r>
              <a:rPr sz="1550" spc="170" dirty="0">
                <a:latin typeface="Arial"/>
                <a:cs typeface="Arial"/>
              </a:rPr>
              <a:t> </a:t>
            </a:r>
            <a:r>
              <a:rPr sz="1550" dirty="0">
                <a:latin typeface="Arial"/>
                <a:cs typeface="Arial"/>
              </a:rPr>
              <a:t>Eatwell</a:t>
            </a:r>
            <a:r>
              <a:rPr sz="1550" spc="85" dirty="0">
                <a:latin typeface="Arial"/>
                <a:cs typeface="Arial"/>
              </a:rPr>
              <a:t> </a:t>
            </a:r>
            <a:r>
              <a:rPr sz="1550" dirty="0">
                <a:latin typeface="Arial"/>
                <a:cs typeface="Arial"/>
              </a:rPr>
              <a:t>Guide</a:t>
            </a:r>
            <a:r>
              <a:rPr sz="1550" spc="105" dirty="0">
                <a:latin typeface="Arial"/>
                <a:cs typeface="Arial"/>
              </a:rPr>
              <a:t> </a:t>
            </a:r>
            <a:r>
              <a:rPr sz="1550" dirty="0">
                <a:latin typeface="Arial"/>
                <a:cs typeface="Arial"/>
              </a:rPr>
              <a:t>and</a:t>
            </a:r>
            <a:r>
              <a:rPr sz="1550" spc="30" dirty="0">
                <a:latin typeface="Arial"/>
                <a:cs typeface="Arial"/>
              </a:rPr>
              <a:t> </a:t>
            </a:r>
            <a:r>
              <a:rPr sz="1550" spc="-10" dirty="0">
                <a:latin typeface="Arial"/>
                <a:cs typeface="Arial"/>
              </a:rPr>
              <a:t>recommended </a:t>
            </a:r>
            <a:r>
              <a:rPr sz="1550" dirty="0">
                <a:latin typeface="Arial"/>
                <a:cs typeface="Arial"/>
              </a:rPr>
              <a:t>proportions</a:t>
            </a:r>
            <a:r>
              <a:rPr sz="1550" spc="135" dirty="0">
                <a:latin typeface="Arial"/>
                <a:cs typeface="Arial"/>
              </a:rPr>
              <a:t> </a:t>
            </a:r>
            <a:r>
              <a:rPr sz="1550" dirty="0">
                <a:latin typeface="Arial"/>
                <a:cs typeface="Arial"/>
              </a:rPr>
              <a:t>of</a:t>
            </a:r>
            <a:r>
              <a:rPr sz="1550" spc="10" dirty="0">
                <a:latin typeface="Arial"/>
                <a:cs typeface="Arial"/>
              </a:rPr>
              <a:t> </a:t>
            </a:r>
            <a:r>
              <a:rPr sz="1550" dirty="0">
                <a:latin typeface="Arial"/>
                <a:cs typeface="Arial"/>
              </a:rPr>
              <a:t>food</a:t>
            </a:r>
            <a:r>
              <a:rPr sz="1550" spc="30" dirty="0">
                <a:latin typeface="Arial"/>
                <a:cs typeface="Arial"/>
              </a:rPr>
              <a:t> </a:t>
            </a:r>
            <a:r>
              <a:rPr sz="1550" dirty="0">
                <a:latin typeface="Arial"/>
                <a:cs typeface="Arial"/>
              </a:rPr>
              <a:t>groups</a:t>
            </a:r>
            <a:r>
              <a:rPr sz="1550" spc="65" dirty="0">
                <a:latin typeface="Arial"/>
                <a:cs typeface="Arial"/>
              </a:rPr>
              <a:t> </a:t>
            </a:r>
            <a:r>
              <a:rPr sz="1550" dirty="0">
                <a:latin typeface="Arial"/>
                <a:cs typeface="Arial"/>
              </a:rPr>
              <a:t>for</a:t>
            </a:r>
            <a:r>
              <a:rPr sz="1550" spc="55" dirty="0">
                <a:latin typeface="Arial"/>
                <a:cs typeface="Arial"/>
              </a:rPr>
              <a:t> </a:t>
            </a:r>
            <a:r>
              <a:rPr sz="1550" dirty="0">
                <a:latin typeface="Arial"/>
                <a:cs typeface="Arial"/>
              </a:rPr>
              <a:t>daily</a:t>
            </a:r>
            <a:r>
              <a:rPr sz="1550" spc="90" dirty="0">
                <a:latin typeface="Arial"/>
                <a:cs typeface="Arial"/>
              </a:rPr>
              <a:t> </a:t>
            </a:r>
            <a:r>
              <a:rPr sz="1550" dirty="0">
                <a:latin typeface="Arial"/>
                <a:cs typeface="Arial"/>
              </a:rPr>
              <a:t>meals</a:t>
            </a:r>
            <a:r>
              <a:rPr sz="1550" spc="145" dirty="0">
                <a:latin typeface="Arial"/>
                <a:cs typeface="Arial"/>
              </a:rPr>
              <a:t> </a:t>
            </a:r>
            <a:r>
              <a:rPr sz="1550" dirty="0">
                <a:latin typeface="Arial"/>
                <a:cs typeface="Arial"/>
              </a:rPr>
              <a:t>(Levy,</a:t>
            </a:r>
            <a:r>
              <a:rPr sz="1550" spc="160" dirty="0">
                <a:latin typeface="Arial"/>
                <a:cs typeface="Arial"/>
              </a:rPr>
              <a:t> </a:t>
            </a:r>
            <a:r>
              <a:rPr sz="1550" spc="-10" dirty="0">
                <a:latin typeface="Arial"/>
                <a:cs typeface="Arial"/>
              </a:rPr>
              <a:t>2025).</a:t>
            </a:r>
            <a:endParaRPr sz="1550" dirty="0">
              <a:latin typeface="Arial"/>
              <a:cs typeface="Arial"/>
            </a:endParaRPr>
          </a:p>
          <a:p>
            <a:pPr algn="just">
              <a:lnSpc>
                <a:spcPct val="100000"/>
              </a:lnSpc>
              <a:spcBef>
                <a:spcPts val="1590"/>
              </a:spcBef>
              <a:buFont typeface="Arial"/>
              <a:buChar char="•"/>
            </a:pPr>
            <a:endParaRPr sz="1550" dirty="0">
              <a:latin typeface="Arial"/>
              <a:cs typeface="Arial"/>
            </a:endParaRPr>
          </a:p>
          <a:p>
            <a:pPr marL="329565" marR="206375" indent="-317500" algn="just">
              <a:lnSpc>
                <a:spcPts val="1730"/>
              </a:lnSpc>
              <a:buChar char="•"/>
              <a:tabLst>
                <a:tab pos="329565" algn="l"/>
              </a:tabLst>
            </a:pPr>
            <a:r>
              <a:rPr sz="1550" dirty="0">
                <a:latin typeface="Arial"/>
                <a:cs typeface="Arial"/>
              </a:rPr>
              <a:t>British</a:t>
            </a:r>
            <a:r>
              <a:rPr sz="1550" spc="440" dirty="0">
                <a:latin typeface="Arial"/>
                <a:cs typeface="Arial"/>
              </a:rPr>
              <a:t> </a:t>
            </a:r>
            <a:r>
              <a:rPr sz="1550" dirty="0">
                <a:latin typeface="Arial"/>
                <a:cs typeface="Arial"/>
              </a:rPr>
              <a:t>Nutrition</a:t>
            </a:r>
            <a:r>
              <a:rPr sz="1550" spc="380" dirty="0">
                <a:latin typeface="Arial"/>
                <a:cs typeface="Arial"/>
              </a:rPr>
              <a:t> </a:t>
            </a:r>
            <a:r>
              <a:rPr sz="1550" dirty="0">
                <a:latin typeface="Arial"/>
                <a:cs typeface="Arial"/>
              </a:rPr>
              <a:t>Foundation</a:t>
            </a:r>
            <a:r>
              <a:rPr sz="1550" spc="409" dirty="0">
                <a:latin typeface="Arial"/>
                <a:cs typeface="Arial"/>
              </a:rPr>
              <a:t> </a:t>
            </a:r>
            <a:r>
              <a:rPr sz="1550" dirty="0">
                <a:latin typeface="Arial"/>
                <a:cs typeface="Arial"/>
              </a:rPr>
              <a:t>Healthy</a:t>
            </a:r>
            <a:r>
              <a:rPr sz="1550" spc="375" dirty="0">
                <a:latin typeface="Arial"/>
                <a:cs typeface="Arial"/>
              </a:rPr>
              <a:t> </a:t>
            </a:r>
            <a:r>
              <a:rPr sz="1550" dirty="0">
                <a:latin typeface="Arial"/>
                <a:cs typeface="Arial"/>
              </a:rPr>
              <a:t>Eating</a:t>
            </a:r>
            <a:r>
              <a:rPr sz="1550" spc="360" dirty="0">
                <a:latin typeface="Arial"/>
                <a:cs typeface="Arial"/>
              </a:rPr>
              <a:t> </a:t>
            </a:r>
            <a:r>
              <a:rPr sz="1550" dirty="0">
                <a:latin typeface="Arial"/>
                <a:cs typeface="Arial"/>
              </a:rPr>
              <a:t>Week</a:t>
            </a:r>
            <a:r>
              <a:rPr sz="1550" spc="135" dirty="0">
                <a:latin typeface="Arial"/>
                <a:cs typeface="Arial"/>
              </a:rPr>
              <a:t> </a:t>
            </a:r>
            <a:r>
              <a:rPr sz="1550" dirty="0">
                <a:latin typeface="Arial"/>
                <a:cs typeface="Arial"/>
              </a:rPr>
              <a:t>resources</a:t>
            </a:r>
            <a:r>
              <a:rPr sz="1550" spc="434" dirty="0">
                <a:latin typeface="Arial"/>
                <a:cs typeface="Arial"/>
              </a:rPr>
              <a:t> </a:t>
            </a:r>
            <a:r>
              <a:rPr sz="1550" spc="-25" dirty="0">
                <a:latin typeface="Arial"/>
                <a:cs typeface="Arial"/>
              </a:rPr>
              <a:t>can </a:t>
            </a:r>
            <a:r>
              <a:rPr sz="1550" dirty="0">
                <a:latin typeface="Arial"/>
                <a:cs typeface="Arial"/>
              </a:rPr>
              <a:t>be</a:t>
            </a:r>
            <a:r>
              <a:rPr sz="1550" spc="350" dirty="0">
                <a:latin typeface="Arial"/>
                <a:cs typeface="Arial"/>
              </a:rPr>
              <a:t> </a:t>
            </a:r>
            <a:r>
              <a:rPr sz="1550" dirty="0">
                <a:latin typeface="Arial"/>
                <a:cs typeface="Arial"/>
              </a:rPr>
              <a:t>used</a:t>
            </a:r>
            <a:r>
              <a:rPr sz="1550" spc="390" dirty="0">
                <a:latin typeface="Arial"/>
                <a:cs typeface="Arial"/>
              </a:rPr>
              <a:t> </a:t>
            </a:r>
            <a:r>
              <a:rPr sz="1550" dirty="0">
                <a:latin typeface="Arial"/>
                <a:cs typeface="Arial"/>
              </a:rPr>
              <a:t>to</a:t>
            </a:r>
            <a:r>
              <a:rPr sz="1550" spc="365" dirty="0">
                <a:latin typeface="Arial"/>
                <a:cs typeface="Arial"/>
              </a:rPr>
              <a:t> </a:t>
            </a:r>
            <a:r>
              <a:rPr sz="1550" dirty="0">
                <a:latin typeface="Arial"/>
                <a:cs typeface="Arial"/>
              </a:rPr>
              <a:t>complement</a:t>
            </a:r>
            <a:r>
              <a:rPr sz="1550" spc="420" dirty="0">
                <a:latin typeface="Arial"/>
                <a:cs typeface="Arial"/>
              </a:rPr>
              <a:t> </a:t>
            </a:r>
            <a:r>
              <a:rPr sz="1550" dirty="0">
                <a:latin typeface="Arial"/>
                <a:cs typeface="Arial"/>
              </a:rPr>
              <a:t>interactive</a:t>
            </a:r>
            <a:r>
              <a:rPr sz="1550" spc="75" dirty="0">
                <a:latin typeface="Arial"/>
                <a:cs typeface="Arial"/>
              </a:rPr>
              <a:t> </a:t>
            </a:r>
            <a:r>
              <a:rPr sz="1550" dirty="0">
                <a:latin typeface="Arial"/>
                <a:cs typeface="Arial"/>
              </a:rPr>
              <a:t>activities,</a:t>
            </a:r>
            <a:r>
              <a:rPr sz="1550" spc="120" dirty="0">
                <a:latin typeface="Arial"/>
                <a:cs typeface="Arial"/>
              </a:rPr>
              <a:t> </a:t>
            </a:r>
            <a:r>
              <a:rPr sz="1550" dirty="0">
                <a:latin typeface="Arial"/>
                <a:cs typeface="Arial"/>
              </a:rPr>
              <a:t>healthy</a:t>
            </a:r>
            <a:r>
              <a:rPr sz="1550" spc="90" dirty="0">
                <a:latin typeface="Arial"/>
                <a:cs typeface="Arial"/>
              </a:rPr>
              <a:t> </a:t>
            </a:r>
            <a:r>
              <a:rPr sz="1550" spc="-10" dirty="0">
                <a:latin typeface="Arial"/>
                <a:cs typeface="Arial"/>
              </a:rPr>
              <a:t>eating </a:t>
            </a:r>
            <a:r>
              <a:rPr sz="1550" dirty="0">
                <a:latin typeface="Arial"/>
                <a:cs typeface="Arial"/>
              </a:rPr>
              <a:t>challenges,</a:t>
            </a:r>
            <a:r>
              <a:rPr sz="1550" spc="150" dirty="0">
                <a:latin typeface="Arial"/>
                <a:cs typeface="Arial"/>
              </a:rPr>
              <a:t> </a:t>
            </a:r>
            <a:r>
              <a:rPr sz="1550" dirty="0">
                <a:latin typeface="Arial"/>
                <a:cs typeface="Arial"/>
              </a:rPr>
              <a:t>or</a:t>
            </a:r>
            <a:r>
              <a:rPr sz="1550" spc="-5" dirty="0">
                <a:latin typeface="Arial"/>
                <a:cs typeface="Arial"/>
              </a:rPr>
              <a:t> </a:t>
            </a:r>
            <a:r>
              <a:rPr sz="1550" dirty="0">
                <a:latin typeface="Arial"/>
                <a:cs typeface="Arial"/>
              </a:rPr>
              <a:t>nutrition</a:t>
            </a:r>
            <a:r>
              <a:rPr sz="1550" spc="85" dirty="0">
                <a:latin typeface="Arial"/>
                <a:cs typeface="Arial"/>
              </a:rPr>
              <a:t> </a:t>
            </a:r>
            <a:r>
              <a:rPr sz="1550" dirty="0">
                <a:latin typeface="Arial"/>
                <a:cs typeface="Arial"/>
              </a:rPr>
              <a:t>awareness</a:t>
            </a:r>
            <a:r>
              <a:rPr sz="1550" spc="90" dirty="0">
                <a:latin typeface="Arial"/>
                <a:cs typeface="Arial"/>
              </a:rPr>
              <a:t> </a:t>
            </a:r>
            <a:r>
              <a:rPr sz="1550" dirty="0">
                <a:latin typeface="Arial"/>
                <a:cs typeface="Arial"/>
              </a:rPr>
              <a:t>sessions</a:t>
            </a:r>
            <a:r>
              <a:rPr sz="1550" spc="90" dirty="0">
                <a:latin typeface="Arial"/>
                <a:cs typeface="Arial"/>
              </a:rPr>
              <a:t> </a:t>
            </a:r>
            <a:r>
              <a:rPr sz="1550" dirty="0">
                <a:latin typeface="Arial"/>
                <a:cs typeface="Arial"/>
              </a:rPr>
              <a:t>(Levy,</a:t>
            </a:r>
            <a:r>
              <a:rPr sz="1550" spc="125" dirty="0">
                <a:latin typeface="Arial"/>
                <a:cs typeface="Arial"/>
              </a:rPr>
              <a:t> </a:t>
            </a:r>
            <a:r>
              <a:rPr sz="1550" spc="-10" dirty="0">
                <a:latin typeface="Arial"/>
                <a:cs typeface="Arial"/>
              </a:rPr>
              <a:t>2025).</a:t>
            </a:r>
            <a:endParaRPr sz="1550" dirty="0">
              <a:latin typeface="Arial"/>
              <a:cs typeface="Arial"/>
            </a:endParaRPr>
          </a:p>
        </p:txBody>
      </p:sp>
      <p:sp>
        <p:nvSpPr>
          <p:cNvPr id="4" name="object 4"/>
          <p:cNvSpPr txBox="1"/>
          <p:nvPr/>
        </p:nvSpPr>
        <p:spPr>
          <a:xfrm>
            <a:off x="152400" y="4170743"/>
            <a:ext cx="6261100" cy="704850"/>
          </a:xfrm>
          <a:prstGeom prst="rect">
            <a:avLst/>
          </a:prstGeom>
        </p:spPr>
        <p:txBody>
          <a:bodyPr vert="horz" wrap="square" lIns="0" tIns="36830" rIns="0" bIns="0" rtlCol="0">
            <a:spAutoFit/>
          </a:bodyPr>
          <a:lstStyle/>
          <a:p>
            <a:pPr marL="329565" marR="5080" indent="-317500" algn="just">
              <a:lnSpc>
                <a:spcPts val="1730"/>
              </a:lnSpc>
              <a:spcBef>
                <a:spcPts val="290"/>
              </a:spcBef>
              <a:buChar char="•"/>
              <a:tabLst>
                <a:tab pos="329565" algn="l"/>
              </a:tabLst>
            </a:pPr>
            <a:r>
              <a:rPr sz="1550" dirty="0">
                <a:latin typeface="Arial"/>
                <a:cs typeface="Arial"/>
              </a:rPr>
              <a:t>There</a:t>
            </a:r>
            <a:r>
              <a:rPr sz="1550" spc="145" dirty="0">
                <a:latin typeface="Arial"/>
                <a:cs typeface="Arial"/>
              </a:rPr>
              <a:t> </a:t>
            </a:r>
            <a:r>
              <a:rPr sz="1550" dirty="0">
                <a:latin typeface="Arial"/>
                <a:cs typeface="Arial"/>
              </a:rPr>
              <a:t>is</a:t>
            </a:r>
            <a:r>
              <a:rPr sz="1550" spc="105" dirty="0">
                <a:latin typeface="Arial"/>
                <a:cs typeface="Arial"/>
              </a:rPr>
              <a:t> </a:t>
            </a:r>
            <a:r>
              <a:rPr sz="1550" dirty="0">
                <a:latin typeface="Arial"/>
                <a:cs typeface="Arial"/>
              </a:rPr>
              <a:t>practical</a:t>
            </a:r>
            <a:r>
              <a:rPr sz="1550" spc="100" dirty="0">
                <a:latin typeface="Arial"/>
                <a:cs typeface="Arial"/>
              </a:rPr>
              <a:t> </a:t>
            </a:r>
            <a:r>
              <a:rPr sz="1550" dirty="0">
                <a:latin typeface="Arial"/>
                <a:cs typeface="Arial"/>
              </a:rPr>
              <a:t>information</a:t>
            </a:r>
            <a:r>
              <a:rPr sz="1550" spc="125" dirty="0">
                <a:latin typeface="Arial"/>
                <a:cs typeface="Arial"/>
              </a:rPr>
              <a:t> </a:t>
            </a:r>
            <a:r>
              <a:rPr sz="1550" dirty="0">
                <a:latin typeface="Arial"/>
                <a:cs typeface="Arial"/>
              </a:rPr>
              <a:t>available</a:t>
            </a:r>
            <a:r>
              <a:rPr sz="1550" spc="130" dirty="0">
                <a:latin typeface="Arial"/>
                <a:cs typeface="Arial"/>
              </a:rPr>
              <a:t> </a:t>
            </a:r>
            <a:r>
              <a:rPr sz="1550" dirty="0">
                <a:latin typeface="Arial"/>
                <a:cs typeface="Arial"/>
              </a:rPr>
              <a:t>on</a:t>
            </a:r>
            <a:r>
              <a:rPr sz="1550" spc="114" dirty="0">
                <a:latin typeface="Arial"/>
                <a:cs typeface="Arial"/>
              </a:rPr>
              <a:t> </a:t>
            </a:r>
            <a:r>
              <a:rPr sz="1550" dirty="0">
                <a:latin typeface="Arial"/>
                <a:cs typeface="Arial"/>
              </a:rPr>
              <a:t>the</a:t>
            </a:r>
            <a:r>
              <a:rPr sz="1550" spc="114" dirty="0">
                <a:latin typeface="Arial"/>
                <a:cs typeface="Arial"/>
              </a:rPr>
              <a:t> </a:t>
            </a:r>
            <a:r>
              <a:rPr sz="1550" dirty="0">
                <a:latin typeface="Arial"/>
                <a:cs typeface="Arial"/>
              </a:rPr>
              <a:t>Food</a:t>
            </a:r>
            <a:r>
              <a:rPr sz="1550" spc="100" dirty="0">
                <a:latin typeface="Arial"/>
                <a:cs typeface="Arial"/>
              </a:rPr>
              <a:t> </a:t>
            </a:r>
            <a:r>
              <a:rPr sz="1550" spc="-10" dirty="0">
                <a:latin typeface="Arial"/>
                <a:cs typeface="Arial"/>
              </a:rPr>
              <a:t>Standards </a:t>
            </a:r>
            <a:r>
              <a:rPr sz="1550" dirty="0">
                <a:latin typeface="Arial"/>
                <a:cs typeface="Arial"/>
              </a:rPr>
              <a:t>Agency</a:t>
            </a:r>
            <a:r>
              <a:rPr sz="1550" spc="150" dirty="0">
                <a:latin typeface="Arial"/>
                <a:cs typeface="Arial"/>
              </a:rPr>
              <a:t> </a:t>
            </a:r>
            <a:r>
              <a:rPr sz="1550" dirty="0">
                <a:latin typeface="Arial"/>
                <a:cs typeface="Arial"/>
              </a:rPr>
              <a:t>resources</a:t>
            </a:r>
            <a:r>
              <a:rPr sz="1550" spc="140" dirty="0">
                <a:latin typeface="Arial"/>
                <a:cs typeface="Arial"/>
              </a:rPr>
              <a:t> </a:t>
            </a:r>
            <a:r>
              <a:rPr sz="1550" dirty="0">
                <a:latin typeface="Arial"/>
                <a:cs typeface="Arial"/>
              </a:rPr>
              <a:t>about</a:t>
            </a:r>
            <a:r>
              <a:rPr sz="1550" spc="160" dirty="0">
                <a:latin typeface="Arial"/>
                <a:cs typeface="Arial"/>
              </a:rPr>
              <a:t> </a:t>
            </a:r>
            <a:r>
              <a:rPr sz="1550" dirty="0">
                <a:latin typeface="Arial"/>
                <a:cs typeface="Arial"/>
              </a:rPr>
              <a:t>food</a:t>
            </a:r>
            <a:r>
              <a:rPr sz="1550" spc="110" dirty="0">
                <a:latin typeface="Arial"/>
                <a:cs typeface="Arial"/>
              </a:rPr>
              <a:t> </a:t>
            </a:r>
            <a:r>
              <a:rPr sz="1550" dirty="0">
                <a:latin typeface="Arial"/>
                <a:cs typeface="Arial"/>
              </a:rPr>
              <a:t>hygiene</a:t>
            </a:r>
            <a:r>
              <a:rPr sz="1550" spc="95" dirty="0">
                <a:latin typeface="Arial"/>
                <a:cs typeface="Arial"/>
              </a:rPr>
              <a:t> </a:t>
            </a:r>
            <a:r>
              <a:rPr sz="1550" dirty="0">
                <a:latin typeface="Arial"/>
                <a:cs typeface="Arial"/>
              </a:rPr>
              <a:t>and</a:t>
            </a:r>
            <a:r>
              <a:rPr sz="1550" spc="40" dirty="0">
                <a:latin typeface="Arial"/>
                <a:cs typeface="Arial"/>
              </a:rPr>
              <a:t> </a:t>
            </a:r>
            <a:r>
              <a:rPr sz="1550" dirty="0">
                <a:latin typeface="Arial"/>
                <a:cs typeface="Arial"/>
              </a:rPr>
              <a:t>how</a:t>
            </a:r>
            <a:r>
              <a:rPr sz="1550" spc="50" dirty="0">
                <a:latin typeface="Arial"/>
                <a:cs typeface="Arial"/>
              </a:rPr>
              <a:t> </a:t>
            </a:r>
            <a:r>
              <a:rPr sz="1550" dirty="0">
                <a:latin typeface="Arial"/>
                <a:cs typeface="Arial"/>
              </a:rPr>
              <a:t>to</a:t>
            </a:r>
            <a:r>
              <a:rPr sz="1550" spc="45" dirty="0">
                <a:latin typeface="Arial"/>
                <a:cs typeface="Arial"/>
              </a:rPr>
              <a:t> </a:t>
            </a:r>
            <a:r>
              <a:rPr sz="1550" dirty="0">
                <a:latin typeface="Arial"/>
                <a:cs typeface="Arial"/>
              </a:rPr>
              <a:t>make</a:t>
            </a:r>
            <a:r>
              <a:rPr sz="1550" spc="135" dirty="0">
                <a:latin typeface="Arial"/>
                <a:cs typeface="Arial"/>
              </a:rPr>
              <a:t> </a:t>
            </a:r>
            <a:r>
              <a:rPr sz="1550" dirty="0">
                <a:latin typeface="Arial"/>
                <a:cs typeface="Arial"/>
              </a:rPr>
              <a:t>and</a:t>
            </a:r>
            <a:r>
              <a:rPr sz="1550" spc="50" dirty="0">
                <a:latin typeface="Arial"/>
                <a:cs typeface="Arial"/>
              </a:rPr>
              <a:t> </a:t>
            </a:r>
            <a:r>
              <a:rPr sz="1550" spc="-10" dirty="0">
                <a:latin typeface="Arial"/>
                <a:cs typeface="Arial"/>
              </a:rPr>
              <a:t>store </a:t>
            </a:r>
            <a:r>
              <a:rPr sz="1550" dirty="0">
                <a:latin typeface="Arial"/>
                <a:cs typeface="Arial"/>
              </a:rPr>
              <a:t>safe,</a:t>
            </a:r>
            <a:r>
              <a:rPr sz="1550" spc="120" dirty="0">
                <a:latin typeface="Arial"/>
                <a:cs typeface="Arial"/>
              </a:rPr>
              <a:t> </a:t>
            </a:r>
            <a:r>
              <a:rPr sz="1550" dirty="0">
                <a:latin typeface="Arial"/>
                <a:cs typeface="Arial"/>
              </a:rPr>
              <a:t>nutritious</a:t>
            </a:r>
            <a:r>
              <a:rPr sz="1550" spc="110" dirty="0">
                <a:latin typeface="Arial"/>
                <a:cs typeface="Arial"/>
              </a:rPr>
              <a:t> </a:t>
            </a:r>
            <a:r>
              <a:rPr sz="1550" dirty="0">
                <a:latin typeface="Arial"/>
                <a:cs typeface="Arial"/>
              </a:rPr>
              <a:t>meals</a:t>
            </a:r>
            <a:r>
              <a:rPr sz="1550" spc="45" dirty="0">
                <a:latin typeface="Arial"/>
                <a:cs typeface="Arial"/>
              </a:rPr>
              <a:t> </a:t>
            </a:r>
            <a:r>
              <a:rPr sz="1550" dirty="0">
                <a:latin typeface="Arial"/>
                <a:cs typeface="Arial"/>
              </a:rPr>
              <a:t>(Levy,</a:t>
            </a:r>
            <a:r>
              <a:rPr sz="1550" spc="145" dirty="0">
                <a:latin typeface="Arial"/>
                <a:cs typeface="Arial"/>
              </a:rPr>
              <a:t> </a:t>
            </a:r>
            <a:r>
              <a:rPr sz="1550" spc="-10" dirty="0">
                <a:latin typeface="Arial"/>
                <a:cs typeface="Arial"/>
              </a:rPr>
              <a:t>2025).</a:t>
            </a:r>
            <a:endParaRPr sz="1550" dirty="0">
              <a:latin typeface="Arial"/>
              <a:cs typeface="Arial"/>
            </a:endParaRPr>
          </a:p>
        </p:txBody>
      </p:sp>
      <p:sp>
        <p:nvSpPr>
          <p:cNvPr id="5" name="object 5"/>
          <p:cNvSpPr txBox="1"/>
          <p:nvPr/>
        </p:nvSpPr>
        <p:spPr>
          <a:xfrm>
            <a:off x="151764" y="5487034"/>
            <a:ext cx="6457950" cy="704850"/>
          </a:xfrm>
          <a:prstGeom prst="rect">
            <a:avLst/>
          </a:prstGeom>
        </p:spPr>
        <p:txBody>
          <a:bodyPr vert="horz" wrap="square" lIns="0" tIns="36830" rIns="0" bIns="0" rtlCol="0">
            <a:spAutoFit/>
          </a:bodyPr>
          <a:lstStyle/>
          <a:p>
            <a:pPr marL="330200" marR="5080" indent="-318135" algn="just">
              <a:lnSpc>
                <a:spcPts val="1730"/>
              </a:lnSpc>
              <a:spcBef>
                <a:spcPts val="290"/>
              </a:spcBef>
              <a:buChar char="•"/>
              <a:tabLst>
                <a:tab pos="330200" algn="l"/>
              </a:tabLst>
            </a:pPr>
            <a:r>
              <a:rPr sz="1550" dirty="0">
                <a:latin typeface="Arial"/>
                <a:cs typeface="Arial"/>
              </a:rPr>
              <a:t>Current</a:t>
            </a:r>
            <a:r>
              <a:rPr sz="1550" spc="220" dirty="0">
                <a:latin typeface="Arial"/>
                <a:cs typeface="Arial"/>
              </a:rPr>
              <a:t> </a:t>
            </a:r>
            <a:r>
              <a:rPr sz="1550" dirty="0">
                <a:latin typeface="Arial"/>
                <a:cs typeface="Arial"/>
              </a:rPr>
              <a:t>marketing</a:t>
            </a:r>
            <a:r>
              <a:rPr sz="1550" spc="180" dirty="0">
                <a:latin typeface="Arial"/>
                <a:cs typeface="Arial"/>
              </a:rPr>
              <a:t> </a:t>
            </a:r>
            <a:r>
              <a:rPr sz="1550" dirty="0">
                <a:latin typeface="Arial"/>
                <a:cs typeface="Arial"/>
              </a:rPr>
              <a:t>materials</a:t>
            </a:r>
            <a:r>
              <a:rPr sz="1550" spc="185" dirty="0">
                <a:latin typeface="Arial"/>
                <a:cs typeface="Arial"/>
              </a:rPr>
              <a:t> </a:t>
            </a:r>
            <a:r>
              <a:rPr sz="1550" dirty="0">
                <a:latin typeface="Arial"/>
                <a:cs typeface="Arial"/>
              </a:rPr>
              <a:t>can</a:t>
            </a:r>
            <a:r>
              <a:rPr sz="1550" spc="105" dirty="0">
                <a:latin typeface="Arial"/>
                <a:cs typeface="Arial"/>
              </a:rPr>
              <a:t> </a:t>
            </a:r>
            <a:r>
              <a:rPr sz="1550" dirty="0">
                <a:latin typeface="Arial"/>
                <a:cs typeface="Arial"/>
              </a:rPr>
              <a:t>be</a:t>
            </a:r>
            <a:r>
              <a:rPr sz="1550" spc="195" dirty="0">
                <a:latin typeface="Arial"/>
                <a:cs typeface="Arial"/>
              </a:rPr>
              <a:t> </a:t>
            </a:r>
            <a:r>
              <a:rPr sz="1550" dirty="0">
                <a:latin typeface="Arial"/>
                <a:cs typeface="Arial"/>
              </a:rPr>
              <a:t>modified</a:t>
            </a:r>
            <a:r>
              <a:rPr sz="1550" spc="170" dirty="0">
                <a:latin typeface="Arial"/>
                <a:cs typeface="Arial"/>
              </a:rPr>
              <a:t> </a:t>
            </a:r>
            <a:r>
              <a:rPr sz="1550" dirty="0">
                <a:latin typeface="Arial"/>
                <a:cs typeface="Arial"/>
              </a:rPr>
              <a:t>as</a:t>
            </a:r>
            <a:r>
              <a:rPr sz="1550" spc="180" dirty="0">
                <a:latin typeface="Arial"/>
                <a:cs typeface="Arial"/>
              </a:rPr>
              <a:t> </a:t>
            </a:r>
            <a:r>
              <a:rPr sz="1550" dirty="0">
                <a:latin typeface="Arial"/>
                <a:cs typeface="Arial"/>
              </a:rPr>
              <a:t>a</a:t>
            </a:r>
            <a:r>
              <a:rPr sz="1550" spc="185" dirty="0">
                <a:latin typeface="Arial"/>
                <a:cs typeface="Arial"/>
              </a:rPr>
              <a:t> </a:t>
            </a:r>
            <a:r>
              <a:rPr sz="1550" dirty="0">
                <a:latin typeface="Arial"/>
                <a:cs typeface="Arial"/>
              </a:rPr>
              <a:t>basic</a:t>
            </a:r>
            <a:r>
              <a:rPr sz="1550" spc="190" dirty="0">
                <a:latin typeface="Arial"/>
                <a:cs typeface="Arial"/>
              </a:rPr>
              <a:t> </a:t>
            </a:r>
            <a:r>
              <a:rPr sz="1550" spc="-10" dirty="0">
                <a:latin typeface="Arial"/>
                <a:cs typeface="Arial"/>
              </a:rPr>
              <a:t>recipe, </a:t>
            </a:r>
            <a:r>
              <a:rPr sz="1550" dirty="0">
                <a:latin typeface="Arial"/>
                <a:cs typeface="Arial"/>
              </a:rPr>
              <a:t>social</a:t>
            </a:r>
            <a:r>
              <a:rPr sz="1550" spc="170" dirty="0">
                <a:latin typeface="Arial"/>
                <a:cs typeface="Arial"/>
              </a:rPr>
              <a:t> </a:t>
            </a:r>
            <a:r>
              <a:rPr sz="1550" dirty="0">
                <a:latin typeface="Arial"/>
                <a:cs typeface="Arial"/>
              </a:rPr>
              <a:t>media</a:t>
            </a:r>
            <a:r>
              <a:rPr sz="1550" spc="260" dirty="0">
                <a:latin typeface="Arial"/>
                <a:cs typeface="Arial"/>
              </a:rPr>
              <a:t> </a:t>
            </a:r>
            <a:r>
              <a:rPr sz="1550" dirty="0">
                <a:latin typeface="Arial"/>
                <a:cs typeface="Arial"/>
              </a:rPr>
              <a:t>message,</a:t>
            </a:r>
            <a:r>
              <a:rPr sz="1550" spc="175" dirty="0">
                <a:latin typeface="Arial"/>
                <a:cs typeface="Arial"/>
              </a:rPr>
              <a:t> </a:t>
            </a:r>
            <a:r>
              <a:rPr sz="1550" dirty="0">
                <a:latin typeface="Arial"/>
                <a:cs typeface="Arial"/>
              </a:rPr>
              <a:t>and</a:t>
            </a:r>
            <a:r>
              <a:rPr sz="1550" spc="175" dirty="0">
                <a:latin typeface="Arial"/>
                <a:cs typeface="Arial"/>
              </a:rPr>
              <a:t> </a:t>
            </a:r>
            <a:r>
              <a:rPr sz="1550" dirty="0">
                <a:latin typeface="Arial"/>
                <a:cs typeface="Arial"/>
              </a:rPr>
              <a:t>student-friendly</a:t>
            </a:r>
            <a:r>
              <a:rPr sz="1550" spc="125" dirty="0">
                <a:latin typeface="Arial"/>
                <a:cs typeface="Arial"/>
              </a:rPr>
              <a:t> </a:t>
            </a:r>
            <a:r>
              <a:rPr sz="1550" dirty="0">
                <a:latin typeface="Arial"/>
                <a:cs typeface="Arial"/>
              </a:rPr>
              <a:t>meal</a:t>
            </a:r>
            <a:r>
              <a:rPr sz="1550" spc="30" dirty="0">
                <a:latin typeface="Arial"/>
                <a:cs typeface="Arial"/>
              </a:rPr>
              <a:t> </a:t>
            </a:r>
            <a:r>
              <a:rPr sz="1550" dirty="0">
                <a:latin typeface="Arial"/>
                <a:cs typeface="Arial"/>
              </a:rPr>
              <a:t>planning</a:t>
            </a:r>
            <a:r>
              <a:rPr sz="1550" spc="90" dirty="0">
                <a:latin typeface="Arial"/>
                <a:cs typeface="Arial"/>
              </a:rPr>
              <a:t> </a:t>
            </a:r>
            <a:r>
              <a:rPr sz="1550" spc="-10" dirty="0">
                <a:latin typeface="Arial"/>
                <a:cs typeface="Arial"/>
              </a:rPr>
              <a:t>program, </a:t>
            </a:r>
            <a:r>
              <a:rPr sz="1550" dirty="0">
                <a:latin typeface="Arial"/>
                <a:cs typeface="Arial"/>
              </a:rPr>
              <a:t>making</a:t>
            </a:r>
            <a:r>
              <a:rPr sz="1550" spc="110" dirty="0">
                <a:latin typeface="Arial"/>
                <a:cs typeface="Arial"/>
              </a:rPr>
              <a:t> </a:t>
            </a:r>
            <a:r>
              <a:rPr sz="1550" dirty="0">
                <a:latin typeface="Arial"/>
                <a:cs typeface="Arial"/>
              </a:rPr>
              <a:t>them</a:t>
            </a:r>
            <a:r>
              <a:rPr sz="1550" spc="35" dirty="0">
                <a:latin typeface="Arial"/>
                <a:cs typeface="Arial"/>
              </a:rPr>
              <a:t> </a:t>
            </a:r>
            <a:r>
              <a:rPr sz="1550" dirty="0">
                <a:latin typeface="Arial"/>
                <a:cs typeface="Arial"/>
              </a:rPr>
              <a:t>more</a:t>
            </a:r>
            <a:r>
              <a:rPr sz="1550" spc="80" dirty="0">
                <a:latin typeface="Arial"/>
                <a:cs typeface="Arial"/>
              </a:rPr>
              <a:t> </a:t>
            </a:r>
            <a:r>
              <a:rPr sz="1550" dirty="0">
                <a:latin typeface="Arial"/>
                <a:cs typeface="Arial"/>
              </a:rPr>
              <a:t>accessible</a:t>
            </a:r>
            <a:r>
              <a:rPr sz="1550" spc="85" dirty="0">
                <a:latin typeface="Arial"/>
                <a:cs typeface="Arial"/>
              </a:rPr>
              <a:t> </a:t>
            </a:r>
            <a:r>
              <a:rPr sz="1550" dirty="0">
                <a:latin typeface="Arial"/>
                <a:cs typeface="Arial"/>
              </a:rPr>
              <a:t>and</a:t>
            </a:r>
            <a:r>
              <a:rPr sz="1550" spc="20" dirty="0">
                <a:latin typeface="Arial"/>
                <a:cs typeface="Arial"/>
              </a:rPr>
              <a:t> </a:t>
            </a:r>
            <a:r>
              <a:rPr sz="1550" dirty="0">
                <a:latin typeface="Arial"/>
                <a:cs typeface="Arial"/>
              </a:rPr>
              <a:t>engaging</a:t>
            </a:r>
            <a:r>
              <a:rPr sz="1550" spc="70" dirty="0">
                <a:latin typeface="Arial"/>
                <a:cs typeface="Arial"/>
              </a:rPr>
              <a:t> </a:t>
            </a:r>
            <a:r>
              <a:rPr sz="1550" dirty="0">
                <a:latin typeface="Arial"/>
                <a:cs typeface="Arial"/>
              </a:rPr>
              <a:t>(Levy,</a:t>
            </a:r>
            <a:r>
              <a:rPr sz="1550" spc="160" dirty="0">
                <a:latin typeface="Arial"/>
                <a:cs typeface="Arial"/>
              </a:rPr>
              <a:t> </a:t>
            </a:r>
            <a:r>
              <a:rPr sz="1550" spc="-10" dirty="0">
                <a:latin typeface="Arial"/>
                <a:cs typeface="Arial"/>
              </a:rPr>
              <a:t>2025).</a:t>
            </a:r>
            <a:endParaRPr sz="1550" dirty="0">
              <a:latin typeface="Arial"/>
              <a:cs typeface="Arial"/>
            </a:endParaRPr>
          </a:p>
        </p:txBody>
      </p:sp>
      <p:pic>
        <p:nvPicPr>
          <p:cNvPr id="6" name="object 6"/>
          <p:cNvPicPr/>
          <p:nvPr/>
        </p:nvPicPr>
        <p:blipFill>
          <a:blip r:embed="rId3" cstate="print"/>
          <a:stretch>
            <a:fillRect/>
          </a:stretch>
        </p:blipFill>
        <p:spPr>
          <a:xfrm>
            <a:off x="6229849" y="12696"/>
            <a:ext cx="5962149" cy="6845226"/>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ctrTitle"/>
          </p:nvPr>
        </p:nvSpPr>
        <p:spPr>
          <a:prstGeom prst="rect">
            <a:avLst/>
          </a:prstGeom>
        </p:spPr>
        <p:txBody>
          <a:bodyPr vert="horz" wrap="square" lIns="0" tIns="74930" rIns="0" bIns="0" rtlCol="0">
            <a:spAutoFit/>
          </a:bodyPr>
          <a:lstStyle/>
          <a:p>
            <a:pPr marL="12700" marR="5080">
              <a:lnSpc>
                <a:spcPts val="4360"/>
              </a:lnSpc>
              <a:spcBef>
                <a:spcPts val="590"/>
              </a:spcBef>
            </a:pPr>
            <a:r>
              <a:rPr sz="3950" spc="-35" dirty="0"/>
              <a:t>Task</a:t>
            </a:r>
            <a:r>
              <a:rPr sz="3950" spc="-85" dirty="0"/>
              <a:t> </a:t>
            </a:r>
            <a:r>
              <a:rPr sz="3950" dirty="0"/>
              <a:t>3:</a:t>
            </a:r>
            <a:r>
              <a:rPr sz="3950" spc="-85" dirty="0"/>
              <a:t> </a:t>
            </a:r>
            <a:r>
              <a:rPr sz="3950" dirty="0"/>
              <a:t>Benefits,</a:t>
            </a:r>
            <a:r>
              <a:rPr sz="3950" spc="-65" dirty="0"/>
              <a:t> </a:t>
            </a:r>
            <a:r>
              <a:rPr sz="3950" spc="-10" dirty="0"/>
              <a:t>Models </a:t>
            </a:r>
            <a:r>
              <a:rPr sz="3950" dirty="0"/>
              <a:t>and</a:t>
            </a:r>
            <a:r>
              <a:rPr sz="3950" spc="-55" dirty="0"/>
              <a:t> </a:t>
            </a:r>
            <a:r>
              <a:rPr sz="3950" dirty="0"/>
              <a:t>Solution</a:t>
            </a:r>
            <a:r>
              <a:rPr sz="3950" spc="-15" dirty="0"/>
              <a:t> </a:t>
            </a:r>
            <a:r>
              <a:rPr sz="3950" dirty="0"/>
              <a:t>: </a:t>
            </a:r>
            <a:r>
              <a:rPr sz="3950" spc="-10" dirty="0"/>
              <a:t>Healthy </a:t>
            </a:r>
            <a:r>
              <a:rPr sz="3950" dirty="0"/>
              <a:t>Diet</a:t>
            </a:r>
            <a:r>
              <a:rPr sz="3950" spc="-45" dirty="0"/>
              <a:t> </a:t>
            </a:r>
            <a:r>
              <a:rPr sz="3950" spc="-10" dirty="0"/>
              <a:t>Promotion</a:t>
            </a:r>
            <a:endParaRPr sz="3950"/>
          </a:p>
        </p:txBody>
      </p:sp>
      <p:sp>
        <p:nvSpPr>
          <p:cNvPr id="3" name="object 3"/>
          <p:cNvSpPr txBox="1"/>
          <p:nvPr/>
        </p:nvSpPr>
        <p:spPr>
          <a:xfrm>
            <a:off x="8247380" y="3079178"/>
            <a:ext cx="89535" cy="300355"/>
          </a:xfrm>
          <a:prstGeom prst="rect">
            <a:avLst/>
          </a:prstGeom>
        </p:spPr>
        <p:txBody>
          <a:bodyPr vert="horz" wrap="square" lIns="0" tIns="12700" rIns="0" bIns="0" rtlCol="0">
            <a:spAutoFit/>
          </a:bodyPr>
          <a:lstStyle/>
          <a:p>
            <a:pPr marL="12700">
              <a:lnSpc>
                <a:spcPct val="100000"/>
              </a:lnSpc>
              <a:spcBef>
                <a:spcPts val="100"/>
              </a:spcBef>
            </a:pPr>
            <a:r>
              <a:rPr sz="1800" spc="-50" dirty="0">
                <a:latin typeface="Arial"/>
                <a:cs typeface="Arial"/>
              </a:rPr>
              <a:t>.</a:t>
            </a:r>
            <a:endParaRPr sz="1800">
              <a:latin typeface="Arial"/>
              <a:cs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5240" y="0"/>
            <a:ext cx="12192000" cy="6858000"/>
            <a:chOff x="0" y="0"/>
            <a:chExt cx="12192000" cy="6858000"/>
          </a:xfrm>
        </p:grpSpPr>
        <p:pic>
          <p:nvPicPr>
            <p:cNvPr id="3" name="object 3" descr="Apple with measuring tape"/>
            <p:cNvPicPr/>
            <p:nvPr/>
          </p:nvPicPr>
          <p:blipFill>
            <a:blip r:embed="rId2" cstate="print"/>
            <a:stretch>
              <a:fillRect/>
            </a:stretch>
          </p:blipFill>
          <p:spPr>
            <a:xfrm>
              <a:off x="0" y="838238"/>
              <a:ext cx="12102576" cy="6019758"/>
            </a:xfrm>
            <a:prstGeom prst="rect">
              <a:avLst/>
            </a:prstGeom>
          </p:spPr>
        </p:pic>
        <p:sp>
          <p:nvSpPr>
            <p:cNvPr id="4" name="object 4"/>
            <p:cNvSpPr/>
            <p:nvPr/>
          </p:nvSpPr>
          <p:spPr>
            <a:xfrm>
              <a:off x="4829175" y="0"/>
              <a:ext cx="7362825" cy="6858000"/>
            </a:xfrm>
            <a:custGeom>
              <a:avLst/>
              <a:gdLst/>
              <a:ahLst/>
              <a:cxnLst/>
              <a:rect l="l" t="t" r="r" b="b"/>
              <a:pathLst>
                <a:path w="7362825" h="6858000">
                  <a:moveTo>
                    <a:pt x="7362825" y="0"/>
                  </a:moveTo>
                  <a:lnTo>
                    <a:pt x="1622425" y="0"/>
                  </a:lnTo>
                  <a:lnTo>
                    <a:pt x="1600200" y="14985"/>
                  </a:lnTo>
                  <a:lnTo>
                    <a:pt x="1563726" y="41655"/>
                  </a:lnTo>
                  <a:lnTo>
                    <a:pt x="1527638" y="68831"/>
                  </a:lnTo>
                  <a:lnTo>
                    <a:pt x="1491939" y="96507"/>
                  </a:lnTo>
                  <a:lnTo>
                    <a:pt x="1456628" y="124680"/>
                  </a:lnTo>
                  <a:lnTo>
                    <a:pt x="1421708" y="153345"/>
                  </a:lnTo>
                  <a:lnTo>
                    <a:pt x="1387179" y="182500"/>
                  </a:lnTo>
                  <a:lnTo>
                    <a:pt x="1353043" y="212139"/>
                  </a:lnTo>
                  <a:lnTo>
                    <a:pt x="1319300" y="242258"/>
                  </a:lnTo>
                  <a:lnTo>
                    <a:pt x="1285953" y="272853"/>
                  </a:lnTo>
                  <a:lnTo>
                    <a:pt x="1253001" y="303920"/>
                  </a:lnTo>
                  <a:lnTo>
                    <a:pt x="1220448" y="335455"/>
                  </a:lnTo>
                  <a:lnTo>
                    <a:pt x="1188293" y="367454"/>
                  </a:lnTo>
                  <a:lnTo>
                    <a:pt x="1156538" y="399913"/>
                  </a:lnTo>
                  <a:lnTo>
                    <a:pt x="1125184" y="432827"/>
                  </a:lnTo>
                  <a:lnTo>
                    <a:pt x="1094233" y="466192"/>
                  </a:lnTo>
                  <a:lnTo>
                    <a:pt x="1063685" y="500004"/>
                  </a:lnTo>
                  <a:lnTo>
                    <a:pt x="1033542" y="534260"/>
                  </a:lnTo>
                  <a:lnTo>
                    <a:pt x="1003805" y="568954"/>
                  </a:lnTo>
                  <a:lnTo>
                    <a:pt x="974475" y="604084"/>
                  </a:lnTo>
                  <a:lnTo>
                    <a:pt x="945554" y="639643"/>
                  </a:lnTo>
                  <a:lnTo>
                    <a:pt x="917043" y="675630"/>
                  </a:lnTo>
                  <a:lnTo>
                    <a:pt x="888942" y="712038"/>
                  </a:lnTo>
                  <a:lnTo>
                    <a:pt x="861254" y="748865"/>
                  </a:lnTo>
                  <a:lnTo>
                    <a:pt x="833979" y="786106"/>
                  </a:lnTo>
                  <a:lnTo>
                    <a:pt x="807118" y="823757"/>
                  </a:lnTo>
                  <a:lnTo>
                    <a:pt x="780673" y="861813"/>
                  </a:lnTo>
                  <a:lnTo>
                    <a:pt x="754645" y="900271"/>
                  </a:lnTo>
                  <a:lnTo>
                    <a:pt x="729036" y="939127"/>
                  </a:lnTo>
                  <a:lnTo>
                    <a:pt x="703846" y="978376"/>
                  </a:lnTo>
                  <a:lnTo>
                    <a:pt x="679076" y="1018014"/>
                  </a:lnTo>
                  <a:lnTo>
                    <a:pt x="654729" y="1058037"/>
                  </a:lnTo>
                  <a:lnTo>
                    <a:pt x="630805" y="1098441"/>
                  </a:lnTo>
                  <a:lnTo>
                    <a:pt x="607304" y="1139222"/>
                  </a:lnTo>
                  <a:lnTo>
                    <a:pt x="584230" y="1180376"/>
                  </a:lnTo>
                  <a:lnTo>
                    <a:pt x="561582" y="1221898"/>
                  </a:lnTo>
                  <a:lnTo>
                    <a:pt x="539362" y="1263785"/>
                  </a:lnTo>
                  <a:lnTo>
                    <a:pt x="517572" y="1306031"/>
                  </a:lnTo>
                  <a:lnTo>
                    <a:pt x="496211" y="1348634"/>
                  </a:lnTo>
                  <a:lnTo>
                    <a:pt x="475283" y="1391589"/>
                  </a:lnTo>
                  <a:lnTo>
                    <a:pt x="454787" y="1434891"/>
                  </a:lnTo>
                  <a:lnTo>
                    <a:pt x="434725" y="1478537"/>
                  </a:lnTo>
                  <a:lnTo>
                    <a:pt x="415099" y="1522523"/>
                  </a:lnTo>
                  <a:lnTo>
                    <a:pt x="395909" y="1566844"/>
                  </a:lnTo>
                  <a:lnTo>
                    <a:pt x="377157" y="1611496"/>
                  </a:lnTo>
                  <a:lnTo>
                    <a:pt x="358844" y="1656476"/>
                  </a:lnTo>
                  <a:lnTo>
                    <a:pt x="340971" y="1701778"/>
                  </a:lnTo>
                  <a:lnTo>
                    <a:pt x="323539" y="1747399"/>
                  </a:lnTo>
                  <a:lnTo>
                    <a:pt x="306550" y="1793335"/>
                  </a:lnTo>
                  <a:lnTo>
                    <a:pt x="290005" y="1839581"/>
                  </a:lnTo>
                  <a:lnTo>
                    <a:pt x="273905" y="1886134"/>
                  </a:lnTo>
                  <a:lnTo>
                    <a:pt x="258251" y="1932989"/>
                  </a:lnTo>
                  <a:lnTo>
                    <a:pt x="243044" y="1980142"/>
                  </a:lnTo>
                  <a:lnTo>
                    <a:pt x="228287" y="2027589"/>
                  </a:lnTo>
                  <a:lnTo>
                    <a:pt x="213979" y="2075326"/>
                  </a:lnTo>
                  <a:lnTo>
                    <a:pt x="200122" y="2123348"/>
                  </a:lnTo>
                  <a:lnTo>
                    <a:pt x="186718" y="2171652"/>
                  </a:lnTo>
                  <a:lnTo>
                    <a:pt x="173767" y="2220234"/>
                  </a:lnTo>
                  <a:lnTo>
                    <a:pt x="161271" y="2269089"/>
                  </a:lnTo>
                  <a:lnTo>
                    <a:pt x="149231" y="2318212"/>
                  </a:lnTo>
                  <a:lnTo>
                    <a:pt x="137648" y="2367601"/>
                  </a:lnTo>
                  <a:lnTo>
                    <a:pt x="126524" y="2417251"/>
                  </a:lnTo>
                  <a:lnTo>
                    <a:pt x="115859" y="2467157"/>
                  </a:lnTo>
                  <a:lnTo>
                    <a:pt x="105656" y="2517316"/>
                  </a:lnTo>
                  <a:lnTo>
                    <a:pt x="95914" y="2567723"/>
                  </a:lnTo>
                  <a:lnTo>
                    <a:pt x="86636" y="2618375"/>
                  </a:lnTo>
                  <a:lnTo>
                    <a:pt x="77822" y="2669267"/>
                  </a:lnTo>
                  <a:lnTo>
                    <a:pt x="69474" y="2720394"/>
                  </a:lnTo>
                  <a:lnTo>
                    <a:pt x="61593" y="2771754"/>
                  </a:lnTo>
                  <a:lnTo>
                    <a:pt x="54180" y="2823341"/>
                  </a:lnTo>
                  <a:lnTo>
                    <a:pt x="47236" y="2875152"/>
                  </a:lnTo>
                  <a:lnTo>
                    <a:pt x="40764" y="2927182"/>
                  </a:lnTo>
                  <a:lnTo>
                    <a:pt x="34763" y="2979428"/>
                  </a:lnTo>
                  <a:lnTo>
                    <a:pt x="29235" y="3031884"/>
                  </a:lnTo>
                  <a:lnTo>
                    <a:pt x="24181" y="3084548"/>
                  </a:lnTo>
                  <a:lnTo>
                    <a:pt x="19603" y="3137414"/>
                  </a:lnTo>
                  <a:lnTo>
                    <a:pt x="15502" y="3190480"/>
                  </a:lnTo>
                  <a:lnTo>
                    <a:pt x="11878" y="3243739"/>
                  </a:lnTo>
                  <a:lnTo>
                    <a:pt x="8734" y="3297190"/>
                  </a:lnTo>
                  <a:lnTo>
                    <a:pt x="6070" y="3350826"/>
                  </a:lnTo>
                  <a:lnTo>
                    <a:pt x="3888" y="3404645"/>
                  </a:lnTo>
                  <a:lnTo>
                    <a:pt x="2189" y="3458642"/>
                  </a:lnTo>
                  <a:lnTo>
                    <a:pt x="973" y="3512812"/>
                  </a:lnTo>
                  <a:lnTo>
                    <a:pt x="243" y="3567153"/>
                  </a:lnTo>
                  <a:lnTo>
                    <a:pt x="0" y="3621658"/>
                  </a:lnTo>
                  <a:lnTo>
                    <a:pt x="520" y="3676634"/>
                  </a:lnTo>
                  <a:lnTo>
                    <a:pt x="2071" y="3730820"/>
                  </a:lnTo>
                  <a:lnTo>
                    <a:pt x="4640" y="3784228"/>
                  </a:lnTo>
                  <a:lnTo>
                    <a:pt x="8212" y="3836871"/>
                  </a:lnTo>
                  <a:lnTo>
                    <a:pt x="12772" y="3888764"/>
                  </a:lnTo>
                  <a:lnTo>
                    <a:pt x="18308" y="3939919"/>
                  </a:lnTo>
                  <a:lnTo>
                    <a:pt x="24805" y="3990349"/>
                  </a:lnTo>
                  <a:lnTo>
                    <a:pt x="32248" y="4040067"/>
                  </a:lnTo>
                  <a:lnTo>
                    <a:pt x="40625" y="4089087"/>
                  </a:lnTo>
                  <a:lnTo>
                    <a:pt x="49920" y="4137422"/>
                  </a:lnTo>
                  <a:lnTo>
                    <a:pt x="60119" y="4185084"/>
                  </a:lnTo>
                  <a:lnTo>
                    <a:pt x="71210" y="4232087"/>
                  </a:lnTo>
                  <a:lnTo>
                    <a:pt x="83177" y="4278444"/>
                  </a:lnTo>
                  <a:lnTo>
                    <a:pt x="96006" y="4324169"/>
                  </a:lnTo>
                  <a:lnTo>
                    <a:pt x="109684" y="4369273"/>
                  </a:lnTo>
                  <a:lnTo>
                    <a:pt x="124196" y="4413772"/>
                  </a:lnTo>
                  <a:lnTo>
                    <a:pt x="139529" y="4457676"/>
                  </a:lnTo>
                  <a:lnTo>
                    <a:pt x="155668" y="4501001"/>
                  </a:lnTo>
                  <a:lnTo>
                    <a:pt x="172599" y="4543759"/>
                  </a:lnTo>
                  <a:lnTo>
                    <a:pt x="190308" y="4585962"/>
                  </a:lnTo>
                  <a:lnTo>
                    <a:pt x="208782" y="4627625"/>
                  </a:lnTo>
                  <a:lnTo>
                    <a:pt x="228005" y="4668760"/>
                  </a:lnTo>
                  <a:lnTo>
                    <a:pt x="247965" y="4709381"/>
                  </a:lnTo>
                  <a:lnTo>
                    <a:pt x="268646" y="4749500"/>
                  </a:lnTo>
                  <a:lnTo>
                    <a:pt x="290035" y="4789131"/>
                  </a:lnTo>
                  <a:lnTo>
                    <a:pt x="312118" y="4828287"/>
                  </a:lnTo>
                  <a:lnTo>
                    <a:pt x="334881" y="4866981"/>
                  </a:lnTo>
                  <a:lnTo>
                    <a:pt x="358309" y="4905226"/>
                  </a:lnTo>
                  <a:lnTo>
                    <a:pt x="382389" y="4943035"/>
                  </a:lnTo>
                  <a:lnTo>
                    <a:pt x="407107" y="4980422"/>
                  </a:lnTo>
                  <a:lnTo>
                    <a:pt x="432448" y="5017399"/>
                  </a:lnTo>
                  <a:lnTo>
                    <a:pt x="458399" y="5053981"/>
                  </a:lnTo>
                  <a:lnTo>
                    <a:pt x="484945" y="5090179"/>
                  </a:lnTo>
                  <a:lnTo>
                    <a:pt x="512072" y="5126007"/>
                  </a:lnTo>
                  <a:lnTo>
                    <a:pt x="539767" y="5161478"/>
                  </a:lnTo>
                  <a:lnTo>
                    <a:pt x="568015" y="5196606"/>
                  </a:lnTo>
                  <a:lnTo>
                    <a:pt x="596802" y="5231403"/>
                  </a:lnTo>
                  <a:lnTo>
                    <a:pt x="626114" y="5265883"/>
                  </a:lnTo>
                  <a:lnTo>
                    <a:pt x="655938" y="5300058"/>
                  </a:lnTo>
                  <a:lnTo>
                    <a:pt x="686258" y="5333942"/>
                  </a:lnTo>
                  <a:lnTo>
                    <a:pt x="717061" y="5367549"/>
                  </a:lnTo>
                  <a:lnTo>
                    <a:pt x="748333" y="5400890"/>
                  </a:lnTo>
                  <a:lnTo>
                    <a:pt x="780060" y="5433980"/>
                  </a:lnTo>
                  <a:lnTo>
                    <a:pt x="812228" y="5466831"/>
                  </a:lnTo>
                  <a:lnTo>
                    <a:pt x="844822" y="5499457"/>
                  </a:lnTo>
                  <a:lnTo>
                    <a:pt x="877829" y="5531870"/>
                  </a:lnTo>
                  <a:lnTo>
                    <a:pt x="911235" y="5564085"/>
                  </a:lnTo>
                  <a:lnTo>
                    <a:pt x="945025" y="5596113"/>
                  </a:lnTo>
                  <a:lnTo>
                    <a:pt x="979185" y="5627969"/>
                  </a:lnTo>
                  <a:lnTo>
                    <a:pt x="1013703" y="5659664"/>
                  </a:lnTo>
                  <a:lnTo>
                    <a:pt x="1048562" y="5691214"/>
                  </a:lnTo>
                  <a:lnTo>
                    <a:pt x="1083750" y="5722630"/>
                  </a:lnTo>
                  <a:lnTo>
                    <a:pt x="1119251" y="5753925"/>
                  </a:lnTo>
                  <a:lnTo>
                    <a:pt x="1155054" y="5785114"/>
                  </a:lnTo>
                  <a:lnTo>
                    <a:pt x="1227502" y="5847222"/>
                  </a:lnTo>
                  <a:lnTo>
                    <a:pt x="1300983" y="5909059"/>
                  </a:lnTo>
                  <a:lnTo>
                    <a:pt x="1375383" y="5970730"/>
                  </a:lnTo>
                  <a:lnTo>
                    <a:pt x="1488461" y="6063157"/>
                  </a:lnTo>
                  <a:lnTo>
                    <a:pt x="1757240" y="6280281"/>
                  </a:lnTo>
                  <a:lnTo>
                    <a:pt x="1952963" y="6439467"/>
                  </a:lnTo>
                  <a:lnTo>
                    <a:pt x="2071781" y="6535331"/>
                  </a:lnTo>
                  <a:lnTo>
                    <a:pt x="2151022" y="6598263"/>
                  </a:lnTo>
                  <a:lnTo>
                    <a:pt x="2230406" y="6660226"/>
                  </a:lnTo>
                  <a:lnTo>
                    <a:pt x="2270183" y="6690793"/>
                  </a:lnTo>
                  <a:lnTo>
                    <a:pt x="2310035" y="6721058"/>
                  </a:lnTo>
                  <a:lnTo>
                    <a:pt x="2349974" y="6751000"/>
                  </a:lnTo>
                  <a:lnTo>
                    <a:pt x="2390013" y="6780598"/>
                  </a:lnTo>
                  <a:lnTo>
                    <a:pt x="2501773" y="6857999"/>
                  </a:lnTo>
                  <a:lnTo>
                    <a:pt x="7362825" y="6857999"/>
                  </a:lnTo>
                  <a:lnTo>
                    <a:pt x="7362825" y="0"/>
                  </a:lnTo>
                  <a:close/>
                </a:path>
              </a:pathLst>
            </a:custGeom>
            <a:solidFill>
              <a:srgbClr val="FFFFFF">
                <a:alpha val="50195"/>
              </a:srgbClr>
            </a:solidFill>
          </p:spPr>
          <p:txBody>
            <a:bodyPr wrap="square" lIns="0" tIns="0" rIns="0" bIns="0" rtlCol="0"/>
            <a:lstStyle/>
            <a:p>
              <a:endParaRPr/>
            </a:p>
          </p:txBody>
        </p:sp>
        <p:sp>
          <p:nvSpPr>
            <p:cNvPr id="5" name="object 5"/>
            <p:cNvSpPr/>
            <p:nvPr/>
          </p:nvSpPr>
          <p:spPr>
            <a:xfrm>
              <a:off x="4610100" y="0"/>
              <a:ext cx="7581900" cy="6858000"/>
            </a:xfrm>
            <a:custGeom>
              <a:avLst/>
              <a:gdLst/>
              <a:ahLst/>
              <a:cxnLst/>
              <a:rect l="l" t="t" r="r" b="b"/>
              <a:pathLst>
                <a:path w="7581900" h="6858000">
                  <a:moveTo>
                    <a:pt x="2533650" y="6858000"/>
                  </a:moveTo>
                  <a:lnTo>
                    <a:pt x="2478735" y="6819620"/>
                  </a:lnTo>
                  <a:lnTo>
                    <a:pt x="2438120" y="6790334"/>
                  </a:lnTo>
                  <a:lnTo>
                    <a:pt x="2397595" y="6760718"/>
                  </a:lnTo>
                  <a:lnTo>
                    <a:pt x="2357132" y="6730771"/>
                  </a:lnTo>
                  <a:lnTo>
                    <a:pt x="2276335" y="6670027"/>
                  </a:lnTo>
                  <a:lnTo>
                    <a:pt x="2195626" y="6608280"/>
                  </a:lnTo>
                  <a:lnTo>
                    <a:pt x="2074532" y="6514122"/>
                  </a:lnTo>
                  <a:lnTo>
                    <a:pt x="1876577" y="6358941"/>
                  </a:lnTo>
                  <a:lnTo>
                    <a:pt x="1606232" y="6148514"/>
                  </a:lnTo>
                  <a:lnTo>
                    <a:pt x="1492402" y="6058903"/>
                  </a:lnTo>
                  <a:lnTo>
                    <a:pt x="1417447" y="5999073"/>
                  </a:lnTo>
                  <a:lnTo>
                    <a:pt x="1343342" y="5939040"/>
                  </a:lnTo>
                  <a:lnTo>
                    <a:pt x="1270203" y="5878715"/>
                  </a:lnTo>
                  <a:lnTo>
                    <a:pt x="1234020" y="5848401"/>
                  </a:lnTo>
                  <a:lnTo>
                    <a:pt x="1198118" y="5817959"/>
                  </a:lnTo>
                  <a:lnTo>
                    <a:pt x="1162507" y="5787402"/>
                  </a:lnTo>
                  <a:lnTo>
                    <a:pt x="1127213" y="5756694"/>
                  </a:lnTo>
                  <a:lnTo>
                    <a:pt x="1092212" y="5725820"/>
                  </a:lnTo>
                  <a:lnTo>
                    <a:pt x="1057554" y="5694781"/>
                  </a:lnTo>
                  <a:lnTo>
                    <a:pt x="1023239" y="5663565"/>
                  </a:lnTo>
                  <a:lnTo>
                    <a:pt x="989279" y="5632132"/>
                  </a:lnTo>
                  <a:lnTo>
                    <a:pt x="955675" y="5600497"/>
                  </a:lnTo>
                  <a:lnTo>
                    <a:pt x="922464" y="5568632"/>
                  </a:lnTo>
                  <a:lnTo>
                    <a:pt x="889635" y="5536527"/>
                  </a:lnTo>
                  <a:lnTo>
                    <a:pt x="857211" y="5504167"/>
                  </a:lnTo>
                  <a:lnTo>
                    <a:pt x="825207" y="5471541"/>
                  </a:lnTo>
                  <a:lnTo>
                    <a:pt x="793635" y="5438635"/>
                  </a:lnTo>
                  <a:lnTo>
                    <a:pt x="762495" y="5405425"/>
                  </a:lnTo>
                  <a:lnTo>
                    <a:pt x="731824" y="5371909"/>
                  </a:lnTo>
                  <a:lnTo>
                    <a:pt x="701611" y="5338076"/>
                  </a:lnTo>
                  <a:lnTo>
                    <a:pt x="671893" y="5303901"/>
                  </a:lnTo>
                  <a:lnTo>
                    <a:pt x="642658" y="5269369"/>
                  </a:lnTo>
                  <a:lnTo>
                    <a:pt x="613918" y="5234483"/>
                  </a:lnTo>
                  <a:lnTo>
                    <a:pt x="585711" y="5199215"/>
                  </a:lnTo>
                  <a:lnTo>
                    <a:pt x="558038" y="5163566"/>
                  </a:lnTo>
                  <a:lnTo>
                    <a:pt x="530898" y="5127498"/>
                  </a:lnTo>
                  <a:lnTo>
                    <a:pt x="504317" y="5091011"/>
                  </a:lnTo>
                  <a:lnTo>
                    <a:pt x="478307" y="5054104"/>
                  </a:lnTo>
                  <a:lnTo>
                    <a:pt x="452882" y="5016741"/>
                  </a:lnTo>
                  <a:lnTo>
                    <a:pt x="428040" y="4978920"/>
                  </a:lnTo>
                  <a:lnTo>
                    <a:pt x="403809" y="4940630"/>
                  </a:lnTo>
                  <a:lnTo>
                    <a:pt x="380199" y="4901844"/>
                  </a:lnTo>
                  <a:lnTo>
                    <a:pt x="357225" y="4862563"/>
                  </a:lnTo>
                  <a:lnTo>
                    <a:pt x="334899" y="4822774"/>
                  </a:lnTo>
                  <a:lnTo>
                    <a:pt x="313220" y="4782451"/>
                  </a:lnTo>
                  <a:lnTo>
                    <a:pt x="292227" y="4741583"/>
                  </a:lnTo>
                  <a:lnTo>
                    <a:pt x="271894" y="4700155"/>
                  </a:lnTo>
                  <a:lnTo>
                    <a:pt x="252272" y="4658169"/>
                  </a:lnTo>
                  <a:lnTo>
                    <a:pt x="233362" y="4615586"/>
                  </a:lnTo>
                  <a:lnTo>
                    <a:pt x="215163" y="4572419"/>
                  </a:lnTo>
                  <a:lnTo>
                    <a:pt x="197700" y="4528642"/>
                  </a:lnTo>
                  <a:lnTo>
                    <a:pt x="180975" y="4484230"/>
                  </a:lnTo>
                  <a:lnTo>
                    <a:pt x="165023" y="4439183"/>
                  </a:lnTo>
                  <a:lnTo>
                    <a:pt x="149834" y="4393489"/>
                  </a:lnTo>
                  <a:lnTo>
                    <a:pt x="135432" y="4347134"/>
                  </a:lnTo>
                  <a:lnTo>
                    <a:pt x="121818" y="4300093"/>
                  </a:lnTo>
                  <a:lnTo>
                    <a:pt x="109029" y="4252353"/>
                  </a:lnTo>
                  <a:lnTo>
                    <a:pt x="97053" y="4203916"/>
                  </a:lnTo>
                  <a:lnTo>
                    <a:pt x="85902" y="4154767"/>
                  </a:lnTo>
                  <a:lnTo>
                    <a:pt x="75615" y="4104868"/>
                  </a:lnTo>
                  <a:lnTo>
                    <a:pt x="66179" y="4054233"/>
                  </a:lnTo>
                  <a:lnTo>
                    <a:pt x="57619" y="4002824"/>
                  </a:lnTo>
                  <a:lnTo>
                    <a:pt x="49936" y="3950652"/>
                  </a:lnTo>
                  <a:lnTo>
                    <a:pt x="43154" y="3897693"/>
                  </a:lnTo>
                  <a:lnTo>
                    <a:pt x="37287" y="3843921"/>
                  </a:lnTo>
                  <a:lnTo>
                    <a:pt x="32346" y="3789337"/>
                  </a:lnTo>
                  <a:lnTo>
                    <a:pt x="28333" y="3733927"/>
                  </a:lnTo>
                  <a:lnTo>
                    <a:pt x="25273" y="3677666"/>
                  </a:lnTo>
                  <a:lnTo>
                    <a:pt x="22948" y="3621989"/>
                  </a:lnTo>
                  <a:lnTo>
                    <a:pt x="21107" y="3566452"/>
                  </a:lnTo>
                  <a:lnTo>
                    <a:pt x="19735" y="3511067"/>
                  </a:lnTo>
                  <a:lnTo>
                    <a:pt x="18834" y="3455835"/>
                  </a:lnTo>
                  <a:lnTo>
                    <a:pt x="18389" y="3400755"/>
                  </a:lnTo>
                  <a:lnTo>
                    <a:pt x="18427" y="3345840"/>
                  </a:lnTo>
                  <a:lnTo>
                    <a:pt x="18910" y="3291090"/>
                  </a:lnTo>
                  <a:lnTo>
                    <a:pt x="19875" y="3236506"/>
                  </a:lnTo>
                  <a:lnTo>
                    <a:pt x="21297" y="3182112"/>
                  </a:lnTo>
                  <a:lnTo>
                    <a:pt x="23177" y="3127883"/>
                  </a:lnTo>
                  <a:lnTo>
                    <a:pt x="25527" y="3073844"/>
                  </a:lnTo>
                  <a:lnTo>
                    <a:pt x="28333" y="3019983"/>
                  </a:lnTo>
                  <a:lnTo>
                    <a:pt x="31597" y="2966326"/>
                  </a:lnTo>
                  <a:lnTo>
                    <a:pt x="35318" y="2912859"/>
                  </a:lnTo>
                  <a:lnTo>
                    <a:pt x="39497" y="2859582"/>
                  </a:lnTo>
                  <a:lnTo>
                    <a:pt x="44132" y="2806522"/>
                  </a:lnTo>
                  <a:lnTo>
                    <a:pt x="49237" y="2753664"/>
                  </a:lnTo>
                  <a:lnTo>
                    <a:pt x="54787" y="2701010"/>
                  </a:lnTo>
                  <a:lnTo>
                    <a:pt x="60782" y="2648585"/>
                  </a:lnTo>
                  <a:lnTo>
                    <a:pt x="67233" y="2596375"/>
                  </a:lnTo>
                  <a:lnTo>
                    <a:pt x="74142" y="2544394"/>
                  </a:lnTo>
                  <a:lnTo>
                    <a:pt x="81508" y="2492629"/>
                  </a:lnTo>
                  <a:lnTo>
                    <a:pt x="89319" y="2441105"/>
                  </a:lnTo>
                  <a:lnTo>
                    <a:pt x="97574" y="2389822"/>
                  </a:lnTo>
                  <a:lnTo>
                    <a:pt x="106273" y="2338768"/>
                  </a:lnTo>
                  <a:lnTo>
                    <a:pt x="115430" y="2287968"/>
                  </a:lnTo>
                  <a:lnTo>
                    <a:pt x="125031" y="2237422"/>
                  </a:lnTo>
                  <a:lnTo>
                    <a:pt x="135077" y="2187117"/>
                  </a:lnTo>
                  <a:lnTo>
                    <a:pt x="145567" y="2137079"/>
                  </a:lnTo>
                  <a:lnTo>
                    <a:pt x="156502" y="2087295"/>
                  </a:lnTo>
                  <a:lnTo>
                    <a:pt x="167868" y="2037778"/>
                  </a:lnTo>
                  <a:lnTo>
                    <a:pt x="179692" y="1988540"/>
                  </a:lnTo>
                  <a:lnTo>
                    <a:pt x="191947" y="1939569"/>
                  </a:lnTo>
                  <a:lnTo>
                    <a:pt x="204647" y="1890877"/>
                  </a:lnTo>
                  <a:lnTo>
                    <a:pt x="217779" y="1842465"/>
                  </a:lnTo>
                  <a:lnTo>
                    <a:pt x="231355" y="1794344"/>
                  </a:lnTo>
                  <a:lnTo>
                    <a:pt x="245364" y="1746504"/>
                  </a:lnTo>
                  <a:lnTo>
                    <a:pt x="259803" y="1698967"/>
                  </a:lnTo>
                  <a:lnTo>
                    <a:pt x="274688" y="1651736"/>
                  </a:lnTo>
                  <a:lnTo>
                    <a:pt x="290004" y="1604797"/>
                  </a:lnTo>
                  <a:lnTo>
                    <a:pt x="305739" y="1558163"/>
                  </a:lnTo>
                  <a:lnTo>
                    <a:pt x="321919" y="1511846"/>
                  </a:lnTo>
                  <a:lnTo>
                    <a:pt x="338531" y="1465846"/>
                  </a:lnTo>
                  <a:lnTo>
                    <a:pt x="355574" y="1420164"/>
                  </a:lnTo>
                  <a:lnTo>
                    <a:pt x="373037" y="1374800"/>
                  </a:lnTo>
                  <a:lnTo>
                    <a:pt x="390944" y="1329778"/>
                  </a:lnTo>
                  <a:lnTo>
                    <a:pt x="409257" y="1285074"/>
                  </a:lnTo>
                  <a:lnTo>
                    <a:pt x="428015" y="1240713"/>
                  </a:lnTo>
                  <a:lnTo>
                    <a:pt x="447192" y="1196695"/>
                  </a:lnTo>
                  <a:lnTo>
                    <a:pt x="466788" y="1153020"/>
                  </a:lnTo>
                  <a:lnTo>
                    <a:pt x="486816" y="1109687"/>
                  </a:lnTo>
                  <a:lnTo>
                    <a:pt x="507263" y="1066711"/>
                  </a:lnTo>
                  <a:lnTo>
                    <a:pt x="528129" y="1024089"/>
                  </a:lnTo>
                  <a:lnTo>
                    <a:pt x="549414" y="981837"/>
                  </a:lnTo>
                  <a:lnTo>
                    <a:pt x="571119" y="939939"/>
                  </a:lnTo>
                  <a:lnTo>
                    <a:pt x="593255" y="898423"/>
                  </a:lnTo>
                  <a:lnTo>
                    <a:pt x="615797" y="857275"/>
                  </a:lnTo>
                  <a:lnTo>
                    <a:pt x="638759" y="816495"/>
                  </a:lnTo>
                  <a:lnTo>
                    <a:pt x="662127" y="776109"/>
                  </a:lnTo>
                  <a:lnTo>
                    <a:pt x="685927" y="736104"/>
                  </a:lnTo>
                  <a:lnTo>
                    <a:pt x="710120" y="696493"/>
                  </a:lnTo>
                  <a:lnTo>
                    <a:pt x="734745" y="657275"/>
                  </a:lnTo>
                  <a:lnTo>
                    <a:pt x="759777" y="618451"/>
                  </a:lnTo>
                  <a:lnTo>
                    <a:pt x="785215" y="580034"/>
                  </a:lnTo>
                  <a:lnTo>
                    <a:pt x="811060" y="542023"/>
                  </a:lnTo>
                  <a:lnTo>
                    <a:pt x="837323" y="504431"/>
                  </a:lnTo>
                  <a:lnTo>
                    <a:pt x="863993" y="467245"/>
                  </a:lnTo>
                  <a:lnTo>
                    <a:pt x="891070" y="430479"/>
                  </a:lnTo>
                  <a:lnTo>
                    <a:pt x="918552" y="394131"/>
                  </a:lnTo>
                  <a:lnTo>
                    <a:pt x="946442" y="358216"/>
                  </a:lnTo>
                  <a:lnTo>
                    <a:pt x="974725" y="322732"/>
                  </a:lnTo>
                  <a:lnTo>
                    <a:pt x="1003427" y="287693"/>
                  </a:lnTo>
                  <a:lnTo>
                    <a:pt x="1032522" y="253085"/>
                  </a:lnTo>
                  <a:lnTo>
                    <a:pt x="1062024" y="218922"/>
                  </a:lnTo>
                  <a:lnTo>
                    <a:pt x="1091920" y="185204"/>
                  </a:lnTo>
                  <a:lnTo>
                    <a:pt x="1122222" y="151942"/>
                  </a:lnTo>
                  <a:lnTo>
                    <a:pt x="1152918" y="119138"/>
                  </a:lnTo>
                  <a:lnTo>
                    <a:pt x="1184008" y="86791"/>
                  </a:lnTo>
                  <a:lnTo>
                    <a:pt x="1215504" y="54914"/>
                  </a:lnTo>
                  <a:lnTo>
                    <a:pt x="1247394" y="23495"/>
                  </a:lnTo>
                  <a:lnTo>
                    <a:pt x="1273429" y="0"/>
                  </a:lnTo>
                  <a:lnTo>
                    <a:pt x="1256030" y="0"/>
                  </a:lnTo>
                  <a:lnTo>
                    <a:pt x="1197216" y="55803"/>
                  </a:lnTo>
                  <a:lnTo>
                    <a:pt x="1165720" y="87680"/>
                  </a:lnTo>
                  <a:lnTo>
                    <a:pt x="1134630" y="120027"/>
                  </a:lnTo>
                  <a:lnTo>
                    <a:pt x="1103922" y="152831"/>
                  </a:lnTo>
                  <a:lnTo>
                    <a:pt x="1073632" y="186093"/>
                  </a:lnTo>
                  <a:lnTo>
                    <a:pt x="1043736" y="219811"/>
                  </a:lnTo>
                  <a:lnTo>
                    <a:pt x="1014234" y="253974"/>
                  </a:lnTo>
                  <a:lnTo>
                    <a:pt x="985139" y="288582"/>
                  </a:lnTo>
                  <a:lnTo>
                    <a:pt x="956437" y="323621"/>
                  </a:lnTo>
                  <a:lnTo>
                    <a:pt x="928154" y="359105"/>
                  </a:lnTo>
                  <a:lnTo>
                    <a:pt x="900264" y="395020"/>
                  </a:lnTo>
                  <a:lnTo>
                    <a:pt x="872782" y="431368"/>
                  </a:lnTo>
                  <a:lnTo>
                    <a:pt x="845705" y="468134"/>
                  </a:lnTo>
                  <a:lnTo>
                    <a:pt x="819035" y="505320"/>
                  </a:lnTo>
                  <a:lnTo>
                    <a:pt x="792772" y="542912"/>
                  </a:lnTo>
                  <a:lnTo>
                    <a:pt x="766927" y="580923"/>
                  </a:lnTo>
                  <a:lnTo>
                    <a:pt x="741489" y="619340"/>
                  </a:lnTo>
                  <a:lnTo>
                    <a:pt x="716457" y="658164"/>
                  </a:lnTo>
                  <a:lnTo>
                    <a:pt x="691832" y="697382"/>
                  </a:lnTo>
                  <a:lnTo>
                    <a:pt x="667626" y="736993"/>
                  </a:lnTo>
                  <a:lnTo>
                    <a:pt x="643839" y="776998"/>
                  </a:lnTo>
                  <a:lnTo>
                    <a:pt x="620458" y="817384"/>
                  </a:lnTo>
                  <a:lnTo>
                    <a:pt x="597496" y="858164"/>
                  </a:lnTo>
                  <a:lnTo>
                    <a:pt x="574954" y="899312"/>
                  </a:lnTo>
                  <a:lnTo>
                    <a:pt x="552831" y="940828"/>
                  </a:lnTo>
                  <a:lnTo>
                    <a:pt x="531126" y="982726"/>
                  </a:lnTo>
                  <a:lnTo>
                    <a:pt x="509828" y="1024978"/>
                  </a:lnTo>
                  <a:lnTo>
                    <a:pt x="488962" y="1067600"/>
                  </a:lnTo>
                  <a:lnTo>
                    <a:pt x="468515" y="1110576"/>
                  </a:lnTo>
                  <a:lnTo>
                    <a:pt x="448500" y="1153909"/>
                  </a:lnTo>
                  <a:lnTo>
                    <a:pt x="428891" y="1197584"/>
                  </a:lnTo>
                  <a:lnTo>
                    <a:pt x="409714" y="1241602"/>
                  </a:lnTo>
                  <a:lnTo>
                    <a:pt x="390969" y="1285963"/>
                  </a:lnTo>
                  <a:lnTo>
                    <a:pt x="372643" y="1330667"/>
                  </a:lnTo>
                  <a:lnTo>
                    <a:pt x="354749" y="1375689"/>
                  </a:lnTo>
                  <a:lnTo>
                    <a:pt x="337273" y="1421053"/>
                  </a:lnTo>
                  <a:lnTo>
                    <a:pt x="320230" y="1466735"/>
                  </a:lnTo>
                  <a:lnTo>
                    <a:pt x="303618" y="1512735"/>
                  </a:lnTo>
                  <a:lnTo>
                    <a:pt x="287439" y="1559052"/>
                  </a:lnTo>
                  <a:lnTo>
                    <a:pt x="271691" y="1605686"/>
                  </a:lnTo>
                  <a:lnTo>
                    <a:pt x="256374" y="1652625"/>
                  </a:lnTo>
                  <a:lnTo>
                    <a:pt x="241503" y="1699856"/>
                  </a:lnTo>
                  <a:lnTo>
                    <a:pt x="227050" y="1747393"/>
                  </a:lnTo>
                  <a:lnTo>
                    <a:pt x="213042" y="1795233"/>
                  </a:lnTo>
                  <a:lnTo>
                    <a:pt x="199466" y="1843354"/>
                  </a:lnTo>
                  <a:lnTo>
                    <a:pt x="186334" y="1891766"/>
                  </a:lnTo>
                  <a:lnTo>
                    <a:pt x="173634" y="1940458"/>
                  </a:lnTo>
                  <a:lnTo>
                    <a:pt x="161378" y="1989429"/>
                  </a:lnTo>
                  <a:lnTo>
                    <a:pt x="149555" y="2038667"/>
                  </a:lnTo>
                  <a:lnTo>
                    <a:pt x="138176" y="2088184"/>
                  </a:lnTo>
                  <a:lnTo>
                    <a:pt x="127241" y="2137968"/>
                  </a:lnTo>
                  <a:lnTo>
                    <a:pt x="116751" y="2188006"/>
                  </a:lnTo>
                  <a:lnTo>
                    <a:pt x="106705" y="2238311"/>
                  </a:lnTo>
                  <a:lnTo>
                    <a:pt x="97104" y="2288857"/>
                  </a:lnTo>
                  <a:lnTo>
                    <a:pt x="87947" y="2339657"/>
                  </a:lnTo>
                  <a:lnTo>
                    <a:pt x="79235" y="2390711"/>
                  </a:lnTo>
                  <a:lnTo>
                    <a:pt x="70980" y="2441994"/>
                  </a:lnTo>
                  <a:lnTo>
                    <a:pt x="63169" y="2493518"/>
                  </a:lnTo>
                  <a:lnTo>
                    <a:pt x="55803" y="2545283"/>
                  </a:lnTo>
                  <a:lnTo>
                    <a:pt x="48895" y="2597264"/>
                  </a:lnTo>
                  <a:lnTo>
                    <a:pt x="42443" y="2649474"/>
                  </a:lnTo>
                  <a:lnTo>
                    <a:pt x="36436" y="2701899"/>
                  </a:lnTo>
                  <a:lnTo>
                    <a:pt x="30886" y="2754553"/>
                  </a:lnTo>
                  <a:lnTo>
                    <a:pt x="25781" y="2807411"/>
                  </a:lnTo>
                  <a:lnTo>
                    <a:pt x="21145" y="2860471"/>
                  </a:lnTo>
                  <a:lnTo>
                    <a:pt x="16954" y="2913748"/>
                  </a:lnTo>
                  <a:lnTo>
                    <a:pt x="13233" y="2967215"/>
                  </a:lnTo>
                  <a:lnTo>
                    <a:pt x="9969" y="3020872"/>
                  </a:lnTo>
                  <a:lnTo>
                    <a:pt x="7150" y="3074733"/>
                  </a:lnTo>
                  <a:lnTo>
                    <a:pt x="4800" y="3128772"/>
                  </a:lnTo>
                  <a:lnTo>
                    <a:pt x="2921" y="3183001"/>
                  </a:lnTo>
                  <a:lnTo>
                    <a:pt x="1498" y="3237395"/>
                  </a:lnTo>
                  <a:lnTo>
                    <a:pt x="533" y="3291979"/>
                  </a:lnTo>
                  <a:lnTo>
                    <a:pt x="38" y="3346729"/>
                  </a:lnTo>
                  <a:lnTo>
                    <a:pt x="0" y="3401644"/>
                  </a:lnTo>
                  <a:lnTo>
                    <a:pt x="431" y="3456724"/>
                  </a:lnTo>
                  <a:lnTo>
                    <a:pt x="1333" y="3511956"/>
                  </a:lnTo>
                  <a:lnTo>
                    <a:pt x="2705" y="3567341"/>
                  </a:lnTo>
                  <a:lnTo>
                    <a:pt x="4546" y="3622878"/>
                  </a:lnTo>
                  <a:lnTo>
                    <a:pt x="6858" y="3678555"/>
                  </a:lnTo>
                  <a:lnTo>
                    <a:pt x="9918" y="3734816"/>
                  </a:lnTo>
                  <a:lnTo>
                    <a:pt x="13931" y="3790213"/>
                  </a:lnTo>
                  <a:lnTo>
                    <a:pt x="18884" y="3844798"/>
                  </a:lnTo>
                  <a:lnTo>
                    <a:pt x="24765" y="3898557"/>
                  </a:lnTo>
                  <a:lnTo>
                    <a:pt x="31546" y="3951516"/>
                  </a:lnTo>
                  <a:lnTo>
                    <a:pt x="39230" y="4003687"/>
                  </a:lnTo>
                  <a:lnTo>
                    <a:pt x="47790" y="4055084"/>
                  </a:lnTo>
                  <a:lnTo>
                    <a:pt x="57238" y="4105719"/>
                  </a:lnTo>
                  <a:lnTo>
                    <a:pt x="67538" y="4155617"/>
                  </a:lnTo>
                  <a:lnTo>
                    <a:pt x="78676" y="4204766"/>
                  </a:lnTo>
                  <a:lnTo>
                    <a:pt x="90652" y="4253204"/>
                  </a:lnTo>
                  <a:lnTo>
                    <a:pt x="103454" y="4300931"/>
                  </a:lnTo>
                  <a:lnTo>
                    <a:pt x="117068" y="4347972"/>
                  </a:lnTo>
                  <a:lnTo>
                    <a:pt x="131483" y="4394327"/>
                  </a:lnTo>
                  <a:lnTo>
                    <a:pt x="146672" y="4440021"/>
                  </a:lnTo>
                  <a:lnTo>
                    <a:pt x="162623" y="4485068"/>
                  </a:lnTo>
                  <a:lnTo>
                    <a:pt x="179349" y="4529467"/>
                  </a:lnTo>
                  <a:lnTo>
                    <a:pt x="196811" y="4573244"/>
                  </a:lnTo>
                  <a:lnTo>
                    <a:pt x="215011" y="4616412"/>
                  </a:lnTo>
                  <a:lnTo>
                    <a:pt x="233934" y="4658995"/>
                  </a:lnTo>
                  <a:lnTo>
                    <a:pt x="253568" y="4700981"/>
                  </a:lnTo>
                  <a:lnTo>
                    <a:pt x="273888" y="4742408"/>
                  </a:lnTo>
                  <a:lnTo>
                    <a:pt x="294894" y="4783264"/>
                  </a:lnTo>
                  <a:lnTo>
                    <a:pt x="316572" y="4823587"/>
                  </a:lnTo>
                  <a:lnTo>
                    <a:pt x="338899" y="4863389"/>
                  </a:lnTo>
                  <a:lnTo>
                    <a:pt x="361873" y="4902670"/>
                  </a:lnTo>
                  <a:lnTo>
                    <a:pt x="385483" y="4941443"/>
                  </a:lnTo>
                  <a:lnTo>
                    <a:pt x="409714" y="4979746"/>
                  </a:lnTo>
                  <a:lnTo>
                    <a:pt x="434555" y="5017554"/>
                  </a:lnTo>
                  <a:lnTo>
                    <a:pt x="459981" y="5054917"/>
                  </a:lnTo>
                  <a:lnTo>
                    <a:pt x="485990" y="5091836"/>
                  </a:lnTo>
                  <a:lnTo>
                    <a:pt x="512572" y="5128311"/>
                  </a:lnTo>
                  <a:lnTo>
                    <a:pt x="539711" y="5164379"/>
                  </a:lnTo>
                  <a:lnTo>
                    <a:pt x="567397" y="5200027"/>
                  </a:lnTo>
                  <a:lnTo>
                    <a:pt x="595604" y="5235295"/>
                  </a:lnTo>
                  <a:lnTo>
                    <a:pt x="624332" y="5270195"/>
                  </a:lnTo>
                  <a:lnTo>
                    <a:pt x="653567" y="5304714"/>
                  </a:lnTo>
                  <a:lnTo>
                    <a:pt x="683298" y="5338889"/>
                  </a:lnTo>
                  <a:lnTo>
                    <a:pt x="713498" y="5372722"/>
                  </a:lnTo>
                  <a:lnTo>
                    <a:pt x="744181" y="5406237"/>
                  </a:lnTo>
                  <a:lnTo>
                    <a:pt x="775309" y="5439448"/>
                  </a:lnTo>
                  <a:lnTo>
                    <a:pt x="806881" y="5472354"/>
                  </a:lnTo>
                  <a:lnTo>
                    <a:pt x="838885" y="5504993"/>
                  </a:lnTo>
                  <a:lnTo>
                    <a:pt x="871308" y="5537352"/>
                  </a:lnTo>
                  <a:lnTo>
                    <a:pt x="904138" y="5569458"/>
                  </a:lnTo>
                  <a:lnTo>
                    <a:pt x="937348" y="5601322"/>
                  </a:lnTo>
                  <a:lnTo>
                    <a:pt x="970953" y="5632958"/>
                  </a:lnTo>
                  <a:lnTo>
                    <a:pt x="1004912" y="5664378"/>
                  </a:lnTo>
                  <a:lnTo>
                    <a:pt x="1039228" y="5695607"/>
                  </a:lnTo>
                  <a:lnTo>
                    <a:pt x="1073886" y="5726646"/>
                  </a:lnTo>
                  <a:lnTo>
                    <a:pt x="1108875" y="5757519"/>
                  </a:lnTo>
                  <a:lnTo>
                    <a:pt x="1144181" y="5788228"/>
                  </a:lnTo>
                  <a:lnTo>
                    <a:pt x="1179779" y="5818784"/>
                  </a:lnTo>
                  <a:lnTo>
                    <a:pt x="1215682" y="5849226"/>
                  </a:lnTo>
                  <a:lnTo>
                    <a:pt x="1288300" y="5909754"/>
                  </a:lnTo>
                  <a:lnTo>
                    <a:pt x="1361922" y="5969914"/>
                  </a:lnTo>
                  <a:lnTo>
                    <a:pt x="1436458" y="6029833"/>
                  </a:lnTo>
                  <a:lnTo>
                    <a:pt x="1549755" y="6119469"/>
                  </a:lnTo>
                  <a:lnTo>
                    <a:pt x="1936165" y="6420726"/>
                  </a:lnTo>
                  <a:lnTo>
                    <a:pt x="2096528" y="6546520"/>
                  </a:lnTo>
                  <a:lnTo>
                    <a:pt x="2177250" y="6609118"/>
                  </a:lnTo>
                  <a:lnTo>
                    <a:pt x="2257983" y="6670865"/>
                  </a:lnTo>
                  <a:lnTo>
                    <a:pt x="2338806" y="6731609"/>
                  </a:lnTo>
                  <a:lnTo>
                    <a:pt x="2379294" y="6761556"/>
                  </a:lnTo>
                  <a:lnTo>
                    <a:pt x="2419832" y="6791172"/>
                  </a:lnTo>
                  <a:lnTo>
                    <a:pt x="2460434" y="6820459"/>
                  </a:lnTo>
                  <a:lnTo>
                    <a:pt x="2501138" y="6849377"/>
                  </a:lnTo>
                  <a:lnTo>
                    <a:pt x="2514092" y="6858000"/>
                  </a:lnTo>
                  <a:lnTo>
                    <a:pt x="2533650" y="6858000"/>
                  </a:lnTo>
                  <a:close/>
                </a:path>
                <a:path w="7581900" h="6858000">
                  <a:moveTo>
                    <a:pt x="7581900" y="0"/>
                  </a:moveTo>
                  <a:lnTo>
                    <a:pt x="1994916" y="0"/>
                  </a:lnTo>
                  <a:lnTo>
                    <a:pt x="1972818" y="14986"/>
                  </a:lnTo>
                  <a:lnTo>
                    <a:pt x="1936305" y="41656"/>
                  </a:lnTo>
                  <a:lnTo>
                    <a:pt x="1900199" y="68834"/>
                  </a:lnTo>
                  <a:lnTo>
                    <a:pt x="1864474" y="96507"/>
                  </a:lnTo>
                  <a:lnTo>
                    <a:pt x="1829130" y="124688"/>
                  </a:lnTo>
                  <a:lnTo>
                    <a:pt x="1794192" y="153352"/>
                  </a:lnTo>
                  <a:lnTo>
                    <a:pt x="1759635" y="182511"/>
                  </a:lnTo>
                  <a:lnTo>
                    <a:pt x="1725472" y="212140"/>
                  </a:lnTo>
                  <a:lnTo>
                    <a:pt x="1691703" y="242265"/>
                  </a:lnTo>
                  <a:lnTo>
                    <a:pt x="1658327" y="272859"/>
                  </a:lnTo>
                  <a:lnTo>
                    <a:pt x="1625358" y="303923"/>
                  </a:lnTo>
                  <a:lnTo>
                    <a:pt x="1592783" y="335457"/>
                  </a:lnTo>
                  <a:lnTo>
                    <a:pt x="1560601" y="367461"/>
                  </a:lnTo>
                  <a:lnTo>
                    <a:pt x="1528826" y="399923"/>
                  </a:lnTo>
                  <a:lnTo>
                    <a:pt x="1497444" y="432828"/>
                  </a:lnTo>
                  <a:lnTo>
                    <a:pt x="1466469" y="466204"/>
                  </a:lnTo>
                  <a:lnTo>
                    <a:pt x="1435900" y="500011"/>
                  </a:lnTo>
                  <a:lnTo>
                    <a:pt x="1405737" y="534263"/>
                  </a:lnTo>
                  <a:lnTo>
                    <a:pt x="1375981" y="568960"/>
                  </a:lnTo>
                  <a:lnTo>
                    <a:pt x="1346631" y="604088"/>
                  </a:lnTo>
                  <a:lnTo>
                    <a:pt x="1317688" y="639648"/>
                  </a:lnTo>
                  <a:lnTo>
                    <a:pt x="1289151" y="675640"/>
                  </a:lnTo>
                  <a:lnTo>
                    <a:pt x="1261033" y="712050"/>
                  </a:lnTo>
                  <a:lnTo>
                    <a:pt x="1233322" y="748868"/>
                  </a:lnTo>
                  <a:lnTo>
                    <a:pt x="1206030" y="786117"/>
                  </a:lnTo>
                  <a:lnTo>
                    <a:pt x="1179156" y="823760"/>
                  </a:lnTo>
                  <a:lnTo>
                    <a:pt x="1152690" y="861822"/>
                  </a:lnTo>
                  <a:lnTo>
                    <a:pt x="1126642" y="900277"/>
                  </a:lnTo>
                  <a:lnTo>
                    <a:pt x="1101013" y="939139"/>
                  </a:lnTo>
                  <a:lnTo>
                    <a:pt x="1075804" y="978382"/>
                  </a:lnTo>
                  <a:lnTo>
                    <a:pt x="1051013" y="1018019"/>
                  </a:lnTo>
                  <a:lnTo>
                    <a:pt x="1026655" y="1058049"/>
                  </a:lnTo>
                  <a:lnTo>
                    <a:pt x="1002715" y="1098448"/>
                  </a:lnTo>
                  <a:lnTo>
                    <a:pt x="979195" y="1139228"/>
                  </a:lnTo>
                  <a:lnTo>
                    <a:pt x="956106" y="1180388"/>
                  </a:lnTo>
                  <a:lnTo>
                    <a:pt x="933437" y="1221905"/>
                  </a:lnTo>
                  <a:lnTo>
                    <a:pt x="911199" y="1263789"/>
                  </a:lnTo>
                  <a:lnTo>
                    <a:pt x="889393" y="1306042"/>
                  </a:lnTo>
                  <a:lnTo>
                    <a:pt x="868019" y="1348638"/>
                  </a:lnTo>
                  <a:lnTo>
                    <a:pt x="847077" y="1391589"/>
                  </a:lnTo>
                  <a:lnTo>
                    <a:pt x="826566" y="1434896"/>
                  </a:lnTo>
                  <a:lnTo>
                    <a:pt x="806488" y="1478546"/>
                  </a:lnTo>
                  <a:lnTo>
                    <a:pt x="786853" y="1522526"/>
                  </a:lnTo>
                  <a:lnTo>
                    <a:pt x="767651" y="1566849"/>
                  </a:lnTo>
                  <a:lnTo>
                    <a:pt x="748880" y="1611503"/>
                  </a:lnTo>
                  <a:lnTo>
                    <a:pt x="730554" y="1656486"/>
                  </a:lnTo>
                  <a:lnTo>
                    <a:pt x="712673" y="1701787"/>
                  </a:lnTo>
                  <a:lnTo>
                    <a:pt x="695236" y="1747405"/>
                  </a:lnTo>
                  <a:lnTo>
                    <a:pt x="678230" y="1793341"/>
                  </a:lnTo>
                  <a:lnTo>
                    <a:pt x="661670" y="1839582"/>
                  </a:lnTo>
                  <a:lnTo>
                    <a:pt x="645566" y="1886140"/>
                  </a:lnTo>
                  <a:lnTo>
                    <a:pt x="629894" y="1932990"/>
                  </a:lnTo>
                  <a:lnTo>
                    <a:pt x="614680" y="1980145"/>
                  </a:lnTo>
                  <a:lnTo>
                    <a:pt x="599909" y="2027593"/>
                  </a:lnTo>
                  <a:lnTo>
                    <a:pt x="585597" y="2075332"/>
                  </a:lnTo>
                  <a:lnTo>
                    <a:pt x="571728" y="2123351"/>
                  </a:lnTo>
                  <a:lnTo>
                    <a:pt x="558317" y="2171662"/>
                  </a:lnTo>
                  <a:lnTo>
                    <a:pt x="545350" y="2220239"/>
                  </a:lnTo>
                  <a:lnTo>
                    <a:pt x="532853" y="2269096"/>
                  </a:lnTo>
                  <a:lnTo>
                    <a:pt x="520801" y="2318220"/>
                  </a:lnTo>
                  <a:lnTo>
                    <a:pt x="509206" y="2367610"/>
                  </a:lnTo>
                  <a:lnTo>
                    <a:pt x="498081" y="2417254"/>
                  </a:lnTo>
                  <a:lnTo>
                    <a:pt x="487400" y="2467165"/>
                  </a:lnTo>
                  <a:lnTo>
                    <a:pt x="477202" y="2517317"/>
                  </a:lnTo>
                  <a:lnTo>
                    <a:pt x="467448" y="2567724"/>
                  </a:lnTo>
                  <a:lnTo>
                    <a:pt x="458165" y="2618384"/>
                  </a:lnTo>
                  <a:lnTo>
                    <a:pt x="449338" y="2669273"/>
                  </a:lnTo>
                  <a:lnTo>
                    <a:pt x="440994" y="2720403"/>
                  </a:lnTo>
                  <a:lnTo>
                    <a:pt x="433108" y="2771762"/>
                  </a:lnTo>
                  <a:lnTo>
                    <a:pt x="425691" y="2823349"/>
                  </a:lnTo>
                  <a:lnTo>
                    <a:pt x="418731" y="2875153"/>
                  </a:lnTo>
                  <a:lnTo>
                    <a:pt x="412254" y="2927185"/>
                  </a:lnTo>
                  <a:lnTo>
                    <a:pt x="406260" y="2979432"/>
                  </a:lnTo>
                  <a:lnTo>
                    <a:pt x="400723" y="3031896"/>
                  </a:lnTo>
                  <a:lnTo>
                    <a:pt x="395668" y="3084550"/>
                  </a:lnTo>
                  <a:lnTo>
                    <a:pt x="391083" y="3137420"/>
                  </a:lnTo>
                  <a:lnTo>
                    <a:pt x="386981" y="3190481"/>
                  </a:lnTo>
                  <a:lnTo>
                    <a:pt x="383349" y="3243745"/>
                  </a:lnTo>
                  <a:lnTo>
                    <a:pt x="380212" y="3297199"/>
                  </a:lnTo>
                  <a:lnTo>
                    <a:pt x="377545" y="3350831"/>
                  </a:lnTo>
                  <a:lnTo>
                    <a:pt x="375361" y="3404654"/>
                  </a:lnTo>
                  <a:lnTo>
                    <a:pt x="373659" y="3458654"/>
                  </a:lnTo>
                  <a:lnTo>
                    <a:pt x="372440" y="3512820"/>
                  </a:lnTo>
                  <a:lnTo>
                    <a:pt x="371716" y="3567163"/>
                  </a:lnTo>
                  <a:lnTo>
                    <a:pt x="371475" y="3621659"/>
                  </a:lnTo>
                  <a:lnTo>
                    <a:pt x="371983" y="3676637"/>
                  </a:lnTo>
                  <a:lnTo>
                    <a:pt x="373545" y="3730828"/>
                  </a:lnTo>
                  <a:lnTo>
                    <a:pt x="376110" y="3784231"/>
                  </a:lnTo>
                  <a:lnTo>
                    <a:pt x="379691" y="3836873"/>
                  </a:lnTo>
                  <a:lnTo>
                    <a:pt x="384251" y="3888765"/>
                  </a:lnTo>
                  <a:lnTo>
                    <a:pt x="389788" y="3939921"/>
                  </a:lnTo>
                  <a:lnTo>
                    <a:pt x="396290" y="3990352"/>
                  </a:lnTo>
                  <a:lnTo>
                    <a:pt x="403745" y="4040073"/>
                  </a:lnTo>
                  <a:lnTo>
                    <a:pt x="412127" y="4089095"/>
                  </a:lnTo>
                  <a:lnTo>
                    <a:pt x="421424" y="4137431"/>
                  </a:lnTo>
                  <a:lnTo>
                    <a:pt x="431634" y="4185094"/>
                  </a:lnTo>
                  <a:lnTo>
                    <a:pt x="442722" y="4232097"/>
                  </a:lnTo>
                  <a:lnTo>
                    <a:pt x="454698" y="4278452"/>
                  </a:lnTo>
                  <a:lnTo>
                    <a:pt x="467537" y="4324172"/>
                  </a:lnTo>
                  <a:lnTo>
                    <a:pt x="481228" y="4369282"/>
                  </a:lnTo>
                  <a:lnTo>
                    <a:pt x="495744" y="4413783"/>
                  </a:lnTo>
                  <a:lnTo>
                    <a:pt x="511098" y="4457687"/>
                  </a:lnTo>
                  <a:lnTo>
                    <a:pt x="527240" y="4501007"/>
                  </a:lnTo>
                  <a:lnTo>
                    <a:pt x="544182" y="4543768"/>
                  </a:lnTo>
                  <a:lnTo>
                    <a:pt x="561911" y="4585970"/>
                  </a:lnTo>
                  <a:lnTo>
                    <a:pt x="580390" y="4627626"/>
                  </a:lnTo>
                  <a:lnTo>
                    <a:pt x="599630" y="4668761"/>
                  </a:lnTo>
                  <a:lnTo>
                    <a:pt x="619607" y="4709388"/>
                  </a:lnTo>
                  <a:lnTo>
                    <a:pt x="640295" y="4749508"/>
                  </a:lnTo>
                  <a:lnTo>
                    <a:pt x="661708" y="4789132"/>
                  </a:lnTo>
                  <a:lnTo>
                    <a:pt x="683806" y="4828298"/>
                  </a:lnTo>
                  <a:lnTo>
                    <a:pt x="706577" y="4866983"/>
                  </a:lnTo>
                  <a:lnTo>
                    <a:pt x="730021" y="4905235"/>
                  </a:lnTo>
                  <a:lnTo>
                    <a:pt x="754113" y="4943043"/>
                  </a:lnTo>
                  <a:lnTo>
                    <a:pt x="778852" y="4980432"/>
                  </a:lnTo>
                  <a:lnTo>
                    <a:pt x="804214" y="5017401"/>
                  </a:lnTo>
                  <a:lnTo>
                    <a:pt x="830186" y="5053990"/>
                  </a:lnTo>
                  <a:lnTo>
                    <a:pt x="856742" y="5090185"/>
                  </a:lnTo>
                  <a:lnTo>
                    <a:pt x="883894" y="5126012"/>
                  </a:lnTo>
                  <a:lnTo>
                    <a:pt x="911606" y="5161483"/>
                  </a:lnTo>
                  <a:lnTo>
                    <a:pt x="939876" y="5196611"/>
                  </a:lnTo>
                  <a:lnTo>
                    <a:pt x="968679" y="5231409"/>
                  </a:lnTo>
                  <a:lnTo>
                    <a:pt x="998004" y="5265890"/>
                  </a:lnTo>
                  <a:lnTo>
                    <a:pt x="1027849" y="5300065"/>
                  </a:lnTo>
                  <a:lnTo>
                    <a:pt x="1058189" y="5333949"/>
                  </a:lnTo>
                  <a:lnTo>
                    <a:pt x="1089025" y="5367553"/>
                  </a:lnTo>
                  <a:lnTo>
                    <a:pt x="1120317" y="5400891"/>
                  </a:lnTo>
                  <a:lnTo>
                    <a:pt x="1152055" y="5433987"/>
                  </a:lnTo>
                  <a:lnTo>
                    <a:pt x="1184249" y="5466842"/>
                  </a:lnTo>
                  <a:lnTo>
                    <a:pt x="1216863" y="5499468"/>
                  </a:lnTo>
                  <a:lnTo>
                    <a:pt x="1249895" y="5531878"/>
                  </a:lnTo>
                  <a:lnTo>
                    <a:pt x="1283322" y="5564086"/>
                  </a:lnTo>
                  <a:lnTo>
                    <a:pt x="1317142" y="5596115"/>
                  </a:lnTo>
                  <a:lnTo>
                    <a:pt x="1351318" y="5627979"/>
                  </a:lnTo>
                  <a:lnTo>
                    <a:pt x="1385862" y="5659666"/>
                  </a:lnTo>
                  <a:lnTo>
                    <a:pt x="1420749" y="5691225"/>
                  </a:lnTo>
                  <a:lnTo>
                    <a:pt x="1455953" y="5722632"/>
                  </a:lnTo>
                  <a:lnTo>
                    <a:pt x="1491488" y="5753938"/>
                  </a:lnTo>
                  <a:lnTo>
                    <a:pt x="1527302" y="5785116"/>
                  </a:lnTo>
                  <a:lnTo>
                    <a:pt x="1599806" y="5847232"/>
                  </a:lnTo>
                  <a:lnTo>
                    <a:pt x="1673339" y="5909068"/>
                  </a:lnTo>
                  <a:lnTo>
                    <a:pt x="1747786" y="5970740"/>
                  </a:lnTo>
                  <a:lnTo>
                    <a:pt x="1860943" y="6063158"/>
                  </a:lnTo>
                  <a:lnTo>
                    <a:pt x="2129904" y="6280289"/>
                  </a:lnTo>
                  <a:lnTo>
                    <a:pt x="2325763" y="6439471"/>
                  </a:lnTo>
                  <a:lnTo>
                    <a:pt x="2444661" y="6535344"/>
                  </a:lnTo>
                  <a:lnTo>
                    <a:pt x="2523972" y="6598272"/>
                  </a:lnTo>
                  <a:lnTo>
                    <a:pt x="2603411" y="6660235"/>
                  </a:lnTo>
                  <a:lnTo>
                    <a:pt x="2643213" y="6690804"/>
                  </a:lnTo>
                  <a:lnTo>
                    <a:pt x="2683091" y="6721068"/>
                  </a:lnTo>
                  <a:lnTo>
                    <a:pt x="2723070" y="6751002"/>
                  </a:lnTo>
                  <a:lnTo>
                    <a:pt x="2763139" y="6780606"/>
                  </a:lnTo>
                  <a:lnTo>
                    <a:pt x="2874899" y="6858000"/>
                  </a:lnTo>
                  <a:lnTo>
                    <a:pt x="7581900" y="6858000"/>
                  </a:lnTo>
                  <a:lnTo>
                    <a:pt x="7581900" y="0"/>
                  </a:lnTo>
                  <a:close/>
                </a:path>
              </a:pathLst>
            </a:custGeom>
            <a:solidFill>
              <a:srgbClr val="FFFFFF">
                <a:alpha val="70195"/>
              </a:srgbClr>
            </a:solidFill>
          </p:spPr>
          <p:txBody>
            <a:bodyPr wrap="square" lIns="0" tIns="0" rIns="0" bIns="0" rtlCol="0"/>
            <a:lstStyle/>
            <a:p>
              <a:endParaRPr/>
            </a:p>
          </p:txBody>
        </p:sp>
      </p:grpSp>
      <p:sp>
        <p:nvSpPr>
          <p:cNvPr id="6" name="object 6"/>
          <p:cNvSpPr txBox="1"/>
          <p:nvPr/>
        </p:nvSpPr>
        <p:spPr>
          <a:xfrm>
            <a:off x="5111750" y="2434272"/>
            <a:ext cx="363220" cy="243204"/>
          </a:xfrm>
          <a:prstGeom prst="rect">
            <a:avLst/>
          </a:prstGeom>
        </p:spPr>
        <p:txBody>
          <a:bodyPr vert="horz" wrap="square" lIns="0" tIns="15875" rIns="0" bIns="0" rtlCol="0">
            <a:spAutoFit/>
          </a:bodyPr>
          <a:lstStyle/>
          <a:p>
            <a:pPr marL="12700">
              <a:lnSpc>
                <a:spcPct val="100000"/>
              </a:lnSpc>
              <a:spcBef>
                <a:spcPts val="125"/>
              </a:spcBef>
            </a:pPr>
            <a:r>
              <a:rPr sz="1400" b="1" spc="-20" dirty="0">
                <a:latin typeface="Arial"/>
                <a:cs typeface="Arial"/>
              </a:rPr>
              <a:t>Diet</a:t>
            </a:r>
            <a:endParaRPr sz="1400" dirty="0">
              <a:latin typeface="Arial"/>
              <a:cs typeface="Arial"/>
            </a:endParaRPr>
          </a:p>
        </p:txBody>
      </p:sp>
      <p:sp>
        <p:nvSpPr>
          <p:cNvPr id="7" name="object 7"/>
          <p:cNvSpPr txBox="1"/>
          <p:nvPr/>
        </p:nvSpPr>
        <p:spPr>
          <a:xfrm>
            <a:off x="5908040" y="2434272"/>
            <a:ext cx="345440" cy="243204"/>
          </a:xfrm>
          <a:prstGeom prst="rect">
            <a:avLst/>
          </a:prstGeom>
        </p:spPr>
        <p:txBody>
          <a:bodyPr vert="horz" wrap="square" lIns="0" tIns="15875" rIns="0" bIns="0" rtlCol="0">
            <a:spAutoFit/>
          </a:bodyPr>
          <a:lstStyle/>
          <a:p>
            <a:pPr marL="12700">
              <a:lnSpc>
                <a:spcPct val="100000"/>
              </a:lnSpc>
              <a:spcBef>
                <a:spcPts val="125"/>
              </a:spcBef>
            </a:pPr>
            <a:r>
              <a:rPr sz="1400" b="1" spc="-25" dirty="0">
                <a:latin typeface="Arial"/>
                <a:cs typeface="Arial"/>
              </a:rPr>
              <a:t>and</a:t>
            </a:r>
            <a:endParaRPr sz="1400" dirty="0">
              <a:latin typeface="Arial"/>
              <a:cs typeface="Arial"/>
            </a:endParaRPr>
          </a:p>
        </p:txBody>
      </p:sp>
      <p:sp>
        <p:nvSpPr>
          <p:cNvPr id="8" name="object 8"/>
          <p:cNvSpPr txBox="1"/>
          <p:nvPr/>
        </p:nvSpPr>
        <p:spPr>
          <a:xfrm>
            <a:off x="6683756" y="2434272"/>
            <a:ext cx="764540" cy="243204"/>
          </a:xfrm>
          <a:prstGeom prst="rect">
            <a:avLst/>
          </a:prstGeom>
        </p:spPr>
        <p:txBody>
          <a:bodyPr vert="horz" wrap="square" lIns="0" tIns="15875" rIns="0" bIns="0" rtlCol="0">
            <a:spAutoFit/>
          </a:bodyPr>
          <a:lstStyle/>
          <a:p>
            <a:pPr marL="12700">
              <a:lnSpc>
                <a:spcPct val="100000"/>
              </a:lnSpc>
              <a:spcBef>
                <a:spcPts val="125"/>
              </a:spcBef>
            </a:pPr>
            <a:r>
              <a:rPr sz="1400" b="1" spc="-10" dirty="0">
                <a:latin typeface="Arial"/>
                <a:cs typeface="Arial"/>
              </a:rPr>
              <a:t>Nutrition</a:t>
            </a:r>
            <a:endParaRPr sz="1400" dirty="0">
              <a:latin typeface="Arial"/>
              <a:cs typeface="Arial"/>
            </a:endParaRPr>
          </a:p>
        </p:txBody>
      </p:sp>
      <p:sp>
        <p:nvSpPr>
          <p:cNvPr id="9" name="object 9"/>
          <p:cNvSpPr txBox="1"/>
          <p:nvPr/>
        </p:nvSpPr>
        <p:spPr>
          <a:xfrm>
            <a:off x="7883525" y="2434272"/>
            <a:ext cx="181610" cy="243204"/>
          </a:xfrm>
          <a:prstGeom prst="rect">
            <a:avLst/>
          </a:prstGeom>
        </p:spPr>
        <p:txBody>
          <a:bodyPr vert="horz" wrap="square" lIns="0" tIns="15875" rIns="0" bIns="0" rtlCol="0">
            <a:spAutoFit/>
          </a:bodyPr>
          <a:lstStyle/>
          <a:p>
            <a:pPr marL="12700">
              <a:lnSpc>
                <a:spcPct val="100000"/>
              </a:lnSpc>
              <a:spcBef>
                <a:spcPts val="125"/>
              </a:spcBef>
            </a:pPr>
            <a:r>
              <a:rPr sz="1400" b="1" spc="-25" dirty="0">
                <a:latin typeface="Arial"/>
                <a:cs typeface="Arial"/>
              </a:rPr>
              <a:t>in</a:t>
            </a:r>
            <a:endParaRPr sz="1400" dirty="0">
              <a:latin typeface="Arial"/>
              <a:cs typeface="Arial"/>
            </a:endParaRPr>
          </a:p>
        </p:txBody>
      </p:sp>
      <p:sp>
        <p:nvSpPr>
          <p:cNvPr id="10" name="object 10"/>
          <p:cNvSpPr txBox="1"/>
          <p:nvPr/>
        </p:nvSpPr>
        <p:spPr>
          <a:xfrm>
            <a:off x="8501760" y="2434272"/>
            <a:ext cx="554990" cy="243204"/>
          </a:xfrm>
          <a:prstGeom prst="rect">
            <a:avLst/>
          </a:prstGeom>
        </p:spPr>
        <p:txBody>
          <a:bodyPr vert="horz" wrap="square" lIns="0" tIns="15875" rIns="0" bIns="0" rtlCol="0">
            <a:spAutoFit/>
          </a:bodyPr>
          <a:lstStyle/>
          <a:p>
            <a:pPr marL="12700">
              <a:lnSpc>
                <a:spcPct val="100000"/>
              </a:lnSpc>
              <a:spcBef>
                <a:spcPts val="125"/>
              </a:spcBef>
            </a:pPr>
            <a:r>
              <a:rPr sz="1400" b="1" spc="-10" dirty="0">
                <a:latin typeface="Arial"/>
                <a:cs typeface="Arial"/>
              </a:rPr>
              <a:t>young</a:t>
            </a:r>
            <a:endParaRPr sz="1400">
              <a:latin typeface="Arial"/>
              <a:cs typeface="Arial"/>
            </a:endParaRPr>
          </a:p>
        </p:txBody>
      </p:sp>
      <p:sp>
        <p:nvSpPr>
          <p:cNvPr id="11" name="object 11"/>
          <p:cNvSpPr txBox="1"/>
          <p:nvPr/>
        </p:nvSpPr>
        <p:spPr>
          <a:xfrm>
            <a:off x="9493250" y="2434272"/>
            <a:ext cx="545465" cy="243204"/>
          </a:xfrm>
          <a:prstGeom prst="rect">
            <a:avLst/>
          </a:prstGeom>
        </p:spPr>
        <p:txBody>
          <a:bodyPr vert="horz" wrap="square" lIns="0" tIns="15875" rIns="0" bIns="0" rtlCol="0">
            <a:spAutoFit/>
          </a:bodyPr>
          <a:lstStyle/>
          <a:p>
            <a:pPr marL="12700">
              <a:lnSpc>
                <a:spcPct val="100000"/>
              </a:lnSpc>
              <a:spcBef>
                <a:spcPts val="125"/>
              </a:spcBef>
            </a:pPr>
            <a:r>
              <a:rPr sz="1400" b="1" spc="-10" dirty="0">
                <a:latin typeface="Arial"/>
                <a:cs typeface="Arial"/>
              </a:rPr>
              <a:t>adults</a:t>
            </a:r>
            <a:endParaRPr sz="1400">
              <a:latin typeface="Arial"/>
              <a:cs typeface="Arial"/>
            </a:endParaRPr>
          </a:p>
        </p:txBody>
      </p:sp>
      <p:sp>
        <p:nvSpPr>
          <p:cNvPr id="12" name="object 12"/>
          <p:cNvSpPr txBox="1"/>
          <p:nvPr/>
        </p:nvSpPr>
        <p:spPr>
          <a:xfrm>
            <a:off x="10475214" y="2434272"/>
            <a:ext cx="530860" cy="243204"/>
          </a:xfrm>
          <a:prstGeom prst="rect">
            <a:avLst/>
          </a:prstGeom>
        </p:spPr>
        <p:txBody>
          <a:bodyPr vert="horz" wrap="square" lIns="0" tIns="15875" rIns="0" bIns="0" rtlCol="0">
            <a:spAutoFit/>
          </a:bodyPr>
          <a:lstStyle/>
          <a:p>
            <a:pPr marL="12700">
              <a:lnSpc>
                <a:spcPct val="100000"/>
              </a:lnSpc>
              <a:spcBef>
                <a:spcPts val="125"/>
              </a:spcBef>
            </a:pPr>
            <a:r>
              <a:rPr sz="1400" b="1" spc="-10" dirty="0">
                <a:latin typeface="Arial"/>
                <a:cs typeface="Arial"/>
              </a:rPr>
              <a:t>(18-</a:t>
            </a:r>
            <a:r>
              <a:rPr sz="1400" b="1" spc="-25" dirty="0">
                <a:latin typeface="Arial"/>
                <a:cs typeface="Arial"/>
              </a:rPr>
              <a:t>25</a:t>
            </a:r>
            <a:endParaRPr sz="1400">
              <a:latin typeface="Arial"/>
              <a:cs typeface="Arial"/>
            </a:endParaRPr>
          </a:p>
        </p:txBody>
      </p:sp>
      <p:sp>
        <p:nvSpPr>
          <p:cNvPr id="13" name="object 13"/>
          <p:cNvSpPr txBox="1"/>
          <p:nvPr/>
        </p:nvSpPr>
        <p:spPr>
          <a:xfrm>
            <a:off x="11447780" y="2434272"/>
            <a:ext cx="598805" cy="243204"/>
          </a:xfrm>
          <a:prstGeom prst="rect">
            <a:avLst/>
          </a:prstGeom>
        </p:spPr>
        <p:txBody>
          <a:bodyPr vert="horz" wrap="square" lIns="0" tIns="15875" rIns="0" bIns="0" rtlCol="0">
            <a:spAutoFit/>
          </a:bodyPr>
          <a:lstStyle/>
          <a:p>
            <a:pPr marL="12700">
              <a:lnSpc>
                <a:spcPct val="100000"/>
              </a:lnSpc>
              <a:spcBef>
                <a:spcPts val="125"/>
              </a:spcBef>
            </a:pPr>
            <a:r>
              <a:rPr sz="1400" b="1" spc="-10" dirty="0">
                <a:latin typeface="Arial"/>
                <a:cs typeface="Arial"/>
              </a:rPr>
              <a:t>years).</a:t>
            </a:r>
            <a:endParaRPr sz="1400">
              <a:latin typeface="Arial"/>
              <a:cs typeface="Arial"/>
            </a:endParaRPr>
          </a:p>
        </p:txBody>
      </p:sp>
      <p:sp>
        <p:nvSpPr>
          <p:cNvPr id="14" name="object 14"/>
          <p:cNvSpPr txBox="1"/>
          <p:nvPr/>
        </p:nvSpPr>
        <p:spPr>
          <a:xfrm>
            <a:off x="5111750" y="3290127"/>
            <a:ext cx="6939915" cy="1628775"/>
          </a:xfrm>
          <a:prstGeom prst="rect">
            <a:avLst/>
          </a:prstGeom>
        </p:spPr>
        <p:txBody>
          <a:bodyPr vert="horz" wrap="square" lIns="0" tIns="17145" rIns="0" bIns="0" rtlCol="0">
            <a:spAutoFit/>
          </a:bodyPr>
          <a:lstStyle/>
          <a:p>
            <a:pPr marL="12700" marR="5080" algn="just">
              <a:lnSpc>
                <a:spcPct val="149800"/>
              </a:lnSpc>
              <a:spcBef>
                <a:spcPts val="135"/>
              </a:spcBef>
              <a:tabLst>
                <a:tab pos="1175385" algn="l"/>
                <a:tab pos="2456180" algn="l"/>
                <a:tab pos="3845560" algn="l"/>
                <a:tab pos="5234305" algn="l"/>
                <a:tab pos="6486525" algn="l"/>
              </a:tabLst>
            </a:pPr>
            <a:r>
              <a:rPr sz="1400" dirty="0">
                <a:latin typeface="Arial"/>
                <a:cs typeface="Arial"/>
              </a:rPr>
              <a:t>This</a:t>
            </a:r>
            <a:r>
              <a:rPr sz="1400" spc="170" dirty="0">
                <a:latin typeface="Arial"/>
                <a:cs typeface="Arial"/>
              </a:rPr>
              <a:t> </a:t>
            </a:r>
            <a:r>
              <a:rPr sz="1400" dirty="0">
                <a:latin typeface="Arial"/>
                <a:cs typeface="Arial"/>
              </a:rPr>
              <a:t>is</a:t>
            </a:r>
            <a:r>
              <a:rPr sz="1400" spc="195" dirty="0">
                <a:latin typeface="Arial"/>
                <a:cs typeface="Arial"/>
              </a:rPr>
              <a:t> </a:t>
            </a:r>
            <a:r>
              <a:rPr sz="1400" dirty="0">
                <a:latin typeface="Arial"/>
                <a:cs typeface="Arial"/>
              </a:rPr>
              <a:t>the</a:t>
            </a:r>
            <a:r>
              <a:rPr sz="1400" spc="140" dirty="0">
                <a:latin typeface="Arial"/>
                <a:cs typeface="Arial"/>
              </a:rPr>
              <a:t> </a:t>
            </a:r>
            <a:r>
              <a:rPr sz="1400" dirty="0">
                <a:latin typeface="Arial"/>
                <a:cs typeface="Arial"/>
              </a:rPr>
              <a:t>life</a:t>
            </a:r>
            <a:r>
              <a:rPr sz="1400" spc="150" dirty="0">
                <a:latin typeface="Arial"/>
                <a:cs typeface="Arial"/>
              </a:rPr>
              <a:t> </a:t>
            </a:r>
            <a:r>
              <a:rPr sz="1400" dirty="0">
                <a:latin typeface="Arial"/>
                <a:cs typeface="Arial"/>
              </a:rPr>
              <a:t>stage</a:t>
            </a:r>
            <a:r>
              <a:rPr sz="1400" spc="195" dirty="0">
                <a:latin typeface="Arial"/>
                <a:cs typeface="Arial"/>
              </a:rPr>
              <a:t> </a:t>
            </a:r>
            <a:r>
              <a:rPr sz="1400" dirty="0">
                <a:latin typeface="Arial"/>
                <a:cs typeface="Arial"/>
              </a:rPr>
              <a:t>full</a:t>
            </a:r>
            <a:r>
              <a:rPr sz="1400" spc="175" dirty="0">
                <a:latin typeface="Arial"/>
                <a:cs typeface="Arial"/>
              </a:rPr>
              <a:t> </a:t>
            </a:r>
            <a:r>
              <a:rPr sz="1400" dirty="0">
                <a:latin typeface="Arial"/>
                <a:cs typeface="Arial"/>
              </a:rPr>
              <a:t>of</a:t>
            </a:r>
            <a:r>
              <a:rPr sz="1400" spc="210" dirty="0">
                <a:latin typeface="Arial"/>
                <a:cs typeface="Arial"/>
              </a:rPr>
              <a:t> </a:t>
            </a:r>
            <a:r>
              <a:rPr sz="1400" dirty="0">
                <a:latin typeface="Arial"/>
                <a:cs typeface="Arial"/>
              </a:rPr>
              <a:t>transition,</a:t>
            </a:r>
            <a:r>
              <a:rPr sz="1400" spc="165" dirty="0">
                <a:latin typeface="Arial"/>
                <a:cs typeface="Arial"/>
              </a:rPr>
              <a:t> </a:t>
            </a:r>
            <a:r>
              <a:rPr sz="1400" dirty="0">
                <a:latin typeface="Arial"/>
                <a:cs typeface="Arial"/>
              </a:rPr>
              <a:t>new</a:t>
            </a:r>
            <a:r>
              <a:rPr sz="1400" spc="155" dirty="0">
                <a:latin typeface="Arial"/>
                <a:cs typeface="Arial"/>
              </a:rPr>
              <a:t> </a:t>
            </a:r>
            <a:r>
              <a:rPr sz="1400" dirty="0">
                <a:latin typeface="Arial"/>
                <a:cs typeface="Arial"/>
              </a:rPr>
              <a:t>freedoms</a:t>
            </a:r>
            <a:r>
              <a:rPr sz="1400" spc="190" dirty="0">
                <a:latin typeface="Arial"/>
                <a:cs typeface="Arial"/>
              </a:rPr>
              <a:t> </a:t>
            </a:r>
            <a:r>
              <a:rPr sz="1400" dirty="0">
                <a:latin typeface="Arial"/>
                <a:cs typeface="Arial"/>
              </a:rPr>
              <a:t>,new</a:t>
            </a:r>
            <a:r>
              <a:rPr sz="1400" spc="170" dirty="0">
                <a:latin typeface="Arial"/>
                <a:cs typeface="Arial"/>
              </a:rPr>
              <a:t> </a:t>
            </a:r>
            <a:r>
              <a:rPr sz="1400" dirty="0">
                <a:latin typeface="Arial"/>
                <a:cs typeface="Arial"/>
              </a:rPr>
              <a:t>responsibilities</a:t>
            </a:r>
            <a:r>
              <a:rPr sz="1400" spc="190" dirty="0">
                <a:latin typeface="Arial"/>
                <a:cs typeface="Arial"/>
              </a:rPr>
              <a:t> </a:t>
            </a:r>
            <a:r>
              <a:rPr sz="1400" dirty="0">
                <a:latin typeface="Arial"/>
                <a:cs typeface="Arial"/>
              </a:rPr>
              <a:t>and</a:t>
            </a:r>
            <a:r>
              <a:rPr sz="1400" spc="160" dirty="0">
                <a:latin typeface="Arial"/>
                <a:cs typeface="Arial"/>
              </a:rPr>
              <a:t> </a:t>
            </a:r>
            <a:r>
              <a:rPr sz="1400" spc="-10" dirty="0">
                <a:latin typeface="Arial"/>
                <a:cs typeface="Arial"/>
              </a:rPr>
              <a:t>limited </a:t>
            </a:r>
            <a:r>
              <a:rPr sz="1400" dirty="0">
                <a:latin typeface="Arial"/>
                <a:cs typeface="Arial"/>
              </a:rPr>
              <a:t>time</a:t>
            </a:r>
            <a:r>
              <a:rPr sz="1400" spc="-15" dirty="0">
                <a:latin typeface="Arial"/>
                <a:cs typeface="Arial"/>
              </a:rPr>
              <a:t> </a:t>
            </a:r>
            <a:r>
              <a:rPr sz="1400" dirty="0">
                <a:latin typeface="Arial"/>
                <a:cs typeface="Arial"/>
              </a:rPr>
              <a:t>and</a:t>
            </a:r>
            <a:r>
              <a:rPr sz="1400" spc="-15" dirty="0">
                <a:latin typeface="Arial"/>
                <a:cs typeface="Arial"/>
              </a:rPr>
              <a:t> </a:t>
            </a:r>
            <a:r>
              <a:rPr sz="1400" spc="-10" dirty="0">
                <a:latin typeface="Arial"/>
                <a:cs typeface="Arial"/>
              </a:rPr>
              <a:t>money.</a:t>
            </a:r>
            <a:r>
              <a:rPr sz="1400" spc="15" dirty="0">
                <a:latin typeface="Arial"/>
                <a:cs typeface="Arial"/>
              </a:rPr>
              <a:t> </a:t>
            </a:r>
            <a:r>
              <a:rPr sz="1400" dirty="0">
                <a:latin typeface="Arial"/>
                <a:cs typeface="Arial"/>
              </a:rPr>
              <a:t>many</a:t>
            </a:r>
            <a:r>
              <a:rPr sz="1400" spc="20" dirty="0">
                <a:latin typeface="Arial"/>
                <a:cs typeface="Arial"/>
              </a:rPr>
              <a:t> </a:t>
            </a:r>
            <a:r>
              <a:rPr sz="1400" dirty="0">
                <a:latin typeface="Arial"/>
                <a:cs typeface="Arial"/>
              </a:rPr>
              <a:t>young</a:t>
            </a:r>
            <a:r>
              <a:rPr sz="1400" spc="35" dirty="0">
                <a:latin typeface="Arial"/>
                <a:cs typeface="Arial"/>
              </a:rPr>
              <a:t> </a:t>
            </a:r>
            <a:r>
              <a:rPr sz="1400" dirty="0">
                <a:latin typeface="Arial"/>
                <a:cs typeface="Arial"/>
              </a:rPr>
              <a:t>people</a:t>
            </a:r>
            <a:r>
              <a:rPr sz="1400" spc="-30" dirty="0">
                <a:latin typeface="Arial"/>
                <a:cs typeface="Arial"/>
              </a:rPr>
              <a:t> </a:t>
            </a:r>
            <a:r>
              <a:rPr sz="1400" dirty="0">
                <a:latin typeface="Arial"/>
                <a:cs typeface="Arial"/>
              </a:rPr>
              <a:t>know what</a:t>
            </a:r>
            <a:r>
              <a:rPr sz="1400" spc="30" dirty="0">
                <a:latin typeface="Arial"/>
                <a:cs typeface="Arial"/>
              </a:rPr>
              <a:t> </a:t>
            </a:r>
            <a:r>
              <a:rPr sz="1400" dirty="0">
                <a:latin typeface="Arial"/>
                <a:cs typeface="Arial"/>
              </a:rPr>
              <a:t>they</a:t>
            </a:r>
            <a:r>
              <a:rPr sz="1400" spc="-5" dirty="0">
                <a:latin typeface="Arial"/>
                <a:cs typeface="Arial"/>
              </a:rPr>
              <a:t> </a:t>
            </a:r>
            <a:r>
              <a:rPr sz="1400" dirty="0">
                <a:latin typeface="Arial"/>
                <a:cs typeface="Arial"/>
              </a:rPr>
              <a:t>eat</a:t>
            </a:r>
            <a:r>
              <a:rPr sz="1400" spc="400" dirty="0">
                <a:latin typeface="Arial"/>
                <a:cs typeface="Arial"/>
              </a:rPr>
              <a:t> </a:t>
            </a:r>
            <a:r>
              <a:rPr sz="1400" dirty="0">
                <a:latin typeface="Arial"/>
                <a:cs typeface="Arial"/>
              </a:rPr>
              <a:t>but</a:t>
            </a:r>
            <a:r>
              <a:rPr sz="1400" spc="-15" dirty="0">
                <a:latin typeface="Arial"/>
                <a:cs typeface="Arial"/>
              </a:rPr>
              <a:t> </a:t>
            </a:r>
            <a:r>
              <a:rPr sz="1400" dirty="0">
                <a:latin typeface="Arial"/>
                <a:cs typeface="Arial"/>
              </a:rPr>
              <a:t>making</a:t>
            </a:r>
            <a:r>
              <a:rPr sz="1400" spc="-30" dirty="0">
                <a:latin typeface="Arial"/>
                <a:cs typeface="Arial"/>
              </a:rPr>
              <a:t> </a:t>
            </a:r>
            <a:r>
              <a:rPr sz="1400" dirty="0">
                <a:latin typeface="Arial"/>
                <a:cs typeface="Arial"/>
              </a:rPr>
              <a:t>it</a:t>
            </a:r>
            <a:r>
              <a:rPr sz="1400" spc="25" dirty="0">
                <a:latin typeface="Arial"/>
                <a:cs typeface="Arial"/>
              </a:rPr>
              <a:t> </a:t>
            </a:r>
            <a:r>
              <a:rPr sz="1400" dirty="0">
                <a:latin typeface="Arial"/>
                <a:cs typeface="Arial"/>
              </a:rPr>
              <a:t>actually</a:t>
            </a:r>
            <a:r>
              <a:rPr sz="1400" spc="5" dirty="0">
                <a:latin typeface="Arial"/>
                <a:cs typeface="Arial"/>
              </a:rPr>
              <a:t> </a:t>
            </a:r>
            <a:r>
              <a:rPr sz="1400" spc="-10" dirty="0">
                <a:latin typeface="Arial"/>
                <a:cs typeface="Arial"/>
              </a:rPr>
              <a:t>happen</a:t>
            </a:r>
            <a:r>
              <a:rPr sz="1400" spc="-25" dirty="0">
                <a:latin typeface="Arial"/>
                <a:cs typeface="Arial"/>
              </a:rPr>
              <a:t>s</a:t>
            </a:r>
            <a:r>
              <a:rPr lang="en-US" sz="1400" spc="-25" dirty="0">
                <a:latin typeface="Arial"/>
                <a:cs typeface="Arial"/>
              </a:rPr>
              <a:t> </a:t>
            </a:r>
            <a:r>
              <a:rPr sz="1400" spc="-25" dirty="0">
                <a:latin typeface="Arial"/>
                <a:cs typeface="Arial"/>
              </a:rPr>
              <a:t>the</a:t>
            </a:r>
            <a:r>
              <a:rPr lang="en-US" sz="1400" spc="-25" dirty="0">
                <a:latin typeface="Arial"/>
                <a:cs typeface="Arial"/>
              </a:rPr>
              <a:t> </a:t>
            </a:r>
            <a:r>
              <a:rPr sz="1400" spc="-20" dirty="0">
                <a:latin typeface="Arial"/>
                <a:cs typeface="Arial"/>
              </a:rPr>
              <a:t>hard</a:t>
            </a:r>
            <a:r>
              <a:rPr lang="en-US" sz="1400" spc="-20" dirty="0">
                <a:latin typeface="Arial"/>
                <a:cs typeface="Arial"/>
              </a:rPr>
              <a:t> </a:t>
            </a:r>
            <a:r>
              <a:rPr sz="1400" spc="-10" dirty="0">
                <a:latin typeface="Arial"/>
                <a:cs typeface="Arial"/>
              </a:rPr>
              <a:t>part.</a:t>
            </a:r>
            <a:r>
              <a:rPr lang="en-US" sz="1400" spc="-10" dirty="0">
                <a:latin typeface="Arial"/>
                <a:cs typeface="Arial"/>
              </a:rPr>
              <a:t> </a:t>
            </a:r>
            <a:r>
              <a:rPr sz="1400" spc="-25" dirty="0">
                <a:latin typeface="Arial"/>
                <a:cs typeface="Arial"/>
              </a:rPr>
              <a:t>So</a:t>
            </a:r>
            <a:r>
              <a:rPr lang="en-US" sz="1400" spc="-25" dirty="0">
                <a:latin typeface="Arial"/>
                <a:cs typeface="Arial"/>
              </a:rPr>
              <a:t> </a:t>
            </a:r>
            <a:r>
              <a:rPr sz="1400" spc="-10" dirty="0">
                <a:latin typeface="Arial"/>
                <a:cs typeface="Arial"/>
              </a:rPr>
              <a:t>today </a:t>
            </a:r>
            <a:r>
              <a:rPr sz="1400" dirty="0">
                <a:latin typeface="Arial"/>
                <a:cs typeface="Arial"/>
              </a:rPr>
              <a:t>We</a:t>
            </a:r>
            <a:r>
              <a:rPr sz="1400" spc="365" dirty="0">
                <a:latin typeface="Arial"/>
                <a:cs typeface="Arial"/>
              </a:rPr>
              <a:t> </a:t>
            </a:r>
            <a:r>
              <a:rPr sz="1400" dirty="0">
                <a:latin typeface="Arial"/>
                <a:cs typeface="Arial"/>
              </a:rPr>
              <a:t>are</a:t>
            </a:r>
            <a:r>
              <a:rPr sz="1400" spc="305" dirty="0">
                <a:latin typeface="Arial"/>
                <a:cs typeface="Arial"/>
              </a:rPr>
              <a:t> </a:t>
            </a:r>
            <a:r>
              <a:rPr sz="1400" dirty="0">
                <a:latin typeface="Arial"/>
                <a:cs typeface="Arial"/>
              </a:rPr>
              <a:t>not</a:t>
            </a:r>
            <a:r>
              <a:rPr sz="1400" spc="335" dirty="0">
                <a:latin typeface="Arial"/>
                <a:cs typeface="Arial"/>
              </a:rPr>
              <a:t> </a:t>
            </a:r>
            <a:r>
              <a:rPr sz="1400" dirty="0">
                <a:latin typeface="Arial"/>
                <a:cs typeface="Arial"/>
              </a:rPr>
              <a:t>talking</a:t>
            </a:r>
            <a:r>
              <a:rPr sz="1400" spc="310" dirty="0">
                <a:latin typeface="Arial"/>
                <a:cs typeface="Arial"/>
              </a:rPr>
              <a:t> </a:t>
            </a:r>
            <a:r>
              <a:rPr sz="1400" dirty="0">
                <a:latin typeface="Arial"/>
                <a:cs typeface="Arial"/>
              </a:rPr>
              <a:t>about</a:t>
            </a:r>
            <a:r>
              <a:rPr sz="1400" spc="380" dirty="0">
                <a:latin typeface="Arial"/>
                <a:cs typeface="Arial"/>
              </a:rPr>
              <a:t> </a:t>
            </a:r>
            <a:r>
              <a:rPr sz="1400" dirty="0">
                <a:latin typeface="Arial"/>
                <a:cs typeface="Arial"/>
              </a:rPr>
              <a:t>strict</a:t>
            </a:r>
            <a:r>
              <a:rPr sz="1400" spc="365" dirty="0">
                <a:latin typeface="Arial"/>
                <a:cs typeface="Arial"/>
              </a:rPr>
              <a:t> </a:t>
            </a:r>
            <a:r>
              <a:rPr sz="1400" dirty="0">
                <a:latin typeface="Arial"/>
                <a:cs typeface="Arial"/>
              </a:rPr>
              <a:t>rules</a:t>
            </a:r>
            <a:r>
              <a:rPr sz="1400" spc="350" dirty="0">
                <a:latin typeface="Arial"/>
                <a:cs typeface="Arial"/>
              </a:rPr>
              <a:t> </a:t>
            </a:r>
            <a:r>
              <a:rPr sz="1400" dirty="0">
                <a:latin typeface="Arial"/>
                <a:cs typeface="Arial"/>
              </a:rPr>
              <a:t>or</a:t>
            </a:r>
            <a:r>
              <a:rPr sz="1400" spc="375" dirty="0">
                <a:latin typeface="Arial"/>
                <a:cs typeface="Arial"/>
              </a:rPr>
              <a:t> </a:t>
            </a:r>
            <a:r>
              <a:rPr sz="1400" dirty="0">
                <a:latin typeface="Arial"/>
                <a:cs typeface="Arial"/>
              </a:rPr>
              <a:t>diets.</a:t>
            </a:r>
            <a:r>
              <a:rPr sz="1400" spc="355" dirty="0">
                <a:latin typeface="Arial"/>
                <a:cs typeface="Arial"/>
              </a:rPr>
              <a:t> </a:t>
            </a:r>
            <a:r>
              <a:rPr sz="1400" dirty="0">
                <a:latin typeface="Arial"/>
                <a:cs typeface="Arial"/>
              </a:rPr>
              <a:t>We</a:t>
            </a:r>
            <a:r>
              <a:rPr sz="1400" spc="365" dirty="0">
                <a:latin typeface="Arial"/>
                <a:cs typeface="Arial"/>
              </a:rPr>
              <a:t> </a:t>
            </a:r>
            <a:r>
              <a:rPr sz="1400" dirty="0">
                <a:latin typeface="Arial"/>
                <a:cs typeface="Arial"/>
              </a:rPr>
              <a:t>are</a:t>
            </a:r>
            <a:r>
              <a:rPr sz="1400" spc="300" dirty="0">
                <a:latin typeface="Arial"/>
                <a:cs typeface="Arial"/>
              </a:rPr>
              <a:t> </a:t>
            </a:r>
            <a:r>
              <a:rPr sz="1400" dirty="0">
                <a:latin typeface="Arial"/>
                <a:cs typeface="Arial"/>
              </a:rPr>
              <a:t>talking</a:t>
            </a:r>
            <a:r>
              <a:rPr sz="1400" spc="295" dirty="0">
                <a:latin typeface="Arial"/>
                <a:cs typeface="Arial"/>
              </a:rPr>
              <a:t> </a:t>
            </a:r>
            <a:r>
              <a:rPr sz="1400" dirty="0">
                <a:latin typeface="Arial"/>
                <a:cs typeface="Arial"/>
              </a:rPr>
              <a:t>about</a:t>
            </a:r>
            <a:r>
              <a:rPr sz="1400" spc="380" dirty="0">
                <a:latin typeface="Arial"/>
                <a:cs typeface="Arial"/>
              </a:rPr>
              <a:t> </a:t>
            </a:r>
            <a:r>
              <a:rPr sz="1400" dirty="0">
                <a:latin typeface="Arial"/>
                <a:cs typeface="Arial"/>
              </a:rPr>
              <a:t>real,</a:t>
            </a:r>
            <a:r>
              <a:rPr sz="1400" spc="355" dirty="0">
                <a:latin typeface="Arial"/>
                <a:cs typeface="Arial"/>
              </a:rPr>
              <a:t> </a:t>
            </a:r>
            <a:r>
              <a:rPr sz="1400" spc="-10" dirty="0">
                <a:latin typeface="Arial"/>
                <a:cs typeface="Arial"/>
              </a:rPr>
              <a:t>practical </a:t>
            </a:r>
            <a:r>
              <a:rPr sz="1400" dirty="0">
                <a:latin typeface="Arial"/>
                <a:cs typeface="Arial"/>
              </a:rPr>
              <a:t>Nutrition</a:t>
            </a:r>
            <a:r>
              <a:rPr sz="1400" spc="-45" dirty="0">
                <a:latin typeface="Arial"/>
                <a:cs typeface="Arial"/>
              </a:rPr>
              <a:t> </a:t>
            </a:r>
            <a:r>
              <a:rPr sz="1400" dirty="0">
                <a:latin typeface="Arial"/>
                <a:cs typeface="Arial"/>
              </a:rPr>
              <a:t>that</a:t>
            </a:r>
            <a:r>
              <a:rPr sz="1400" spc="-35" dirty="0">
                <a:latin typeface="Arial"/>
                <a:cs typeface="Arial"/>
              </a:rPr>
              <a:t> </a:t>
            </a:r>
            <a:r>
              <a:rPr sz="1400" dirty="0">
                <a:latin typeface="Arial"/>
                <a:cs typeface="Arial"/>
              </a:rPr>
              <a:t>works for</a:t>
            </a:r>
            <a:r>
              <a:rPr sz="1400" spc="-65" dirty="0">
                <a:latin typeface="Arial"/>
                <a:cs typeface="Arial"/>
              </a:rPr>
              <a:t> </a:t>
            </a:r>
            <a:r>
              <a:rPr sz="1400" dirty="0">
                <a:latin typeface="Arial"/>
                <a:cs typeface="Arial"/>
              </a:rPr>
              <a:t>your</a:t>
            </a:r>
            <a:r>
              <a:rPr sz="1400" spc="-25" dirty="0">
                <a:latin typeface="Arial"/>
                <a:cs typeface="Arial"/>
              </a:rPr>
              <a:t> </a:t>
            </a:r>
            <a:r>
              <a:rPr sz="1400" dirty="0">
                <a:latin typeface="Arial"/>
                <a:cs typeface="Arial"/>
              </a:rPr>
              <a:t>life,</a:t>
            </a:r>
            <a:r>
              <a:rPr sz="1400" spc="-35" dirty="0">
                <a:latin typeface="Arial"/>
                <a:cs typeface="Arial"/>
              </a:rPr>
              <a:t> </a:t>
            </a:r>
            <a:r>
              <a:rPr sz="1400" dirty="0">
                <a:latin typeface="Arial"/>
                <a:cs typeface="Arial"/>
              </a:rPr>
              <a:t>because</a:t>
            </a:r>
            <a:r>
              <a:rPr sz="1400" spc="-30" dirty="0">
                <a:latin typeface="Arial"/>
                <a:cs typeface="Arial"/>
              </a:rPr>
              <a:t> </a:t>
            </a:r>
            <a:r>
              <a:rPr sz="1400" dirty="0">
                <a:latin typeface="Arial"/>
                <a:cs typeface="Arial"/>
              </a:rPr>
              <a:t>healthy</a:t>
            </a:r>
            <a:r>
              <a:rPr sz="1400" spc="-55" dirty="0">
                <a:latin typeface="Arial"/>
                <a:cs typeface="Arial"/>
              </a:rPr>
              <a:t> </a:t>
            </a:r>
            <a:r>
              <a:rPr sz="1400" dirty="0">
                <a:latin typeface="Arial"/>
                <a:cs typeface="Arial"/>
              </a:rPr>
              <a:t>eating</a:t>
            </a:r>
            <a:r>
              <a:rPr sz="1400" spc="-10" dirty="0">
                <a:latin typeface="Arial"/>
                <a:cs typeface="Arial"/>
              </a:rPr>
              <a:t> </a:t>
            </a:r>
            <a:r>
              <a:rPr sz="1400" dirty="0">
                <a:latin typeface="Arial"/>
                <a:cs typeface="Arial"/>
              </a:rPr>
              <a:t>shouldn’t</a:t>
            </a:r>
            <a:r>
              <a:rPr sz="1400" spc="10" dirty="0">
                <a:latin typeface="Arial"/>
                <a:cs typeface="Arial"/>
              </a:rPr>
              <a:t> </a:t>
            </a:r>
            <a:r>
              <a:rPr sz="1400" dirty="0">
                <a:latin typeface="Arial"/>
                <a:cs typeface="Arial"/>
              </a:rPr>
              <a:t>feel</a:t>
            </a:r>
            <a:r>
              <a:rPr sz="1400" spc="-25" dirty="0">
                <a:latin typeface="Arial"/>
                <a:cs typeface="Arial"/>
              </a:rPr>
              <a:t> </a:t>
            </a:r>
            <a:r>
              <a:rPr sz="1400" dirty="0">
                <a:latin typeface="Arial"/>
                <a:cs typeface="Arial"/>
              </a:rPr>
              <a:t>like</a:t>
            </a:r>
            <a:r>
              <a:rPr sz="1400" spc="-60" dirty="0">
                <a:latin typeface="Arial"/>
                <a:cs typeface="Arial"/>
              </a:rPr>
              <a:t> </a:t>
            </a:r>
            <a:r>
              <a:rPr sz="1400" spc="-10" dirty="0">
                <a:latin typeface="Arial"/>
                <a:cs typeface="Arial"/>
              </a:rPr>
              <a:t>chore</a:t>
            </a:r>
            <a:endParaRPr sz="1400" dirty="0">
              <a:latin typeface="Arial"/>
              <a:cs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64490" y="273049"/>
            <a:ext cx="4947920" cy="602615"/>
          </a:xfrm>
          <a:prstGeom prst="rect">
            <a:avLst/>
          </a:prstGeom>
        </p:spPr>
        <p:txBody>
          <a:bodyPr vert="horz" wrap="square" lIns="0" tIns="16510" rIns="0" bIns="0" rtlCol="0">
            <a:spAutoFit/>
          </a:bodyPr>
          <a:lstStyle/>
          <a:p>
            <a:pPr marL="12700">
              <a:lnSpc>
                <a:spcPts val="2255"/>
              </a:lnSpc>
              <a:spcBef>
                <a:spcPts val="130"/>
              </a:spcBef>
            </a:pPr>
            <a:r>
              <a:rPr sz="2000" dirty="0"/>
              <a:t>Physiological,</a:t>
            </a:r>
            <a:r>
              <a:rPr sz="2000" spc="-10" dirty="0"/>
              <a:t> Sociological</a:t>
            </a:r>
            <a:r>
              <a:rPr sz="2000" spc="-125" dirty="0"/>
              <a:t> </a:t>
            </a:r>
            <a:r>
              <a:rPr sz="2000" spc="-50" dirty="0"/>
              <a:t>&amp;</a:t>
            </a:r>
            <a:endParaRPr sz="2000" dirty="0"/>
          </a:p>
          <a:p>
            <a:pPr marL="12700">
              <a:lnSpc>
                <a:spcPts val="2255"/>
              </a:lnSpc>
            </a:pPr>
            <a:r>
              <a:rPr sz="2000" dirty="0"/>
              <a:t>Psychological</a:t>
            </a:r>
            <a:r>
              <a:rPr sz="2000" spc="-65" dirty="0"/>
              <a:t> </a:t>
            </a:r>
            <a:r>
              <a:rPr sz="2000" dirty="0"/>
              <a:t>Benefits</a:t>
            </a:r>
            <a:r>
              <a:rPr sz="2000" spc="-75" dirty="0"/>
              <a:t> </a:t>
            </a:r>
            <a:r>
              <a:rPr sz="2000" dirty="0"/>
              <a:t>of</a:t>
            </a:r>
            <a:r>
              <a:rPr sz="2000" spc="-65" dirty="0"/>
              <a:t> </a:t>
            </a:r>
            <a:r>
              <a:rPr sz="2000" dirty="0"/>
              <a:t>Improving</a:t>
            </a:r>
            <a:r>
              <a:rPr sz="2000" spc="-105" dirty="0"/>
              <a:t> </a:t>
            </a:r>
            <a:r>
              <a:rPr sz="2000" spc="-20" dirty="0"/>
              <a:t>Diet</a:t>
            </a:r>
            <a:endParaRPr sz="2000" dirty="0"/>
          </a:p>
        </p:txBody>
      </p:sp>
      <p:sp>
        <p:nvSpPr>
          <p:cNvPr id="5" name="object 5"/>
          <p:cNvSpPr/>
          <p:nvPr/>
        </p:nvSpPr>
        <p:spPr>
          <a:xfrm>
            <a:off x="204787" y="1376425"/>
            <a:ext cx="5925185" cy="1266825"/>
          </a:xfrm>
          <a:custGeom>
            <a:avLst/>
            <a:gdLst/>
            <a:ahLst/>
            <a:cxnLst/>
            <a:rect l="l" t="t" r="r" b="b"/>
            <a:pathLst>
              <a:path w="5925185" h="1266825">
                <a:moveTo>
                  <a:pt x="5713412" y="0"/>
                </a:moveTo>
                <a:lnTo>
                  <a:pt x="211137" y="0"/>
                </a:lnTo>
                <a:lnTo>
                  <a:pt x="162728" y="5573"/>
                </a:lnTo>
                <a:lnTo>
                  <a:pt x="118288" y="21451"/>
                </a:lnTo>
                <a:lnTo>
                  <a:pt x="79085" y="46366"/>
                </a:lnTo>
                <a:lnTo>
                  <a:pt x="46387" y="79052"/>
                </a:lnTo>
                <a:lnTo>
                  <a:pt x="21461" y="118243"/>
                </a:lnTo>
                <a:lnTo>
                  <a:pt x="5576" y="162672"/>
                </a:lnTo>
                <a:lnTo>
                  <a:pt x="0" y="211074"/>
                </a:lnTo>
                <a:lnTo>
                  <a:pt x="0" y="1055624"/>
                </a:lnTo>
                <a:lnTo>
                  <a:pt x="5576" y="1104032"/>
                </a:lnTo>
                <a:lnTo>
                  <a:pt x="21461" y="1148479"/>
                </a:lnTo>
                <a:lnTo>
                  <a:pt x="46387" y="1187695"/>
                </a:lnTo>
                <a:lnTo>
                  <a:pt x="79085" y="1220408"/>
                </a:lnTo>
                <a:lnTo>
                  <a:pt x="118288" y="1245348"/>
                </a:lnTo>
                <a:lnTo>
                  <a:pt x="162728" y="1261244"/>
                </a:lnTo>
                <a:lnTo>
                  <a:pt x="211137" y="1266825"/>
                </a:lnTo>
                <a:lnTo>
                  <a:pt x="5713412" y="1266825"/>
                </a:lnTo>
                <a:lnTo>
                  <a:pt x="5761820" y="1261244"/>
                </a:lnTo>
                <a:lnTo>
                  <a:pt x="5806268" y="1245348"/>
                </a:lnTo>
                <a:lnTo>
                  <a:pt x="5845483" y="1220408"/>
                </a:lnTo>
                <a:lnTo>
                  <a:pt x="5878197" y="1187695"/>
                </a:lnTo>
                <a:lnTo>
                  <a:pt x="5903136" y="1148479"/>
                </a:lnTo>
                <a:lnTo>
                  <a:pt x="5919032" y="1104032"/>
                </a:lnTo>
                <a:lnTo>
                  <a:pt x="5924613" y="1055624"/>
                </a:lnTo>
                <a:lnTo>
                  <a:pt x="5924613" y="211074"/>
                </a:lnTo>
                <a:lnTo>
                  <a:pt x="5919032" y="162672"/>
                </a:lnTo>
                <a:lnTo>
                  <a:pt x="5903136" y="118243"/>
                </a:lnTo>
                <a:lnTo>
                  <a:pt x="5878197" y="79052"/>
                </a:lnTo>
                <a:lnTo>
                  <a:pt x="5845483" y="46366"/>
                </a:lnTo>
                <a:lnTo>
                  <a:pt x="5806268" y="21451"/>
                </a:lnTo>
                <a:lnTo>
                  <a:pt x="5761820" y="5573"/>
                </a:lnTo>
                <a:lnTo>
                  <a:pt x="5713412" y="0"/>
                </a:lnTo>
                <a:close/>
              </a:path>
            </a:pathLst>
          </a:custGeom>
          <a:solidFill>
            <a:srgbClr val="4F81BC"/>
          </a:solidFill>
        </p:spPr>
        <p:txBody>
          <a:bodyPr wrap="square" lIns="0" tIns="0" rIns="0" bIns="0" rtlCol="0"/>
          <a:lstStyle/>
          <a:p>
            <a:endParaRPr/>
          </a:p>
        </p:txBody>
      </p:sp>
      <p:sp>
        <p:nvSpPr>
          <p:cNvPr id="6" name="object 6"/>
          <p:cNvSpPr txBox="1"/>
          <p:nvPr/>
        </p:nvSpPr>
        <p:spPr>
          <a:xfrm>
            <a:off x="1550924" y="1864359"/>
            <a:ext cx="2190750" cy="265430"/>
          </a:xfrm>
          <a:prstGeom prst="rect">
            <a:avLst/>
          </a:prstGeom>
        </p:spPr>
        <p:txBody>
          <a:bodyPr vert="horz" wrap="square" lIns="0" tIns="15875" rIns="0" bIns="0" rtlCol="0">
            <a:spAutoFit/>
          </a:bodyPr>
          <a:lstStyle/>
          <a:p>
            <a:pPr marL="12700">
              <a:lnSpc>
                <a:spcPct val="100000"/>
              </a:lnSpc>
              <a:spcBef>
                <a:spcPts val="125"/>
              </a:spcBef>
            </a:pPr>
            <a:r>
              <a:rPr sz="1550" b="1" dirty="0">
                <a:solidFill>
                  <a:srgbClr val="FFFFFF"/>
                </a:solidFill>
                <a:latin typeface="Arial"/>
                <a:cs typeface="Arial"/>
              </a:rPr>
              <a:t>Physiological</a:t>
            </a:r>
            <a:r>
              <a:rPr sz="1550" b="1" spc="220" dirty="0">
                <a:solidFill>
                  <a:srgbClr val="FFFFFF"/>
                </a:solidFill>
                <a:latin typeface="Arial"/>
                <a:cs typeface="Arial"/>
              </a:rPr>
              <a:t> </a:t>
            </a:r>
            <a:r>
              <a:rPr sz="1550" b="1" spc="-10" dirty="0">
                <a:solidFill>
                  <a:srgbClr val="FFFFFF"/>
                </a:solidFill>
                <a:latin typeface="Arial"/>
                <a:cs typeface="Arial"/>
              </a:rPr>
              <a:t>Benefits</a:t>
            </a:r>
            <a:endParaRPr sz="1550">
              <a:latin typeface="Arial"/>
              <a:cs typeface="Arial"/>
            </a:endParaRPr>
          </a:p>
        </p:txBody>
      </p:sp>
      <p:sp>
        <p:nvSpPr>
          <p:cNvPr id="7" name="object 7"/>
          <p:cNvSpPr/>
          <p:nvPr/>
        </p:nvSpPr>
        <p:spPr>
          <a:xfrm>
            <a:off x="204787" y="2690875"/>
            <a:ext cx="5925185" cy="2571750"/>
          </a:xfrm>
          <a:custGeom>
            <a:avLst/>
            <a:gdLst/>
            <a:ahLst/>
            <a:cxnLst/>
            <a:rect l="l" t="t" r="r" b="b"/>
            <a:pathLst>
              <a:path w="5925185" h="2571750">
                <a:moveTo>
                  <a:pt x="5924613" y="1515999"/>
                </a:moveTo>
                <a:lnTo>
                  <a:pt x="5919025" y="1467599"/>
                </a:lnTo>
                <a:lnTo>
                  <a:pt x="5903125" y="1423174"/>
                </a:lnTo>
                <a:lnTo>
                  <a:pt x="5878195" y="1383982"/>
                </a:lnTo>
                <a:lnTo>
                  <a:pt x="5845480" y="1351292"/>
                </a:lnTo>
                <a:lnTo>
                  <a:pt x="5806262" y="1326388"/>
                </a:lnTo>
                <a:lnTo>
                  <a:pt x="5761812" y="1310500"/>
                </a:lnTo>
                <a:lnTo>
                  <a:pt x="5713412" y="1304925"/>
                </a:lnTo>
                <a:lnTo>
                  <a:pt x="211137" y="1304925"/>
                </a:lnTo>
                <a:lnTo>
                  <a:pt x="162725" y="1310500"/>
                </a:lnTo>
                <a:lnTo>
                  <a:pt x="118287" y="1326388"/>
                </a:lnTo>
                <a:lnTo>
                  <a:pt x="79082" y="1351292"/>
                </a:lnTo>
                <a:lnTo>
                  <a:pt x="46380" y="1383982"/>
                </a:lnTo>
                <a:lnTo>
                  <a:pt x="21450" y="1423174"/>
                </a:lnTo>
                <a:lnTo>
                  <a:pt x="5575" y="1467599"/>
                </a:lnTo>
                <a:lnTo>
                  <a:pt x="0" y="1515999"/>
                </a:lnTo>
                <a:lnTo>
                  <a:pt x="0" y="2360549"/>
                </a:lnTo>
                <a:lnTo>
                  <a:pt x="5575" y="2408961"/>
                </a:lnTo>
                <a:lnTo>
                  <a:pt x="21450" y="2453411"/>
                </a:lnTo>
                <a:lnTo>
                  <a:pt x="46380" y="2492629"/>
                </a:lnTo>
                <a:lnTo>
                  <a:pt x="79082" y="2525344"/>
                </a:lnTo>
                <a:lnTo>
                  <a:pt x="118287" y="2550274"/>
                </a:lnTo>
                <a:lnTo>
                  <a:pt x="162725" y="2566174"/>
                </a:lnTo>
                <a:lnTo>
                  <a:pt x="211137" y="2571750"/>
                </a:lnTo>
                <a:lnTo>
                  <a:pt x="5713412" y="2571750"/>
                </a:lnTo>
                <a:lnTo>
                  <a:pt x="5761812" y="2566174"/>
                </a:lnTo>
                <a:lnTo>
                  <a:pt x="5806262" y="2550274"/>
                </a:lnTo>
                <a:lnTo>
                  <a:pt x="5845480" y="2525344"/>
                </a:lnTo>
                <a:lnTo>
                  <a:pt x="5878195" y="2492629"/>
                </a:lnTo>
                <a:lnTo>
                  <a:pt x="5903125" y="2453411"/>
                </a:lnTo>
                <a:lnTo>
                  <a:pt x="5919025" y="2408961"/>
                </a:lnTo>
                <a:lnTo>
                  <a:pt x="5924613" y="2360549"/>
                </a:lnTo>
                <a:lnTo>
                  <a:pt x="5924613" y="1515999"/>
                </a:lnTo>
                <a:close/>
              </a:path>
              <a:path w="5925185" h="2571750">
                <a:moveTo>
                  <a:pt x="5924613" y="211074"/>
                </a:moveTo>
                <a:lnTo>
                  <a:pt x="5919025" y="162674"/>
                </a:lnTo>
                <a:lnTo>
                  <a:pt x="5903125" y="118249"/>
                </a:lnTo>
                <a:lnTo>
                  <a:pt x="5878195" y="79057"/>
                </a:lnTo>
                <a:lnTo>
                  <a:pt x="5845480" y="46367"/>
                </a:lnTo>
                <a:lnTo>
                  <a:pt x="5806262" y="21463"/>
                </a:lnTo>
                <a:lnTo>
                  <a:pt x="5761812" y="5575"/>
                </a:lnTo>
                <a:lnTo>
                  <a:pt x="5713412" y="0"/>
                </a:lnTo>
                <a:lnTo>
                  <a:pt x="211137" y="0"/>
                </a:lnTo>
                <a:lnTo>
                  <a:pt x="162725" y="5575"/>
                </a:lnTo>
                <a:lnTo>
                  <a:pt x="118287" y="21463"/>
                </a:lnTo>
                <a:lnTo>
                  <a:pt x="79082" y="46367"/>
                </a:lnTo>
                <a:lnTo>
                  <a:pt x="46380" y="79057"/>
                </a:lnTo>
                <a:lnTo>
                  <a:pt x="21450" y="118249"/>
                </a:lnTo>
                <a:lnTo>
                  <a:pt x="5575" y="162674"/>
                </a:lnTo>
                <a:lnTo>
                  <a:pt x="0" y="211074"/>
                </a:lnTo>
                <a:lnTo>
                  <a:pt x="0" y="1055624"/>
                </a:lnTo>
                <a:lnTo>
                  <a:pt x="5575" y="1104036"/>
                </a:lnTo>
                <a:lnTo>
                  <a:pt x="21450" y="1148486"/>
                </a:lnTo>
                <a:lnTo>
                  <a:pt x="46380" y="1187704"/>
                </a:lnTo>
                <a:lnTo>
                  <a:pt x="79082" y="1220419"/>
                </a:lnTo>
                <a:lnTo>
                  <a:pt x="118287" y="1245349"/>
                </a:lnTo>
                <a:lnTo>
                  <a:pt x="162725" y="1261249"/>
                </a:lnTo>
                <a:lnTo>
                  <a:pt x="211137" y="1266825"/>
                </a:lnTo>
                <a:lnTo>
                  <a:pt x="5713412" y="1266825"/>
                </a:lnTo>
                <a:lnTo>
                  <a:pt x="5761812" y="1261249"/>
                </a:lnTo>
                <a:lnTo>
                  <a:pt x="5806262" y="1245349"/>
                </a:lnTo>
                <a:lnTo>
                  <a:pt x="5845480" y="1220419"/>
                </a:lnTo>
                <a:lnTo>
                  <a:pt x="5878195" y="1187704"/>
                </a:lnTo>
                <a:lnTo>
                  <a:pt x="5903125" y="1148486"/>
                </a:lnTo>
                <a:lnTo>
                  <a:pt x="5919025" y="1104036"/>
                </a:lnTo>
                <a:lnTo>
                  <a:pt x="5924613" y="1055624"/>
                </a:lnTo>
                <a:lnTo>
                  <a:pt x="5924613" y="211074"/>
                </a:lnTo>
                <a:close/>
              </a:path>
            </a:pathLst>
          </a:custGeom>
          <a:solidFill>
            <a:srgbClr val="4F81BC"/>
          </a:solidFill>
        </p:spPr>
        <p:txBody>
          <a:bodyPr wrap="square" lIns="0" tIns="0" rIns="0" bIns="0" rtlCol="0"/>
          <a:lstStyle/>
          <a:p>
            <a:endParaRPr/>
          </a:p>
        </p:txBody>
      </p:sp>
      <p:sp>
        <p:nvSpPr>
          <p:cNvPr id="8" name="object 8"/>
          <p:cNvSpPr/>
          <p:nvPr/>
        </p:nvSpPr>
        <p:spPr>
          <a:xfrm>
            <a:off x="204787" y="5310251"/>
            <a:ext cx="5925185" cy="1266825"/>
          </a:xfrm>
          <a:custGeom>
            <a:avLst/>
            <a:gdLst/>
            <a:ahLst/>
            <a:cxnLst/>
            <a:rect l="l" t="t" r="r" b="b"/>
            <a:pathLst>
              <a:path w="5925185" h="1266825">
                <a:moveTo>
                  <a:pt x="5713412" y="0"/>
                </a:moveTo>
                <a:lnTo>
                  <a:pt x="211137" y="0"/>
                </a:lnTo>
                <a:lnTo>
                  <a:pt x="162728" y="5573"/>
                </a:lnTo>
                <a:lnTo>
                  <a:pt x="118288" y="21451"/>
                </a:lnTo>
                <a:lnTo>
                  <a:pt x="79085" y="46366"/>
                </a:lnTo>
                <a:lnTo>
                  <a:pt x="46387" y="79052"/>
                </a:lnTo>
                <a:lnTo>
                  <a:pt x="21461" y="118243"/>
                </a:lnTo>
                <a:lnTo>
                  <a:pt x="5576" y="162672"/>
                </a:lnTo>
                <a:lnTo>
                  <a:pt x="0" y="211074"/>
                </a:lnTo>
                <a:lnTo>
                  <a:pt x="0" y="1055624"/>
                </a:lnTo>
                <a:lnTo>
                  <a:pt x="5576" y="1104036"/>
                </a:lnTo>
                <a:lnTo>
                  <a:pt x="21461" y="1148478"/>
                </a:lnTo>
                <a:lnTo>
                  <a:pt x="46387" y="1187681"/>
                </a:lnTo>
                <a:lnTo>
                  <a:pt x="79085" y="1220378"/>
                </a:lnTo>
                <a:lnTo>
                  <a:pt x="118288" y="1245301"/>
                </a:lnTo>
                <a:lnTo>
                  <a:pt x="162728" y="1261185"/>
                </a:lnTo>
                <a:lnTo>
                  <a:pt x="211137" y="1266761"/>
                </a:lnTo>
                <a:lnTo>
                  <a:pt x="5713412" y="1266761"/>
                </a:lnTo>
                <a:lnTo>
                  <a:pt x="5761820" y="1261185"/>
                </a:lnTo>
                <a:lnTo>
                  <a:pt x="5806268" y="1245301"/>
                </a:lnTo>
                <a:lnTo>
                  <a:pt x="5845483" y="1220378"/>
                </a:lnTo>
                <a:lnTo>
                  <a:pt x="5878197" y="1187681"/>
                </a:lnTo>
                <a:lnTo>
                  <a:pt x="5903136" y="1148478"/>
                </a:lnTo>
                <a:lnTo>
                  <a:pt x="5919032" y="1104036"/>
                </a:lnTo>
                <a:lnTo>
                  <a:pt x="5924613" y="1055624"/>
                </a:lnTo>
                <a:lnTo>
                  <a:pt x="5924613" y="211074"/>
                </a:lnTo>
                <a:lnTo>
                  <a:pt x="5919032" y="162672"/>
                </a:lnTo>
                <a:lnTo>
                  <a:pt x="5903136" y="118243"/>
                </a:lnTo>
                <a:lnTo>
                  <a:pt x="5878197" y="79052"/>
                </a:lnTo>
                <a:lnTo>
                  <a:pt x="5845483" y="46366"/>
                </a:lnTo>
                <a:lnTo>
                  <a:pt x="5806268" y="21451"/>
                </a:lnTo>
                <a:lnTo>
                  <a:pt x="5761820" y="5573"/>
                </a:lnTo>
                <a:lnTo>
                  <a:pt x="5713412" y="0"/>
                </a:lnTo>
                <a:close/>
              </a:path>
            </a:pathLst>
          </a:custGeom>
          <a:solidFill>
            <a:srgbClr val="4F81BC"/>
          </a:solidFill>
        </p:spPr>
        <p:txBody>
          <a:bodyPr wrap="square" lIns="0" tIns="0" rIns="0" bIns="0" rtlCol="0"/>
          <a:lstStyle/>
          <a:p>
            <a:endParaRPr/>
          </a:p>
        </p:txBody>
      </p:sp>
      <p:sp>
        <p:nvSpPr>
          <p:cNvPr id="9" name="object 9"/>
          <p:cNvSpPr txBox="1"/>
          <p:nvPr/>
        </p:nvSpPr>
        <p:spPr>
          <a:xfrm>
            <a:off x="307975" y="2768663"/>
            <a:ext cx="5554345" cy="3510915"/>
          </a:xfrm>
          <a:prstGeom prst="rect">
            <a:avLst/>
          </a:prstGeom>
        </p:spPr>
        <p:txBody>
          <a:bodyPr vert="horz" wrap="square" lIns="0" tIns="6985" rIns="0" bIns="0" rtlCol="0">
            <a:spAutoFit/>
          </a:bodyPr>
          <a:lstStyle/>
          <a:p>
            <a:pPr marL="12700" marR="5080">
              <a:lnSpc>
                <a:spcPct val="147400"/>
              </a:lnSpc>
              <a:spcBef>
                <a:spcPts val="55"/>
              </a:spcBef>
            </a:pPr>
            <a:r>
              <a:rPr sz="1550" dirty="0">
                <a:solidFill>
                  <a:srgbClr val="FFFFFF"/>
                </a:solidFill>
                <a:latin typeface="Arial"/>
                <a:cs typeface="Arial"/>
              </a:rPr>
              <a:t>Enhanced</a:t>
            </a:r>
            <a:r>
              <a:rPr sz="1550" spc="200" dirty="0">
                <a:solidFill>
                  <a:srgbClr val="FFFFFF"/>
                </a:solidFill>
                <a:latin typeface="Arial"/>
                <a:cs typeface="Arial"/>
              </a:rPr>
              <a:t> </a:t>
            </a:r>
            <a:r>
              <a:rPr sz="1550" dirty="0">
                <a:solidFill>
                  <a:srgbClr val="FFFFFF"/>
                </a:solidFill>
                <a:latin typeface="Arial"/>
                <a:cs typeface="Arial"/>
              </a:rPr>
              <a:t>biopsychosocial</a:t>
            </a:r>
            <a:r>
              <a:rPr sz="1550" spc="210" dirty="0">
                <a:solidFill>
                  <a:srgbClr val="FFFFFF"/>
                </a:solidFill>
                <a:latin typeface="Arial"/>
                <a:cs typeface="Arial"/>
              </a:rPr>
              <a:t> </a:t>
            </a:r>
            <a:r>
              <a:rPr sz="1550" dirty="0">
                <a:solidFill>
                  <a:srgbClr val="FFFFFF"/>
                </a:solidFill>
                <a:latin typeface="Arial"/>
                <a:cs typeface="Arial"/>
              </a:rPr>
              <a:t>homeostasis</a:t>
            </a:r>
            <a:r>
              <a:rPr sz="1550" spc="120" dirty="0">
                <a:solidFill>
                  <a:srgbClr val="FFFFFF"/>
                </a:solidFill>
                <a:latin typeface="Arial"/>
                <a:cs typeface="Arial"/>
              </a:rPr>
              <a:t> </a:t>
            </a:r>
            <a:r>
              <a:rPr sz="1550" dirty="0">
                <a:solidFill>
                  <a:srgbClr val="FFFFFF"/>
                </a:solidFill>
                <a:latin typeface="Arial"/>
                <a:cs typeface="Arial"/>
              </a:rPr>
              <a:t>and</a:t>
            </a:r>
            <a:r>
              <a:rPr sz="1550" spc="200" dirty="0">
                <a:solidFill>
                  <a:srgbClr val="FFFFFF"/>
                </a:solidFill>
                <a:latin typeface="Arial"/>
                <a:cs typeface="Arial"/>
              </a:rPr>
              <a:t> </a:t>
            </a:r>
            <a:r>
              <a:rPr sz="1550" dirty="0">
                <a:solidFill>
                  <a:srgbClr val="FFFFFF"/>
                </a:solidFill>
                <a:latin typeface="Arial"/>
                <a:cs typeface="Arial"/>
              </a:rPr>
              <a:t>gut-brain</a:t>
            </a:r>
            <a:r>
              <a:rPr sz="1550" spc="100" dirty="0">
                <a:solidFill>
                  <a:srgbClr val="FFFFFF"/>
                </a:solidFill>
                <a:latin typeface="Arial"/>
                <a:cs typeface="Arial"/>
              </a:rPr>
              <a:t> </a:t>
            </a:r>
            <a:r>
              <a:rPr sz="1550" spc="-10" dirty="0">
                <a:solidFill>
                  <a:srgbClr val="FFFFFF"/>
                </a:solidFill>
                <a:latin typeface="Arial"/>
                <a:cs typeface="Arial"/>
              </a:rPr>
              <a:t>control </a:t>
            </a:r>
            <a:r>
              <a:rPr sz="1550" dirty="0">
                <a:solidFill>
                  <a:srgbClr val="FFFFFF"/>
                </a:solidFill>
                <a:latin typeface="Arial"/>
                <a:cs typeface="Arial"/>
              </a:rPr>
              <a:t>when</a:t>
            </a:r>
            <a:r>
              <a:rPr sz="1550" spc="170" dirty="0">
                <a:solidFill>
                  <a:srgbClr val="FFFFFF"/>
                </a:solidFill>
                <a:latin typeface="Arial"/>
                <a:cs typeface="Arial"/>
              </a:rPr>
              <a:t> </a:t>
            </a:r>
            <a:r>
              <a:rPr sz="1550" dirty="0">
                <a:solidFill>
                  <a:srgbClr val="FFFFFF"/>
                </a:solidFill>
                <a:latin typeface="Arial"/>
                <a:cs typeface="Arial"/>
              </a:rPr>
              <a:t>dietary</a:t>
            </a:r>
            <a:r>
              <a:rPr sz="1550" spc="200" dirty="0">
                <a:solidFill>
                  <a:srgbClr val="FFFFFF"/>
                </a:solidFill>
                <a:latin typeface="Arial"/>
                <a:cs typeface="Arial"/>
              </a:rPr>
              <a:t> </a:t>
            </a:r>
            <a:r>
              <a:rPr sz="1550" dirty="0">
                <a:solidFill>
                  <a:srgbClr val="FFFFFF"/>
                </a:solidFill>
                <a:latin typeface="Arial"/>
                <a:cs typeface="Arial"/>
              </a:rPr>
              <a:t>practices</a:t>
            </a:r>
            <a:r>
              <a:rPr sz="1550" spc="95" dirty="0">
                <a:solidFill>
                  <a:srgbClr val="FFFFFF"/>
                </a:solidFill>
                <a:latin typeface="Arial"/>
                <a:cs typeface="Arial"/>
              </a:rPr>
              <a:t> </a:t>
            </a:r>
            <a:r>
              <a:rPr sz="1550" dirty="0">
                <a:solidFill>
                  <a:srgbClr val="FFFFFF"/>
                </a:solidFill>
                <a:latin typeface="Arial"/>
                <a:cs typeface="Arial"/>
              </a:rPr>
              <a:t>promote</a:t>
            </a:r>
            <a:r>
              <a:rPr sz="1550" spc="85" dirty="0">
                <a:solidFill>
                  <a:srgbClr val="FFFFFF"/>
                </a:solidFill>
                <a:latin typeface="Arial"/>
                <a:cs typeface="Arial"/>
              </a:rPr>
              <a:t> </a:t>
            </a:r>
            <a:r>
              <a:rPr sz="1550" dirty="0">
                <a:solidFill>
                  <a:srgbClr val="FFFFFF"/>
                </a:solidFill>
                <a:latin typeface="Arial"/>
                <a:cs typeface="Arial"/>
              </a:rPr>
              <a:t>nutrient</a:t>
            </a:r>
            <a:r>
              <a:rPr sz="1550" spc="65" dirty="0">
                <a:solidFill>
                  <a:srgbClr val="FFFFFF"/>
                </a:solidFill>
                <a:latin typeface="Arial"/>
                <a:cs typeface="Arial"/>
              </a:rPr>
              <a:t> </a:t>
            </a:r>
            <a:r>
              <a:rPr sz="1550" dirty="0">
                <a:solidFill>
                  <a:srgbClr val="FFFFFF"/>
                </a:solidFill>
                <a:latin typeface="Arial"/>
                <a:cs typeface="Arial"/>
              </a:rPr>
              <a:t>balance</a:t>
            </a:r>
            <a:r>
              <a:rPr sz="1550" spc="175" dirty="0">
                <a:solidFill>
                  <a:srgbClr val="FFFFFF"/>
                </a:solidFill>
                <a:latin typeface="Arial"/>
                <a:cs typeface="Arial"/>
              </a:rPr>
              <a:t> </a:t>
            </a:r>
            <a:r>
              <a:rPr sz="1550" dirty="0">
                <a:solidFill>
                  <a:srgbClr val="FFFFFF"/>
                </a:solidFill>
                <a:latin typeface="Arial"/>
                <a:cs typeface="Arial"/>
              </a:rPr>
              <a:t>and</a:t>
            </a:r>
            <a:r>
              <a:rPr sz="1550" spc="170" dirty="0">
                <a:solidFill>
                  <a:srgbClr val="FFFFFF"/>
                </a:solidFill>
                <a:latin typeface="Arial"/>
                <a:cs typeface="Arial"/>
              </a:rPr>
              <a:t> </a:t>
            </a:r>
            <a:r>
              <a:rPr sz="1550" spc="-10" dirty="0">
                <a:solidFill>
                  <a:srgbClr val="FFFFFF"/>
                </a:solidFill>
                <a:latin typeface="Arial"/>
                <a:cs typeface="Arial"/>
              </a:rPr>
              <a:t>proper </a:t>
            </a:r>
            <a:r>
              <a:rPr sz="1550" dirty="0">
                <a:solidFill>
                  <a:srgbClr val="FFFFFF"/>
                </a:solidFill>
                <a:latin typeface="Arial"/>
                <a:cs typeface="Arial"/>
              </a:rPr>
              <a:t>digestion</a:t>
            </a:r>
            <a:r>
              <a:rPr sz="1550" spc="135" dirty="0">
                <a:solidFill>
                  <a:srgbClr val="FFFFFF"/>
                </a:solidFill>
                <a:latin typeface="Arial"/>
                <a:cs typeface="Arial"/>
              </a:rPr>
              <a:t> </a:t>
            </a:r>
            <a:r>
              <a:rPr sz="1550" spc="-10" dirty="0">
                <a:solidFill>
                  <a:srgbClr val="FFFFFF"/>
                </a:solidFill>
                <a:latin typeface="Arial"/>
                <a:cs typeface="Arial"/>
              </a:rPr>
              <a:t>(PCM,2020).</a:t>
            </a:r>
            <a:endParaRPr sz="1550" dirty="0">
              <a:latin typeface="Arial"/>
              <a:cs typeface="Arial"/>
            </a:endParaRPr>
          </a:p>
          <a:p>
            <a:pPr>
              <a:lnSpc>
                <a:spcPct val="100000"/>
              </a:lnSpc>
              <a:spcBef>
                <a:spcPts val="320"/>
              </a:spcBef>
            </a:pPr>
            <a:endParaRPr sz="1550" dirty="0">
              <a:latin typeface="Arial"/>
              <a:cs typeface="Arial"/>
            </a:endParaRPr>
          </a:p>
          <a:p>
            <a:pPr marL="12700" marR="531495">
              <a:lnSpc>
                <a:spcPct val="147400"/>
              </a:lnSpc>
            </a:pPr>
            <a:r>
              <a:rPr sz="1550" dirty="0">
                <a:solidFill>
                  <a:srgbClr val="FFFFFF"/>
                </a:solidFill>
                <a:latin typeface="Arial"/>
                <a:cs typeface="Arial"/>
              </a:rPr>
              <a:t>Evidence-based</a:t>
            </a:r>
            <a:r>
              <a:rPr sz="1550" spc="114" dirty="0">
                <a:solidFill>
                  <a:srgbClr val="FFFFFF"/>
                </a:solidFill>
                <a:latin typeface="Arial"/>
                <a:cs typeface="Arial"/>
              </a:rPr>
              <a:t> </a:t>
            </a:r>
            <a:r>
              <a:rPr sz="1550" dirty="0">
                <a:solidFill>
                  <a:srgbClr val="FFFFFF"/>
                </a:solidFill>
                <a:latin typeface="Arial"/>
                <a:cs typeface="Arial"/>
              </a:rPr>
              <a:t>nutrition</a:t>
            </a:r>
            <a:r>
              <a:rPr sz="1550" spc="120" dirty="0">
                <a:solidFill>
                  <a:srgbClr val="FFFFFF"/>
                </a:solidFill>
                <a:latin typeface="Arial"/>
                <a:cs typeface="Arial"/>
              </a:rPr>
              <a:t> </a:t>
            </a:r>
            <a:r>
              <a:rPr sz="1550" dirty="0">
                <a:solidFill>
                  <a:srgbClr val="FFFFFF"/>
                </a:solidFill>
                <a:latin typeface="Arial"/>
                <a:cs typeface="Arial"/>
              </a:rPr>
              <a:t>therapies</a:t>
            </a:r>
            <a:r>
              <a:rPr sz="1550" spc="140" dirty="0">
                <a:solidFill>
                  <a:srgbClr val="FFFFFF"/>
                </a:solidFill>
                <a:latin typeface="Arial"/>
                <a:cs typeface="Arial"/>
              </a:rPr>
              <a:t> </a:t>
            </a:r>
            <a:r>
              <a:rPr sz="1550" dirty="0">
                <a:solidFill>
                  <a:srgbClr val="FFFFFF"/>
                </a:solidFill>
                <a:latin typeface="Arial"/>
                <a:cs typeface="Arial"/>
              </a:rPr>
              <a:t>that</a:t>
            </a:r>
            <a:r>
              <a:rPr sz="1550" spc="110" dirty="0">
                <a:solidFill>
                  <a:srgbClr val="FFFFFF"/>
                </a:solidFill>
                <a:latin typeface="Arial"/>
                <a:cs typeface="Arial"/>
              </a:rPr>
              <a:t> </a:t>
            </a:r>
            <a:r>
              <a:rPr sz="1550" dirty="0">
                <a:solidFill>
                  <a:srgbClr val="FFFFFF"/>
                </a:solidFill>
                <a:latin typeface="Arial"/>
                <a:cs typeface="Arial"/>
              </a:rPr>
              <a:t>lower</a:t>
            </a:r>
            <a:r>
              <a:rPr sz="1550" spc="95" dirty="0">
                <a:solidFill>
                  <a:srgbClr val="FFFFFF"/>
                </a:solidFill>
                <a:latin typeface="Arial"/>
                <a:cs typeface="Arial"/>
              </a:rPr>
              <a:t> </a:t>
            </a:r>
            <a:r>
              <a:rPr sz="1550" dirty="0">
                <a:solidFill>
                  <a:srgbClr val="FFFFFF"/>
                </a:solidFill>
                <a:latin typeface="Arial"/>
                <a:cs typeface="Arial"/>
              </a:rPr>
              <a:t>the</a:t>
            </a:r>
            <a:r>
              <a:rPr sz="1550" spc="120" dirty="0">
                <a:solidFill>
                  <a:srgbClr val="FFFFFF"/>
                </a:solidFill>
                <a:latin typeface="Arial"/>
                <a:cs typeface="Arial"/>
              </a:rPr>
              <a:t> </a:t>
            </a:r>
            <a:r>
              <a:rPr sz="1550" dirty="0">
                <a:solidFill>
                  <a:srgbClr val="FFFFFF"/>
                </a:solidFill>
                <a:latin typeface="Arial"/>
                <a:cs typeface="Arial"/>
              </a:rPr>
              <a:t>risk</a:t>
            </a:r>
            <a:r>
              <a:rPr sz="1550" spc="135" dirty="0">
                <a:solidFill>
                  <a:srgbClr val="FFFFFF"/>
                </a:solidFill>
                <a:latin typeface="Arial"/>
                <a:cs typeface="Arial"/>
              </a:rPr>
              <a:t> </a:t>
            </a:r>
            <a:r>
              <a:rPr sz="1550" spc="-25" dirty="0">
                <a:solidFill>
                  <a:srgbClr val="FFFFFF"/>
                </a:solidFill>
                <a:latin typeface="Arial"/>
                <a:cs typeface="Arial"/>
              </a:rPr>
              <a:t>of </a:t>
            </a:r>
            <a:r>
              <a:rPr sz="1550" dirty="0">
                <a:solidFill>
                  <a:srgbClr val="FFFFFF"/>
                </a:solidFill>
                <a:latin typeface="Arial"/>
                <a:cs typeface="Arial"/>
              </a:rPr>
              <a:t>chronic</a:t>
            </a:r>
            <a:r>
              <a:rPr sz="1550" spc="145" dirty="0">
                <a:solidFill>
                  <a:srgbClr val="FFFFFF"/>
                </a:solidFill>
                <a:latin typeface="Arial"/>
                <a:cs typeface="Arial"/>
              </a:rPr>
              <a:t> </a:t>
            </a:r>
            <a:r>
              <a:rPr sz="1550" dirty="0">
                <a:solidFill>
                  <a:srgbClr val="FFFFFF"/>
                </a:solidFill>
                <a:latin typeface="Arial"/>
                <a:cs typeface="Arial"/>
              </a:rPr>
              <a:t>diseases</a:t>
            </a:r>
            <a:r>
              <a:rPr sz="1550" spc="145" dirty="0">
                <a:solidFill>
                  <a:srgbClr val="FFFFFF"/>
                </a:solidFill>
                <a:latin typeface="Arial"/>
                <a:cs typeface="Arial"/>
              </a:rPr>
              <a:t> </a:t>
            </a:r>
            <a:r>
              <a:rPr sz="1550" dirty="0">
                <a:solidFill>
                  <a:srgbClr val="FFFFFF"/>
                </a:solidFill>
                <a:latin typeface="Arial"/>
                <a:cs typeface="Arial"/>
              </a:rPr>
              <a:t>(such</a:t>
            </a:r>
            <a:r>
              <a:rPr sz="1550" spc="125" dirty="0">
                <a:solidFill>
                  <a:srgbClr val="FFFFFF"/>
                </a:solidFill>
                <a:latin typeface="Arial"/>
                <a:cs typeface="Arial"/>
              </a:rPr>
              <a:t> </a:t>
            </a:r>
            <a:r>
              <a:rPr sz="1550" dirty="0">
                <a:solidFill>
                  <a:srgbClr val="FFFFFF"/>
                </a:solidFill>
                <a:latin typeface="Arial"/>
                <a:cs typeface="Arial"/>
              </a:rPr>
              <a:t>as</a:t>
            </a:r>
            <a:r>
              <a:rPr sz="1550" spc="65" dirty="0">
                <a:solidFill>
                  <a:srgbClr val="FFFFFF"/>
                </a:solidFill>
                <a:latin typeface="Arial"/>
                <a:cs typeface="Arial"/>
              </a:rPr>
              <a:t> </a:t>
            </a:r>
            <a:r>
              <a:rPr sz="1550" dirty="0">
                <a:solidFill>
                  <a:srgbClr val="FFFFFF"/>
                </a:solidFill>
                <a:latin typeface="Arial"/>
                <a:cs typeface="Arial"/>
              </a:rPr>
              <a:t>diabetes</a:t>
            </a:r>
            <a:r>
              <a:rPr sz="1550" spc="145" dirty="0">
                <a:solidFill>
                  <a:srgbClr val="FFFFFF"/>
                </a:solidFill>
                <a:latin typeface="Arial"/>
                <a:cs typeface="Arial"/>
              </a:rPr>
              <a:t> </a:t>
            </a:r>
            <a:r>
              <a:rPr sz="1550" dirty="0">
                <a:solidFill>
                  <a:srgbClr val="FFFFFF"/>
                </a:solidFill>
                <a:latin typeface="Arial"/>
                <a:cs typeface="Arial"/>
              </a:rPr>
              <a:t>and</a:t>
            </a:r>
            <a:r>
              <a:rPr sz="1550" spc="125" dirty="0">
                <a:solidFill>
                  <a:srgbClr val="FFFFFF"/>
                </a:solidFill>
                <a:latin typeface="Arial"/>
                <a:cs typeface="Arial"/>
              </a:rPr>
              <a:t> </a:t>
            </a:r>
            <a:r>
              <a:rPr sz="1550" spc="-10" dirty="0">
                <a:solidFill>
                  <a:srgbClr val="FFFFFF"/>
                </a:solidFill>
                <a:latin typeface="Arial"/>
                <a:cs typeface="Arial"/>
              </a:rPr>
              <a:t>cardiovascular </a:t>
            </a:r>
            <a:r>
              <a:rPr sz="1550" dirty="0">
                <a:solidFill>
                  <a:srgbClr val="FFFFFF"/>
                </a:solidFill>
                <a:latin typeface="Arial"/>
                <a:cs typeface="Arial"/>
              </a:rPr>
              <a:t>disease)</a:t>
            </a:r>
            <a:r>
              <a:rPr sz="1550" spc="180" dirty="0">
                <a:solidFill>
                  <a:srgbClr val="FFFFFF"/>
                </a:solidFill>
                <a:latin typeface="Arial"/>
                <a:cs typeface="Arial"/>
              </a:rPr>
              <a:t> </a:t>
            </a:r>
            <a:r>
              <a:rPr sz="1550" spc="-10" dirty="0">
                <a:solidFill>
                  <a:srgbClr val="FFFFFF"/>
                </a:solidFill>
                <a:latin typeface="Arial"/>
                <a:cs typeface="Arial"/>
              </a:rPr>
              <a:t>(PCM,2020).</a:t>
            </a:r>
            <a:endParaRPr sz="1550" dirty="0">
              <a:latin typeface="Arial"/>
              <a:cs typeface="Arial"/>
            </a:endParaRPr>
          </a:p>
          <a:p>
            <a:pPr>
              <a:lnSpc>
                <a:spcPct val="100000"/>
              </a:lnSpc>
              <a:spcBef>
                <a:spcPts val="1739"/>
              </a:spcBef>
            </a:pPr>
            <a:endParaRPr sz="1550" dirty="0">
              <a:latin typeface="Arial"/>
              <a:cs typeface="Arial"/>
            </a:endParaRPr>
          </a:p>
          <a:p>
            <a:pPr marL="12700" marR="114935">
              <a:lnSpc>
                <a:spcPct val="145400"/>
              </a:lnSpc>
            </a:pPr>
            <a:r>
              <a:rPr sz="1550" dirty="0">
                <a:solidFill>
                  <a:srgbClr val="FFFFFF"/>
                </a:solidFill>
                <a:latin typeface="Arial"/>
                <a:cs typeface="Arial"/>
              </a:rPr>
              <a:t>Improved</a:t>
            </a:r>
            <a:r>
              <a:rPr sz="1550" spc="130" dirty="0">
                <a:solidFill>
                  <a:srgbClr val="FFFFFF"/>
                </a:solidFill>
                <a:latin typeface="Arial"/>
                <a:cs typeface="Arial"/>
              </a:rPr>
              <a:t> </a:t>
            </a:r>
            <a:r>
              <a:rPr sz="1550" dirty="0">
                <a:solidFill>
                  <a:srgbClr val="FFFFFF"/>
                </a:solidFill>
                <a:latin typeface="Arial"/>
                <a:cs typeface="Arial"/>
              </a:rPr>
              <a:t>metabolic</a:t>
            </a:r>
            <a:r>
              <a:rPr sz="1550" spc="60" dirty="0">
                <a:solidFill>
                  <a:srgbClr val="FFFFFF"/>
                </a:solidFill>
                <a:latin typeface="Arial"/>
                <a:cs typeface="Arial"/>
              </a:rPr>
              <a:t> </a:t>
            </a:r>
            <a:r>
              <a:rPr sz="1550" dirty="0">
                <a:solidFill>
                  <a:srgbClr val="FFFFFF"/>
                </a:solidFill>
                <a:latin typeface="Arial"/>
                <a:cs typeface="Arial"/>
              </a:rPr>
              <a:t>stability,</a:t>
            </a:r>
            <a:r>
              <a:rPr sz="1550" spc="125" dirty="0">
                <a:solidFill>
                  <a:srgbClr val="FFFFFF"/>
                </a:solidFill>
                <a:latin typeface="Arial"/>
                <a:cs typeface="Arial"/>
              </a:rPr>
              <a:t> </a:t>
            </a:r>
            <a:r>
              <a:rPr sz="1550" dirty="0">
                <a:solidFill>
                  <a:srgbClr val="FFFFFF"/>
                </a:solidFill>
                <a:latin typeface="Arial"/>
                <a:cs typeface="Arial"/>
              </a:rPr>
              <a:t>immunity,</a:t>
            </a:r>
            <a:r>
              <a:rPr sz="1550" spc="120" dirty="0">
                <a:solidFill>
                  <a:srgbClr val="FFFFFF"/>
                </a:solidFill>
                <a:latin typeface="Arial"/>
                <a:cs typeface="Arial"/>
              </a:rPr>
              <a:t> </a:t>
            </a:r>
            <a:r>
              <a:rPr sz="1550" dirty="0">
                <a:solidFill>
                  <a:srgbClr val="FFFFFF"/>
                </a:solidFill>
                <a:latin typeface="Arial"/>
                <a:cs typeface="Arial"/>
              </a:rPr>
              <a:t>and</a:t>
            </a:r>
            <a:r>
              <a:rPr sz="1550" spc="130" dirty="0">
                <a:solidFill>
                  <a:srgbClr val="FFFFFF"/>
                </a:solidFill>
                <a:latin typeface="Arial"/>
                <a:cs typeface="Arial"/>
              </a:rPr>
              <a:t> </a:t>
            </a:r>
            <a:r>
              <a:rPr sz="1550" dirty="0">
                <a:solidFill>
                  <a:srgbClr val="FFFFFF"/>
                </a:solidFill>
                <a:latin typeface="Arial"/>
                <a:cs typeface="Arial"/>
              </a:rPr>
              <a:t>energy</a:t>
            </a:r>
            <a:r>
              <a:rPr sz="1550" spc="155" dirty="0">
                <a:solidFill>
                  <a:srgbClr val="FFFFFF"/>
                </a:solidFill>
                <a:latin typeface="Arial"/>
                <a:cs typeface="Arial"/>
              </a:rPr>
              <a:t> </a:t>
            </a:r>
            <a:r>
              <a:rPr sz="1550" spc="-10" dirty="0">
                <a:solidFill>
                  <a:srgbClr val="FFFFFF"/>
                </a:solidFill>
                <a:latin typeface="Arial"/>
                <a:cs typeface="Arial"/>
              </a:rPr>
              <a:t>levels </a:t>
            </a:r>
            <a:r>
              <a:rPr sz="1550" dirty="0">
                <a:solidFill>
                  <a:srgbClr val="FFFFFF"/>
                </a:solidFill>
                <a:latin typeface="Arial"/>
                <a:cs typeface="Arial"/>
              </a:rPr>
              <a:t>(derived</a:t>
            </a:r>
            <a:r>
              <a:rPr sz="1550" spc="185" dirty="0">
                <a:solidFill>
                  <a:srgbClr val="FFFFFF"/>
                </a:solidFill>
                <a:latin typeface="Arial"/>
                <a:cs typeface="Arial"/>
              </a:rPr>
              <a:t> </a:t>
            </a:r>
            <a:r>
              <a:rPr sz="1550" dirty="0">
                <a:solidFill>
                  <a:srgbClr val="FFFFFF"/>
                </a:solidFill>
                <a:latin typeface="Arial"/>
                <a:cs typeface="Arial"/>
              </a:rPr>
              <a:t>from</a:t>
            </a:r>
            <a:r>
              <a:rPr sz="1550" spc="204" dirty="0">
                <a:solidFill>
                  <a:srgbClr val="FFFFFF"/>
                </a:solidFill>
                <a:latin typeface="Arial"/>
                <a:cs typeface="Arial"/>
              </a:rPr>
              <a:t> </a:t>
            </a:r>
            <a:r>
              <a:rPr sz="1550" dirty="0">
                <a:solidFill>
                  <a:srgbClr val="FFFFFF"/>
                </a:solidFill>
                <a:latin typeface="Arial"/>
                <a:cs typeface="Arial"/>
              </a:rPr>
              <a:t>nutrition</a:t>
            </a:r>
            <a:r>
              <a:rPr sz="1550" spc="90" dirty="0">
                <a:solidFill>
                  <a:srgbClr val="FFFFFF"/>
                </a:solidFill>
                <a:latin typeface="Arial"/>
                <a:cs typeface="Arial"/>
              </a:rPr>
              <a:t> </a:t>
            </a:r>
            <a:r>
              <a:rPr sz="1550" dirty="0">
                <a:solidFill>
                  <a:srgbClr val="FFFFFF"/>
                </a:solidFill>
                <a:latin typeface="Arial"/>
                <a:cs typeface="Arial"/>
              </a:rPr>
              <a:t>intervention</a:t>
            </a:r>
            <a:r>
              <a:rPr sz="1550" spc="185" dirty="0">
                <a:solidFill>
                  <a:srgbClr val="FFFFFF"/>
                </a:solidFill>
                <a:latin typeface="Arial"/>
                <a:cs typeface="Arial"/>
              </a:rPr>
              <a:t> </a:t>
            </a:r>
            <a:r>
              <a:rPr sz="1550" spc="-10" dirty="0">
                <a:solidFill>
                  <a:srgbClr val="FFFFFF"/>
                </a:solidFill>
                <a:latin typeface="Arial"/>
                <a:cs typeface="Arial"/>
              </a:rPr>
              <a:t>frameworks)(PCM,2020).</a:t>
            </a:r>
            <a:endParaRPr sz="1550" dirty="0">
              <a:latin typeface="Arial"/>
              <a:cs typeface="Arial"/>
            </a:endParaRPr>
          </a:p>
        </p:txBody>
      </p:sp>
      <p:pic>
        <p:nvPicPr>
          <p:cNvPr id="3" name="object 3"/>
          <p:cNvPicPr/>
          <p:nvPr/>
        </p:nvPicPr>
        <p:blipFill>
          <a:blip r:embed="rId2" cstate="print"/>
          <a:stretch>
            <a:fillRect/>
          </a:stretch>
        </p:blipFill>
        <p:spPr>
          <a:xfrm>
            <a:off x="6229350" y="6350"/>
            <a:ext cx="5962650" cy="6165850"/>
          </a:xfrm>
          <a:prstGeom prst="rect">
            <a:avLst/>
          </a:prstGeom>
        </p:spPr>
      </p:pic>
      <p:sp>
        <p:nvSpPr>
          <p:cNvPr id="4" name="object 4"/>
          <p:cNvSpPr txBox="1"/>
          <p:nvPr/>
        </p:nvSpPr>
        <p:spPr>
          <a:xfrm>
            <a:off x="7956168" y="6526847"/>
            <a:ext cx="1370965" cy="300355"/>
          </a:xfrm>
          <a:prstGeom prst="rect">
            <a:avLst/>
          </a:prstGeom>
        </p:spPr>
        <p:txBody>
          <a:bodyPr vert="horz" wrap="square" lIns="0" tIns="12700" rIns="0" bIns="0" rtlCol="0">
            <a:spAutoFit/>
          </a:bodyPr>
          <a:lstStyle/>
          <a:p>
            <a:pPr marL="12700">
              <a:lnSpc>
                <a:spcPct val="100000"/>
              </a:lnSpc>
              <a:spcBef>
                <a:spcPts val="100"/>
              </a:spcBef>
            </a:pPr>
            <a:r>
              <a:rPr sz="1800" spc="-10" dirty="0">
                <a:latin typeface="Arial"/>
                <a:cs typeface="Arial"/>
              </a:rPr>
              <a:t>(VACU,2026)</a:t>
            </a:r>
            <a:endParaRPr sz="1800">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5867399" cy="6543675"/>
          </a:xfrm>
          <a:prstGeom prst="rect">
            <a:avLst/>
          </a:prstGeom>
        </p:spPr>
      </p:pic>
      <p:sp>
        <p:nvSpPr>
          <p:cNvPr id="3" name="object 3" descr="$PPTXTitle"/>
          <p:cNvSpPr txBox="1">
            <a:spLocks noGrp="1"/>
          </p:cNvSpPr>
          <p:nvPr>
            <p:ph type="title"/>
          </p:nvPr>
        </p:nvSpPr>
        <p:spPr>
          <a:xfrm>
            <a:off x="6100826" y="428053"/>
            <a:ext cx="2597785" cy="334645"/>
          </a:xfrm>
          <a:prstGeom prst="rect">
            <a:avLst/>
          </a:prstGeom>
        </p:spPr>
        <p:txBody>
          <a:bodyPr vert="horz" wrap="square" lIns="0" tIns="15875" rIns="0" bIns="0" rtlCol="0">
            <a:spAutoFit/>
          </a:bodyPr>
          <a:lstStyle/>
          <a:p>
            <a:pPr marL="12700">
              <a:lnSpc>
                <a:spcPct val="100000"/>
              </a:lnSpc>
              <a:spcBef>
                <a:spcPts val="125"/>
              </a:spcBef>
            </a:pPr>
            <a:r>
              <a:rPr sz="2000" dirty="0"/>
              <a:t>Sociological</a:t>
            </a:r>
            <a:r>
              <a:rPr sz="2000" spc="-100" dirty="0"/>
              <a:t> </a:t>
            </a:r>
            <a:r>
              <a:rPr sz="2000" spc="-10" dirty="0"/>
              <a:t>Benefits</a:t>
            </a:r>
            <a:endParaRPr sz="2000"/>
          </a:p>
        </p:txBody>
      </p:sp>
      <p:sp>
        <p:nvSpPr>
          <p:cNvPr id="4" name="object 4"/>
          <p:cNvSpPr txBox="1"/>
          <p:nvPr/>
        </p:nvSpPr>
        <p:spPr>
          <a:xfrm>
            <a:off x="6100190" y="1007808"/>
            <a:ext cx="5787390" cy="5452745"/>
          </a:xfrm>
          <a:prstGeom prst="rect">
            <a:avLst/>
          </a:prstGeom>
        </p:spPr>
        <p:txBody>
          <a:bodyPr vert="horz" wrap="square" lIns="0" tIns="12700" rIns="0" bIns="0" rtlCol="0">
            <a:spAutoFit/>
          </a:bodyPr>
          <a:lstStyle/>
          <a:p>
            <a:pPr marL="241935" marR="5080" indent="-228600" algn="just">
              <a:lnSpc>
                <a:spcPct val="149500"/>
              </a:lnSpc>
              <a:spcBef>
                <a:spcPts val="100"/>
              </a:spcBef>
              <a:buFont typeface="Arial"/>
              <a:buChar char="•"/>
              <a:tabLst>
                <a:tab pos="241935" algn="l"/>
              </a:tabLst>
            </a:pPr>
            <a:r>
              <a:rPr sz="1800" b="1" dirty="0">
                <a:latin typeface="Arial"/>
                <a:cs typeface="Arial"/>
              </a:rPr>
              <a:t>Sharing</a:t>
            </a:r>
            <a:r>
              <a:rPr sz="1800" b="1" spc="-90" dirty="0">
                <a:latin typeface="Arial"/>
                <a:cs typeface="Arial"/>
              </a:rPr>
              <a:t> </a:t>
            </a:r>
            <a:r>
              <a:rPr sz="1800" b="1" dirty="0">
                <a:latin typeface="Arial"/>
                <a:cs typeface="Arial"/>
              </a:rPr>
              <a:t>healthy</a:t>
            </a:r>
            <a:r>
              <a:rPr sz="1800" b="1" spc="-90" dirty="0">
                <a:latin typeface="Arial"/>
                <a:cs typeface="Arial"/>
              </a:rPr>
              <a:t> </a:t>
            </a:r>
            <a:r>
              <a:rPr sz="1800" b="1" dirty="0">
                <a:latin typeface="Arial"/>
                <a:cs typeface="Arial"/>
              </a:rPr>
              <a:t>habits:</a:t>
            </a:r>
            <a:r>
              <a:rPr sz="1800" b="1" spc="-45" dirty="0">
                <a:latin typeface="Arial"/>
                <a:cs typeface="Arial"/>
              </a:rPr>
              <a:t> </a:t>
            </a:r>
            <a:r>
              <a:rPr sz="1800" dirty="0">
                <a:latin typeface="Arial"/>
                <a:cs typeface="Arial"/>
              </a:rPr>
              <a:t>families</a:t>
            </a:r>
            <a:r>
              <a:rPr sz="1800" spc="-60" dirty="0">
                <a:latin typeface="Arial"/>
                <a:cs typeface="Arial"/>
              </a:rPr>
              <a:t> </a:t>
            </a:r>
            <a:r>
              <a:rPr sz="1800" dirty="0">
                <a:latin typeface="Arial"/>
                <a:cs typeface="Arial"/>
              </a:rPr>
              <a:t>that</a:t>
            </a:r>
            <a:r>
              <a:rPr sz="1800" spc="-90" dirty="0">
                <a:latin typeface="Arial"/>
                <a:cs typeface="Arial"/>
              </a:rPr>
              <a:t> </a:t>
            </a:r>
            <a:r>
              <a:rPr sz="1800" dirty="0">
                <a:latin typeface="Arial"/>
                <a:cs typeface="Arial"/>
              </a:rPr>
              <a:t>dine</a:t>
            </a:r>
            <a:r>
              <a:rPr sz="1800" spc="-50" dirty="0">
                <a:latin typeface="Arial"/>
                <a:cs typeface="Arial"/>
              </a:rPr>
              <a:t> </a:t>
            </a:r>
            <a:r>
              <a:rPr sz="1800" dirty="0">
                <a:latin typeface="Arial"/>
                <a:cs typeface="Arial"/>
              </a:rPr>
              <a:t>together</a:t>
            </a:r>
            <a:r>
              <a:rPr sz="1800" spc="-80" dirty="0">
                <a:latin typeface="Arial"/>
                <a:cs typeface="Arial"/>
              </a:rPr>
              <a:t> </a:t>
            </a:r>
            <a:r>
              <a:rPr sz="1800" spc="-25" dirty="0">
                <a:latin typeface="Arial"/>
                <a:cs typeface="Arial"/>
              </a:rPr>
              <a:t>set </a:t>
            </a:r>
            <a:r>
              <a:rPr sz="1800" dirty="0">
                <a:latin typeface="Arial"/>
                <a:cs typeface="Arial"/>
              </a:rPr>
              <a:t>an</a:t>
            </a:r>
            <a:r>
              <a:rPr sz="1800" spc="-35" dirty="0">
                <a:latin typeface="Arial"/>
                <a:cs typeface="Arial"/>
              </a:rPr>
              <a:t> </a:t>
            </a:r>
            <a:r>
              <a:rPr sz="1800" dirty="0">
                <a:latin typeface="Arial"/>
                <a:cs typeface="Arial"/>
              </a:rPr>
              <a:t>example</a:t>
            </a:r>
            <a:r>
              <a:rPr sz="1800" spc="-20" dirty="0">
                <a:latin typeface="Arial"/>
                <a:cs typeface="Arial"/>
              </a:rPr>
              <a:t> </a:t>
            </a:r>
            <a:r>
              <a:rPr sz="1800" dirty="0">
                <a:latin typeface="Arial"/>
                <a:cs typeface="Arial"/>
              </a:rPr>
              <a:t>of</a:t>
            </a:r>
            <a:r>
              <a:rPr sz="1800" spc="-35" dirty="0">
                <a:latin typeface="Arial"/>
                <a:cs typeface="Arial"/>
              </a:rPr>
              <a:t> </a:t>
            </a:r>
            <a:r>
              <a:rPr sz="1800" dirty="0">
                <a:latin typeface="Arial"/>
                <a:cs typeface="Arial"/>
              </a:rPr>
              <a:t>proper</a:t>
            </a:r>
            <a:r>
              <a:rPr sz="1800" spc="-75" dirty="0">
                <a:latin typeface="Arial"/>
                <a:cs typeface="Arial"/>
              </a:rPr>
              <a:t> </a:t>
            </a:r>
            <a:r>
              <a:rPr sz="1800" dirty="0">
                <a:latin typeface="Arial"/>
                <a:cs typeface="Arial"/>
              </a:rPr>
              <a:t>nutrition</a:t>
            </a:r>
            <a:r>
              <a:rPr sz="1800" spc="-70" dirty="0">
                <a:latin typeface="Arial"/>
                <a:cs typeface="Arial"/>
              </a:rPr>
              <a:t> </a:t>
            </a:r>
            <a:r>
              <a:rPr sz="1800" dirty="0">
                <a:latin typeface="Arial"/>
                <a:cs typeface="Arial"/>
              </a:rPr>
              <a:t>for</a:t>
            </a:r>
            <a:r>
              <a:rPr sz="1800" spc="-20" dirty="0">
                <a:latin typeface="Arial"/>
                <a:cs typeface="Arial"/>
              </a:rPr>
              <a:t> </a:t>
            </a:r>
            <a:r>
              <a:rPr sz="1800" dirty="0">
                <a:latin typeface="Arial"/>
                <a:cs typeface="Arial"/>
              </a:rPr>
              <a:t>kids</a:t>
            </a:r>
            <a:r>
              <a:rPr sz="1800" spc="-30" dirty="0">
                <a:latin typeface="Arial"/>
                <a:cs typeface="Arial"/>
              </a:rPr>
              <a:t> </a:t>
            </a:r>
            <a:r>
              <a:rPr sz="1800" dirty="0">
                <a:latin typeface="Arial"/>
                <a:cs typeface="Arial"/>
              </a:rPr>
              <a:t>and</a:t>
            </a:r>
            <a:r>
              <a:rPr sz="1800" spc="-55" dirty="0">
                <a:latin typeface="Arial"/>
                <a:cs typeface="Arial"/>
              </a:rPr>
              <a:t> </a:t>
            </a:r>
            <a:r>
              <a:rPr sz="1800" dirty="0">
                <a:latin typeface="Arial"/>
                <a:cs typeface="Arial"/>
              </a:rPr>
              <a:t>create</a:t>
            </a:r>
            <a:r>
              <a:rPr sz="1800" spc="-35" dirty="0">
                <a:latin typeface="Arial"/>
                <a:cs typeface="Arial"/>
              </a:rPr>
              <a:t> </a:t>
            </a:r>
            <a:r>
              <a:rPr sz="1800" spc="-10" dirty="0">
                <a:latin typeface="Arial"/>
                <a:cs typeface="Arial"/>
              </a:rPr>
              <a:t>long-</a:t>
            </a:r>
            <a:r>
              <a:rPr sz="1800" dirty="0">
                <a:latin typeface="Arial"/>
                <a:cs typeface="Arial"/>
              </a:rPr>
              <a:t>lasting</a:t>
            </a:r>
            <a:r>
              <a:rPr sz="1800" spc="-80" dirty="0">
                <a:latin typeface="Arial"/>
                <a:cs typeface="Arial"/>
              </a:rPr>
              <a:t> </a:t>
            </a:r>
            <a:r>
              <a:rPr sz="1800" dirty="0">
                <a:latin typeface="Arial"/>
                <a:cs typeface="Arial"/>
              </a:rPr>
              <a:t>healthy</a:t>
            </a:r>
            <a:r>
              <a:rPr sz="1800" spc="-40" dirty="0">
                <a:latin typeface="Arial"/>
                <a:cs typeface="Arial"/>
              </a:rPr>
              <a:t> </a:t>
            </a:r>
            <a:r>
              <a:rPr sz="1800" dirty="0">
                <a:latin typeface="Arial"/>
                <a:cs typeface="Arial"/>
              </a:rPr>
              <a:t>routines(Jan.E</a:t>
            </a:r>
            <a:r>
              <a:rPr sz="1800" spc="-110" dirty="0">
                <a:latin typeface="Arial"/>
                <a:cs typeface="Arial"/>
              </a:rPr>
              <a:t> </a:t>
            </a:r>
            <a:r>
              <a:rPr sz="1800" dirty="0">
                <a:latin typeface="Arial"/>
                <a:cs typeface="Arial"/>
              </a:rPr>
              <a:t>et</a:t>
            </a:r>
            <a:r>
              <a:rPr sz="1800" spc="-35" dirty="0">
                <a:latin typeface="Arial"/>
                <a:cs typeface="Arial"/>
              </a:rPr>
              <a:t> </a:t>
            </a:r>
            <a:r>
              <a:rPr sz="1800" spc="-10" dirty="0">
                <a:latin typeface="Arial"/>
                <a:cs typeface="Arial"/>
              </a:rPr>
              <a:t>al,2025).</a:t>
            </a:r>
            <a:endParaRPr sz="1800">
              <a:latin typeface="Arial"/>
              <a:cs typeface="Arial"/>
            </a:endParaRPr>
          </a:p>
          <a:p>
            <a:pPr>
              <a:lnSpc>
                <a:spcPct val="100000"/>
              </a:lnSpc>
              <a:buFont typeface="Arial"/>
              <a:buChar char="•"/>
            </a:pPr>
            <a:endParaRPr sz="1800">
              <a:latin typeface="Arial"/>
              <a:cs typeface="Arial"/>
            </a:endParaRPr>
          </a:p>
          <a:p>
            <a:pPr>
              <a:lnSpc>
                <a:spcPct val="100000"/>
              </a:lnSpc>
              <a:spcBef>
                <a:spcPts val="1000"/>
              </a:spcBef>
              <a:buFont typeface="Arial"/>
              <a:buChar char="•"/>
            </a:pPr>
            <a:endParaRPr sz="1800">
              <a:latin typeface="Arial"/>
              <a:cs typeface="Arial"/>
            </a:endParaRPr>
          </a:p>
          <a:p>
            <a:pPr marL="241935" marR="155575" indent="-228600">
              <a:lnSpc>
                <a:spcPct val="151300"/>
              </a:lnSpc>
              <a:buFont typeface="Arial"/>
              <a:buChar char="•"/>
              <a:tabLst>
                <a:tab pos="241935" algn="l"/>
              </a:tabLst>
            </a:pPr>
            <a:r>
              <a:rPr sz="1800" b="1" dirty="0">
                <a:latin typeface="Arial"/>
                <a:cs typeface="Arial"/>
              </a:rPr>
              <a:t>Community</a:t>
            </a:r>
            <a:r>
              <a:rPr sz="1800" b="1" spc="-130" dirty="0">
                <a:latin typeface="Arial"/>
                <a:cs typeface="Arial"/>
              </a:rPr>
              <a:t> </a:t>
            </a:r>
            <a:r>
              <a:rPr sz="1800" b="1" dirty="0">
                <a:latin typeface="Arial"/>
                <a:cs typeface="Arial"/>
              </a:rPr>
              <a:t>connection:</a:t>
            </a:r>
            <a:r>
              <a:rPr sz="1800" b="1" spc="-60" dirty="0">
                <a:latin typeface="Arial"/>
                <a:cs typeface="Arial"/>
              </a:rPr>
              <a:t> </a:t>
            </a:r>
            <a:r>
              <a:rPr sz="1800" dirty="0">
                <a:latin typeface="Arial"/>
                <a:cs typeface="Arial"/>
              </a:rPr>
              <a:t>Food</a:t>
            </a:r>
            <a:r>
              <a:rPr sz="1800" spc="-100" dirty="0">
                <a:latin typeface="Arial"/>
                <a:cs typeface="Arial"/>
              </a:rPr>
              <a:t> </a:t>
            </a:r>
            <a:r>
              <a:rPr sz="1800" dirty="0">
                <a:latin typeface="Arial"/>
                <a:cs typeface="Arial"/>
              </a:rPr>
              <a:t>initiatives,</a:t>
            </a:r>
            <a:r>
              <a:rPr sz="1800" spc="-120" dirty="0">
                <a:latin typeface="Arial"/>
                <a:cs typeface="Arial"/>
              </a:rPr>
              <a:t> </a:t>
            </a:r>
            <a:r>
              <a:rPr sz="1800" spc="-10" dirty="0">
                <a:latin typeface="Arial"/>
                <a:cs typeface="Arial"/>
              </a:rPr>
              <a:t>cooking </a:t>
            </a:r>
            <a:r>
              <a:rPr sz="1800" dirty="0">
                <a:latin typeface="Arial"/>
                <a:cs typeface="Arial"/>
              </a:rPr>
              <a:t>workshops,</a:t>
            </a:r>
            <a:r>
              <a:rPr sz="1800" spc="-120" dirty="0">
                <a:latin typeface="Arial"/>
                <a:cs typeface="Arial"/>
              </a:rPr>
              <a:t> </a:t>
            </a:r>
            <a:r>
              <a:rPr sz="1800" dirty="0">
                <a:latin typeface="Arial"/>
                <a:cs typeface="Arial"/>
              </a:rPr>
              <a:t>and</a:t>
            </a:r>
            <a:r>
              <a:rPr sz="1800" spc="-80" dirty="0">
                <a:latin typeface="Arial"/>
                <a:cs typeface="Arial"/>
              </a:rPr>
              <a:t> </a:t>
            </a:r>
            <a:r>
              <a:rPr sz="1800" dirty="0">
                <a:latin typeface="Arial"/>
                <a:cs typeface="Arial"/>
              </a:rPr>
              <a:t>shared</a:t>
            </a:r>
            <a:r>
              <a:rPr sz="1800" spc="-70" dirty="0">
                <a:latin typeface="Arial"/>
                <a:cs typeface="Arial"/>
              </a:rPr>
              <a:t> </a:t>
            </a:r>
            <a:r>
              <a:rPr sz="1800" dirty="0">
                <a:latin typeface="Arial"/>
                <a:cs typeface="Arial"/>
              </a:rPr>
              <a:t>meals</a:t>
            </a:r>
            <a:r>
              <a:rPr sz="1800" spc="-50" dirty="0">
                <a:latin typeface="Arial"/>
                <a:cs typeface="Arial"/>
              </a:rPr>
              <a:t> </a:t>
            </a:r>
            <a:r>
              <a:rPr sz="1800" dirty="0">
                <a:latin typeface="Arial"/>
                <a:cs typeface="Arial"/>
              </a:rPr>
              <a:t>improve</a:t>
            </a:r>
            <a:r>
              <a:rPr sz="1800" spc="-60" dirty="0">
                <a:latin typeface="Arial"/>
                <a:cs typeface="Arial"/>
              </a:rPr>
              <a:t> </a:t>
            </a:r>
            <a:r>
              <a:rPr sz="1800" dirty="0">
                <a:latin typeface="Arial"/>
                <a:cs typeface="Arial"/>
              </a:rPr>
              <a:t>social</a:t>
            </a:r>
            <a:r>
              <a:rPr sz="1800" spc="-55" dirty="0">
                <a:latin typeface="Arial"/>
                <a:cs typeface="Arial"/>
              </a:rPr>
              <a:t> </a:t>
            </a:r>
            <a:r>
              <a:rPr sz="1800" dirty="0">
                <a:latin typeface="Arial"/>
                <a:cs typeface="Arial"/>
              </a:rPr>
              <a:t>ties</a:t>
            </a:r>
            <a:r>
              <a:rPr sz="1800" spc="-30" dirty="0">
                <a:latin typeface="Arial"/>
                <a:cs typeface="Arial"/>
              </a:rPr>
              <a:t> </a:t>
            </a:r>
            <a:r>
              <a:rPr sz="1800" spc="-25" dirty="0">
                <a:latin typeface="Arial"/>
                <a:cs typeface="Arial"/>
              </a:rPr>
              <a:t>and </a:t>
            </a:r>
            <a:r>
              <a:rPr sz="1800" dirty="0">
                <a:latin typeface="Arial"/>
                <a:cs typeface="Arial"/>
              </a:rPr>
              <a:t>lessen</a:t>
            </a:r>
            <a:r>
              <a:rPr sz="1800" spc="-55" dirty="0">
                <a:latin typeface="Arial"/>
                <a:cs typeface="Arial"/>
              </a:rPr>
              <a:t> </a:t>
            </a:r>
            <a:r>
              <a:rPr sz="1800" dirty="0">
                <a:latin typeface="Arial"/>
                <a:cs typeface="Arial"/>
              </a:rPr>
              <a:t>feelings</a:t>
            </a:r>
            <a:r>
              <a:rPr sz="1800" spc="-65" dirty="0">
                <a:latin typeface="Arial"/>
                <a:cs typeface="Arial"/>
              </a:rPr>
              <a:t> </a:t>
            </a:r>
            <a:r>
              <a:rPr sz="1800" dirty="0">
                <a:latin typeface="Arial"/>
                <a:cs typeface="Arial"/>
              </a:rPr>
              <a:t>of</a:t>
            </a:r>
            <a:r>
              <a:rPr sz="1800" spc="35" dirty="0">
                <a:latin typeface="Arial"/>
                <a:cs typeface="Arial"/>
              </a:rPr>
              <a:t> </a:t>
            </a:r>
            <a:r>
              <a:rPr sz="1800" spc="-10" dirty="0">
                <a:latin typeface="Arial"/>
                <a:cs typeface="Arial"/>
              </a:rPr>
              <a:t>loneliness(Jan.E</a:t>
            </a:r>
            <a:r>
              <a:rPr sz="1800" spc="-50" dirty="0">
                <a:latin typeface="Arial"/>
                <a:cs typeface="Arial"/>
              </a:rPr>
              <a:t> </a:t>
            </a:r>
            <a:r>
              <a:rPr sz="1800" dirty="0">
                <a:latin typeface="Arial"/>
                <a:cs typeface="Arial"/>
              </a:rPr>
              <a:t>et</a:t>
            </a:r>
            <a:r>
              <a:rPr sz="1800" spc="-50" dirty="0">
                <a:latin typeface="Arial"/>
                <a:cs typeface="Arial"/>
              </a:rPr>
              <a:t> </a:t>
            </a:r>
            <a:r>
              <a:rPr sz="1800" spc="-10" dirty="0">
                <a:latin typeface="Arial"/>
                <a:cs typeface="Arial"/>
              </a:rPr>
              <a:t>al,2025).</a:t>
            </a:r>
            <a:endParaRPr sz="1800">
              <a:latin typeface="Arial"/>
              <a:cs typeface="Arial"/>
            </a:endParaRPr>
          </a:p>
          <a:p>
            <a:pPr>
              <a:lnSpc>
                <a:spcPct val="100000"/>
              </a:lnSpc>
              <a:buFont typeface="Arial"/>
              <a:buChar char="•"/>
            </a:pPr>
            <a:endParaRPr sz="1800">
              <a:latin typeface="Arial"/>
              <a:cs typeface="Arial"/>
            </a:endParaRPr>
          </a:p>
          <a:p>
            <a:pPr>
              <a:lnSpc>
                <a:spcPct val="100000"/>
              </a:lnSpc>
              <a:spcBef>
                <a:spcPts val="940"/>
              </a:spcBef>
              <a:buFont typeface="Arial"/>
              <a:buChar char="•"/>
            </a:pPr>
            <a:endParaRPr sz="1800">
              <a:latin typeface="Arial"/>
              <a:cs typeface="Arial"/>
            </a:endParaRPr>
          </a:p>
          <a:p>
            <a:pPr marL="296545" marR="161290" indent="-283845">
              <a:lnSpc>
                <a:spcPct val="150700"/>
              </a:lnSpc>
              <a:buFont typeface="Arial"/>
              <a:buChar char="•"/>
              <a:tabLst>
                <a:tab pos="296545" algn="l"/>
              </a:tabLst>
            </a:pPr>
            <a:r>
              <a:rPr sz="1800" b="1" dirty="0">
                <a:latin typeface="Arial"/>
                <a:cs typeface="Arial"/>
              </a:rPr>
              <a:t>Economic</a:t>
            </a:r>
            <a:r>
              <a:rPr sz="1800" b="1" spc="-70" dirty="0">
                <a:latin typeface="Arial"/>
                <a:cs typeface="Arial"/>
              </a:rPr>
              <a:t> </a:t>
            </a:r>
            <a:r>
              <a:rPr sz="1800" b="1" dirty="0">
                <a:latin typeface="Arial"/>
                <a:cs typeface="Arial"/>
              </a:rPr>
              <a:t>and</a:t>
            </a:r>
            <a:r>
              <a:rPr sz="1800" b="1" spc="-55" dirty="0">
                <a:latin typeface="Arial"/>
                <a:cs typeface="Arial"/>
              </a:rPr>
              <a:t> </a:t>
            </a:r>
            <a:r>
              <a:rPr sz="1800" b="1" spc="-10" dirty="0">
                <a:latin typeface="Arial"/>
                <a:cs typeface="Arial"/>
              </a:rPr>
              <a:t>environmental:</a:t>
            </a:r>
            <a:r>
              <a:rPr sz="1800" b="1" spc="-45" dirty="0">
                <a:latin typeface="Arial"/>
                <a:cs typeface="Arial"/>
              </a:rPr>
              <a:t> </a:t>
            </a:r>
            <a:r>
              <a:rPr sz="1800" dirty="0">
                <a:latin typeface="Arial"/>
                <a:cs typeface="Arial"/>
              </a:rPr>
              <a:t>cooking</a:t>
            </a:r>
            <a:r>
              <a:rPr sz="1800" spc="-65" dirty="0">
                <a:latin typeface="Arial"/>
                <a:cs typeface="Arial"/>
              </a:rPr>
              <a:t> </a:t>
            </a:r>
            <a:r>
              <a:rPr sz="1800" dirty="0">
                <a:latin typeface="Arial"/>
                <a:cs typeface="Arial"/>
              </a:rPr>
              <a:t>at</a:t>
            </a:r>
            <a:r>
              <a:rPr sz="1800" spc="10" dirty="0">
                <a:latin typeface="Arial"/>
                <a:cs typeface="Arial"/>
              </a:rPr>
              <a:t> </a:t>
            </a:r>
            <a:r>
              <a:rPr sz="1800" dirty="0">
                <a:latin typeface="Arial"/>
                <a:cs typeface="Arial"/>
              </a:rPr>
              <a:t>home</a:t>
            </a:r>
            <a:r>
              <a:rPr sz="1800" spc="-70" dirty="0">
                <a:latin typeface="Arial"/>
                <a:cs typeface="Arial"/>
              </a:rPr>
              <a:t> </a:t>
            </a:r>
            <a:r>
              <a:rPr sz="1800" spc="-25" dirty="0">
                <a:latin typeface="Arial"/>
                <a:cs typeface="Arial"/>
              </a:rPr>
              <a:t>is </a:t>
            </a:r>
            <a:r>
              <a:rPr sz="1800" dirty="0">
                <a:latin typeface="Arial"/>
                <a:cs typeface="Arial"/>
              </a:rPr>
              <a:t>frequently</a:t>
            </a:r>
            <a:r>
              <a:rPr sz="1800" spc="-75" dirty="0">
                <a:latin typeface="Arial"/>
                <a:cs typeface="Arial"/>
              </a:rPr>
              <a:t> </a:t>
            </a:r>
            <a:r>
              <a:rPr sz="1800" dirty="0">
                <a:latin typeface="Arial"/>
                <a:cs typeface="Arial"/>
              </a:rPr>
              <a:t>less</a:t>
            </a:r>
            <a:r>
              <a:rPr sz="1800" spc="-80" dirty="0">
                <a:latin typeface="Arial"/>
                <a:cs typeface="Arial"/>
              </a:rPr>
              <a:t> </a:t>
            </a:r>
            <a:r>
              <a:rPr sz="1800" dirty="0">
                <a:latin typeface="Arial"/>
                <a:cs typeface="Arial"/>
              </a:rPr>
              <a:t>expensive</a:t>
            </a:r>
            <a:r>
              <a:rPr sz="1800" spc="-80" dirty="0">
                <a:latin typeface="Arial"/>
                <a:cs typeface="Arial"/>
              </a:rPr>
              <a:t> </a:t>
            </a:r>
            <a:r>
              <a:rPr sz="1800" dirty="0">
                <a:latin typeface="Arial"/>
                <a:cs typeface="Arial"/>
              </a:rPr>
              <a:t>than</a:t>
            </a:r>
            <a:r>
              <a:rPr sz="1800" spc="-30" dirty="0">
                <a:latin typeface="Arial"/>
                <a:cs typeface="Arial"/>
              </a:rPr>
              <a:t> </a:t>
            </a:r>
            <a:r>
              <a:rPr sz="1800" dirty="0">
                <a:latin typeface="Arial"/>
                <a:cs typeface="Arial"/>
              </a:rPr>
              <a:t>dining</a:t>
            </a:r>
            <a:r>
              <a:rPr sz="1800" spc="-105" dirty="0">
                <a:latin typeface="Arial"/>
                <a:cs typeface="Arial"/>
              </a:rPr>
              <a:t> </a:t>
            </a:r>
            <a:r>
              <a:rPr sz="1800" dirty="0">
                <a:latin typeface="Arial"/>
                <a:cs typeface="Arial"/>
              </a:rPr>
              <a:t>out,</a:t>
            </a:r>
            <a:r>
              <a:rPr sz="1800" spc="-30" dirty="0">
                <a:latin typeface="Arial"/>
                <a:cs typeface="Arial"/>
              </a:rPr>
              <a:t> </a:t>
            </a:r>
            <a:r>
              <a:rPr sz="1800" dirty="0">
                <a:latin typeface="Arial"/>
                <a:cs typeface="Arial"/>
              </a:rPr>
              <a:t>and</a:t>
            </a:r>
            <a:r>
              <a:rPr sz="1800" spc="-75" dirty="0">
                <a:latin typeface="Arial"/>
                <a:cs typeface="Arial"/>
              </a:rPr>
              <a:t> </a:t>
            </a:r>
            <a:r>
              <a:rPr sz="1800" spc="-10" dirty="0">
                <a:latin typeface="Arial"/>
                <a:cs typeface="Arial"/>
              </a:rPr>
              <a:t>eating </a:t>
            </a:r>
            <a:r>
              <a:rPr sz="1800" dirty="0">
                <a:latin typeface="Arial"/>
                <a:cs typeface="Arial"/>
              </a:rPr>
              <a:t>sustainably</a:t>
            </a:r>
            <a:r>
              <a:rPr sz="1800" spc="-130" dirty="0">
                <a:latin typeface="Arial"/>
                <a:cs typeface="Arial"/>
              </a:rPr>
              <a:t> </a:t>
            </a:r>
            <a:r>
              <a:rPr sz="1800" dirty="0">
                <a:latin typeface="Arial"/>
                <a:cs typeface="Arial"/>
              </a:rPr>
              <a:t>promotes</a:t>
            </a:r>
            <a:r>
              <a:rPr sz="1800" spc="-90" dirty="0">
                <a:latin typeface="Arial"/>
                <a:cs typeface="Arial"/>
              </a:rPr>
              <a:t> </a:t>
            </a:r>
            <a:r>
              <a:rPr sz="1800" dirty="0">
                <a:latin typeface="Arial"/>
                <a:cs typeface="Arial"/>
              </a:rPr>
              <a:t>regional</a:t>
            </a:r>
            <a:r>
              <a:rPr sz="1800" spc="-55" dirty="0">
                <a:latin typeface="Arial"/>
                <a:cs typeface="Arial"/>
              </a:rPr>
              <a:t> </a:t>
            </a:r>
            <a:r>
              <a:rPr sz="1800" dirty="0">
                <a:latin typeface="Arial"/>
                <a:cs typeface="Arial"/>
              </a:rPr>
              <a:t>food</a:t>
            </a:r>
            <a:r>
              <a:rPr sz="1800" spc="-114" dirty="0">
                <a:latin typeface="Arial"/>
                <a:cs typeface="Arial"/>
              </a:rPr>
              <a:t> </a:t>
            </a:r>
            <a:r>
              <a:rPr sz="1800" dirty="0">
                <a:latin typeface="Arial"/>
                <a:cs typeface="Arial"/>
              </a:rPr>
              <a:t>systems(Jan.E</a:t>
            </a:r>
            <a:r>
              <a:rPr sz="1800" spc="-65" dirty="0">
                <a:latin typeface="Arial"/>
                <a:cs typeface="Arial"/>
              </a:rPr>
              <a:t> </a:t>
            </a:r>
            <a:r>
              <a:rPr sz="1800" spc="-25" dirty="0">
                <a:latin typeface="Arial"/>
                <a:cs typeface="Arial"/>
              </a:rPr>
              <a:t>et </a:t>
            </a:r>
            <a:r>
              <a:rPr sz="1800" spc="-10" dirty="0">
                <a:latin typeface="Arial"/>
                <a:cs typeface="Arial"/>
              </a:rPr>
              <a:t>al,2025).</a:t>
            </a:r>
            <a:endParaRPr sz="1800">
              <a:latin typeface="Arial"/>
              <a:cs typeface="Arial"/>
            </a:endParaRPr>
          </a:p>
        </p:txBody>
      </p:sp>
      <p:sp>
        <p:nvSpPr>
          <p:cNvPr id="5" name="object 5"/>
          <p:cNvSpPr txBox="1"/>
          <p:nvPr/>
        </p:nvSpPr>
        <p:spPr>
          <a:xfrm>
            <a:off x="3584321" y="6670040"/>
            <a:ext cx="913765" cy="208279"/>
          </a:xfrm>
          <a:prstGeom prst="rect">
            <a:avLst/>
          </a:prstGeom>
        </p:spPr>
        <p:txBody>
          <a:bodyPr vert="horz" wrap="square" lIns="0" tIns="12700" rIns="0" bIns="0" rtlCol="0">
            <a:spAutoFit/>
          </a:bodyPr>
          <a:lstStyle/>
          <a:p>
            <a:pPr marL="12700">
              <a:lnSpc>
                <a:spcPct val="100000"/>
              </a:lnSpc>
              <a:spcBef>
                <a:spcPts val="100"/>
              </a:spcBef>
            </a:pPr>
            <a:r>
              <a:rPr sz="1200" spc="-10" dirty="0">
                <a:latin typeface="Arial"/>
                <a:cs typeface="Arial"/>
              </a:rPr>
              <a:t>(VACU,2026)</a:t>
            </a:r>
            <a:endParaRPr sz="1200">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54939" y="23812"/>
            <a:ext cx="10314305" cy="448945"/>
          </a:xfrm>
          <a:prstGeom prst="rect">
            <a:avLst/>
          </a:prstGeom>
        </p:spPr>
        <p:txBody>
          <a:bodyPr vert="horz" wrap="square" lIns="0" tIns="15875" rIns="0" bIns="0" rtlCol="0">
            <a:spAutoFit/>
          </a:bodyPr>
          <a:lstStyle/>
          <a:p>
            <a:pPr marL="12700">
              <a:lnSpc>
                <a:spcPct val="100000"/>
              </a:lnSpc>
              <a:spcBef>
                <a:spcPts val="125"/>
              </a:spcBef>
            </a:pPr>
            <a:r>
              <a:rPr sz="2750" dirty="0"/>
              <a:t>2.Behavioural</a:t>
            </a:r>
            <a:r>
              <a:rPr sz="2750" spc="220" dirty="0"/>
              <a:t> </a:t>
            </a:r>
            <a:r>
              <a:rPr sz="2750" dirty="0"/>
              <a:t>Theories</a:t>
            </a:r>
            <a:r>
              <a:rPr sz="2750" spc="185" dirty="0"/>
              <a:t> </a:t>
            </a:r>
            <a:r>
              <a:rPr sz="2750" dirty="0"/>
              <a:t>Explaining</a:t>
            </a:r>
            <a:r>
              <a:rPr sz="2750" spc="190" dirty="0"/>
              <a:t> </a:t>
            </a:r>
            <a:r>
              <a:rPr sz="2750" dirty="0"/>
              <a:t>Barries</a:t>
            </a:r>
            <a:r>
              <a:rPr sz="2750" spc="185" dirty="0"/>
              <a:t> </a:t>
            </a:r>
            <a:r>
              <a:rPr sz="2750" dirty="0"/>
              <a:t>to</a:t>
            </a:r>
            <a:r>
              <a:rPr sz="2750" spc="190" dirty="0"/>
              <a:t> </a:t>
            </a:r>
            <a:r>
              <a:rPr sz="2750" dirty="0"/>
              <a:t>Dietary</a:t>
            </a:r>
            <a:r>
              <a:rPr sz="2750" spc="185" dirty="0"/>
              <a:t> </a:t>
            </a:r>
            <a:r>
              <a:rPr sz="2750" spc="-10" dirty="0"/>
              <a:t>Change</a:t>
            </a:r>
            <a:endParaRPr sz="2750"/>
          </a:p>
        </p:txBody>
      </p:sp>
      <p:sp>
        <p:nvSpPr>
          <p:cNvPr id="3" name="object 3"/>
          <p:cNvSpPr txBox="1"/>
          <p:nvPr/>
        </p:nvSpPr>
        <p:spPr>
          <a:xfrm>
            <a:off x="154939" y="882078"/>
            <a:ext cx="6748780" cy="5883910"/>
          </a:xfrm>
          <a:prstGeom prst="rect">
            <a:avLst/>
          </a:prstGeom>
        </p:spPr>
        <p:txBody>
          <a:bodyPr vert="horz" wrap="square" lIns="0" tIns="15875" rIns="0" bIns="0" rtlCol="0">
            <a:spAutoFit/>
          </a:bodyPr>
          <a:lstStyle/>
          <a:p>
            <a:pPr marL="12700">
              <a:lnSpc>
                <a:spcPct val="100000"/>
              </a:lnSpc>
              <a:spcBef>
                <a:spcPts val="125"/>
              </a:spcBef>
            </a:pPr>
            <a:r>
              <a:rPr sz="1550" b="1" dirty="0">
                <a:latin typeface="Arial"/>
                <a:cs typeface="Arial"/>
              </a:rPr>
              <a:t>A.</a:t>
            </a:r>
            <a:r>
              <a:rPr sz="1550" b="1" spc="120" dirty="0">
                <a:latin typeface="Arial"/>
                <a:cs typeface="Arial"/>
              </a:rPr>
              <a:t> </a:t>
            </a:r>
            <a:r>
              <a:rPr sz="1550" b="1" dirty="0">
                <a:latin typeface="Arial"/>
                <a:cs typeface="Arial"/>
              </a:rPr>
              <a:t>Health</a:t>
            </a:r>
            <a:r>
              <a:rPr sz="1550" b="1" spc="120" dirty="0">
                <a:latin typeface="Arial"/>
                <a:cs typeface="Arial"/>
              </a:rPr>
              <a:t> </a:t>
            </a:r>
            <a:r>
              <a:rPr sz="1550" b="1" dirty="0">
                <a:latin typeface="Arial"/>
                <a:cs typeface="Arial"/>
              </a:rPr>
              <a:t>Belief</a:t>
            </a:r>
            <a:r>
              <a:rPr sz="1550" b="1" spc="110" dirty="0">
                <a:latin typeface="Arial"/>
                <a:cs typeface="Arial"/>
              </a:rPr>
              <a:t> </a:t>
            </a:r>
            <a:r>
              <a:rPr sz="1550" b="1" dirty="0">
                <a:latin typeface="Arial"/>
                <a:cs typeface="Arial"/>
              </a:rPr>
              <a:t>Model</a:t>
            </a:r>
            <a:r>
              <a:rPr sz="1550" b="1" spc="125" dirty="0">
                <a:latin typeface="Arial"/>
                <a:cs typeface="Arial"/>
              </a:rPr>
              <a:t> </a:t>
            </a:r>
            <a:r>
              <a:rPr sz="1550" b="1" spc="-20" dirty="0">
                <a:latin typeface="Arial"/>
                <a:cs typeface="Arial"/>
              </a:rPr>
              <a:t>(HBM)</a:t>
            </a:r>
            <a:endParaRPr sz="1550">
              <a:latin typeface="Arial"/>
              <a:cs typeface="Arial"/>
            </a:endParaRPr>
          </a:p>
          <a:p>
            <a:pPr>
              <a:lnSpc>
                <a:spcPct val="100000"/>
              </a:lnSpc>
              <a:spcBef>
                <a:spcPts val="260"/>
              </a:spcBef>
            </a:pPr>
            <a:endParaRPr sz="1550">
              <a:latin typeface="Arial"/>
              <a:cs typeface="Arial"/>
            </a:endParaRPr>
          </a:p>
          <a:p>
            <a:pPr marL="12700">
              <a:lnSpc>
                <a:spcPct val="100000"/>
              </a:lnSpc>
              <a:spcBef>
                <a:spcPts val="5"/>
              </a:spcBef>
            </a:pPr>
            <a:r>
              <a:rPr sz="1550" dirty="0">
                <a:latin typeface="Arial"/>
                <a:cs typeface="Arial"/>
              </a:rPr>
              <a:t>Key</a:t>
            </a:r>
            <a:r>
              <a:rPr sz="1550" spc="95" dirty="0">
                <a:latin typeface="Arial"/>
                <a:cs typeface="Arial"/>
              </a:rPr>
              <a:t> </a:t>
            </a:r>
            <a:r>
              <a:rPr sz="1550" spc="-10" dirty="0">
                <a:latin typeface="Arial"/>
                <a:cs typeface="Arial"/>
              </a:rPr>
              <a:t>Barriers:</a:t>
            </a:r>
            <a:endParaRPr sz="1550">
              <a:latin typeface="Arial"/>
              <a:cs typeface="Arial"/>
            </a:endParaRPr>
          </a:p>
          <a:p>
            <a:pPr>
              <a:lnSpc>
                <a:spcPct val="100000"/>
              </a:lnSpc>
              <a:spcBef>
                <a:spcPts val="185"/>
              </a:spcBef>
            </a:pPr>
            <a:endParaRPr sz="1550">
              <a:latin typeface="Arial"/>
              <a:cs typeface="Arial"/>
            </a:endParaRPr>
          </a:p>
          <a:p>
            <a:pPr marL="298450" indent="-285750">
              <a:lnSpc>
                <a:spcPct val="100000"/>
              </a:lnSpc>
              <a:buChar char="•"/>
              <a:tabLst>
                <a:tab pos="298450" algn="l"/>
              </a:tabLst>
            </a:pPr>
            <a:r>
              <a:rPr sz="1550" dirty="0">
                <a:latin typeface="Arial"/>
                <a:cs typeface="Arial"/>
              </a:rPr>
              <a:t>Perceived</a:t>
            </a:r>
            <a:r>
              <a:rPr sz="1550" spc="105" dirty="0">
                <a:latin typeface="Arial"/>
                <a:cs typeface="Arial"/>
              </a:rPr>
              <a:t> </a:t>
            </a:r>
            <a:r>
              <a:rPr sz="1550" dirty="0">
                <a:latin typeface="Arial"/>
                <a:cs typeface="Arial"/>
              </a:rPr>
              <a:t>barriers:</a:t>
            </a:r>
            <a:r>
              <a:rPr sz="1550" spc="95" dirty="0">
                <a:latin typeface="Arial"/>
                <a:cs typeface="Arial"/>
              </a:rPr>
              <a:t> </a:t>
            </a:r>
            <a:r>
              <a:rPr sz="1550" dirty="0">
                <a:latin typeface="Arial"/>
                <a:cs typeface="Arial"/>
              </a:rPr>
              <a:t>Healthy</a:t>
            </a:r>
            <a:r>
              <a:rPr sz="1550" spc="40" dirty="0">
                <a:latin typeface="Arial"/>
                <a:cs typeface="Arial"/>
              </a:rPr>
              <a:t> </a:t>
            </a:r>
            <a:r>
              <a:rPr sz="1550" dirty="0">
                <a:latin typeface="Arial"/>
                <a:cs typeface="Arial"/>
              </a:rPr>
              <a:t>food</a:t>
            </a:r>
            <a:r>
              <a:rPr sz="1550" spc="105" dirty="0">
                <a:latin typeface="Arial"/>
                <a:cs typeface="Arial"/>
              </a:rPr>
              <a:t> </a:t>
            </a:r>
            <a:r>
              <a:rPr sz="1550" dirty="0">
                <a:latin typeface="Arial"/>
                <a:cs typeface="Arial"/>
              </a:rPr>
              <a:t>is</a:t>
            </a:r>
            <a:r>
              <a:rPr sz="1550" spc="125" dirty="0">
                <a:latin typeface="Arial"/>
                <a:cs typeface="Arial"/>
              </a:rPr>
              <a:t> </a:t>
            </a:r>
            <a:r>
              <a:rPr sz="1550" dirty="0">
                <a:latin typeface="Arial"/>
                <a:cs typeface="Arial"/>
              </a:rPr>
              <a:t>expensive,</a:t>
            </a:r>
            <a:r>
              <a:rPr sz="1550" spc="95" dirty="0">
                <a:latin typeface="Arial"/>
                <a:cs typeface="Arial"/>
              </a:rPr>
              <a:t> </a:t>
            </a:r>
            <a:r>
              <a:rPr sz="1550" dirty="0">
                <a:latin typeface="Arial"/>
                <a:cs typeface="Arial"/>
              </a:rPr>
              <a:t>I</a:t>
            </a:r>
            <a:r>
              <a:rPr sz="1550" spc="95" dirty="0">
                <a:latin typeface="Arial"/>
                <a:cs typeface="Arial"/>
              </a:rPr>
              <a:t> </a:t>
            </a:r>
            <a:r>
              <a:rPr sz="1550" dirty="0">
                <a:latin typeface="Arial"/>
                <a:cs typeface="Arial"/>
              </a:rPr>
              <a:t>don’t</a:t>
            </a:r>
            <a:r>
              <a:rPr sz="1550" spc="95" dirty="0">
                <a:latin typeface="Arial"/>
                <a:cs typeface="Arial"/>
              </a:rPr>
              <a:t> </a:t>
            </a:r>
            <a:r>
              <a:rPr sz="1550" dirty="0">
                <a:latin typeface="Arial"/>
                <a:cs typeface="Arial"/>
              </a:rPr>
              <a:t>have</a:t>
            </a:r>
            <a:r>
              <a:rPr sz="1550" spc="110" dirty="0">
                <a:latin typeface="Arial"/>
                <a:cs typeface="Arial"/>
              </a:rPr>
              <a:t> </a:t>
            </a:r>
            <a:r>
              <a:rPr sz="1550" dirty="0">
                <a:latin typeface="Arial"/>
                <a:cs typeface="Arial"/>
              </a:rPr>
              <a:t>time</a:t>
            </a:r>
            <a:r>
              <a:rPr sz="1550" spc="105" dirty="0">
                <a:latin typeface="Arial"/>
                <a:cs typeface="Arial"/>
              </a:rPr>
              <a:t> </a:t>
            </a:r>
            <a:r>
              <a:rPr sz="1550" dirty="0">
                <a:latin typeface="Arial"/>
                <a:cs typeface="Arial"/>
              </a:rPr>
              <a:t>to</a:t>
            </a:r>
            <a:r>
              <a:rPr sz="1550" spc="25" dirty="0">
                <a:latin typeface="Arial"/>
                <a:cs typeface="Arial"/>
              </a:rPr>
              <a:t> </a:t>
            </a:r>
            <a:r>
              <a:rPr sz="1550" spc="-10" dirty="0">
                <a:latin typeface="Arial"/>
                <a:cs typeface="Arial"/>
              </a:rPr>
              <a:t>cook.</a:t>
            </a:r>
            <a:endParaRPr sz="1550">
              <a:latin typeface="Arial"/>
              <a:cs typeface="Arial"/>
            </a:endParaRPr>
          </a:p>
          <a:p>
            <a:pPr marL="298450" indent="-285750">
              <a:lnSpc>
                <a:spcPct val="100000"/>
              </a:lnSpc>
              <a:spcBef>
                <a:spcPts val="20"/>
              </a:spcBef>
              <a:buChar char="•"/>
              <a:tabLst>
                <a:tab pos="298450" algn="l"/>
              </a:tabLst>
            </a:pPr>
            <a:r>
              <a:rPr sz="1550" dirty="0">
                <a:latin typeface="Arial"/>
                <a:cs typeface="Arial"/>
              </a:rPr>
              <a:t>Perceived</a:t>
            </a:r>
            <a:r>
              <a:rPr sz="1550" spc="120" dirty="0">
                <a:latin typeface="Arial"/>
                <a:cs typeface="Arial"/>
              </a:rPr>
              <a:t> </a:t>
            </a:r>
            <a:r>
              <a:rPr sz="1550" dirty="0">
                <a:latin typeface="Arial"/>
                <a:cs typeface="Arial"/>
              </a:rPr>
              <a:t>susceptibility:</a:t>
            </a:r>
            <a:r>
              <a:rPr sz="1550" spc="110" dirty="0">
                <a:latin typeface="Arial"/>
                <a:cs typeface="Arial"/>
              </a:rPr>
              <a:t> </a:t>
            </a:r>
            <a:r>
              <a:rPr sz="1550" dirty="0">
                <a:latin typeface="Arial"/>
                <a:cs typeface="Arial"/>
              </a:rPr>
              <a:t>Not</a:t>
            </a:r>
            <a:r>
              <a:rPr sz="1550" spc="105" dirty="0">
                <a:latin typeface="Arial"/>
                <a:cs typeface="Arial"/>
              </a:rPr>
              <a:t> </a:t>
            </a:r>
            <a:r>
              <a:rPr sz="1550" dirty="0">
                <a:latin typeface="Arial"/>
                <a:cs typeface="Arial"/>
              </a:rPr>
              <a:t>believing</a:t>
            </a:r>
            <a:r>
              <a:rPr sz="1550" spc="40" dirty="0">
                <a:latin typeface="Arial"/>
                <a:cs typeface="Arial"/>
              </a:rPr>
              <a:t> </a:t>
            </a:r>
            <a:r>
              <a:rPr sz="1550" dirty="0">
                <a:latin typeface="Arial"/>
                <a:cs typeface="Arial"/>
              </a:rPr>
              <a:t>poor</a:t>
            </a:r>
            <a:r>
              <a:rPr sz="1550" spc="95" dirty="0">
                <a:latin typeface="Arial"/>
                <a:cs typeface="Arial"/>
              </a:rPr>
              <a:t> </a:t>
            </a:r>
            <a:r>
              <a:rPr sz="1550" dirty="0">
                <a:latin typeface="Arial"/>
                <a:cs typeface="Arial"/>
              </a:rPr>
              <a:t>diet</a:t>
            </a:r>
            <a:r>
              <a:rPr sz="1550" spc="110" dirty="0">
                <a:latin typeface="Arial"/>
                <a:cs typeface="Arial"/>
              </a:rPr>
              <a:t> </a:t>
            </a:r>
            <a:r>
              <a:rPr sz="1550" dirty="0">
                <a:latin typeface="Arial"/>
                <a:cs typeface="Arial"/>
              </a:rPr>
              <a:t>will</a:t>
            </a:r>
            <a:r>
              <a:rPr sz="1550" spc="130" dirty="0">
                <a:latin typeface="Arial"/>
                <a:cs typeface="Arial"/>
              </a:rPr>
              <a:t> </a:t>
            </a:r>
            <a:r>
              <a:rPr sz="1550" dirty="0">
                <a:latin typeface="Arial"/>
                <a:cs typeface="Arial"/>
              </a:rPr>
              <a:t>harm</a:t>
            </a:r>
            <a:r>
              <a:rPr sz="1550" spc="55" dirty="0">
                <a:latin typeface="Arial"/>
                <a:cs typeface="Arial"/>
              </a:rPr>
              <a:t> </a:t>
            </a:r>
            <a:r>
              <a:rPr sz="1550" spc="-10" dirty="0">
                <a:latin typeface="Arial"/>
                <a:cs typeface="Arial"/>
              </a:rPr>
              <a:t>them.</a:t>
            </a:r>
            <a:endParaRPr sz="1550">
              <a:latin typeface="Arial"/>
              <a:cs typeface="Arial"/>
            </a:endParaRPr>
          </a:p>
          <a:p>
            <a:pPr marL="298450" indent="-285750">
              <a:lnSpc>
                <a:spcPct val="100000"/>
              </a:lnSpc>
              <a:spcBef>
                <a:spcPts val="90"/>
              </a:spcBef>
              <a:buChar char="•"/>
              <a:tabLst>
                <a:tab pos="298450" algn="l"/>
              </a:tabLst>
            </a:pPr>
            <a:r>
              <a:rPr sz="1550" dirty="0">
                <a:latin typeface="Arial"/>
                <a:cs typeface="Arial"/>
              </a:rPr>
              <a:t>Self-efficacy:</a:t>
            </a:r>
            <a:r>
              <a:rPr sz="1550" spc="100" dirty="0">
                <a:latin typeface="Arial"/>
                <a:cs typeface="Arial"/>
              </a:rPr>
              <a:t> </a:t>
            </a:r>
            <a:r>
              <a:rPr sz="1550" dirty="0">
                <a:latin typeface="Arial"/>
                <a:cs typeface="Arial"/>
              </a:rPr>
              <a:t>Feeling</a:t>
            </a:r>
            <a:r>
              <a:rPr sz="1550" spc="110" dirty="0">
                <a:latin typeface="Arial"/>
                <a:cs typeface="Arial"/>
              </a:rPr>
              <a:t> </a:t>
            </a:r>
            <a:r>
              <a:rPr sz="1550" dirty="0">
                <a:latin typeface="Arial"/>
                <a:cs typeface="Arial"/>
              </a:rPr>
              <a:t>unable</a:t>
            </a:r>
            <a:r>
              <a:rPr sz="1550" spc="114" dirty="0">
                <a:latin typeface="Arial"/>
                <a:cs typeface="Arial"/>
              </a:rPr>
              <a:t> </a:t>
            </a:r>
            <a:r>
              <a:rPr sz="1550" dirty="0">
                <a:latin typeface="Arial"/>
                <a:cs typeface="Arial"/>
              </a:rPr>
              <a:t>to</a:t>
            </a:r>
            <a:r>
              <a:rPr sz="1550" spc="110" dirty="0">
                <a:latin typeface="Arial"/>
                <a:cs typeface="Arial"/>
              </a:rPr>
              <a:t> </a:t>
            </a:r>
            <a:r>
              <a:rPr sz="1550" dirty="0">
                <a:latin typeface="Arial"/>
                <a:cs typeface="Arial"/>
              </a:rPr>
              <a:t>maintain</a:t>
            </a:r>
            <a:r>
              <a:rPr sz="1550" spc="114" dirty="0">
                <a:latin typeface="Arial"/>
                <a:cs typeface="Arial"/>
              </a:rPr>
              <a:t> </a:t>
            </a:r>
            <a:r>
              <a:rPr sz="1550" dirty="0">
                <a:latin typeface="Arial"/>
                <a:cs typeface="Arial"/>
              </a:rPr>
              <a:t>healthy</a:t>
            </a:r>
            <a:r>
              <a:rPr sz="1550" spc="130" dirty="0">
                <a:latin typeface="Arial"/>
                <a:cs typeface="Arial"/>
              </a:rPr>
              <a:t> </a:t>
            </a:r>
            <a:r>
              <a:rPr sz="1550" dirty="0">
                <a:latin typeface="Arial"/>
                <a:cs typeface="Arial"/>
              </a:rPr>
              <a:t>eating</a:t>
            </a:r>
            <a:r>
              <a:rPr sz="1550" spc="110" dirty="0">
                <a:latin typeface="Arial"/>
                <a:cs typeface="Arial"/>
              </a:rPr>
              <a:t> </a:t>
            </a:r>
            <a:r>
              <a:rPr sz="1550" spc="-10" dirty="0">
                <a:latin typeface="Arial"/>
                <a:cs typeface="Arial"/>
              </a:rPr>
              <a:t>habits.</a:t>
            </a:r>
            <a:endParaRPr sz="1550">
              <a:latin typeface="Arial"/>
              <a:cs typeface="Arial"/>
            </a:endParaRPr>
          </a:p>
          <a:p>
            <a:pPr>
              <a:lnSpc>
                <a:spcPct val="100000"/>
              </a:lnSpc>
              <a:buFont typeface="Arial"/>
              <a:buChar char="•"/>
            </a:pPr>
            <a:endParaRPr sz="1550">
              <a:latin typeface="Arial"/>
              <a:cs typeface="Arial"/>
            </a:endParaRPr>
          </a:p>
          <a:p>
            <a:pPr>
              <a:lnSpc>
                <a:spcPct val="100000"/>
              </a:lnSpc>
              <a:spcBef>
                <a:spcPts val="360"/>
              </a:spcBef>
              <a:buFont typeface="Arial"/>
              <a:buChar char="•"/>
            </a:pPr>
            <a:endParaRPr sz="1550">
              <a:latin typeface="Arial"/>
              <a:cs typeface="Arial"/>
            </a:endParaRPr>
          </a:p>
          <a:p>
            <a:pPr marL="12700">
              <a:lnSpc>
                <a:spcPct val="100000"/>
              </a:lnSpc>
            </a:pPr>
            <a:r>
              <a:rPr sz="1550" b="1" dirty="0">
                <a:latin typeface="Arial"/>
                <a:cs typeface="Arial"/>
              </a:rPr>
              <a:t>Theory</a:t>
            </a:r>
            <a:r>
              <a:rPr sz="1550" b="1" spc="140" dirty="0">
                <a:latin typeface="Arial"/>
                <a:cs typeface="Arial"/>
              </a:rPr>
              <a:t> </a:t>
            </a:r>
            <a:r>
              <a:rPr sz="1550" b="1" dirty="0">
                <a:latin typeface="Arial"/>
                <a:cs typeface="Arial"/>
              </a:rPr>
              <a:t>of</a:t>
            </a:r>
            <a:r>
              <a:rPr sz="1550" b="1" spc="125" dirty="0">
                <a:latin typeface="Arial"/>
                <a:cs typeface="Arial"/>
              </a:rPr>
              <a:t> </a:t>
            </a:r>
            <a:r>
              <a:rPr sz="1550" b="1" dirty="0">
                <a:latin typeface="Arial"/>
                <a:cs typeface="Arial"/>
              </a:rPr>
              <a:t>Planned</a:t>
            </a:r>
            <a:r>
              <a:rPr sz="1550" b="1" spc="120" dirty="0">
                <a:latin typeface="Arial"/>
                <a:cs typeface="Arial"/>
              </a:rPr>
              <a:t> </a:t>
            </a:r>
            <a:r>
              <a:rPr sz="1550" b="1" dirty="0">
                <a:latin typeface="Arial"/>
                <a:cs typeface="Arial"/>
              </a:rPr>
              <a:t>Behaviour</a:t>
            </a:r>
            <a:r>
              <a:rPr sz="1550" b="1" spc="130" dirty="0">
                <a:latin typeface="Arial"/>
                <a:cs typeface="Arial"/>
              </a:rPr>
              <a:t> </a:t>
            </a:r>
            <a:r>
              <a:rPr sz="1550" b="1" spc="-10" dirty="0">
                <a:latin typeface="Arial"/>
                <a:cs typeface="Arial"/>
              </a:rPr>
              <a:t>(TPB)</a:t>
            </a:r>
            <a:endParaRPr sz="1550">
              <a:latin typeface="Arial"/>
              <a:cs typeface="Arial"/>
            </a:endParaRPr>
          </a:p>
          <a:p>
            <a:pPr>
              <a:lnSpc>
                <a:spcPct val="100000"/>
              </a:lnSpc>
              <a:spcBef>
                <a:spcPts val="185"/>
              </a:spcBef>
            </a:pPr>
            <a:endParaRPr sz="1550">
              <a:latin typeface="Arial"/>
              <a:cs typeface="Arial"/>
            </a:endParaRPr>
          </a:p>
          <a:p>
            <a:pPr marL="12700">
              <a:lnSpc>
                <a:spcPct val="100000"/>
              </a:lnSpc>
            </a:pPr>
            <a:r>
              <a:rPr sz="1550" dirty="0">
                <a:latin typeface="Arial"/>
                <a:cs typeface="Arial"/>
              </a:rPr>
              <a:t>Key</a:t>
            </a:r>
            <a:r>
              <a:rPr sz="1550" spc="95" dirty="0">
                <a:latin typeface="Arial"/>
                <a:cs typeface="Arial"/>
              </a:rPr>
              <a:t> </a:t>
            </a:r>
            <a:r>
              <a:rPr sz="1550" spc="-10" dirty="0">
                <a:latin typeface="Arial"/>
                <a:cs typeface="Arial"/>
              </a:rPr>
              <a:t>Barriers:</a:t>
            </a:r>
            <a:endParaRPr sz="1550">
              <a:latin typeface="Arial"/>
              <a:cs typeface="Arial"/>
            </a:endParaRPr>
          </a:p>
          <a:p>
            <a:pPr>
              <a:lnSpc>
                <a:spcPct val="100000"/>
              </a:lnSpc>
              <a:spcBef>
                <a:spcPts val="190"/>
              </a:spcBef>
            </a:pPr>
            <a:endParaRPr sz="1550">
              <a:latin typeface="Arial"/>
              <a:cs typeface="Arial"/>
            </a:endParaRPr>
          </a:p>
          <a:p>
            <a:pPr marL="298450" indent="-285750">
              <a:lnSpc>
                <a:spcPct val="100000"/>
              </a:lnSpc>
              <a:buChar char="•"/>
              <a:tabLst>
                <a:tab pos="298450" algn="l"/>
              </a:tabLst>
            </a:pPr>
            <a:r>
              <a:rPr sz="1550" dirty="0">
                <a:latin typeface="Arial"/>
                <a:cs typeface="Arial"/>
              </a:rPr>
              <a:t>Attitudes:</a:t>
            </a:r>
            <a:r>
              <a:rPr sz="1550" spc="105" dirty="0">
                <a:latin typeface="Arial"/>
                <a:cs typeface="Arial"/>
              </a:rPr>
              <a:t> </a:t>
            </a:r>
            <a:r>
              <a:rPr sz="1550" dirty="0">
                <a:latin typeface="Arial"/>
                <a:cs typeface="Arial"/>
              </a:rPr>
              <a:t>Negative</a:t>
            </a:r>
            <a:r>
              <a:rPr sz="1550" spc="130" dirty="0">
                <a:latin typeface="Arial"/>
                <a:cs typeface="Arial"/>
              </a:rPr>
              <a:t> </a:t>
            </a:r>
            <a:r>
              <a:rPr sz="1550" dirty="0">
                <a:latin typeface="Arial"/>
                <a:cs typeface="Arial"/>
              </a:rPr>
              <a:t>beliefs</a:t>
            </a:r>
            <a:r>
              <a:rPr sz="1550" spc="140" dirty="0">
                <a:latin typeface="Arial"/>
                <a:cs typeface="Arial"/>
              </a:rPr>
              <a:t> </a:t>
            </a:r>
            <a:r>
              <a:rPr sz="1550" dirty="0">
                <a:latin typeface="Arial"/>
                <a:cs typeface="Arial"/>
              </a:rPr>
              <a:t>about</a:t>
            </a:r>
            <a:r>
              <a:rPr sz="1550" spc="110" dirty="0">
                <a:latin typeface="Arial"/>
                <a:cs typeface="Arial"/>
              </a:rPr>
              <a:t> </a:t>
            </a:r>
            <a:r>
              <a:rPr sz="1550" dirty="0">
                <a:latin typeface="Arial"/>
                <a:cs typeface="Arial"/>
              </a:rPr>
              <a:t>healthy</a:t>
            </a:r>
            <a:r>
              <a:rPr sz="1550" spc="135" dirty="0">
                <a:latin typeface="Arial"/>
                <a:cs typeface="Arial"/>
              </a:rPr>
              <a:t> </a:t>
            </a:r>
            <a:r>
              <a:rPr sz="1550" spc="-10" dirty="0">
                <a:latin typeface="Arial"/>
                <a:cs typeface="Arial"/>
              </a:rPr>
              <a:t>food.</a:t>
            </a:r>
            <a:endParaRPr sz="1550">
              <a:latin typeface="Arial"/>
              <a:cs typeface="Arial"/>
            </a:endParaRPr>
          </a:p>
          <a:p>
            <a:pPr marL="298450" indent="-285750">
              <a:lnSpc>
                <a:spcPct val="100000"/>
              </a:lnSpc>
              <a:spcBef>
                <a:spcPts val="95"/>
              </a:spcBef>
              <a:buChar char="•"/>
              <a:tabLst>
                <a:tab pos="298450" algn="l"/>
              </a:tabLst>
            </a:pPr>
            <a:r>
              <a:rPr sz="1550" dirty="0">
                <a:latin typeface="Arial"/>
                <a:cs typeface="Arial"/>
              </a:rPr>
              <a:t>Subjective</a:t>
            </a:r>
            <a:r>
              <a:rPr sz="1550" spc="140" dirty="0">
                <a:latin typeface="Arial"/>
                <a:cs typeface="Arial"/>
              </a:rPr>
              <a:t> </a:t>
            </a:r>
            <a:r>
              <a:rPr sz="1550" dirty="0">
                <a:latin typeface="Arial"/>
                <a:cs typeface="Arial"/>
              </a:rPr>
              <a:t>norms:</a:t>
            </a:r>
            <a:r>
              <a:rPr sz="1550" spc="135" dirty="0">
                <a:latin typeface="Arial"/>
                <a:cs typeface="Arial"/>
              </a:rPr>
              <a:t> </a:t>
            </a:r>
            <a:r>
              <a:rPr sz="1550" dirty="0">
                <a:latin typeface="Arial"/>
                <a:cs typeface="Arial"/>
              </a:rPr>
              <a:t>Family</a:t>
            </a:r>
            <a:r>
              <a:rPr sz="1550" spc="65" dirty="0">
                <a:latin typeface="Arial"/>
                <a:cs typeface="Arial"/>
              </a:rPr>
              <a:t> </a:t>
            </a:r>
            <a:r>
              <a:rPr sz="1550" dirty="0">
                <a:latin typeface="Arial"/>
                <a:cs typeface="Arial"/>
              </a:rPr>
              <a:t>or</a:t>
            </a:r>
            <a:r>
              <a:rPr sz="1550" spc="120" dirty="0">
                <a:latin typeface="Arial"/>
                <a:cs typeface="Arial"/>
              </a:rPr>
              <a:t> </a:t>
            </a:r>
            <a:r>
              <a:rPr sz="1550" dirty="0">
                <a:latin typeface="Arial"/>
                <a:cs typeface="Arial"/>
              </a:rPr>
              <a:t>friends</a:t>
            </a:r>
            <a:r>
              <a:rPr sz="1550" spc="70" dirty="0">
                <a:latin typeface="Arial"/>
                <a:cs typeface="Arial"/>
              </a:rPr>
              <a:t> </a:t>
            </a:r>
            <a:r>
              <a:rPr sz="1550" dirty="0">
                <a:latin typeface="Arial"/>
                <a:cs typeface="Arial"/>
              </a:rPr>
              <a:t>who</a:t>
            </a:r>
            <a:r>
              <a:rPr sz="1550" spc="145" dirty="0">
                <a:latin typeface="Arial"/>
                <a:cs typeface="Arial"/>
              </a:rPr>
              <a:t> </a:t>
            </a:r>
            <a:r>
              <a:rPr sz="1550" dirty="0">
                <a:latin typeface="Arial"/>
                <a:cs typeface="Arial"/>
              </a:rPr>
              <a:t>prefer</a:t>
            </a:r>
            <a:r>
              <a:rPr sz="1550" spc="120" dirty="0">
                <a:latin typeface="Arial"/>
                <a:cs typeface="Arial"/>
              </a:rPr>
              <a:t> </a:t>
            </a:r>
            <a:r>
              <a:rPr sz="1550" dirty="0">
                <a:latin typeface="Arial"/>
                <a:cs typeface="Arial"/>
              </a:rPr>
              <a:t>unhealthy</a:t>
            </a:r>
            <a:r>
              <a:rPr sz="1550" spc="70" dirty="0">
                <a:latin typeface="Arial"/>
                <a:cs typeface="Arial"/>
              </a:rPr>
              <a:t> </a:t>
            </a:r>
            <a:r>
              <a:rPr sz="1550" spc="-10" dirty="0">
                <a:latin typeface="Arial"/>
                <a:cs typeface="Arial"/>
              </a:rPr>
              <a:t>eating.</a:t>
            </a:r>
            <a:endParaRPr sz="1550">
              <a:latin typeface="Arial"/>
              <a:cs typeface="Arial"/>
            </a:endParaRPr>
          </a:p>
          <a:p>
            <a:pPr marL="298450" indent="-285750">
              <a:lnSpc>
                <a:spcPct val="100000"/>
              </a:lnSpc>
              <a:spcBef>
                <a:spcPts val="15"/>
              </a:spcBef>
              <a:buChar char="•"/>
              <a:tabLst>
                <a:tab pos="298450" algn="l"/>
              </a:tabLst>
            </a:pPr>
            <a:r>
              <a:rPr sz="1550" dirty="0">
                <a:latin typeface="Arial"/>
                <a:cs typeface="Arial"/>
              </a:rPr>
              <a:t>Perceived</a:t>
            </a:r>
            <a:r>
              <a:rPr sz="1550" spc="85" dirty="0">
                <a:latin typeface="Arial"/>
                <a:cs typeface="Arial"/>
              </a:rPr>
              <a:t> </a:t>
            </a:r>
            <a:r>
              <a:rPr sz="1550" dirty="0">
                <a:latin typeface="Arial"/>
                <a:cs typeface="Arial"/>
              </a:rPr>
              <a:t>behavioural</a:t>
            </a:r>
            <a:r>
              <a:rPr sz="1550" spc="100" dirty="0">
                <a:latin typeface="Arial"/>
                <a:cs typeface="Arial"/>
              </a:rPr>
              <a:t> </a:t>
            </a:r>
            <a:r>
              <a:rPr sz="1550" dirty="0">
                <a:latin typeface="Arial"/>
                <a:cs typeface="Arial"/>
              </a:rPr>
              <a:t>control:</a:t>
            </a:r>
            <a:r>
              <a:rPr sz="1550" spc="90" dirty="0">
                <a:latin typeface="Arial"/>
                <a:cs typeface="Arial"/>
              </a:rPr>
              <a:t> </a:t>
            </a:r>
            <a:r>
              <a:rPr sz="1550" dirty="0">
                <a:latin typeface="Arial"/>
                <a:cs typeface="Arial"/>
              </a:rPr>
              <a:t>Feeling</a:t>
            </a:r>
            <a:r>
              <a:rPr sz="1550" spc="100" dirty="0">
                <a:latin typeface="Arial"/>
                <a:cs typeface="Arial"/>
              </a:rPr>
              <a:t> </a:t>
            </a:r>
            <a:r>
              <a:rPr sz="1550" dirty="0">
                <a:latin typeface="Arial"/>
                <a:cs typeface="Arial"/>
              </a:rPr>
              <a:t>they</a:t>
            </a:r>
            <a:r>
              <a:rPr sz="1550" spc="120" dirty="0">
                <a:latin typeface="Arial"/>
                <a:cs typeface="Arial"/>
              </a:rPr>
              <a:t> </a:t>
            </a:r>
            <a:r>
              <a:rPr sz="1550" dirty="0">
                <a:latin typeface="Arial"/>
                <a:cs typeface="Arial"/>
              </a:rPr>
              <a:t>lack</a:t>
            </a:r>
            <a:r>
              <a:rPr sz="1550" spc="114" dirty="0">
                <a:latin typeface="Arial"/>
                <a:cs typeface="Arial"/>
              </a:rPr>
              <a:t> </a:t>
            </a:r>
            <a:r>
              <a:rPr sz="1550" dirty="0">
                <a:latin typeface="Arial"/>
                <a:cs typeface="Arial"/>
              </a:rPr>
              <a:t>skills</a:t>
            </a:r>
            <a:r>
              <a:rPr sz="1550" spc="120" dirty="0">
                <a:latin typeface="Arial"/>
                <a:cs typeface="Arial"/>
              </a:rPr>
              <a:t> </a:t>
            </a:r>
            <a:r>
              <a:rPr sz="1550" dirty="0">
                <a:latin typeface="Arial"/>
                <a:cs typeface="Arial"/>
              </a:rPr>
              <a:t>or</a:t>
            </a:r>
            <a:r>
              <a:rPr sz="1550" spc="75" dirty="0">
                <a:latin typeface="Arial"/>
                <a:cs typeface="Arial"/>
              </a:rPr>
              <a:t> </a:t>
            </a:r>
            <a:r>
              <a:rPr sz="1550" spc="-10" dirty="0">
                <a:latin typeface="Arial"/>
                <a:cs typeface="Arial"/>
              </a:rPr>
              <a:t>resources.</a:t>
            </a:r>
            <a:endParaRPr sz="1550">
              <a:latin typeface="Arial"/>
              <a:cs typeface="Arial"/>
            </a:endParaRPr>
          </a:p>
          <a:p>
            <a:pPr>
              <a:lnSpc>
                <a:spcPct val="100000"/>
              </a:lnSpc>
              <a:spcBef>
                <a:spcPts val="265"/>
              </a:spcBef>
              <a:buFont typeface="Arial"/>
              <a:buChar char="•"/>
            </a:pPr>
            <a:endParaRPr sz="1550">
              <a:latin typeface="Arial"/>
              <a:cs typeface="Arial"/>
            </a:endParaRPr>
          </a:p>
          <a:p>
            <a:pPr marL="12700">
              <a:lnSpc>
                <a:spcPct val="100000"/>
              </a:lnSpc>
            </a:pPr>
            <a:r>
              <a:rPr sz="1550" b="1" dirty="0">
                <a:latin typeface="Arial"/>
                <a:cs typeface="Arial"/>
              </a:rPr>
              <a:t>Transtheoretical</a:t>
            </a:r>
            <a:r>
              <a:rPr sz="1550" b="1" spc="165" dirty="0">
                <a:latin typeface="Arial"/>
                <a:cs typeface="Arial"/>
              </a:rPr>
              <a:t> </a:t>
            </a:r>
            <a:r>
              <a:rPr sz="1550" b="1" dirty="0">
                <a:latin typeface="Arial"/>
                <a:cs typeface="Arial"/>
              </a:rPr>
              <a:t>Model</a:t>
            </a:r>
            <a:r>
              <a:rPr sz="1550" b="1" spc="170" dirty="0">
                <a:latin typeface="Arial"/>
                <a:cs typeface="Arial"/>
              </a:rPr>
              <a:t> </a:t>
            </a:r>
            <a:r>
              <a:rPr sz="1550" b="1" dirty="0">
                <a:latin typeface="Arial"/>
                <a:cs typeface="Arial"/>
              </a:rPr>
              <a:t>(Stages</a:t>
            </a:r>
            <a:r>
              <a:rPr sz="1550" b="1" spc="185" dirty="0">
                <a:latin typeface="Arial"/>
                <a:cs typeface="Arial"/>
              </a:rPr>
              <a:t> </a:t>
            </a:r>
            <a:r>
              <a:rPr sz="1550" b="1" dirty="0">
                <a:latin typeface="Arial"/>
                <a:cs typeface="Arial"/>
              </a:rPr>
              <a:t>of</a:t>
            </a:r>
            <a:r>
              <a:rPr sz="1550" b="1" spc="155" dirty="0">
                <a:latin typeface="Arial"/>
                <a:cs typeface="Arial"/>
              </a:rPr>
              <a:t> </a:t>
            </a:r>
            <a:r>
              <a:rPr sz="1550" b="1" spc="-10" dirty="0">
                <a:latin typeface="Arial"/>
                <a:cs typeface="Arial"/>
              </a:rPr>
              <a:t>Change)</a:t>
            </a:r>
            <a:endParaRPr sz="1550">
              <a:latin typeface="Arial"/>
              <a:cs typeface="Arial"/>
            </a:endParaRPr>
          </a:p>
          <a:p>
            <a:pPr>
              <a:lnSpc>
                <a:spcPct val="100000"/>
              </a:lnSpc>
              <a:spcBef>
                <a:spcPts val="185"/>
              </a:spcBef>
            </a:pPr>
            <a:endParaRPr sz="1550">
              <a:latin typeface="Arial"/>
              <a:cs typeface="Arial"/>
            </a:endParaRPr>
          </a:p>
          <a:p>
            <a:pPr marL="12700">
              <a:lnSpc>
                <a:spcPct val="100000"/>
              </a:lnSpc>
            </a:pPr>
            <a:r>
              <a:rPr sz="1550" dirty="0">
                <a:latin typeface="Arial"/>
                <a:cs typeface="Arial"/>
              </a:rPr>
              <a:t>Key</a:t>
            </a:r>
            <a:r>
              <a:rPr sz="1550" spc="95" dirty="0">
                <a:latin typeface="Arial"/>
                <a:cs typeface="Arial"/>
              </a:rPr>
              <a:t> </a:t>
            </a:r>
            <a:r>
              <a:rPr sz="1550" spc="-10" dirty="0">
                <a:latin typeface="Arial"/>
                <a:cs typeface="Arial"/>
              </a:rPr>
              <a:t>Barriers:</a:t>
            </a:r>
            <a:endParaRPr sz="1550">
              <a:latin typeface="Arial"/>
              <a:cs typeface="Arial"/>
            </a:endParaRPr>
          </a:p>
          <a:p>
            <a:pPr>
              <a:lnSpc>
                <a:spcPct val="100000"/>
              </a:lnSpc>
              <a:spcBef>
                <a:spcPts val="190"/>
              </a:spcBef>
            </a:pPr>
            <a:endParaRPr sz="1550">
              <a:latin typeface="Arial"/>
              <a:cs typeface="Arial"/>
            </a:endParaRPr>
          </a:p>
          <a:p>
            <a:pPr marL="298450" indent="-285750">
              <a:lnSpc>
                <a:spcPct val="100000"/>
              </a:lnSpc>
              <a:buChar char="•"/>
              <a:tabLst>
                <a:tab pos="298450" algn="l"/>
              </a:tabLst>
            </a:pPr>
            <a:r>
              <a:rPr sz="1550" dirty="0">
                <a:latin typeface="Arial"/>
                <a:cs typeface="Arial"/>
              </a:rPr>
              <a:t>Pre-contemplation:</a:t>
            </a:r>
            <a:r>
              <a:rPr sz="1550" spc="145" dirty="0">
                <a:latin typeface="Arial"/>
                <a:cs typeface="Arial"/>
              </a:rPr>
              <a:t> </a:t>
            </a:r>
            <a:r>
              <a:rPr sz="1550" dirty="0">
                <a:latin typeface="Arial"/>
                <a:cs typeface="Arial"/>
              </a:rPr>
              <a:t>Not</a:t>
            </a:r>
            <a:r>
              <a:rPr sz="1550" spc="145" dirty="0">
                <a:latin typeface="Arial"/>
                <a:cs typeface="Arial"/>
              </a:rPr>
              <a:t> </a:t>
            </a:r>
            <a:r>
              <a:rPr sz="1550" dirty="0">
                <a:latin typeface="Arial"/>
                <a:cs typeface="Arial"/>
              </a:rPr>
              <a:t>ready</a:t>
            </a:r>
            <a:r>
              <a:rPr sz="1550" spc="80" dirty="0">
                <a:latin typeface="Arial"/>
                <a:cs typeface="Arial"/>
              </a:rPr>
              <a:t> </a:t>
            </a:r>
            <a:r>
              <a:rPr sz="1550" dirty="0">
                <a:latin typeface="Arial"/>
                <a:cs typeface="Arial"/>
              </a:rPr>
              <a:t>to</a:t>
            </a:r>
            <a:r>
              <a:rPr sz="1550" spc="160" dirty="0">
                <a:latin typeface="Arial"/>
                <a:cs typeface="Arial"/>
              </a:rPr>
              <a:t> </a:t>
            </a:r>
            <a:r>
              <a:rPr sz="1550" spc="-10" dirty="0">
                <a:latin typeface="Arial"/>
                <a:cs typeface="Arial"/>
              </a:rPr>
              <a:t>change.</a:t>
            </a:r>
            <a:endParaRPr sz="1550">
              <a:latin typeface="Arial"/>
              <a:cs typeface="Arial"/>
            </a:endParaRPr>
          </a:p>
          <a:p>
            <a:pPr marL="298450" indent="-285750">
              <a:lnSpc>
                <a:spcPct val="100000"/>
              </a:lnSpc>
              <a:spcBef>
                <a:spcPts val="90"/>
              </a:spcBef>
              <a:buChar char="•"/>
              <a:tabLst>
                <a:tab pos="298450" algn="l"/>
              </a:tabLst>
            </a:pPr>
            <a:r>
              <a:rPr sz="1550" dirty="0">
                <a:latin typeface="Arial"/>
                <a:cs typeface="Arial"/>
              </a:rPr>
              <a:t>Contemplation:</a:t>
            </a:r>
            <a:r>
              <a:rPr sz="1550" spc="125" dirty="0">
                <a:latin typeface="Arial"/>
                <a:cs typeface="Arial"/>
              </a:rPr>
              <a:t> </a:t>
            </a:r>
            <a:r>
              <a:rPr sz="1550" dirty="0">
                <a:latin typeface="Arial"/>
                <a:cs typeface="Arial"/>
              </a:rPr>
              <a:t>Unsure</a:t>
            </a:r>
            <a:r>
              <a:rPr sz="1550" spc="140" dirty="0">
                <a:latin typeface="Arial"/>
                <a:cs typeface="Arial"/>
              </a:rPr>
              <a:t> </a:t>
            </a:r>
            <a:r>
              <a:rPr sz="1550" dirty="0">
                <a:latin typeface="Arial"/>
                <a:cs typeface="Arial"/>
              </a:rPr>
              <a:t>how</a:t>
            </a:r>
            <a:r>
              <a:rPr sz="1550" spc="100" dirty="0">
                <a:latin typeface="Arial"/>
                <a:cs typeface="Arial"/>
              </a:rPr>
              <a:t> </a:t>
            </a:r>
            <a:r>
              <a:rPr sz="1550" dirty="0">
                <a:latin typeface="Arial"/>
                <a:cs typeface="Arial"/>
              </a:rPr>
              <a:t>to</a:t>
            </a:r>
            <a:r>
              <a:rPr sz="1550" spc="140" dirty="0">
                <a:latin typeface="Arial"/>
                <a:cs typeface="Arial"/>
              </a:rPr>
              <a:t> </a:t>
            </a:r>
            <a:r>
              <a:rPr sz="1550" spc="-10" dirty="0">
                <a:latin typeface="Arial"/>
                <a:cs typeface="Arial"/>
              </a:rPr>
              <a:t>start.</a:t>
            </a:r>
            <a:endParaRPr sz="1550">
              <a:latin typeface="Arial"/>
              <a:cs typeface="Arial"/>
            </a:endParaRPr>
          </a:p>
          <a:p>
            <a:pPr marL="298450" indent="-285750">
              <a:lnSpc>
                <a:spcPct val="100000"/>
              </a:lnSpc>
              <a:spcBef>
                <a:spcPts val="20"/>
              </a:spcBef>
              <a:buChar char="•"/>
              <a:tabLst>
                <a:tab pos="298450" algn="l"/>
              </a:tabLst>
            </a:pPr>
            <a:r>
              <a:rPr sz="1550" dirty="0">
                <a:latin typeface="Arial"/>
                <a:cs typeface="Arial"/>
              </a:rPr>
              <a:t>Action:</a:t>
            </a:r>
            <a:r>
              <a:rPr sz="1550" spc="100" dirty="0">
                <a:latin typeface="Arial"/>
                <a:cs typeface="Arial"/>
              </a:rPr>
              <a:t> </a:t>
            </a:r>
            <a:r>
              <a:rPr sz="1550" dirty="0">
                <a:latin typeface="Arial"/>
                <a:cs typeface="Arial"/>
              </a:rPr>
              <a:t>Difficulty</a:t>
            </a:r>
            <a:r>
              <a:rPr sz="1550" spc="130" dirty="0">
                <a:latin typeface="Arial"/>
                <a:cs typeface="Arial"/>
              </a:rPr>
              <a:t> </a:t>
            </a:r>
            <a:r>
              <a:rPr sz="1550" dirty="0">
                <a:latin typeface="Arial"/>
                <a:cs typeface="Arial"/>
              </a:rPr>
              <a:t>maintaining</a:t>
            </a:r>
            <a:r>
              <a:rPr sz="1550" spc="114" dirty="0">
                <a:latin typeface="Arial"/>
                <a:cs typeface="Arial"/>
              </a:rPr>
              <a:t> </a:t>
            </a:r>
            <a:r>
              <a:rPr sz="1550" dirty="0">
                <a:latin typeface="Arial"/>
                <a:cs typeface="Arial"/>
              </a:rPr>
              <a:t>new</a:t>
            </a:r>
            <a:r>
              <a:rPr sz="1550" spc="160" dirty="0">
                <a:latin typeface="Arial"/>
                <a:cs typeface="Arial"/>
              </a:rPr>
              <a:t> </a:t>
            </a:r>
            <a:r>
              <a:rPr sz="1550" spc="-10" dirty="0">
                <a:latin typeface="Arial"/>
                <a:cs typeface="Arial"/>
              </a:rPr>
              <a:t>habits.</a:t>
            </a:r>
            <a:endParaRPr sz="1550">
              <a:latin typeface="Arial"/>
              <a:cs typeface="Arial"/>
            </a:endParaRPr>
          </a:p>
        </p:txBody>
      </p:sp>
      <p:pic>
        <p:nvPicPr>
          <p:cNvPr id="4" name="object 4"/>
          <p:cNvPicPr/>
          <p:nvPr/>
        </p:nvPicPr>
        <p:blipFill>
          <a:blip r:embed="rId2" cstate="print"/>
          <a:stretch>
            <a:fillRect/>
          </a:stretch>
        </p:blipFill>
        <p:spPr>
          <a:xfrm>
            <a:off x="7448281" y="990600"/>
            <a:ext cx="4743718" cy="5486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991235" y="447103"/>
            <a:ext cx="2782570" cy="334645"/>
          </a:xfrm>
          <a:prstGeom prst="rect">
            <a:avLst/>
          </a:prstGeom>
        </p:spPr>
        <p:txBody>
          <a:bodyPr vert="horz" wrap="square" lIns="0" tIns="15875" rIns="0" bIns="0" rtlCol="0">
            <a:spAutoFit/>
          </a:bodyPr>
          <a:lstStyle/>
          <a:p>
            <a:pPr marL="12700">
              <a:lnSpc>
                <a:spcPct val="100000"/>
              </a:lnSpc>
              <a:spcBef>
                <a:spcPts val="125"/>
              </a:spcBef>
            </a:pPr>
            <a:r>
              <a:rPr sz="2000" spc="-10" dirty="0"/>
              <a:t>Psychological</a:t>
            </a:r>
            <a:r>
              <a:rPr sz="2000" spc="-55" dirty="0"/>
              <a:t> </a:t>
            </a:r>
            <a:r>
              <a:rPr sz="2000" spc="-10" dirty="0"/>
              <a:t>Benefits</a:t>
            </a:r>
            <a:endParaRPr sz="2000"/>
          </a:p>
        </p:txBody>
      </p:sp>
      <p:sp>
        <p:nvSpPr>
          <p:cNvPr id="3" name="object 3"/>
          <p:cNvSpPr txBox="1"/>
          <p:nvPr/>
        </p:nvSpPr>
        <p:spPr>
          <a:xfrm>
            <a:off x="75564" y="1206944"/>
            <a:ext cx="6297930" cy="4437369"/>
          </a:xfrm>
          <a:prstGeom prst="rect">
            <a:avLst/>
          </a:prstGeom>
        </p:spPr>
        <p:txBody>
          <a:bodyPr vert="horz" wrap="square" lIns="0" tIns="17145" rIns="0" bIns="0" rtlCol="0">
            <a:spAutoFit/>
          </a:bodyPr>
          <a:lstStyle/>
          <a:p>
            <a:pPr marL="128905" marR="5080" indent="-116839">
              <a:lnSpc>
                <a:spcPct val="151300"/>
              </a:lnSpc>
              <a:spcBef>
                <a:spcPts val="135"/>
              </a:spcBef>
              <a:buFont typeface="Arial"/>
              <a:buChar char="•"/>
              <a:tabLst>
                <a:tab pos="128905" algn="l"/>
                <a:tab pos="240029" algn="l"/>
              </a:tabLst>
            </a:pPr>
            <a:r>
              <a:rPr sz="1800" dirty="0">
                <a:latin typeface="Arial"/>
                <a:cs typeface="Arial"/>
              </a:rPr>
              <a:t>	</a:t>
            </a:r>
            <a:r>
              <a:rPr sz="1800" b="1" dirty="0">
                <a:latin typeface="Arial"/>
                <a:cs typeface="Arial"/>
              </a:rPr>
              <a:t>Better</a:t>
            </a:r>
            <a:r>
              <a:rPr sz="1800" b="1" spc="-40" dirty="0">
                <a:latin typeface="Arial"/>
                <a:cs typeface="Arial"/>
              </a:rPr>
              <a:t> </a:t>
            </a:r>
            <a:r>
              <a:rPr sz="1800" b="1" dirty="0">
                <a:latin typeface="Arial"/>
                <a:cs typeface="Arial"/>
              </a:rPr>
              <a:t>mood</a:t>
            </a:r>
            <a:r>
              <a:rPr sz="1800" b="1" spc="-55" dirty="0">
                <a:latin typeface="Arial"/>
                <a:cs typeface="Arial"/>
              </a:rPr>
              <a:t> </a:t>
            </a:r>
            <a:r>
              <a:rPr sz="1800" b="1" dirty="0">
                <a:latin typeface="Arial"/>
                <a:cs typeface="Arial"/>
              </a:rPr>
              <a:t>and</a:t>
            </a:r>
            <a:r>
              <a:rPr sz="1800" b="1" spc="-35" dirty="0">
                <a:latin typeface="Arial"/>
                <a:cs typeface="Arial"/>
              </a:rPr>
              <a:t> </a:t>
            </a:r>
            <a:r>
              <a:rPr sz="1800" b="1" dirty="0">
                <a:latin typeface="Arial"/>
                <a:cs typeface="Arial"/>
              </a:rPr>
              <a:t>mental</a:t>
            </a:r>
            <a:r>
              <a:rPr sz="1800" b="1" spc="-90" dirty="0">
                <a:latin typeface="Arial"/>
                <a:cs typeface="Arial"/>
              </a:rPr>
              <a:t> </a:t>
            </a:r>
            <a:r>
              <a:rPr sz="1800" b="1" dirty="0">
                <a:latin typeface="Arial"/>
                <a:cs typeface="Arial"/>
              </a:rPr>
              <a:t>health:</a:t>
            </a:r>
            <a:r>
              <a:rPr sz="1800" b="1" spc="-35" dirty="0">
                <a:latin typeface="Arial"/>
                <a:cs typeface="Arial"/>
              </a:rPr>
              <a:t> </a:t>
            </a:r>
            <a:r>
              <a:rPr sz="1800" dirty="0">
                <a:latin typeface="Arial"/>
                <a:cs typeface="Arial"/>
              </a:rPr>
              <a:t>The</a:t>
            </a:r>
            <a:r>
              <a:rPr sz="1800" spc="-15" dirty="0">
                <a:latin typeface="Arial"/>
                <a:cs typeface="Arial"/>
              </a:rPr>
              <a:t> </a:t>
            </a:r>
            <a:r>
              <a:rPr sz="1800" spc="-10" dirty="0">
                <a:latin typeface="Arial"/>
                <a:cs typeface="Arial"/>
              </a:rPr>
              <a:t>gut-</a:t>
            </a:r>
            <a:r>
              <a:rPr sz="1800" dirty="0">
                <a:latin typeface="Arial"/>
                <a:cs typeface="Arial"/>
              </a:rPr>
              <a:t>brain axis</a:t>
            </a:r>
            <a:r>
              <a:rPr sz="1800" spc="-20" dirty="0">
                <a:latin typeface="Arial"/>
                <a:cs typeface="Arial"/>
              </a:rPr>
              <a:t> </a:t>
            </a:r>
            <a:r>
              <a:rPr sz="1800" spc="-10" dirty="0">
                <a:latin typeface="Arial"/>
                <a:cs typeface="Arial"/>
              </a:rPr>
              <a:t>affects </a:t>
            </a:r>
            <a:r>
              <a:rPr sz="1800" dirty="0">
                <a:latin typeface="Arial"/>
                <a:cs typeface="Arial"/>
              </a:rPr>
              <a:t>emotional</a:t>
            </a:r>
            <a:r>
              <a:rPr sz="1800" spc="-110" dirty="0">
                <a:latin typeface="Arial"/>
                <a:cs typeface="Arial"/>
              </a:rPr>
              <a:t> </a:t>
            </a:r>
            <a:r>
              <a:rPr sz="1800" dirty="0">
                <a:latin typeface="Arial"/>
                <a:cs typeface="Arial"/>
              </a:rPr>
              <a:t>wellbeing,</a:t>
            </a:r>
            <a:r>
              <a:rPr sz="1800" spc="-55" dirty="0">
                <a:latin typeface="Arial"/>
                <a:cs typeface="Arial"/>
              </a:rPr>
              <a:t> </a:t>
            </a:r>
            <a:r>
              <a:rPr sz="1800" dirty="0">
                <a:latin typeface="Arial"/>
                <a:cs typeface="Arial"/>
              </a:rPr>
              <a:t>and</a:t>
            </a:r>
            <a:r>
              <a:rPr sz="1800" spc="-60" dirty="0">
                <a:latin typeface="Arial"/>
                <a:cs typeface="Arial"/>
              </a:rPr>
              <a:t> </a:t>
            </a:r>
            <a:r>
              <a:rPr sz="1800" dirty="0">
                <a:latin typeface="Arial"/>
                <a:cs typeface="Arial"/>
              </a:rPr>
              <a:t>diets</a:t>
            </a:r>
            <a:r>
              <a:rPr sz="1800" spc="-70" dirty="0">
                <a:latin typeface="Arial"/>
                <a:cs typeface="Arial"/>
              </a:rPr>
              <a:t> </a:t>
            </a:r>
            <a:r>
              <a:rPr sz="1800" dirty="0">
                <a:latin typeface="Arial"/>
                <a:cs typeface="Arial"/>
              </a:rPr>
              <a:t>high</a:t>
            </a:r>
            <a:r>
              <a:rPr sz="1800" spc="-35" dirty="0">
                <a:latin typeface="Arial"/>
                <a:cs typeface="Arial"/>
              </a:rPr>
              <a:t> </a:t>
            </a:r>
            <a:r>
              <a:rPr sz="1800" dirty="0">
                <a:latin typeface="Arial"/>
                <a:cs typeface="Arial"/>
              </a:rPr>
              <a:t>in</a:t>
            </a:r>
            <a:r>
              <a:rPr sz="1800" spc="-70" dirty="0">
                <a:latin typeface="Arial"/>
                <a:cs typeface="Arial"/>
              </a:rPr>
              <a:t> </a:t>
            </a:r>
            <a:r>
              <a:rPr sz="1800" dirty="0">
                <a:latin typeface="Arial"/>
                <a:cs typeface="Arial"/>
              </a:rPr>
              <a:t>nutrients</a:t>
            </a:r>
            <a:r>
              <a:rPr sz="1800" spc="-75" dirty="0">
                <a:latin typeface="Arial"/>
                <a:cs typeface="Arial"/>
              </a:rPr>
              <a:t> </a:t>
            </a:r>
            <a:r>
              <a:rPr sz="1800" spc="-25" dirty="0">
                <a:latin typeface="Arial"/>
                <a:cs typeface="Arial"/>
              </a:rPr>
              <a:t>are </a:t>
            </a:r>
            <a:r>
              <a:rPr sz="1800" dirty="0">
                <a:latin typeface="Arial"/>
                <a:cs typeface="Arial"/>
              </a:rPr>
              <a:t>associated</a:t>
            </a:r>
            <a:r>
              <a:rPr sz="1800" spc="-75" dirty="0">
                <a:latin typeface="Arial"/>
                <a:cs typeface="Arial"/>
              </a:rPr>
              <a:t> </a:t>
            </a:r>
            <a:r>
              <a:rPr sz="1800" dirty="0">
                <a:latin typeface="Arial"/>
                <a:cs typeface="Arial"/>
              </a:rPr>
              <a:t>with</a:t>
            </a:r>
            <a:r>
              <a:rPr sz="1800" spc="-35" dirty="0">
                <a:latin typeface="Arial"/>
                <a:cs typeface="Arial"/>
              </a:rPr>
              <a:t> </a:t>
            </a:r>
            <a:r>
              <a:rPr sz="1800" dirty="0">
                <a:latin typeface="Arial"/>
                <a:cs typeface="Arial"/>
              </a:rPr>
              <a:t>reduced</a:t>
            </a:r>
            <a:r>
              <a:rPr sz="1800" spc="-100" dirty="0">
                <a:latin typeface="Arial"/>
                <a:cs typeface="Arial"/>
              </a:rPr>
              <a:t> </a:t>
            </a:r>
            <a:r>
              <a:rPr sz="1800" dirty="0">
                <a:latin typeface="Arial"/>
                <a:cs typeface="Arial"/>
              </a:rPr>
              <a:t>rates</a:t>
            </a:r>
            <a:r>
              <a:rPr sz="1800" spc="-50" dirty="0">
                <a:latin typeface="Arial"/>
                <a:cs typeface="Arial"/>
              </a:rPr>
              <a:t> </a:t>
            </a:r>
            <a:r>
              <a:rPr sz="1800" dirty="0">
                <a:latin typeface="Arial"/>
                <a:cs typeface="Arial"/>
              </a:rPr>
              <a:t>of</a:t>
            </a:r>
            <a:r>
              <a:rPr sz="1800" spc="-70" dirty="0">
                <a:latin typeface="Arial"/>
                <a:cs typeface="Arial"/>
              </a:rPr>
              <a:t> </a:t>
            </a:r>
            <a:r>
              <a:rPr sz="1800" dirty="0">
                <a:latin typeface="Arial"/>
                <a:cs typeface="Arial"/>
              </a:rPr>
              <a:t>anxiety</a:t>
            </a:r>
            <a:r>
              <a:rPr sz="1800" spc="-45" dirty="0">
                <a:latin typeface="Arial"/>
                <a:cs typeface="Arial"/>
              </a:rPr>
              <a:t> </a:t>
            </a:r>
            <a:r>
              <a:rPr sz="1800" dirty="0">
                <a:latin typeface="Arial"/>
                <a:cs typeface="Arial"/>
              </a:rPr>
              <a:t>and</a:t>
            </a:r>
            <a:r>
              <a:rPr sz="1800" spc="-70" dirty="0">
                <a:latin typeface="Arial"/>
                <a:cs typeface="Arial"/>
              </a:rPr>
              <a:t> </a:t>
            </a:r>
            <a:r>
              <a:rPr sz="1800" spc="-10" dirty="0">
                <a:latin typeface="Arial"/>
                <a:cs typeface="Arial"/>
              </a:rPr>
              <a:t>sadness</a:t>
            </a:r>
            <a:r>
              <a:rPr lang="en-US" dirty="0">
                <a:latin typeface="Arial"/>
                <a:cs typeface="Arial"/>
              </a:rPr>
              <a:t> </a:t>
            </a:r>
            <a:r>
              <a:rPr sz="1800" spc="-10" dirty="0">
                <a:latin typeface="Arial"/>
                <a:cs typeface="Arial"/>
              </a:rPr>
              <a:t>(Letts.R,2024).</a:t>
            </a:r>
            <a:endParaRPr sz="1800" dirty="0">
              <a:latin typeface="Arial"/>
              <a:cs typeface="Arial"/>
            </a:endParaRPr>
          </a:p>
          <a:p>
            <a:pPr marL="128905" marR="680085" indent="-116839">
              <a:lnSpc>
                <a:spcPct val="149500"/>
              </a:lnSpc>
              <a:spcBef>
                <a:spcPts val="1050"/>
              </a:spcBef>
              <a:buFont typeface="Arial"/>
              <a:buChar char="•"/>
              <a:tabLst>
                <a:tab pos="128905" algn="l"/>
                <a:tab pos="240029" algn="l"/>
              </a:tabLst>
            </a:pPr>
            <a:r>
              <a:rPr sz="1800" dirty="0">
                <a:latin typeface="Arial"/>
                <a:cs typeface="Arial"/>
              </a:rPr>
              <a:t>	</a:t>
            </a:r>
            <a:r>
              <a:rPr sz="1800" b="1" dirty="0">
                <a:latin typeface="Arial"/>
                <a:cs typeface="Arial"/>
              </a:rPr>
              <a:t>Improved</a:t>
            </a:r>
            <a:r>
              <a:rPr sz="1800" b="1" spc="-40" dirty="0">
                <a:latin typeface="Arial"/>
                <a:cs typeface="Arial"/>
              </a:rPr>
              <a:t> </a:t>
            </a:r>
            <a:r>
              <a:rPr sz="1800" b="1" dirty="0">
                <a:latin typeface="Arial"/>
                <a:cs typeface="Arial"/>
              </a:rPr>
              <a:t>confidence</a:t>
            </a:r>
            <a:r>
              <a:rPr sz="1800" b="1" spc="-70" dirty="0">
                <a:latin typeface="Arial"/>
                <a:cs typeface="Arial"/>
              </a:rPr>
              <a:t> </a:t>
            </a:r>
            <a:r>
              <a:rPr sz="1800" b="1" dirty="0">
                <a:latin typeface="Arial"/>
                <a:cs typeface="Arial"/>
              </a:rPr>
              <a:t>and</a:t>
            </a:r>
            <a:r>
              <a:rPr sz="1800" b="1" spc="-55" dirty="0">
                <a:latin typeface="Arial"/>
                <a:cs typeface="Arial"/>
              </a:rPr>
              <a:t> </a:t>
            </a:r>
            <a:r>
              <a:rPr sz="1800" b="1" spc="-10" dirty="0">
                <a:latin typeface="Arial"/>
                <a:cs typeface="Arial"/>
              </a:rPr>
              <a:t>self-</a:t>
            </a:r>
            <a:r>
              <a:rPr sz="1800" b="1" dirty="0">
                <a:latin typeface="Arial"/>
                <a:cs typeface="Arial"/>
              </a:rPr>
              <a:t>worth:</a:t>
            </a:r>
            <a:r>
              <a:rPr sz="1800" b="1" spc="-65" dirty="0">
                <a:latin typeface="Arial"/>
                <a:cs typeface="Arial"/>
              </a:rPr>
              <a:t> </a:t>
            </a:r>
            <a:r>
              <a:rPr sz="1800" spc="-10" dirty="0">
                <a:latin typeface="Arial"/>
                <a:cs typeface="Arial"/>
              </a:rPr>
              <a:t>Reaching </a:t>
            </a:r>
            <a:r>
              <a:rPr sz="1800" dirty="0">
                <a:latin typeface="Arial"/>
                <a:cs typeface="Arial"/>
              </a:rPr>
              <a:t>dietary</a:t>
            </a:r>
            <a:r>
              <a:rPr sz="1800" spc="-70" dirty="0">
                <a:latin typeface="Arial"/>
                <a:cs typeface="Arial"/>
              </a:rPr>
              <a:t> </a:t>
            </a:r>
            <a:r>
              <a:rPr sz="1800" dirty="0">
                <a:latin typeface="Arial"/>
                <a:cs typeface="Arial"/>
              </a:rPr>
              <a:t>objectives</a:t>
            </a:r>
            <a:r>
              <a:rPr sz="1800" spc="-70" dirty="0">
                <a:latin typeface="Arial"/>
                <a:cs typeface="Arial"/>
              </a:rPr>
              <a:t> </a:t>
            </a:r>
            <a:r>
              <a:rPr sz="1800" dirty="0">
                <a:latin typeface="Arial"/>
                <a:cs typeface="Arial"/>
              </a:rPr>
              <a:t>increases</a:t>
            </a:r>
            <a:r>
              <a:rPr sz="1800" spc="-114" dirty="0">
                <a:latin typeface="Arial"/>
                <a:cs typeface="Arial"/>
              </a:rPr>
              <a:t> </a:t>
            </a:r>
            <a:r>
              <a:rPr sz="1800" dirty="0">
                <a:latin typeface="Arial"/>
                <a:cs typeface="Arial"/>
              </a:rPr>
              <a:t>body</a:t>
            </a:r>
            <a:r>
              <a:rPr sz="1800" spc="-60" dirty="0">
                <a:latin typeface="Arial"/>
                <a:cs typeface="Arial"/>
              </a:rPr>
              <a:t> </a:t>
            </a:r>
            <a:r>
              <a:rPr sz="1800" dirty="0">
                <a:latin typeface="Arial"/>
                <a:cs typeface="Arial"/>
              </a:rPr>
              <a:t>satisfaction</a:t>
            </a:r>
            <a:r>
              <a:rPr sz="1800" spc="-90" dirty="0">
                <a:latin typeface="Arial"/>
                <a:cs typeface="Arial"/>
              </a:rPr>
              <a:t> </a:t>
            </a:r>
            <a:r>
              <a:rPr sz="1800" dirty="0">
                <a:latin typeface="Arial"/>
                <a:cs typeface="Arial"/>
              </a:rPr>
              <a:t>and</a:t>
            </a:r>
            <a:r>
              <a:rPr sz="1800" spc="-35" dirty="0">
                <a:latin typeface="Arial"/>
                <a:cs typeface="Arial"/>
              </a:rPr>
              <a:t> </a:t>
            </a:r>
            <a:r>
              <a:rPr sz="1800" spc="-10" dirty="0">
                <a:latin typeface="Arial"/>
                <a:cs typeface="Arial"/>
              </a:rPr>
              <a:t>self-efficacy</a:t>
            </a:r>
            <a:r>
              <a:rPr lang="en-US" dirty="0">
                <a:latin typeface="Arial"/>
                <a:cs typeface="Arial"/>
              </a:rPr>
              <a:t> </a:t>
            </a:r>
            <a:r>
              <a:rPr sz="1800" spc="-10" dirty="0">
                <a:latin typeface="Arial"/>
                <a:cs typeface="Arial"/>
              </a:rPr>
              <a:t>(Letts.R,2024).</a:t>
            </a:r>
            <a:endParaRPr sz="1800" dirty="0">
              <a:latin typeface="Arial"/>
              <a:cs typeface="Arial"/>
            </a:endParaRPr>
          </a:p>
          <a:p>
            <a:pPr>
              <a:lnSpc>
                <a:spcPct val="100000"/>
              </a:lnSpc>
              <a:spcBef>
                <a:spcPts val="1835"/>
              </a:spcBef>
            </a:pPr>
            <a:endParaRPr sz="1800" dirty="0">
              <a:latin typeface="Arial"/>
              <a:cs typeface="Arial"/>
            </a:endParaRPr>
          </a:p>
          <a:p>
            <a:pPr marL="128905" marR="1088390" indent="-116205">
              <a:lnSpc>
                <a:spcPct val="149400"/>
              </a:lnSpc>
              <a:spcBef>
                <a:spcPts val="5"/>
              </a:spcBef>
              <a:buFont typeface="Arial"/>
              <a:buChar char="•"/>
              <a:tabLst>
                <a:tab pos="128905" algn="l"/>
                <a:tab pos="240665" algn="l"/>
              </a:tabLst>
            </a:pPr>
            <a:r>
              <a:rPr sz="1800" dirty="0">
                <a:latin typeface="Arial"/>
                <a:cs typeface="Arial"/>
              </a:rPr>
              <a:t>	</a:t>
            </a:r>
            <a:r>
              <a:rPr sz="1800" b="1" dirty="0">
                <a:latin typeface="Arial"/>
                <a:cs typeface="Arial"/>
              </a:rPr>
              <a:t>Sharper</a:t>
            </a:r>
            <a:r>
              <a:rPr sz="1800" b="1" spc="-45" dirty="0">
                <a:latin typeface="Arial"/>
                <a:cs typeface="Arial"/>
              </a:rPr>
              <a:t> </a:t>
            </a:r>
            <a:r>
              <a:rPr sz="1800" b="1" dirty="0">
                <a:latin typeface="Arial"/>
                <a:cs typeface="Arial"/>
              </a:rPr>
              <a:t>cognition:</a:t>
            </a:r>
            <a:r>
              <a:rPr sz="1800" b="1" spc="-30" dirty="0">
                <a:latin typeface="Arial"/>
                <a:cs typeface="Arial"/>
              </a:rPr>
              <a:t> </a:t>
            </a:r>
            <a:r>
              <a:rPr sz="1800" dirty="0">
                <a:latin typeface="Arial"/>
                <a:cs typeface="Arial"/>
              </a:rPr>
              <a:t>less</a:t>
            </a:r>
            <a:r>
              <a:rPr sz="1800" spc="-90" dirty="0">
                <a:latin typeface="Arial"/>
                <a:cs typeface="Arial"/>
              </a:rPr>
              <a:t> </a:t>
            </a:r>
            <a:r>
              <a:rPr sz="1800" dirty="0">
                <a:latin typeface="Arial"/>
                <a:cs typeface="Arial"/>
              </a:rPr>
              <a:t>weariness,</a:t>
            </a:r>
            <a:r>
              <a:rPr sz="1800" spc="-65" dirty="0">
                <a:latin typeface="Arial"/>
                <a:cs typeface="Arial"/>
              </a:rPr>
              <a:t> </a:t>
            </a:r>
            <a:r>
              <a:rPr sz="1800" dirty="0">
                <a:latin typeface="Arial"/>
                <a:cs typeface="Arial"/>
              </a:rPr>
              <a:t>better</a:t>
            </a:r>
            <a:r>
              <a:rPr sz="1800" spc="-50" dirty="0">
                <a:latin typeface="Arial"/>
                <a:cs typeface="Arial"/>
              </a:rPr>
              <a:t> </a:t>
            </a:r>
            <a:r>
              <a:rPr sz="1800" spc="-10" dirty="0">
                <a:latin typeface="Arial"/>
                <a:cs typeface="Arial"/>
              </a:rPr>
              <a:t>focus, memory,</a:t>
            </a:r>
            <a:r>
              <a:rPr sz="1800" spc="-95" dirty="0">
                <a:latin typeface="Arial"/>
                <a:cs typeface="Arial"/>
              </a:rPr>
              <a:t> </a:t>
            </a:r>
            <a:r>
              <a:rPr sz="1800" dirty="0">
                <a:latin typeface="Arial"/>
                <a:cs typeface="Arial"/>
              </a:rPr>
              <a:t>and</a:t>
            </a:r>
            <a:r>
              <a:rPr sz="1800" spc="-75" dirty="0">
                <a:latin typeface="Arial"/>
                <a:cs typeface="Arial"/>
              </a:rPr>
              <a:t> </a:t>
            </a:r>
            <a:r>
              <a:rPr sz="1800" dirty="0">
                <a:latin typeface="Arial"/>
                <a:cs typeface="Arial"/>
              </a:rPr>
              <a:t>sleep</a:t>
            </a:r>
            <a:r>
              <a:rPr sz="1800" spc="-75" dirty="0">
                <a:latin typeface="Arial"/>
                <a:cs typeface="Arial"/>
              </a:rPr>
              <a:t> </a:t>
            </a:r>
            <a:r>
              <a:rPr sz="1800" dirty="0">
                <a:latin typeface="Arial"/>
                <a:cs typeface="Arial"/>
              </a:rPr>
              <a:t>quality</a:t>
            </a:r>
            <a:r>
              <a:rPr sz="1800" spc="-60" dirty="0">
                <a:latin typeface="Arial"/>
                <a:cs typeface="Arial"/>
              </a:rPr>
              <a:t> </a:t>
            </a:r>
            <a:r>
              <a:rPr sz="1800" spc="-10" dirty="0">
                <a:latin typeface="Arial"/>
                <a:cs typeface="Arial"/>
              </a:rPr>
              <a:t>(Letts.R,2024).</a:t>
            </a:r>
            <a:endParaRPr sz="1800" dirty="0">
              <a:latin typeface="Arial"/>
              <a:cs typeface="Arial"/>
            </a:endParaRPr>
          </a:p>
        </p:txBody>
      </p:sp>
      <p:pic>
        <p:nvPicPr>
          <p:cNvPr id="4" name="object 4"/>
          <p:cNvPicPr/>
          <p:nvPr/>
        </p:nvPicPr>
        <p:blipFill>
          <a:blip r:embed="rId2" cstate="print"/>
          <a:stretch>
            <a:fillRect/>
          </a:stretch>
        </p:blipFill>
        <p:spPr>
          <a:xfrm>
            <a:off x="6534150" y="0"/>
            <a:ext cx="5657850" cy="6857999"/>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40995" y="207327"/>
            <a:ext cx="6649720" cy="610870"/>
          </a:xfrm>
          <a:prstGeom prst="rect">
            <a:avLst/>
          </a:prstGeom>
        </p:spPr>
        <p:txBody>
          <a:bodyPr vert="horz" wrap="square" lIns="0" tIns="48260" rIns="0" bIns="0" rtlCol="0">
            <a:spAutoFit/>
          </a:bodyPr>
          <a:lstStyle/>
          <a:p>
            <a:pPr marL="12700" marR="5080">
              <a:lnSpc>
                <a:spcPts val="2180"/>
              </a:lnSpc>
              <a:spcBef>
                <a:spcPts val="380"/>
              </a:spcBef>
            </a:pPr>
            <a:r>
              <a:rPr sz="2000" dirty="0"/>
              <a:t>3.Solutions</a:t>
            </a:r>
            <a:r>
              <a:rPr sz="2000" spc="130" dirty="0"/>
              <a:t> </a:t>
            </a:r>
            <a:r>
              <a:rPr sz="2000" dirty="0"/>
              <a:t>in</a:t>
            </a:r>
            <a:r>
              <a:rPr sz="2000" spc="190" dirty="0"/>
              <a:t> </a:t>
            </a:r>
            <a:r>
              <a:rPr sz="2000" dirty="0"/>
              <a:t>Your</a:t>
            </a:r>
            <a:r>
              <a:rPr sz="2000" spc="135" dirty="0"/>
              <a:t> </a:t>
            </a:r>
            <a:r>
              <a:rPr sz="2000" dirty="0"/>
              <a:t>Campaign</a:t>
            </a:r>
            <a:r>
              <a:rPr sz="2000" spc="145" dirty="0"/>
              <a:t> </a:t>
            </a:r>
            <a:r>
              <a:rPr sz="2000" dirty="0"/>
              <a:t>to</a:t>
            </a:r>
            <a:r>
              <a:rPr sz="2000" spc="155" dirty="0"/>
              <a:t> </a:t>
            </a:r>
            <a:r>
              <a:rPr sz="2000" dirty="0"/>
              <a:t>Overcome</a:t>
            </a:r>
            <a:r>
              <a:rPr sz="2000" spc="120" dirty="0"/>
              <a:t> </a:t>
            </a:r>
            <a:r>
              <a:rPr sz="2000" spc="-10" dirty="0"/>
              <a:t>Individual Challenges</a:t>
            </a:r>
            <a:endParaRPr sz="2000"/>
          </a:p>
        </p:txBody>
      </p:sp>
      <p:sp>
        <p:nvSpPr>
          <p:cNvPr id="3" name="object 3"/>
          <p:cNvSpPr txBox="1"/>
          <p:nvPr/>
        </p:nvSpPr>
        <p:spPr>
          <a:xfrm>
            <a:off x="75564" y="925131"/>
            <a:ext cx="7382509" cy="5336540"/>
          </a:xfrm>
          <a:prstGeom prst="rect">
            <a:avLst/>
          </a:prstGeom>
        </p:spPr>
        <p:txBody>
          <a:bodyPr vert="horz" wrap="square" lIns="0" tIns="15875" rIns="0" bIns="0" rtlCol="0">
            <a:spAutoFit/>
          </a:bodyPr>
          <a:lstStyle/>
          <a:p>
            <a:pPr marL="187325">
              <a:lnSpc>
                <a:spcPct val="100000"/>
              </a:lnSpc>
              <a:spcBef>
                <a:spcPts val="125"/>
              </a:spcBef>
            </a:pPr>
            <a:r>
              <a:rPr sz="2000" b="1" dirty="0">
                <a:latin typeface="Arial"/>
                <a:cs typeface="Arial"/>
              </a:rPr>
              <a:t>Solutions</a:t>
            </a:r>
            <a:r>
              <a:rPr sz="2000" b="1" spc="-105" dirty="0">
                <a:latin typeface="Arial"/>
                <a:cs typeface="Arial"/>
              </a:rPr>
              <a:t> </a:t>
            </a:r>
            <a:r>
              <a:rPr sz="2000" b="1" dirty="0">
                <a:latin typeface="Arial"/>
                <a:cs typeface="Arial"/>
              </a:rPr>
              <a:t>to</a:t>
            </a:r>
            <a:r>
              <a:rPr sz="2000" b="1" spc="-125" dirty="0">
                <a:latin typeface="Arial"/>
                <a:cs typeface="Arial"/>
              </a:rPr>
              <a:t> </a:t>
            </a:r>
            <a:r>
              <a:rPr sz="2000" b="1" dirty="0">
                <a:latin typeface="Arial"/>
                <a:cs typeface="Arial"/>
              </a:rPr>
              <a:t>Overcome</a:t>
            </a:r>
            <a:r>
              <a:rPr sz="2000" b="1" spc="-135" dirty="0">
                <a:latin typeface="Arial"/>
                <a:cs typeface="Arial"/>
              </a:rPr>
              <a:t> </a:t>
            </a:r>
            <a:r>
              <a:rPr sz="2000" b="1" spc="-10" dirty="0">
                <a:latin typeface="Arial"/>
                <a:cs typeface="Arial"/>
              </a:rPr>
              <a:t>Challenges</a:t>
            </a:r>
            <a:r>
              <a:rPr sz="2000" b="1" spc="-40" dirty="0">
                <a:latin typeface="Arial"/>
                <a:cs typeface="Arial"/>
              </a:rPr>
              <a:t> </a:t>
            </a:r>
            <a:r>
              <a:rPr sz="2000" b="1" spc="-10" dirty="0">
                <a:latin typeface="Arial"/>
                <a:cs typeface="Arial"/>
              </a:rPr>
              <a:t>Motivation:</a:t>
            </a:r>
            <a:endParaRPr sz="2000">
              <a:latin typeface="Arial"/>
              <a:cs typeface="Arial"/>
            </a:endParaRPr>
          </a:p>
          <a:p>
            <a:pPr>
              <a:lnSpc>
                <a:spcPct val="100000"/>
              </a:lnSpc>
              <a:spcBef>
                <a:spcPts val="1115"/>
              </a:spcBef>
            </a:pPr>
            <a:endParaRPr sz="2000">
              <a:latin typeface="Arial"/>
              <a:cs typeface="Arial"/>
            </a:endParaRPr>
          </a:p>
          <a:p>
            <a:pPr marL="357505" marR="1306830" indent="-344805">
              <a:lnSpc>
                <a:spcPct val="149600"/>
              </a:lnSpc>
              <a:buChar char="•"/>
              <a:tabLst>
                <a:tab pos="357505" algn="l"/>
              </a:tabLst>
            </a:pPr>
            <a:r>
              <a:rPr sz="1800" dirty="0">
                <a:latin typeface="Arial"/>
                <a:cs typeface="Arial"/>
              </a:rPr>
              <a:t>Cooking</a:t>
            </a:r>
            <a:r>
              <a:rPr sz="1800" spc="-65" dirty="0">
                <a:latin typeface="Arial"/>
                <a:cs typeface="Arial"/>
              </a:rPr>
              <a:t> </a:t>
            </a:r>
            <a:r>
              <a:rPr sz="1800" dirty="0">
                <a:latin typeface="Arial"/>
                <a:cs typeface="Arial"/>
              </a:rPr>
              <a:t>classes,</a:t>
            </a:r>
            <a:r>
              <a:rPr sz="1800" spc="-70" dirty="0">
                <a:latin typeface="Arial"/>
                <a:cs typeface="Arial"/>
              </a:rPr>
              <a:t> </a:t>
            </a:r>
            <a:r>
              <a:rPr sz="1800" dirty="0">
                <a:latin typeface="Arial"/>
                <a:cs typeface="Arial"/>
              </a:rPr>
              <a:t>basic</a:t>
            </a:r>
            <a:r>
              <a:rPr sz="1800" spc="-60" dirty="0">
                <a:latin typeface="Arial"/>
                <a:cs typeface="Arial"/>
              </a:rPr>
              <a:t> </a:t>
            </a:r>
            <a:r>
              <a:rPr sz="1800" dirty="0">
                <a:latin typeface="Arial"/>
                <a:cs typeface="Arial"/>
              </a:rPr>
              <a:t>recipes,</a:t>
            </a:r>
            <a:r>
              <a:rPr sz="1800" spc="-5" dirty="0">
                <a:latin typeface="Arial"/>
                <a:cs typeface="Arial"/>
              </a:rPr>
              <a:t> </a:t>
            </a:r>
            <a:r>
              <a:rPr sz="1800" dirty="0">
                <a:latin typeface="Arial"/>
                <a:cs typeface="Arial"/>
              </a:rPr>
              <a:t>and</a:t>
            </a:r>
            <a:r>
              <a:rPr sz="1800" spc="-30" dirty="0">
                <a:latin typeface="Arial"/>
                <a:cs typeface="Arial"/>
              </a:rPr>
              <a:t> </a:t>
            </a:r>
            <a:r>
              <a:rPr sz="1800" dirty="0">
                <a:latin typeface="Arial"/>
                <a:cs typeface="Arial"/>
              </a:rPr>
              <a:t>skill</a:t>
            </a:r>
            <a:r>
              <a:rPr sz="1800" spc="-85" dirty="0">
                <a:latin typeface="Arial"/>
                <a:cs typeface="Arial"/>
              </a:rPr>
              <a:t> </a:t>
            </a:r>
            <a:r>
              <a:rPr sz="1800" dirty="0">
                <a:latin typeface="Arial"/>
                <a:cs typeface="Arial"/>
              </a:rPr>
              <a:t>development</a:t>
            </a:r>
            <a:r>
              <a:rPr sz="1800" spc="-70" dirty="0">
                <a:latin typeface="Arial"/>
                <a:cs typeface="Arial"/>
              </a:rPr>
              <a:t> </a:t>
            </a:r>
            <a:r>
              <a:rPr sz="1800" spc="-25" dirty="0">
                <a:latin typeface="Arial"/>
                <a:cs typeface="Arial"/>
              </a:rPr>
              <a:t>all </a:t>
            </a:r>
            <a:r>
              <a:rPr sz="1800" dirty="0">
                <a:latin typeface="Arial"/>
                <a:cs typeface="Arial"/>
              </a:rPr>
              <a:t>contribute</a:t>
            </a:r>
            <a:r>
              <a:rPr sz="1800" spc="-45" dirty="0">
                <a:latin typeface="Arial"/>
                <a:cs typeface="Arial"/>
              </a:rPr>
              <a:t> </a:t>
            </a:r>
            <a:r>
              <a:rPr sz="1800" dirty="0">
                <a:latin typeface="Arial"/>
                <a:cs typeface="Arial"/>
              </a:rPr>
              <a:t>to</a:t>
            </a:r>
            <a:r>
              <a:rPr sz="1800" spc="-15" dirty="0">
                <a:latin typeface="Arial"/>
                <a:cs typeface="Arial"/>
              </a:rPr>
              <a:t> </a:t>
            </a:r>
            <a:r>
              <a:rPr sz="1800" spc="-10" dirty="0">
                <a:latin typeface="Arial"/>
                <a:cs typeface="Arial"/>
              </a:rPr>
              <a:t>self-efficacy(ED.H,2023).</a:t>
            </a:r>
            <a:endParaRPr sz="1800">
              <a:latin typeface="Arial"/>
              <a:cs typeface="Arial"/>
            </a:endParaRPr>
          </a:p>
          <a:p>
            <a:pPr>
              <a:lnSpc>
                <a:spcPct val="100000"/>
              </a:lnSpc>
              <a:spcBef>
                <a:spcPts val="1305"/>
              </a:spcBef>
              <a:buFont typeface="Arial"/>
              <a:buChar char="•"/>
            </a:pPr>
            <a:endParaRPr sz="1800">
              <a:latin typeface="Arial"/>
              <a:cs typeface="Arial"/>
            </a:endParaRPr>
          </a:p>
          <a:p>
            <a:pPr marL="357505" marR="5080" indent="-345440">
              <a:lnSpc>
                <a:spcPct val="149500"/>
              </a:lnSpc>
              <a:spcBef>
                <a:spcPts val="5"/>
              </a:spcBef>
              <a:buChar char="•"/>
              <a:tabLst>
                <a:tab pos="357505" algn="l"/>
              </a:tabLst>
            </a:pPr>
            <a:r>
              <a:rPr sz="1800" dirty="0">
                <a:latin typeface="Arial"/>
                <a:cs typeface="Arial"/>
              </a:rPr>
              <a:t>Environmental</a:t>
            </a:r>
            <a:r>
              <a:rPr sz="1800" spc="-100" dirty="0">
                <a:latin typeface="Arial"/>
                <a:cs typeface="Arial"/>
              </a:rPr>
              <a:t> </a:t>
            </a:r>
            <a:r>
              <a:rPr sz="1800" dirty="0">
                <a:latin typeface="Arial"/>
                <a:cs typeface="Arial"/>
              </a:rPr>
              <a:t>constraints</a:t>
            </a:r>
            <a:r>
              <a:rPr sz="1800" spc="-95" dirty="0">
                <a:latin typeface="Arial"/>
                <a:cs typeface="Arial"/>
              </a:rPr>
              <a:t> </a:t>
            </a:r>
            <a:r>
              <a:rPr sz="1800" dirty="0">
                <a:latin typeface="Arial"/>
                <a:cs typeface="Arial"/>
              </a:rPr>
              <a:t>include</a:t>
            </a:r>
            <a:r>
              <a:rPr sz="1800" spc="-80" dirty="0">
                <a:latin typeface="Arial"/>
                <a:cs typeface="Arial"/>
              </a:rPr>
              <a:t> </a:t>
            </a:r>
            <a:r>
              <a:rPr sz="1800" dirty="0">
                <a:latin typeface="Arial"/>
                <a:cs typeface="Arial"/>
              </a:rPr>
              <a:t>school</a:t>
            </a:r>
            <a:r>
              <a:rPr sz="1800" spc="-95" dirty="0">
                <a:latin typeface="Arial"/>
                <a:cs typeface="Arial"/>
              </a:rPr>
              <a:t> </a:t>
            </a:r>
            <a:r>
              <a:rPr sz="1800" dirty="0">
                <a:latin typeface="Arial"/>
                <a:cs typeface="Arial"/>
              </a:rPr>
              <a:t>support</a:t>
            </a:r>
            <a:r>
              <a:rPr sz="1800" spc="-45" dirty="0">
                <a:latin typeface="Arial"/>
                <a:cs typeface="Arial"/>
              </a:rPr>
              <a:t> </a:t>
            </a:r>
            <a:r>
              <a:rPr sz="1800" dirty="0">
                <a:latin typeface="Arial"/>
                <a:cs typeface="Arial"/>
              </a:rPr>
              <a:t>and</a:t>
            </a:r>
            <a:r>
              <a:rPr sz="1800" spc="-100" dirty="0">
                <a:latin typeface="Arial"/>
                <a:cs typeface="Arial"/>
              </a:rPr>
              <a:t> </a:t>
            </a:r>
            <a:r>
              <a:rPr sz="1800" dirty="0">
                <a:latin typeface="Arial"/>
                <a:cs typeface="Arial"/>
              </a:rPr>
              <a:t>affordable</a:t>
            </a:r>
            <a:r>
              <a:rPr sz="1800" spc="-80" dirty="0">
                <a:latin typeface="Arial"/>
                <a:cs typeface="Arial"/>
              </a:rPr>
              <a:t> </a:t>
            </a:r>
            <a:r>
              <a:rPr sz="1800" spc="-20" dirty="0">
                <a:latin typeface="Arial"/>
                <a:cs typeface="Arial"/>
              </a:rPr>
              <a:t>meal </a:t>
            </a:r>
            <a:r>
              <a:rPr sz="1800" spc="-10" dirty="0">
                <a:latin typeface="Arial"/>
                <a:cs typeface="Arial"/>
              </a:rPr>
              <a:t>plans(ED.H,2023).</a:t>
            </a:r>
            <a:endParaRPr sz="1800">
              <a:latin typeface="Arial"/>
              <a:cs typeface="Arial"/>
            </a:endParaRPr>
          </a:p>
          <a:p>
            <a:pPr>
              <a:lnSpc>
                <a:spcPct val="100000"/>
              </a:lnSpc>
              <a:spcBef>
                <a:spcPts val="1310"/>
              </a:spcBef>
              <a:buFont typeface="Arial"/>
              <a:buChar char="•"/>
            </a:pPr>
            <a:endParaRPr sz="1800">
              <a:latin typeface="Arial"/>
              <a:cs typeface="Arial"/>
            </a:endParaRPr>
          </a:p>
          <a:p>
            <a:pPr marL="357505" marR="1434465" indent="-344805">
              <a:lnSpc>
                <a:spcPct val="149500"/>
              </a:lnSpc>
              <a:buChar char="•"/>
              <a:tabLst>
                <a:tab pos="357505" algn="l"/>
              </a:tabLst>
            </a:pPr>
            <a:r>
              <a:rPr sz="1800" dirty="0">
                <a:latin typeface="Arial"/>
                <a:cs typeface="Arial"/>
              </a:rPr>
              <a:t>Social</a:t>
            </a:r>
            <a:r>
              <a:rPr sz="1800" spc="-60" dirty="0">
                <a:latin typeface="Arial"/>
                <a:cs typeface="Arial"/>
              </a:rPr>
              <a:t> </a:t>
            </a:r>
            <a:r>
              <a:rPr sz="1800" dirty="0">
                <a:latin typeface="Arial"/>
                <a:cs typeface="Arial"/>
              </a:rPr>
              <a:t>constraints</a:t>
            </a:r>
            <a:r>
              <a:rPr sz="1800" spc="-75" dirty="0">
                <a:latin typeface="Arial"/>
                <a:cs typeface="Arial"/>
              </a:rPr>
              <a:t> </a:t>
            </a:r>
            <a:r>
              <a:rPr sz="1800" dirty="0">
                <a:latin typeface="Arial"/>
                <a:cs typeface="Arial"/>
              </a:rPr>
              <a:t>include</a:t>
            </a:r>
            <a:r>
              <a:rPr sz="1800" spc="-75" dirty="0">
                <a:latin typeface="Arial"/>
                <a:cs typeface="Arial"/>
              </a:rPr>
              <a:t> </a:t>
            </a:r>
            <a:r>
              <a:rPr sz="1800" dirty="0">
                <a:latin typeface="Arial"/>
                <a:cs typeface="Arial"/>
              </a:rPr>
              <a:t>family</a:t>
            </a:r>
            <a:r>
              <a:rPr sz="1800" spc="-95" dirty="0">
                <a:latin typeface="Arial"/>
                <a:cs typeface="Arial"/>
              </a:rPr>
              <a:t> </a:t>
            </a:r>
            <a:r>
              <a:rPr sz="1800" dirty="0">
                <a:latin typeface="Arial"/>
                <a:cs typeface="Arial"/>
              </a:rPr>
              <a:t>involvement</a:t>
            </a:r>
            <a:r>
              <a:rPr sz="1800" spc="-30" dirty="0">
                <a:latin typeface="Arial"/>
                <a:cs typeface="Arial"/>
              </a:rPr>
              <a:t> </a:t>
            </a:r>
            <a:r>
              <a:rPr sz="1800" dirty="0">
                <a:latin typeface="Arial"/>
                <a:cs typeface="Arial"/>
              </a:rPr>
              <a:t>and</a:t>
            </a:r>
            <a:r>
              <a:rPr sz="1800" spc="-45" dirty="0">
                <a:latin typeface="Arial"/>
                <a:cs typeface="Arial"/>
              </a:rPr>
              <a:t> </a:t>
            </a:r>
            <a:r>
              <a:rPr sz="1800" spc="-10" dirty="0">
                <a:latin typeface="Arial"/>
                <a:cs typeface="Arial"/>
              </a:rPr>
              <a:t>group difficulties(ED.H,2023).</a:t>
            </a:r>
            <a:endParaRPr sz="1800">
              <a:latin typeface="Arial"/>
              <a:cs typeface="Arial"/>
            </a:endParaRPr>
          </a:p>
          <a:p>
            <a:pPr>
              <a:lnSpc>
                <a:spcPct val="100000"/>
              </a:lnSpc>
              <a:spcBef>
                <a:spcPts val="1305"/>
              </a:spcBef>
              <a:buFont typeface="Arial"/>
              <a:buChar char="•"/>
            </a:pPr>
            <a:endParaRPr sz="1800">
              <a:latin typeface="Arial"/>
              <a:cs typeface="Arial"/>
            </a:endParaRPr>
          </a:p>
          <a:p>
            <a:pPr marL="357505" marR="1494155" indent="-344805">
              <a:lnSpc>
                <a:spcPct val="149500"/>
              </a:lnSpc>
              <a:buChar char="•"/>
              <a:tabLst>
                <a:tab pos="357505" algn="l"/>
              </a:tabLst>
            </a:pPr>
            <a:r>
              <a:rPr sz="1800" dirty="0">
                <a:latin typeface="Arial"/>
                <a:cs typeface="Arial"/>
              </a:rPr>
              <a:t>Knowledge</a:t>
            </a:r>
            <a:r>
              <a:rPr sz="1800" spc="-5" dirty="0">
                <a:latin typeface="Arial"/>
                <a:cs typeface="Arial"/>
              </a:rPr>
              <a:t> </a:t>
            </a:r>
            <a:r>
              <a:rPr sz="1800" dirty="0">
                <a:latin typeface="Arial"/>
                <a:cs typeface="Arial"/>
              </a:rPr>
              <a:t>gaps</a:t>
            </a:r>
            <a:r>
              <a:rPr sz="1800" spc="-35" dirty="0">
                <a:latin typeface="Arial"/>
                <a:cs typeface="Arial"/>
              </a:rPr>
              <a:t> </a:t>
            </a:r>
            <a:r>
              <a:rPr sz="1800" dirty="0">
                <a:latin typeface="Arial"/>
                <a:cs typeface="Arial"/>
              </a:rPr>
              <a:t>include</a:t>
            </a:r>
            <a:r>
              <a:rPr sz="1800" spc="-100" dirty="0">
                <a:latin typeface="Arial"/>
                <a:cs typeface="Arial"/>
              </a:rPr>
              <a:t> </a:t>
            </a:r>
            <a:r>
              <a:rPr sz="1800" spc="-20" dirty="0">
                <a:latin typeface="Arial"/>
                <a:cs typeface="Arial"/>
              </a:rPr>
              <a:t>myth-</a:t>
            </a:r>
            <a:r>
              <a:rPr sz="1800" dirty="0">
                <a:latin typeface="Arial"/>
                <a:cs typeface="Arial"/>
              </a:rPr>
              <a:t>busting,</a:t>
            </a:r>
            <a:r>
              <a:rPr sz="1800" spc="-45" dirty="0">
                <a:latin typeface="Arial"/>
                <a:cs typeface="Arial"/>
              </a:rPr>
              <a:t> </a:t>
            </a:r>
            <a:r>
              <a:rPr sz="1800" dirty="0">
                <a:latin typeface="Arial"/>
                <a:cs typeface="Arial"/>
              </a:rPr>
              <a:t>visual</a:t>
            </a:r>
            <a:r>
              <a:rPr sz="1800" spc="-15" dirty="0">
                <a:latin typeface="Arial"/>
                <a:cs typeface="Arial"/>
              </a:rPr>
              <a:t> </a:t>
            </a:r>
            <a:r>
              <a:rPr sz="1800" dirty="0">
                <a:latin typeface="Arial"/>
                <a:cs typeface="Arial"/>
              </a:rPr>
              <a:t>aids,</a:t>
            </a:r>
            <a:r>
              <a:rPr sz="1800" spc="-50" dirty="0">
                <a:latin typeface="Arial"/>
                <a:cs typeface="Arial"/>
              </a:rPr>
              <a:t> </a:t>
            </a:r>
            <a:r>
              <a:rPr sz="1800" spc="-25" dirty="0">
                <a:latin typeface="Arial"/>
                <a:cs typeface="Arial"/>
              </a:rPr>
              <a:t>and </a:t>
            </a:r>
            <a:r>
              <a:rPr sz="1800" dirty="0">
                <a:latin typeface="Arial"/>
                <a:cs typeface="Arial"/>
              </a:rPr>
              <a:t>Eatwell</a:t>
            </a:r>
            <a:r>
              <a:rPr sz="1800" spc="-15" dirty="0">
                <a:latin typeface="Arial"/>
                <a:cs typeface="Arial"/>
              </a:rPr>
              <a:t> </a:t>
            </a:r>
            <a:r>
              <a:rPr sz="1800" dirty="0">
                <a:latin typeface="Arial"/>
                <a:cs typeface="Arial"/>
              </a:rPr>
              <a:t>plate</a:t>
            </a:r>
            <a:r>
              <a:rPr sz="1800" spc="-75" dirty="0">
                <a:latin typeface="Arial"/>
                <a:cs typeface="Arial"/>
              </a:rPr>
              <a:t> </a:t>
            </a:r>
            <a:r>
              <a:rPr sz="1800" spc="-10" dirty="0">
                <a:latin typeface="Arial"/>
                <a:cs typeface="Arial"/>
              </a:rPr>
              <a:t>exercises(ED.H,2023).</a:t>
            </a:r>
            <a:endParaRPr sz="1800">
              <a:latin typeface="Arial"/>
              <a:cs typeface="Arial"/>
            </a:endParaRPr>
          </a:p>
        </p:txBody>
      </p:sp>
      <p:pic>
        <p:nvPicPr>
          <p:cNvPr id="4" name="object 4"/>
          <p:cNvPicPr/>
          <p:nvPr/>
        </p:nvPicPr>
        <p:blipFill>
          <a:blip r:embed="rId2" cstate="print"/>
          <a:stretch>
            <a:fillRect/>
          </a:stretch>
        </p:blipFill>
        <p:spPr>
          <a:xfrm>
            <a:off x="7696200" y="504825"/>
            <a:ext cx="4343400" cy="6200775"/>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732658" y="209168"/>
            <a:ext cx="2655570" cy="609600"/>
          </a:xfrm>
          <a:prstGeom prst="rect">
            <a:avLst/>
          </a:prstGeom>
        </p:spPr>
        <p:txBody>
          <a:bodyPr vert="horz" wrap="square" lIns="0" tIns="16510" rIns="0" bIns="0" rtlCol="0">
            <a:spAutoFit/>
          </a:bodyPr>
          <a:lstStyle/>
          <a:p>
            <a:pPr marL="12700">
              <a:lnSpc>
                <a:spcPct val="100000"/>
              </a:lnSpc>
              <a:spcBef>
                <a:spcPts val="130"/>
              </a:spcBef>
            </a:pPr>
            <a:r>
              <a:rPr sz="3800" spc="-10" dirty="0"/>
              <a:t>Conclusion</a:t>
            </a:r>
            <a:endParaRPr sz="3800"/>
          </a:p>
        </p:txBody>
      </p:sp>
      <p:sp>
        <p:nvSpPr>
          <p:cNvPr id="3" name="object 3"/>
          <p:cNvSpPr txBox="1"/>
          <p:nvPr/>
        </p:nvSpPr>
        <p:spPr>
          <a:xfrm>
            <a:off x="139700" y="933132"/>
            <a:ext cx="6727825" cy="5272405"/>
          </a:xfrm>
          <a:prstGeom prst="rect">
            <a:avLst/>
          </a:prstGeom>
        </p:spPr>
        <p:txBody>
          <a:bodyPr vert="horz" wrap="square" lIns="0" tIns="12065" rIns="0" bIns="0" rtlCol="0">
            <a:spAutoFit/>
          </a:bodyPr>
          <a:lstStyle/>
          <a:p>
            <a:pPr marL="298450" marR="5080" indent="-286385">
              <a:lnSpc>
                <a:spcPct val="145400"/>
              </a:lnSpc>
              <a:spcBef>
                <a:spcPts val="95"/>
              </a:spcBef>
              <a:buChar char="•"/>
              <a:tabLst>
                <a:tab pos="298450" algn="l"/>
              </a:tabLst>
            </a:pPr>
            <a:r>
              <a:rPr sz="1550" dirty="0">
                <a:latin typeface="Arial"/>
                <a:cs typeface="Arial"/>
              </a:rPr>
              <a:t>Balanced</a:t>
            </a:r>
            <a:r>
              <a:rPr sz="1550" spc="95" dirty="0">
                <a:latin typeface="Arial"/>
                <a:cs typeface="Arial"/>
              </a:rPr>
              <a:t> </a:t>
            </a:r>
            <a:r>
              <a:rPr sz="1550" dirty="0">
                <a:latin typeface="Arial"/>
                <a:cs typeface="Arial"/>
              </a:rPr>
              <a:t>nutrition</a:t>
            </a:r>
            <a:r>
              <a:rPr sz="1550" spc="100" dirty="0">
                <a:latin typeface="Arial"/>
                <a:cs typeface="Arial"/>
              </a:rPr>
              <a:t> </a:t>
            </a:r>
            <a:r>
              <a:rPr sz="1550" dirty="0">
                <a:latin typeface="Arial"/>
                <a:cs typeface="Arial"/>
              </a:rPr>
              <a:t>and</a:t>
            </a:r>
            <a:r>
              <a:rPr sz="1550" spc="95" dirty="0">
                <a:latin typeface="Arial"/>
                <a:cs typeface="Arial"/>
              </a:rPr>
              <a:t> </a:t>
            </a:r>
            <a:r>
              <a:rPr sz="1550" dirty="0">
                <a:latin typeface="Arial"/>
                <a:cs typeface="Arial"/>
              </a:rPr>
              <a:t>healthy</a:t>
            </a:r>
            <a:r>
              <a:rPr sz="1550" spc="120" dirty="0">
                <a:latin typeface="Arial"/>
                <a:cs typeface="Arial"/>
              </a:rPr>
              <a:t> </a:t>
            </a:r>
            <a:r>
              <a:rPr sz="1550" dirty="0">
                <a:latin typeface="Arial"/>
                <a:cs typeface="Arial"/>
              </a:rPr>
              <a:t>eating</a:t>
            </a:r>
            <a:r>
              <a:rPr sz="1550" spc="95" dirty="0">
                <a:latin typeface="Arial"/>
                <a:cs typeface="Arial"/>
              </a:rPr>
              <a:t> </a:t>
            </a:r>
            <a:r>
              <a:rPr sz="1550" dirty="0">
                <a:latin typeface="Arial"/>
                <a:cs typeface="Arial"/>
              </a:rPr>
              <a:t>habits</a:t>
            </a:r>
            <a:r>
              <a:rPr sz="1550" spc="114" dirty="0">
                <a:latin typeface="Arial"/>
                <a:cs typeface="Arial"/>
              </a:rPr>
              <a:t> </a:t>
            </a:r>
            <a:r>
              <a:rPr sz="1550" dirty="0">
                <a:latin typeface="Arial"/>
                <a:cs typeface="Arial"/>
              </a:rPr>
              <a:t>are</a:t>
            </a:r>
            <a:r>
              <a:rPr sz="1550" spc="20" dirty="0">
                <a:latin typeface="Arial"/>
                <a:cs typeface="Arial"/>
              </a:rPr>
              <a:t> </a:t>
            </a:r>
            <a:r>
              <a:rPr sz="1550" dirty="0">
                <a:latin typeface="Arial"/>
                <a:cs typeface="Arial"/>
              </a:rPr>
              <a:t>crucial</a:t>
            </a:r>
            <a:r>
              <a:rPr sz="1550" spc="105" dirty="0">
                <a:latin typeface="Arial"/>
                <a:cs typeface="Arial"/>
              </a:rPr>
              <a:t> </a:t>
            </a:r>
            <a:r>
              <a:rPr sz="1550" dirty="0">
                <a:latin typeface="Arial"/>
                <a:cs typeface="Arial"/>
              </a:rPr>
              <a:t>for</a:t>
            </a:r>
            <a:r>
              <a:rPr sz="1550" spc="75" dirty="0">
                <a:latin typeface="Arial"/>
                <a:cs typeface="Arial"/>
              </a:rPr>
              <a:t> </a:t>
            </a:r>
            <a:r>
              <a:rPr sz="1550" dirty="0">
                <a:latin typeface="Arial"/>
                <a:cs typeface="Arial"/>
              </a:rPr>
              <a:t>a</a:t>
            </a:r>
            <a:r>
              <a:rPr sz="1550" spc="100" dirty="0">
                <a:latin typeface="Arial"/>
                <a:cs typeface="Arial"/>
              </a:rPr>
              <a:t> </a:t>
            </a:r>
            <a:r>
              <a:rPr sz="1550" dirty="0">
                <a:latin typeface="Arial"/>
                <a:cs typeface="Arial"/>
              </a:rPr>
              <a:t>healthy</a:t>
            </a:r>
            <a:r>
              <a:rPr sz="1550" spc="30" dirty="0">
                <a:latin typeface="Arial"/>
                <a:cs typeface="Arial"/>
              </a:rPr>
              <a:t> </a:t>
            </a:r>
            <a:r>
              <a:rPr sz="1550" spc="-20" dirty="0">
                <a:latin typeface="Arial"/>
                <a:cs typeface="Arial"/>
              </a:rPr>
              <a:t>life </a:t>
            </a:r>
            <a:r>
              <a:rPr sz="1550" dirty="0">
                <a:latin typeface="Arial"/>
                <a:cs typeface="Arial"/>
              </a:rPr>
              <a:t>and</a:t>
            </a:r>
            <a:r>
              <a:rPr sz="1550" spc="145" dirty="0">
                <a:latin typeface="Arial"/>
                <a:cs typeface="Arial"/>
              </a:rPr>
              <a:t> </a:t>
            </a:r>
            <a:r>
              <a:rPr sz="1550" dirty="0">
                <a:latin typeface="Arial"/>
                <a:cs typeface="Arial"/>
              </a:rPr>
              <a:t>prevention</a:t>
            </a:r>
            <a:r>
              <a:rPr sz="1550" spc="150" dirty="0">
                <a:latin typeface="Arial"/>
                <a:cs typeface="Arial"/>
              </a:rPr>
              <a:t> </a:t>
            </a:r>
            <a:r>
              <a:rPr sz="1550" dirty="0">
                <a:latin typeface="Arial"/>
                <a:cs typeface="Arial"/>
              </a:rPr>
              <a:t>from</a:t>
            </a:r>
            <a:r>
              <a:rPr sz="1550" spc="170" dirty="0">
                <a:latin typeface="Arial"/>
                <a:cs typeface="Arial"/>
              </a:rPr>
              <a:t> </a:t>
            </a:r>
            <a:r>
              <a:rPr sz="1550" dirty="0">
                <a:latin typeface="Arial"/>
                <a:cs typeface="Arial"/>
              </a:rPr>
              <a:t>dietary-related</a:t>
            </a:r>
            <a:r>
              <a:rPr sz="1550" spc="150" dirty="0">
                <a:latin typeface="Arial"/>
                <a:cs typeface="Arial"/>
              </a:rPr>
              <a:t> </a:t>
            </a:r>
            <a:r>
              <a:rPr sz="1550" spc="-10" dirty="0">
                <a:latin typeface="Arial"/>
                <a:cs typeface="Arial"/>
              </a:rPr>
              <a:t>diseases.</a:t>
            </a:r>
            <a:endParaRPr sz="1550">
              <a:latin typeface="Arial"/>
              <a:cs typeface="Arial"/>
            </a:endParaRPr>
          </a:p>
          <a:p>
            <a:pPr>
              <a:lnSpc>
                <a:spcPct val="100000"/>
              </a:lnSpc>
              <a:buFont typeface="Arial"/>
              <a:buChar char="•"/>
            </a:pPr>
            <a:endParaRPr sz="1550">
              <a:latin typeface="Arial"/>
              <a:cs typeface="Arial"/>
            </a:endParaRPr>
          </a:p>
          <a:p>
            <a:pPr>
              <a:lnSpc>
                <a:spcPct val="100000"/>
              </a:lnSpc>
              <a:spcBef>
                <a:spcPts val="265"/>
              </a:spcBef>
              <a:buFont typeface="Arial"/>
              <a:buChar char="•"/>
            </a:pPr>
            <a:endParaRPr sz="1550">
              <a:latin typeface="Arial"/>
              <a:cs typeface="Arial"/>
            </a:endParaRPr>
          </a:p>
          <a:p>
            <a:pPr marL="298450" marR="281940" indent="-286385">
              <a:lnSpc>
                <a:spcPct val="145400"/>
              </a:lnSpc>
              <a:buChar char="•"/>
              <a:tabLst>
                <a:tab pos="298450" algn="l"/>
              </a:tabLst>
            </a:pPr>
            <a:r>
              <a:rPr sz="1550" dirty="0">
                <a:latin typeface="Arial"/>
                <a:cs typeface="Arial"/>
              </a:rPr>
              <a:t>The</a:t>
            </a:r>
            <a:r>
              <a:rPr sz="1550" spc="140" dirty="0">
                <a:latin typeface="Arial"/>
                <a:cs typeface="Arial"/>
              </a:rPr>
              <a:t> </a:t>
            </a:r>
            <a:r>
              <a:rPr sz="1550" dirty="0">
                <a:latin typeface="Arial"/>
                <a:cs typeface="Arial"/>
              </a:rPr>
              <a:t>six-week</a:t>
            </a:r>
            <a:r>
              <a:rPr sz="1550" spc="150" dirty="0">
                <a:latin typeface="Arial"/>
                <a:cs typeface="Arial"/>
              </a:rPr>
              <a:t> </a:t>
            </a:r>
            <a:r>
              <a:rPr sz="1550" dirty="0">
                <a:latin typeface="Arial"/>
                <a:cs typeface="Arial"/>
              </a:rPr>
              <a:t>program</a:t>
            </a:r>
            <a:r>
              <a:rPr sz="1550" spc="155" dirty="0">
                <a:latin typeface="Arial"/>
                <a:cs typeface="Arial"/>
              </a:rPr>
              <a:t> </a:t>
            </a:r>
            <a:r>
              <a:rPr sz="1550" dirty="0">
                <a:latin typeface="Arial"/>
                <a:cs typeface="Arial"/>
              </a:rPr>
              <a:t>includes</a:t>
            </a:r>
            <a:r>
              <a:rPr sz="1550" spc="65" dirty="0">
                <a:latin typeface="Arial"/>
                <a:cs typeface="Arial"/>
              </a:rPr>
              <a:t> </a:t>
            </a:r>
            <a:r>
              <a:rPr sz="1550" dirty="0">
                <a:latin typeface="Arial"/>
                <a:cs typeface="Arial"/>
              </a:rPr>
              <a:t>education</a:t>
            </a:r>
            <a:r>
              <a:rPr sz="1550" spc="145" dirty="0">
                <a:latin typeface="Arial"/>
                <a:cs typeface="Arial"/>
              </a:rPr>
              <a:t> </a:t>
            </a:r>
            <a:r>
              <a:rPr sz="1550" dirty="0">
                <a:latin typeface="Arial"/>
                <a:cs typeface="Arial"/>
              </a:rPr>
              <a:t>workshops,</a:t>
            </a:r>
            <a:r>
              <a:rPr sz="1550" spc="120" dirty="0">
                <a:latin typeface="Arial"/>
                <a:cs typeface="Arial"/>
              </a:rPr>
              <a:t> </a:t>
            </a:r>
            <a:r>
              <a:rPr sz="1550" spc="-10" dirty="0">
                <a:latin typeface="Arial"/>
                <a:cs typeface="Arial"/>
              </a:rPr>
              <a:t>cooking </a:t>
            </a:r>
            <a:r>
              <a:rPr sz="1550" dirty="0">
                <a:latin typeface="Arial"/>
                <a:cs typeface="Arial"/>
              </a:rPr>
              <a:t>demonstrations,</a:t>
            </a:r>
            <a:r>
              <a:rPr sz="1550" spc="135" dirty="0">
                <a:latin typeface="Arial"/>
                <a:cs typeface="Arial"/>
              </a:rPr>
              <a:t> </a:t>
            </a:r>
            <a:r>
              <a:rPr sz="1550" dirty="0">
                <a:latin typeface="Arial"/>
                <a:cs typeface="Arial"/>
              </a:rPr>
              <a:t>posters</a:t>
            </a:r>
            <a:r>
              <a:rPr sz="1550" spc="170" dirty="0">
                <a:latin typeface="Arial"/>
                <a:cs typeface="Arial"/>
              </a:rPr>
              <a:t> </a:t>
            </a:r>
            <a:r>
              <a:rPr sz="1550" dirty="0">
                <a:latin typeface="Arial"/>
                <a:cs typeface="Arial"/>
              </a:rPr>
              <a:t>and</a:t>
            </a:r>
            <a:r>
              <a:rPr sz="1550" spc="65" dirty="0">
                <a:latin typeface="Arial"/>
                <a:cs typeface="Arial"/>
              </a:rPr>
              <a:t> </a:t>
            </a:r>
            <a:r>
              <a:rPr sz="1550" dirty="0">
                <a:latin typeface="Arial"/>
                <a:cs typeface="Arial"/>
              </a:rPr>
              <a:t>interactive</a:t>
            </a:r>
            <a:r>
              <a:rPr sz="1550" spc="150" dirty="0">
                <a:latin typeface="Arial"/>
                <a:cs typeface="Arial"/>
              </a:rPr>
              <a:t> </a:t>
            </a:r>
            <a:r>
              <a:rPr sz="1550" dirty="0">
                <a:latin typeface="Arial"/>
                <a:cs typeface="Arial"/>
              </a:rPr>
              <a:t>activities</a:t>
            </a:r>
            <a:r>
              <a:rPr sz="1550" spc="75" dirty="0">
                <a:latin typeface="Arial"/>
                <a:cs typeface="Arial"/>
              </a:rPr>
              <a:t> </a:t>
            </a:r>
            <a:r>
              <a:rPr sz="1550" dirty="0">
                <a:latin typeface="Arial"/>
                <a:cs typeface="Arial"/>
              </a:rPr>
              <a:t>to</a:t>
            </a:r>
            <a:r>
              <a:rPr sz="1550" spc="150" dirty="0">
                <a:latin typeface="Arial"/>
                <a:cs typeface="Arial"/>
              </a:rPr>
              <a:t> </a:t>
            </a:r>
            <a:r>
              <a:rPr sz="1550" dirty="0">
                <a:latin typeface="Arial"/>
                <a:cs typeface="Arial"/>
              </a:rPr>
              <a:t>raise</a:t>
            </a:r>
            <a:r>
              <a:rPr sz="1550" spc="150" dirty="0">
                <a:latin typeface="Arial"/>
                <a:cs typeface="Arial"/>
              </a:rPr>
              <a:t> </a:t>
            </a:r>
            <a:r>
              <a:rPr sz="1550" spc="-10" dirty="0">
                <a:latin typeface="Arial"/>
                <a:cs typeface="Arial"/>
              </a:rPr>
              <a:t>awareness </a:t>
            </a:r>
            <a:r>
              <a:rPr sz="1550" dirty="0">
                <a:latin typeface="Arial"/>
                <a:cs typeface="Arial"/>
              </a:rPr>
              <a:t>about</a:t>
            </a:r>
            <a:r>
              <a:rPr sz="1550" spc="70" dirty="0">
                <a:latin typeface="Arial"/>
                <a:cs typeface="Arial"/>
              </a:rPr>
              <a:t> </a:t>
            </a:r>
            <a:r>
              <a:rPr sz="1550" spc="-10" dirty="0">
                <a:latin typeface="Arial"/>
                <a:cs typeface="Arial"/>
              </a:rPr>
              <a:t>nutrition.</a:t>
            </a:r>
            <a:endParaRPr sz="1550">
              <a:latin typeface="Arial"/>
              <a:cs typeface="Arial"/>
            </a:endParaRPr>
          </a:p>
          <a:p>
            <a:pPr>
              <a:lnSpc>
                <a:spcPct val="100000"/>
              </a:lnSpc>
              <a:buFont typeface="Arial"/>
              <a:buChar char="•"/>
            </a:pPr>
            <a:endParaRPr sz="1550">
              <a:latin typeface="Arial"/>
              <a:cs typeface="Arial"/>
            </a:endParaRPr>
          </a:p>
          <a:p>
            <a:pPr>
              <a:lnSpc>
                <a:spcPct val="100000"/>
              </a:lnSpc>
              <a:spcBef>
                <a:spcPts val="375"/>
              </a:spcBef>
              <a:buFont typeface="Arial"/>
              <a:buChar char="•"/>
            </a:pPr>
            <a:endParaRPr sz="1550">
              <a:latin typeface="Arial"/>
              <a:cs typeface="Arial"/>
            </a:endParaRPr>
          </a:p>
          <a:p>
            <a:pPr marL="298450" marR="252729" indent="-286385">
              <a:lnSpc>
                <a:spcPct val="143400"/>
              </a:lnSpc>
              <a:buChar char="•"/>
              <a:tabLst>
                <a:tab pos="298450" algn="l"/>
              </a:tabLst>
            </a:pPr>
            <a:r>
              <a:rPr sz="1550" dirty="0">
                <a:latin typeface="Arial"/>
                <a:cs typeface="Arial"/>
              </a:rPr>
              <a:t>Partnerships</a:t>
            </a:r>
            <a:r>
              <a:rPr sz="1550" spc="150" dirty="0">
                <a:latin typeface="Arial"/>
                <a:cs typeface="Arial"/>
              </a:rPr>
              <a:t> </a:t>
            </a:r>
            <a:r>
              <a:rPr sz="1550" dirty="0">
                <a:latin typeface="Arial"/>
                <a:cs typeface="Arial"/>
              </a:rPr>
              <a:t>across</a:t>
            </a:r>
            <a:r>
              <a:rPr sz="1550" spc="150" dirty="0">
                <a:latin typeface="Arial"/>
                <a:cs typeface="Arial"/>
              </a:rPr>
              <a:t> </a:t>
            </a:r>
            <a:r>
              <a:rPr sz="1550" dirty="0">
                <a:latin typeface="Arial"/>
                <a:cs typeface="Arial"/>
              </a:rPr>
              <a:t>the</a:t>
            </a:r>
            <a:r>
              <a:rPr sz="1550" spc="135" dirty="0">
                <a:latin typeface="Arial"/>
                <a:cs typeface="Arial"/>
              </a:rPr>
              <a:t> </a:t>
            </a:r>
            <a:r>
              <a:rPr sz="1550" dirty="0">
                <a:latin typeface="Arial"/>
                <a:cs typeface="Arial"/>
              </a:rPr>
              <a:t>campus</a:t>
            </a:r>
            <a:r>
              <a:rPr sz="1550" spc="150" dirty="0">
                <a:latin typeface="Arial"/>
                <a:cs typeface="Arial"/>
              </a:rPr>
              <a:t> </a:t>
            </a:r>
            <a:r>
              <a:rPr sz="1550" dirty="0">
                <a:latin typeface="Arial"/>
                <a:cs typeface="Arial"/>
              </a:rPr>
              <a:t>and</a:t>
            </a:r>
            <a:r>
              <a:rPr sz="1550" spc="45" dirty="0">
                <a:latin typeface="Arial"/>
                <a:cs typeface="Arial"/>
              </a:rPr>
              <a:t> </a:t>
            </a:r>
            <a:r>
              <a:rPr sz="1550" dirty="0">
                <a:latin typeface="Arial"/>
                <a:cs typeface="Arial"/>
              </a:rPr>
              <a:t>national</a:t>
            </a:r>
            <a:r>
              <a:rPr sz="1550" spc="210" dirty="0">
                <a:latin typeface="Arial"/>
                <a:cs typeface="Arial"/>
              </a:rPr>
              <a:t> </a:t>
            </a:r>
            <a:r>
              <a:rPr sz="1550" dirty="0">
                <a:latin typeface="Arial"/>
                <a:cs typeface="Arial"/>
              </a:rPr>
              <a:t>organisations</a:t>
            </a:r>
            <a:r>
              <a:rPr sz="1550" spc="150" dirty="0">
                <a:latin typeface="Arial"/>
                <a:cs typeface="Arial"/>
              </a:rPr>
              <a:t> </a:t>
            </a:r>
            <a:r>
              <a:rPr sz="1550" spc="-10" dirty="0">
                <a:latin typeface="Arial"/>
                <a:cs typeface="Arial"/>
              </a:rPr>
              <a:t>enhance </a:t>
            </a:r>
            <a:r>
              <a:rPr sz="1550" dirty="0">
                <a:latin typeface="Arial"/>
                <a:cs typeface="Arial"/>
              </a:rPr>
              <a:t>campaign</a:t>
            </a:r>
            <a:r>
              <a:rPr sz="1550" spc="30" dirty="0">
                <a:latin typeface="Arial"/>
                <a:cs typeface="Arial"/>
              </a:rPr>
              <a:t> </a:t>
            </a:r>
            <a:r>
              <a:rPr sz="1550" dirty="0">
                <a:latin typeface="Arial"/>
                <a:cs typeface="Arial"/>
              </a:rPr>
              <a:t>delivery</a:t>
            </a:r>
            <a:r>
              <a:rPr sz="1550" spc="135" dirty="0">
                <a:latin typeface="Arial"/>
                <a:cs typeface="Arial"/>
              </a:rPr>
              <a:t> </a:t>
            </a:r>
            <a:r>
              <a:rPr sz="1550" dirty="0">
                <a:latin typeface="Arial"/>
                <a:cs typeface="Arial"/>
              </a:rPr>
              <a:t>and</a:t>
            </a:r>
            <a:r>
              <a:rPr sz="1550" spc="114" dirty="0">
                <a:latin typeface="Arial"/>
                <a:cs typeface="Arial"/>
              </a:rPr>
              <a:t> </a:t>
            </a:r>
            <a:r>
              <a:rPr sz="1550" dirty="0">
                <a:latin typeface="Arial"/>
                <a:cs typeface="Arial"/>
              </a:rPr>
              <a:t>help</a:t>
            </a:r>
            <a:r>
              <a:rPr sz="1550" spc="30" dirty="0">
                <a:latin typeface="Arial"/>
                <a:cs typeface="Arial"/>
              </a:rPr>
              <a:t> </a:t>
            </a:r>
            <a:r>
              <a:rPr sz="1550" dirty="0">
                <a:latin typeface="Arial"/>
                <a:cs typeface="Arial"/>
              </a:rPr>
              <a:t>to</a:t>
            </a:r>
            <a:r>
              <a:rPr sz="1550" spc="120" dirty="0">
                <a:latin typeface="Arial"/>
                <a:cs typeface="Arial"/>
              </a:rPr>
              <a:t> </a:t>
            </a:r>
            <a:r>
              <a:rPr sz="1550" dirty="0">
                <a:latin typeface="Arial"/>
                <a:cs typeface="Arial"/>
              </a:rPr>
              <a:t>ensure</a:t>
            </a:r>
            <a:r>
              <a:rPr sz="1550" spc="30" dirty="0">
                <a:latin typeface="Arial"/>
                <a:cs typeface="Arial"/>
              </a:rPr>
              <a:t> </a:t>
            </a:r>
            <a:r>
              <a:rPr sz="1550" dirty="0">
                <a:latin typeface="Arial"/>
                <a:cs typeface="Arial"/>
              </a:rPr>
              <a:t>access</a:t>
            </a:r>
            <a:r>
              <a:rPr sz="1550" spc="135" dirty="0">
                <a:latin typeface="Arial"/>
                <a:cs typeface="Arial"/>
              </a:rPr>
              <a:t> </a:t>
            </a:r>
            <a:r>
              <a:rPr sz="1550" dirty="0">
                <a:latin typeface="Arial"/>
                <a:cs typeface="Arial"/>
              </a:rPr>
              <a:t>to</a:t>
            </a:r>
            <a:r>
              <a:rPr sz="1550" spc="114" dirty="0">
                <a:latin typeface="Arial"/>
                <a:cs typeface="Arial"/>
              </a:rPr>
              <a:t> </a:t>
            </a:r>
            <a:r>
              <a:rPr sz="1550" dirty="0">
                <a:latin typeface="Arial"/>
                <a:cs typeface="Arial"/>
              </a:rPr>
              <a:t>credible</a:t>
            </a:r>
            <a:r>
              <a:rPr sz="1550" spc="114" dirty="0">
                <a:latin typeface="Arial"/>
                <a:cs typeface="Arial"/>
              </a:rPr>
              <a:t> </a:t>
            </a:r>
            <a:r>
              <a:rPr sz="1550" spc="-10" dirty="0">
                <a:latin typeface="Arial"/>
                <a:cs typeface="Arial"/>
              </a:rPr>
              <a:t>nutrition resources.</a:t>
            </a:r>
            <a:endParaRPr sz="1550">
              <a:latin typeface="Arial"/>
              <a:cs typeface="Arial"/>
            </a:endParaRPr>
          </a:p>
          <a:p>
            <a:pPr>
              <a:lnSpc>
                <a:spcPct val="100000"/>
              </a:lnSpc>
              <a:buFont typeface="Arial"/>
              <a:buChar char="•"/>
            </a:pPr>
            <a:endParaRPr sz="1550">
              <a:latin typeface="Arial"/>
              <a:cs typeface="Arial"/>
            </a:endParaRPr>
          </a:p>
          <a:p>
            <a:pPr>
              <a:lnSpc>
                <a:spcPct val="100000"/>
              </a:lnSpc>
              <a:spcBef>
                <a:spcPts val="340"/>
              </a:spcBef>
              <a:buFont typeface="Arial"/>
              <a:buChar char="•"/>
            </a:pPr>
            <a:endParaRPr sz="1550">
              <a:latin typeface="Arial"/>
              <a:cs typeface="Arial"/>
            </a:endParaRPr>
          </a:p>
          <a:p>
            <a:pPr marL="294640" marR="21590" indent="-282575" algn="just">
              <a:lnSpc>
                <a:spcPct val="145400"/>
              </a:lnSpc>
              <a:buChar char="•"/>
              <a:tabLst>
                <a:tab pos="298450" algn="l"/>
              </a:tabLst>
            </a:pPr>
            <a:r>
              <a:rPr sz="1550" dirty="0">
                <a:latin typeface="Arial"/>
                <a:cs typeface="Arial"/>
              </a:rPr>
              <a:t>Continuous</a:t>
            </a:r>
            <a:r>
              <a:rPr sz="1550" spc="165" dirty="0">
                <a:latin typeface="Arial"/>
                <a:cs typeface="Arial"/>
              </a:rPr>
              <a:t> </a:t>
            </a:r>
            <a:r>
              <a:rPr sz="1550" dirty="0">
                <a:latin typeface="Arial"/>
                <a:cs typeface="Arial"/>
              </a:rPr>
              <a:t>assessment</a:t>
            </a:r>
            <a:r>
              <a:rPr sz="1550" spc="135" dirty="0">
                <a:latin typeface="Arial"/>
                <a:cs typeface="Arial"/>
              </a:rPr>
              <a:t> </a:t>
            </a:r>
            <a:r>
              <a:rPr sz="1550" dirty="0">
                <a:latin typeface="Arial"/>
                <a:cs typeface="Arial"/>
              </a:rPr>
              <a:t>of</a:t>
            </a:r>
            <a:r>
              <a:rPr sz="1550" spc="135" dirty="0">
                <a:latin typeface="Arial"/>
                <a:cs typeface="Arial"/>
              </a:rPr>
              <a:t> </a:t>
            </a:r>
            <a:r>
              <a:rPr sz="1550" dirty="0">
                <a:latin typeface="Arial"/>
                <a:cs typeface="Arial"/>
              </a:rPr>
              <a:t>nutrition</a:t>
            </a:r>
            <a:r>
              <a:rPr sz="1550" spc="150" dirty="0">
                <a:latin typeface="Arial"/>
                <a:cs typeface="Arial"/>
              </a:rPr>
              <a:t> </a:t>
            </a:r>
            <a:r>
              <a:rPr sz="1550" dirty="0">
                <a:latin typeface="Arial"/>
                <a:cs typeface="Arial"/>
              </a:rPr>
              <a:t>knowledge,</a:t>
            </a:r>
            <a:r>
              <a:rPr sz="1550" spc="135" dirty="0">
                <a:latin typeface="Arial"/>
                <a:cs typeface="Arial"/>
              </a:rPr>
              <a:t> </a:t>
            </a:r>
            <a:r>
              <a:rPr sz="1550" dirty="0">
                <a:latin typeface="Arial"/>
                <a:cs typeface="Arial"/>
              </a:rPr>
              <a:t>participant</a:t>
            </a:r>
            <a:r>
              <a:rPr sz="1550" spc="135" dirty="0">
                <a:latin typeface="Arial"/>
                <a:cs typeface="Arial"/>
              </a:rPr>
              <a:t> </a:t>
            </a:r>
            <a:r>
              <a:rPr sz="1550" spc="-10" dirty="0">
                <a:latin typeface="Arial"/>
                <a:cs typeface="Arial"/>
              </a:rPr>
              <a:t>involvement 	</a:t>
            </a:r>
            <a:r>
              <a:rPr sz="1550" dirty="0">
                <a:latin typeface="Arial"/>
                <a:cs typeface="Arial"/>
              </a:rPr>
              <a:t>and</a:t>
            </a:r>
            <a:r>
              <a:rPr sz="1550" spc="114" dirty="0">
                <a:latin typeface="Arial"/>
                <a:cs typeface="Arial"/>
              </a:rPr>
              <a:t> </a:t>
            </a:r>
            <a:r>
              <a:rPr sz="1550" dirty="0">
                <a:latin typeface="Arial"/>
                <a:cs typeface="Arial"/>
              </a:rPr>
              <a:t>diet</a:t>
            </a:r>
            <a:r>
              <a:rPr sz="1550" spc="110" dirty="0">
                <a:latin typeface="Arial"/>
                <a:cs typeface="Arial"/>
              </a:rPr>
              <a:t> </a:t>
            </a:r>
            <a:r>
              <a:rPr sz="1550" dirty="0">
                <a:latin typeface="Arial"/>
                <a:cs typeface="Arial"/>
              </a:rPr>
              <a:t>practices</a:t>
            </a:r>
            <a:r>
              <a:rPr sz="1550" spc="45" dirty="0">
                <a:latin typeface="Arial"/>
                <a:cs typeface="Arial"/>
              </a:rPr>
              <a:t> </a:t>
            </a:r>
            <a:r>
              <a:rPr sz="1550" dirty="0">
                <a:latin typeface="Arial"/>
                <a:cs typeface="Arial"/>
              </a:rPr>
              <a:t>from</a:t>
            </a:r>
            <a:r>
              <a:rPr sz="1550" spc="135" dirty="0">
                <a:latin typeface="Arial"/>
                <a:cs typeface="Arial"/>
              </a:rPr>
              <a:t> </a:t>
            </a:r>
            <a:r>
              <a:rPr sz="1550" dirty="0">
                <a:latin typeface="Arial"/>
                <a:cs typeface="Arial"/>
              </a:rPr>
              <a:t>the</a:t>
            </a:r>
            <a:r>
              <a:rPr sz="1550" spc="120" dirty="0">
                <a:latin typeface="Arial"/>
                <a:cs typeface="Arial"/>
              </a:rPr>
              <a:t> </a:t>
            </a:r>
            <a:r>
              <a:rPr sz="1550" dirty="0">
                <a:latin typeface="Arial"/>
                <a:cs typeface="Arial"/>
              </a:rPr>
              <a:t>campaigns</a:t>
            </a:r>
            <a:r>
              <a:rPr sz="1550" spc="135" dirty="0">
                <a:latin typeface="Arial"/>
                <a:cs typeface="Arial"/>
              </a:rPr>
              <a:t> </a:t>
            </a:r>
            <a:r>
              <a:rPr sz="1550" dirty="0">
                <a:latin typeface="Arial"/>
                <a:cs typeface="Arial"/>
              </a:rPr>
              <a:t>helps</a:t>
            </a:r>
            <a:r>
              <a:rPr sz="1550" spc="135" dirty="0">
                <a:latin typeface="Arial"/>
                <a:cs typeface="Arial"/>
              </a:rPr>
              <a:t> </a:t>
            </a:r>
            <a:r>
              <a:rPr sz="1550" dirty="0">
                <a:latin typeface="Arial"/>
                <a:cs typeface="Arial"/>
              </a:rPr>
              <a:t>to</a:t>
            </a:r>
            <a:r>
              <a:rPr sz="1550" spc="40" dirty="0">
                <a:latin typeface="Arial"/>
                <a:cs typeface="Arial"/>
              </a:rPr>
              <a:t> </a:t>
            </a:r>
            <a:r>
              <a:rPr sz="1550" dirty="0">
                <a:latin typeface="Arial"/>
                <a:cs typeface="Arial"/>
              </a:rPr>
              <a:t>measure</a:t>
            </a:r>
            <a:r>
              <a:rPr sz="1550" spc="35" dirty="0">
                <a:latin typeface="Arial"/>
                <a:cs typeface="Arial"/>
              </a:rPr>
              <a:t> </a:t>
            </a:r>
            <a:r>
              <a:rPr sz="1550" dirty="0">
                <a:latin typeface="Arial"/>
                <a:cs typeface="Arial"/>
              </a:rPr>
              <a:t>the</a:t>
            </a:r>
            <a:r>
              <a:rPr sz="1550" spc="120" dirty="0">
                <a:latin typeface="Arial"/>
                <a:cs typeface="Arial"/>
              </a:rPr>
              <a:t> </a:t>
            </a:r>
            <a:r>
              <a:rPr sz="1550" dirty="0">
                <a:latin typeface="Arial"/>
                <a:cs typeface="Arial"/>
              </a:rPr>
              <a:t>success</a:t>
            </a:r>
            <a:r>
              <a:rPr sz="1550" spc="135" dirty="0">
                <a:latin typeface="Arial"/>
                <a:cs typeface="Arial"/>
              </a:rPr>
              <a:t> </a:t>
            </a:r>
            <a:r>
              <a:rPr sz="1550" spc="-25" dirty="0">
                <a:latin typeface="Arial"/>
                <a:cs typeface="Arial"/>
              </a:rPr>
              <a:t>of 	</a:t>
            </a:r>
            <a:r>
              <a:rPr sz="1550" dirty="0">
                <a:latin typeface="Arial"/>
                <a:cs typeface="Arial"/>
              </a:rPr>
              <a:t>the</a:t>
            </a:r>
            <a:r>
              <a:rPr sz="1550" spc="114" dirty="0">
                <a:latin typeface="Arial"/>
                <a:cs typeface="Arial"/>
              </a:rPr>
              <a:t> </a:t>
            </a:r>
            <a:r>
              <a:rPr sz="1550" dirty="0">
                <a:latin typeface="Arial"/>
                <a:cs typeface="Arial"/>
              </a:rPr>
              <a:t>campaign</a:t>
            </a:r>
            <a:r>
              <a:rPr sz="1550" spc="114" dirty="0">
                <a:latin typeface="Arial"/>
                <a:cs typeface="Arial"/>
              </a:rPr>
              <a:t> </a:t>
            </a:r>
            <a:r>
              <a:rPr sz="1550" dirty="0">
                <a:latin typeface="Arial"/>
                <a:cs typeface="Arial"/>
              </a:rPr>
              <a:t>and</a:t>
            </a:r>
            <a:r>
              <a:rPr sz="1550" spc="114" dirty="0">
                <a:latin typeface="Arial"/>
                <a:cs typeface="Arial"/>
              </a:rPr>
              <a:t> </a:t>
            </a:r>
            <a:r>
              <a:rPr sz="1550" dirty="0">
                <a:latin typeface="Arial"/>
                <a:cs typeface="Arial"/>
              </a:rPr>
              <a:t>inform</a:t>
            </a:r>
            <a:r>
              <a:rPr sz="1550" spc="130" dirty="0">
                <a:latin typeface="Arial"/>
                <a:cs typeface="Arial"/>
              </a:rPr>
              <a:t> </a:t>
            </a:r>
            <a:r>
              <a:rPr sz="1550" dirty="0">
                <a:latin typeface="Arial"/>
                <a:cs typeface="Arial"/>
              </a:rPr>
              <a:t>future</a:t>
            </a:r>
            <a:r>
              <a:rPr sz="1550" spc="114" dirty="0">
                <a:latin typeface="Arial"/>
                <a:cs typeface="Arial"/>
              </a:rPr>
              <a:t> </a:t>
            </a:r>
            <a:r>
              <a:rPr sz="1550" dirty="0">
                <a:latin typeface="Arial"/>
                <a:cs typeface="Arial"/>
              </a:rPr>
              <a:t>campaign</a:t>
            </a:r>
            <a:r>
              <a:rPr sz="1550" spc="120" dirty="0">
                <a:latin typeface="Arial"/>
                <a:cs typeface="Arial"/>
              </a:rPr>
              <a:t> </a:t>
            </a:r>
            <a:r>
              <a:rPr sz="1550" spc="-10" dirty="0">
                <a:latin typeface="Arial"/>
                <a:cs typeface="Arial"/>
              </a:rPr>
              <a:t>enhancements.</a:t>
            </a:r>
            <a:endParaRPr sz="1550">
              <a:latin typeface="Arial"/>
              <a:cs typeface="Arial"/>
            </a:endParaRPr>
          </a:p>
        </p:txBody>
      </p:sp>
      <p:pic>
        <p:nvPicPr>
          <p:cNvPr id="4" name="object 4"/>
          <p:cNvPicPr/>
          <p:nvPr/>
        </p:nvPicPr>
        <p:blipFill>
          <a:blip r:embed="rId2" cstate="print"/>
          <a:stretch>
            <a:fillRect/>
          </a:stretch>
        </p:blipFill>
        <p:spPr>
          <a:xfrm>
            <a:off x="6477468" y="12697"/>
            <a:ext cx="5714531" cy="684530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 name="object 3"/>
          <p:cNvGrpSpPr/>
          <p:nvPr/>
        </p:nvGrpSpPr>
        <p:grpSpPr>
          <a:xfrm>
            <a:off x="1230656" y="1566946"/>
            <a:ext cx="2651125" cy="1962785"/>
            <a:chOff x="1230656" y="1566946"/>
            <a:chExt cx="2651125" cy="1962785"/>
          </a:xfrm>
        </p:grpSpPr>
        <p:sp>
          <p:nvSpPr>
            <p:cNvPr id="4" name="object 4"/>
            <p:cNvSpPr/>
            <p:nvPr/>
          </p:nvSpPr>
          <p:spPr>
            <a:xfrm>
              <a:off x="1251716" y="2750447"/>
              <a:ext cx="758190" cy="758190"/>
            </a:xfrm>
            <a:custGeom>
              <a:avLst/>
              <a:gdLst/>
              <a:ahLst/>
              <a:cxnLst/>
              <a:rect l="l" t="t" r="r" b="b"/>
              <a:pathLst>
                <a:path w="758189" h="758189">
                  <a:moveTo>
                    <a:pt x="379076" y="0"/>
                  </a:moveTo>
                  <a:lnTo>
                    <a:pt x="331524" y="2953"/>
                  </a:lnTo>
                  <a:lnTo>
                    <a:pt x="285736" y="11576"/>
                  </a:lnTo>
                  <a:lnTo>
                    <a:pt x="242065" y="25514"/>
                  </a:lnTo>
                  <a:lnTo>
                    <a:pt x="200868" y="44411"/>
                  </a:lnTo>
                  <a:lnTo>
                    <a:pt x="162499" y="67913"/>
                  </a:lnTo>
                  <a:lnTo>
                    <a:pt x="127314" y="95663"/>
                  </a:lnTo>
                  <a:lnTo>
                    <a:pt x="95668" y="127308"/>
                  </a:lnTo>
                  <a:lnTo>
                    <a:pt x="67916" y="162491"/>
                  </a:lnTo>
                  <a:lnTo>
                    <a:pt x="44413" y="200858"/>
                  </a:lnTo>
                  <a:lnTo>
                    <a:pt x="25515" y="242053"/>
                  </a:lnTo>
                  <a:lnTo>
                    <a:pt x="11577" y="285721"/>
                  </a:lnTo>
                  <a:lnTo>
                    <a:pt x="2953" y="331507"/>
                  </a:lnTo>
                  <a:lnTo>
                    <a:pt x="0" y="379056"/>
                  </a:lnTo>
                  <a:lnTo>
                    <a:pt x="2953" y="426605"/>
                  </a:lnTo>
                  <a:lnTo>
                    <a:pt x="11577" y="472392"/>
                  </a:lnTo>
                  <a:lnTo>
                    <a:pt x="25515" y="516060"/>
                  </a:lnTo>
                  <a:lnTo>
                    <a:pt x="44413" y="557255"/>
                  </a:lnTo>
                  <a:lnTo>
                    <a:pt x="67916" y="595622"/>
                  </a:lnTo>
                  <a:lnTo>
                    <a:pt x="95668" y="630805"/>
                  </a:lnTo>
                  <a:lnTo>
                    <a:pt x="127314" y="662450"/>
                  </a:lnTo>
                  <a:lnTo>
                    <a:pt x="162499" y="690200"/>
                  </a:lnTo>
                  <a:lnTo>
                    <a:pt x="200868" y="713702"/>
                  </a:lnTo>
                  <a:lnTo>
                    <a:pt x="242065" y="732599"/>
                  </a:lnTo>
                  <a:lnTo>
                    <a:pt x="285736" y="746537"/>
                  </a:lnTo>
                  <a:lnTo>
                    <a:pt x="331524" y="755160"/>
                  </a:lnTo>
                  <a:lnTo>
                    <a:pt x="379076" y="758113"/>
                  </a:lnTo>
                  <a:lnTo>
                    <a:pt x="426627" y="755160"/>
                  </a:lnTo>
                  <a:lnTo>
                    <a:pt x="472415" y="746537"/>
                  </a:lnTo>
                  <a:lnTo>
                    <a:pt x="516086" y="732599"/>
                  </a:lnTo>
                  <a:lnTo>
                    <a:pt x="557283" y="713702"/>
                  </a:lnTo>
                  <a:lnTo>
                    <a:pt x="595652" y="690200"/>
                  </a:lnTo>
                  <a:lnTo>
                    <a:pt x="630837" y="662450"/>
                  </a:lnTo>
                  <a:lnTo>
                    <a:pt x="662483" y="630805"/>
                  </a:lnTo>
                  <a:lnTo>
                    <a:pt x="690235" y="595622"/>
                  </a:lnTo>
                  <a:lnTo>
                    <a:pt x="713738" y="557255"/>
                  </a:lnTo>
                  <a:lnTo>
                    <a:pt x="732636" y="516060"/>
                  </a:lnTo>
                  <a:lnTo>
                    <a:pt x="746575" y="472392"/>
                  </a:lnTo>
                  <a:lnTo>
                    <a:pt x="755198" y="426605"/>
                  </a:lnTo>
                  <a:lnTo>
                    <a:pt x="758152" y="379057"/>
                  </a:lnTo>
                  <a:lnTo>
                    <a:pt x="755198" y="331508"/>
                  </a:lnTo>
                  <a:lnTo>
                    <a:pt x="746575" y="285721"/>
                  </a:lnTo>
                  <a:lnTo>
                    <a:pt x="732636" y="242053"/>
                  </a:lnTo>
                  <a:lnTo>
                    <a:pt x="713738" y="200858"/>
                  </a:lnTo>
                  <a:lnTo>
                    <a:pt x="690235" y="162491"/>
                  </a:lnTo>
                  <a:lnTo>
                    <a:pt x="662483" y="127308"/>
                  </a:lnTo>
                  <a:lnTo>
                    <a:pt x="630837" y="95663"/>
                  </a:lnTo>
                  <a:lnTo>
                    <a:pt x="595652" y="67913"/>
                  </a:lnTo>
                  <a:lnTo>
                    <a:pt x="557283" y="44411"/>
                  </a:lnTo>
                  <a:lnTo>
                    <a:pt x="516086" y="25514"/>
                  </a:lnTo>
                  <a:lnTo>
                    <a:pt x="472415" y="11576"/>
                  </a:lnTo>
                  <a:lnTo>
                    <a:pt x="426627" y="2953"/>
                  </a:lnTo>
                  <a:lnTo>
                    <a:pt x="379076" y="0"/>
                  </a:lnTo>
                  <a:close/>
                </a:path>
              </a:pathLst>
            </a:custGeom>
            <a:solidFill>
              <a:srgbClr val="4F81BC"/>
            </a:solidFill>
          </p:spPr>
          <p:txBody>
            <a:bodyPr wrap="square" lIns="0" tIns="0" rIns="0" bIns="0" rtlCol="0"/>
            <a:lstStyle/>
            <a:p>
              <a:endParaRPr/>
            </a:p>
          </p:txBody>
        </p:sp>
        <p:sp>
          <p:nvSpPr>
            <p:cNvPr id="5" name="object 5"/>
            <p:cNvSpPr/>
            <p:nvPr/>
          </p:nvSpPr>
          <p:spPr>
            <a:xfrm>
              <a:off x="1251716" y="2750447"/>
              <a:ext cx="758190" cy="758190"/>
            </a:xfrm>
            <a:custGeom>
              <a:avLst/>
              <a:gdLst/>
              <a:ahLst/>
              <a:cxnLst/>
              <a:rect l="l" t="t" r="r" b="b"/>
              <a:pathLst>
                <a:path w="758189" h="758189">
                  <a:moveTo>
                    <a:pt x="758152" y="379057"/>
                  </a:moveTo>
                  <a:lnTo>
                    <a:pt x="755198" y="426605"/>
                  </a:lnTo>
                  <a:lnTo>
                    <a:pt x="746575" y="472392"/>
                  </a:lnTo>
                  <a:lnTo>
                    <a:pt x="732636" y="516060"/>
                  </a:lnTo>
                  <a:lnTo>
                    <a:pt x="713738" y="557255"/>
                  </a:lnTo>
                  <a:lnTo>
                    <a:pt x="690235" y="595622"/>
                  </a:lnTo>
                  <a:lnTo>
                    <a:pt x="662483" y="630805"/>
                  </a:lnTo>
                  <a:lnTo>
                    <a:pt x="630837" y="662450"/>
                  </a:lnTo>
                  <a:lnTo>
                    <a:pt x="595652" y="690200"/>
                  </a:lnTo>
                  <a:lnTo>
                    <a:pt x="557283" y="713702"/>
                  </a:lnTo>
                  <a:lnTo>
                    <a:pt x="516086" y="732599"/>
                  </a:lnTo>
                  <a:lnTo>
                    <a:pt x="472415" y="746537"/>
                  </a:lnTo>
                  <a:lnTo>
                    <a:pt x="426627" y="755160"/>
                  </a:lnTo>
                  <a:lnTo>
                    <a:pt x="379076" y="758113"/>
                  </a:lnTo>
                  <a:lnTo>
                    <a:pt x="331524" y="755160"/>
                  </a:lnTo>
                  <a:lnTo>
                    <a:pt x="285736" y="746537"/>
                  </a:lnTo>
                  <a:lnTo>
                    <a:pt x="242065" y="732599"/>
                  </a:lnTo>
                  <a:lnTo>
                    <a:pt x="200868" y="713702"/>
                  </a:lnTo>
                  <a:lnTo>
                    <a:pt x="162499" y="690200"/>
                  </a:lnTo>
                  <a:lnTo>
                    <a:pt x="127314" y="662450"/>
                  </a:lnTo>
                  <a:lnTo>
                    <a:pt x="95668" y="630805"/>
                  </a:lnTo>
                  <a:lnTo>
                    <a:pt x="67916" y="595622"/>
                  </a:lnTo>
                  <a:lnTo>
                    <a:pt x="44413" y="557255"/>
                  </a:lnTo>
                  <a:lnTo>
                    <a:pt x="25515" y="516060"/>
                  </a:lnTo>
                  <a:lnTo>
                    <a:pt x="11577" y="472392"/>
                  </a:lnTo>
                  <a:lnTo>
                    <a:pt x="2953" y="426605"/>
                  </a:lnTo>
                  <a:lnTo>
                    <a:pt x="0" y="379056"/>
                  </a:lnTo>
                  <a:lnTo>
                    <a:pt x="2953" y="331507"/>
                  </a:lnTo>
                  <a:lnTo>
                    <a:pt x="11577" y="285721"/>
                  </a:lnTo>
                  <a:lnTo>
                    <a:pt x="25515" y="242053"/>
                  </a:lnTo>
                  <a:lnTo>
                    <a:pt x="44413" y="200858"/>
                  </a:lnTo>
                  <a:lnTo>
                    <a:pt x="67916" y="162491"/>
                  </a:lnTo>
                  <a:lnTo>
                    <a:pt x="95668" y="127308"/>
                  </a:lnTo>
                  <a:lnTo>
                    <a:pt x="127314" y="95663"/>
                  </a:lnTo>
                  <a:lnTo>
                    <a:pt x="162499" y="67913"/>
                  </a:lnTo>
                  <a:lnTo>
                    <a:pt x="200868" y="44411"/>
                  </a:lnTo>
                  <a:lnTo>
                    <a:pt x="242065" y="25514"/>
                  </a:lnTo>
                  <a:lnTo>
                    <a:pt x="285736" y="11576"/>
                  </a:lnTo>
                  <a:lnTo>
                    <a:pt x="331524" y="2953"/>
                  </a:lnTo>
                  <a:lnTo>
                    <a:pt x="379076" y="0"/>
                  </a:lnTo>
                  <a:lnTo>
                    <a:pt x="426627" y="2953"/>
                  </a:lnTo>
                  <a:lnTo>
                    <a:pt x="472415" y="11576"/>
                  </a:lnTo>
                  <a:lnTo>
                    <a:pt x="516086" y="25514"/>
                  </a:lnTo>
                  <a:lnTo>
                    <a:pt x="557283" y="44411"/>
                  </a:lnTo>
                  <a:lnTo>
                    <a:pt x="595652" y="67913"/>
                  </a:lnTo>
                  <a:lnTo>
                    <a:pt x="630837" y="95663"/>
                  </a:lnTo>
                  <a:lnTo>
                    <a:pt x="662483" y="127308"/>
                  </a:lnTo>
                  <a:lnTo>
                    <a:pt x="690235" y="162491"/>
                  </a:lnTo>
                  <a:lnTo>
                    <a:pt x="713738" y="200858"/>
                  </a:lnTo>
                  <a:lnTo>
                    <a:pt x="732636" y="242053"/>
                  </a:lnTo>
                  <a:lnTo>
                    <a:pt x="746575" y="285721"/>
                  </a:lnTo>
                  <a:lnTo>
                    <a:pt x="755198" y="331508"/>
                  </a:lnTo>
                  <a:lnTo>
                    <a:pt x="758152" y="379057"/>
                  </a:lnTo>
                  <a:close/>
                </a:path>
              </a:pathLst>
            </a:custGeom>
            <a:ln w="42118">
              <a:solidFill>
                <a:srgbClr val="4F81BC"/>
              </a:solidFill>
            </a:ln>
          </p:spPr>
          <p:txBody>
            <a:bodyPr wrap="square" lIns="0" tIns="0" rIns="0" bIns="0" rtlCol="0"/>
            <a:lstStyle/>
            <a:p>
              <a:endParaRPr/>
            </a:p>
          </p:txBody>
        </p:sp>
        <p:sp>
          <p:nvSpPr>
            <p:cNvPr id="6" name="object 6"/>
            <p:cNvSpPr/>
            <p:nvPr/>
          </p:nvSpPr>
          <p:spPr>
            <a:xfrm>
              <a:off x="2094107" y="1588006"/>
              <a:ext cx="1766570" cy="1619250"/>
            </a:xfrm>
            <a:custGeom>
              <a:avLst/>
              <a:gdLst/>
              <a:ahLst/>
              <a:cxnLst/>
              <a:rect l="l" t="t" r="r" b="b"/>
              <a:pathLst>
                <a:path w="1766570" h="1619250">
                  <a:moveTo>
                    <a:pt x="689469" y="1263523"/>
                  </a:moveTo>
                  <a:lnTo>
                    <a:pt x="340326" y="1263523"/>
                  </a:lnTo>
                  <a:lnTo>
                    <a:pt x="340326" y="1618994"/>
                  </a:lnTo>
                  <a:lnTo>
                    <a:pt x="689469" y="1263523"/>
                  </a:lnTo>
                  <a:close/>
                </a:path>
                <a:path w="1766570" h="1619250">
                  <a:moveTo>
                    <a:pt x="1678436" y="0"/>
                  </a:moveTo>
                  <a:lnTo>
                    <a:pt x="87608" y="0"/>
                  </a:lnTo>
                  <a:lnTo>
                    <a:pt x="25461" y="26358"/>
                  </a:lnTo>
                  <a:lnTo>
                    <a:pt x="0" y="88895"/>
                  </a:lnTo>
                  <a:lnTo>
                    <a:pt x="0" y="1173391"/>
                  </a:lnTo>
                  <a:lnTo>
                    <a:pt x="24696" y="1236420"/>
                  </a:lnTo>
                  <a:lnTo>
                    <a:pt x="86710" y="1263523"/>
                  </a:lnTo>
                  <a:lnTo>
                    <a:pt x="1678436" y="1263523"/>
                  </a:lnTo>
                  <a:lnTo>
                    <a:pt x="1712760" y="1256307"/>
                  </a:lnTo>
                  <a:lnTo>
                    <a:pt x="1740745" y="1237214"/>
                  </a:lnTo>
                  <a:lnTo>
                    <a:pt x="1759590" y="1209065"/>
                  </a:lnTo>
                  <a:lnTo>
                    <a:pt x="1766494" y="1174683"/>
                  </a:lnTo>
                  <a:lnTo>
                    <a:pt x="1766494" y="1105611"/>
                  </a:lnTo>
                  <a:lnTo>
                    <a:pt x="875637" y="1105610"/>
                  </a:lnTo>
                  <a:lnTo>
                    <a:pt x="839254" y="1098234"/>
                  </a:lnTo>
                  <a:lnTo>
                    <a:pt x="809531" y="1078185"/>
                  </a:lnTo>
                  <a:lnTo>
                    <a:pt x="789484" y="1048460"/>
                  </a:lnTo>
                  <a:lnTo>
                    <a:pt x="782132" y="1012054"/>
                  </a:lnTo>
                  <a:lnTo>
                    <a:pt x="789485" y="975673"/>
                  </a:lnTo>
                  <a:lnTo>
                    <a:pt x="809538" y="945957"/>
                  </a:lnTo>
                  <a:lnTo>
                    <a:pt x="839278" y="925929"/>
                  </a:lnTo>
                  <a:lnTo>
                    <a:pt x="875693" y="918609"/>
                  </a:lnTo>
                  <a:lnTo>
                    <a:pt x="1766494" y="918609"/>
                  </a:lnTo>
                  <a:lnTo>
                    <a:pt x="1766494" y="852906"/>
                  </a:lnTo>
                  <a:lnTo>
                    <a:pt x="815827" y="852906"/>
                  </a:lnTo>
                  <a:lnTo>
                    <a:pt x="815827" y="604806"/>
                  </a:lnTo>
                  <a:lnTo>
                    <a:pt x="875637" y="604806"/>
                  </a:lnTo>
                  <a:lnTo>
                    <a:pt x="924636" y="599849"/>
                  </a:lnTo>
                  <a:lnTo>
                    <a:pt x="966616" y="585501"/>
                  </a:lnTo>
                  <a:lnTo>
                    <a:pt x="1000732" y="562541"/>
                  </a:lnTo>
                  <a:lnTo>
                    <a:pt x="1026145" y="531753"/>
                  </a:lnTo>
                  <a:lnTo>
                    <a:pt x="1042010" y="493916"/>
                  </a:lnTo>
                  <a:lnTo>
                    <a:pt x="1046174" y="460371"/>
                  </a:lnTo>
                  <a:lnTo>
                    <a:pt x="584170" y="460371"/>
                  </a:lnTo>
                  <a:lnTo>
                    <a:pt x="584170" y="449814"/>
                  </a:lnTo>
                  <a:lnTo>
                    <a:pt x="585645" y="400053"/>
                  </a:lnTo>
                  <a:lnTo>
                    <a:pt x="595650" y="352702"/>
                  </a:lnTo>
                  <a:lnTo>
                    <a:pt x="613454" y="308584"/>
                  </a:lnTo>
                  <a:lnTo>
                    <a:pt x="638325" y="268525"/>
                  </a:lnTo>
                  <a:lnTo>
                    <a:pt x="669533" y="233349"/>
                  </a:lnTo>
                  <a:lnTo>
                    <a:pt x="706348" y="203881"/>
                  </a:lnTo>
                  <a:lnTo>
                    <a:pt x="748038" y="180945"/>
                  </a:lnTo>
                  <a:lnTo>
                    <a:pt x="793872" y="165366"/>
                  </a:lnTo>
                  <a:lnTo>
                    <a:pt x="843121" y="157968"/>
                  </a:lnTo>
                  <a:lnTo>
                    <a:pt x="851250" y="157589"/>
                  </a:lnTo>
                  <a:lnTo>
                    <a:pt x="1766494" y="157589"/>
                  </a:lnTo>
                  <a:lnTo>
                    <a:pt x="1766494" y="88896"/>
                  </a:lnTo>
                  <a:lnTo>
                    <a:pt x="1759600" y="54529"/>
                  </a:lnTo>
                  <a:lnTo>
                    <a:pt x="1740773" y="26358"/>
                  </a:lnTo>
                  <a:lnTo>
                    <a:pt x="1712783" y="7232"/>
                  </a:lnTo>
                  <a:lnTo>
                    <a:pt x="1678436" y="0"/>
                  </a:lnTo>
                  <a:close/>
                </a:path>
                <a:path w="1766570" h="1619250">
                  <a:moveTo>
                    <a:pt x="1766494" y="918609"/>
                  </a:moveTo>
                  <a:lnTo>
                    <a:pt x="875693" y="918609"/>
                  </a:lnTo>
                  <a:lnTo>
                    <a:pt x="912291" y="925929"/>
                  </a:lnTo>
                  <a:lnTo>
                    <a:pt x="911919" y="925929"/>
                  </a:lnTo>
                  <a:lnTo>
                    <a:pt x="941330" y="945529"/>
                  </a:lnTo>
                  <a:lnTo>
                    <a:pt x="961444" y="974828"/>
                  </a:lnTo>
                  <a:lnTo>
                    <a:pt x="969143" y="1010818"/>
                  </a:lnTo>
                  <a:lnTo>
                    <a:pt x="962495" y="1047172"/>
                  </a:lnTo>
                  <a:lnTo>
                    <a:pt x="943085" y="1077118"/>
                  </a:lnTo>
                  <a:lnTo>
                    <a:pt x="913861" y="1097599"/>
                  </a:lnTo>
                  <a:lnTo>
                    <a:pt x="877517" y="1105610"/>
                  </a:lnTo>
                  <a:lnTo>
                    <a:pt x="1766494" y="1105611"/>
                  </a:lnTo>
                  <a:lnTo>
                    <a:pt x="1766494" y="918609"/>
                  </a:lnTo>
                  <a:close/>
                </a:path>
                <a:path w="1766570" h="1619250">
                  <a:moveTo>
                    <a:pt x="1766494" y="157589"/>
                  </a:moveTo>
                  <a:lnTo>
                    <a:pt x="867508" y="157589"/>
                  </a:lnTo>
                  <a:lnTo>
                    <a:pt x="875637" y="157968"/>
                  </a:lnTo>
                  <a:lnTo>
                    <a:pt x="922475" y="161184"/>
                  </a:lnTo>
                  <a:lnTo>
                    <a:pt x="966994" y="171586"/>
                  </a:lnTo>
                  <a:lnTo>
                    <a:pt x="1008592" y="188586"/>
                  </a:lnTo>
                  <a:lnTo>
                    <a:pt x="1046670" y="211598"/>
                  </a:lnTo>
                  <a:lnTo>
                    <a:pt x="1080626" y="240034"/>
                  </a:lnTo>
                  <a:lnTo>
                    <a:pt x="1109860" y="273307"/>
                  </a:lnTo>
                  <a:lnTo>
                    <a:pt x="1133770" y="310829"/>
                  </a:lnTo>
                  <a:lnTo>
                    <a:pt x="1151757" y="352013"/>
                  </a:lnTo>
                  <a:lnTo>
                    <a:pt x="1163218" y="396272"/>
                  </a:lnTo>
                  <a:lnTo>
                    <a:pt x="1167508" y="442528"/>
                  </a:lnTo>
                  <a:lnTo>
                    <a:pt x="1167554" y="449814"/>
                  </a:lnTo>
                  <a:lnTo>
                    <a:pt x="1164330" y="499902"/>
                  </a:lnTo>
                  <a:lnTo>
                    <a:pt x="1152128" y="547232"/>
                  </a:lnTo>
                  <a:lnTo>
                    <a:pt x="1131759" y="590855"/>
                  </a:lnTo>
                  <a:lnTo>
                    <a:pt x="1104038" y="629824"/>
                  </a:lnTo>
                  <a:lnTo>
                    <a:pt x="1069777" y="663191"/>
                  </a:lnTo>
                  <a:lnTo>
                    <a:pt x="1029791" y="690010"/>
                  </a:lnTo>
                  <a:lnTo>
                    <a:pt x="984893" y="709331"/>
                  </a:lnTo>
                  <a:lnTo>
                    <a:pt x="935896" y="720208"/>
                  </a:lnTo>
                  <a:lnTo>
                    <a:pt x="935896" y="852906"/>
                  </a:lnTo>
                  <a:lnTo>
                    <a:pt x="1766494" y="852906"/>
                  </a:lnTo>
                  <a:lnTo>
                    <a:pt x="1766494" y="157589"/>
                  </a:lnTo>
                  <a:close/>
                </a:path>
                <a:path w="1766570" h="1619250">
                  <a:moveTo>
                    <a:pt x="882407" y="278424"/>
                  </a:moveTo>
                  <a:lnTo>
                    <a:pt x="825329" y="281794"/>
                  </a:lnTo>
                  <a:lnTo>
                    <a:pt x="780208" y="300046"/>
                  </a:lnTo>
                  <a:lnTo>
                    <a:pt x="743100" y="330837"/>
                  </a:lnTo>
                  <a:lnTo>
                    <a:pt x="716835" y="371825"/>
                  </a:lnTo>
                  <a:lnTo>
                    <a:pt x="704239" y="420669"/>
                  </a:lnTo>
                  <a:lnTo>
                    <a:pt x="703565" y="435241"/>
                  </a:lnTo>
                  <a:lnTo>
                    <a:pt x="703733" y="442528"/>
                  </a:lnTo>
                  <a:lnTo>
                    <a:pt x="704239" y="449814"/>
                  </a:lnTo>
                  <a:lnTo>
                    <a:pt x="704239" y="460371"/>
                  </a:lnTo>
                  <a:lnTo>
                    <a:pt x="1046174" y="460371"/>
                  </a:lnTo>
                  <a:lnTo>
                    <a:pt x="1047485" y="449814"/>
                  </a:lnTo>
                  <a:lnTo>
                    <a:pt x="1042273" y="404922"/>
                  </a:lnTo>
                  <a:lnTo>
                    <a:pt x="1026007" y="364383"/>
                  </a:lnTo>
                  <a:lnTo>
                    <a:pt x="1000269" y="329828"/>
                  </a:lnTo>
                  <a:lnTo>
                    <a:pt x="966640" y="302887"/>
                  </a:lnTo>
                  <a:lnTo>
                    <a:pt x="926703" y="285191"/>
                  </a:lnTo>
                  <a:lnTo>
                    <a:pt x="882407" y="278424"/>
                  </a:lnTo>
                  <a:close/>
                </a:path>
              </a:pathLst>
            </a:custGeom>
            <a:solidFill>
              <a:srgbClr val="4F81BC"/>
            </a:solidFill>
          </p:spPr>
          <p:txBody>
            <a:bodyPr wrap="square" lIns="0" tIns="0" rIns="0" bIns="0" rtlCol="0"/>
            <a:lstStyle/>
            <a:p>
              <a:endParaRPr/>
            </a:p>
          </p:txBody>
        </p:sp>
        <p:sp>
          <p:nvSpPr>
            <p:cNvPr id="7" name="object 7"/>
            <p:cNvSpPr/>
            <p:nvPr/>
          </p:nvSpPr>
          <p:spPr>
            <a:xfrm>
              <a:off x="2094107" y="1588005"/>
              <a:ext cx="1766570" cy="1619250"/>
            </a:xfrm>
            <a:custGeom>
              <a:avLst/>
              <a:gdLst/>
              <a:ahLst/>
              <a:cxnLst/>
              <a:rect l="l" t="t" r="r" b="b"/>
              <a:pathLst>
                <a:path w="1766570" h="1619250">
                  <a:moveTo>
                    <a:pt x="1678436" y="0"/>
                  </a:moveTo>
                  <a:lnTo>
                    <a:pt x="87608" y="0"/>
                  </a:lnTo>
                  <a:lnTo>
                    <a:pt x="25461" y="26358"/>
                  </a:lnTo>
                  <a:lnTo>
                    <a:pt x="0" y="88895"/>
                  </a:lnTo>
                  <a:lnTo>
                    <a:pt x="0" y="1173391"/>
                  </a:lnTo>
                  <a:lnTo>
                    <a:pt x="24696" y="1236420"/>
                  </a:lnTo>
                  <a:lnTo>
                    <a:pt x="86710" y="1263523"/>
                  </a:lnTo>
                  <a:lnTo>
                    <a:pt x="87327" y="1263523"/>
                  </a:lnTo>
                  <a:lnTo>
                    <a:pt x="87608" y="1263523"/>
                  </a:lnTo>
                  <a:lnTo>
                    <a:pt x="340326" y="1263523"/>
                  </a:lnTo>
                  <a:lnTo>
                    <a:pt x="340326" y="1618994"/>
                  </a:lnTo>
                  <a:lnTo>
                    <a:pt x="689469" y="1263523"/>
                  </a:lnTo>
                  <a:lnTo>
                    <a:pt x="1678436" y="1263523"/>
                  </a:lnTo>
                  <a:lnTo>
                    <a:pt x="1740745" y="1237214"/>
                  </a:lnTo>
                  <a:lnTo>
                    <a:pt x="1766494" y="1174683"/>
                  </a:lnTo>
                  <a:lnTo>
                    <a:pt x="1766494" y="88896"/>
                  </a:lnTo>
                  <a:lnTo>
                    <a:pt x="1759590" y="54481"/>
                  </a:lnTo>
                  <a:lnTo>
                    <a:pt x="1740745" y="26316"/>
                  </a:lnTo>
                  <a:lnTo>
                    <a:pt x="1712760" y="7217"/>
                  </a:lnTo>
                  <a:lnTo>
                    <a:pt x="1678436" y="0"/>
                  </a:lnTo>
                  <a:close/>
                </a:path>
              </a:pathLst>
            </a:custGeom>
            <a:ln w="42118">
              <a:solidFill>
                <a:srgbClr val="4F81BC"/>
              </a:solidFill>
            </a:ln>
          </p:spPr>
          <p:txBody>
            <a:bodyPr wrap="square" lIns="0" tIns="0" rIns="0" bIns="0" rtlCol="0"/>
            <a:lstStyle/>
            <a:p>
              <a:endParaRPr/>
            </a:p>
          </p:txBody>
        </p:sp>
        <p:pic>
          <p:nvPicPr>
            <p:cNvPr id="8" name="object 8"/>
            <p:cNvPicPr/>
            <p:nvPr/>
          </p:nvPicPr>
          <p:blipFill>
            <a:blip r:embed="rId2" cstate="print"/>
            <a:stretch>
              <a:fillRect/>
            </a:stretch>
          </p:blipFill>
          <p:spPr>
            <a:xfrm>
              <a:off x="2855180" y="2485556"/>
              <a:ext cx="229129" cy="229119"/>
            </a:xfrm>
            <a:prstGeom prst="rect">
              <a:avLst/>
            </a:prstGeom>
          </p:spPr>
        </p:pic>
        <p:sp>
          <p:nvSpPr>
            <p:cNvPr id="9" name="object 9"/>
            <p:cNvSpPr/>
            <p:nvPr/>
          </p:nvSpPr>
          <p:spPr>
            <a:xfrm>
              <a:off x="2678277" y="1745469"/>
              <a:ext cx="583565" cy="695960"/>
            </a:xfrm>
            <a:custGeom>
              <a:avLst/>
              <a:gdLst/>
              <a:ahLst/>
              <a:cxnLst/>
              <a:rect l="l" t="t" r="r" b="b"/>
              <a:pathLst>
                <a:path w="583564" h="695960">
                  <a:moveTo>
                    <a:pt x="351726" y="562745"/>
                  </a:moveTo>
                  <a:lnTo>
                    <a:pt x="351726" y="695443"/>
                  </a:lnTo>
                  <a:lnTo>
                    <a:pt x="231657" y="695443"/>
                  </a:lnTo>
                  <a:lnTo>
                    <a:pt x="231657" y="447343"/>
                  </a:lnTo>
                  <a:lnTo>
                    <a:pt x="291467" y="447343"/>
                  </a:lnTo>
                  <a:lnTo>
                    <a:pt x="340466" y="442386"/>
                  </a:lnTo>
                  <a:lnTo>
                    <a:pt x="382445" y="428038"/>
                  </a:lnTo>
                  <a:lnTo>
                    <a:pt x="416562" y="405078"/>
                  </a:lnTo>
                  <a:lnTo>
                    <a:pt x="441974" y="374289"/>
                  </a:lnTo>
                  <a:lnTo>
                    <a:pt x="457839" y="336453"/>
                  </a:lnTo>
                  <a:lnTo>
                    <a:pt x="463315" y="292351"/>
                  </a:lnTo>
                  <a:lnTo>
                    <a:pt x="458103" y="247458"/>
                  </a:lnTo>
                  <a:lnTo>
                    <a:pt x="441837" y="206920"/>
                  </a:lnTo>
                  <a:lnTo>
                    <a:pt x="416099" y="172365"/>
                  </a:lnTo>
                  <a:lnTo>
                    <a:pt x="382470" y="145424"/>
                  </a:lnTo>
                  <a:lnTo>
                    <a:pt x="342533" y="127727"/>
                  </a:lnTo>
                  <a:lnTo>
                    <a:pt x="297869" y="120905"/>
                  </a:lnTo>
                  <a:lnTo>
                    <a:pt x="295735" y="120905"/>
                  </a:lnTo>
                  <a:lnTo>
                    <a:pt x="293601" y="120905"/>
                  </a:lnTo>
                  <a:lnTo>
                    <a:pt x="241159" y="124331"/>
                  </a:lnTo>
                  <a:lnTo>
                    <a:pt x="196037" y="142582"/>
                  </a:lnTo>
                  <a:lnTo>
                    <a:pt x="158930" y="173374"/>
                  </a:lnTo>
                  <a:lnTo>
                    <a:pt x="132664" y="214362"/>
                  </a:lnTo>
                  <a:lnTo>
                    <a:pt x="120068" y="263205"/>
                  </a:lnTo>
                  <a:lnTo>
                    <a:pt x="119394" y="277778"/>
                  </a:lnTo>
                  <a:lnTo>
                    <a:pt x="119563" y="285064"/>
                  </a:lnTo>
                  <a:lnTo>
                    <a:pt x="120068" y="292351"/>
                  </a:lnTo>
                  <a:lnTo>
                    <a:pt x="120068" y="302908"/>
                  </a:lnTo>
                  <a:lnTo>
                    <a:pt x="0" y="302908"/>
                  </a:lnTo>
                  <a:lnTo>
                    <a:pt x="0" y="292351"/>
                  </a:lnTo>
                  <a:lnTo>
                    <a:pt x="1475" y="242590"/>
                  </a:lnTo>
                  <a:lnTo>
                    <a:pt x="11480" y="195238"/>
                  </a:lnTo>
                  <a:lnTo>
                    <a:pt x="29284" y="151121"/>
                  </a:lnTo>
                  <a:lnTo>
                    <a:pt x="54155" y="111062"/>
                  </a:lnTo>
                  <a:lnTo>
                    <a:pt x="85363" y="75886"/>
                  </a:lnTo>
                  <a:lnTo>
                    <a:pt x="122177" y="46418"/>
                  </a:lnTo>
                  <a:lnTo>
                    <a:pt x="163867" y="23482"/>
                  </a:lnTo>
                  <a:lnTo>
                    <a:pt x="209702" y="7903"/>
                  </a:lnTo>
                  <a:lnTo>
                    <a:pt x="258951" y="505"/>
                  </a:lnTo>
                  <a:lnTo>
                    <a:pt x="275209" y="0"/>
                  </a:lnTo>
                  <a:lnTo>
                    <a:pt x="283338" y="126"/>
                  </a:lnTo>
                  <a:lnTo>
                    <a:pt x="338305" y="3721"/>
                  </a:lnTo>
                  <a:lnTo>
                    <a:pt x="382823" y="14123"/>
                  </a:lnTo>
                  <a:lnTo>
                    <a:pt x="424422" y="31123"/>
                  </a:lnTo>
                  <a:lnTo>
                    <a:pt x="462500" y="54135"/>
                  </a:lnTo>
                  <a:lnTo>
                    <a:pt x="496456" y="82571"/>
                  </a:lnTo>
                  <a:lnTo>
                    <a:pt x="525689" y="115843"/>
                  </a:lnTo>
                  <a:lnTo>
                    <a:pt x="549600" y="153365"/>
                  </a:lnTo>
                  <a:lnTo>
                    <a:pt x="567586" y="194550"/>
                  </a:lnTo>
                  <a:lnTo>
                    <a:pt x="579048" y="238809"/>
                  </a:lnTo>
                  <a:lnTo>
                    <a:pt x="583384" y="285556"/>
                  </a:lnTo>
                  <a:lnTo>
                    <a:pt x="583384" y="290104"/>
                  </a:lnTo>
                  <a:lnTo>
                    <a:pt x="583384" y="292351"/>
                  </a:lnTo>
                  <a:lnTo>
                    <a:pt x="580160" y="342439"/>
                  </a:lnTo>
                  <a:lnTo>
                    <a:pt x="567957" y="389768"/>
                  </a:lnTo>
                  <a:lnTo>
                    <a:pt x="547589" y="433392"/>
                  </a:lnTo>
                  <a:lnTo>
                    <a:pt x="519867" y="472361"/>
                  </a:lnTo>
                  <a:lnTo>
                    <a:pt x="485607" y="505728"/>
                  </a:lnTo>
                  <a:lnTo>
                    <a:pt x="445621" y="532546"/>
                  </a:lnTo>
                  <a:lnTo>
                    <a:pt x="400723" y="551868"/>
                  </a:lnTo>
                  <a:lnTo>
                    <a:pt x="351726" y="562745"/>
                  </a:lnTo>
                  <a:close/>
                </a:path>
              </a:pathLst>
            </a:custGeom>
            <a:ln w="42118">
              <a:solidFill>
                <a:srgbClr val="4F81BC"/>
              </a:solidFill>
            </a:ln>
          </p:spPr>
          <p:txBody>
            <a:bodyPr wrap="square" lIns="0" tIns="0" rIns="0" bIns="0" rtlCol="0"/>
            <a:lstStyle/>
            <a:p>
              <a:endParaRPr/>
            </a:p>
          </p:txBody>
        </p:sp>
      </p:grpSp>
      <p:grpSp>
        <p:nvGrpSpPr>
          <p:cNvPr id="10" name="object 10"/>
          <p:cNvGrpSpPr/>
          <p:nvPr/>
        </p:nvGrpSpPr>
        <p:grpSpPr>
          <a:xfrm>
            <a:off x="851569" y="3319032"/>
            <a:ext cx="2569845" cy="1659889"/>
            <a:chOff x="851569" y="3319032"/>
            <a:chExt cx="2569845" cy="1659889"/>
          </a:xfrm>
        </p:grpSpPr>
        <p:sp>
          <p:nvSpPr>
            <p:cNvPr id="11" name="object 11"/>
            <p:cNvSpPr/>
            <p:nvPr/>
          </p:nvSpPr>
          <p:spPr>
            <a:xfrm>
              <a:off x="1883509" y="4199287"/>
              <a:ext cx="1516380" cy="758190"/>
            </a:xfrm>
            <a:custGeom>
              <a:avLst/>
              <a:gdLst/>
              <a:ahLst/>
              <a:cxnLst/>
              <a:rect l="l" t="t" r="r" b="b"/>
              <a:pathLst>
                <a:path w="1516379" h="758189">
                  <a:moveTo>
                    <a:pt x="758152" y="0"/>
                  </a:moveTo>
                  <a:lnTo>
                    <a:pt x="705272" y="1559"/>
                  </a:lnTo>
                  <a:lnTo>
                    <a:pt x="652622" y="5890"/>
                  </a:lnTo>
                  <a:lnTo>
                    <a:pt x="600309" y="12972"/>
                  </a:lnTo>
                  <a:lnTo>
                    <a:pt x="548440" y="22787"/>
                  </a:lnTo>
                  <a:lnTo>
                    <a:pt x="497123" y="35316"/>
                  </a:lnTo>
                  <a:lnTo>
                    <a:pt x="396922" y="65302"/>
                  </a:lnTo>
                  <a:lnTo>
                    <a:pt x="348157" y="82231"/>
                  </a:lnTo>
                  <a:lnTo>
                    <a:pt x="300241" y="101294"/>
                  </a:lnTo>
                  <a:lnTo>
                    <a:pt x="253243" y="122456"/>
                  </a:lnTo>
                  <a:lnTo>
                    <a:pt x="207233" y="145685"/>
                  </a:lnTo>
                  <a:lnTo>
                    <a:pt x="162278" y="170946"/>
                  </a:lnTo>
                  <a:lnTo>
                    <a:pt x="118449" y="198207"/>
                  </a:lnTo>
                  <a:lnTo>
                    <a:pt x="75815" y="227434"/>
                  </a:lnTo>
                  <a:lnTo>
                    <a:pt x="43957" y="257908"/>
                  </a:lnTo>
                  <a:lnTo>
                    <a:pt x="20175" y="294379"/>
                  </a:lnTo>
                  <a:lnTo>
                    <a:pt x="5259" y="335283"/>
                  </a:lnTo>
                  <a:lnTo>
                    <a:pt x="0" y="379056"/>
                  </a:lnTo>
                  <a:lnTo>
                    <a:pt x="0" y="758119"/>
                  </a:lnTo>
                  <a:lnTo>
                    <a:pt x="1516304" y="758119"/>
                  </a:lnTo>
                  <a:lnTo>
                    <a:pt x="1516304" y="379057"/>
                  </a:lnTo>
                  <a:lnTo>
                    <a:pt x="1511976" y="334928"/>
                  </a:lnTo>
                  <a:lnTo>
                    <a:pt x="1497308" y="293769"/>
                  </a:lnTo>
                  <a:lnTo>
                    <a:pt x="1473184" y="257348"/>
                  </a:lnTo>
                  <a:lnTo>
                    <a:pt x="1440489" y="227434"/>
                  </a:lnTo>
                  <a:lnTo>
                    <a:pt x="1398771" y="196586"/>
                  </a:lnTo>
                  <a:lnTo>
                    <a:pt x="1355526" y="168135"/>
                  </a:lnTo>
                  <a:lnTo>
                    <a:pt x="1310858" y="142131"/>
                  </a:lnTo>
                  <a:lnTo>
                    <a:pt x="1264871" y="118623"/>
                  </a:lnTo>
                  <a:lnTo>
                    <a:pt x="1217671" y="97661"/>
                  </a:lnTo>
                  <a:lnTo>
                    <a:pt x="1169362" y="79294"/>
                  </a:lnTo>
                  <a:lnTo>
                    <a:pt x="1120049" y="63570"/>
                  </a:lnTo>
                  <a:lnTo>
                    <a:pt x="1018926" y="36447"/>
                  </a:lnTo>
                  <a:lnTo>
                    <a:pt x="967502" y="24609"/>
                  </a:lnTo>
                  <a:lnTo>
                    <a:pt x="915637" y="15035"/>
                  </a:lnTo>
                  <a:lnTo>
                    <a:pt x="863407" y="7737"/>
                  </a:lnTo>
                  <a:lnTo>
                    <a:pt x="810887" y="2722"/>
                  </a:lnTo>
                  <a:lnTo>
                    <a:pt x="758152" y="0"/>
                  </a:lnTo>
                  <a:close/>
                </a:path>
              </a:pathLst>
            </a:custGeom>
            <a:solidFill>
              <a:srgbClr val="4F81BC"/>
            </a:solidFill>
          </p:spPr>
          <p:txBody>
            <a:bodyPr wrap="square" lIns="0" tIns="0" rIns="0" bIns="0" rtlCol="0"/>
            <a:lstStyle/>
            <a:p>
              <a:endParaRPr/>
            </a:p>
          </p:txBody>
        </p:sp>
        <p:sp>
          <p:nvSpPr>
            <p:cNvPr id="12" name="object 12"/>
            <p:cNvSpPr/>
            <p:nvPr/>
          </p:nvSpPr>
          <p:spPr>
            <a:xfrm>
              <a:off x="1883509" y="4199287"/>
              <a:ext cx="1516380" cy="758190"/>
            </a:xfrm>
            <a:custGeom>
              <a:avLst/>
              <a:gdLst/>
              <a:ahLst/>
              <a:cxnLst/>
              <a:rect l="l" t="t" r="r" b="b"/>
              <a:pathLst>
                <a:path w="1516379" h="758189">
                  <a:moveTo>
                    <a:pt x="1516304" y="758119"/>
                  </a:moveTo>
                  <a:lnTo>
                    <a:pt x="1516304" y="379057"/>
                  </a:lnTo>
                  <a:lnTo>
                    <a:pt x="1511976" y="334928"/>
                  </a:lnTo>
                  <a:lnTo>
                    <a:pt x="1497308" y="293769"/>
                  </a:lnTo>
                  <a:lnTo>
                    <a:pt x="1473184" y="257348"/>
                  </a:lnTo>
                  <a:lnTo>
                    <a:pt x="1440489" y="227434"/>
                  </a:lnTo>
                  <a:lnTo>
                    <a:pt x="1398771" y="196586"/>
                  </a:lnTo>
                  <a:lnTo>
                    <a:pt x="1355526" y="168135"/>
                  </a:lnTo>
                  <a:lnTo>
                    <a:pt x="1310858" y="142131"/>
                  </a:lnTo>
                  <a:lnTo>
                    <a:pt x="1264871" y="118623"/>
                  </a:lnTo>
                  <a:lnTo>
                    <a:pt x="1217671" y="97661"/>
                  </a:lnTo>
                  <a:lnTo>
                    <a:pt x="1169362" y="79294"/>
                  </a:lnTo>
                  <a:lnTo>
                    <a:pt x="1120049" y="63570"/>
                  </a:lnTo>
                  <a:lnTo>
                    <a:pt x="1069837" y="50540"/>
                  </a:lnTo>
                  <a:lnTo>
                    <a:pt x="1018926" y="36447"/>
                  </a:lnTo>
                  <a:lnTo>
                    <a:pt x="967502" y="24609"/>
                  </a:lnTo>
                  <a:lnTo>
                    <a:pt x="915637" y="15035"/>
                  </a:lnTo>
                  <a:lnTo>
                    <a:pt x="863407" y="7737"/>
                  </a:lnTo>
                  <a:lnTo>
                    <a:pt x="810887" y="2722"/>
                  </a:lnTo>
                  <a:lnTo>
                    <a:pt x="758152" y="0"/>
                  </a:lnTo>
                  <a:lnTo>
                    <a:pt x="705272" y="1559"/>
                  </a:lnTo>
                  <a:lnTo>
                    <a:pt x="652622" y="5890"/>
                  </a:lnTo>
                  <a:lnTo>
                    <a:pt x="600309" y="12972"/>
                  </a:lnTo>
                  <a:lnTo>
                    <a:pt x="548440" y="22787"/>
                  </a:lnTo>
                  <a:lnTo>
                    <a:pt x="497123" y="35316"/>
                  </a:lnTo>
                  <a:lnTo>
                    <a:pt x="446467" y="50540"/>
                  </a:lnTo>
                  <a:lnTo>
                    <a:pt x="396922" y="65302"/>
                  </a:lnTo>
                  <a:lnTo>
                    <a:pt x="348157" y="82231"/>
                  </a:lnTo>
                  <a:lnTo>
                    <a:pt x="300241" y="101294"/>
                  </a:lnTo>
                  <a:lnTo>
                    <a:pt x="253243" y="122456"/>
                  </a:lnTo>
                  <a:lnTo>
                    <a:pt x="207233" y="145685"/>
                  </a:lnTo>
                  <a:lnTo>
                    <a:pt x="162278" y="170946"/>
                  </a:lnTo>
                  <a:lnTo>
                    <a:pt x="118449" y="198207"/>
                  </a:lnTo>
                  <a:lnTo>
                    <a:pt x="75815" y="227434"/>
                  </a:lnTo>
                  <a:lnTo>
                    <a:pt x="43957" y="257908"/>
                  </a:lnTo>
                  <a:lnTo>
                    <a:pt x="20175" y="294379"/>
                  </a:lnTo>
                  <a:lnTo>
                    <a:pt x="5259" y="335283"/>
                  </a:lnTo>
                  <a:lnTo>
                    <a:pt x="0" y="379056"/>
                  </a:lnTo>
                  <a:lnTo>
                    <a:pt x="0" y="758119"/>
                  </a:lnTo>
                  <a:lnTo>
                    <a:pt x="1516304" y="758119"/>
                  </a:lnTo>
                  <a:close/>
                </a:path>
              </a:pathLst>
            </a:custGeom>
            <a:ln w="42117">
              <a:solidFill>
                <a:srgbClr val="4F81BC"/>
              </a:solidFill>
            </a:ln>
          </p:spPr>
          <p:txBody>
            <a:bodyPr wrap="square" lIns="0" tIns="0" rIns="0" bIns="0" rtlCol="0"/>
            <a:lstStyle/>
            <a:p>
              <a:endParaRPr/>
            </a:p>
          </p:txBody>
        </p:sp>
        <p:sp>
          <p:nvSpPr>
            <p:cNvPr id="13" name="object 13"/>
            <p:cNvSpPr/>
            <p:nvPr/>
          </p:nvSpPr>
          <p:spPr>
            <a:xfrm>
              <a:off x="2262585" y="3340091"/>
              <a:ext cx="758190" cy="758190"/>
            </a:xfrm>
            <a:custGeom>
              <a:avLst/>
              <a:gdLst/>
              <a:ahLst/>
              <a:cxnLst/>
              <a:rect l="l" t="t" r="r" b="b"/>
              <a:pathLst>
                <a:path w="758189" h="758189">
                  <a:moveTo>
                    <a:pt x="379076" y="0"/>
                  </a:moveTo>
                  <a:lnTo>
                    <a:pt x="331524" y="2953"/>
                  </a:lnTo>
                  <a:lnTo>
                    <a:pt x="285736" y="11576"/>
                  </a:lnTo>
                  <a:lnTo>
                    <a:pt x="242065" y="25514"/>
                  </a:lnTo>
                  <a:lnTo>
                    <a:pt x="200868" y="44411"/>
                  </a:lnTo>
                  <a:lnTo>
                    <a:pt x="162499" y="67913"/>
                  </a:lnTo>
                  <a:lnTo>
                    <a:pt x="127314" y="95663"/>
                  </a:lnTo>
                  <a:lnTo>
                    <a:pt x="95668" y="127308"/>
                  </a:lnTo>
                  <a:lnTo>
                    <a:pt x="67916" y="162491"/>
                  </a:lnTo>
                  <a:lnTo>
                    <a:pt x="44413" y="200858"/>
                  </a:lnTo>
                  <a:lnTo>
                    <a:pt x="25515" y="242053"/>
                  </a:lnTo>
                  <a:lnTo>
                    <a:pt x="11577" y="285721"/>
                  </a:lnTo>
                  <a:lnTo>
                    <a:pt x="2953" y="331507"/>
                  </a:lnTo>
                  <a:lnTo>
                    <a:pt x="0" y="379056"/>
                  </a:lnTo>
                  <a:lnTo>
                    <a:pt x="2953" y="426605"/>
                  </a:lnTo>
                  <a:lnTo>
                    <a:pt x="11577" y="472392"/>
                  </a:lnTo>
                  <a:lnTo>
                    <a:pt x="25515" y="516060"/>
                  </a:lnTo>
                  <a:lnTo>
                    <a:pt x="44413" y="557255"/>
                  </a:lnTo>
                  <a:lnTo>
                    <a:pt x="67916" y="595622"/>
                  </a:lnTo>
                  <a:lnTo>
                    <a:pt x="95668" y="630805"/>
                  </a:lnTo>
                  <a:lnTo>
                    <a:pt x="127314" y="662450"/>
                  </a:lnTo>
                  <a:lnTo>
                    <a:pt x="162499" y="690200"/>
                  </a:lnTo>
                  <a:lnTo>
                    <a:pt x="200868" y="713702"/>
                  </a:lnTo>
                  <a:lnTo>
                    <a:pt x="242065" y="732599"/>
                  </a:lnTo>
                  <a:lnTo>
                    <a:pt x="285736" y="746537"/>
                  </a:lnTo>
                  <a:lnTo>
                    <a:pt x="331524" y="755160"/>
                  </a:lnTo>
                  <a:lnTo>
                    <a:pt x="379076" y="758113"/>
                  </a:lnTo>
                  <a:lnTo>
                    <a:pt x="426627" y="755160"/>
                  </a:lnTo>
                  <a:lnTo>
                    <a:pt x="472415" y="746537"/>
                  </a:lnTo>
                  <a:lnTo>
                    <a:pt x="516086" y="732599"/>
                  </a:lnTo>
                  <a:lnTo>
                    <a:pt x="557283" y="713702"/>
                  </a:lnTo>
                  <a:lnTo>
                    <a:pt x="595652" y="690200"/>
                  </a:lnTo>
                  <a:lnTo>
                    <a:pt x="630837" y="662450"/>
                  </a:lnTo>
                  <a:lnTo>
                    <a:pt x="662483" y="630805"/>
                  </a:lnTo>
                  <a:lnTo>
                    <a:pt x="690235" y="595622"/>
                  </a:lnTo>
                  <a:lnTo>
                    <a:pt x="713738" y="557255"/>
                  </a:lnTo>
                  <a:lnTo>
                    <a:pt x="732636" y="516060"/>
                  </a:lnTo>
                  <a:lnTo>
                    <a:pt x="746575" y="472392"/>
                  </a:lnTo>
                  <a:lnTo>
                    <a:pt x="755198" y="426605"/>
                  </a:lnTo>
                  <a:lnTo>
                    <a:pt x="758152" y="379057"/>
                  </a:lnTo>
                  <a:lnTo>
                    <a:pt x="755198" y="331508"/>
                  </a:lnTo>
                  <a:lnTo>
                    <a:pt x="746575" y="285721"/>
                  </a:lnTo>
                  <a:lnTo>
                    <a:pt x="732636" y="242053"/>
                  </a:lnTo>
                  <a:lnTo>
                    <a:pt x="713738" y="200858"/>
                  </a:lnTo>
                  <a:lnTo>
                    <a:pt x="690235" y="162491"/>
                  </a:lnTo>
                  <a:lnTo>
                    <a:pt x="662483" y="127308"/>
                  </a:lnTo>
                  <a:lnTo>
                    <a:pt x="630837" y="95663"/>
                  </a:lnTo>
                  <a:lnTo>
                    <a:pt x="595652" y="67913"/>
                  </a:lnTo>
                  <a:lnTo>
                    <a:pt x="557283" y="44411"/>
                  </a:lnTo>
                  <a:lnTo>
                    <a:pt x="516086" y="25514"/>
                  </a:lnTo>
                  <a:lnTo>
                    <a:pt x="472415" y="11576"/>
                  </a:lnTo>
                  <a:lnTo>
                    <a:pt x="426627" y="2953"/>
                  </a:lnTo>
                  <a:lnTo>
                    <a:pt x="379076" y="0"/>
                  </a:lnTo>
                  <a:close/>
                </a:path>
              </a:pathLst>
            </a:custGeom>
            <a:solidFill>
              <a:srgbClr val="4F81BC"/>
            </a:solidFill>
          </p:spPr>
          <p:txBody>
            <a:bodyPr wrap="square" lIns="0" tIns="0" rIns="0" bIns="0" rtlCol="0"/>
            <a:lstStyle/>
            <a:p>
              <a:endParaRPr/>
            </a:p>
          </p:txBody>
        </p:sp>
        <p:sp>
          <p:nvSpPr>
            <p:cNvPr id="14" name="object 14"/>
            <p:cNvSpPr/>
            <p:nvPr/>
          </p:nvSpPr>
          <p:spPr>
            <a:xfrm>
              <a:off x="2262585" y="3340091"/>
              <a:ext cx="758190" cy="758190"/>
            </a:xfrm>
            <a:custGeom>
              <a:avLst/>
              <a:gdLst/>
              <a:ahLst/>
              <a:cxnLst/>
              <a:rect l="l" t="t" r="r" b="b"/>
              <a:pathLst>
                <a:path w="758189" h="758189">
                  <a:moveTo>
                    <a:pt x="758152" y="379057"/>
                  </a:moveTo>
                  <a:lnTo>
                    <a:pt x="755198" y="426605"/>
                  </a:lnTo>
                  <a:lnTo>
                    <a:pt x="746575" y="472392"/>
                  </a:lnTo>
                  <a:lnTo>
                    <a:pt x="732636" y="516060"/>
                  </a:lnTo>
                  <a:lnTo>
                    <a:pt x="713738" y="557255"/>
                  </a:lnTo>
                  <a:lnTo>
                    <a:pt x="690235" y="595622"/>
                  </a:lnTo>
                  <a:lnTo>
                    <a:pt x="662483" y="630805"/>
                  </a:lnTo>
                  <a:lnTo>
                    <a:pt x="630837" y="662450"/>
                  </a:lnTo>
                  <a:lnTo>
                    <a:pt x="595652" y="690200"/>
                  </a:lnTo>
                  <a:lnTo>
                    <a:pt x="557283" y="713702"/>
                  </a:lnTo>
                  <a:lnTo>
                    <a:pt x="516086" y="732599"/>
                  </a:lnTo>
                  <a:lnTo>
                    <a:pt x="472415" y="746537"/>
                  </a:lnTo>
                  <a:lnTo>
                    <a:pt x="426627" y="755160"/>
                  </a:lnTo>
                  <a:lnTo>
                    <a:pt x="379076" y="758113"/>
                  </a:lnTo>
                  <a:lnTo>
                    <a:pt x="331524" y="755160"/>
                  </a:lnTo>
                  <a:lnTo>
                    <a:pt x="285736" y="746537"/>
                  </a:lnTo>
                  <a:lnTo>
                    <a:pt x="242065" y="732599"/>
                  </a:lnTo>
                  <a:lnTo>
                    <a:pt x="200868" y="713702"/>
                  </a:lnTo>
                  <a:lnTo>
                    <a:pt x="162499" y="690200"/>
                  </a:lnTo>
                  <a:lnTo>
                    <a:pt x="127314" y="662450"/>
                  </a:lnTo>
                  <a:lnTo>
                    <a:pt x="95668" y="630805"/>
                  </a:lnTo>
                  <a:lnTo>
                    <a:pt x="67916" y="595622"/>
                  </a:lnTo>
                  <a:lnTo>
                    <a:pt x="44413" y="557255"/>
                  </a:lnTo>
                  <a:lnTo>
                    <a:pt x="25515" y="516060"/>
                  </a:lnTo>
                  <a:lnTo>
                    <a:pt x="11577" y="472392"/>
                  </a:lnTo>
                  <a:lnTo>
                    <a:pt x="2953" y="426605"/>
                  </a:lnTo>
                  <a:lnTo>
                    <a:pt x="0" y="379056"/>
                  </a:lnTo>
                  <a:lnTo>
                    <a:pt x="2953" y="331507"/>
                  </a:lnTo>
                  <a:lnTo>
                    <a:pt x="11577" y="285721"/>
                  </a:lnTo>
                  <a:lnTo>
                    <a:pt x="25515" y="242053"/>
                  </a:lnTo>
                  <a:lnTo>
                    <a:pt x="44413" y="200858"/>
                  </a:lnTo>
                  <a:lnTo>
                    <a:pt x="67916" y="162491"/>
                  </a:lnTo>
                  <a:lnTo>
                    <a:pt x="95668" y="127308"/>
                  </a:lnTo>
                  <a:lnTo>
                    <a:pt x="127314" y="95663"/>
                  </a:lnTo>
                  <a:lnTo>
                    <a:pt x="162499" y="67913"/>
                  </a:lnTo>
                  <a:lnTo>
                    <a:pt x="200868" y="44411"/>
                  </a:lnTo>
                  <a:lnTo>
                    <a:pt x="242065" y="25514"/>
                  </a:lnTo>
                  <a:lnTo>
                    <a:pt x="285736" y="11576"/>
                  </a:lnTo>
                  <a:lnTo>
                    <a:pt x="331524" y="2953"/>
                  </a:lnTo>
                  <a:lnTo>
                    <a:pt x="379076" y="0"/>
                  </a:lnTo>
                  <a:lnTo>
                    <a:pt x="426627" y="2953"/>
                  </a:lnTo>
                  <a:lnTo>
                    <a:pt x="472415" y="11576"/>
                  </a:lnTo>
                  <a:lnTo>
                    <a:pt x="516086" y="25514"/>
                  </a:lnTo>
                  <a:lnTo>
                    <a:pt x="557283" y="44411"/>
                  </a:lnTo>
                  <a:lnTo>
                    <a:pt x="595652" y="67913"/>
                  </a:lnTo>
                  <a:lnTo>
                    <a:pt x="630837" y="95663"/>
                  </a:lnTo>
                  <a:lnTo>
                    <a:pt x="662483" y="127308"/>
                  </a:lnTo>
                  <a:lnTo>
                    <a:pt x="690235" y="162491"/>
                  </a:lnTo>
                  <a:lnTo>
                    <a:pt x="713738" y="200858"/>
                  </a:lnTo>
                  <a:lnTo>
                    <a:pt x="732636" y="242053"/>
                  </a:lnTo>
                  <a:lnTo>
                    <a:pt x="746575" y="285721"/>
                  </a:lnTo>
                  <a:lnTo>
                    <a:pt x="755198" y="331508"/>
                  </a:lnTo>
                  <a:lnTo>
                    <a:pt x="758152" y="379057"/>
                  </a:lnTo>
                  <a:close/>
                </a:path>
              </a:pathLst>
            </a:custGeom>
            <a:ln w="42118">
              <a:solidFill>
                <a:srgbClr val="4F81BC"/>
              </a:solidFill>
            </a:ln>
          </p:spPr>
          <p:txBody>
            <a:bodyPr wrap="square" lIns="0" tIns="0" rIns="0" bIns="0" rtlCol="0"/>
            <a:lstStyle/>
            <a:p>
              <a:endParaRPr/>
            </a:p>
          </p:txBody>
        </p:sp>
        <p:sp>
          <p:nvSpPr>
            <p:cNvPr id="15" name="object 15"/>
            <p:cNvSpPr/>
            <p:nvPr/>
          </p:nvSpPr>
          <p:spPr>
            <a:xfrm>
              <a:off x="872628" y="3609643"/>
              <a:ext cx="1373505" cy="758190"/>
            </a:xfrm>
            <a:custGeom>
              <a:avLst/>
              <a:gdLst/>
              <a:ahLst/>
              <a:cxnLst/>
              <a:rect l="l" t="t" r="r" b="b"/>
              <a:pathLst>
                <a:path w="1373505" h="758189">
                  <a:moveTo>
                    <a:pt x="758163" y="0"/>
                  </a:moveTo>
                  <a:lnTo>
                    <a:pt x="705283" y="1559"/>
                  </a:lnTo>
                  <a:lnTo>
                    <a:pt x="652633" y="5890"/>
                  </a:lnTo>
                  <a:lnTo>
                    <a:pt x="600320" y="12972"/>
                  </a:lnTo>
                  <a:lnTo>
                    <a:pt x="548451" y="22787"/>
                  </a:lnTo>
                  <a:lnTo>
                    <a:pt x="497135" y="35316"/>
                  </a:lnTo>
                  <a:lnTo>
                    <a:pt x="446478" y="50540"/>
                  </a:lnTo>
                  <a:lnTo>
                    <a:pt x="397399" y="66452"/>
                  </a:lnTo>
                  <a:lnTo>
                    <a:pt x="349006" y="84182"/>
                  </a:lnTo>
                  <a:lnTo>
                    <a:pt x="301348" y="103707"/>
                  </a:lnTo>
                  <a:lnTo>
                    <a:pt x="254476" y="125004"/>
                  </a:lnTo>
                  <a:lnTo>
                    <a:pt x="208438" y="148049"/>
                  </a:lnTo>
                  <a:lnTo>
                    <a:pt x="163285" y="172818"/>
                  </a:lnTo>
                  <a:lnTo>
                    <a:pt x="119064" y="199287"/>
                  </a:lnTo>
                  <a:lnTo>
                    <a:pt x="75826" y="227434"/>
                  </a:lnTo>
                  <a:lnTo>
                    <a:pt x="43100" y="257348"/>
                  </a:lnTo>
                  <a:lnTo>
                    <a:pt x="18965" y="293769"/>
                  </a:lnTo>
                  <a:lnTo>
                    <a:pt x="4305" y="334928"/>
                  </a:lnTo>
                  <a:lnTo>
                    <a:pt x="0" y="379056"/>
                  </a:lnTo>
                  <a:lnTo>
                    <a:pt x="0" y="758113"/>
                  </a:lnTo>
                  <a:lnTo>
                    <a:pt x="909793" y="758113"/>
                  </a:lnTo>
                  <a:lnTo>
                    <a:pt x="926331" y="736839"/>
                  </a:lnTo>
                  <a:lnTo>
                    <a:pt x="944542" y="717049"/>
                  </a:lnTo>
                  <a:lnTo>
                    <a:pt x="985609" y="682302"/>
                  </a:lnTo>
                  <a:lnTo>
                    <a:pt x="1025488" y="654876"/>
                  </a:lnTo>
                  <a:lnTo>
                    <a:pt x="1066252" y="628879"/>
                  </a:lnTo>
                  <a:lnTo>
                    <a:pt x="1107861" y="604332"/>
                  </a:lnTo>
                  <a:lnTo>
                    <a:pt x="1150278" y="581253"/>
                  </a:lnTo>
                  <a:lnTo>
                    <a:pt x="1193463" y="559661"/>
                  </a:lnTo>
                  <a:lnTo>
                    <a:pt x="1237378" y="539577"/>
                  </a:lnTo>
                  <a:lnTo>
                    <a:pt x="1281982" y="521019"/>
                  </a:lnTo>
                  <a:lnTo>
                    <a:pt x="1327239" y="504008"/>
                  </a:lnTo>
                  <a:lnTo>
                    <a:pt x="1373109" y="488562"/>
                  </a:lnTo>
                  <a:lnTo>
                    <a:pt x="1339153" y="449659"/>
                  </a:lnTo>
                  <a:lnTo>
                    <a:pt x="1309226" y="408002"/>
                  </a:lnTo>
                  <a:lnTo>
                    <a:pt x="1283458" y="363907"/>
                  </a:lnTo>
                  <a:lnTo>
                    <a:pt x="1261976" y="317691"/>
                  </a:lnTo>
                  <a:lnTo>
                    <a:pt x="1244909" y="269670"/>
                  </a:lnTo>
                  <a:lnTo>
                    <a:pt x="1232385" y="220158"/>
                  </a:lnTo>
                  <a:lnTo>
                    <a:pt x="1224532" y="169472"/>
                  </a:lnTo>
                  <a:lnTo>
                    <a:pt x="1221478" y="117928"/>
                  </a:lnTo>
                  <a:lnTo>
                    <a:pt x="1221478" y="101081"/>
                  </a:lnTo>
                  <a:lnTo>
                    <a:pt x="1184305" y="86322"/>
                  </a:lnTo>
                  <a:lnTo>
                    <a:pt x="1146611" y="72968"/>
                  </a:lnTo>
                  <a:lnTo>
                    <a:pt x="1108442" y="61036"/>
                  </a:lnTo>
                  <a:lnTo>
                    <a:pt x="1018938" y="36447"/>
                  </a:lnTo>
                  <a:lnTo>
                    <a:pt x="967513" y="24609"/>
                  </a:lnTo>
                  <a:lnTo>
                    <a:pt x="915648" y="15035"/>
                  </a:lnTo>
                  <a:lnTo>
                    <a:pt x="863418" y="7737"/>
                  </a:lnTo>
                  <a:lnTo>
                    <a:pt x="810898" y="2722"/>
                  </a:lnTo>
                  <a:lnTo>
                    <a:pt x="758163" y="0"/>
                  </a:lnTo>
                  <a:close/>
                </a:path>
              </a:pathLst>
            </a:custGeom>
            <a:solidFill>
              <a:srgbClr val="4F81BC"/>
            </a:solidFill>
          </p:spPr>
          <p:txBody>
            <a:bodyPr wrap="square" lIns="0" tIns="0" rIns="0" bIns="0" rtlCol="0"/>
            <a:lstStyle/>
            <a:p>
              <a:endParaRPr/>
            </a:p>
          </p:txBody>
        </p:sp>
        <p:sp>
          <p:nvSpPr>
            <p:cNvPr id="16" name="object 16"/>
            <p:cNvSpPr/>
            <p:nvPr/>
          </p:nvSpPr>
          <p:spPr>
            <a:xfrm>
              <a:off x="872628" y="3609643"/>
              <a:ext cx="1373505" cy="758190"/>
            </a:xfrm>
            <a:custGeom>
              <a:avLst/>
              <a:gdLst/>
              <a:ahLst/>
              <a:cxnLst/>
              <a:rect l="l" t="t" r="r" b="b"/>
              <a:pathLst>
                <a:path w="1373505" h="758189">
                  <a:moveTo>
                    <a:pt x="985609" y="682302"/>
                  </a:moveTo>
                  <a:lnTo>
                    <a:pt x="1025488" y="654876"/>
                  </a:lnTo>
                  <a:lnTo>
                    <a:pt x="1066252" y="628879"/>
                  </a:lnTo>
                  <a:lnTo>
                    <a:pt x="1107861" y="604332"/>
                  </a:lnTo>
                  <a:lnTo>
                    <a:pt x="1150278" y="581253"/>
                  </a:lnTo>
                  <a:lnTo>
                    <a:pt x="1193463" y="559661"/>
                  </a:lnTo>
                  <a:lnTo>
                    <a:pt x="1237378" y="539577"/>
                  </a:lnTo>
                  <a:lnTo>
                    <a:pt x="1281982" y="521019"/>
                  </a:lnTo>
                  <a:lnTo>
                    <a:pt x="1327239" y="504008"/>
                  </a:lnTo>
                  <a:lnTo>
                    <a:pt x="1373109" y="488562"/>
                  </a:lnTo>
                  <a:lnTo>
                    <a:pt x="1339153" y="449659"/>
                  </a:lnTo>
                  <a:lnTo>
                    <a:pt x="1309226" y="408002"/>
                  </a:lnTo>
                  <a:lnTo>
                    <a:pt x="1283458" y="363907"/>
                  </a:lnTo>
                  <a:lnTo>
                    <a:pt x="1261976" y="317691"/>
                  </a:lnTo>
                  <a:lnTo>
                    <a:pt x="1244909" y="269670"/>
                  </a:lnTo>
                  <a:lnTo>
                    <a:pt x="1232385" y="220158"/>
                  </a:lnTo>
                  <a:lnTo>
                    <a:pt x="1224532" y="169472"/>
                  </a:lnTo>
                  <a:lnTo>
                    <a:pt x="1221478" y="117928"/>
                  </a:lnTo>
                  <a:lnTo>
                    <a:pt x="1221478" y="101081"/>
                  </a:lnTo>
                  <a:lnTo>
                    <a:pt x="1184305" y="86322"/>
                  </a:lnTo>
                  <a:lnTo>
                    <a:pt x="1146611" y="72968"/>
                  </a:lnTo>
                  <a:lnTo>
                    <a:pt x="1108442" y="61036"/>
                  </a:lnTo>
                  <a:lnTo>
                    <a:pt x="1069848" y="50540"/>
                  </a:lnTo>
                  <a:lnTo>
                    <a:pt x="1018938" y="36447"/>
                  </a:lnTo>
                  <a:lnTo>
                    <a:pt x="967513" y="24609"/>
                  </a:lnTo>
                  <a:lnTo>
                    <a:pt x="915648" y="15035"/>
                  </a:lnTo>
                  <a:lnTo>
                    <a:pt x="863418" y="7737"/>
                  </a:lnTo>
                  <a:lnTo>
                    <a:pt x="810898" y="2722"/>
                  </a:lnTo>
                  <a:lnTo>
                    <a:pt x="758163" y="0"/>
                  </a:lnTo>
                  <a:lnTo>
                    <a:pt x="705283" y="1559"/>
                  </a:lnTo>
                  <a:lnTo>
                    <a:pt x="652633" y="5890"/>
                  </a:lnTo>
                  <a:lnTo>
                    <a:pt x="600320" y="12972"/>
                  </a:lnTo>
                  <a:lnTo>
                    <a:pt x="548451" y="22787"/>
                  </a:lnTo>
                  <a:lnTo>
                    <a:pt x="497135" y="35316"/>
                  </a:lnTo>
                  <a:lnTo>
                    <a:pt x="446478" y="50540"/>
                  </a:lnTo>
                  <a:lnTo>
                    <a:pt x="397399" y="66452"/>
                  </a:lnTo>
                  <a:lnTo>
                    <a:pt x="349006" y="84182"/>
                  </a:lnTo>
                  <a:lnTo>
                    <a:pt x="301348" y="103707"/>
                  </a:lnTo>
                  <a:lnTo>
                    <a:pt x="254476" y="125004"/>
                  </a:lnTo>
                  <a:lnTo>
                    <a:pt x="208438" y="148049"/>
                  </a:lnTo>
                  <a:lnTo>
                    <a:pt x="163285" y="172818"/>
                  </a:lnTo>
                  <a:lnTo>
                    <a:pt x="119064" y="199287"/>
                  </a:lnTo>
                  <a:lnTo>
                    <a:pt x="75826" y="227434"/>
                  </a:lnTo>
                  <a:lnTo>
                    <a:pt x="43100" y="257348"/>
                  </a:lnTo>
                  <a:lnTo>
                    <a:pt x="18965" y="293769"/>
                  </a:lnTo>
                  <a:lnTo>
                    <a:pt x="4305" y="334928"/>
                  </a:lnTo>
                  <a:lnTo>
                    <a:pt x="0" y="379056"/>
                  </a:lnTo>
                  <a:lnTo>
                    <a:pt x="0" y="758113"/>
                  </a:lnTo>
                  <a:lnTo>
                    <a:pt x="909793" y="758113"/>
                  </a:lnTo>
                  <a:lnTo>
                    <a:pt x="926331" y="736839"/>
                  </a:lnTo>
                  <a:lnTo>
                    <a:pt x="944542" y="717049"/>
                  </a:lnTo>
                  <a:lnTo>
                    <a:pt x="964333" y="698838"/>
                  </a:lnTo>
                  <a:lnTo>
                    <a:pt x="985609" y="682302"/>
                  </a:lnTo>
                  <a:close/>
                </a:path>
              </a:pathLst>
            </a:custGeom>
            <a:ln w="42117">
              <a:solidFill>
                <a:srgbClr val="4F81BC"/>
              </a:solidFill>
            </a:ln>
          </p:spPr>
          <p:txBody>
            <a:bodyPr wrap="square" lIns="0" tIns="0" rIns="0" bIns="0" rtlCol="0"/>
            <a:lstStyle/>
            <a:p>
              <a:endParaRPr/>
            </a:p>
          </p:txBody>
        </p:sp>
      </p:grpSp>
      <p:sp>
        <p:nvSpPr>
          <p:cNvPr id="2" name="object 2" descr="$PPTXTitle"/>
          <p:cNvSpPr txBox="1">
            <a:spLocks noGrp="1"/>
          </p:cNvSpPr>
          <p:nvPr>
            <p:ph type="title"/>
          </p:nvPr>
        </p:nvSpPr>
        <p:spPr>
          <a:xfrm>
            <a:off x="4949190" y="3100704"/>
            <a:ext cx="3525520" cy="1033144"/>
          </a:xfrm>
          <a:prstGeom prst="rect">
            <a:avLst/>
          </a:prstGeom>
        </p:spPr>
        <p:txBody>
          <a:bodyPr vert="horz" wrap="square" lIns="0" tIns="13970" rIns="0" bIns="0" rtlCol="0">
            <a:spAutoFit/>
          </a:bodyPr>
          <a:lstStyle/>
          <a:p>
            <a:pPr marL="12700">
              <a:lnSpc>
                <a:spcPct val="100000"/>
              </a:lnSpc>
              <a:spcBef>
                <a:spcPts val="110"/>
              </a:spcBef>
            </a:pPr>
            <a:r>
              <a:rPr sz="6600" spc="-10" dirty="0">
                <a:latin typeface="Calibri"/>
                <a:cs typeface="Calibri"/>
              </a:rPr>
              <a:t>Questions</a:t>
            </a:r>
            <a:endParaRPr sz="6600">
              <a:latin typeface="Calibri"/>
              <a:cs typeface="Calibri"/>
            </a:endParaRPr>
          </a:p>
        </p:txBody>
      </p:sp>
      <p:grpSp>
        <p:nvGrpSpPr>
          <p:cNvPr id="17" name="object 17"/>
          <p:cNvGrpSpPr/>
          <p:nvPr/>
        </p:nvGrpSpPr>
        <p:grpSpPr>
          <a:xfrm>
            <a:off x="4836302" y="4365597"/>
            <a:ext cx="4281170" cy="105410"/>
            <a:chOff x="4836302" y="4365597"/>
            <a:chExt cx="4281170" cy="105410"/>
          </a:xfrm>
        </p:grpSpPr>
        <p:sp>
          <p:nvSpPr>
            <p:cNvPr id="18" name="object 18"/>
            <p:cNvSpPr/>
            <p:nvPr/>
          </p:nvSpPr>
          <p:spPr>
            <a:xfrm>
              <a:off x="4857749" y="4387977"/>
              <a:ext cx="4239895" cy="61594"/>
            </a:xfrm>
            <a:custGeom>
              <a:avLst/>
              <a:gdLst/>
              <a:ahLst/>
              <a:cxnLst/>
              <a:rect l="l" t="t" r="r" b="b"/>
              <a:pathLst>
                <a:path w="4239895" h="61595">
                  <a:moveTo>
                    <a:pt x="3895055" y="117"/>
                  </a:moveTo>
                  <a:lnTo>
                    <a:pt x="3844448" y="0"/>
                  </a:lnTo>
                  <a:lnTo>
                    <a:pt x="3795844" y="784"/>
                  </a:lnTo>
                  <a:lnTo>
                    <a:pt x="3749280" y="2428"/>
                  </a:lnTo>
                  <a:lnTo>
                    <a:pt x="3704793" y="4891"/>
                  </a:lnTo>
                  <a:lnTo>
                    <a:pt x="3662422" y="8132"/>
                  </a:lnTo>
                  <a:lnTo>
                    <a:pt x="3622204" y="12107"/>
                  </a:lnTo>
                  <a:lnTo>
                    <a:pt x="3584177" y="16776"/>
                  </a:lnTo>
                  <a:lnTo>
                    <a:pt x="3548379" y="22098"/>
                  </a:lnTo>
                  <a:lnTo>
                    <a:pt x="3510690" y="27303"/>
                  </a:lnTo>
                  <a:lnTo>
                    <a:pt x="3467616" y="31661"/>
                  </a:lnTo>
                  <a:lnTo>
                    <a:pt x="3420058" y="35184"/>
                  </a:lnTo>
                  <a:lnTo>
                    <a:pt x="3368914" y="37882"/>
                  </a:lnTo>
                  <a:lnTo>
                    <a:pt x="3315083" y="39767"/>
                  </a:lnTo>
                  <a:lnTo>
                    <a:pt x="3259464" y="40852"/>
                  </a:lnTo>
                  <a:lnTo>
                    <a:pt x="3202955" y="41148"/>
                  </a:lnTo>
                  <a:lnTo>
                    <a:pt x="3146457" y="40665"/>
                  </a:lnTo>
                  <a:lnTo>
                    <a:pt x="3090867" y="39417"/>
                  </a:lnTo>
                  <a:lnTo>
                    <a:pt x="3037084" y="37415"/>
                  </a:lnTo>
                  <a:lnTo>
                    <a:pt x="2986008" y="34670"/>
                  </a:lnTo>
                  <a:lnTo>
                    <a:pt x="2938537" y="31195"/>
                  </a:lnTo>
                  <a:lnTo>
                    <a:pt x="2895571" y="27000"/>
                  </a:lnTo>
                  <a:lnTo>
                    <a:pt x="2814077" y="16433"/>
                  </a:lnTo>
                  <a:lnTo>
                    <a:pt x="2769921" y="12643"/>
                  </a:lnTo>
                  <a:lnTo>
                    <a:pt x="2725129" y="10480"/>
                  </a:lnTo>
                  <a:lnTo>
                    <a:pt x="2679294" y="9698"/>
                  </a:lnTo>
                  <a:lnTo>
                    <a:pt x="2632007" y="10049"/>
                  </a:lnTo>
                  <a:lnTo>
                    <a:pt x="2582858" y="11286"/>
                  </a:lnTo>
                  <a:lnTo>
                    <a:pt x="2531439" y="13161"/>
                  </a:lnTo>
                  <a:lnTo>
                    <a:pt x="2359476" y="20142"/>
                  </a:lnTo>
                  <a:lnTo>
                    <a:pt x="2229943" y="24179"/>
                  </a:lnTo>
                  <a:lnTo>
                    <a:pt x="2168324" y="26812"/>
                  </a:lnTo>
                  <a:lnTo>
                    <a:pt x="2054300" y="32445"/>
                  </a:lnTo>
                  <a:lnTo>
                    <a:pt x="2001511" y="34798"/>
                  </a:lnTo>
                  <a:lnTo>
                    <a:pt x="1951280" y="36413"/>
                  </a:lnTo>
                  <a:lnTo>
                    <a:pt x="1903416" y="36965"/>
                  </a:lnTo>
                  <a:lnTo>
                    <a:pt x="1857725" y="36133"/>
                  </a:lnTo>
                  <a:lnTo>
                    <a:pt x="1814015" y="33593"/>
                  </a:lnTo>
                  <a:lnTo>
                    <a:pt x="1772095" y="29022"/>
                  </a:lnTo>
                  <a:lnTo>
                    <a:pt x="1697804" y="16410"/>
                  </a:lnTo>
                  <a:lnTo>
                    <a:pt x="1658593" y="12154"/>
                  </a:lnTo>
                  <a:lnTo>
                    <a:pt x="1614861" y="9190"/>
                  </a:lnTo>
                  <a:lnTo>
                    <a:pt x="1567327" y="7380"/>
                  </a:lnTo>
                  <a:lnTo>
                    <a:pt x="1516713" y="6583"/>
                  </a:lnTo>
                  <a:lnTo>
                    <a:pt x="1463740" y="6662"/>
                  </a:lnTo>
                  <a:lnTo>
                    <a:pt x="1409128" y="7477"/>
                  </a:lnTo>
                  <a:lnTo>
                    <a:pt x="1353599" y="8888"/>
                  </a:lnTo>
                  <a:lnTo>
                    <a:pt x="1297873" y="10757"/>
                  </a:lnTo>
                  <a:lnTo>
                    <a:pt x="1242672" y="12945"/>
                  </a:lnTo>
                  <a:lnTo>
                    <a:pt x="1041526" y="22098"/>
                  </a:lnTo>
                  <a:lnTo>
                    <a:pt x="979325" y="24401"/>
                  </a:lnTo>
                  <a:lnTo>
                    <a:pt x="927284" y="25551"/>
                  </a:lnTo>
                  <a:lnTo>
                    <a:pt x="882019" y="25795"/>
                  </a:lnTo>
                  <a:lnTo>
                    <a:pt x="840144" y="25380"/>
                  </a:lnTo>
                  <a:lnTo>
                    <a:pt x="701000" y="22661"/>
                  </a:lnTo>
                  <a:lnTo>
                    <a:pt x="638828" y="22089"/>
                  </a:lnTo>
                  <a:lnTo>
                    <a:pt x="563117" y="22098"/>
                  </a:lnTo>
                  <a:lnTo>
                    <a:pt x="496353" y="22759"/>
                  </a:lnTo>
                  <a:lnTo>
                    <a:pt x="432842" y="23968"/>
                  </a:lnTo>
                  <a:lnTo>
                    <a:pt x="261366" y="28615"/>
                  </a:lnTo>
                  <a:lnTo>
                    <a:pt x="210405" y="29749"/>
                  </a:lnTo>
                  <a:lnTo>
                    <a:pt x="162466" y="30297"/>
                  </a:lnTo>
                  <a:lnTo>
                    <a:pt x="117503" y="30032"/>
                  </a:lnTo>
                  <a:lnTo>
                    <a:pt x="75468" y="28729"/>
                  </a:lnTo>
                  <a:lnTo>
                    <a:pt x="36316" y="26159"/>
                  </a:lnTo>
                  <a:lnTo>
                    <a:pt x="0" y="22098"/>
                  </a:lnTo>
                  <a:lnTo>
                    <a:pt x="0" y="50673"/>
                  </a:lnTo>
                  <a:lnTo>
                    <a:pt x="75272" y="45273"/>
                  </a:lnTo>
                  <a:lnTo>
                    <a:pt x="115751" y="43349"/>
                  </a:lnTo>
                  <a:lnTo>
                    <a:pt x="158683" y="41984"/>
                  </a:lnTo>
                  <a:lnTo>
                    <a:pt x="204489" y="41209"/>
                  </a:lnTo>
                  <a:lnTo>
                    <a:pt x="253586" y="41054"/>
                  </a:lnTo>
                  <a:lnTo>
                    <a:pt x="306394" y="41551"/>
                  </a:lnTo>
                  <a:lnTo>
                    <a:pt x="363332" y="42731"/>
                  </a:lnTo>
                  <a:lnTo>
                    <a:pt x="424819" y="44623"/>
                  </a:lnTo>
                  <a:lnTo>
                    <a:pt x="491275" y="47260"/>
                  </a:lnTo>
                  <a:lnTo>
                    <a:pt x="621608" y="53339"/>
                  </a:lnTo>
                  <a:lnTo>
                    <a:pt x="679583" y="55384"/>
                  </a:lnTo>
                  <a:lnTo>
                    <a:pt x="736818" y="56863"/>
                  </a:lnTo>
                  <a:lnTo>
                    <a:pt x="793087" y="57826"/>
                  </a:lnTo>
                  <a:lnTo>
                    <a:pt x="848168" y="58327"/>
                  </a:lnTo>
                  <a:lnTo>
                    <a:pt x="901835" y="58417"/>
                  </a:lnTo>
                  <a:lnTo>
                    <a:pt x="953865" y="58150"/>
                  </a:lnTo>
                  <a:lnTo>
                    <a:pt x="1004032" y="57577"/>
                  </a:lnTo>
                  <a:lnTo>
                    <a:pt x="1052112" y="56752"/>
                  </a:lnTo>
                  <a:lnTo>
                    <a:pt x="1141116" y="54553"/>
                  </a:lnTo>
                  <a:lnTo>
                    <a:pt x="1219081" y="51974"/>
                  </a:lnTo>
                  <a:lnTo>
                    <a:pt x="1382321" y="45444"/>
                  </a:lnTo>
                  <a:lnTo>
                    <a:pt x="1492539" y="41531"/>
                  </a:lnTo>
                  <a:lnTo>
                    <a:pt x="1551222" y="39849"/>
                  </a:lnTo>
                  <a:lnTo>
                    <a:pt x="1610645" y="38528"/>
                  </a:lnTo>
                  <a:lnTo>
                    <a:pt x="1669574" y="37703"/>
                  </a:lnTo>
                  <a:lnTo>
                    <a:pt x="1726777" y="37508"/>
                  </a:lnTo>
                  <a:lnTo>
                    <a:pt x="1781020" y="38076"/>
                  </a:lnTo>
                  <a:lnTo>
                    <a:pt x="1831070" y="39543"/>
                  </a:lnTo>
                  <a:lnTo>
                    <a:pt x="1875694" y="42042"/>
                  </a:lnTo>
                  <a:lnTo>
                    <a:pt x="1913660" y="45707"/>
                  </a:lnTo>
                  <a:lnTo>
                    <a:pt x="1978594" y="56512"/>
                  </a:lnTo>
                  <a:lnTo>
                    <a:pt x="2017585" y="59906"/>
                  </a:lnTo>
                  <a:lnTo>
                    <a:pt x="2060420" y="61280"/>
                  </a:lnTo>
                  <a:lnTo>
                    <a:pt x="2106811" y="61060"/>
                  </a:lnTo>
                  <a:lnTo>
                    <a:pt x="2156468" y="59672"/>
                  </a:lnTo>
                  <a:lnTo>
                    <a:pt x="2322154" y="52761"/>
                  </a:lnTo>
                  <a:lnTo>
                    <a:pt x="2381992" y="50961"/>
                  </a:lnTo>
                  <a:lnTo>
                    <a:pt x="2443655" y="50123"/>
                  </a:lnTo>
                  <a:lnTo>
                    <a:pt x="2565026" y="51189"/>
                  </a:lnTo>
                  <a:lnTo>
                    <a:pt x="2622342" y="50434"/>
                  </a:lnTo>
                  <a:lnTo>
                    <a:pt x="2678638" y="48762"/>
                  </a:lnTo>
                  <a:lnTo>
                    <a:pt x="2733750" y="46524"/>
                  </a:lnTo>
                  <a:lnTo>
                    <a:pt x="2839767" y="41767"/>
                  </a:lnTo>
                  <a:lnTo>
                    <a:pt x="2890345" y="39954"/>
                  </a:lnTo>
                  <a:lnTo>
                    <a:pt x="2939085" y="38988"/>
                  </a:lnTo>
                  <a:lnTo>
                    <a:pt x="2985823" y="39225"/>
                  </a:lnTo>
                  <a:lnTo>
                    <a:pt x="3030395" y="41015"/>
                  </a:lnTo>
                  <a:lnTo>
                    <a:pt x="3072638" y="44713"/>
                  </a:lnTo>
                  <a:lnTo>
                    <a:pt x="3112389" y="50673"/>
                  </a:lnTo>
                  <a:lnTo>
                    <a:pt x="3152568" y="56251"/>
                  </a:lnTo>
                  <a:lnTo>
                    <a:pt x="3195996" y="58945"/>
                  </a:lnTo>
                  <a:lnTo>
                    <a:pt x="3242258" y="59316"/>
                  </a:lnTo>
                  <a:lnTo>
                    <a:pt x="3290941" y="57926"/>
                  </a:lnTo>
                  <a:lnTo>
                    <a:pt x="3341632" y="55334"/>
                  </a:lnTo>
                  <a:lnTo>
                    <a:pt x="3447380" y="48790"/>
                  </a:lnTo>
                  <a:lnTo>
                    <a:pt x="3501611" y="45959"/>
                  </a:lnTo>
                  <a:lnTo>
                    <a:pt x="3556194" y="44172"/>
                  </a:lnTo>
                  <a:lnTo>
                    <a:pt x="3610717" y="43987"/>
                  </a:lnTo>
                  <a:lnTo>
                    <a:pt x="3664765" y="45967"/>
                  </a:lnTo>
                  <a:lnTo>
                    <a:pt x="3780558" y="56203"/>
                  </a:lnTo>
                  <a:lnTo>
                    <a:pt x="3841986" y="58329"/>
                  </a:lnTo>
                  <a:lnTo>
                    <a:pt x="3901781" y="57865"/>
                  </a:lnTo>
                  <a:lnTo>
                    <a:pt x="3959513" y="55629"/>
                  </a:lnTo>
                  <a:lnTo>
                    <a:pt x="4014755" y="52435"/>
                  </a:lnTo>
                  <a:lnTo>
                    <a:pt x="4067079" y="49100"/>
                  </a:lnTo>
                  <a:lnTo>
                    <a:pt x="4116056" y="46440"/>
                  </a:lnTo>
                  <a:lnTo>
                    <a:pt x="4161258" y="45271"/>
                  </a:lnTo>
                  <a:lnTo>
                    <a:pt x="4202257" y="46410"/>
                  </a:lnTo>
                  <a:lnTo>
                    <a:pt x="4238625" y="50673"/>
                  </a:lnTo>
                  <a:lnTo>
                    <a:pt x="4239232" y="44207"/>
                  </a:lnTo>
                  <a:lnTo>
                    <a:pt x="4176798" y="15693"/>
                  </a:lnTo>
                  <a:lnTo>
                    <a:pt x="4116747" y="10441"/>
                  </a:lnTo>
                  <a:lnTo>
                    <a:pt x="4058510" y="6299"/>
                  </a:lnTo>
                  <a:lnTo>
                    <a:pt x="4002123" y="3225"/>
                  </a:lnTo>
                  <a:lnTo>
                    <a:pt x="3947626" y="1179"/>
                  </a:lnTo>
                  <a:lnTo>
                    <a:pt x="3895055" y="117"/>
                  </a:lnTo>
                  <a:close/>
                </a:path>
              </a:pathLst>
            </a:custGeom>
            <a:solidFill>
              <a:srgbClr val="C0504D"/>
            </a:solidFill>
          </p:spPr>
          <p:txBody>
            <a:bodyPr wrap="square" lIns="0" tIns="0" rIns="0" bIns="0" rtlCol="0"/>
            <a:lstStyle/>
            <a:p>
              <a:endParaRPr/>
            </a:p>
          </p:txBody>
        </p:sp>
        <p:sp>
          <p:nvSpPr>
            <p:cNvPr id="19" name="object 19"/>
            <p:cNvSpPr/>
            <p:nvPr/>
          </p:nvSpPr>
          <p:spPr>
            <a:xfrm>
              <a:off x="4856940" y="4386235"/>
              <a:ext cx="4239895" cy="64135"/>
            </a:xfrm>
            <a:custGeom>
              <a:avLst/>
              <a:gdLst/>
              <a:ahLst/>
              <a:cxnLst/>
              <a:rect l="l" t="t" r="r" b="b"/>
              <a:pathLst>
                <a:path w="4239895" h="64135">
                  <a:moveTo>
                    <a:pt x="809" y="23839"/>
                  </a:moveTo>
                  <a:lnTo>
                    <a:pt x="45200" y="20038"/>
                  </a:lnTo>
                  <a:lnTo>
                    <a:pt x="92312" y="17409"/>
                  </a:lnTo>
                  <a:lnTo>
                    <a:pt x="141691" y="15815"/>
                  </a:lnTo>
                  <a:lnTo>
                    <a:pt x="192884" y="15119"/>
                  </a:lnTo>
                  <a:lnTo>
                    <a:pt x="245436" y="15183"/>
                  </a:lnTo>
                  <a:lnTo>
                    <a:pt x="298896" y="15870"/>
                  </a:lnTo>
                  <a:lnTo>
                    <a:pt x="352809" y="17042"/>
                  </a:lnTo>
                  <a:lnTo>
                    <a:pt x="406722" y="18563"/>
                  </a:lnTo>
                  <a:lnTo>
                    <a:pt x="460182" y="20294"/>
                  </a:lnTo>
                  <a:lnTo>
                    <a:pt x="512735" y="22099"/>
                  </a:lnTo>
                  <a:lnTo>
                    <a:pt x="563927" y="23839"/>
                  </a:lnTo>
                  <a:lnTo>
                    <a:pt x="624460" y="25257"/>
                  </a:lnTo>
                  <a:lnTo>
                    <a:pt x="682998" y="25639"/>
                  </a:lnTo>
                  <a:lnTo>
                    <a:pt x="739606" y="25278"/>
                  </a:lnTo>
                  <a:lnTo>
                    <a:pt x="794347" y="24466"/>
                  </a:lnTo>
                  <a:lnTo>
                    <a:pt x="847288" y="23494"/>
                  </a:lnTo>
                  <a:lnTo>
                    <a:pt x="898492" y="22654"/>
                  </a:lnTo>
                  <a:lnTo>
                    <a:pt x="948025" y="22237"/>
                  </a:lnTo>
                  <a:lnTo>
                    <a:pt x="995952" y="22535"/>
                  </a:lnTo>
                  <a:lnTo>
                    <a:pt x="1042336" y="23839"/>
                  </a:lnTo>
                  <a:lnTo>
                    <a:pt x="1084595" y="24628"/>
                  </a:lnTo>
                  <a:lnTo>
                    <a:pt x="1129188" y="23900"/>
                  </a:lnTo>
                  <a:lnTo>
                    <a:pt x="1176058" y="22159"/>
                  </a:lnTo>
                  <a:lnTo>
                    <a:pt x="1225147" y="19907"/>
                  </a:lnTo>
                  <a:lnTo>
                    <a:pt x="1276397" y="17648"/>
                  </a:lnTo>
                  <a:lnTo>
                    <a:pt x="1329750" y="15884"/>
                  </a:lnTo>
                  <a:lnTo>
                    <a:pt x="1385149" y="15118"/>
                  </a:lnTo>
                  <a:lnTo>
                    <a:pt x="1442534" y="15853"/>
                  </a:lnTo>
                  <a:lnTo>
                    <a:pt x="1501850" y="18593"/>
                  </a:lnTo>
                  <a:lnTo>
                    <a:pt x="1563036" y="23839"/>
                  </a:lnTo>
                  <a:lnTo>
                    <a:pt x="1609732" y="28638"/>
                  </a:lnTo>
                  <a:lnTo>
                    <a:pt x="1654687" y="32755"/>
                  </a:lnTo>
                  <a:lnTo>
                    <a:pt x="1698519" y="36159"/>
                  </a:lnTo>
                  <a:lnTo>
                    <a:pt x="1741846" y="38816"/>
                  </a:lnTo>
                  <a:lnTo>
                    <a:pt x="1785286" y="40695"/>
                  </a:lnTo>
                  <a:lnTo>
                    <a:pt x="1829457" y="41764"/>
                  </a:lnTo>
                  <a:lnTo>
                    <a:pt x="1874975" y="41990"/>
                  </a:lnTo>
                  <a:lnTo>
                    <a:pt x="1922460" y="41341"/>
                  </a:lnTo>
                  <a:lnTo>
                    <a:pt x="1972528" y="39784"/>
                  </a:lnTo>
                  <a:lnTo>
                    <a:pt x="2025797" y="37288"/>
                  </a:lnTo>
                  <a:lnTo>
                    <a:pt x="2082885" y="33820"/>
                  </a:lnTo>
                  <a:lnTo>
                    <a:pt x="2144411" y="29348"/>
                  </a:lnTo>
                  <a:lnTo>
                    <a:pt x="2210990" y="23839"/>
                  </a:lnTo>
                  <a:lnTo>
                    <a:pt x="2285884" y="17307"/>
                  </a:lnTo>
                  <a:lnTo>
                    <a:pt x="2348484" y="11999"/>
                  </a:lnTo>
                  <a:lnTo>
                    <a:pt x="2401309" y="7942"/>
                  </a:lnTo>
                  <a:lnTo>
                    <a:pt x="2446875" y="5164"/>
                  </a:lnTo>
                  <a:lnTo>
                    <a:pt x="2487700" y="3693"/>
                  </a:lnTo>
                  <a:lnTo>
                    <a:pt x="2526304" y="3555"/>
                  </a:lnTo>
                  <a:lnTo>
                    <a:pt x="2565202" y="4779"/>
                  </a:lnTo>
                  <a:lnTo>
                    <a:pt x="2606914" y="7392"/>
                  </a:lnTo>
                  <a:lnTo>
                    <a:pt x="2653957" y="11422"/>
                  </a:lnTo>
                  <a:lnTo>
                    <a:pt x="2708849" y="16895"/>
                  </a:lnTo>
                  <a:lnTo>
                    <a:pt x="2774108" y="23839"/>
                  </a:lnTo>
                  <a:lnTo>
                    <a:pt x="2848956" y="31201"/>
                  </a:lnTo>
                  <a:lnTo>
                    <a:pt x="2917153" y="36482"/>
                  </a:lnTo>
                  <a:lnTo>
                    <a:pt x="2979295" y="39849"/>
                  </a:lnTo>
                  <a:lnTo>
                    <a:pt x="3035978" y="41469"/>
                  </a:lnTo>
                  <a:lnTo>
                    <a:pt x="3087798" y="41508"/>
                  </a:lnTo>
                  <a:lnTo>
                    <a:pt x="3135351" y="40134"/>
                  </a:lnTo>
                  <a:lnTo>
                    <a:pt x="3179233" y="37513"/>
                  </a:lnTo>
                  <a:lnTo>
                    <a:pt x="3220039" y="33812"/>
                  </a:lnTo>
                  <a:lnTo>
                    <a:pt x="3258365" y="29199"/>
                  </a:lnTo>
                  <a:lnTo>
                    <a:pt x="3294808" y="23839"/>
                  </a:lnTo>
                  <a:lnTo>
                    <a:pt x="3317427" y="20823"/>
                  </a:lnTo>
                  <a:lnTo>
                    <a:pt x="3383437" y="14803"/>
                  </a:lnTo>
                  <a:lnTo>
                    <a:pt x="3425361" y="11924"/>
                  </a:lnTo>
                  <a:lnTo>
                    <a:pt x="3472253" y="9215"/>
                  </a:lnTo>
                  <a:lnTo>
                    <a:pt x="3523379" y="6738"/>
                  </a:lnTo>
                  <a:lnTo>
                    <a:pt x="3578005" y="4555"/>
                  </a:lnTo>
                  <a:lnTo>
                    <a:pt x="3635398" y="2727"/>
                  </a:lnTo>
                  <a:lnTo>
                    <a:pt x="3694823" y="1317"/>
                  </a:lnTo>
                  <a:lnTo>
                    <a:pt x="3755547" y="388"/>
                  </a:lnTo>
                  <a:lnTo>
                    <a:pt x="3816836" y="0"/>
                  </a:lnTo>
                  <a:lnTo>
                    <a:pt x="3877956" y="215"/>
                  </a:lnTo>
                  <a:lnTo>
                    <a:pt x="3938173" y="1097"/>
                  </a:lnTo>
                  <a:lnTo>
                    <a:pt x="3996755" y="2706"/>
                  </a:lnTo>
                  <a:lnTo>
                    <a:pt x="4052966" y="5105"/>
                  </a:lnTo>
                  <a:lnTo>
                    <a:pt x="4106073" y="8356"/>
                  </a:lnTo>
                  <a:lnTo>
                    <a:pt x="4155343" y="12521"/>
                  </a:lnTo>
                  <a:lnTo>
                    <a:pt x="4200041" y="17661"/>
                  </a:lnTo>
                  <a:lnTo>
                    <a:pt x="4239434" y="23839"/>
                  </a:lnTo>
                  <a:lnTo>
                    <a:pt x="4238934" y="31072"/>
                  </a:lnTo>
                  <a:lnTo>
                    <a:pt x="4238863" y="39032"/>
                  </a:lnTo>
                  <a:lnTo>
                    <a:pt x="4239077" y="46538"/>
                  </a:lnTo>
                  <a:lnTo>
                    <a:pt x="4239434" y="52414"/>
                  </a:lnTo>
                  <a:lnTo>
                    <a:pt x="4205665" y="47471"/>
                  </a:lnTo>
                  <a:lnTo>
                    <a:pt x="4130621" y="40734"/>
                  </a:lnTo>
                  <a:lnTo>
                    <a:pt x="4088991" y="38839"/>
                  </a:lnTo>
                  <a:lnTo>
                    <a:pt x="4044385" y="37860"/>
                  </a:lnTo>
                  <a:lnTo>
                    <a:pt x="3996626" y="37746"/>
                  </a:lnTo>
                  <a:lnTo>
                    <a:pt x="3945536" y="38446"/>
                  </a:lnTo>
                  <a:lnTo>
                    <a:pt x="3890937" y="39912"/>
                  </a:lnTo>
                  <a:lnTo>
                    <a:pt x="3832651" y="42091"/>
                  </a:lnTo>
                  <a:lnTo>
                    <a:pt x="3770501" y="44935"/>
                  </a:lnTo>
                  <a:lnTo>
                    <a:pt x="3704310" y="48393"/>
                  </a:lnTo>
                  <a:lnTo>
                    <a:pt x="3633898" y="52414"/>
                  </a:lnTo>
                  <a:lnTo>
                    <a:pt x="3552504" y="56817"/>
                  </a:lnTo>
                  <a:lnTo>
                    <a:pt x="3481539" y="59839"/>
                  </a:lnTo>
                  <a:lnTo>
                    <a:pt x="3419534" y="61631"/>
                  </a:lnTo>
                  <a:lnTo>
                    <a:pt x="3365024" y="62345"/>
                  </a:lnTo>
                  <a:lnTo>
                    <a:pt x="3316541" y="62130"/>
                  </a:lnTo>
                  <a:lnTo>
                    <a:pt x="3272619" y="61138"/>
                  </a:lnTo>
                  <a:lnTo>
                    <a:pt x="3231790" y="59519"/>
                  </a:lnTo>
                  <a:lnTo>
                    <a:pt x="3192588" y="57425"/>
                  </a:lnTo>
                  <a:lnTo>
                    <a:pt x="3153547" y="55006"/>
                  </a:lnTo>
                  <a:lnTo>
                    <a:pt x="3113198" y="52414"/>
                  </a:lnTo>
                  <a:lnTo>
                    <a:pt x="3080355" y="50952"/>
                  </a:lnTo>
                  <a:lnTo>
                    <a:pt x="3041652" y="50235"/>
                  </a:lnTo>
                  <a:lnTo>
                    <a:pt x="2997922" y="50132"/>
                  </a:lnTo>
                  <a:lnTo>
                    <a:pt x="2949995" y="50515"/>
                  </a:lnTo>
                  <a:lnTo>
                    <a:pt x="2898702" y="51252"/>
                  </a:lnTo>
                  <a:lnTo>
                    <a:pt x="2844876" y="52214"/>
                  </a:lnTo>
                  <a:lnTo>
                    <a:pt x="2789348" y="53271"/>
                  </a:lnTo>
                  <a:lnTo>
                    <a:pt x="2732949" y="54294"/>
                  </a:lnTo>
                  <a:lnTo>
                    <a:pt x="2676510" y="55151"/>
                  </a:lnTo>
                  <a:lnTo>
                    <a:pt x="2620864" y="55713"/>
                  </a:lnTo>
                  <a:lnTo>
                    <a:pt x="2566841" y="55851"/>
                  </a:lnTo>
                  <a:lnTo>
                    <a:pt x="2515272" y="55433"/>
                  </a:lnTo>
                  <a:lnTo>
                    <a:pt x="2466990" y="54331"/>
                  </a:lnTo>
                  <a:lnTo>
                    <a:pt x="2422826" y="52414"/>
                  </a:lnTo>
                  <a:lnTo>
                    <a:pt x="2370858" y="49403"/>
                  </a:lnTo>
                  <a:lnTo>
                    <a:pt x="2320936" y="46504"/>
                  </a:lnTo>
                  <a:lnTo>
                    <a:pt x="2272429" y="43882"/>
                  </a:lnTo>
                  <a:lnTo>
                    <a:pt x="2224708" y="41698"/>
                  </a:lnTo>
                  <a:lnTo>
                    <a:pt x="2177143" y="40117"/>
                  </a:lnTo>
                  <a:lnTo>
                    <a:pt x="2129102" y="39301"/>
                  </a:lnTo>
                  <a:lnTo>
                    <a:pt x="2079955" y="39414"/>
                  </a:lnTo>
                  <a:lnTo>
                    <a:pt x="2029073" y="40618"/>
                  </a:lnTo>
                  <a:lnTo>
                    <a:pt x="1975825" y="43078"/>
                  </a:lnTo>
                  <a:lnTo>
                    <a:pt x="1919580" y="46955"/>
                  </a:lnTo>
                  <a:lnTo>
                    <a:pt x="1859708" y="52414"/>
                  </a:lnTo>
                  <a:lnTo>
                    <a:pt x="1794439" y="57492"/>
                  </a:lnTo>
                  <a:lnTo>
                    <a:pt x="1734389" y="59376"/>
                  </a:lnTo>
                  <a:lnTo>
                    <a:pt x="1679054" y="58839"/>
                  </a:lnTo>
                  <a:lnTo>
                    <a:pt x="1627930" y="56657"/>
                  </a:lnTo>
                  <a:lnTo>
                    <a:pt x="1580514" y="53605"/>
                  </a:lnTo>
                  <a:lnTo>
                    <a:pt x="1536303" y="50457"/>
                  </a:lnTo>
                  <a:lnTo>
                    <a:pt x="1494792" y="47990"/>
                  </a:lnTo>
                  <a:lnTo>
                    <a:pt x="1455478" y="46977"/>
                  </a:lnTo>
                  <a:lnTo>
                    <a:pt x="1417857" y="48193"/>
                  </a:lnTo>
                  <a:lnTo>
                    <a:pt x="1381426" y="52414"/>
                  </a:lnTo>
                  <a:lnTo>
                    <a:pt x="1351995" y="56508"/>
                  </a:lnTo>
                  <a:lnTo>
                    <a:pt x="1319153" y="59636"/>
                  </a:lnTo>
                  <a:lnTo>
                    <a:pt x="1282902" y="61878"/>
                  </a:lnTo>
                  <a:lnTo>
                    <a:pt x="1243246" y="63308"/>
                  </a:lnTo>
                  <a:lnTo>
                    <a:pt x="1200186" y="64005"/>
                  </a:lnTo>
                  <a:lnTo>
                    <a:pt x="1153725" y="64046"/>
                  </a:lnTo>
                  <a:lnTo>
                    <a:pt x="1103866" y="63507"/>
                  </a:lnTo>
                  <a:lnTo>
                    <a:pt x="1050610" y="62465"/>
                  </a:lnTo>
                  <a:lnTo>
                    <a:pt x="993960" y="60998"/>
                  </a:lnTo>
                  <a:lnTo>
                    <a:pt x="933919" y="59183"/>
                  </a:lnTo>
                  <a:lnTo>
                    <a:pt x="870489" y="57095"/>
                  </a:lnTo>
                  <a:lnTo>
                    <a:pt x="803673" y="54814"/>
                  </a:lnTo>
                  <a:lnTo>
                    <a:pt x="733472" y="52414"/>
                  </a:lnTo>
                  <a:lnTo>
                    <a:pt x="674104" y="50102"/>
                  </a:lnTo>
                  <a:lnTo>
                    <a:pt x="620028" y="47480"/>
                  </a:lnTo>
                  <a:lnTo>
                    <a:pt x="570371" y="44697"/>
                  </a:lnTo>
                  <a:lnTo>
                    <a:pt x="524257" y="41899"/>
                  </a:lnTo>
                  <a:lnTo>
                    <a:pt x="480813" y="39234"/>
                  </a:lnTo>
                  <a:lnTo>
                    <a:pt x="439163" y="36851"/>
                  </a:lnTo>
                  <a:lnTo>
                    <a:pt x="398434" y="34896"/>
                  </a:lnTo>
                  <a:lnTo>
                    <a:pt x="357752" y="33518"/>
                  </a:lnTo>
                  <a:lnTo>
                    <a:pt x="316241" y="32864"/>
                  </a:lnTo>
                  <a:lnTo>
                    <a:pt x="273027" y="33082"/>
                  </a:lnTo>
                  <a:lnTo>
                    <a:pt x="227235" y="34319"/>
                  </a:lnTo>
                  <a:lnTo>
                    <a:pt x="177992" y="36723"/>
                  </a:lnTo>
                  <a:lnTo>
                    <a:pt x="124423" y="40442"/>
                  </a:lnTo>
                  <a:lnTo>
                    <a:pt x="65654" y="45623"/>
                  </a:lnTo>
                  <a:lnTo>
                    <a:pt x="809" y="52414"/>
                  </a:lnTo>
                  <a:lnTo>
                    <a:pt x="220" y="43574"/>
                  </a:lnTo>
                  <a:lnTo>
                    <a:pt x="0" y="36174"/>
                  </a:lnTo>
                  <a:lnTo>
                    <a:pt x="184" y="29751"/>
                  </a:lnTo>
                  <a:lnTo>
                    <a:pt x="809" y="23839"/>
                  </a:lnTo>
                  <a:close/>
                </a:path>
              </a:pathLst>
            </a:custGeom>
            <a:ln w="41275">
              <a:solidFill>
                <a:srgbClr val="C0504D"/>
              </a:solidFill>
            </a:ln>
          </p:spPr>
          <p:txBody>
            <a:bodyPr wrap="square" lIns="0" tIns="0" rIns="0" bIns="0" rtlCol="0"/>
            <a:lstStyle/>
            <a:p>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11D58-8C9F-61CE-852A-BE9130659D8D}"/>
              </a:ext>
            </a:extLst>
          </p:cNvPr>
          <p:cNvSpPr>
            <a:spLocks noGrp="1"/>
          </p:cNvSpPr>
          <p:nvPr>
            <p:ph type="title"/>
          </p:nvPr>
        </p:nvSpPr>
        <p:spPr>
          <a:xfrm>
            <a:off x="1177290" y="0"/>
            <a:ext cx="9837420" cy="762000"/>
          </a:xfrm>
        </p:spPr>
        <p:txBody>
          <a:bodyPr/>
          <a:lstStyle/>
          <a:p>
            <a:pPr algn="ctr"/>
            <a:r>
              <a:rPr lang="en-GB" sz="4800" dirty="0">
                <a:solidFill>
                  <a:srgbClr val="000000"/>
                </a:solidFill>
                <a:latin typeface="Arial" panose="020B0604020202020204" pitchFamily="34" charset="0"/>
                <a:ea typeface="Times New Roman"/>
                <a:cs typeface="Arial" panose="020B0604020202020204" pitchFamily="34" charset="0"/>
                <a:sym typeface="Times New Roman"/>
              </a:rPr>
              <a:t>References</a:t>
            </a:r>
            <a:endParaRPr lang="en-IN"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B81B1E9-6341-C555-4F56-224BDB24F523}"/>
              </a:ext>
            </a:extLst>
          </p:cNvPr>
          <p:cNvSpPr>
            <a:spLocks noGrp="1"/>
          </p:cNvSpPr>
          <p:nvPr>
            <p:ph type="body" idx="1"/>
          </p:nvPr>
        </p:nvSpPr>
        <p:spPr>
          <a:xfrm>
            <a:off x="0" y="790135"/>
            <a:ext cx="11658599" cy="6001643"/>
          </a:xfrm>
        </p:spPr>
        <p:txBody>
          <a:bodyPr/>
          <a:lstStyle/>
          <a:p>
            <a:pPr>
              <a:lnSpc>
                <a:spcPct val="150000"/>
              </a:lnSpc>
            </a:pPr>
            <a:r>
              <a:rPr lang="en-US" sz="1200" dirty="0" err="1"/>
              <a:t>Almoraie</a:t>
            </a:r>
            <a:r>
              <a:rPr lang="en-US" sz="1200" dirty="0"/>
              <a:t>, N. et al. (2025) ‘</a:t>
            </a:r>
            <a:r>
              <a:rPr lang="en-US" sz="1200" i="1" dirty="0"/>
              <a:t>Addressing nutritional issues and eating </a:t>
            </a:r>
            <a:r>
              <a:rPr lang="en-US" sz="1200" i="1" dirty="0" err="1"/>
              <a:t>behaviours</a:t>
            </a:r>
            <a:r>
              <a:rPr lang="en-US" sz="1200" i="1" dirty="0"/>
              <a:t> among university students: a narrative review’. Nutrition Research Reviews. </a:t>
            </a:r>
            <a:r>
              <a:rPr lang="en-US" sz="1200" dirty="0"/>
              <a:t>Available at: </a:t>
            </a:r>
            <a:r>
              <a:rPr lang="en-US" sz="1200" dirty="0">
                <a:hlinkClick r:id="rId2"/>
              </a:rPr>
              <a:t>https://www.cambridge.org/core/journals/nutrition-research-reviews/article/addressing-nutritional-issues-and-eating-behaviours-among-university-students-a-narrative-review/1CE93E9FFFFC7510653DDAA8FC08BF9B</a:t>
            </a:r>
            <a:endParaRPr lang="en-US" sz="1200" dirty="0"/>
          </a:p>
          <a:p>
            <a:pPr>
              <a:lnSpc>
                <a:spcPct val="150000"/>
              </a:lnSpc>
            </a:pPr>
            <a:r>
              <a:rPr lang="en-US" sz="1200" dirty="0"/>
              <a:t> (Accessed: 20 October 2026).</a:t>
            </a:r>
          </a:p>
          <a:p>
            <a:endParaRPr lang="en-US" sz="1200" dirty="0"/>
          </a:p>
          <a:p>
            <a:r>
              <a:rPr lang="en-US" sz="1200" dirty="0" err="1"/>
              <a:t>Briazu</a:t>
            </a:r>
            <a:r>
              <a:rPr lang="en-US" sz="1200" dirty="0"/>
              <a:t>, R.A., Masood, F., Hunt, L., Pettinger, C., Wagstaff, C. and McCloy, R. (2024) ‘</a:t>
            </a:r>
            <a:r>
              <a:rPr lang="en-US" sz="1200" i="1" dirty="0"/>
              <a:t>Barriers and facilitators to healthy eating in disadvantaged adults living in the UK</a:t>
            </a:r>
            <a:r>
              <a:rPr lang="en-US" sz="1200" dirty="0"/>
              <a:t>: a scoping review’, BMC Public Health, 24(1), p. 1770.</a:t>
            </a:r>
          </a:p>
          <a:p>
            <a:endParaRPr lang="en-US" sz="1200" dirty="0"/>
          </a:p>
          <a:p>
            <a:r>
              <a:rPr lang="en-US" sz="1200" dirty="0" err="1"/>
              <a:t>Capitão</a:t>
            </a:r>
            <a:r>
              <a:rPr lang="en-US" sz="1200" dirty="0"/>
              <a:t>, C. (2022) </a:t>
            </a:r>
            <a:r>
              <a:rPr lang="en-US" sz="1200" i="1" dirty="0"/>
              <a:t>‘Developing healthy eating promotion mass media campaigns: a qualitative study’, Frontiers in Public Health. </a:t>
            </a:r>
          </a:p>
          <a:p>
            <a:r>
              <a:rPr lang="en-US" sz="1200" dirty="0"/>
              <a:t>Available at: </a:t>
            </a:r>
            <a:r>
              <a:rPr lang="en-US" sz="1200" dirty="0">
                <a:hlinkClick r:id="rId3"/>
              </a:rPr>
              <a:t>https://www.frontiersin.org/journals/public-health/articles/10.3389/fpubh.2022.931116/full</a:t>
            </a:r>
            <a:endParaRPr lang="en-US" sz="1200" dirty="0"/>
          </a:p>
          <a:p>
            <a:r>
              <a:rPr lang="en-US" sz="1200" dirty="0"/>
              <a:t> (Accessed: 18 October 2026).</a:t>
            </a:r>
          </a:p>
          <a:p>
            <a:endParaRPr lang="en-US" sz="1200" dirty="0"/>
          </a:p>
          <a:p>
            <a:r>
              <a:rPr lang="en-US" sz="1200" dirty="0" err="1"/>
              <a:t>Culliford</a:t>
            </a:r>
            <a:r>
              <a:rPr lang="en-US" sz="1200" dirty="0"/>
              <a:t>, A.E. et al. (2023) ‘</a:t>
            </a:r>
            <a:r>
              <a:rPr lang="en-US" sz="1200" i="1" dirty="0"/>
              <a:t>Improving communication of the UK sustainable healthy dietary guidelines: the Eatwell Guide’. Sustainability, 15(7), article 6149</a:t>
            </a:r>
            <a:r>
              <a:rPr lang="en-US" sz="1200" dirty="0"/>
              <a:t>. </a:t>
            </a:r>
          </a:p>
          <a:p>
            <a:r>
              <a:rPr lang="en-US" sz="1200" dirty="0"/>
              <a:t>Available at: </a:t>
            </a:r>
            <a:r>
              <a:rPr lang="en-US" sz="1200" dirty="0">
                <a:hlinkClick r:id="rId4"/>
              </a:rPr>
              <a:t>https://www.mdpi.com/2071-1050/15/7/6149</a:t>
            </a:r>
            <a:endParaRPr lang="en-US" sz="1200" dirty="0"/>
          </a:p>
          <a:p>
            <a:r>
              <a:rPr lang="en-US" sz="1200" dirty="0"/>
              <a:t> (Accessed: 16 October 2026).</a:t>
            </a:r>
          </a:p>
          <a:p>
            <a:endParaRPr lang="en-US" sz="1200" dirty="0"/>
          </a:p>
          <a:p>
            <a:r>
              <a:rPr lang="en-US" sz="1200" dirty="0"/>
              <a:t>Edward (2023) ‘</a:t>
            </a:r>
            <a:r>
              <a:rPr lang="en-US" sz="1200" i="1" dirty="0"/>
              <a:t>Cooking class lesson plan: a comprehensive guide to crafting a lesson plan</a:t>
            </a:r>
            <a:r>
              <a:rPr lang="en-US" sz="1200" dirty="0"/>
              <a:t>’.</a:t>
            </a:r>
          </a:p>
          <a:p>
            <a:r>
              <a:rPr lang="en-US" sz="1200" dirty="0"/>
              <a:t> Available at: </a:t>
            </a:r>
            <a:r>
              <a:rPr lang="en-US" sz="1200" dirty="0">
                <a:hlinkClick r:id="rId5"/>
              </a:rPr>
              <a:t>https://www.pembee.app/blog/cooking-class-lesson-plan</a:t>
            </a:r>
            <a:endParaRPr lang="en-US" sz="1200" dirty="0"/>
          </a:p>
          <a:p>
            <a:r>
              <a:rPr lang="en-US" sz="1200" dirty="0"/>
              <a:t>(Accessed: 19 October 2026).</a:t>
            </a:r>
          </a:p>
          <a:p>
            <a:endParaRPr lang="en-US" sz="1200" dirty="0"/>
          </a:p>
          <a:p>
            <a:r>
              <a:rPr lang="en-US" sz="1200" dirty="0"/>
              <a:t>GOODFOOD (2026) ‘</a:t>
            </a:r>
            <a:r>
              <a:rPr lang="en-US" sz="1200" i="1" dirty="0"/>
              <a:t>The spreadsheet strategist vs last-minute cook: seven households share their very different approaches to meal planning’. BBC Good Food</a:t>
            </a:r>
            <a:r>
              <a:rPr lang="en-US" sz="1200" dirty="0"/>
              <a:t>.</a:t>
            </a:r>
          </a:p>
          <a:p>
            <a:r>
              <a:rPr lang="en-US" sz="1200" dirty="0"/>
              <a:t> Available at: </a:t>
            </a:r>
            <a:r>
              <a:rPr lang="en-US" sz="1200" dirty="0">
                <a:hlinkClick r:id="rId6"/>
              </a:rPr>
              <a:t>https://www.bbcgoodfood.com/news-trends/seven-households-share-their-approach-to-meal-planning</a:t>
            </a:r>
            <a:endParaRPr lang="en-US" sz="1200" dirty="0"/>
          </a:p>
          <a:p>
            <a:r>
              <a:rPr lang="en-US" sz="1200" dirty="0"/>
              <a:t>(Accessed: 20 October 2026).</a:t>
            </a:r>
          </a:p>
          <a:p>
            <a:endParaRPr lang="en-US" sz="1200" dirty="0"/>
          </a:p>
          <a:p>
            <a:r>
              <a:rPr lang="en-US" sz="1200" dirty="0" err="1"/>
              <a:t>Ispy</a:t>
            </a:r>
            <a:r>
              <a:rPr lang="en-US" sz="1200" dirty="0"/>
              <a:t> Physiology Blog (2017) </a:t>
            </a:r>
            <a:r>
              <a:rPr lang="en-US" sz="1200" i="1" dirty="0"/>
              <a:t>‘A healthy diet: a prescription for a healthy life!’ </a:t>
            </a:r>
          </a:p>
          <a:p>
            <a:r>
              <a:rPr lang="en-US" sz="1200" dirty="0"/>
              <a:t>Available at: </a:t>
            </a:r>
            <a:r>
              <a:rPr lang="en-US" sz="1200" dirty="0">
                <a:hlinkClick r:id="rId7"/>
              </a:rPr>
              <a:t>https://ispyphysiology.com/2017/05/24/a-healthy-diet-a-prescription-for-a-healthy-life/</a:t>
            </a:r>
            <a:endParaRPr lang="en-US" sz="1200" dirty="0"/>
          </a:p>
          <a:p>
            <a:r>
              <a:rPr lang="en-US" sz="1200" dirty="0"/>
              <a:t> </a:t>
            </a:r>
            <a:r>
              <a:rPr lang="en-US" dirty="0"/>
              <a:t>(Accessed: 20 October 2026).</a:t>
            </a:r>
          </a:p>
          <a:p>
            <a:endParaRPr lang="en-US" dirty="0"/>
          </a:p>
          <a:p>
            <a:endParaRPr lang="en-US" dirty="0"/>
          </a:p>
        </p:txBody>
      </p:sp>
    </p:spTree>
    <p:extLst>
      <p:ext uri="{BB962C8B-B14F-4D97-AF65-F5344CB8AC3E}">
        <p14:creationId xmlns:p14="http://schemas.microsoft.com/office/powerpoint/2010/main" val="2449106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AC81B-D522-86E4-C26E-903166353321}"/>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1682B721-A048-C295-3469-3B9276831BB7}"/>
              </a:ext>
            </a:extLst>
          </p:cNvPr>
          <p:cNvSpPr>
            <a:spLocks noGrp="1"/>
          </p:cNvSpPr>
          <p:nvPr>
            <p:ph type="body" idx="4294967295"/>
          </p:nvPr>
        </p:nvSpPr>
        <p:spPr>
          <a:xfrm>
            <a:off x="0" y="0"/>
            <a:ext cx="12192000" cy="7017306"/>
          </a:xfrm>
        </p:spPr>
        <p:txBody>
          <a:bodyPr/>
          <a:lstStyle/>
          <a:p>
            <a:r>
              <a:rPr lang="en-US" sz="1200" dirty="0"/>
              <a:t>Jan, E. et al. (2025) ‘</a:t>
            </a:r>
            <a:r>
              <a:rPr lang="en-US" sz="1200" i="1" dirty="0"/>
              <a:t>Sharing meals with others: how sharing meals supports happiness and social connections. World Happiness Report.</a:t>
            </a:r>
            <a:r>
              <a:rPr lang="en-US" sz="1200" dirty="0"/>
              <a:t> </a:t>
            </a:r>
          </a:p>
          <a:p>
            <a:r>
              <a:rPr lang="en-US" sz="1200" dirty="0"/>
              <a:t>Available at: </a:t>
            </a:r>
            <a:r>
              <a:rPr lang="en-US" sz="1200" dirty="0">
                <a:hlinkClick r:id="rId2"/>
              </a:rPr>
              <a:t>https://www.worldhappiness.report/ed/2025/sharing-meals-with-others-how-sharing-meals-supports-happiness-and-social-connections/</a:t>
            </a:r>
            <a:endParaRPr lang="en-US" sz="1200" dirty="0"/>
          </a:p>
          <a:p>
            <a:r>
              <a:rPr lang="en-US" sz="1200" dirty="0"/>
              <a:t> (Accessed: 19 October 2026).</a:t>
            </a:r>
          </a:p>
          <a:p>
            <a:endParaRPr lang="en-US" sz="1200" dirty="0"/>
          </a:p>
          <a:p>
            <a:r>
              <a:rPr lang="en-US" sz="1200" dirty="0"/>
              <a:t>Lee, C. and </a:t>
            </a:r>
            <a:r>
              <a:rPr lang="en-US" sz="1200" dirty="0" err="1"/>
              <a:t>Hammant</a:t>
            </a:r>
            <a:r>
              <a:rPr lang="en-US" sz="1200" dirty="0"/>
              <a:t>, C. (2023) ‘</a:t>
            </a:r>
            <a:r>
              <a:rPr lang="en-US" sz="1200" i="1" dirty="0"/>
              <a:t>Corporate social and community-oriented support by UK food retailers: a documentary review and typology of actions towards community wellbeing’, Perspectives in Public Healt</a:t>
            </a:r>
            <a:r>
              <a:rPr lang="en-US" sz="1200" dirty="0"/>
              <a:t>h, 143(4), pp. 211–219.</a:t>
            </a:r>
          </a:p>
          <a:p>
            <a:endParaRPr lang="en-US" sz="1200" dirty="0"/>
          </a:p>
          <a:p>
            <a:r>
              <a:rPr lang="en-US" sz="1200" dirty="0"/>
              <a:t>Letts, R. (2024) ‘</a:t>
            </a:r>
            <a:r>
              <a:rPr lang="en-US" sz="1200" i="1" dirty="0"/>
              <a:t>How microbiome health affects your mood’. Nutritionist Resource</a:t>
            </a:r>
            <a:r>
              <a:rPr lang="en-US" sz="1200" dirty="0"/>
              <a:t>. </a:t>
            </a:r>
          </a:p>
          <a:p>
            <a:r>
              <a:rPr lang="en-US" sz="1200" dirty="0"/>
              <a:t>Available at: </a:t>
            </a:r>
            <a:r>
              <a:rPr lang="en-US" sz="1200" dirty="0">
                <a:hlinkClick r:id="rId3"/>
              </a:rPr>
              <a:t>https://www.nutritionist-resource.org.uk/articles/the-gut-brain-connection-how-microbiome-health-affects-your-mood</a:t>
            </a:r>
            <a:endParaRPr lang="en-US" sz="1200" dirty="0"/>
          </a:p>
          <a:p>
            <a:r>
              <a:rPr lang="en-US" sz="1200" dirty="0"/>
              <a:t> (Accessed: 17 October 2026).</a:t>
            </a:r>
          </a:p>
          <a:p>
            <a:endParaRPr lang="en-US" sz="1200" dirty="0"/>
          </a:p>
          <a:p>
            <a:r>
              <a:rPr lang="en-US" sz="1200" dirty="0"/>
              <a:t>Micha, R., </a:t>
            </a:r>
            <a:r>
              <a:rPr lang="en-US" sz="1200" dirty="0" err="1"/>
              <a:t>Peñalvo</a:t>
            </a:r>
            <a:r>
              <a:rPr lang="en-US" sz="1200" dirty="0"/>
              <a:t>, J.L., </a:t>
            </a:r>
            <a:r>
              <a:rPr lang="en-US" sz="1200" dirty="0" err="1"/>
              <a:t>Cudhea</a:t>
            </a:r>
            <a:r>
              <a:rPr lang="en-US" sz="1200" dirty="0"/>
              <a:t>, F., Imamura, F., Rehm, C.D. and </a:t>
            </a:r>
            <a:r>
              <a:rPr lang="en-US" sz="1200" dirty="0" err="1"/>
              <a:t>Mozaffarian</a:t>
            </a:r>
            <a:r>
              <a:rPr lang="en-US" sz="1200" dirty="0"/>
              <a:t>, D. (2017) ‘Association between dietary factors and mortality from heart disease, stroke, and type 2 diabetes in the United States’, JAMA, 317(9), pp. 912–924.</a:t>
            </a:r>
          </a:p>
          <a:p>
            <a:endParaRPr lang="en-US" sz="1200" dirty="0"/>
          </a:p>
          <a:p>
            <a:r>
              <a:rPr lang="en-US" sz="1200" dirty="0"/>
              <a:t>National Health Service (NHS) (n.d.) ‘</a:t>
            </a:r>
            <a:r>
              <a:rPr lang="en-US" sz="1200" i="1" dirty="0"/>
              <a:t>Eating a balanced diet’. </a:t>
            </a:r>
          </a:p>
          <a:p>
            <a:r>
              <a:rPr lang="en-US" sz="1200" dirty="0"/>
              <a:t>Available at: </a:t>
            </a:r>
            <a:r>
              <a:rPr lang="en-US" sz="1200" dirty="0">
                <a:hlinkClick r:id="rId4"/>
              </a:rPr>
              <a:t>https://www.nhs.uk/live-well/eat-well/how-to-eat-a-balanced-diet/eating-a-balanced-diet/</a:t>
            </a:r>
            <a:endParaRPr lang="en-US" sz="1200" dirty="0"/>
          </a:p>
          <a:p>
            <a:r>
              <a:rPr lang="en-US" sz="1200" dirty="0"/>
              <a:t>(Accessed: 13 October 2026).</a:t>
            </a:r>
          </a:p>
          <a:p>
            <a:endParaRPr lang="en-US" sz="1200" dirty="0"/>
          </a:p>
          <a:p>
            <a:r>
              <a:rPr lang="en-US" sz="1200" dirty="0"/>
              <a:t>National Institutes of Health (NIH) (2024) </a:t>
            </a:r>
            <a:r>
              <a:rPr lang="en-US" sz="1200" i="1" dirty="0"/>
              <a:t>‘The Health Belief Model of Behavior Change’.</a:t>
            </a:r>
            <a:r>
              <a:rPr lang="en-US" sz="1200" dirty="0"/>
              <a:t> </a:t>
            </a:r>
          </a:p>
          <a:p>
            <a:r>
              <a:rPr lang="en-US" sz="1200" dirty="0"/>
              <a:t>Available at: </a:t>
            </a:r>
            <a:r>
              <a:rPr lang="en-US" sz="1200" dirty="0">
                <a:hlinkClick r:id="rId5"/>
              </a:rPr>
              <a:t>https://www.ncbi.nlm.nih.gov/books/NBK606120/</a:t>
            </a:r>
            <a:endParaRPr lang="en-US" sz="1200" dirty="0"/>
          </a:p>
          <a:p>
            <a:r>
              <a:rPr lang="en-US" sz="1200" dirty="0"/>
              <a:t> (Accessed: 19 October 2026).</a:t>
            </a:r>
          </a:p>
          <a:p>
            <a:endParaRPr lang="en-US" sz="1200" dirty="0"/>
          </a:p>
          <a:p>
            <a:r>
              <a:rPr lang="en-US" sz="1200" dirty="0"/>
              <a:t>PubMed Central (2020) </a:t>
            </a:r>
            <a:r>
              <a:rPr lang="en-US" sz="1200" i="1" dirty="0"/>
              <a:t>‘Food and mood: how do diet and nutrition affect mental wellbeing?’ </a:t>
            </a:r>
          </a:p>
          <a:p>
            <a:r>
              <a:rPr lang="en-US" sz="1200" dirty="0"/>
              <a:t>Available at: </a:t>
            </a:r>
            <a:r>
              <a:rPr lang="en-US" sz="1200" dirty="0">
                <a:hlinkClick r:id="rId6"/>
              </a:rPr>
              <a:t>https://pmc.ncbi.nlm.nih.gov/articles/PMC7322666/</a:t>
            </a:r>
            <a:endParaRPr lang="en-US" sz="1200" dirty="0"/>
          </a:p>
          <a:p>
            <a:r>
              <a:rPr lang="en-US" sz="1200" dirty="0"/>
              <a:t>(Accessed: 15 October 2026).</a:t>
            </a:r>
          </a:p>
          <a:p>
            <a:endParaRPr lang="en-US" sz="1200" dirty="0"/>
          </a:p>
          <a:p>
            <a:r>
              <a:rPr lang="en-US" sz="1200" dirty="0"/>
              <a:t>PubMed Central (2024) </a:t>
            </a:r>
            <a:r>
              <a:rPr lang="en-US" sz="1200" i="1" dirty="0"/>
              <a:t>‘</a:t>
            </a:r>
            <a:r>
              <a:rPr lang="en-US" sz="1200" dirty="0"/>
              <a:t>Behavior change theories and models within Health Belief Model research: a five-decade holistic bibliometric analysis’. </a:t>
            </a:r>
          </a:p>
          <a:p>
            <a:r>
              <a:rPr lang="en-US" sz="1200" dirty="0"/>
              <a:t>Available at: </a:t>
            </a:r>
            <a:r>
              <a:rPr lang="en-US" sz="1200" dirty="0">
                <a:hlinkClick r:id="rId7"/>
              </a:rPr>
              <a:t>https://pmc.ncbi.nlm.nih.gov/articles/PMC11272221/</a:t>
            </a:r>
            <a:endParaRPr lang="en-US" sz="1200" dirty="0"/>
          </a:p>
          <a:p>
            <a:r>
              <a:rPr lang="en-US" sz="1200" dirty="0"/>
              <a:t> (Accessed: 14 October 2026).</a:t>
            </a:r>
          </a:p>
          <a:p>
            <a:endParaRPr lang="en-US" sz="1200" dirty="0"/>
          </a:p>
          <a:p>
            <a:r>
              <a:rPr lang="en-US" sz="1200" dirty="0"/>
              <a:t>Sustainable Recovery (2026) ‘</a:t>
            </a:r>
            <a:r>
              <a:rPr lang="en-US" sz="1200" i="1" dirty="0"/>
              <a:t>Stages of Change Model’</a:t>
            </a:r>
            <a:r>
              <a:rPr lang="en-US" sz="1200" dirty="0"/>
              <a:t>. </a:t>
            </a:r>
          </a:p>
          <a:p>
            <a:r>
              <a:rPr lang="en-US" sz="1200" dirty="0"/>
              <a:t>Available at: </a:t>
            </a:r>
            <a:r>
              <a:rPr lang="en-US" sz="1200" dirty="0">
                <a:hlinkClick r:id="rId8"/>
              </a:rPr>
              <a:t>https://www.sustainablerecovery.ca/post/stages-of-change-model</a:t>
            </a:r>
            <a:endParaRPr lang="en-US" sz="1200" dirty="0"/>
          </a:p>
          <a:p>
            <a:r>
              <a:rPr lang="en-US" sz="1200" dirty="0"/>
              <a:t> (Accessed: 18 October 2026).</a:t>
            </a:r>
          </a:p>
          <a:p>
            <a:endParaRPr lang="en-US" sz="1200" dirty="0"/>
          </a:p>
          <a:p>
            <a:r>
              <a:rPr lang="en-US" sz="1200" dirty="0"/>
              <a:t>Trussell (2025) </a:t>
            </a:r>
            <a:r>
              <a:rPr lang="en-US" sz="1200" i="1" dirty="0"/>
              <a:t>Hunger in Wales, September</a:t>
            </a:r>
            <a:r>
              <a:rPr lang="en-US" sz="1200" dirty="0"/>
              <a:t>. </a:t>
            </a:r>
          </a:p>
          <a:p>
            <a:r>
              <a:rPr lang="en-US" sz="1200" dirty="0"/>
              <a:t>Available at: </a:t>
            </a:r>
            <a:r>
              <a:rPr lang="en-US" sz="1200" dirty="0">
                <a:hlinkClick r:id="rId9"/>
              </a:rPr>
              <a:t>https://cms.trussell.org.uk/sites/default/files/2026-09/Trussell%20Hunger%20in%20Wales%202025.pdf</a:t>
            </a:r>
            <a:endParaRPr lang="en-US" sz="1200" dirty="0"/>
          </a:p>
          <a:p>
            <a:r>
              <a:rPr lang="en-US" sz="1200" dirty="0"/>
              <a:t> (Accessed: 12 October 2026).</a:t>
            </a:r>
          </a:p>
          <a:p>
            <a:endParaRPr lang="en-US" sz="1200" dirty="0"/>
          </a:p>
        </p:txBody>
      </p:sp>
    </p:spTree>
    <p:extLst>
      <p:ext uri="{BB962C8B-B14F-4D97-AF65-F5344CB8AC3E}">
        <p14:creationId xmlns:p14="http://schemas.microsoft.com/office/powerpoint/2010/main" val="16422707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EDAFC-6105-E383-145A-8C4C23B5DF33}"/>
              </a:ext>
            </a:extLst>
          </p:cNvPr>
          <p:cNvSpPr>
            <a:spLocks noGrp="1"/>
          </p:cNvSpPr>
          <p:nvPr>
            <p:ph type="title"/>
          </p:nvPr>
        </p:nvSpPr>
        <p:spPr>
          <a:xfrm>
            <a:off x="0" y="1"/>
            <a:ext cx="11658600" cy="1908215"/>
          </a:xfrm>
        </p:spPr>
        <p:txBody>
          <a:bodyPr/>
          <a:lstStyle/>
          <a:p>
            <a:br>
              <a:rPr lang="en-US" sz="1200" b="0" dirty="0"/>
            </a:br>
            <a:br>
              <a:rPr lang="en-US" sz="1200" b="0" dirty="0"/>
            </a:br>
            <a:br>
              <a:rPr lang="en-US" sz="1200" b="0" dirty="0"/>
            </a:br>
            <a:r>
              <a:rPr lang="en-US" sz="1200" b="0" dirty="0"/>
              <a:t>VACU (2026) ‘</a:t>
            </a:r>
            <a:r>
              <a:rPr lang="en-US" sz="1200" b="0" i="1" dirty="0"/>
              <a:t>10 healthy habits everyone should follow</a:t>
            </a:r>
            <a:r>
              <a:rPr lang="en-US" sz="1200" b="0" dirty="0"/>
              <a:t>’.</a:t>
            </a:r>
            <a:br>
              <a:rPr lang="en-US" sz="1200" b="0" dirty="0"/>
            </a:br>
            <a:r>
              <a:rPr lang="en-US" sz="1200" b="0" dirty="0"/>
              <a:t> Available at: </a:t>
            </a:r>
            <a:r>
              <a:rPr lang="en-US" sz="1200" b="0" dirty="0">
                <a:hlinkClick r:id="rId2"/>
              </a:rPr>
              <a:t>https://vasustore.com/blogs/health/10-healthy-habits-everyone-should-follow?srsltid=AU7gw4WTI0S27K4IljFyGrxW1AIR6vNp-zmTF3CtzSqk41JF-wXDIb-h</a:t>
            </a:r>
            <a:br>
              <a:rPr lang="en-US" sz="1200" b="0" dirty="0"/>
            </a:br>
            <a:r>
              <a:rPr lang="en-US" sz="1200" b="0" dirty="0"/>
              <a:t> (Accessed: 19 October 2026).</a:t>
            </a:r>
            <a:br>
              <a:rPr lang="en-US" sz="1200" b="0" dirty="0"/>
            </a:br>
            <a:br>
              <a:rPr lang="en-US" sz="1200" b="0" dirty="0"/>
            </a:br>
            <a:r>
              <a:rPr lang="en-US" sz="1200" b="0" dirty="0"/>
              <a:t>Welsh Government (2025) </a:t>
            </a:r>
            <a:r>
              <a:rPr lang="en-US" sz="1200" b="0" i="1" dirty="0"/>
              <a:t>Welsh Index of Multiple Deprivation (WIMD) 2025 results report. 9 December</a:t>
            </a:r>
            <a:r>
              <a:rPr lang="en-US" sz="1200" b="0" dirty="0"/>
              <a:t>. </a:t>
            </a:r>
            <a:br>
              <a:rPr lang="en-US" sz="1200" b="0" dirty="0"/>
            </a:br>
            <a:r>
              <a:rPr lang="en-US" sz="1200" b="0" dirty="0"/>
              <a:t>Available at: https://www.gov.wales/welsh-index-multiple-deprivation-wimd-2025-results-report-overall-index-htm</a:t>
            </a:r>
            <a:r>
              <a:rPr lang="en-US" sz="1400" b="0" dirty="0"/>
              <a:t>l.</a:t>
            </a:r>
            <a:br>
              <a:rPr lang="en-US" sz="1400" b="0" dirty="0"/>
            </a:br>
            <a:endParaRPr lang="en-IN" sz="1400" b="0" dirty="0"/>
          </a:p>
        </p:txBody>
      </p:sp>
    </p:spTree>
    <p:extLst>
      <p:ext uri="{BB962C8B-B14F-4D97-AF65-F5344CB8AC3E}">
        <p14:creationId xmlns:p14="http://schemas.microsoft.com/office/powerpoint/2010/main" val="1024162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81</TotalTime>
  <Words>5124</Words>
  <Application>Microsoft Office PowerPoint</Application>
  <PresentationFormat>Widescreen</PresentationFormat>
  <Paragraphs>376</Paragraphs>
  <Slides>33</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Times New Roman</vt:lpstr>
      <vt:lpstr>Office Theme</vt:lpstr>
      <vt:lpstr>Component 1: Group Presentation</vt:lpstr>
      <vt:lpstr>PowerPoint Presentation</vt:lpstr>
      <vt:lpstr>Diet /Nutrition</vt:lpstr>
      <vt:lpstr>PowerPoint Presentation</vt:lpstr>
      <vt:lpstr>Behaviour, population and target activity</vt:lpstr>
      <vt:lpstr>Activity details</vt:lpstr>
      <vt:lpstr>Rationale</vt:lpstr>
      <vt:lpstr>National guidelines &amp; statistics</vt:lpstr>
      <vt:lpstr>Short-and long-term consequences</vt:lpstr>
      <vt:lpstr>Aims of campaign and benefits</vt:lpstr>
      <vt:lpstr>TASK 2: Campaign – Healthy Diet Promotion</vt:lpstr>
      <vt:lpstr>Campaign Concept and Target Audience</vt:lpstr>
      <vt:lpstr>          Rationale for the Nutrition Campaign</vt:lpstr>
      <vt:lpstr>Aims and Objectives</vt:lpstr>
      <vt:lpstr>Six-Week Campaign Activities</vt:lpstr>
      <vt:lpstr>Types of Campaign Evaluation</vt:lpstr>
      <vt:lpstr>Types of Campaign Evaluation Cntd…</vt:lpstr>
      <vt:lpstr>Measuring Campaign Effectiveness</vt:lpstr>
      <vt:lpstr>Local Partners and Campus Collaboration</vt:lpstr>
      <vt:lpstr>National Organizations and Existing Campaigns</vt:lpstr>
      <vt:lpstr>Existing Campaign Resources and Adaptation</vt:lpstr>
      <vt:lpstr>Task 3: Benefits, Models and Solution : Healthy Diet Promotion</vt:lpstr>
      <vt:lpstr>PowerPoint Presentation</vt:lpstr>
      <vt:lpstr>Physiological, Sociological &amp; Psychological Benefits of Improving Diet</vt:lpstr>
      <vt:lpstr>Sociological Benefits</vt:lpstr>
      <vt:lpstr>2.Behavioural Theories Explaining Barries to Dietary Change</vt:lpstr>
      <vt:lpstr>Psychological Benefits</vt:lpstr>
      <vt:lpstr>3.Solutions in Your Campaign to Overcome Individual Challenges</vt:lpstr>
      <vt:lpstr>Conclusion</vt:lpstr>
      <vt:lpstr>Questions</vt:lpstr>
      <vt:lpstr>References</vt:lpstr>
      <vt:lpstr>PowerPoint Presentation</vt:lpstr>
      <vt:lpstr>   VACU (2026) ‘10 healthy habits everyone should follow’.  Available at: https://vasustore.com/blogs/health/10-healthy-habits-everyone-should-follow?srsltid=AU7gw4WTI0S27K4IljFyGrxW1AIR6vNp-zmTF3CtzSqk41JF-wXDIb-h  (Accessed: 19 October 2026).  Welsh Government (2025) Welsh Index of Multiple Deprivation (WIMD) 2025 results report. 9 December.  Available at: https://www.gov.wales/welsh-index-multiple-deprivation-wimd-2025-results-report-overall-index-html.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 patel</dc:creator>
  <cp:lastModifiedBy>Kati Nehme (2224741)</cp:lastModifiedBy>
  <cp:revision>20</cp:revision>
  <dcterms:created xsi:type="dcterms:W3CDTF">2026-10-24T22:13:04Z</dcterms:created>
  <dcterms:modified xsi:type="dcterms:W3CDTF">2026-10-25T20:05:35Z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verter">
    <vt:lpwstr>SolidFramework v10.0.20290.1</vt:lpwstr>
  </property>
  <property fmtid="{D5CDD505-2E9C-101B-9397-08002B2CF9AE}" pid="3" name="Created">
    <vt:filetime>2026-10-24T00:00:00Z</vt:filetime>
  </property>
  <property fmtid="{D5CDD505-2E9C-101B-9397-08002B2CF9AE}" pid="4" name="LastSaved">
    <vt:filetime>2026-10-24T00:00:00Z</vt:filetime>
  </property>
</Properties>
</file>