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40"/>
  </p:notesMasterIdLst>
  <p:sldIdLst>
    <p:sldId id="722" r:id="rId2"/>
    <p:sldId id="294" r:id="rId3"/>
    <p:sldId id="335" r:id="rId4"/>
    <p:sldId id="336" r:id="rId5"/>
    <p:sldId id="343" r:id="rId6"/>
    <p:sldId id="373" r:id="rId7"/>
    <p:sldId id="342" r:id="rId8"/>
    <p:sldId id="345" r:id="rId9"/>
    <p:sldId id="340" r:id="rId10"/>
    <p:sldId id="357" r:id="rId11"/>
    <p:sldId id="337" r:id="rId12"/>
    <p:sldId id="363" r:id="rId13"/>
    <p:sldId id="364" r:id="rId14"/>
    <p:sldId id="365" r:id="rId15"/>
    <p:sldId id="369" r:id="rId16"/>
    <p:sldId id="366" r:id="rId17"/>
    <p:sldId id="367" r:id="rId18"/>
    <p:sldId id="368" r:id="rId19"/>
    <p:sldId id="338" r:id="rId20"/>
    <p:sldId id="339" r:id="rId21"/>
    <p:sldId id="355" r:id="rId22"/>
    <p:sldId id="356" r:id="rId23"/>
    <p:sldId id="341" r:id="rId24"/>
    <p:sldId id="358" r:id="rId25"/>
    <p:sldId id="359" r:id="rId26"/>
    <p:sldId id="360" r:id="rId27"/>
    <p:sldId id="362" r:id="rId28"/>
    <p:sldId id="344" r:id="rId29"/>
    <p:sldId id="346" r:id="rId30"/>
    <p:sldId id="347" r:id="rId31"/>
    <p:sldId id="349" r:id="rId32"/>
    <p:sldId id="348" r:id="rId33"/>
    <p:sldId id="350" r:id="rId34"/>
    <p:sldId id="351" r:id="rId35"/>
    <p:sldId id="353" r:id="rId36"/>
    <p:sldId id="376" r:id="rId37"/>
    <p:sldId id="273" r:id="rId38"/>
    <p:sldId id="334"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k Bell-Davies" initials="MB" lastIdx="1" clrIdx="0">
    <p:extLst>
      <p:ext uri="{19B8F6BF-5375-455C-9EA6-DF929625EA0E}">
        <p15:presenceInfo xmlns:p15="http://schemas.microsoft.com/office/powerpoint/2012/main" userId="S::m.bell-davies@uwtsd.ac.uk::cf4517c8-733c-4d00-a9de-ac3b52b5471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643"/>
    <p:restoredTop sz="66113" autoAdjust="0"/>
  </p:normalViewPr>
  <p:slideViewPr>
    <p:cSldViewPr snapToGrid="0" snapToObjects="1">
      <p:cViewPr>
        <p:scale>
          <a:sx n="49" d="100"/>
          <a:sy n="49" d="100"/>
        </p:scale>
        <p:origin x="864" y="24"/>
      </p:cViewPr>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ian Taylor" userId="048a4a8f-b9d6-44f7-8fab-cc1e95231e0c" providerId="ADAL" clId="{DC62434F-58FF-4318-9C44-98A65890F58A}"/>
    <pc:docChg chg="custSel modSld">
      <pc:chgData name="Brian Taylor" userId="048a4a8f-b9d6-44f7-8fab-cc1e95231e0c" providerId="ADAL" clId="{DC62434F-58FF-4318-9C44-98A65890F58A}" dt="2023-08-06T08:00:02.761" v="4" actId="729"/>
      <pc:docMkLst>
        <pc:docMk/>
      </pc:docMkLst>
      <pc:sldChg chg="modSp mod">
        <pc:chgData name="Brian Taylor" userId="048a4a8f-b9d6-44f7-8fab-cc1e95231e0c" providerId="ADAL" clId="{DC62434F-58FF-4318-9C44-98A65890F58A}" dt="2023-08-06T07:43:49.778" v="2" actId="313"/>
        <pc:sldMkLst>
          <pc:docMk/>
          <pc:sldMk cId="3890619680" sldId="336"/>
        </pc:sldMkLst>
        <pc:spChg chg="mod">
          <ac:chgData name="Brian Taylor" userId="048a4a8f-b9d6-44f7-8fab-cc1e95231e0c" providerId="ADAL" clId="{DC62434F-58FF-4318-9C44-98A65890F58A}" dt="2023-08-06T07:43:49.778" v="2" actId="313"/>
          <ac:spMkLst>
            <pc:docMk/>
            <pc:sldMk cId="3890619680" sldId="336"/>
            <ac:spMk id="3" creationId="{767CE119-BB5C-8149-AF39-837CBD4255F4}"/>
          </ac:spMkLst>
        </pc:spChg>
      </pc:sldChg>
      <pc:sldChg chg="mod modShow">
        <pc:chgData name="Brian Taylor" userId="048a4a8f-b9d6-44f7-8fab-cc1e95231e0c" providerId="ADAL" clId="{DC62434F-58FF-4318-9C44-98A65890F58A}" dt="2023-08-05T11:53:31.667" v="0" actId="729"/>
        <pc:sldMkLst>
          <pc:docMk/>
          <pc:sldMk cId="580346056" sldId="345"/>
        </pc:sldMkLst>
      </pc:sldChg>
      <pc:sldChg chg="mod modShow">
        <pc:chgData name="Brian Taylor" userId="048a4a8f-b9d6-44f7-8fab-cc1e95231e0c" providerId="ADAL" clId="{DC62434F-58FF-4318-9C44-98A65890F58A}" dt="2023-08-05T11:55:59.829" v="1" actId="729"/>
        <pc:sldMkLst>
          <pc:docMk/>
          <pc:sldMk cId="2047394804" sldId="346"/>
        </pc:sldMkLst>
      </pc:sldChg>
      <pc:sldChg chg="mod modShow">
        <pc:chgData name="Brian Taylor" userId="048a4a8f-b9d6-44f7-8fab-cc1e95231e0c" providerId="ADAL" clId="{DC62434F-58FF-4318-9C44-98A65890F58A}" dt="2023-08-05T11:55:59.829" v="1" actId="729"/>
        <pc:sldMkLst>
          <pc:docMk/>
          <pc:sldMk cId="1678422465" sldId="347"/>
        </pc:sldMkLst>
      </pc:sldChg>
      <pc:sldChg chg="mod modShow">
        <pc:chgData name="Brian Taylor" userId="048a4a8f-b9d6-44f7-8fab-cc1e95231e0c" providerId="ADAL" clId="{DC62434F-58FF-4318-9C44-98A65890F58A}" dt="2023-08-05T11:55:59.829" v="1" actId="729"/>
        <pc:sldMkLst>
          <pc:docMk/>
          <pc:sldMk cId="2046080131" sldId="348"/>
        </pc:sldMkLst>
      </pc:sldChg>
      <pc:sldChg chg="mod modShow">
        <pc:chgData name="Brian Taylor" userId="048a4a8f-b9d6-44f7-8fab-cc1e95231e0c" providerId="ADAL" clId="{DC62434F-58FF-4318-9C44-98A65890F58A}" dt="2023-08-05T11:55:59.829" v="1" actId="729"/>
        <pc:sldMkLst>
          <pc:docMk/>
          <pc:sldMk cId="2224817733" sldId="349"/>
        </pc:sldMkLst>
      </pc:sldChg>
      <pc:sldChg chg="mod modShow">
        <pc:chgData name="Brian Taylor" userId="048a4a8f-b9d6-44f7-8fab-cc1e95231e0c" providerId="ADAL" clId="{DC62434F-58FF-4318-9C44-98A65890F58A}" dt="2023-08-05T11:55:59.829" v="1" actId="729"/>
        <pc:sldMkLst>
          <pc:docMk/>
          <pc:sldMk cId="1095362828" sldId="350"/>
        </pc:sldMkLst>
      </pc:sldChg>
      <pc:sldChg chg="mod modShow">
        <pc:chgData name="Brian Taylor" userId="048a4a8f-b9d6-44f7-8fab-cc1e95231e0c" providerId="ADAL" clId="{DC62434F-58FF-4318-9C44-98A65890F58A}" dt="2023-08-05T11:55:59.829" v="1" actId="729"/>
        <pc:sldMkLst>
          <pc:docMk/>
          <pc:sldMk cId="1508254332" sldId="351"/>
        </pc:sldMkLst>
      </pc:sldChg>
      <pc:sldChg chg="mod modShow">
        <pc:chgData name="Brian Taylor" userId="048a4a8f-b9d6-44f7-8fab-cc1e95231e0c" providerId="ADAL" clId="{DC62434F-58FF-4318-9C44-98A65890F58A}" dt="2023-08-05T11:55:59.829" v="1" actId="729"/>
        <pc:sldMkLst>
          <pc:docMk/>
          <pc:sldMk cId="4259605159" sldId="353"/>
        </pc:sldMkLst>
      </pc:sldChg>
      <pc:sldChg chg="mod modShow">
        <pc:chgData name="Brian Taylor" userId="048a4a8f-b9d6-44f7-8fab-cc1e95231e0c" providerId="ADAL" clId="{DC62434F-58FF-4318-9C44-98A65890F58A}" dt="2023-08-06T08:00:02.761" v="4" actId="729"/>
        <pc:sldMkLst>
          <pc:docMk/>
          <pc:sldMk cId="2904422106" sldId="357"/>
        </pc:sldMkLst>
      </pc:sldChg>
      <pc:sldChg chg="mod modShow">
        <pc:chgData name="Brian Taylor" userId="048a4a8f-b9d6-44f7-8fab-cc1e95231e0c" providerId="ADAL" clId="{DC62434F-58FF-4318-9C44-98A65890F58A}" dt="2023-08-06T07:56:59.649" v="3" actId="729"/>
        <pc:sldMkLst>
          <pc:docMk/>
          <pc:sldMk cId="3229329911" sldId="37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826A2C-5479-944A-8225-4D3982AB50B4}" type="datetimeFigureOut">
              <a:rPr lang="en-US" smtClean="0"/>
              <a:t>8/6/2023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6B352B-CE58-8244-A246-7FE01DB8FCC2}" type="slidenum">
              <a:rPr lang="en-US" smtClean="0"/>
              <a:t>‹#›</a:t>
            </a:fld>
            <a:endParaRPr lang="en-US"/>
          </a:p>
        </p:txBody>
      </p:sp>
    </p:spTree>
    <p:extLst>
      <p:ext uri="{BB962C8B-B14F-4D97-AF65-F5344CB8AC3E}">
        <p14:creationId xmlns:p14="http://schemas.microsoft.com/office/powerpoint/2010/main" val="373836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a:t>
            </a:fld>
            <a:endParaRPr lang="en-US"/>
          </a:p>
        </p:txBody>
      </p:sp>
    </p:spTree>
    <p:extLst>
      <p:ext uri="{BB962C8B-B14F-4D97-AF65-F5344CB8AC3E}">
        <p14:creationId xmlns:p14="http://schemas.microsoft.com/office/powerpoint/2010/main" val="247738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altLang="en-US" dirty="0" err="1"/>
              <a:t>Organisational</a:t>
            </a:r>
            <a:r>
              <a:rPr lang="en-US" altLang="en-US" dirty="0"/>
              <a:t> Structure: Formal system of task and job reporting relationships</a:t>
            </a:r>
          </a:p>
          <a:p>
            <a:pPr eaLnBrk="1" hangingPunct="1">
              <a:defRPr/>
            </a:pPr>
            <a:r>
              <a:rPr lang="en-US" altLang="en-US" dirty="0" err="1"/>
              <a:t>Organisational</a:t>
            </a:r>
            <a:r>
              <a:rPr lang="en-US" altLang="en-US" dirty="0"/>
              <a:t> Design: Arrangement of tasks and job relationships that comprise the </a:t>
            </a:r>
            <a:r>
              <a:rPr lang="en-US" altLang="en-US" dirty="0" err="1"/>
              <a:t>organisational</a:t>
            </a:r>
            <a:r>
              <a:rPr lang="en-US" altLang="en-US" dirty="0"/>
              <a:t> structure, which is </a:t>
            </a:r>
            <a:r>
              <a:rPr lang="en-US" altLang="en-US" b="0" dirty="0"/>
              <a:t>the process of constructing and adjusting an </a:t>
            </a:r>
            <a:r>
              <a:rPr lang="en-US" altLang="en-US" b="0" dirty="0" err="1">
                <a:solidFill>
                  <a:srgbClr val="00FFFF"/>
                </a:solidFill>
              </a:rPr>
              <a:t>organisation’s</a:t>
            </a:r>
            <a:r>
              <a:rPr lang="en-US" altLang="en-US" b="0" dirty="0">
                <a:solidFill>
                  <a:srgbClr val="00FFFF"/>
                </a:solidFill>
              </a:rPr>
              <a:t> structure </a:t>
            </a:r>
            <a:r>
              <a:rPr lang="en-US" altLang="en-US" b="0" dirty="0"/>
              <a:t>to achieve its goals.</a:t>
            </a:r>
            <a:br>
              <a:rPr lang="en-US" altLang="en-US" b="0" dirty="0"/>
            </a:br>
            <a:br>
              <a:rPr lang="en-US" altLang="en-US" b="0" dirty="0"/>
            </a:br>
            <a:r>
              <a:rPr lang="en-US" altLang="en-US" b="0" dirty="0"/>
              <a:t>Effective </a:t>
            </a:r>
            <a:r>
              <a:rPr lang="en-US" altLang="en-US" b="0" dirty="0" err="1"/>
              <a:t>organisational</a:t>
            </a:r>
            <a:r>
              <a:rPr lang="en-US" altLang="en-US" b="0" dirty="0"/>
              <a:t> design links various departments within an </a:t>
            </a:r>
            <a:r>
              <a:rPr lang="en-US" altLang="en-US" b="0" dirty="0" err="1"/>
              <a:t>organisation</a:t>
            </a:r>
            <a:r>
              <a:rPr lang="en-US" altLang="en-US" b="0" dirty="0"/>
              <a:t>, </a:t>
            </a:r>
            <a:r>
              <a:rPr lang="en-US" altLang="en-US" b="0" dirty="0" err="1"/>
              <a:t>co-ordinating</a:t>
            </a:r>
            <a:r>
              <a:rPr lang="en-US" altLang="en-US" b="0" dirty="0"/>
              <a:t> the structural elements in the most effective or productive way. </a:t>
            </a:r>
          </a:p>
          <a:p>
            <a:pPr marL="222250" indent="-222250" eaLnBrk="1" hangingPunct="1">
              <a:spcBef>
                <a:spcPct val="35000"/>
              </a:spcBef>
              <a:defRPr/>
            </a:pPr>
            <a:br>
              <a:rPr lang="en-US" dirty="0"/>
            </a:br>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a:t>
            </a:fld>
            <a:endParaRPr lang="en-US"/>
          </a:p>
        </p:txBody>
      </p:sp>
    </p:spTree>
    <p:extLst>
      <p:ext uri="{BB962C8B-B14F-4D97-AF65-F5344CB8AC3E}">
        <p14:creationId xmlns:p14="http://schemas.microsoft.com/office/powerpoint/2010/main" val="490032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b="1" i="0" dirty="0"/>
              <a:t>Work Specialisation </a:t>
            </a:r>
            <a:r>
              <a:rPr lang="en-GB" altLang="en-US" dirty="0"/>
              <a:t>is dividing work activities in an organization into separate job tasks.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b="1" i="0"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b="1" i="0" dirty="0"/>
              <a:t>Departmentalisation</a:t>
            </a:r>
            <a:r>
              <a:rPr lang="en-GB" altLang="en-US" dirty="0"/>
              <a:t> refers to the basis by which jobs are grouped together. 5 common forms of departmentalisation exist:</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1.  Functional – grouping jobs by functions performed</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2.  Product - grouping jobs by product line</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3.  Geographical – grouping jobs based on territory or geography</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4.  Process – grouping based in product or customer flow</a:t>
            </a:r>
          </a:p>
          <a:p>
            <a:pPr marL="406400" indent="-301625" defTabSz="449263" eaLnBrk="1" hangingPunct="1">
              <a:lnSpc>
                <a:spcPct val="93000"/>
              </a:lnSpc>
              <a:buFont typeface="Wingdings" pitchFamily="2" charset="2"/>
              <a:buAutoNum type="arabicPeriod" startAt="5"/>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Customer – grouped by type of customer and/or needs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b="1" i="0"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b="1" i="0" dirty="0"/>
              <a:t>Chain of command </a:t>
            </a:r>
            <a:r>
              <a:rPr lang="en-GB" altLang="en-US" b="0" dirty="0"/>
              <a:t>the</a:t>
            </a:r>
            <a:r>
              <a:rPr lang="en-GB" altLang="en-US" sz="2400" dirty="0"/>
              <a:t> </a:t>
            </a:r>
            <a:r>
              <a:rPr lang="en-GB" altLang="en-US" dirty="0"/>
              <a:t>line of authority extending from upper organisational levels to the lowest levels. It clarifies who reports to whom.</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b="1" dirty="0"/>
              <a:t>Span of Control </a:t>
            </a:r>
            <a:r>
              <a:rPr lang="en-GB" altLang="en-US" dirty="0"/>
              <a:t>refers to the number of employees a manager can efficiently and effectively manage.</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b="1" dirty="0"/>
              <a:t>Span of Control</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The number of employees who can be effectively and efficiently supervised by a manager.</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Width of span is affected by:</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Skills and abilities of the manager</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Employee characteristics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Characteristics of the work being done</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Similarity of tasks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Complexity of tasks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Physical proximity of subordinates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Standardisation of tasks </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b="1" dirty="0"/>
              <a:t>Centralisation</a:t>
            </a:r>
            <a:r>
              <a:rPr lang="en-GB" altLang="en-US" dirty="0"/>
              <a:t> refers to the degree to which decision making is concentrated at upper levels of the organisation.</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(Lower-level managers are not as capable or experienced at making decisions as upper-level managers.)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(Lower-level managers do not want to have a say in decisions.)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(Effective implementation of company strategies depends on managers retaining say over what happens.)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b="1" dirty="0"/>
              <a:t>Formalisation</a:t>
            </a:r>
            <a:r>
              <a:rPr lang="en-GB" altLang="en-US" dirty="0"/>
              <a:t> refers to how standardised an organisation's jobs are and the extent to which employee behaviour is guided by rules and</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procedures. </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Formalisations also refers to the degree to which jobs within the organisation are standardised and the extent to which employee behaviour is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guided by rules and procedures.  </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Highly formalised jobs offer little discretion over what is to be done.</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Low formalisation means fewer constraints on how employees do their work.</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How standardised are the jobs?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high formalisation means employees have little discretion</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low formalisation means employees have more freedom</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AutoNum type="arabicPeriod" startAt="5"/>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222250" indent="-222250" eaLnBrk="1" hangingPunct="1">
              <a:spcBef>
                <a:spcPct val="35000"/>
              </a:spcBef>
              <a:defRPr/>
            </a:pPr>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3</a:t>
            </a:fld>
            <a:endParaRPr lang="en-US"/>
          </a:p>
        </p:txBody>
      </p:sp>
    </p:spTree>
    <p:extLst>
      <p:ext uri="{BB962C8B-B14F-4D97-AF65-F5344CB8AC3E}">
        <p14:creationId xmlns:p14="http://schemas.microsoft.com/office/powerpoint/2010/main" val="32392886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80000"/>
              </a:lnSpc>
              <a:defRPr/>
            </a:pPr>
            <a:r>
              <a:rPr lang="en-US" altLang="en-US" sz="1200" b="1" dirty="0"/>
              <a:t>How best coordination</a:t>
            </a:r>
            <a:r>
              <a:rPr lang="en-US" altLang="en-US" sz="1200" dirty="0"/>
              <a:t> is achieved.  Consider:</a:t>
            </a:r>
          </a:p>
          <a:p>
            <a:pPr eaLnBrk="1" hangingPunct="1">
              <a:lnSpc>
                <a:spcPct val="80000"/>
              </a:lnSpc>
              <a:defRPr/>
            </a:pPr>
            <a:r>
              <a:rPr lang="en-US" altLang="en-US" sz="1200" dirty="0"/>
              <a:t>Unity of command</a:t>
            </a:r>
            <a:br>
              <a:rPr lang="en-US" altLang="en-US" sz="1200" dirty="0"/>
            </a:br>
            <a:r>
              <a:rPr lang="en-US" altLang="en-US" sz="1200" dirty="0"/>
              <a:t>Scalar principle</a:t>
            </a:r>
            <a:br>
              <a:rPr lang="en-US" altLang="en-US" sz="1200" dirty="0"/>
            </a:br>
            <a:r>
              <a:rPr lang="en-US" altLang="en-US" sz="1200" dirty="0"/>
              <a:t>Responsibility and</a:t>
            </a:r>
            <a:r>
              <a:rPr lang="en-US" altLang="en-US" sz="1100" dirty="0"/>
              <a:t> </a:t>
            </a:r>
            <a:r>
              <a:rPr lang="en-US" altLang="en-US" sz="1200" dirty="0"/>
              <a:t>authority principle</a:t>
            </a:r>
            <a:br>
              <a:rPr lang="en-US" altLang="en-US" sz="1100" dirty="0"/>
            </a:br>
            <a:r>
              <a:rPr lang="en-US" altLang="en-US" sz="1200" dirty="0"/>
              <a:t>Span of control</a:t>
            </a:r>
            <a:br>
              <a:rPr lang="en-US" altLang="en-US" sz="1200" dirty="0"/>
            </a:br>
            <a:r>
              <a:rPr lang="en-US" altLang="en-US" sz="1200" dirty="0"/>
              <a:t>Departmentalization</a:t>
            </a:r>
            <a:br>
              <a:rPr lang="en-US" altLang="en-US" sz="1200" dirty="0"/>
            </a:br>
            <a:r>
              <a:rPr lang="en-US" altLang="en-US" sz="1200" dirty="0"/>
              <a:t>- functional</a:t>
            </a:r>
            <a:br>
              <a:rPr lang="en-US" altLang="en-US" sz="1200" dirty="0"/>
            </a:br>
            <a:r>
              <a:rPr lang="en-US" altLang="en-US" sz="1200" dirty="0"/>
              <a:t>- product</a:t>
            </a:r>
            <a:br>
              <a:rPr lang="en-US" altLang="en-US" sz="1200" dirty="0"/>
            </a:br>
            <a:r>
              <a:rPr lang="en-US" altLang="en-US" sz="1200" dirty="0"/>
              <a:t>- users</a:t>
            </a:r>
            <a:br>
              <a:rPr lang="en-US" altLang="en-US" sz="1200" dirty="0"/>
            </a:br>
            <a:r>
              <a:rPr lang="en-US" altLang="en-US" sz="1200" dirty="0"/>
              <a:t>- territory</a:t>
            </a:r>
            <a:br>
              <a:rPr lang="en-US" altLang="en-US" sz="1200" dirty="0"/>
            </a:br>
            <a:r>
              <a:rPr lang="en-US" altLang="en-US" sz="1200" dirty="0"/>
              <a:t>- process or equipment </a:t>
            </a:r>
            <a:endParaRPr lang="en-US" altLang="en-US" sz="1200" b="1" dirty="0"/>
          </a:p>
          <a:p>
            <a:pPr eaLnBrk="1" hangingPunct="1">
              <a:lnSpc>
                <a:spcPct val="80000"/>
              </a:lnSpc>
              <a:defRPr/>
            </a:pPr>
            <a:r>
              <a:rPr lang="en-US" altLang="en-US" sz="1200" b="1" dirty="0"/>
              <a:t>De-centralization and centralization</a:t>
            </a:r>
            <a:r>
              <a:rPr lang="en-US" altLang="en-US" sz="1200" dirty="0"/>
              <a:t> </a:t>
            </a:r>
            <a:endParaRPr lang="en-US" altLang="en-US" sz="1200" b="1" dirty="0"/>
          </a:p>
          <a:p>
            <a:pPr eaLnBrk="1" hangingPunct="1">
              <a:lnSpc>
                <a:spcPct val="80000"/>
              </a:lnSpc>
              <a:defRPr/>
            </a:pPr>
            <a:r>
              <a:rPr lang="en-US" altLang="en-US" sz="1200" b="1" dirty="0"/>
              <a:t>Line and staff relationships</a:t>
            </a:r>
            <a:r>
              <a:rPr lang="en-US" altLang="en-US" sz="1200" dirty="0"/>
              <a:t> </a:t>
            </a:r>
          </a:p>
          <a:p>
            <a:br>
              <a:rPr lang="en-US" dirty="0"/>
            </a:br>
            <a:r>
              <a:rPr lang="en-US" b="1" dirty="0" err="1"/>
              <a:t>Centralised</a:t>
            </a:r>
            <a:r>
              <a:rPr lang="en-US" dirty="0"/>
              <a:t>:  In a simple </a:t>
            </a:r>
            <a:r>
              <a:rPr lang="en-US" dirty="0" err="1"/>
              <a:t>centralised</a:t>
            </a:r>
            <a:r>
              <a:rPr lang="en-US" dirty="0"/>
              <a:t> </a:t>
            </a:r>
            <a:r>
              <a:rPr lang="en-US" dirty="0" err="1"/>
              <a:t>organisational</a:t>
            </a:r>
            <a:r>
              <a:rPr lang="en-US" dirty="0"/>
              <a:t> structure, power, decision making authority and responsibility for goal setting are vested in one person at the top. This structure is usually found in small and single-person-owned </a:t>
            </a:r>
            <a:r>
              <a:rPr lang="en-US" dirty="0" err="1"/>
              <a:t>organisations</a:t>
            </a:r>
            <a:r>
              <a:rPr lang="en-US" dirty="0"/>
              <a:t>. The basic requirement of a simple </a:t>
            </a:r>
            <a:r>
              <a:rPr lang="en-US" dirty="0" err="1"/>
              <a:t>centralised</a:t>
            </a:r>
            <a:r>
              <a:rPr lang="en-US" dirty="0"/>
              <a:t> structure is that it has only one or two functions, and a few people who are specialists in critical functions. The manager is generally an expert in all related areas of functions and is responsible for coordination. Thus, the </a:t>
            </a:r>
            <a:r>
              <a:rPr lang="en-US" dirty="0" err="1"/>
              <a:t>organisation</a:t>
            </a:r>
            <a:r>
              <a:rPr lang="en-US" dirty="0"/>
              <a:t> has only two hierarchical levels. However, this structure has to become more complex for growth, diversification or other reasons. </a:t>
            </a:r>
          </a:p>
          <a:p>
            <a:br>
              <a:rPr lang="en-US" dirty="0"/>
            </a:br>
            <a:r>
              <a:rPr lang="en-US" b="1" dirty="0"/>
              <a:t>Bureaucratic</a:t>
            </a:r>
            <a:r>
              <a:rPr lang="en-US" dirty="0"/>
              <a:t>: </a:t>
            </a:r>
          </a:p>
          <a:p>
            <a:r>
              <a:rPr lang="en-US" dirty="0"/>
              <a:t>In large </a:t>
            </a:r>
            <a:r>
              <a:rPr lang="en-US" dirty="0" err="1"/>
              <a:t>organisations</a:t>
            </a:r>
            <a:r>
              <a:rPr lang="en-US" dirty="0"/>
              <a:t> and </a:t>
            </a:r>
            <a:r>
              <a:rPr lang="en-US" u="sng" dirty="0"/>
              <a:t>under well defined conditions</a:t>
            </a:r>
            <a:r>
              <a:rPr lang="en-US" dirty="0"/>
              <a:t>, </a:t>
            </a:r>
            <a:r>
              <a:rPr lang="en-US" dirty="0" err="1"/>
              <a:t>organisation</a:t>
            </a:r>
            <a:r>
              <a:rPr lang="en-US" dirty="0"/>
              <a:t> structure may be bureaucratic. The essential elements of a bureaucratic </a:t>
            </a:r>
            <a:r>
              <a:rPr lang="en-US" dirty="0" err="1"/>
              <a:t>organisation</a:t>
            </a:r>
            <a:r>
              <a:rPr lang="en-US" dirty="0"/>
              <a:t> are: </a:t>
            </a:r>
          </a:p>
          <a:p>
            <a:r>
              <a:rPr lang="en-US" dirty="0"/>
              <a:t>· the use of standard methods and procedures for performing work; and</a:t>
            </a:r>
            <a:br>
              <a:rPr lang="en-US" dirty="0"/>
            </a:br>
            <a:r>
              <a:rPr lang="en-US" dirty="0"/>
              <a:t>· a high degree of control to ensure standard performance. </a:t>
            </a:r>
          </a:p>
          <a:p>
            <a:r>
              <a:rPr lang="en-US" dirty="0"/>
              <a:t>Strengths: </a:t>
            </a:r>
          </a:p>
          <a:p>
            <a:r>
              <a:rPr lang="en-US" dirty="0"/>
              <a:t>economies of scale</a:t>
            </a:r>
          </a:p>
          <a:p>
            <a:r>
              <a:rPr lang="en-US" dirty="0"/>
              <a:t>minimum duplication (personnel &amp; equipment)</a:t>
            </a:r>
          </a:p>
          <a:p>
            <a:r>
              <a:rPr lang="en-US" dirty="0"/>
              <a:t>Lower quality employees acceptable (reduces employment costs)</a:t>
            </a:r>
          </a:p>
          <a:p>
            <a:r>
              <a:rPr lang="en-US" dirty="0"/>
              <a:t>Weaknesses</a:t>
            </a:r>
            <a:br>
              <a:rPr lang="en-US" dirty="0"/>
            </a:br>
            <a:r>
              <a:rPr lang="en-US" dirty="0"/>
              <a:t>potential conflicts</a:t>
            </a:r>
          </a:p>
          <a:p>
            <a:r>
              <a:rPr lang="en-US" dirty="0"/>
              <a:t>Obsession over rule following</a:t>
            </a:r>
          </a:p>
          <a:p>
            <a:endParaRPr lang="en-US" dirty="0"/>
          </a:p>
          <a:p>
            <a:r>
              <a:rPr lang="en-US" b="1" dirty="0" err="1"/>
              <a:t>Divisionalised</a:t>
            </a:r>
            <a:r>
              <a:rPr lang="en-US" dirty="0"/>
              <a:t> </a:t>
            </a:r>
            <a:r>
              <a:rPr lang="en-US" dirty="0" err="1"/>
              <a:t>organisational</a:t>
            </a:r>
            <a:r>
              <a:rPr lang="en-US" dirty="0"/>
              <a:t> design refers to a multi-product or service design that separates different products or services to facilitate management planning and control. Different divisions in the </a:t>
            </a:r>
            <a:r>
              <a:rPr lang="en-US" dirty="0" err="1"/>
              <a:t>organisation</a:t>
            </a:r>
            <a:r>
              <a:rPr lang="en-US" dirty="0"/>
              <a:t> can further have simple </a:t>
            </a:r>
            <a:r>
              <a:rPr lang="en-US" dirty="0" err="1"/>
              <a:t>centralised</a:t>
            </a:r>
            <a:r>
              <a:rPr lang="en-US" dirty="0"/>
              <a:t> or functional designs, depending upon their size and activities. This type of </a:t>
            </a:r>
            <a:r>
              <a:rPr lang="en-US" dirty="0" err="1"/>
              <a:t>organisational</a:t>
            </a:r>
            <a:r>
              <a:rPr lang="en-US" dirty="0"/>
              <a:t> design is </a:t>
            </a:r>
            <a:r>
              <a:rPr lang="en-US" dirty="0" err="1"/>
              <a:t>favoured</a:t>
            </a:r>
            <a:r>
              <a:rPr lang="en-US" dirty="0"/>
              <a:t> when different kinds of products or services require different kinds of management. </a:t>
            </a:r>
          </a:p>
          <a:p>
            <a:endParaRPr lang="en-US" dirty="0"/>
          </a:p>
          <a:p>
            <a:pPr eaLnBrk="1" hangingPunct="1">
              <a:lnSpc>
                <a:spcPct val="90000"/>
              </a:lnSpc>
              <a:buFont typeface="Wingdings" pitchFamily="2" charset="2"/>
              <a:buNone/>
              <a:defRPr/>
            </a:pPr>
            <a:r>
              <a:rPr lang="en-US" altLang="en-US" dirty="0"/>
              <a:t>Modern approaches to </a:t>
            </a:r>
            <a:r>
              <a:rPr lang="en-US" altLang="en-US" dirty="0" err="1"/>
              <a:t>organisational</a:t>
            </a:r>
            <a:r>
              <a:rPr lang="en-US" altLang="en-US" dirty="0"/>
              <a:t> design include project, matrix and adhocracy types:</a:t>
            </a:r>
            <a:br>
              <a:rPr lang="en-US" altLang="en-US" dirty="0"/>
            </a:br>
            <a:endParaRPr lang="en-US" altLang="en-US" sz="1200" dirty="0"/>
          </a:p>
          <a:p>
            <a:pPr eaLnBrk="1" hangingPunct="1">
              <a:lnSpc>
                <a:spcPct val="90000"/>
              </a:lnSpc>
              <a:defRPr/>
            </a:pPr>
            <a:r>
              <a:rPr lang="en-US" altLang="en-US" sz="1200" b="1" dirty="0"/>
              <a:t>Project design </a:t>
            </a:r>
            <a:r>
              <a:rPr lang="en-US" altLang="en-US" sz="1200" dirty="0"/>
              <a:t>is also called </a:t>
            </a:r>
            <a:r>
              <a:rPr lang="en-US" altLang="en-US" sz="1200" u="sng" dirty="0"/>
              <a:t>team or task force</a:t>
            </a:r>
            <a:r>
              <a:rPr lang="en-US" altLang="en-US" sz="1200" dirty="0"/>
              <a:t> type. Used to coordinate across departments for temporary, specific and complex problems which cannot be handled by a single department. This design facilitates inputs from different areas. Members from different departments and functional areas constitute a team, in which every member provides expertise in their area of specialization. Such a structure generally coexists with the more traditional functional designs. </a:t>
            </a:r>
          </a:p>
          <a:p>
            <a:pPr marL="0" marR="0" lvl="0" indent="0" algn="l" defTabSz="914400" rtl="0" eaLnBrk="1" fontAlgn="auto" latinLnBrk="0" hangingPunct="1">
              <a:lnSpc>
                <a:spcPct val="90000"/>
              </a:lnSpc>
              <a:spcBef>
                <a:spcPts val="0"/>
              </a:spcBef>
              <a:spcAft>
                <a:spcPts val="0"/>
              </a:spcAft>
              <a:buClrTx/>
              <a:buSzTx/>
              <a:buFontTx/>
              <a:buNone/>
              <a:tabLst/>
              <a:defRPr/>
            </a:pPr>
            <a:br>
              <a:rPr lang="en-US" altLang="en-US" sz="1200" b="0" dirty="0"/>
            </a:br>
            <a:r>
              <a:rPr lang="en-US" altLang="en-US" sz="1200" b="1" dirty="0"/>
              <a:t>Matrix</a:t>
            </a:r>
            <a:r>
              <a:rPr lang="en-US" altLang="en-US" sz="1200" dirty="0"/>
              <a:t> design blends 2 different types of designs, (project and functional) (</a:t>
            </a:r>
            <a:r>
              <a:rPr lang="en-US" altLang="en-US" sz="1200" dirty="0" err="1"/>
              <a:t>Kolodny</a:t>
            </a:r>
            <a:r>
              <a:rPr lang="en-US" altLang="en-US" sz="1200" dirty="0"/>
              <a:t>, 1979). Since the project type of </a:t>
            </a:r>
            <a:r>
              <a:rPr lang="en-US" altLang="en-US" sz="1200" dirty="0" err="1"/>
              <a:t>organisational</a:t>
            </a:r>
            <a:r>
              <a:rPr lang="en-US" altLang="en-US" sz="1200" dirty="0"/>
              <a:t> design is not considered stable, matrix designs attempt to provide permanent management structures by combining project and functional structures. The main advantage of this combination is that the matrix design balances both technical and project goals while allocating specific responsibilities to both. Technical goals refer to how well work is done, while project goals relate to issues such as type of work to be done and its costs. </a:t>
            </a:r>
          </a:p>
          <a:p>
            <a:pPr marL="0" marR="0" lvl="0" indent="0" algn="l" defTabSz="914400" rtl="0" eaLnBrk="1" fontAlgn="auto" latinLnBrk="0" hangingPunct="1">
              <a:lnSpc>
                <a:spcPct val="9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90000"/>
              </a:lnSpc>
              <a:spcBef>
                <a:spcPts val="0"/>
              </a:spcBef>
              <a:spcAft>
                <a:spcPts val="0"/>
              </a:spcAft>
              <a:buClrTx/>
              <a:buSzTx/>
              <a:buFontTx/>
              <a:buNone/>
              <a:tabLst/>
              <a:defRPr/>
            </a:pPr>
            <a:r>
              <a:rPr lang="en-US" altLang="en-US" sz="1200" b="1" dirty="0"/>
              <a:t>Adhocratic</a:t>
            </a:r>
            <a:r>
              <a:rPr lang="en-US" altLang="en-US" sz="1200" dirty="0"/>
              <a:t> structures are also called 'free form' or organic structures. They stress managerial styles which do not depend upon formal structures. Are well suited for complex and non-standard work and rely on informal structures. An adhocratic structure is flexible, adaptive and </a:t>
            </a:r>
            <a:r>
              <a:rPr lang="en-US" altLang="en-US" sz="1200" dirty="0" err="1"/>
              <a:t>organised</a:t>
            </a:r>
            <a:r>
              <a:rPr lang="en-US" altLang="en-US" sz="1200" dirty="0"/>
              <a:t> around special problems to be solved by a group consisting of experts with diverse professional skills (Robbins, 1989). These experts have decision making authority and other powers. The adhocratic structure is usually small, with an ill-defined hierarchy. Such a design is suitable for high technology and high growth organizations where an arranged and inflexible structure may be a handicap. </a:t>
            </a:r>
            <a:endParaRPr lang="en-US" dirty="0"/>
          </a:p>
          <a:p>
            <a:endParaRPr lang="en-US" dirty="0"/>
          </a:p>
          <a:p>
            <a:r>
              <a:rPr lang="en-US" dirty="0"/>
              <a:t> </a:t>
            </a:r>
          </a:p>
        </p:txBody>
      </p:sp>
      <p:sp>
        <p:nvSpPr>
          <p:cNvPr id="4" name="Slide Number Placeholder 3"/>
          <p:cNvSpPr>
            <a:spLocks noGrp="1"/>
          </p:cNvSpPr>
          <p:nvPr>
            <p:ph type="sldNum" sz="quarter" idx="5"/>
          </p:nvPr>
        </p:nvSpPr>
        <p:spPr/>
        <p:txBody>
          <a:bodyPr/>
          <a:lstStyle/>
          <a:p>
            <a:fld id="{166B352B-CE58-8244-A246-7FE01DB8FCC2}" type="slidenum">
              <a:rPr lang="en-US" smtClean="0"/>
              <a:t>4</a:t>
            </a:fld>
            <a:endParaRPr lang="en-US"/>
          </a:p>
        </p:txBody>
      </p:sp>
    </p:spTree>
    <p:extLst>
      <p:ext uri="{BB962C8B-B14F-4D97-AF65-F5344CB8AC3E}">
        <p14:creationId xmlns:p14="http://schemas.microsoft.com/office/powerpoint/2010/main" val="17186729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altLang="en-US" sz="1200" b="1" dirty="0">
                <a:solidFill>
                  <a:schemeClr val="accent2"/>
                </a:solidFill>
              </a:rPr>
              <a:t>Goal Approach:</a:t>
            </a:r>
            <a:r>
              <a:rPr lang="en-US" altLang="en-US" sz="1200" dirty="0"/>
              <a:t>  Effectiveness is the ability to excel at one or more output goals.</a:t>
            </a:r>
          </a:p>
          <a:p>
            <a:pPr eaLnBrk="1" hangingPunct="1">
              <a:defRPr/>
            </a:pPr>
            <a:r>
              <a:rPr lang="en-US" altLang="en-US" sz="1200" b="1" dirty="0">
                <a:solidFill>
                  <a:schemeClr val="accent2"/>
                </a:solidFill>
              </a:rPr>
              <a:t>Internal Process Approach:</a:t>
            </a:r>
            <a:r>
              <a:rPr lang="en-US" altLang="en-US" sz="1200" dirty="0"/>
              <a:t> Effectiveness is the ability to excel at internal efficiency, coordination, motivation, and employee satisfaction.</a:t>
            </a:r>
          </a:p>
          <a:p>
            <a:pPr eaLnBrk="1" hangingPunct="1">
              <a:defRPr/>
            </a:pPr>
            <a:r>
              <a:rPr lang="en-US" altLang="en-US" sz="1200" b="1" dirty="0">
                <a:solidFill>
                  <a:schemeClr val="accent2"/>
                </a:solidFill>
              </a:rPr>
              <a:t>System Resource Approach:</a:t>
            </a:r>
            <a:r>
              <a:rPr lang="en-US" altLang="en-US" sz="1200" dirty="0"/>
              <a:t>  Effectiveness is the ability to acquire scarce and valued resources from the environment.</a:t>
            </a:r>
          </a:p>
          <a:p>
            <a:pPr eaLnBrk="1" hangingPunct="1">
              <a:defRPr/>
            </a:pPr>
            <a:r>
              <a:rPr lang="en-US" altLang="en-US" b="1" dirty="0">
                <a:solidFill>
                  <a:schemeClr val="accent2"/>
                </a:solidFill>
              </a:rPr>
              <a:t>Constituency Approach:</a:t>
            </a:r>
            <a:r>
              <a:rPr lang="en-US" altLang="en-US" dirty="0"/>
              <a:t> Effectiveness is the ability to satisfy multiple strategic constituencies both within and outside the organization.</a:t>
            </a:r>
          </a:p>
          <a:p>
            <a:pPr eaLnBrk="1" hangingPunct="1">
              <a:defRPr/>
            </a:pPr>
            <a:r>
              <a:rPr lang="en-US" altLang="en-US" b="1" dirty="0">
                <a:solidFill>
                  <a:schemeClr val="accent2"/>
                </a:solidFill>
              </a:rPr>
              <a:t>Domain Approach:</a:t>
            </a:r>
            <a:r>
              <a:rPr lang="en-US" altLang="en-US" dirty="0"/>
              <a:t> Effectiveness is the ability to excel in one or more among several domains as selected by senior managers.</a:t>
            </a:r>
          </a:p>
          <a:p>
            <a:pPr eaLnBrk="1" hangingPunct="1">
              <a:defRPr/>
            </a:pPr>
            <a:endParaRPr lang="en-US" altLang="en-US" sz="1200" dirty="0"/>
          </a:p>
          <a:p>
            <a:r>
              <a:rPr lang="en-GB" sz="1200" kern="1200" dirty="0">
                <a:solidFill>
                  <a:schemeClr val="tx1"/>
                </a:solidFill>
                <a:effectLst/>
                <a:latin typeface="+mn-lt"/>
                <a:ea typeface="+mn-ea"/>
                <a:cs typeface="+mn-cs"/>
              </a:rPr>
              <a:t>Goal approach</a:t>
            </a:r>
          </a:p>
          <a:p>
            <a:r>
              <a:rPr lang="en-GB" sz="1200" kern="1200" dirty="0">
                <a:solidFill>
                  <a:schemeClr val="tx1"/>
                </a:solidFill>
                <a:effectLst/>
                <a:latin typeface="+mn-lt"/>
                <a:ea typeface="+mn-ea"/>
                <a:cs typeface="+mn-cs"/>
              </a:rPr>
              <a:t>Effectiveness is the ability to excel at one or more output goals</a:t>
            </a:r>
          </a:p>
          <a:p>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Internal process approach</a:t>
            </a:r>
          </a:p>
          <a:p>
            <a:r>
              <a:rPr lang="en-GB" sz="1200" kern="1200" dirty="0">
                <a:solidFill>
                  <a:schemeClr val="tx1"/>
                </a:solidFill>
                <a:effectLst/>
                <a:latin typeface="+mn-lt"/>
                <a:ea typeface="+mn-ea"/>
                <a:cs typeface="+mn-cs"/>
              </a:rPr>
              <a:t>Effectiveness is the ability to excel at internal efficiency, coordination, motivation, and employee satisfaction</a:t>
            </a:r>
          </a:p>
          <a:p>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System resource approach</a:t>
            </a:r>
          </a:p>
          <a:p>
            <a:r>
              <a:rPr lang="en-GB" sz="1200" kern="1200" dirty="0">
                <a:solidFill>
                  <a:schemeClr val="tx1"/>
                </a:solidFill>
                <a:effectLst/>
                <a:latin typeface="+mn-lt"/>
                <a:ea typeface="+mn-ea"/>
                <a:cs typeface="+mn-cs"/>
              </a:rPr>
              <a:t>Effectiveness is the ability to acquire scarce and valued resources from the environment</a:t>
            </a:r>
          </a:p>
          <a:p>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Constituency approach</a:t>
            </a:r>
          </a:p>
          <a:p>
            <a:r>
              <a:rPr lang="en-GB" sz="1200" kern="1200" dirty="0">
                <a:solidFill>
                  <a:schemeClr val="tx1"/>
                </a:solidFill>
                <a:effectLst/>
                <a:latin typeface="+mn-lt"/>
                <a:ea typeface="+mn-ea"/>
                <a:cs typeface="+mn-cs"/>
              </a:rPr>
              <a:t>Effectiveness is the ability to satisfy multiple strategic constituencies both within and outside the organisation</a:t>
            </a:r>
          </a:p>
          <a:p>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Domain approach</a:t>
            </a:r>
          </a:p>
          <a:p>
            <a:r>
              <a:rPr lang="en-GB" sz="1200" kern="1200" dirty="0">
                <a:solidFill>
                  <a:schemeClr val="tx1"/>
                </a:solidFill>
                <a:effectLst/>
                <a:latin typeface="+mn-lt"/>
                <a:ea typeface="+mn-ea"/>
                <a:cs typeface="+mn-cs"/>
              </a:rPr>
              <a:t>Effectiveness is the ability to excel in one or more among several domains as selected by senior managers</a:t>
            </a:r>
          </a:p>
          <a:p>
            <a:pPr eaLnBrk="1" hangingPunct="1">
              <a:defRPr/>
            </a:pPr>
            <a:endParaRPr lang="en-US" altLang="en-US" sz="1200"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5</a:t>
            </a:fld>
            <a:endParaRPr lang="en-US"/>
          </a:p>
        </p:txBody>
      </p:sp>
    </p:spTree>
    <p:extLst>
      <p:ext uri="{BB962C8B-B14F-4D97-AF65-F5344CB8AC3E}">
        <p14:creationId xmlns:p14="http://schemas.microsoft.com/office/powerpoint/2010/main" val="246065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Full list:</a:t>
            </a:r>
            <a:br>
              <a:rPr lang="en-US" dirty="0"/>
            </a:br>
            <a:br>
              <a:rPr lang="en-US" dirty="0"/>
            </a:br>
            <a:r>
              <a:rPr lang="en-US" dirty="0"/>
              <a:t>It allows an organization to grow.</a:t>
            </a:r>
          </a:p>
          <a:p>
            <a:r>
              <a:rPr lang="en-US" dirty="0"/>
              <a:t>Focuses attention on your strategic goals, instead of each department focusing on its agenda.</a:t>
            </a:r>
          </a:p>
          <a:p>
            <a:r>
              <a:rPr lang="en-US" dirty="0"/>
              <a:t>Unites a group of people and points them towards a common goal.</a:t>
            </a:r>
          </a:p>
          <a:p>
            <a:r>
              <a:rPr lang="en-US" dirty="0"/>
              <a:t>Encourages employees to enhance their skills.</a:t>
            </a:r>
          </a:p>
          <a:p>
            <a:r>
              <a:rPr lang="en-US" dirty="0"/>
              <a:t>It makes the decision-making process efficient, smoother, and faster.</a:t>
            </a:r>
          </a:p>
          <a:p>
            <a:r>
              <a:rPr lang="en-US" dirty="0"/>
              <a:t>Facilitates the specialization of employees.</a:t>
            </a:r>
          </a:p>
          <a:p>
            <a:r>
              <a:rPr lang="en-US" dirty="0"/>
              <a:t>It enables better control and use of resources.</a:t>
            </a:r>
          </a:p>
          <a:p>
            <a:r>
              <a:rPr lang="en-US" dirty="0"/>
              <a:t>Establishes a proper reporting system.</a:t>
            </a:r>
          </a:p>
          <a:p>
            <a:r>
              <a:rPr lang="en-US" dirty="0"/>
              <a:t>Enables easier and better communication, which helps in reducing conflicts.</a:t>
            </a:r>
          </a:p>
          <a:p>
            <a:r>
              <a:rPr lang="en-US" dirty="0"/>
              <a:t>Allows employees to perform better.</a:t>
            </a:r>
          </a:p>
          <a:p>
            <a:r>
              <a:rPr lang="en-US" dirty="0"/>
              <a:t>Helps employees grow their career and streamline new employees.</a:t>
            </a:r>
          </a:p>
          <a:p>
            <a:r>
              <a:rPr lang="en-US" dirty="0"/>
              <a:t>Identify clear roles and responsibilities.</a:t>
            </a:r>
          </a:p>
        </p:txBody>
      </p:sp>
      <p:sp>
        <p:nvSpPr>
          <p:cNvPr id="4" name="Slide Number Placeholder 3"/>
          <p:cNvSpPr>
            <a:spLocks noGrp="1"/>
          </p:cNvSpPr>
          <p:nvPr>
            <p:ph type="sldNum" sz="quarter" idx="5"/>
          </p:nvPr>
        </p:nvSpPr>
        <p:spPr/>
        <p:txBody>
          <a:bodyPr/>
          <a:lstStyle/>
          <a:p>
            <a:fld id="{166B352B-CE58-8244-A246-7FE01DB8FCC2}" type="slidenum">
              <a:rPr lang="en-US" smtClean="0"/>
              <a:t>6</a:t>
            </a:fld>
            <a:endParaRPr lang="en-US"/>
          </a:p>
        </p:txBody>
      </p:sp>
    </p:spTree>
    <p:extLst>
      <p:ext uri="{BB962C8B-B14F-4D97-AF65-F5344CB8AC3E}">
        <p14:creationId xmlns:p14="http://schemas.microsoft.com/office/powerpoint/2010/main" val="32477301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Frederick Taylor - Taylorism.</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Believed that it was the role and responsibility of manufacturing plant </a:t>
            </a:r>
            <a:r>
              <a:rPr lang="en-GB" sz="1200" b="1" i="0" kern="1200" dirty="0">
                <a:solidFill>
                  <a:schemeClr val="tx1"/>
                </a:solidFill>
                <a:effectLst/>
                <a:latin typeface="+mn-lt"/>
                <a:ea typeface="+mn-ea"/>
                <a:cs typeface="+mn-cs"/>
              </a:rPr>
              <a:t>managers</a:t>
            </a:r>
            <a:r>
              <a:rPr lang="en-GB" sz="1200" b="0" i="0" kern="1200" dirty="0">
                <a:solidFill>
                  <a:schemeClr val="tx1"/>
                </a:solidFill>
                <a:effectLst/>
                <a:latin typeface="+mn-lt"/>
                <a:ea typeface="+mn-ea"/>
                <a:cs typeface="+mn-cs"/>
              </a:rPr>
              <a:t> to determine the best way for the worker to do a job, and to provide the proper tools and training</a:t>
            </a:r>
          </a:p>
          <a:p>
            <a:endParaRPr lang="en-GB" sz="1200" b="0" i="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1. Work Study</a:t>
            </a:r>
          </a:p>
          <a:p>
            <a:pPr fontAlgn="base"/>
            <a:r>
              <a:rPr lang="en-GB" sz="1200" b="0" kern="1200" dirty="0">
                <a:solidFill>
                  <a:schemeClr val="tx1"/>
                </a:solidFill>
                <a:effectLst/>
                <a:latin typeface="+mn-lt"/>
                <a:ea typeface="+mn-ea"/>
                <a:cs typeface="+mn-cs"/>
              </a:rPr>
              <a:t>The techniques of method study and work measurement which are employed to ensure the best possible use of human and material resources in carrying out specified activity.</a:t>
            </a:r>
          </a:p>
          <a:p>
            <a:pPr fontAlgn="base"/>
            <a:endParaRPr lang="en-GB" sz="1200" b="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2. Standardisation of Tools and Equipment</a:t>
            </a:r>
          </a:p>
          <a:p>
            <a:pPr fontAlgn="base"/>
            <a:r>
              <a:rPr lang="en-GB" sz="1200" b="0" kern="1200" dirty="0">
                <a:solidFill>
                  <a:schemeClr val="tx1"/>
                </a:solidFill>
                <a:effectLst/>
                <a:latin typeface="+mn-lt"/>
                <a:ea typeface="+mn-ea"/>
                <a:cs typeface="+mn-cs"/>
              </a:rPr>
              <a:t>Standardisation of tools and equipment was an important element of scientific management. Taylor wanted to use only the best way of doing the work. Proper tools and equipment are essential for increasing the efficiency and speed of work.</a:t>
            </a:r>
            <a:br>
              <a:rPr lang="en-GB" sz="1200" b="0" kern="1200" dirty="0">
                <a:solidFill>
                  <a:schemeClr val="tx1"/>
                </a:solidFill>
                <a:effectLst/>
                <a:latin typeface="+mn-lt"/>
                <a:ea typeface="+mn-ea"/>
                <a:cs typeface="+mn-cs"/>
              </a:rPr>
            </a:br>
            <a:endParaRPr lang="en-GB" sz="1200" b="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3. Scientific Selection, Placement and Training</a:t>
            </a:r>
          </a:p>
          <a:p>
            <a:pPr fontAlgn="base"/>
            <a:r>
              <a:rPr lang="en-GB" sz="1200" b="0" kern="1200" dirty="0">
                <a:solidFill>
                  <a:schemeClr val="tx1"/>
                </a:solidFill>
                <a:effectLst/>
                <a:latin typeface="+mn-lt"/>
                <a:ea typeface="+mn-ea"/>
                <a:cs typeface="+mn-cs"/>
              </a:rPr>
              <a:t>The efficiency and quality of work is linked to the kind of persons selected for taking up different jobs. Taylor wanted a radical change in the methods and procedures of selecting workers. Workers should be selected by considering their education, experience and attitude towards work.</a:t>
            </a:r>
          </a:p>
          <a:p>
            <a:pPr fontAlgn="base"/>
            <a:r>
              <a:rPr lang="en-GB" sz="1200" b="0" kern="1200" dirty="0">
                <a:solidFill>
                  <a:schemeClr val="tx1"/>
                </a:solidFill>
                <a:effectLst/>
                <a:latin typeface="+mn-lt"/>
                <a:ea typeface="+mn-ea"/>
                <a:cs typeface="+mn-cs"/>
              </a:rPr>
              <a:t>The placement of workers should be such that only the most suitable persons are assigned the work. Placement should be on the basis of merit rating which indirectly implies, ‘round pegs in round holes’. Workers should be given training to make them suitable for the jobs. Orientation training should also be imparted to prepare them to meet new challenges.</a:t>
            </a:r>
          </a:p>
          <a:p>
            <a:pPr fontAlgn="base"/>
            <a:endParaRPr lang="en-GB" sz="1200" b="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4. Development of Functional Foremanship:</a:t>
            </a:r>
          </a:p>
          <a:p>
            <a:pPr fontAlgn="base"/>
            <a:r>
              <a:rPr lang="en-GB" sz="1200" b="0" kern="1200" dirty="0">
                <a:solidFill>
                  <a:schemeClr val="tx1"/>
                </a:solidFill>
                <a:effectLst/>
                <a:latin typeface="+mn-lt"/>
                <a:ea typeface="+mn-ea"/>
                <a:cs typeface="+mn-cs"/>
              </a:rPr>
              <a:t>Taylor pleaded the concept of functional foremanship. He felt that workers and factory executives should be freed from the burden of planning and designing. Functional foremanship is the extension of the principle of specialisation or division of labour to the sphere of management.</a:t>
            </a:r>
          </a:p>
          <a:p>
            <a:pPr fontAlgn="base"/>
            <a:r>
              <a:rPr lang="en-GB" sz="1200" b="0" kern="1200" dirty="0">
                <a:solidFill>
                  <a:schemeClr val="tx1"/>
                </a:solidFill>
                <a:effectLst/>
                <a:latin typeface="+mn-lt"/>
                <a:ea typeface="+mn-ea"/>
                <a:cs typeface="+mn-cs"/>
              </a:rPr>
              <a:t>According to Taylor the two functions of planning and doing should be separated. The planning section should concentrate on planning the task and issuing instructions to the workers for implementing them. Taylor suggested eight functional specialists, the first four attached with planning work and the next four with actual implementation or execution of the plan.</a:t>
            </a:r>
          </a:p>
          <a:p>
            <a:pPr fontAlgn="base"/>
            <a:endParaRPr lang="en-GB" sz="1200" b="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Henri Fayol</a:t>
            </a:r>
            <a:br>
              <a:rPr lang="en-GB" sz="1200" b="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1. </a:t>
            </a:r>
            <a:r>
              <a:rPr lang="en-GB" sz="1200" b="1" i="0" kern="1200" dirty="0">
                <a:solidFill>
                  <a:schemeClr val="tx1"/>
                </a:solidFill>
                <a:effectLst/>
                <a:latin typeface="+mn-lt"/>
                <a:ea typeface="+mn-ea"/>
                <a:cs typeface="+mn-cs"/>
              </a:rPr>
              <a:t>Planning</a:t>
            </a:r>
            <a:r>
              <a:rPr lang="en-GB" sz="1200" b="0" i="0" kern="1200" dirty="0">
                <a:solidFill>
                  <a:schemeClr val="tx1"/>
                </a:solidFill>
                <a:effectLst/>
                <a:latin typeface="+mn-lt"/>
                <a:ea typeface="+mn-ea"/>
                <a:cs typeface="+mn-cs"/>
              </a:rPr>
              <a:t>. Management must plan and schedule every part of industrial processes.</a:t>
            </a:r>
            <a:br>
              <a:rPr lang="en-GB" dirty="0"/>
            </a:br>
            <a:br>
              <a:rPr lang="en-GB" dirty="0"/>
            </a:br>
            <a:r>
              <a:rPr lang="en-GB" sz="1200" b="0" i="0" kern="1200" dirty="0">
                <a:solidFill>
                  <a:schemeClr val="tx1"/>
                </a:solidFill>
                <a:effectLst/>
                <a:latin typeface="+mn-lt"/>
                <a:ea typeface="+mn-ea"/>
                <a:cs typeface="+mn-cs"/>
              </a:rPr>
              <a:t>2. </a:t>
            </a:r>
            <a:r>
              <a:rPr lang="en-GB" sz="1200" b="1" i="0" kern="1200" dirty="0">
                <a:solidFill>
                  <a:schemeClr val="tx1"/>
                </a:solidFill>
                <a:effectLst/>
                <a:latin typeface="+mn-lt"/>
                <a:ea typeface="+mn-ea"/>
                <a:cs typeface="+mn-cs"/>
              </a:rPr>
              <a:t>Organizing</a:t>
            </a:r>
            <a:r>
              <a:rPr lang="en-GB" sz="1200" b="0" i="0" kern="1200" dirty="0">
                <a:solidFill>
                  <a:schemeClr val="tx1"/>
                </a:solidFill>
                <a:effectLst/>
                <a:latin typeface="+mn-lt"/>
                <a:ea typeface="+mn-ea"/>
                <a:cs typeface="+mn-cs"/>
              </a:rPr>
              <a:t>. In addition to planning processes, management must also make certain all of the necessary resources (raw materials, personnel, etc.) come together at the appropriate time of production.</a:t>
            </a:r>
            <a:br>
              <a:rPr lang="en-GB" dirty="0"/>
            </a:br>
            <a:br>
              <a:rPr lang="en-GB" dirty="0"/>
            </a:br>
            <a:r>
              <a:rPr lang="en-GB" sz="1200" b="0" i="0" kern="1200" dirty="0">
                <a:solidFill>
                  <a:schemeClr val="tx1"/>
                </a:solidFill>
                <a:effectLst/>
                <a:latin typeface="+mn-lt"/>
                <a:ea typeface="+mn-ea"/>
                <a:cs typeface="+mn-cs"/>
              </a:rPr>
              <a:t>3. </a:t>
            </a:r>
            <a:r>
              <a:rPr lang="en-GB" sz="1200" b="1" i="0" kern="1200" dirty="0">
                <a:solidFill>
                  <a:schemeClr val="tx1"/>
                </a:solidFill>
                <a:effectLst/>
                <a:latin typeface="+mn-lt"/>
                <a:ea typeface="+mn-ea"/>
                <a:cs typeface="+mn-cs"/>
              </a:rPr>
              <a:t>Commanding</a:t>
            </a:r>
            <a:r>
              <a:rPr lang="en-GB" sz="1200" b="0" i="0" kern="1200" dirty="0">
                <a:solidFill>
                  <a:schemeClr val="tx1"/>
                </a:solidFill>
                <a:effectLst/>
                <a:latin typeface="+mn-lt"/>
                <a:ea typeface="+mn-ea"/>
                <a:cs typeface="+mn-cs"/>
              </a:rPr>
              <a:t>. Management must encourage and direct personnel activity.</a:t>
            </a:r>
            <a:br>
              <a:rPr lang="en-GB" dirty="0"/>
            </a:br>
            <a:br>
              <a:rPr lang="en-GB" dirty="0"/>
            </a:br>
            <a:r>
              <a:rPr lang="en-GB" sz="1200" b="0" i="0" kern="1200" dirty="0">
                <a:solidFill>
                  <a:schemeClr val="tx1"/>
                </a:solidFill>
                <a:effectLst/>
                <a:latin typeface="+mn-lt"/>
                <a:ea typeface="+mn-ea"/>
                <a:cs typeface="+mn-cs"/>
              </a:rPr>
              <a:t>4. </a:t>
            </a:r>
            <a:r>
              <a:rPr lang="en-GB" sz="1200" b="1" i="0" kern="1200" dirty="0">
                <a:solidFill>
                  <a:schemeClr val="tx1"/>
                </a:solidFill>
                <a:effectLst/>
                <a:latin typeface="+mn-lt"/>
                <a:ea typeface="+mn-ea"/>
                <a:cs typeface="+mn-cs"/>
              </a:rPr>
              <a:t>Coordinating</a:t>
            </a:r>
            <a:r>
              <a:rPr lang="en-GB" sz="1200" b="0" i="0" kern="1200" dirty="0">
                <a:solidFill>
                  <a:schemeClr val="tx1"/>
                </a:solidFill>
                <a:effectLst/>
                <a:latin typeface="+mn-lt"/>
                <a:ea typeface="+mn-ea"/>
                <a:cs typeface="+mn-cs"/>
              </a:rPr>
              <a:t>. Management must make certain that personnel works together in a cooperative fashion.</a:t>
            </a:r>
            <a:br>
              <a:rPr lang="en-GB" dirty="0"/>
            </a:br>
            <a:br>
              <a:rPr lang="en-GB" dirty="0"/>
            </a:br>
            <a:r>
              <a:rPr lang="en-GB" sz="1200" b="0" i="0" kern="1200" dirty="0">
                <a:solidFill>
                  <a:schemeClr val="tx1"/>
                </a:solidFill>
                <a:effectLst/>
                <a:latin typeface="+mn-lt"/>
                <a:ea typeface="+mn-ea"/>
                <a:cs typeface="+mn-cs"/>
              </a:rPr>
              <a:t>5. </a:t>
            </a:r>
            <a:r>
              <a:rPr lang="en-GB" sz="1200" b="1" i="0" kern="1200" dirty="0">
                <a:solidFill>
                  <a:schemeClr val="tx1"/>
                </a:solidFill>
                <a:effectLst/>
                <a:latin typeface="+mn-lt"/>
                <a:ea typeface="+mn-ea"/>
                <a:cs typeface="+mn-cs"/>
              </a:rPr>
              <a:t>Controlling</a:t>
            </a:r>
            <a:r>
              <a:rPr lang="en-GB" sz="1200" b="0" i="0" kern="1200" dirty="0">
                <a:solidFill>
                  <a:schemeClr val="tx1"/>
                </a:solidFill>
                <a:effectLst/>
                <a:latin typeface="+mn-lt"/>
                <a:ea typeface="+mn-ea"/>
                <a:cs typeface="+mn-cs"/>
              </a:rPr>
              <a:t>. Managers must evaluate and ensure that personnel follow management's commands.</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There are 14 in total – the 5 listed above are representative of organisational structures</a:t>
            </a:r>
          </a:p>
          <a:p>
            <a:pPr fontAlgn="base"/>
            <a:endParaRPr lang="en-GB" sz="1200" b="0" i="0" kern="1200" dirty="0">
              <a:solidFill>
                <a:schemeClr val="tx1"/>
              </a:solidFill>
              <a:effectLst/>
              <a:latin typeface="+mn-lt"/>
              <a:ea typeface="+mn-ea"/>
              <a:cs typeface="+mn-cs"/>
            </a:endParaRPr>
          </a:p>
          <a:p>
            <a:pPr fontAlgn="base"/>
            <a:r>
              <a:rPr lang="en-GB" sz="1200" b="1" i="0" kern="1200" dirty="0">
                <a:solidFill>
                  <a:schemeClr val="tx1"/>
                </a:solidFill>
                <a:effectLst/>
                <a:latin typeface="+mn-lt"/>
                <a:ea typeface="+mn-ea"/>
                <a:cs typeface="+mn-cs"/>
              </a:rPr>
              <a:t>Elton Mayo</a:t>
            </a:r>
          </a:p>
          <a:p>
            <a:pPr fontAlgn="base"/>
            <a:r>
              <a:rPr lang="en-GB" sz="1200" b="0" i="0" kern="1200" dirty="0">
                <a:solidFill>
                  <a:schemeClr val="tx1"/>
                </a:solidFill>
                <a:effectLst/>
                <a:latin typeface="+mn-lt"/>
                <a:ea typeface="+mn-ea"/>
                <a:cs typeface="+mn-cs"/>
              </a:rPr>
              <a:t>1. Groups with low norms and low cohesiveness are ineffective; they have no impact, since none of the members are motivated to excel</a:t>
            </a:r>
            <a:br>
              <a:rPr lang="en-GB" dirty="0"/>
            </a:br>
            <a:br>
              <a:rPr lang="en-GB" dirty="0"/>
            </a:br>
            <a:r>
              <a:rPr lang="en-GB" sz="1200" b="0" i="0" kern="1200" dirty="0">
                <a:solidFill>
                  <a:schemeClr val="tx1"/>
                </a:solidFill>
                <a:effectLst/>
                <a:latin typeface="+mn-lt"/>
                <a:ea typeface="+mn-ea"/>
                <a:cs typeface="+mn-cs"/>
              </a:rPr>
              <a:t>2. Groups with low norms and high cohesiveness have a negative impact, since fellow members encourage negative behaviour (e.g., gangs).</a:t>
            </a:r>
            <a:br>
              <a:rPr lang="en-GB" dirty="0"/>
            </a:br>
            <a:br>
              <a:rPr lang="en-GB" dirty="0"/>
            </a:br>
            <a:r>
              <a:rPr lang="en-GB" sz="1200" b="0" i="0" kern="1200" dirty="0">
                <a:solidFill>
                  <a:schemeClr val="tx1"/>
                </a:solidFill>
                <a:effectLst/>
                <a:latin typeface="+mn-lt"/>
                <a:ea typeface="+mn-ea"/>
                <a:cs typeface="+mn-cs"/>
              </a:rPr>
              <a:t>3. Groups with high norms and low cohesiveness have some degree of positive impact through individual member accomplishments.</a:t>
            </a:r>
            <a:br>
              <a:rPr lang="en-GB" dirty="0"/>
            </a:br>
            <a:br>
              <a:rPr lang="en-GB" dirty="0"/>
            </a:br>
            <a:r>
              <a:rPr lang="en-GB" sz="1200" b="0" i="0" kern="1200" dirty="0">
                <a:solidFill>
                  <a:schemeClr val="tx1"/>
                </a:solidFill>
                <a:effectLst/>
                <a:latin typeface="+mn-lt"/>
                <a:ea typeface="+mn-ea"/>
                <a:cs typeface="+mn-cs"/>
              </a:rPr>
              <a:t>4. Groups with high norms and high cohesiveness have the greatest positive impact, Mayo's theory predicts, since group members encourage one another to excel.</a:t>
            </a:r>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7</a:t>
            </a:fld>
            <a:endParaRPr lang="en-US"/>
          </a:p>
        </p:txBody>
      </p:sp>
    </p:spTree>
    <p:extLst>
      <p:ext uri="{BB962C8B-B14F-4D97-AF65-F5344CB8AC3E}">
        <p14:creationId xmlns:p14="http://schemas.microsoft.com/office/powerpoint/2010/main" val="9647887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Zone 1</a:t>
            </a:r>
            <a:br>
              <a:rPr lang="en-US" dirty="0"/>
            </a:br>
            <a:r>
              <a:rPr lang="en-US" dirty="0"/>
              <a:t>Human relations model – internal focus and flexible. </a:t>
            </a:r>
          </a:p>
          <a:p>
            <a:r>
              <a:rPr lang="en-US" dirty="0"/>
              <a:t>Management focus on </a:t>
            </a:r>
            <a:r>
              <a:rPr lang="en-US" dirty="0" err="1"/>
              <a:t>hrm</a:t>
            </a:r>
            <a:r>
              <a:rPr lang="en-US" dirty="0"/>
              <a:t>, employees given opportunity for autonomy &amp; development</a:t>
            </a:r>
          </a:p>
          <a:p>
            <a:r>
              <a:rPr lang="en-US" dirty="0"/>
              <a:t>Management works towards cohesion, morale &amp; training opportunities</a:t>
            </a:r>
          </a:p>
          <a:p>
            <a:r>
              <a:rPr lang="en-US" dirty="0" err="1"/>
              <a:t>Organisations</a:t>
            </a:r>
            <a:r>
              <a:rPr lang="en-US" dirty="0"/>
              <a:t> using this approach are more focused on employees</a:t>
            </a:r>
          </a:p>
          <a:p>
            <a:endParaRPr lang="en-US" dirty="0"/>
          </a:p>
          <a:p>
            <a:r>
              <a:rPr lang="en-US" dirty="0"/>
              <a:t>Zone 2</a:t>
            </a:r>
          </a:p>
          <a:p>
            <a:r>
              <a:rPr lang="en-US" dirty="0"/>
              <a:t>Open systems model- focus is external &amp; flexible structure</a:t>
            </a:r>
          </a:p>
          <a:p>
            <a:r>
              <a:rPr lang="en-US" dirty="0"/>
              <a:t>Managements goals: growth &amp; resource acquisition</a:t>
            </a:r>
          </a:p>
          <a:p>
            <a:r>
              <a:rPr lang="en-US" dirty="0"/>
              <a:t>Sub goals: flexibility, readiness &amp; positive evaluation by external environment</a:t>
            </a:r>
          </a:p>
          <a:p>
            <a:r>
              <a:rPr lang="en-US" dirty="0"/>
              <a:t>Dominant is establishing good relationships with external environment to grow &amp; acquire resources</a:t>
            </a:r>
          </a:p>
          <a:p>
            <a:r>
              <a:rPr lang="en-US" dirty="0"/>
              <a:t>(This is similar to systems resource model)</a:t>
            </a:r>
          </a:p>
          <a:p>
            <a:endParaRPr lang="en-US" dirty="0"/>
          </a:p>
          <a:p>
            <a:r>
              <a:rPr lang="en-US" dirty="0"/>
              <a:t>Zone 3</a:t>
            </a:r>
          </a:p>
          <a:p>
            <a:r>
              <a:rPr lang="en-US" dirty="0"/>
              <a:t>Internal Process Model</a:t>
            </a:r>
          </a:p>
          <a:p>
            <a:r>
              <a:rPr lang="en-US" dirty="0"/>
              <a:t>Reflects the values of internal focus and structural control. </a:t>
            </a:r>
          </a:p>
          <a:p>
            <a:r>
              <a:rPr lang="en-US" dirty="0"/>
              <a:t>Seeks stable organizational setting which maintains itself in an orderly way.</a:t>
            </a:r>
          </a:p>
          <a:p>
            <a:r>
              <a:rPr lang="en-US" dirty="0"/>
              <a:t>Well established in environment &amp; just wish to keep current position.</a:t>
            </a:r>
          </a:p>
          <a:p>
            <a:endParaRPr lang="en-US" dirty="0"/>
          </a:p>
          <a:p>
            <a:r>
              <a:rPr lang="en-US" dirty="0"/>
              <a:t>Zone 4</a:t>
            </a:r>
          </a:p>
          <a:p>
            <a:r>
              <a:rPr lang="en-US" dirty="0"/>
              <a:t>Rational Goal Model</a:t>
            </a:r>
          </a:p>
          <a:p>
            <a:r>
              <a:rPr lang="en-US" dirty="0"/>
              <a:t>Reflects management values of structural control &amp; external focus.</a:t>
            </a:r>
          </a:p>
          <a:p>
            <a:r>
              <a:rPr lang="en-US" dirty="0"/>
              <a:t>Primary goals: productivity - efficiency -  profit</a:t>
            </a:r>
          </a:p>
          <a:p>
            <a:r>
              <a:rPr lang="en-US" dirty="0"/>
              <a:t>Similar to goal approach</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8</a:t>
            </a:fld>
            <a:endParaRPr lang="en-US"/>
          </a:p>
        </p:txBody>
      </p:sp>
    </p:spTree>
    <p:extLst>
      <p:ext uri="{BB962C8B-B14F-4D97-AF65-F5344CB8AC3E}">
        <p14:creationId xmlns:p14="http://schemas.microsoft.com/office/powerpoint/2010/main" val="30815391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b="0" i="0" dirty="0"/>
              <a:t>Assigning Tasks - </a:t>
            </a:r>
            <a:r>
              <a:rPr lang="en-US" sz="1200" b="0" i="0" dirty="0">
                <a:solidFill>
                  <a:schemeClr val="accent1">
                    <a:lumMod val="75000"/>
                  </a:schemeClr>
                </a:solidFill>
              </a:rPr>
              <a:t>Managers divide workforce into small, specific tasks and assign to employees to accomplish individual tasks.  This creates efficiency, ease of training.  Beware of overspecialization, which can lead to boredom, job dissatisfaction, poor quality work, increased employee turnover.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dirty="0">
              <a:solidFill>
                <a:schemeClr val="accent1">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chemeClr val="accent1">
                    <a:lumMod val="75000"/>
                  </a:schemeClr>
                </a:solidFill>
              </a:rPr>
              <a:t>Assigning Responsibility - </a:t>
            </a:r>
            <a:r>
              <a:rPr lang="en-US" sz="1200" dirty="0">
                <a:solidFill>
                  <a:schemeClr val="accent1">
                    <a:lumMod val="75000"/>
                  </a:schemeClr>
                </a:solidFill>
              </a:rPr>
              <a:t>Obligation placed on employees to perform assigned tasks and be held accountable for proper execution. Employees are answerable to a superior for work outcomes.</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i="0" dirty="0">
                <a:solidFill>
                  <a:schemeClr val="accent1">
                    <a:lumMod val="75000"/>
                  </a:schemeClr>
                </a:solidFill>
              </a:rPr>
            </a:br>
            <a:endParaRPr lang="en-US" sz="1200" i="0" dirty="0">
              <a:solidFill>
                <a:schemeClr val="accent1">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0" dirty="0">
                <a:solidFill>
                  <a:schemeClr val="accent1">
                    <a:lumMod val="75000"/>
                  </a:schemeClr>
                </a:solidFill>
              </a:rPr>
              <a:t>Delegation also creates responsibility, </a:t>
            </a:r>
            <a:r>
              <a:rPr lang="en-US" sz="1200" i="0" dirty="0" err="1">
                <a:solidFill>
                  <a:schemeClr val="accent1">
                    <a:lumMod val="75000"/>
                  </a:schemeClr>
                </a:solidFill>
              </a:rPr>
              <a:t>ie</a:t>
            </a:r>
            <a:r>
              <a:rPr lang="en-US" sz="1200" i="0" dirty="0">
                <a:solidFill>
                  <a:schemeClr val="accent1">
                    <a:lumMod val="75000"/>
                  </a:schemeClr>
                </a:solidFill>
              </a:rPr>
              <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1">
                    <a:lumMod val="75000"/>
                  </a:schemeClr>
                </a:solidFill>
              </a:rPr>
              <a:t>Delegation of authority - </a:t>
            </a:r>
            <a:r>
              <a:rPr lang="en-US" sz="1200" dirty="0">
                <a:solidFill>
                  <a:schemeClr val="accent1">
                    <a:lumMod val="75000"/>
                  </a:schemeClr>
                </a:solidFill>
              </a:rPr>
              <a:t>Giving employees tasks and power to make commitments, use resources, and take action to carry out tasks.</a:t>
            </a:r>
            <a:br>
              <a:rPr lang="en-US" sz="1200" dirty="0">
                <a:solidFill>
                  <a:schemeClr val="accent1">
                    <a:lumMod val="75000"/>
                  </a:schemeClr>
                </a:solidFill>
              </a:rPr>
            </a:br>
            <a:endParaRPr lang="en-US" dirty="0">
              <a:solidFill>
                <a:schemeClr val="accent1">
                  <a:lumMod val="75000"/>
                </a:schemeClr>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1">
                    <a:lumMod val="75000"/>
                  </a:schemeClr>
                </a:solidFill>
              </a:rPr>
              <a:t>Assigning responsibility - </a:t>
            </a:r>
            <a:r>
              <a:rPr lang="en-US" sz="1200" dirty="0">
                <a:solidFill>
                  <a:schemeClr val="accent1">
                    <a:lumMod val="75000"/>
                  </a:schemeClr>
                </a:solidFill>
              </a:rPr>
              <a:t>Obligation placed on employees to perform assigned tasks and be held accountable for proper execution.</a:t>
            </a:r>
            <a:br>
              <a:rPr lang="en-US" sz="1200" dirty="0">
                <a:solidFill>
                  <a:schemeClr val="accent1">
                    <a:lumMod val="75000"/>
                  </a:schemeClr>
                </a:solidFill>
              </a:rPr>
            </a:br>
            <a:endParaRPr lang="en-US" dirty="0">
              <a:solidFill>
                <a:schemeClr val="accent1">
                  <a:lumMod val="75000"/>
                </a:schemeClr>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1">
                    <a:lumMod val="75000"/>
                  </a:schemeClr>
                </a:solidFill>
              </a:rPr>
              <a:t>Employee accountability - </a:t>
            </a:r>
            <a:r>
              <a:rPr lang="en-US" sz="1200" dirty="0">
                <a:solidFill>
                  <a:schemeClr val="accent1">
                    <a:lumMod val="75000"/>
                  </a:schemeClr>
                </a:solidFill>
              </a:rPr>
              <a:t>Employees are answerable to a superior for work outcomes.</a:t>
            </a:r>
            <a:endParaRPr lang="en-US" dirty="0">
              <a:solidFill>
                <a:schemeClr val="accent1">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0" dirty="0">
              <a:solidFill>
                <a:schemeClr val="accent2">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dirty="0">
              <a:solidFill>
                <a:schemeClr val="accent2">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dirty="0">
              <a:solidFill>
                <a:schemeClr val="accent1">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dirty="0">
              <a:solidFill>
                <a:schemeClr val="accent1">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0" i="0" dirty="0">
              <a:solidFill>
                <a:schemeClr val="accent2">
                  <a:lumMod val="75000"/>
                </a:schemeClr>
              </a:solidFill>
            </a:endParaRPr>
          </a:p>
          <a:p>
            <a:endParaRPr lang="en-US" b="0" i="0" dirty="0"/>
          </a:p>
        </p:txBody>
      </p:sp>
      <p:sp>
        <p:nvSpPr>
          <p:cNvPr id="4" name="Slide Number Placeholder 3"/>
          <p:cNvSpPr>
            <a:spLocks noGrp="1"/>
          </p:cNvSpPr>
          <p:nvPr>
            <p:ph type="sldNum" sz="quarter" idx="5"/>
          </p:nvPr>
        </p:nvSpPr>
        <p:spPr/>
        <p:txBody>
          <a:bodyPr/>
          <a:lstStyle/>
          <a:p>
            <a:fld id="{166B352B-CE58-8244-A246-7FE01DB8FCC2}" type="slidenum">
              <a:rPr lang="en-US" smtClean="0"/>
              <a:t>9</a:t>
            </a:fld>
            <a:endParaRPr lang="en-US"/>
          </a:p>
        </p:txBody>
      </p:sp>
    </p:spTree>
    <p:extLst>
      <p:ext uri="{BB962C8B-B14F-4D97-AF65-F5344CB8AC3E}">
        <p14:creationId xmlns:p14="http://schemas.microsoft.com/office/powerpoint/2010/main" val="1907969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err="1">
                <a:solidFill>
                  <a:schemeClr val="tx1"/>
                </a:solidFill>
                <a:effectLst/>
                <a:latin typeface="+mn-lt"/>
                <a:ea typeface="+mn-ea"/>
                <a:cs typeface="+mn-cs"/>
              </a:rPr>
              <a:t>Greiners</a:t>
            </a:r>
            <a:r>
              <a:rPr lang="en-US" sz="1200" kern="1200" dirty="0">
                <a:solidFill>
                  <a:schemeClr val="tx1"/>
                </a:solidFill>
                <a:effectLst/>
                <a:latin typeface="+mn-lt"/>
                <a:ea typeface="+mn-ea"/>
                <a:cs typeface="+mn-cs"/>
              </a:rPr>
              <a:t> model Phases:</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1. Creativity</a:t>
            </a:r>
            <a:r>
              <a:rPr lang="en-US" sz="1200" kern="1200" dirty="0">
                <a:solidFill>
                  <a:schemeClr val="tx1"/>
                </a:solidFill>
                <a:effectLst/>
                <a:latin typeface="+mn-lt"/>
                <a:ea typeface="+mn-ea"/>
                <a:cs typeface="+mn-cs"/>
              </a:rPr>
              <a:t>: In this early stage, there are only few people in the company. They know each other well and share their experience, knowledge, and information. All relevant issues are discussed among all people. This is the typical creative start-up culture.</a:t>
            </a:r>
          </a:p>
          <a:p>
            <a:r>
              <a:rPr lang="en-US" sz="1200" b="1" kern="1200" dirty="0">
                <a:solidFill>
                  <a:schemeClr val="tx1"/>
                </a:solidFill>
                <a:effectLst/>
                <a:latin typeface="+mn-lt"/>
                <a:ea typeface="+mn-ea"/>
                <a:cs typeface="+mn-cs"/>
              </a:rPr>
              <a:t>Leadership (crisis point)</a:t>
            </a:r>
            <a:r>
              <a:rPr lang="en-US" sz="1200" kern="1200" dirty="0">
                <a:solidFill>
                  <a:schemeClr val="tx1"/>
                </a:solidFill>
                <a:effectLst/>
                <a:latin typeface="+mn-lt"/>
                <a:ea typeface="+mn-ea"/>
                <a:cs typeface="+mn-cs"/>
              </a:rPr>
              <a:t>: As the company gets larger, it gets increasingly difficult to do everything in a mutual effort. They have problems to distinguish important from unimportant issues, since there are few or no organizational structures that allow allocating work to certain persons. The company needs a strong leader who holds the team together and establishes appropriate systems and structures.</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2. Direction</a:t>
            </a:r>
            <a:r>
              <a:rPr lang="en-US" sz="1200" kern="1200" dirty="0">
                <a:solidFill>
                  <a:schemeClr val="tx1"/>
                </a:solidFill>
                <a:effectLst/>
                <a:latin typeface="+mn-lt"/>
                <a:ea typeface="+mn-ea"/>
                <a:cs typeface="+mn-cs"/>
              </a:rPr>
              <a:t>: Now the company is able to direct certain issues and tasks to certain people. Normally, directives and control are highly centralized at this stage.</a:t>
            </a:r>
            <a:br>
              <a:rPr lang="en-US" sz="1200" kern="1200" dirty="0">
                <a:solidFill>
                  <a:schemeClr val="tx1"/>
                </a:solidFill>
                <a:effectLst/>
                <a:latin typeface="+mn-lt"/>
                <a:ea typeface="+mn-ea"/>
                <a:cs typeface="+mn-cs"/>
              </a:rPr>
            </a:br>
            <a:r>
              <a:rPr lang="en-US" sz="1200" b="1" kern="1200" dirty="0">
                <a:solidFill>
                  <a:schemeClr val="tx1"/>
                </a:solidFill>
                <a:effectLst/>
                <a:latin typeface="+mn-lt"/>
                <a:ea typeface="+mn-ea"/>
                <a:cs typeface="+mn-cs"/>
              </a:rPr>
              <a:t>(crisis – lack of</a:t>
            </a:r>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autonomy)</a:t>
            </a:r>
            <a:r>
              <a:rPr lang="en-US" sz="1200" kern="1200" dirty="0">
                <a:solidFill>
                  <a:schemeClr val="tx1"/>
                </a:solidFill>
                <a:effectLst/>
                <a:latin typeface="+mn-lt"/>
                <a:ea typeface="+mn-ea"/>
                <a:cs typeface="+mn-cs"/>
              </a:rPr>
              <a:t> If the company continues to grow, this leads to an extremely high workload for the manager or the management team. They have to handle nearly everything in the company. They are responsible for assigning tasks, controlling results, acquiring work, solving problems, motivating people etc. As the company reaches a certain size, management will not be able to continue this way. They have to give up some of their autonomy and to share some tasks.</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3. Delegation</a:t>
            </a:r>
            <a:r>
              <a:rPr lang="en-US" sz="1200" kern="1200" dirty="0">
                <a:solidFill>
                  <a:schemeClr val="tx1"/>
                </a:solidFill>
                <a:effectLst/>
                <a:latin typeface="+mn-lt"/>
                <a:ea typeface="+mn-ea"/>
                <a:cs typeface="+mn-cs"/>
              </a:rPr>
              <a:t>: Management delegates some tasks, functions and authorities to other people in the company. Departments emerge and develop their own dynamics.</a:t>
            </a:r>
          </a:p>
          <a:p>
            <a:r>
              <a:rPr lang="en-US" sz="1200" b="1" kern="1200" dirty="0">
                <a:solidFill>
                  <a:schemeClr val="tx1"/>
                </a:solidFill>
                <a:effectLst/>
                <a:latin typeface="+mn-lt"/>
                <a:ea typeface="+mn-ea"/>
                <a:cs typeface="+mn-cs"/>
              </a:rPr>
              <a:t>(Crisis – lack of control)</a:t>
            </a:r>
            <a:r>
              <a:rPr lang="en-US" sz="1200" kern="1200" dirty="0">
                <a:solidFill>
                  <a:schemeClr val="tx1"/>
                </a:solidFill>
                <a:effectLst/>
                <a:latin typeface="+mn-lt"/>
                <a:ea typeface="+mn-ea"/>
                <a:cs typeface="+mn-cs"/>
              </a:rPr>
              <a:t>: If management now fails to control the activities of these departments, they would start to handle tasks more from their own view than with the whole business in mind. At its extreme, departments would work against each other.</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4. Co-Ordination</a:t>
            </a:r>
            <a:r>
              <a:rPr lang="en-US" sz="1200" kern="1200" dirty="0">
                <a:solidFill>
                  <a:schemeClr val="tx1"/>
                </a:solidFill>
                <a:effectLst/>
                <a:latin typeface="+mn-lt"/>
                <a:ea typeface="+mn-ea"/>
                <a:cs typeface="+mn-cs"/>
              </a:rPr>
              <a:t>: Projects and tasks are coordinated between all parts and departments of the company so that they are well in tune with each other.</a:t>
            </a:r>
          </a:p>
          <a:p>
            <a:r>
              <a:rPr lang="en-US" sz="1200" b="1" kern="1200" dirty="0">
                <a:solidFill>
                  <a:schemeClr val="tx1"/>
                </a:solidFill>
                <a:effectLst/>
                <a:latin typeface="+mn-lt"/>
                <a:ea typeface="+mn-ea"/>
                <a:cs typeface="+mn-cs"/>
              </a:rPr>
              <a:t>(Crisis – too much red tape)</a:t>
            </a:r>
            <a:r>
              <a:rPr lang="en-US" sz="1200" kern="1200" dirty="0">
                <a:solidFill>
                  <a:schemeClr val="tx1"/>
                </a:solidFill>
                <a:effectLst/>
                <a:latin typeface="+mn-lt"/>
                <a:ea typeface="+mn-ea"/>
                <a:cs typeface="+mn-cs"/>
              </a:rPr>
              <a:t>: This coordination can lead to a high level of bureaucracy. Fine-tuning requires high efforts that make it difficult for the company to adapt to changes in the external environment.</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5. Collaboration</a:t>
            </a:r>
            <a:r>
              <a:rPr lang="en-US" sz="1200" kern="1200" dirty="0">
                <a:solidFill>
                  <a:schemeClr val="tx1"/>
                </a:solidFill>
                <a:effectLst/>
                <a:latin typeface="+mn-lt"/>
                <a:ea typeface="+mn-ea"/>
                <a:cs typeface="+mn-cs"/>
              </a:rPr>
              <a:t>: The co-operation between all parts of the company is so well organized that they really can work together effectively in whatever situation.</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Crisis - there are various crisis issues here, </a:t>
            </a:r>
            <a:r>
              <a:rPr lang="en-US" sz="1200" kern="1200" dirty="0" err="1">
                <a:solidFill>
                  <a:schemeClr val="tx1"/>
                </a:solidFill>
                <a:effectLst/>
                <a:latin typeface="+mn-lt"/>
                <a:ea typeface="+mn-ea"/>
                <a:cs typeface="+mn-cs"/>
              </a:rPr>
              <a:t>monst</a:t>
            </a:r>
            <a:r>
              <a:rPr lang="en-US" sz="1200" kern="1200" dirty="0">
                <a:solidFill>
                  <a:schemeClr val="tx1"/>
                </a:solidFill>
                <a:effectLst/>
                <a:latin typeface="+mn-lt"/>
                <a:ea typeface="+mn-ea"/>
                <a:cs typeface="+mn-cs"/>
              </a:rPr>
              <a:t> associated with the growth through alliance as identified in the next stage.</a:t>
            </a:r>
          </a:p>
          <a:p>
            <a:endParaRPr lang="en-US" sz="1200" b="1"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6. Growth through alliances</a:t>
            </a:r>
          </a:p>
          <a:p>
            <a:r>
              <a:rPr lang="en-GB" sz="1200" b="0" i="0" kern="1200" dirty="0">
                <a:solidFill>
                  <a:schemeClr val="tx1"/>
                </a:solidFill>
                <a:effectLst/>
                <a:latin typeface="+mn-lt"/>
                <a:ea typeface="+mn-ea"/>
                <a:cs typeface="+mn-cs"/>
              </a:rPr>
              <a:t>In this phase the organization only requires good external contacts and alliances. These can be found in mergers, alliances and extensive networks.</a:t>
            </a:r>
          </a:p>
          <a:p>
            <a:br>
              <a:rPr lang="en-GB" dirty="0"/>
            </a:br>
            <a:br>
              <a:rPr lang="en-US" sz="1200" b="1" kern="1200" dirty="0">
                <a:solidFill>
                  <a:schemeClr val="tx1"/>
                </a:solidFill>
                <a:effectLst/>
                <a:latin typeface="+mn-lt"/>
                <a:ea typeface="+mn-ea"/>
                <a:cs typeface="+mn-cs"/>
              </a:rPr>
            </a:br>
            <a:r>
              <a:rPr lang="en-US" sz="1200" b="1"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 Nevertheless, doing business is never easy and the next crisis is waiting for sure.</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Greiner, L. E. (1997). Evolution and Revolution as Organizations Grow: A company’s past has clues for management that are critical to future success. Family Business Review, 10(4), 397-409.</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10</a:t>
            </a:fld>
            <a:endParaRPr lang="en-US"/>
          </a:p>
        </p:txBody>
      </p:sp>
    </p:spTree>
    <p:extLst>
      <p:ext uri="{BB962C8B-B14F-4D97-AF65-F5344CB8AC3E}">
        <p14:creationId xmlns:p14="http://schemas.microsoft.com/office/powerpoint/2010/main" val="32606623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Life cycle phases</a:t>
            </a:r>
            <a:br>
              <a:rPr lang="en-US" dirty="0"/>
            </a:br>
            <a:br>
              <a:rPr lang="en-US" dirty="0"/>
            </a:br>
            <a:r>
              <a:rPr lang="en-US" dirty="0"/>
              <a:t>Phase 1 - Birth</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Entrepreneur pursues an opportunity – struggle to become established</a:t>
            </a:r>
          </a:p>
          <a:p>
            <a:pPr eaLnBrk="1" hangingPunct="1">
              <a:lnSpc>
                <a:spcPct val="90000"/>
              </a:lnSpc>
              <a:defRPr/>
            </a:pPr>
            <a:r>
              <a:rPr lang="en-US" altLang="en-US" dirty="0"/>
              <a:t>Founder starts the organization with the help of dedicated followers</a:t>
            </a:r>
          </a:p>
          <a:p>
            <a:pPr eaLnBrk="1" hangingPunct="1">
              <a:lnSpc>
                <a:spcPct val="90000"/>
              </a:lnSpc>
              <a:defRPr/>
            </a:pPr>
            <a:r>
              <a:rPr lang="en-US" altLang="en-US" dirty="0"/>
              <a:t>Riskiest stage of the life cycle – where the vast majority of organizations fail</a:t>
            </a:r>
          </a:p>
          <a:p>
            <a:pPr eaLnBrk="1" hangingPunct="1">
              <a:lnSpc>
                <a:spcPct val="90000"/>
              </a:lnSpc>
              <a:defRPr/>
            </a:pPr>
            <a:r>
              <a:rPr lang="en-US" altLang="en-US" dirty="0"/>
              <a:t>Must secure the resources necessary to compete against established competitors and survive despite strong barriers to entry into the environment</a:t>
            </a:r>
          </a:p>
          <a:p>
            <a:pPr eaLnBrk="1" hangingPunct="1">
              <a:lnSpc>
                <a:spcPct val="90000"/>
              </a:lnSpc>
              <a:defRPr/>
            </a:pPr>
            <a:r>
              <a:rPr lang="en-US" altLang="en-US" dirty="0"/>
              <a:t>Being a pioneer in a new market is even riskier for a new firm – </a:t>
            </a:r>
            <a:r>
              <a:rPr lang="en-US" altLang="en-US" b="1" dirty="0"/>
              <a:t>liability of newness</a:t>
            </a:r>
            <a:endParaRPr lang="en-US" altLang="en-US" dirty="0"/>
          </a:p>
          <a:p>
            <a:endParaRPr lang="en-US" dirty="0"/>
          </a:p>
          <a:p>
            <a:r>
              <a:rPr lang="en-US" dirty="0"/>
              <a:t>Phase 2 &amp; 3 - Growth</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Struggle for survival and development of competencies</a:t>
            </a:r>
          </a:p>
          <a:p>
            <a:pPr eaLnBrk="1" hangingPunct="1">
              <a:defRPr/>
            </a:pPr>
            <a:r>
              <a:rPr lang="en-US" altLang="en-US" dirty="0"/>
              <a:t>Successful organizations grow by building on strengths and overcoming obstacles</a:t>
            </a:r>
          </a:p>
          <a:p>
            <a:pPr eaLnBrk="1" hangingPunct="1">
              <a:defRPr/>
            </a:pPr>
            <a:r>
              <a:rPr lang="en-US" altLang="en-US" dirty="0"/>
              <a:t>The organization develops the structures it needs to continue to succeed, and addresses the challenges</a:t>
            </a:r>
          </a:p>
          <a:p>
            <a:pPr eaLnBrk="1" hangingPunct="1">
              <a:defRPr/>
            </a:pPr>
            <a:r>
              <a:rPr lang="en-US" altLang="en-US" dirty="0"/>
              <a:t>Two theories explain growth patterns in organizations:</a:t>
            </a:r>
          </a:p>
          <a:p>
            <a:pPr lvl="1" eaLnBrk="1" hangingPunct="1">
              <a:defRPr/>
            </a:pPr>
            <a:r>
              <a:rPr lang="en-US" altLang="en-US" dirty="0"/>
              <a:t>Institutional theory</a:t>
            </a:r>
          </a:p>
          <a:p>
            <a:pPr lvl="1" eaLnBrk="1" hangingPunct="1">
              <a:defRPr/>
            </a:pPr>
            <a:r>
              <a:rPr lang="en-US" altLang="en-US" dirty="0"/>
              <a:t>Greiner’s life-cycle model of growth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Phase 4 – Decline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Struggle to maintain effectiveness and change to survive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Phase 5 – Death</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Dissolution </a:t>
            </a:r>
          </a:p>
          <a:p>
            <a:endParaRPr lang="en-US"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11</a:t>
            </a:fld>
            <a:endParaRPr lang="en-US"/>
          </a:p>
        </p:txBody>
      </p:sp>
    </p:spTree>
    <p:extLst>
      <p:ext uri="{BB962C8B-B14F-4D97-AF65-F5344CB8AC3E}">
        <p14:creationId xmlns:p14="http://schemas.microsoft.com/office/powerpoint/2010/main" val="3796953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Current [Sept 20] ministers are</a:t>
            </a:r>
            <a:br>
              <a:rPr lang="en-US" dirty="0"/>
            </a:br>
            <a:br>
              <a:rPr lang="en-US" dirty="0"/>
            </a:br>
            <a:r>
              <a:rPr lang="en-GB" sz="1200" b="0" i="0" kern="1200" dirty="0">
                <a:solidFill>
                  <a:schemeClr val="tx1"/>
                </a:solidFill>
                <a:effectLst/>
                <a:latin typeface="+mn-lt"/>
                <a:ea typeface="+mn-ea"/>
                <a:cs typeface="+mn-cs"/>
              </a:rPr>
              <a:t>Boris Johnson became Prime Minister on 24 July 2019</a:t>
            </a:r>
          </a:p>
          <a:p>
            <a:r>
              <a:rPr lang="en-US" dirty="0"/>
              <a:t>Chancellor: </a:t>
            </a:r>
            <a:r>
              <a:rPr lang="en-GB" sz="1200" b="0" i="0" kern="1200" dirty="0">
                <a:solidFill>
                  <a:schemeClr val="tx1"/>
                </a:solidFill>
                <a:effectLst/>
                <a:latin typeface="+mn-lt"/>
                <a:ea typeface="+mn-ea"/>
                <a:cs typeface="+mn-cs"/>
              </a:rPr>
              <a:t>Rishi Sunak was appointed Chancellor of the Exchequer on 13 February 2020</a:t>
            </a:r>
          </a:p>
          <a:p>
            <a:r>
              <a:rPr lang="en-GB" sz="1200" b="0" i="0" kern="1200" dirty="0">
                <a:solidFill>
                  <a:schemeClr val="tx1"/>
                </a:solidFill>
                <a:effectLst/>
                <a:latin typeface="+mn-lt"/>
                <a:ea typeface="+mn-ea"/>
                <a:cs typeface="+mn-cs"/>
              </a:rPr>
              <a:t>Education: Gavin Williamson CBE was appointed Secretary of State for Education on 24 July 2019</a:t>
            </a:r>
          </a:p>
          <a:p>
            <a:r>
              <a:rPr lang="en-GB" sz="1200" b="0" i="0" kern="1200" dirty="0">
                <a:solidFill>
                  <a:schemeClr val="tx1"/>
                </a:solidFill>
                <a:effectLst/>
                <a:latin typeface="+mn-lt"/>
                <a:ea typeface="+mn-ea"/>
                <a:cs typeface="+mn-cs"/>
              </a:rPr>
              <a:t>Defence: Ben Wallace was appointed Secretary of State for Defence on 24 July 2019</a:t>
            </a:r>
          </a:p>
          <a:p>
            <a:r>
              <a:rPr lang="en-GB" sz="1200" b="0" i="0" kern="1200" dirty="0">
                <a:solidFill>
                  <a:schemeClr val="tx1"/>
                </a:solidFill>
                <a:effectLst/>
                <a:latin typeface="+mn-lt"/>
                <a:ea typeface="+mn-ea"/>
                <a:cs typeface="+mn-cs"/>
              </a:rPr>
              <a:t>Health: Matt Hancock was appointed Secretary of State for Health and Social Care on 9 July 2018</a:t>
            </a:r>
          </a:p>
          <a:p>
            <a:endParaRPr lang="en-GB"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13</a:t>
            </a:fld>
            <a:endParaRPr lang="en-US"/>
          </a:p>
        </p:txBody>
      </p:sp>
    </p:spTree>
    <p:extLst>
      <p:ext uri="{BB962C8B-B14F-4D97-AF65-F5344CB8AC3E}">
        <p14:creationId xmlns:p14="http://schemas.microsoft.com/office/powerpoint/2010/main" val="12899135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Functional (Centralised) Organizational Structure</a:t>
            </a:r>
          </a:p>
          <a:p>
            <a:r>
              <a:rPr lang="en-GB" sz="1200" b="0" i="0" kern="1200" dirty="0">
                <a:solidFill>
                  <a:schemeClr val="tx1"/>
                </a:solidFill>
                <a:effectLst/>
                <a:latin typeface="+mn-lt"/>
                <a:ea typeface="+mn-ea"/>
                <a:cs typeface="+mn-cs"/>
              </a:rPr>
              <a:t>This is the most commonly used organisational structure. Typically the organisation comprises various departments, each department has people with similar skills: sales department, marketing department, finance department and so on. This helps organisations enhance the efficiencies of each functional group.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b="1" dirty="0">
              <a:ea typeface="ＭＳ Ｐゴシック" panose="020B0600070205080204" pitchFamily="34" charset="-128"/>
              <a:cs typeface="Geneva" panose="020B05030304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1" dirty="0">
                <a:ea typeface="ＭＳ Ｐゴシック" panose="020B0600070205080204" pitchFamily="34" charset="-128"/>
                <a:cs typeface="Geneva" panose="020B0503030404040204" pitchFamily="34" charset="0"/>
              </a:rPr>
              <a:t>Entrepreneurial – </a:t>
            </a:r>
            <a:r>
              <a:rPr lang="en-GB" sz="1200" kern="1200" dirty="0">
                <a:solidFill>
                  <a:schemeClr val="tx1"/>
                </a:solidFill>
                <a:effectLst/>
                <a:latin typeface="+mn-lt"/>
                <a:ea typeface="+mn-ea"/>
                <a:cs typeface="+mn-cs"/>
              </a:rPr>
              <a:t>A small organisation that has the entrepreneur as its head, probably a technical manager as opposed to a financial manager, though this is increasingly possible. The core of the entrepreneurial organisation tends to be technical, as such expertise is at the heart of the business. Support of staff will be very few in number, perhaps a part-time secretary. The entrepreneur will coordinate everything and delegate where they feel it is necessary which may or may not be on strictly rational grounds.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Pyramid</a:t>
            </a:r>
            <a:r>
              <a:rPr lang="en-GB" sz="1200" kern="1200" dirty="0">
                <a:solidFill>
                  <a:schemeClr val="tx1"/>
                </a:solidFill>
                <a:effectLst/>
                <a:latin typeface="+mn-lt"/>
                <a:ea typeface="+mn-ea"/>
                <a:cs typeface="+mn-cs"/>
              </a:rPr>
              <a:t> - oldest and most natural organisational structure. It is a top-down structure with authority resting with one person at the top, who makes decisions and allocate tasks to those beneath them. Everyone’s position is clear from top to bottom. The structure of a school for example takes the form of a pyramid shape, flat or tall. A flat pyramid implies a less finely determined distribution of jobs, fewer levels of authority and more individuals occupying similar positions as compared with a tall pyramid. In contrast, a tall pyramid represents a more finely determined distribution of jobs, many levels of authority and fewer individuals occupying similar positions.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Matrix – </a:t>
            </a:r>
            <a:r>
              <a:rPr lang="en-GB" sz="1200" b="0" kern="1200" dirty="0">
                <a:solidFill>
                  <a:schemeClr val="tx1"/>
                </a:solidFill>
                <a:effectLst/>
                <a:latin typeface="+mn-lt"/>
                <a:ea typeface="+mn-ea"/>
                <a:cs typeface="+mn-cs"/>
              </a:rPr>
              <a:t>has an advantage where staff need not be transferred to original positions following project conclusion. Project function through specialist groups, leading to the matrix arrangement, the project moves from one specialist department to the next, being dealt with by each on an ‘as required’ basis.</a:t>
            </a:r>
          </a:p>
          <a:p>
            <a:r>
              <a:rPr lang="en-GB" sz="1200" b="0" i="0" kern="1200" dirty="0">
                <a:solidFill>
                  <a:schemeClr val="tx1"/>
                </a:solidFill>
                <a:effectLst/>
                <a:latin typeface="+mn-lt"/>
                <a:ea typeface="+mn-ea"/>
                <a:cs typeface="+mn-cs"/>
              </a:rPr>
              <a:t>A matrix organizational structure can be of 3 types:</a:t>
            </a:r>
          </a:p>
          <a:p>
            <a:r>
              <a:rPr lang="en-GB" sz="1200" b="0" i="0" kern="1200" dirty="0">
                <a:solidFill>
                  <a:schemeClr val="tx1"/>
                </a:solidFill>
                <a:effectLst/>
                <a:latin typeface="+mn-lt"/>
                <a:ea typeface="+mn-ea"/>
                <a:cs typeface="+mn-cs"/>
              </a:rPr>
              <a:t>Strong Matrix</a:t>
            </a:r>
          </a:p>
          <a:p>
            <a:r>
              <a:rPr lang="en-GB" sz="1200" b="0" i="0" kern="1200" dirty="0">
                <a:solidFill>
                  <a:schemeClr val="tx1"/>
                </a:solidFill>
                <a:effectLst/>
                <a:latin typeface="+mn-lt"/>
                <a:ea typeface="+mn-ea"/>
                <a:cs typeface="+mn-cs"/>
              </a:rPr>
              <a:t>Balanced Matrix</a:t>
            </a:r>
          </a:p>
          <a:p>
            <a:r>
              <a:rPr lang="en-GB" sz="1200" b="0" i="0" kern="1200" dirty="0">
                <a:solidFill>
                  <a:schemeClr val="tx1"/>
                </a:solidFill>
                <a:effectLst/>
                <a:latin typeface="+mn-lt"/>
                <a:ea typeface="+mn-ea"/>
                <a:cs typeface="+mn-cs"/>
              </a:rPr>
              <a:t>Weak Matrix</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US" dirty="0"/>
          </a:p>
          <a:p>
            <a:endParaRPr lang="en-US" dirty="0"/>
          </a:p>
          <a:p>
            <a:endParaRPr lang="en-US" dirty="0"/>
          </a:p>
          <a:p>
            <a:endParaRPr lang="en-US" dirty="0"/>
          </a:p>
          <a:p>
            <a:endParaRPr lang="en-US" dirty="0"/>
          </a:p>
          <a:p>
            <a:endParaRPr lang="en-US" dirty="0"/>
          </a:p>
          <a:p>
            <a:r>
              <a:rPr lang="en-GB" sz="1200" kern="1200" dirty="0">
                <a:solidFill>
                  <a:schemeClr val="tx1"/>
                </a:solidFill>
                <a:effectLst/>
                <a:latin typeface="+mn-lt"/>
                <a:ea typeface="+mn-ea"/>
                <a:cs typeface="+mn-cs"/>
              </a:rPr>
              <a:t>Mintzberg suggests that organisational structures exist to coordinate activities of individuals and work processes. He suggests it is useful to view organisations as being made up of five building blocks:</a:t>
            </a:r>
          </a:p>
          <a:p>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Strategic apex</a:t>
            </a:r>
          </a:p>
          <a:p>
            <a:r>
              <a:rPr lang="en-GB" sz="1200" kern="1200" dirty="0">
                <a:solidFill>
                  <a:schemeClr val="tx1"/>
                </a:solidFill>
                <a:effectLst/>
                <a:latin typeface="+mn-lt"/>
                <a:ea typeface="+mn-ea"/>
                <a:cs typeface="+mn-cs"/>
              </a:rPr>
              <a:t>Middle line</a:t>
            </a:r>
          </a:p>
          <a:p>
            <a:r>
              <a:rPr lang="en-GB" sz="1200" kern="1200" dirty="0">
                <a:solidFill>
                  <a:schemeClr val="tx1"/>
                </a:solidFill>
                <a:effectLst/>
                <a:latin typeface="+mn-lt"/>
                <a:ea typeface="+mn-ea"/>
                <a:cs typeface="+mn-cs"/>
              </a:rPr>
              <a:t>Operation core</a:t>
            </a:r>
          </a:p>
          <a:p>
            <a:r>
              <a:rPr lang="en-GB" sz="1200" kern="1200" dirty="0">
                <a:solidFill>
                  <a:schemeClr val="tx1"/>
                </a:solidFill>
                <a:effectLst/>
                <a:latin typeface="+mn-lt"/>
                <a:ea typeface="+mn-ea"/>
                <a:cs typeface="+mn-cs"/>
              </a:rPr>
              <a:t>Techno structure</a:t>
            </a:r>
          </a:p>
          <a:p>
            <a:r>
              <a:rPr lang="en-GB" sz="1200" kern="1200" dirty="0">
                <a:solidFill>
                  <a:schemeClr val="tx1"/>
                </a:solidFill>
                <a:effectLst/>
                <a:latin typeface="+mn-lt"/>
                <a:ea typeface="+mn-ea"/>
                <a:cs typeface="+mn-cs"/>
              </a:rPr>
              <a:t>Support staff</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Mintzberg proposes a number of different ways of using the building blocks the structure of the organisation referring to the structural configurations. He contends that each of the configurations suitable for all when organisations are at different stages of development. The difference between each one is as it achieves coordination and congruence between environment, resources and values and distinct ways. This is reflected in variations in the degree and type of decentralisation as the organisation grows and develops.</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15</a:t>
            </a:fld>
            <a:endParaRPr lang="en-US"/>
          </a:p>
        </p:txBody>
      </p:sp>
    </p:spTree>
    <p:extLst>
      <p:ext uri="{BB962C8B-B14F-4D97-AF65-F5344CB8AC3E}">
        <p14:creationId xmlns:p14="http://schemas.microsoft.com/office/powerpoint/2010/main" val="40438592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Delegation </a:t>
            </a:r>
          </a:p>
          <a:p>
            <a:r>
              <a:rPr lang="en-GB" altLang="en-US" sz="1200" dirty="0">
                <a:ea typeface="ＭＳ Ｐゴシック" panose="020B0600070205080204" pitchFamily="34" charset="-128"/>
                <a:cs typeface="Geneva" panose="020B0503030404040204" pitchFamily="34" charset="0"/>
              </a:rPr>
              <a:t>To give somebody the authority to perform a particular task. </a:t>
            </a:r>
          </a:p>
          <a:p>
            <a:r>
              <a:rPr lang="en-GB" altLang="en-US" sz="1200" dirty="0">
                <a:ea typeface="ＭＳ Ｐゴシック" panose="020B0600070205080204" pitchFamily="34" charset="-128"/>
                <a:cs typeface="Geneva" panose="020B0503030404040204" pitchFamily="34" charset="0"/>
              </a:rPr>
              <a:t>It is important to note that it is the authority to do the task that is delegated and not the final responsibility, i.e. if the job is done badly the manager will still need to accept responsibility.</a:t>
            </a:r>
          </a:p>
          <a:p>
            <a:br>
              <a:rPr lang="en-GB" altLang="en-US" sz="1200" b="1" dirty="0">
                <a:ea typeface="ＭＳ Ｐゴシック" panose="020B0600070205080204" pitchFamily="34" charset="-128"/>
                <a:cs typeface="Geneva" panose="020B0503030404040204" pitchFamily="34" charset="0"/>
              </a:rPr>
            </a:br>
            <a:r>
              <a:rPr lang="en-GB" altLang="en-US" sz="1200" b="1" dirty="0">
                <a:ea typeface="ＭＳ Ｐゴシック" panose="020B0600070205080204" pitchFamily="34" charset="-128"/>
                <a:cs typeface="Geneva" panose="020B0503030404040204" pitchFamily="34" charset="0"/>
              </a:rPr>
              <a:t>Question</a:t>
            </a:r>
          </a:p>
          <a:p>
            <a:r>
              <a:rPr lang="en-GB" altLang="en-US" sz="1200" dirty="0">
                <a:ea typeface="ＭＳ Ｐゴシック" panose="020B0600070205080204" pitchFamily="34" charset="-128"/>
                <a:cs typeface="Geneva" panose="020B0503030404040204" pitchFamily="34" charset="0"/>
              </a:rPr>
              <a:t>How does delegation link to leadership styles?</a:t>
            </a:r>
            <a:endParaRPr lang="en-US" dirty="0"/>
          </a:p>
          <a:p>
            <a:br>
              <a:rPr lang="en-US" b="1" dirty="0"/>
            </a:br>
            <a:r>
              <a:rPr lang="en-US" b="1" dirty="0"/>
              <a:t>4 Delegating Leadership Styles:</a:t>
            </a:r>
            <a:endParaRPr lang="en-US" dirty="0"/>
          </a:p>
          <a:p>
            <a:r>
              <a:rPr lang="en-US" b="1" dirty="0"/>
              <a:t>Director </a:t>
            </a:r>
            <a:r>
              <a:rPr lang="en-US" dirty="0"/>
              <a:t>- focuses on planning and outcomes.</a:t>
            </a:r>
          </a:p>
          <a:p>
            <a:r>
              <a:rPr lang="en-US" i="1" u="sng" dirty="0"/>
              <a:t>Strengths</a:t>
            </a:r>
            <a:r>
              <a:rPr lang="en-US" dirty="0"/>
              <a:t>: Excellence in planning, assessing risks, and providing resources informing, teaching, knowing people, and coaching employees doing abstract problem solving being proactive, goal-oriented, and understanding the situation</a:t>
            </a:r>
            <a:br>
              <a:rPr lang="en-US" dirty="0"/>
            </a:br>
            <a:r>
              <a:rPr lang="en-US" i="1" u="sng" dirty="0"/>
              <a:t>Weaknesses</a:t>
            </a:r>
            <a:r>
              <a:rPr lang="en-US" dirty="0"/>
              <a:t>: lack of support and coordination/lack of practical problem solving/impatience and limiting delegates/not listening well and an inability to understand the delegate's problems/not enough attention to details and a tendency toward inflexibility</a:t>
            </a:r>
          </a:p>
          <a:p>
            <a:r>
              <a:rPr lang="en-US" dirty="0"/>
              <a:t> </a:t>
            </a:r>
          </a:p>
          <a:p>
            <a:r>
              <a:rPr lang="en-US" b="1" dirty="0"/>
              <a:t>Learner </a:t>
            </a:r>
            <a:r>
              <a:rPr lang="en-US" dirty="0"/>
              <a:t>- someone who is a controller, micromanages and cannot relate a goal.</a:t>
            </a:r>
          </a:p>
          <a:p>
            <a:r>
              <a:rPr lang="en-US" i="1" u="sng" dirty="0"/>
              <a:t>Strengths</a:t>
            </a:r>
            <a:r>
              <a:rPr lang="en-US" dirty="0"/>
              <a:t>: good attention to detail/understanding risk assessment/ informed, responsible, proactive, specific, protective, being a problem solver, and resolving conflicts/staying in touch and paying attention</a:t>
            </a:r>
            <a:br>
              <a:rPr lang="en-US" dirty="0"/>
            </a:br>
            <a:r>
              <a:rPr lang="en-US" i="1" u="sng" dirty="0"/>
              <a:t>Weaknesses</a:t>
            </a:r>
            <a:r>
              <a:rPr lang="en-US" dirty="0"/>
              <a:t>: Rigid, controlling, and dominating/not sharing and lacking trust/not teaching and being weak in support/granting little authority and not allowing freedom to act/punishing, not allowing mistakes, gives no credit</a:t>
            </a:r>
          </a:p>
          <a:p>
            <a:r>
              <a:rPr lang="en-US" dirty="0"/>
              <a:t> </a:t>
            </a:r>
          </a:p>
          <a:p>
            <a:r>
              <a:rPr lang="en-US" b="1" dirty="0"/>
              <a:t>Mentor </a:t>
            </a:r>
            <a:r>
              <a:rPr lang="en-US" dirty="0"/>
              <a:t>- focuses on building a good partnerships and empowering the delegate. The negative side of this is a lack of taking control, potentially leaving delegates without enough direction.</a:t>
            </a:r>
          </a:p>
          <a:p>
            <a:r>
              <a:rPr lang="en-US" i="1" u="sng" dirty="0"/>
              <a:t>Strengths</a:t>
            </a:r>
            <a:r>
              <a:rPr lang="en-US" dirty="0"/>
              <a:t>: Builds good partnerships, sees the promise of independent success/empowers delegates by providing resources, feedback, and positive affirmations/draws out greatness by providing motivation and incentives</a:t>
            </a:r>
            <a:br>
              <a:rPr lang="en-US" dirty="0"/>
            </a:br>
            <a:r>
              <a:rPr lang="en-US" i="1" u="sng" dirty="0"/>
              <a:t>Weaknesses</a:t>
            </a:r>
            <a:r>
              <a:rPr lang="en-US" dirty="0"/>
              <a:t>: Occasionally lacks control, leaving the delegate without enough direction/requires buy-in from the employee to enter a mentor-mentee relationship/camaraderie can obfuscate the manager-employee hierarchy</a:t>
            </a:r>
          </a:p>
          <a:p>
            <a:r>
              <a:rPr lang="en-US" dirty="0"/>
              <a:t> </a:t>
            </a:r>
          </a:p>
          <a:p>
            <a:r>
              <a:rPr lang="en-US" b="1" dirty="0"/>
              <a:t>Gambler </a:t>
            </a:r>
            <a:r>
              <a:rPr lang="en-US" dirty="0"/>
              <a:t>- focuses on the action.</a:t>
            </a:r>
          </a:p>
          <a:p>
            <a:r>
              <a:rPr lang="en-US" i="1" u="sng" dirty="0"/>
              <a:t>Strengths</a:t>
            </a:r>
            <a:r>
              <a:rPr lang="en-US" dirty="0"/>
              <a:t>: Being a people person and running interference when required/taking time, listening, and providing support/constructive, responsible, and a solver of immediate problems/gives credit and </a:t>
            </a:r>
            <a:r>
              <a:rPr lang="en-US" dirty="0" err="1"/>
              <a:t>emphasising</a:t>
            </a:r>
            <a:r>
              <a:rPr lang="en-US" dirty="0"/>
              <a:t> initiative</a:t>
            </a:r>
          </a:p>
          <a:p>
            <a:r>
              <a:rPr lang="en-US" i="1" u="sng" dirty="0"/>
              <a:t>Weaknesses</a:t>
            </a:r>
            <a:r>
              <a:rPr lang="en-US" dirty="0"/>
              <a:t>: Poor planning and lack of context/weak on resources and having a short attention span/poor strategic problem solver and having firefighter tendencies/being reactive, impulsive, and emotional/weak on risk assessment, and lacking in thought</a:t>
            </a:r>
          </a:p>
        </p:txBody>
      </p:sp>
      <p:sp>
        <p:nvSpPr>
          <p:cNvPr id="4" name="Slide Number Placeholder 3"/>
          <p:cNvSpPr>
            <a:spLocks noGrp="1"/>
          </p:cNvSpPr>
          <p:nvPr>
            <p:ph type="sldNum" sz="quarter" idx="5"/>
          </p:nvPr>
        </p:nvSpPr>
        <p:spPr/>
        <p:txBody>
          <a:bodyPr/>
          <a:lstStyle/>
          <a:p>
            <a:fld id="{166B352B-CE58-8244-A246-7FE01DB8FCC2}" type="slidenum">
              <a:rPr lang="en-US" smtClean="0"/>
              <a:t>17</a:t>
            </a:fld>
            <a:endParaRPr lang="en-US"/>
          </a:p>
        </p:txBody>
      </p:sp>
    </p:spTree>
    <p:extLst>
      <p:ext uri="{BB962C8B-B14F-4D97-AF65-F5344CB8AC3E}">
        <p14:creationId xmlns:p14="http://schemas.microsoft.com/office/powerpoint/2010/main" val="8275845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err="1">
                <a:solidFill>
                  <a:schemeClr val="tx1"/>
                </a:solidFill>
                <a:effectLst/>
                <a:latin typeface="+mn-lt"/>
                <a:ea typeface="+mn-ea"/>
                <a:cs typeface="+mn-cs"/>
              </a:rPr>
              <a:t>Fao.org</a:t>
            </a:r>
            <a:r>
              <a:rPr lang="en-GB" sz="1200" b="0" i="0" kern="1200" dirty="0">
                <a:solidFill>
                  <a:schemeClr val="tx1"/>
                </a:solidFill>
                <a:effectLst/>
                <a:latin typeface="+mn-lt"/>
                <a:ea typeface="+mn-ea"/>
                <a:cs typeface="+mn-cs"/>
              </a:rPr>
              <a:t>. 2020. </a:t>
            </a:r>
            <a:r>
              <a:rPr lang="en-GB" sz="1200" b="0" i="1" kern="1200" dirty="0">
                <a:solidFill>
                  <a:schemeClr val="tx1"/>
                </a:solidFill>
                <a:effectLst/>
                <a:latin typeface="+mn-lt"/>
                <a:ea typeface="+mn-ea"/>
                <a:cs typeface="+mn-cs"/>
              </a:rPr>
              <a:t>Session 2. Structure Of An Organization</a:t>
            </a:r>
            <a:r>
              <a:rPr lang="en-GB" sz="1200" b="0" i="0" kern="1200" dirty="0">
                <a:solidFill>
                  <a:schemeClr val="tx1"/>
                </a:solidFill>
                <a:effectLst/>
                <a:latin typeface="+mn-lt"/>
                <a:ea typeface="+mn-ea"/>
                <a:cs typeface="+mn-cs"/>
              </a:rPr>
              <a:t>. [online] Available at: &lt;http://</a:t>
            </a:r>
            <a:r>
              <a:rPr lang="en-GB" sz="1200" b="0" i="0" kern="1200" dirty="0" err="1">
                <a:solidFill>
                  <a:schemeClr val="tx1"/>
                </a:solidFill>
                <a:effectLst/>
                <a:latin typeface="+mn-lt"/>
                <a:ea typeface="+mn-ea"/>
                <a:cs typeface="+mn-cs"/>
              </a:rPr>
              <a:t>www.fao.org</a:t>
            </a:r>
            <a:r>
              <a:rPr lang="en-GB" sz="1200" b="0" i="0" kern="1200" dirty="0">
                <a:solidFill>
                  <a:schemeClr val="tx1"/>
                </a:solidFill>
                <a:effectLst/>
                <a:latin typeface="+mn-lt"/>
                <a:ea typeface="+mn-ea"/>
                <a:cs typeface="+mn-cs"/>
              </a:rPr>
              <a:t>/3/w7503e/w7503e04.htm&gt; [Accessed 9 August 2020].</a:t>
            </a:r>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19</a:t>
            </a:fld>
            <a:endParaRPr lang="en-US"/>
          </a:p>
        </p:txBody>
      </p:sp>
    </p:spTree>
    <p:extLst>
      <p:ext uri="{BB962C8B-B14F-4D97-AF65-F5344CB8AC3E}">
        <p14:creationId xmlns:p14="http://schemas.microsoft.com/office/powerpoint/2010/main" val="36977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err="1">
                <a:solidFill>
                  <a:schemeClr val="tx1"/>
                </a:solidFill>
                <a:effectLst/>
                <a:latin typeface="+mn-lt"/>
                <a:ea typeface="+mn-ea"/>
                <a:cs typeface="+mn-cs"/>
              </a:rPr>
              <a:t>Fao.org</a:t>
            </a:r>
            <a:r>
              <a:rPr lang="en-GB" sz="1200" b="0" i="0" kern="1200" dirty="0">
                <a:solidFill>
                  <a:schemeClr val="tx1"/>
                </a:solidFill>
                <a:effectLst/>
                <a:latin typeface="+mn-lt"/>
                <a:ea typeface="+mn-ea"/>
                <a:cs typeface="+mn-cs"/>
              </a:rPr>
              <a:t>. 2020. </a:t>
            </a:r>
            <a:r>
              <a:rPr lang="en-GB" sz="1200" b="0" i="1" kern="1200" dirty="0">
                <a:solidFill>
                  <a:schemeClr val="tx1"/>
                </a:solidFill>
                <a:effectLst/>
                <a:latin typeface="+mn-lt"/>
                <a:ea typeface="+mn-ea"/>
                <a:cs typeface="+mn-cs"/>
              </a:rPr>
              <a:t>Session 2. Structure Of An Organization</a:t>
            </a:r>
            <a:r>
              <a:rPr lang="en-GB" sz="1200" b="0" i="0" kern="1200" dirty="0">
                <a:solidFill>
                  <a:schemeClr val="tx1"/>
                </a:solidFill>
                <a:effectLst/>
                <a:latin typeface="+mn-lt"/>
                <a:ea typeface="+mn-ea"/>
                <a:cs typeface="+mn-cs"/>
              </a:rPr>
              <a:t>. [online] Available at: &lt;http://</a:t>
            </a:r>
            <a:r>
              <a:rPr lang="en-GB" sz="1200" b="0" i="0" kern="1200" dirty="0" err="1">
                <a:solidFill>
                  <a:schemeClr val="tx1"/>
                </a:solidFill>
                <a:effectLst/>
                <a:latin typeface="+mn-lt"/>
                <a:ea typeface="+mn-ea"/>
                <a:cs typeface="+mn-cs"/>
              </a:rPr>
              <a:t>www.fao.org</a:t>
            </a:r>
            <a:r>
              <a:rPr lang="en-GB" sz="1200" b="0" i="0" kern="1200" dirty="0">
                <a:solidFill>
                  <a:schemeClr val="tx1"/>
                </a:solidFill>
                <a:effectLst/>
                <a:latin typeface="+mn-lt"/>
                <a:ea typeface="+mn-ea"/>
                <a:cs typeface="+mn-cs"/>
              </a:rPr>
              <a:t>/3/w7503e/w7503e04.htm&gt; [Accessed 9 August 2020].</a:t>
            </a:r>
            <a:endParaRPr lang="en-US"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20</a:t>
            </a:fld>
            <a:endParaRPr lang="en-US"/>
          </a:p>
        </p:txBody>
      </p:sp>
    </p:spTree>
    <p:extLst>
      <p:ext uri="{BB962C8B-B14F-4D97-AF65-F5344CB8AC3E}">
        <p14:creationId xmlns:p14="http://schemas.microsoft.com/office/powerpoint/2010/main" val="36330022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err="1">
                <a:solidFill>
                  <a:schemeClr val="tx1"/>
                </a:solidFill>
                <a:effectLst/>
                <a:latin typeface="+mn-lt"/>
                <a:ea typeface="+mn-ea"/>
                <a:cs typeface="+mn-cs"/>
              </a:rPr>
              <a:t>Fao.org</a:t>
            </a:r>
            <a:r>
              <a:rPr lang="en-GB" sz="1200" b="0" i="0" kern="1200" dirty="0">
                <a:solidFill>
                  <a:schemeClr val="tx1"/>
                </a:solidFill>
                <a:effectLst/>
                <a:latin typeface="+mn-lt"/>
                <a:ea typeface="+mn-ea"/>
                <a:cs typeface="+mn-cs"/>
              </a:rPr>
              <a:t>. 2020. </a:t>
            </a:r>
            <a:r>
              <a:rPr lang="en-GB" sz="1200" b="0" i="1" kern="1200" dirty="0">
                <a:solidFill>
                  <a:schemeClr val="tx1"/>
                </a:solidFill>
                <a:effectLst/>
                <a:latin typeface="+mn-lt"/>
                <a:ea typeface="+mn-ea"/>
                <a:cs typeface="+mn-cs"/>
              </a:rPr>
              <a:t>Session 2. Structure Of An Organization</a:t>
            </a:r>
            <a:r>
              <a:rPr lang="en-GB" sz="1200" b="0" i="0" kern="1200" dirty="0">
                <a:solidFill>
                  <a:schemeClr val="tx1"/>
                </a:solidFill>
                <a:effectLst/>
                <a:latin typeface="+mn-lt"/>
                <a:ea typeface="+mn-ea"/>
                <a:cs typeface="+mn-cs"/>
              </a:rPr>
              <a:t>. [online] Available at: &lt;http://</a:t>
            </a:r>
            <a:r>
              <a:rPr lang="en-GB" sz="1200" b="0" i="0" kern="1200" dirty="0" err="1">
                <a:solidFill>
                  <a:schemeClr val="tx1"/>
                </a:solidFill>
                <a:effectLst/>
                <a:latin typeface="+mn-lt"/>
                <a:ea typeface="+mn-ea"/>
                <a:cs typeface="+mn-cs"/>
              </a:rPr>
              <a:t>www.fao.org</a:t>
            </a:r>
            <a:r>
              <a:rPr lang="en-GB" sz="1200" b="0" i="0" kern="1200" dirty="0">
                <a:solidFill>
                  <a:schemeClr val="tx1"/>
                </a:solidFill>
                <a:effectLst/>
                <a:latin typeface="+mn-lt"/>
                <a:ea typeface="+mn-ea"/>
                <a:cs typeface="+mn-cs"/>
              </a:rPr>
              <a:t>/3/w7503e/w7503e04.htm&gt; [Accessed 9 August 2020].</a:t>
            </a:r>
            <a:endParaRPr lang="en-US"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21</a:t>
            </a:fld>
            <a:endParaRPr lang="en-US"/>
          </a:p>
        </p:txBody>
      </p:sp>
    </p:spTree>
    <p:extLst>
      <p:ext uri="{BB962C8B-B14F-4D97-AF65-F5344CB8AC3E}">
        <p14:creationId xmlns:p14="http://schemas.microsoft.com/office/powerpoint/2010/main" val="42476740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err="1">
                <a:solidFill>
                  <a:schemeClr val="tx1"/>
                </a:solidFill>
                <a:effectLst/>
                <a:latin typeface="+mn-lt"/>
                <a:ea typeface="+mn-ea"/>
                <a:cs typeface="+mn-cs"/>
              </a:rPr>
              <a:t>Fao.org</a:t>
            </a:r>
            <a:r>
              <a:rPr lang="en-GB" sz="1200" b="0" i="0" kern="1200" dirty="0">
                <a:solidFill>
                  <a:schemeClr val="tx1"/>
                </a:solidFill>
                <a:effectLst/>
                <a:latin typeface="+mn-lt"/>
                <a:ea typeface="+mn-ea"/>
                <a:cs typeface="+mn-cs"/>
              </a:rPr>
              <a:t>. 2020. </a:t>
            </a:r>
            <a:r>
              <a:rPr lang="en-GB" sz="1200" b="0" i="1" kern="1200" dirty="0">
                <a:solidFill>
                  <a:schemeClr val="tx1"/>
                </a:solidFill>
                <a:effectLst/>
                <a:latin typeface="+mn-lt"/>
                <a:ea typeface="+mn-ea"/>
                <a:cs typeface="+mn-cs"/>
              </a:rPr>
              <a:t>Session 2. Structure Of An Organization</a:t>
            </a:r>
            <a:r>
              <a:rPr lang="en-GB" sz="1200" b="0" i="0" kern="1200" dirty="0">
                <a:solidFill>
                  <a:schemeClr val="tx1"/>
                </a:solidFill>
                <a:effectLst/>
                <a:latin typeface="+mn-lt"/>
                <a:ea typeface="+mn-ea"/>
                <a:cs typeface="+mn-cs"/>
              </a:rPr>
              <a:t>. [online] Available at: &lt;http://</a:t>
            </a:r>
            <a:r>
              <a:rPr lang="en-GB" sz="1200" b="0" i="0" kern="1200" dirty="0" err="1">
                <a:solidFill>
                  <a:schemeClr val="tx1"/>
                </a:solidFill>
                <a:effectLst/>
                <a:latin typeface="+mn-lt"/>
                <a:ea typeface="+mn-ea"/>
                <a:cs typeface="+mn-cs"/>
              </a:rPr>
              <a:t>www.fao.org</a:t>
            </a:r>
            <a:r>
              <a:rPr lang="en-GB" sz="1200" b="0" i="0" kern="1200" dirty="0">
                <a:solidFill>
                  <a:schemeClr val="tx1"/>
                </a:solidFill>
                <a:effectLst/>
                <a:latin typeface="+mn-lt"/>
                <a:ea typeface="+mn-ea"/>
                <a:cs typeface="+mn-cs"/>
              </a:rPr>
              <a:t>/3/w7503e/w7503e04.htm&gt; [Accessed 9 August 2020].</a:t>
            </a:r>
            <a:endParaRPr lang="en-US"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22</a:t>
            </a:fld>
            <a:endParaRPr lang="en-US"/>
          </a:p>
        </p:txBody>
      </p:sp>
    </p:spTree>
    <p:extLst>
      <p:ext uri="{BB962C8B-B14F-4D97-AF65-F5344CB8AC3E}">
        <p14:creationId xmlns:p14="http://schemas.microsoft.com/office/powerpoint/2010/main" val="2086706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eaLnBrk="1" fontAlgn="auto" hangingPunct="1">
              <a:spcAft>
                <a:spcPts val="0"/>
              </a:spcAft>
              <a:defRPr/>
            </a:pPr>
            <a:r>
              <a:rPr lang="en-US" sz="3000" i="1" dirty="0">
                <a:solidFill>
                  <a:schemeClr val="accent2">
                    <a:lumMod val="50000"/>
                  </a:schemeClr>
                </a:solidFill>
              </a:rPr>
              <a:t>Formal Communication </a:t>
            </a:r>
            <a:r>
              <a:rPr lang="en-US" sz="3000" dirty="0">
                <a:solidFill>
                  <a:schemeClr val="accent1">
                    <a:lumMod val="75000"/>
                  </a:schemeClr>
                </a:solidFill>
              </a:rPr>
              <a:t>– flow of communication within the formal organizational structure as depicted on organizational charts.</a:t>
            </a:r>
          </a:p>
          <a:p>
            <a:pPr algn="l" eaLnBrk="1" fontAlgn="auto" hangingPunct="1">
              <a:spcAft>
                <a:spcPts val="0"/>
              </a:spcAft>
              <a:defRPr/>
            </a:pPr>
            <a:endParaRPr lang="en-US" sz="3000" dirty="0">
              <a:solidFill>
                <a:schemeClr val="accent1">
                  <a:lumMod val="75000"/>
                </a:schemeClr>
              </a:solidFill>
            </a:endParaRPr>
          </a:p>
          <a:p>
            <a:pPr lvl="1" algn="l" eaLnBrk="1" fontAlgn="auto" hangingPunct="1">
              <a:spcAft>
                <a:spcPts val="0"/>
              </a:spcAft>
              <a:buFont typeface="Arial" panose="020B0604020202020204" pitchFamily="34" charset="0"/>
              <a:buChar char="•"/>
              <a:defRPr/>
            </a:pPr>
            <a:r>
              <a:rPr lang="en-US" sz="2600" dirty="0">
                <a:solidFill>
                  <a:schemeClr val="accent1">
                    <a:lumMod val="75000"/>
                  </a:schemeClr>
                </a:solidFill>
              </a:rPr>
              <a:t>Upward communication</a:t>
            </a:r>
          </a:p>
          <a:p>
            <a:pPr lvl="1" algn="l" eaLnBrk="1" fontAlgn="auto" hangingPunct="1">
              <a:spcAft>
                <a:spcPts val="0"/>
              </a:spcAft>
              <a:buFont typeface="Arial" panose="020B0604020202020204" pitchFamily="34" charset="0"/>
              <a:buChar char="•"/>
              <a:defRPr/>
            </a:pPr>
            <a:r>
              <a:rPr lang="en-US" sz="2600" dirty="0">
                <a:solidFill>
                  <a:schemeClr val="accent1">
                    <a:lumMod val="75000"/>
                  </a:schemeClr>
                </a:solidFill>
              </a:rPr>
              <a:t>Downward communication</a:t>
            </a:r>
          </a:p>
          <a:p>
            <a:pPr lvl="1" algn="l" eaLnBrk="1" fontAlgn="auto" hangingPunct="1">
              <a:spcAft>
                <a:spcPts val="0"/>
              </a:spcAft>
              <a:buFont typeface="Arial" panose="020B0604020202020204" pitchFamily="34" charset="0"/>
              <a:buChar char="•"/>
              <a:defRPr/>
            </a:pPr>
            <a:r>
              <a:rPr lang="en-US" sz="2600" dirty="0">
                <a:solidFill>
                  <a:schemeClr val="accent1">
                    <a:lumMod val="75000"/>
                  </a:schemeClr>
                </a:solidFill>
              </a:rPr>
              <a:t>Horizontal communication</a:t>
            </a:r>
          </a:p>
          <a:p>
            <a:pPr lvl="1" algn="l" eaLnBrk="1" fontAlgn="auto" hangingPunct="1">
              <a:spcAft>
                <a:spcPts val="0"/>
              </a:spcAft>
              <a:buFont typeface="Arial" panose="020B0604020202020204" pitchFamily="34" charset="0"/>
              <a:buChar char="•"/>
              <a:defRPr/>
            </a:pPr>
            <a:r>
              <a:rPr lang="en-US" sz="2600" dirty="0">
                <a:solidFill>
                  <a:schemeClr val="accent1">
                    <a:lumMod val="75000"/>
                  </a:schemeClr>
                </a:solidFill>
              </a:rPr>
              <a:t>Diagonal communication</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i="1" dirty="0">
                <a:solidFill>
                  <a:schemeClr val="accent2">
                    <a:lumMod val="50000"/>
                  </a:schemeClr>
                </a:solidFill>
              </a:rPr>
            </a:br>
            <a:r>
              <a:rPr lang="en-US" sz="1200" i="1" dirty="0">
                <a:solidFill>
                  <a:schemeClr val="accent2">
                    <a:lumMod val="50000"/>
                  </a:schemeClr>
                </a:solidFill>
              </a:rPr>
              <a:t>Informal Communication </a:t>
            </a:r>
            <a:r>
              <a:rPr lang="en-US" sz="1200" dirty="0">
                <a:solidFill>
                  <a:schemeClr val="accent1">
                    <a:lumMod val="75000"/>
                  </a:schemeClr>
                </a:solidFill>
              </a:rPr>
              <a:t>– separate from management’s formal, official communication channels.</a:t>
            </a:r>
          </a:p>
          <a:p>
            <a:endParaRPr lang="en-US" dirty="0"/>
          </a:p>
          <a:p>
            <a:r>
              <a:rPr lang="en-US" dirty="0"/>
              <a:t>And of course….. The grapevine.</a:t>
            </a:r>
          </a:p>
        </p:txBody>
      </p:sp>
      <p:sp>
        <p:nvSpPr>
          <p:cNvPr id="4" name="Slide Number Placeholder 3"/>
          <p:cNvSpPr>
            <a:spLocks noGrp="1"/>
          </p:cNvSpPr>
          <p:nvPr>
            <p:ph type="sldNum" sz="quarter" idx="5"/>
          </p:nvPr>
        </p:nvSpPr>
        <p:spPr/>
        <p:txBody>
          <a:bodyPr/>
          <a:lstStyle/>
          <a:p>
            <a:fld id="{166B352B-CE58-8244-A246-7FE01DB8FCC2}" type="slidenum">
              <a:rPr lang="en-US" smtClean="0"/>
              <a:t>23</a:t>
            </a:fld>
            <a:endParaRPr lang="en-US"/>
          </a:p>
        </p:txBody>
      </p:sp>
    </p:spTree>
    <p:extLst>
      <p:ext uri="{BB962C8B-B14F-4D97-AF65-F5344CB8AC3E}">
        <p14:creationId xmlns:p14="http://schemas.microsoft.com/office/powerpoint/2010/main" val="19447871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altLang="en-US" sz="1200" b="1" dirty="0">
                <a:solidFill>
                  <a:schemeClr val="accent2"/>
                </a:solidFill>
              </a:rPr>
              <a:t>Goal Approach:</a:t>
            </a:r>
            <a:r>
              <a:rPr lang="en-US" altLang="en-US" sz="1200" dirty="0"/>
              <a:t>  Effectiveness is the ability to excel at one or more output goals.</a:t>
            </a:r>
          </a:p>
          <a:p>
            <a:pPr eaLnBrk="1" hangingPunct="1">
              <a:defRPr/>
            </a:pPr>
            <a:r>
              <a:rPr lang="en-US" altLang="en-US" sz="1200" b="1" dirty="0">
                <a:solidFill>
                  <a:schemeClr val="accent2"/>
                </a:solidFill>
              </a:rPr>
              <a:t>Internal Process Approach:</a:t>
            </a:r>
            <a:r>
              <a:rPr lang="en-US" altLang="en-US" sz="1200" dirty="0"/>
              <a:t> Effectiveness is the ability to excel at internal efficiency, coordination, motivation, and employee satisfaction.</a:t>
            </a:r>
          </a:p>
          <a:p>
            <a:pPr eaLnBrk="1" hangingPunct="1">
              <a:defRPr/>
            </a:pPr>
            <a:r>
              <a:rPr lang="en-US" altLang="en-US" sz="1200" b="1" dirty="0">
                <a:solidFill>
                  <a:schemeClr val="accent2"/>
                </a:solidFill>
              </a:rPr>
              <a:t>System Resource Approach:</a:t>
            </a:r>
            <a:r>
              <a:rPr lang="en-US" altLang="en-US" sz="1200" dirty="0"/>
              <a:t>  Effectiveness is the ability to acquire scarce and valued resources from the environment.</a:t>
            </a:r>
          </a:p>
          <a:p>
            <a:pPr eaLnBrk="1" hangingPunct="1">
              <a:defRPr/>
            </a:pPr>
            <a:r>
              <a:rPr lang="en-US" altLang="en-US" b="1" dirty="0">
                <a:solidFill>
                  <a:schemeClr val="accent2"/>
                </a:solidFill>
              </a:rPr>
              <a:t>Constituency Approach:</a:t>
            </a:r>
            <a:r>
              <a:rPr lang="en-US" altLang="en-US" dirty="0"/>
              <a:t> Effectiveness is the ability to satisfy multiple strategic constituencies both within and outside the organization.</a:t>
            </a:r>
          </a:p>
          <a:p>
            <a:pPr eaLnBrk="1" hangingPunct="1">
              <a:defRPr/>
            </a:pPr>
            <a:r>
              <a:rPr lang="en-US" altLang="en-US" b="1" dirty="0">
                <a:solidFill>
                  <a:schemeClr val="accent2"/>
                </a:solidFill>
              </a:rPr>
              <a:t>Domain Approach:</a:t>
            </a:r>
            <a:r>
              <a:rPr lang="en-US" altLang="en-US" dirty="0"/>
              <a:t> Effectiveness is the ability to excel in one or more among several domains as selected by senior managers.</a:t>
            </a:r>
          </a:p>
          <a:p>
            <a:pPr eaLnBrk="1" hangingPunct="1">
              <a:defRPr/>
            </a:pPr>
            <a:endParaRPr lang="en-US" altLang="en-US" sz="1200"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24</a:t>
            </a:fld>
            <a:endParaRPr lang="en-US"/>
          </a:p>
        </p:txBody>
      </p:sp>
    </p:spTree>
    <p:extLst>
      <p:ext uri="{BB962C8B-B14F-4D97-AF65-F5344CB8AC3E}">
        <p14:creationId xmlns:p14="http://schemas.microsoft.com/office/powerpoint/2010/main" val="15306756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altLang="en-US" sz="1200" b="1" dirty="0">
                <a:solidFill>
                  <a:schemeClr val="accent2"/>
                </a:solidFill>
              </a:rPr>
              <a:t>Goal Approach:</a:t>
            </a:r>
            <a:r>
              <a:rPr lang="en-US" altLang="en-US" sz="1200" dirty="0"/>
              <a:t>  Effectiveness is the ability to excel at one or more output goals.</a:t>
            </a:r>
          </a:p>
          <a:p>
            <a:pPr eaLnBrk="1" hangingPunct="1">
              <a:defRPr/>
            </a:pPr>
            <a:r>
              <a:rPr lang="en-US" altLang="en-US" sz="1200" b="1" dirty="0">
                <a:solidFill>
                  <a:schemeClr val="accent2"/>
                </a:solidFill>
              </a:rPr>
              <a:t>Internal Process Approach:</a:t>
            </a:r>
            <a:r>
              <a:rPr lang="en-US" altLang="en-US" sz="1200" dirty="0"/>
              <a:t> Effectiveness is the ability to excel at internal efficiency, coordination, motivation, and employee satisfaction.</a:t>
            </a:r>
          </a:p>
          <a:p>
            <a:pPr eaLnBrk="1" hangingPunct="1">
              <a:defRPr/>
            </a:pPr>
            <a:r>
              <a:rPr lang="en-US" altLang="en-US" sz="1200" b="1" dirty="0">
                <a:solidFill>
                  <a:schemeClr val="accent2"/>
                </a:solidFill>
              </a:rPr>
              <a:t>System Resource Approach:</a:t>
            </a:r>
            <a:r>
              <a:rPr lang="en-US" altLang="en-US" sz="1200" dirty="0"/>
              <a:t>  Effectiveness is the ability to acquire scarce and valued resources from the environment.</a:t>
            </a:r>
          </a:p>
          <a:p>
            <a:pPr eaLnBrk="1" hangingPunct="1">
              <a:defRPr/>
            </a:pPr>
            <a:r>
              <a:rPr lang="en-US" altLang="en-US" b="1" dirty="0">
                <a:solidFill>
                  <a:schemeClr val="accent2"/>
                </a:solidFill>
              </a:rPr>
              <a:t>Constituency Approach:</a:t>
            </a:r>
            <a:r>
              <a:rPr lang="en-US" altLang="en-US" dirty="0"/>
              <a:t> Effectiveness is the ability to satisfy multiple strategic constituencies both within and outside the organization.</a:t>
            </a:r>
          </a:p>
          <a:p>
            <a:pPr eaLnBrk="1" hangingPunct="1">
              <a:defRPr/>
            </a:pPr>
            <a:r>
              <a:rPr lang="en-US" altLang="en-US" b="1" dirty="0">
                <a:solidFill>
                  <a:schemeClr val="accent2"/>
                </a:solidFill>
              </a:rPr>
              <a:t>Domain Approach:</a:t>
            </a:r>
            <a:r>
              <a:rPr lang="en-US" altLang="en-US" dirty="0"/>
              <a:t> Effectiveness is the ability to excel in one or more among several domains as selected by senior managers.</a:t>
            </a:r>
          </a:p>
          <a:p>
            <a:pPr eaLnBrk="1" hangingPunct="1">
              <a:defRPr/>
            </a:pPr>
            <a:endParaRPr lang="en-US" altLang="en-US" sz="1200"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25</a:t>
            </a:fld>
            <a:endParaRPr lang="en-US"/>
          </a:p>
        </p:txBody>
      </p:sp>
    </p:spTree>
    <p:extLst>
      <p:ext uri="{BB962C8B-B14F-4D97-AF65-F5344CB8AC3E}">
        <p14:creationId xmlns:p14="http://schemas.microsoft.com/office/powerpoint/2010/main" val="25828483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altLang="en-US" sz="1200" b="1" dirty="0">
                <a:solidFill>
                  <a:schemeClr val="accent2"/>
                </a:solidFill>
              </a:rPr>
              <a:t>Goal Approach:</a:t>
            </a:r>
            <a:r>
              <a:rPr lang="en-US" altLang="en-US" sz="1200" dirty="0"/>
              <a:t>  Effectiveness is the ability to excel at one or more output goals.</a:t>
            </a:r>
          </a:p>
          <a:p>
            <a:pPr eaLnBrk="1" hangingPunct="1">
              <a:defRPr/>
            </a:pPr>
            <a:r>
              <a:rPr lang="en-US" altLang="en-US" sz="1200" b="1" dirty="0">
                <a:solidFill>
                  <a:schemeClr val="accent2"/>
                </a:solidFill>
              </a:rPr>
              <a:t>Internal Process Approach:</a:t>
            </a:r>
            <a:r>
              <a:rPr lang="en-US" altLang="en-US" sz="1200" dirty="0"/>
              <a:t> Effectiveness is the ability to excel at internal efficiency, coordination, motivation, and employee satisfaction.</a:t>
            </a:r>
          </a:p>
          <a:p>
            <a:pPr eaLnBrk="1" hangingPunct="1">
              <a:defRPr/>
            </a:pPr>
            <a:r>
              <a:rPr lang="en-US" altLang="en-US" sz="1200" b="1" dirty="0">
                <a:solidFill>
                  <a:schemeClr val="accent2"/>
                </a:solidFill>
              </a:rPr>
              <a:t>System Resource Approach:</a:t>
            </a:r>
            <a:r>
              <a:rPr lang="en-US" altLang="en-US" sz="1200" dirty="0"/>
              <a:t>  Effectiveness is the ability to acquire scarce and valued resources from the environment.</a:t>
            </a:r>
          </a:p>
          <a:p>
            <a:pPr eaLnBrk="1" hangingPunct="1">
              <a:defRPr/>
            </a:pPr>
            <a:r>
              <a:rPr lang="en-US" altLang="en-US" b="1" dirty="0">
                <a:solidFill>
                  <a:schemeClr val="accent2"/>
                </a:solidFill>
              </a:rPr>
              <a:t>Constituency Approach:</a:t>
            </a:r>
            <a:r>
              <a:rPr lang="en-US" altLang="en-US" dirty="0"/>
              <a:t> Effectiveness is the ability to satisfy multiple strategic constituencies both within and outside the organization.</a:t>
            </a:r>
          </a:p>
          <a:p>
            <a:pPr eaLnBrk="1" hangingPunct="1">
              <a:defRPr/>
            </a:pPr>
            <a:r>
              <a:rPr lang="en-US" altLang="en-US" b="1" dirty="0">
                <a:solidFill>
                  <a:schemeClr val="accent2"/>
                </a:solidFill>
              </a:rPr>
              <a:t>Domain Approach:</a:t>
            </a:r>
            <a:r>
              <a:rPr lang="en-US" altLang="en-US" dirty="0"/>
              <a:t> Effectiveness is the ability to excel in one or more among several domains as selected by senior managers.</a:t>
            </a:r>
          </a:p>
          <a:p>
            <a:pPr eaLnBrk="1" hangingPunct="1">
              <a:defRPr/>
            </a:pPr>
            <a:endParaRPr lang="en-US" altLang="en-US" sz="1200"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26</a:t>
            </a:fld>
            <a:endParaRPr lang="en-US"/>
          </a:p>
        </p:txBody>
      </p:sp>
    </p:spTree>
    <p:extLst>
      <p:ext uri="{BB962C8B-B14F-4D97-AF65-F5344CB8AC3E}">
        <p14:creationId xmlns:p14="http://schemas.microsoft.com/office/powerpoint/2010/main" val="6308770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altLang="en-US" sz="1200" b="1" dirty="0">
                <a:solidFill>
                  <a:schemeClr val="accent2"/>
                </a:solidFill>
              </a:rPr>
              <a:t>Goal Approach:</a:t>
            </a:r>
            <a:r>
              <a:rPr lang="en-US" altLang="en-US" sz="1200" dirty="0"/>
              <a:t>  Effectiveness is the ability to excel at one or more output goals.</a:t>
            </a:r>
          </a:p>
          <a:p>
            <a:pPr eaLnBrk="1" hangingPunct="1">
              <a:defRPr/>
            </a:pPr>
            <a:r>
              <a:rPr lang="en-US" altLang="en-US" sz="1200" b="1" dirty="0">
                <a:solidFill>
                  <a:schemeClr val="accent2"/>
                </a:solidFill>
              </a:rPr>
              <a:t>Internal Process Approach:</a:t>
            </a:r>
            <a:r>
              <a:rPr lang="en-US" altLang="en-US" sz="1200" dirty="0"/>
              <a:t> Effectiveness is the ability to excel at internal efficiency, coordination, motivation, and employee satisfaction.</a:t>
            </a:r>
          </a:p>
          <a:p>
            <a:pPr eaLnBrk="1" hangingPunct="1">
              <a:defRPr/>
            </a:pPr>
            <a:r>
              <a:rPr lang="en-US" altLang="en-US" sz="1200" b="1" dirty="0">
                <a:solidFill>
                  <a:schemeClr val="accent2"/>
                </a:solidFill>
              </a:rPr>
              <a:t>System Resource Approach:</a:t>
            </a:r>
            <a:r>
              <a:rPr lang="en-US" altLang="en-US" sz="1200" dirty="0"/>
              <a:t>  Effectiveness is the ability to acquire scarce and valued resources from the environment.</a:t>
            </a:r>
          </a:p>
          <a:p>
            <a:pPr eaLnBrk="1" hangingPunct="1">
              <a:defRPr/>
            </a:pPr>
            <a:r>
              <a:rPr lang="en-US" altLang="en-US" b="1" dirty="0">
                <a:solidFill>
                  <a:schemeClr val="accent2"/>
                </a:solidFill>
              </a:rPr>
              <a:t>Constituency Approach:</a:t>
            </a:r>
            <a:r>
              <a:rPr lang="en-US" altLang="en-US" dirty="0"/>
              <a:t> Effectiveness is the ability to satisfy multiple strategic constituencies both within and outside the organization.</a:t>
            </a:r>
          </a:p>
          <a:p>
            <a:pPr eaLnBrk="1" hangingPunct="1">
              <a:defRPr/>
            </a:pPr>
            <a:r>
              <a:rPr lang="en-US" altLang="en-US" b="1" dirty="0">
                <a:solidFill>
                  <a:schemeClr val="accent2"/>
                </a:solidFill>
              </a:rPr>
              <a:t>Domain Approach:</a:t>
            </a:r>
            <a:r>
              <a:rPr lang="en-US" altLang="en-US" dirty="0"/>
              <a:t> Effectiveness is the ability to excel in one or more among several domains as selected by senior managers.</a:t>
            </a:r>
          </a:p>
          <a:p>
            <a:pPr eaLnBrk="1" hangingPunct="1">
              <a:defRPr/>
            </a:pPr>
            <a:endParaRPr lang="en-US" altLang="en-US" sz="1200"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27</a:t>
            </a:fld>
            <a:endParaRPr lang="en-US"/>
          </a:p>
        </p:txBody>
      </p:sp>
    </p:spTree>
    <p:extLst>
      <p:ext uri="{BB962C8B-B14F-4D97-AF65-F5344CB8AC3E}">
        <p14:creationId xmlns:p14="http://schemas.microsoft.com/office/powerpoint/2010/main" val="37433142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Organisational</a:t>
            </a:r>
            <a:r>
              <a:rPr lang="en-US" dirty="0"/>
              <a:t> effectiveness criteria for constituencies</a:t>
            </a:r>
          </a:p>
          <a:p>
            <a:endParaRPr lang="en-US" dirty="0"/>
          </a:p>
          <a:p>
            <a:r>
              <a:rPr lang="en-US" dirty="0"/>
              <a:t>Owners: return on investment; growth in earnings</a:t>
            </a:r>
          </a:p>
          <a:p>
            <a:r>
              <a:rPr lang="en-US" dirty="0"/>
              <a:t>Employees: compensations, fringe benefits, job satisfaction</a:t>
            </a:r>
          </a:p>
          <a:p>
            <a:r>
              <a:rPr lang="en-US" dirty="0"/>
              <a:t>Customers: Satisfaction with price, quality &amp; service</a:t>
            </a:r>
          </a:p>
          <a:p>
            <a:r>
              <a:rPr lang="en-US" dirty="0"/>
              <a:t>Suppliers: Satisfaction with payments, future sales</a:t>
            </a:r>
          </a:p>
          <a:p>
            <a:endParaRPr lang="en-US" dirty="0"/>
          </a:p>
          <a:p>
            <a:r>
              <a:rPr lang="en-US" dirty="0"/>
              <a:t>However, no </a:t>
            </a:r>
            <a:r>
              <a:rPr lang="en-US" dirty="0" err="1"/>
              <a:t>organisation</a:t>
            </a:r>
            <a:r>
              <a:rPr lang="en-US" dirty="0"/>
              <a:t> can satisfy everyone and everything, so cannot be </a:t>
            </a:r>
            <a:r>
              <a:rPr lang="en-US" dirty="0" err="1"/>
              <a:t>characterised</a:t>
            </a:r>
            <a:r>
              <a:rPr lang="en-US" dirty="0"/>
              <a:t> as completely effective or ineffective. In every </a:t>
            </a:r>
            <a:r>
              <a:rPr lang="en-US" dirty="0" err="1"/>
              <a:t>organisation</a:t>
            </a:r>
            <a:r>
              <a:rPr lang="en-US" dirty="0"/>
              <a:t> there are areas that function well, implying effectiveness and others that do not, suggesting ineffectiveness.  The organization as a whole, or sum of its components reflects the overall effectiveness.</a:t>
            </a:r>
          </a:p>
        </p:txBody>
      </p:sp>
      <p:sp>
        <p:nvSpPr>
          <p:cNvPr id="4" name="Slide Number Placeholder 3"/>
          <p:cNvSpPr>
            <a:spLocks noGrp="1"/>
          </p:cNvSpPr>
          <p:nvPr>
            <p:ph type="sldNum" sz="quarter" idx="5"/>
          </p:nvPr>
        </p:nvSpPr>
        <p:spPr/>
        <p:txBody>
          <a:bodyPr/>
          <a:lstStyle/>
          <a:p>
            <a:fld id="{166B352B-CE58-8244-A246-7FE01DB8FCC2}" type="slidenum">
              <a:rPr lang="en-US" smtClean="0"/>
              <a:t>28</a:t>
            </a:fld>
            <a:endParaRPr lang="en-US"/>
          </a:p>
        </p:txBody>
      </p:sp>
    </p:spTree>
    <p:extLst>
      <p:ext uri="{BB962C8B-B14F-4D97-AF65-F5344CB8AC3E}">
        <p14:creationId xmlns:p14="http://schemas.microsoft.com/office/powerpoint/2010/main" val="38291306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Advantages</a:t>
            </a:r>
          </a:p>
          <a:p>
            <a:r>
              <a:rPr lang="en-US" dirty="0"/>
              <a:t>Structure: Authority and levels of responsibility are obvious. </a:t>
            </a:r>
          </a:p>
          <a:p>
            <a:r>
              <a:rPr lang="en-US" dirty="0"/>
              <a:t>Security: Research shows that employees who work for hierarchical companies feel more secure; get paid on time; and are safe to stay in their role for the long run. </a:t>
            </a:r>
            <a:br>
              <a:rPr lang="en-US" dirty="0"/>
            </a:br>
            <a:r>
              <a:rPr lang="en-US" dirty="0"/>
              <a:t>As Maslow's model of hierarchy suggests, if physiological factors are well managed, employees focus better on the task at hand.</a:t>
            </a:r>
          </a:p>
          <a:p>
            <a:r>
              <a:rPr lang="en-US" dirty="0"/>
              <a:t>Benefits of promotion lead to exclusive advanced status and reward. This can prove a great motivator for employees.</a:t>
            </a:r>
          </a:p>
          <a:p>
            <a:r>
              <a:rPr lang="en-US" dirty="0"/>
              <a:t>Specialists in their field. Employees gain status through consistent hard work and effort within a set role. By focusing on their work alone, they are more likely to achieve expert status in that one field.</a:t>
            </a:r>
          </a:p>
          <a:p>
            <a:r>
              <a:rPr lang="en-US" dirty="0"/>
              <a:t>Departmental loyalty can conversely promote a tribe-like loyalty. This means that within each team, strong bonds can form. </a:t>
            </a:r>
          </a:p>
          <a:p>
            <a:endParaRPr lang="en-US" dirty="0"/>
          </a:p>
          <a:p>
            <a:r>
              <a:rPr lang="en-US" b="1" dirty="0"/>
              <a:t>Disadvantages</a:t>
            </a:r>
          </a:p>
          <a:p>
            <a:r>
              <a:rPr lang="en-US" dirty="0"/>
              <a:t>Communication is limited and credibility is based on employment status, not life experience.</a:t>
            </a:r>
          </a:p>
          <a:p>
            <a:r>
              <a:rPr lang="en-US" dirty="0"/>
              <a:t>Departmental rivalry is a real issue. The higher the stakes are for each promotion, the higher the competition. Departmental goals can easily take precedence over company vision.</a:t>
            </a:r>
          </a:p>
          <a:p>
            <a:r>
              <a:rPr lang="en-US" dirty="0"/>
              <a:t>Inflexibility within the workplace does not suit 21st century culture. Failure to show compassion and understanding to employees’ personal schedules (commutes, childcare, sickness) breeds disrespect and demotivates.</a:t>
            </a:r>
          </a:p>
          <a:p>
            <a:r>
              <a:rPr lang="en-US" dirty="0"/>
              <a:t>An hierarchy company could face higher </a:t>
            </a:r>
            <a:r>
              <a:rPr lang="en-US" dirty="0" err="1"/>
              <a:t>organisation</a:t>
            </a:r>
            <a:r>
              <a:rPr lang="en-US" dirty="0"/>
              <a:t> costs due to the multiple layers of upper management. To keep these costs down, budgets, bonuses and financial incentives may be taken and spread thin between the majority of workers that sit at the bottom. </a:t>
            </a:r>
          </a:p>
        </p:txBody>
      </p:sp>
      <p:sp>
        <p:nvSpPr>
          <p:cNvPr id="4" name="Slide Number Placeholder 3"/>
          <p:cNvSpPr>
            <a:spLocks noGrp="1"/>
          </p:cNvSpPr>
          <p:nvPr>
            <p:ph type="sldNum" sz="quarter" idx="5"/>
          </p:nvPr>
        </p:nvSpPr>
        <p:spPr/>
        <p:txBody>
          <a:bodyPr/>
          <a:lstStyle/>
          <a:p>
            <a:fld id="{166B352B-CE58-8244-A246-7FE01DB8FCC2}" type="slidenum">
              <a:rPr lang="en-US" smtClean="0"/>
              <a:t>30</a:t>
            </a:fld>
            <a:endParaRPr lang="en-US"/>
          </a:p>
        </p:txBody>
      </p:sp>
    </p:spTree>
    <p:extLst>
      <p:ext uri="{BB962C8B-B14F-4D97-AF65-F5344CB8AC3E}">
        <p14:creationId xmlns:p14="http://schemas.microsoft.com/office/powerpoint/2010/main" val="40646275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cap="all" dirty="0">
                <a:solidFill>
                  <a:schemeClr val="tx1"/>
                </a:solidFill>
                <a:effectLst/>
                <a:latin typeface="+mn-lt"/>
                <a:ea typeface="+mn-ea"/>
                <a:cs typeface="+mn-cs"/>
              </a:rPr>
              <a:t>ADVANTAGES</a:t>
            </a:r>
          </a:p>
          <a:p>
            <a:r>
              <a:rPr lang="en-GB" sz="1200" b="0" i="0" kern="1200" dirty="0">
                <a:solidFill>
                  <a:schemeClr val="tx1"/>
                </a:solidFill>
                <a:effectLst/>
                <a:latin typeface="+mn-lt"/>
                <a:ea typeface="+mn-ea"/>
                <a:cs typeface="+mn-cs"/>
              </a:rPr>
              <a:t>Can provide multiple benefits for organizations at a time when the number of decisions is increasing and leaders must focus on strategic issues more than the day-to-day work.</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improved decision-making</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encouraging more collaboration</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increased speed of innovation</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reduced costs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Flatter organisational structures allow decisions to be made where the work happens and by those with expertise in the specific technology, techniques, challenges, and skills in the business area. Leaders then can be focused more on strategic issues and supporting their employees versus doing as much of the daily work. </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Reducing the amount bureaucracy allows organizations to be more nimble and thus, more competitive.</a:t>
            </a:r>
          </a:p>
          <a:p>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Organisations often shift from a hierarchical system with a top-down chain of command to a flatter structure in an attempt to become more efficient.</a:t>
            </a:r>
          </a:p>
          <a:p>
            <a:endParaRPr lang="en-GB" sz="1200" b="0" i="0" kern="1200" dirty="0">
              <a:solidFill>
                <a:schemeClr val="tx1"/>
              </a:solidFill>
              <a:effectLst/>
              <a:latin typeface="+mn-lt"/>
              <a:ea typeface="+mn-ea"/>
              <a:cs typeface="+mn-cs"/>
            </a:endParaRPr>
          </a:p>
          <a:p>
            <a:r>
              <a:rPr lang="en-US" b="1" dirty="0"/>
              <a:t>DISADVANTAGES</a:t>
            </a:r>
          </a:p>
          <a:p>
            <a:r>
              <a:rPr lang="en-GB" sz="1200" b="0" i="0" kern="1200" dirty="0">
                <a:solidFill>
                  <a:schemeClr val="tx1"/>
                </a:solidFill>
                <a:effectLst/>
                <a:latin typeface="+mn-lt"/>
                <a:ea typeface="+mn-ea"/>
                <a:cs typeface="+mn-cs"/>
              </a:rPr>
              <a:t>It requires a different brand of leader for a flatter structure to be successful. </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Organisations without the right kind of leader will not find flat management to be a quick-fix solution.</a:t>
            </a:r>
          </a:p>
          <a:p>
            <a:r>
              <a:rPr lang="en-GB" sz="1200" b="0" i="0" kern="1200" dirty="0">
                <a:solidFill>
                  <a:schemeClr val="tx1"/>
                </a:solidFill>
                <a:effectLst/>
                <a:latin typeface="+mn-lt"/>
                <a:ea typeface="+mn-ea"/>
                <a:cs typeface="+mn-cs"/>
              </a:rPr>
              <a:t>These leaders will be tasked with more responsibility and face new challenges, requiring new skills to succeed. It can be a challenge for employees who lack the necessary skills to keep pace to deal with change and ambiguity unless they are provided training for the skills and competencies they need to master.</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Without proper implementation and communication, flat management can also lead to role confusion for employees and a lack clear opportunities to progress through the organization. </a:t>
            </a:r>
          </a:p>
          <a:p>
            <a:endParaRPr lang="en-US" b="1" dirty="0"/>
          </a:p>
        </p:txBody>
      </p:sp>
      <p:sp>
        <p:nvSpPr>
          <p:cNvPr id="4" name="Slide Number Placeholder 3"/>
          <p:cNvSpPr>
            <a:spLocks noGrp="1"/>
          </p:cNvSpPr>
          <p:nvPr>
            <p:ph type="sldNum" sz="quarter" idx="5"/>
          </p:nvPr>
        </p:nvSpPr>
        <p:spPr/>
        <p:txBody>
          <a:bodyPr/>
          <a:lstStyle/>
          <a:p>
            <a:fld id="{166B352B-CE58-8244-A246-7FE01DB8FCC2}" type="slidenum">
              <a:rPr lang="en-US" smtClean="0"/>
              <a:t>31</a:t>
            </a:fld>
            <a:endParaRPr lang="en-US"/>
          </a:p>
        </p:txBody>
      </p:sp>
    </p:spTree>
    <p:extLst>
      <p:ext uri="{BB962C8B-B14F-4D97-AF65-F5344CB8AC3E}">
        <p14:creationId xmlns:p14="http://schemas.microsoft.com/office/powerpoint/2010/main" val="5802028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Advantages </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1. The cost structure is improved.</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One of the greatest costs to the annual budget for a business is labour. By eliminating multiple layers of middle management, a flat organizational structure can quickly save hundreds of thousands for businesses. Although large companies can struggle to implement this structure because of the dynamics of size, SMEs who implement a flat organizational structure effectively can see great savings.</a:t>
            </a:r>
          </a:p>
          <a:p>
            <a:br>
              <a:rPr lang="en-GB" sz="1200" b="1"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2. It improves employee morale.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Without middle management expertise, the flat organizational structure requires the front-line staff to be experts in their job responsibilities. Because there is a focus on hiring the best people possible for each position, less turnover typically occurs. Fewer bosses means fewer conflicts and that makes for happier employees as well. </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3. Less miscommunication.</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Because this organizational structure is based on direct contact, there are fewer opportunities to misinterpret feedback or ideas.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4. Less dominance in the workplace.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The flat organizational structure naturally increases the levels of independence that workers experience in their job every day. There are fewer eyes looking over their shoulders or criticizing their ideas, which allows each worker to focus on what they do best instead of focusing their efforts to please a supervisor who controls the feedback that goes into their personnel file.</a:t>
            </a:r>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5. Improves employee retention.</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Highly-skilled workers often struggled in structured hierarchy environments because their creativity is often limited. In a flat organizational structure, their creativity is encouraged. For many workers, career satisfaction isn’t just about the size of the </a:t>
            </a:r>
            <a:r>
              <a:rPr lang="en-GB" sz="1200" b="0" i="0" kern="1200" dirty="0" err="1">
                <a:solidFill>
                  <a:schemeClr val="tx1"/>
                </a:solidFill>
                <a:effectLst/>
                <a:latin typeface="+mn-lt"/>
                <a:ea typeface="+mn-ea"/>
                <a:cs typeface="+mn-cs"/>
              </a:rPr>
              <a:t>paycheck</a:t>
            </a:r>
            <a:r>
              <a:rPr lang="en-GB" sz="1200" b="0" i="0" kern="1200" dirty="0">
                <a:solidFill>
                  <a:schemeClr val="tx1"/>
                </a:solidFill>
                <a:effectLst/>
                <a:latin typeface="+mn-lt"/>
                <a:ea typeface="+mn-ea"/>
                <a:cs typeface="+mn-cs"/>
              </a:rPr>
              <a:t>. It also involves a chance to pursue their passions and this business structure can make that happen.</a:t>
            </a:r>
          </a:p>
          <a:p>
            <a:r>
              <a:rPr lang="en-GB" sz="1200" b="0" i="0" kern="1200" dirty="0">
                <a:solidFill>
                  <a:schemeClr val="tx1"/>
                </a:solidFill>
                <a:effectLst/>
                <a:latin typeface="+mn-lt"/>
                <a:ea typeface="+mn-ea"/>
                <a:cs typeface="+mn-cs"/>
              </a:rPr>
              <a:t> </a:t>
            </a:r>
          </a:p>
          <a:p>
            <a:r>
              <a:rPr lang="en-GB" sz="1200" b="1" i="0" kern="1200" dirty="0">
                <a:solidFill>
                  <a:schemeClr val="tx1"/>
                </a:solidFill>
                <a:effectLst/>
                <a:latin typeface="+mn-lt"/>
                <a:ea typeface="+mn-ea"/>
                <a:cs typeface="+mn-cs"/>
              </a:rPr>
              <a:t>Disadvantages </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1. Bad decisions can be made under the guise of expertise.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Because the flat organizational structure is essentially a “bottom up” type of hierarchy, there is tremendous reliance on the expertise of the front-line staff. If someone does not have the level of expertise that their job requirements demand of them, the C-Suite could make decisions based on false expertise. That can lead a business down the wrong path very quickly.</a:t>
            </a:r>
          </a:p>
          <a:p>
            <a:r>
              <a:rPr lang="en-GB" sz="1200" b="1" i="0" kern="1200" dirty="0">
                <a:solidFill>
                  <a:schemeClr val="tx1"/>
                </a:solidFill>
                <a:effectLst/>
                <a:latin typeface="+mn-lt"/>
                <a:ea typeface="+mn-ea"/>
                <a:cs typeface="+mn-cs"/>
              </a:rPr>
              <a:t>2. It can lead to a lot of wasted time.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Employees in this type of structure do benefit from being able to approach the C-Suite with their ideas. There is also a lot of time spent talking with others to ensure that an idea isn’t being duplicated before it is presented. Although access is a benefit, because there are not continuous lines of communication between varying departments or teams, a lot of time can be wasted when trying to be innovative.</a:t>
            </a:r>
          </a:p>
          <a:p>
            <a:r>
              <a:rPr lang="en-GB" sz="1200" b="1" i="0" kern="1200" dirty="0">
                <a:solidFill>
                  <a:schemeClr val="tx1"/>
                </a:solidFill>
                <a:effectLst/>
                <a:latin typeface="+mn-lt"/>
                <a:ea typeface="+mn-ea"/>
                <a:cs typeface="+mn-cs"/>
              </a:rPr>
              <a:t>3. This structure can limit productivity.</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The flat organizational structure assumes that each worker is going to give their best effort every day. It lacks close supervision in many instances, which means workers can get away with not working at all on some days. That is especially true for workers who might be in a satellite office. Although there are monitoring programs that can track productivity or worker presence, that isn’t always the same as having a manager be responsible for team productivity.</a:t>
            </a:r>
          </a:p>
          <a:p>
            <a:r>
              <a:rPr lang="en-GB" sz="1200" b="1" i="0" kern="1200" dirty="0">
                <a:solidFill>
                  <a:schemeClr val="tx1"/>
                </a:solidFill>
                <a:effectLst/>
                <a:latin typeface="+mn-lt"/>
                <a:ea typeface="+mn-ea"/>
                <a:cs typeface="+mn-cs"/>
              </a:rPr>
              <a:t>4. It isn’t scalable.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This structure works well for small organizations, but what happens if a company experiences high levels of growth over a short period? This structure isn’t scalable, so fast growth in an SMB or </a:t>
            </a:r>
            <a:r>
              <a:rPr lang="en-GB" sz="1200" b="0" i="0" kern="1200" dirty="0" err="1">
                <a:solidFill>
                  <a:schemeClr val="tx1"/>
                </a:solidFill>
                <a:effectLst/>
                <a:latin typeface="+mn-lt"/>
                <a:ea typeface="+mn-ea"/>
                <a:cs typeface="+mn-cs"/>
              </a:rPr>
              <a:t>startup</a:t>
            </a:r>
            <a:r>
              <a:rPr lang="en-GB" sz="1200" b="0" i="0" kern="1200" dirty="0">
                <a:solidFill>
                  <a:schemeClr val="tx1"/>
                </a:solidFill>
                <a:effectLst/>
                <a:latin typeface="+mn-lt"/>
                <a:ea typeface="+mn-ea"/>
                <a:cs typeface="+mn-cs"/>
              </a:rPr>
              <a:t> can cause the C-Suite to lose control over their workplace. That can lead to poor decision-making experiences, unproductive </a:t>
            </a:r>
            <a:r>
              <a:rPr lang="en-GB" sz="1200" b="0" i="0" kern="1200" dirty="0" err="1">
                <a:solidFill>
                  <a:schemeClr val="tx1"/>
                </a:solidFill>
                <a:effectLst/>
                <a:latin typeface="+mn-lt"/>
                <a:ea typeface="+mn-ea"/>
                <a:cs typeface="+mn-cs"/>
              </a:rPr>
              <a:t>behaviors</a:t>
            </a:r>
            <a:r>
              <a:rPr lang="en-GB" sz="1200" b="0" i="0" kern="1200" dirty="0">
                <a:solidFill>
                  <a:schemeClr val="tx1"/>
                </a:solidFill>
                <a:effectLst/>
                <a:latin typeface="+mn-lt"/>
                <a:ea typeface="+mn-ea"/>
                <a:cs typeface="+mn-cs"/>
              </a:rPr>
              <a:t>, and other negative workplace experiences.</a:t>
            </a:r>
          </a:p>
          <a:p>
            <a:r>
              <a:rPr lang="en-GB" sz="1200" b="1" i="0" kern="1200" dirty="0">
                <a:solidFill>
                  <a:schemeClr val="tx1"/>
                </a:solidFill>
                <a:effectLst/>
                <a:latin typeface="+mn-lt"/>
                <a:ea typeface="+mn-ea"/>
                <a:cs typeface="+mn-cs"/>
              </a:rPr>
              <a:t>5. There is a lack of work-life balance.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Many people who work within a flat organizational structure find themselves always connected to their work. There is a certain “responsibility” that comes when the C-Suite sends out an email asking for a job to be completed or feedback to be offered. That makes it difficult for some workers to turn away from their professional duties when enjoying personal time, which affects their work-life balance.</a:t>
            </a:r>
          </a:p>
          <a:p>
            <a:r>
              <a:rPr lang="en-GB" sz="1200" b="1" i="0" kern="1200" dirty="0">
                <a:solidFill>
                  <a:schemeClr val="tx1"/>
                </a:solidFill>
                <a:effectLst/>
                <a:latin typeface="+mn-lt"/>
                <a:ea typeface="+mn-ea"/>
                <a:cs typeface="+mn-cs"/>
              </a:rPr>
              <a:t>6. It can encourage power struggles.</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Because there is a lack of management definition in most flat organizational structures, a power vacuum is created when the C-Suite is not present. In an SMB, the C-Suite might involve just one person. If that person leaves, the employees bicker amongst themselves about who should be in charge when a replacement is not named. That bickering leads to confusion, which leads to resentment, and that leads to a lack of productivity.</a:t>
            </a:r>
          </a:p>
          <a:p>
            <a:r>
              <a:rPr lang="en-GB" sz="1200" b="1" i="0" kern="1200" dirty="0">
                <a:solidFill>
                  <a:schemeClr val="tx1"/>
                </a:solidFill>
                <a:effectLst/>
                <a:latin typeface="+mn-lt"/>
                <a:ea typeface="+mn-ea"/>
                <a:cs typeface="+mn-cs"/>
              </a:rPr>
              <a:t>7. It can hinder employee retention.</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Highly-skilled workers also like having opportunities to advance upward through the chain of command. Because middle management positions are naturally limited in this business structure, there are fewer advancement options. An employee who needs something fresh or new to do may find few options available to them, which encourages them to seek out a new job instead of staying put.</a:t>
            </a:r>
          </a:p>
          <a:p>
            <a:r>
              <a:rPr lang="en-GB" sz="1200" b="1" i="0" kern="1200" dirty="0">
                <a:solidFill>
                  <a:schemeClr val="tx1"/>
                </a:solidFill>
                <a:effectLst/>
                <a:latin typeface="+mn-lt"/>
                <a:ea typeface="+mn-ea"/>
                <a:cs typeface="+mn-cs"/>
              </a:rPr>
              <a:t>8. There can be a lack of responsibility definition.</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Instead of having a defined role, many companies that incorporate a flat organizational structure tend to ask people to do a little bit of everything. That makes it difficult to stay focused on a specific task for many workers. For the average person, up to 15 minutes of lost productivity can happen whenever a task is switched. That lessens their effectiveness and ultimately is costly to the employer.</a:t>
            </a:r>
          </a:p>
          <a:p>
            <a:r>
              <a:rPr lang="en-GB" sz="1200" b="0" i="0" kern="1200" dirty="0">
                <a:solidFill>
                  <a:schemeClr val="tx1"/>
                </a:solidFill>
                <a:effectLst/>
                <a:latin typeface="+mn-lt"/>
                <a:ea typeface="+mn-ea"/>
                <a:cs typeface="+mn-cs"/>
              </a:rPr>
              <a:t>These flat organizational structure advantages and disadvantages show us that when it is implemented with a clear plan, it can be successful. Every structure has certain challenges that must be met, but when these negatives are proactively approached, their impact to the business and each worker can be effectively minimized.</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32</a:t>
            </a:fld>
            <a:endParaRPr lang="en-US"/>
          </a:p>
        </p:txBody>
      </p:sp>
    </p:spTree>
    <p:extLst>
      <p:ext uri="{BB962C8B-B14F-4D97-AF65-F5344CB8AC3E}">
        <p14:creationId xmlns:p14="http://schemas.microsoft.com/office/powerpoint/2010/main" val="8860073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Advantages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ideal for start up incubators</a:t>
            </a:r>
          </a:p>
          <a:p>
            <a:endParaRPr lang="en-US" b="1" dirty="0"/>
          </a:p>
          <a:p>
            <a:r>
              <a:rPr lang="en-GB" sz="1200" b="0" i="0" kern="1200" dirty="0">
                <a:solidFill>
                  <a:schemeClr val="tx1"/>
                </a:solidFill>
                <a:effectLst/>
                <a:latin typeface="+mn-lt"/>
                <a:ea typeface="+mn-ea"/>
                <a:cs typeface="+mn-cs"/>
              </a:rPr>
              <a:t>In some cases, organisations started to become leaner/flatter, with modification of management roles, in order to foster innovation, communication and collaboration. The idea is to work faster, better, and to empower the employees. </a:t>
            </a:r>
          </a:p>
          <a:p>
            <a:r>
              <a:rPr lang="en-GB" sz="1200" b="0" i="0" kern="1200" dirty="0">
                <a:solidFill>
                  <a:schemeClr val="tx1"/>
                </a:solidFill>
                <a:effectLst/>
                <a:latin typeface="+mn-lt"/>
                <a:ea typeface="+mn-ea"/>
                <a:cs typeface="+mn-cs"/>
              </a:rPr>
              <a:t>Used quite often in middle size companies.</a:t>
            </a:r>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r>
              <a:rPr lang="en-GB" sz="1200" b="0" i="0" kern="1200" dirty="0" err="1">
                <a:solidFill>
                  <a:schemeClr val="tx1"/>
                </a:solidFill>
                <a:effectLst/>
                <a:latin typeface="+mn-lt"/>
                <a:ea typeface="+mn-ea"/>
                <a:cs typeface="+mn-cs"/>
              </a:rPr>
              <a:t>Flatarchy</a:t>
            </a:r>
            <a:r>
              <a:rPr lang="en-GB" sz="1200" b="0" i="0" kern="1200" dirty="0">
                <a:solidFill>
                  <a:schemeClr val="tx1"/>
                </a:solidFill>
                <a:effectLst/>
                <a:latin typeface="+mn-lt"/>
                <a:ea typeface="+mn-ea"/>
                <a:cs typeface="+mn-cs"/>
              </a:rPr>
              <a:t> is at the extreme of that spectrum as the organisation is done with a structure of hierarchy, which includes some flat teams which are organised in a more natural way, sometimes without real job titles, in an idea of incubating an idea or a project.</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Disadvantages</a:t>
            </a:r>
          </a:p>
          <a:p>
            <a:r>
              <a:rPr lang="en-GB" sz="1200" b="0" i="0" kern="1200" dirty="0">
                <a:solidFill>
                  <a:schemeClr val="tx1"/>
                </a:solidFill>
                <a:effectLst/>
                <a:latin typeface="+mn-lt"/>
                <a:ea typeface="+mn-ea"/>
                <a:cs typeface="+mn-cs"/>
              </a:rPr>
              <a:t>More temporary leading to isolated pockets of new structures as required.</a:t>
            </a:r>
          </a:p>
          <a:p>
            <a:r>
              <a:rPr lang="en-GB" sz="1200" b="0" i="0" kern="1200" dirty="0">
                <a:solidFill>
                  <a:schemeClr val="tx1"/>
                </a:solidFill>
                <a:effectLst/>
                <a:latin typeface="+mn-lt"/>
                <a:ea typeface="+mn-ea"/>
                <a:cs typeface="+mn-cs"/>
              </a:rPr>
              <a:t>Can be disruptive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Focus is on innovation which leads to competitive advantage for future work.</a:t>
            </a:r>
          </a:p>
          <a:p>
            <a:endParaRPr lang="en-GB" sz="1200" b="0" i="0" kern="1200" dirty="0">
              <a:solidFill>
                <a:schemeClr val="tx1"/>
              </a:solidFill>
              <a:effectLst/>
              <a:latin typeface="+mn-lt"/>
              <a:ea typeface="+mn-ea"/>
              <a:cs typeface="+mn-cs"/>
            </a:endParaRPr>
          </a:p>
          <a:p>
            <a:endParaRPr lang="en-US" b="1" dirty="0"/>
          </a:p>
        </p:txBody>
      </p:sp>
      <p:sp>
        <p:nvSpPr>
          <p:cNvPr id="4" name="Slide Number Placeholder 3"/>
          <p:cNvSpPr>
            <a:spLocks noGrp="1"/>
          </p:cNvSpPr>
          <p:nvPr>
            <p:ph type="sldNum" sz="quarter" idx="5"/>
          </p:nvPr>
        </p:nvSpPr>
        <p:spPr/>
        <p:txBody>
          <a:bodyPr/>
          <a:lstStyle/>
          <a:p>
            <a:fld id="{166B352B-CE58-8244-A246-7FE01DB8FCC2}" type="slidenum">
              <a:rPr lang="en-US" smtClean="0"/>
              <a:t>33</a:t>
            </a:fld>
            <a:endParaRPr lang="en-US"/>
          </a:p>
        </p:txBody>
      </p:sp>
    </p:spTree>
    <p:extLst>
      <p:ext uri="{BB962C8B-B14F-4D97-AF65-F5344CB8AC3E}">
        <p14:creationId xmlns:p14="http://schemas.microsoft.com/office/powerpoint/2010/main" val="35090451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Advantages</a:t>
            </a:r>
          </a:p>
          <a:p>
            <a:r>
              <a:rPr lang="en-GB" sz="1200" b="0" i="0" kern="1200" dirty="0">
                <a:solidFill>
                  <a:schemeClr val="tx1"/>
                </a:solidFill>
                <a:effectLst/>
                <a:latin typeface="+mn-lt"/>
                <a:ea typeface="+mn-ea"/>
                <a:cs typeface="+mn-cs"/>
              </a:rPr>
              <a:t>This process envisions a scenario where accountability and leadership are equally distributed among the workforce. Despite its open challenge to</a:t>
            </a:r>
          </a:p>
          <a:p>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Increased transparency and fewer conflicts in the organisation. </a:t>
            </a:r>
          </a:p>
          <a:p>
            <a:r>
              <a:rPr lang="en-GB" sz="1200" b="0" i="0" kern="1200" dirty="0">
                <a:solidFill>
                  <a:schemeClr val="tx1"/>
                </a:solidFill>
                <a:effectLst/>
                <a:latin typeface="+mn-lt"/>
                <a:ea typeface="+mn-ea"/>
                <a:cs typeface="+mn-cs"/>
              </a:rPr>
              <a:t>Removing all job titles, for instance, will prevent the risk of clashes between employees and managers, which is cause of tensions and inefficiencies into a company. </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A further benefit that advocates of </a:t>
            </a:r>
            <a:r>
              <a:rPr lang="en-GB" sz="1200" b="0" i="0" kern="1200" dirty="0" err="1">
                <a:solidFill>
                  <a:schemeClr val="tx1"/>
                </a:solidFill>
                <a:effectLst/>
                <a:latin typeface="+mn-lt"/>
                <a:ea typeface="+mn-ea"/>
                <a:cs typeface="+mn-cs"/>
              </a:rPr>
              <a:t>holacracy</a:t>
            </a:r>
            <a:r>
              <a:rPr lang="en-GB" sz="1200" b="0" i="0" kern="1200" dirty="0">
                <a:solidFill>
                  <a:schemeClr val="tx1"/>
                </a:solidFill>
                <a:effectLst/>
                <a:latin typeface="+mn-lt"/>
                <a:ea typeface="+mn-ea"/>
                <a:cs typeface="+mn-cs"/>
              </a:rPr>
              <a:t> tend to stress is higher staff commitment. </a:t>
            </a:r>
          </a:p>
          <a:p>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Engagement levels of the workforce will be higher if all the employees are equally responsible and empowered. This will in turn lead to increased productivity and competitiveness.</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Disadvantages</a:t>
            </a:r>
          </a:p>
          <a:p>
            <a:endParaRPr lang="en-US" b="0" dirty="0"/>
          </a:p>
        </p:txBody>
      </p:sp>
      <p:sp>
        <p:nvSpPr>
          <p:cNvPr id="4" name="Slide Number Placeholder 3"/>
          <p:cNvSpPr>
            <a:spLocks noGrp="1"/>
          </p:cNvSpPr>
          <p:nvPr>
            <p:ph type="sldNum" sz="quarter" idx="5"/>
          </p:nvPr>
        </p:nvSpPr>
        <p:spPr/>
        <p:txBody>
          <a:bodyPr/>
          <a:lstStyle/>
          <a:p>
            <a:fld id="{166B352B-CE58-8244-A246-7FE01DB8FCC2}" type="slidenum">
              <a:rPr lang="en-US" smtClean="0"/>
              <a:t>34</a:t>
            </a:fld>
            <a:endParaRPr lang="en-US"/>
          </a:p>
        </p:txBody>
      </p:sp>
    </p:spTree>
    <p:extLst>
      <p:ext uri="{BB962C8B-B14F-4D97-AF65-F5344CB8AC3E}">
        <p14:creationId xmlns:p14="http://schemas.microsoft.com/office/powerpoint/2010/main" val="31878124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An organizational structure is a framework that helps organizations achieve their business objectives.</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It defines the relationship between the various departments and teams. </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It helps organizations to delegate authority, power, and responsibility.</a:t>
            </a:r>
          </a:p>
          <a:p>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An organizational structure shows employees a transparent reporting system helping to avoid conflicts and supporting good communication. </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An organizational structure is essential for smooth functioning. </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An organization should choose its structure depending on its needs and requirements.</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 An incorrect structure will hinder growth.</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35</a:t>
            </a:fld>
            <a:endParaRPr lang="en-US"/>
          </a:p>
        </p:txBody>
      </p:sp>
    </p:spTree>
    <p:extLst>
      <p:ext uri="{BB962C8B-B14F-4D97-AF65-F5344CB8AC3E}">
        <p14:creationId xmlns:p14="http://schemas.microsoft.com/office/powerpoint/2010/main" val="7948915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36</a:t>
            </a:fld>
            <a:endParaRPr lang="en-US"/>
          </a:p>
        </p:txBody>
      </p:sp>
    </p:spTree>
    <p:extLst>
      <p:ext uri="{BB962C8B-B14F-4D97-AF65-F5344CB8AC3E}">
        <p14:creationId xmlns:p14="http://schemas.microsoft.com/office/powerpoint/2010/main" val="7299256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5"/>
          </p:nvPr>
        </p:nvSpPr>
        <p:spPr/>
        <p:txBody>
          <a:bodyPr/>
          <a:lstStyle/>
          <a:p>
            <a:fld id="{F7304A26-0D3A-5541-86B8-46DA5CA36584}" type="slidenum">
              <a:rPr lang="en-US" smtClean="0"/>
              <a:t>37</a:t>
            </a:fld>
            <a:endParaRPr lang="en-US"/>
          </a:p>
        </p:txBody>
      </p:sp>
    </p:spTree>
    <p:extLst>
      <p:ext uri="{BB962C8B-B14F-4D97-AF65-F5344CB8AC3E}">
        <p14:creationId xmlns:p14="http://schemas.microsoft.com/office/powerpoint/2010/main" val="267526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5"/>
          </p:nvPr>
        </p:nvSpPr>
        <p:spPr/>
        <p:txBody>
          <a:bodyPr/>
          <a:lstStyle/>
          <a:p>
            <a:fld id="{F7304A26-0D3A-5541-86B8-46DA5CA36584}" type="slidenum">
              <a:rPr lang="en-US" smtClean="0"/>
              <a:t>38</a:t>
            </a:fld>
            <a:endParaRPr lang="en-US"/>
          </a:p>
        </p:txBody>
      </p:sp>
    </p:spTree>
    <p:extLst>
      <p:ext uri="{BB962C8B-B14F-4D97-AF65-F5344CB8AC3E}">
        <p14:creationId xmlns:p14="http://schemas.microsoft.com/office/powerpoint/2010/main" val="41365781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89528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838200" y="-92074"/>
            <a:ext cx="10515600" cy="1325563"/>
          </a:xfrm>
          <a:prstGeom prst="rect">
            <a:avLst/>
          </a:prstGeom>
        </p:spPr>
        <p:txBody>
          <a:body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838200" y="1253331"/>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309886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838200" y="6356351"/>
            <a:ext cx="2743200" cy="365125"/>
          </a:xfrm>
          <a:prstGeom prst="rect">
            <a:avLst/>
          </a:prstGeom>
        </p:spPr>
        <p:txBody>
          <a:bodyPr/>
          <a:lstStyle/>
          <a:p>
            <a:fld id="{76F97E76-EFB2-4AF3-AA78-C4BDCD222E78}" type="datetime1">
              <a:rPr lang="en-GB" smtClean="0"/>
              <a:t>06/08/2023</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666346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838200" y="6356351"/>
            <a:ext cx="2743200" cy="365125"/>
          </a:xfrm>
          <a:prstGeom prst="rect">
            <a:avLst/>
          </a:prstGeom>
        </p:spPr>
        <p:txBody>
          <a:bodyPr/>
          <a:lstStyle/>
          <a:p>
            <a:fld id="{2A74A07F-3A93-4B0D-B98F-18F7D6B6F8F9}" type="datetime1">
              <a:rPr lang="en-GB" smtClean="0"/>
              <a:t>06/08/2023</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8649788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840317" y="365126"/>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840318"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838200" y="6356351"/>
            <a:ext cx="2743200" cy="365125"/>
          </a:xfrm>
          <a:prstGeom prst="rect">
            <a:avLst/>
          </a:prstGeom>
        </p:spPr>
        <p:txBody>
          <a:bodyPr/>
          <a:lstStyle/>
          <a:p>
            <a:fld id="{ADC19E6F-DAA7-45F5-B261-DD074588C1C0}" type="datetime1">
              <a:rPr lang="en-GB" smtClean="0"/>
              <a:t>06/08/2023</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111275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838200" y="6356351"/>
            <a:ext cx="2743200" cy="365125"/>
          </a:xfrm>
          <a:prstGeom prst="rect">
            <a:avLst/>
          </a:prstGeom>
        </p:spPr>
        <p:txBody>
          <a:bodyPr/>
          <a:lstStyle/>
          <a:p>
            <a:fld id="{7706A818-4D65-4773-95B1-ACD3D376FA51}" type="datetime1">
              <a:rPr lang="en-GB" smtClean="0"/>
              <a:t>06/08/2023</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345317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838200" y="6356351"/>
            <a:ext cx="2743200" cy="365125"/>
          </a:xfrm>
          <a:prstGeom prst="rect">
            <a:avLst/>
          </a:prstGeom>
        </p:spPr>
        <p:txBody>
          <a:bodyPr/>
          <a:lstStyle/>
          <a:p>
            <a:fld id="{555BDFB3-B3CA-4774-A124-EED5487DA404}" type="datetime1">
              <a:rPr lang="en-GB" smtClean="0"/>
              <a:t>06/08/2023</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458232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838200" y="6356351"/>
            <a:ext cx="2743200" cy="365125"/>
          </a:xfrm>
          <a:prstGeom prst="rect">
            <a:avLst/>
          </a:prstGeom>
        </p:spPr>
        <p:txBody>
          <a:bodyPr/>
          <a:lstStyle/>
          <a:p>
            <a:fld id="{407E4E5F-8B6A-428A-AFA4-33B6B75F534E}" type="datetime1">
              <a:rPr lang="en-GB" smtClean="0"/>
              <a:t>06/08/2023</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154233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838200" y="6356351"/>
            <a:ext cx="2743200" cy="365125"/>
          </a:xfrm>
          <a:prstGeom prst="rect">
            <a:avLst/>
          </a:prstGeom>
        </p:spPr>
        <p:txBody>
          <a:bodyPr/>
          <a:lstStyle/>
          <a:p>
            <a:fld id="{3D4F45BF-86A6-4971-9911-E4ECF186F714}" type="datetime1">
              <a:rPr lang="en-GB" smtClean="0"/>
              <a:t>06/08/2023</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1163037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838200" y="6356351"/>
            <a:ext cx="2743200" cy="365125"/>
          </a:xfrm>
          <a:prstGeom prst="rect">
            <a:avLst/>
          </a:prstGeom>
        </p:spPr>
        <p:txBody>
          <a:bodyPr/>
          <a:lstStyle/>
          <a:p>
            <a:fld id="{D369EA52-3928-4B5E-A0EE-C76291E66012}" type="datetime1">
              <a:rPr lang="en-GB" smtClean="0"/>
              <a:t>06/08/2023</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69138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8724901"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838201"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838200" y="6356351"/>
            <a:ext cx="2743200" cy="365125"/>
          </a:xfrm>
          <a:prstGeom prst="rect">
            <a:avLst/>
          </a:prstGeom>
        </p:spPr>
        <p:txBody>
          <a:bodyPr/>
          <a:lstStyle/>
          <a:p>
            <a:fld id="{005ED639-EB68-42BD-BAA3-182B0CBB6A30}" type="datetime1">
              <a:rPr lang="en-GB" smtClean="0"/>
              <a:t>06/08/2023</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188171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263611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0C4C4-D4F9-AF47-9CE8-98B486B46F57}"/>
              </a:ext>
            </a:extLst>
          </p:cNvPr>
          <p:cNvSpPr>
            <a:spLocks noGrp="1"/>
          </p:cNvSpPr>
          <p:nvPr>
            <p:ph type="ctrTitle"/>
          </p:nvPr>
        </p:nvSpPr>
        <p:spPr/>
        <p:txBody>
          <a:bodyPr/>
          <a:lstStyle/>
          <a:p>
            <a:r>
              <a:rPr lang="en-US" dirty="0"/>
              <a:t>BA (Hons) Applied Leadership &amp; Management in the Workplace</a:t>
            </a:r>
            <a:br>
              <a:rPr lang="en-US" dirty="0"/>
            </a:br>
            <a:r>
              <a:rPr lang="en-US" dirty="0"/>
              <a:t>BMSK5010</a:t>
            </a:r>
          </a:p>
        </p:txBody>
      </p:sp>
      <p:sp>
        <p:nvSpPr>
          <p:cNvPr id="3" name="Subtitle 2">
            <a:extLst>
              <a:ext uri="{FF2B5EF4-FFF2-40B4-BE49-F238E27FC236}">
                <a16:creationId xmlns:a16="http://schemas.microsoft.com/office/drawing/2014/main" id="{50F01303-D95B-654C-B7CE-C557920BD28C}"/>
              </a:ext>
            </a:extLst>
          </p:cNvPr>
          <p:cNvSpPr>
            <a:spLocks noGrp="1"/>
          </p:cNvSpPr>
          <p:nvPr>
            <p:ph type="subTitle" idx="1"/>
          </p:nvPr>
        </p:nvSpPr>
        <p:spPr>
          <a:xfrm>
            <a:off x="1717288" y="3945337"/>
            <a:ext cx="9557336" cy="1627485"/>
          </a:xfrm>
        </p:spPr>
        <p:txBody>
          <a:bodyPr>
            <a:normAutofit/>
          </a:bodyPr>
          <a:lstStyle/>
          <a:p>
            <a:r>
              <a:rPr lang="en-GB" b="1" dirty="0"/>
              <a:t>Developing the Learning Organisation</a:t>
            </a:r>
            <a:endParaRPr lang="en-GB" dirty="0"/>
          </a:p>
          <a:p>
            <a:endParaRPr lang="en-US" dirty="0">
              <a:solidFill>
                <a:schemeClr val="bg1"/>
              </a:solidFill>
            </a:endParaRPr>
          </a:p>
        </p:txBody>
      </p:sp>
    </p:spTree>
    <p:extLst>
      <p:ext uri="{BB962C8B-B14F-4D97-AF65-F5344CB8AC3E}">
        <p14:creationId xmlns:p14="http://schemas.microsoft.com/office/powerpoint/2010/main" val="18669521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EBEE1AB-9293-534C-B7F9-42904599A68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a:t>
            </a:fld>
            <a:endParaRPr lang="en-GB"/>
          </a:p>
        </p:txBody>
      </p:sp>
      <p:sp>
        <p:nvSpPr>
          <p:cNvPr id="8" name="Title 1">
            <a:extLst>
              <a:ext uri="{FF2B5EF4-FFF2-40B4-BE49-F238E27FC236}">
                <a16:creationId xmlns:a16="http://schemas.microsoft.com/office/drawing/2014/main" id="{8EC9E1AB-77C6-AD4E-9722-2095CBBCD264}"/>
              </a:ext>
            </a:extLst>
          </p:cNvPr>
          <p:cNvSpPr>
            <a:spLocks noGrp="1"/>
          </p:cNvSpPr>
          <p:nvPr>
            <p:ph type="title"/>
          </p:nvPr>
        </p:nvSpPr>
        <p:spPr>
          <a:xfrm>
            <a:off x="2318658" y="119743"/>
            <a:ext cx="7772400" cy="1143000"/>
          </a:xfrm>
        </p:spPr>
        <p:txBody>
          <a:bodyPr/>
          <a:lstStyle/>
          <a:p>
            <a:br>
              <a:rPr lang="en-GB" altLang="en-US" dirty="0">
                <a:latin typeface="Arial" panose="020B0604020202020204" pitchFamily="34" charset="0"/>
                <a:cs typeface="Arial" panose="020B0604020202020204" pitchFamily="34" charset="0"/>
              </a:rPr>
            </a:br>
            <a:r>
              <a:rPr lang="en-GB" dirty="0"/>
              <a:t>Organisational Support Structures</a:t>
            </a:r>
            <a:endParaRPr lang="en-GB" altLang="en-US" dirty="0">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94A1FA51-585C-7E41-B375-9319551BAEE2}"/>
              </a:ext>
            </a:extLst>
          </p:cNvPr>
          <p:cNvSpPr>
            <a:spLocks noGrp="1"/>
          </p:cNvSpPr>
          <p:nvPr>
            <p:ph idx="1"/>
          </p:nvPr>
        </p:nvSpPr>
        <p:spPr>
          <a:xfrm>
            <a:off x="685800" y="1825171"/>
            <a:ext cx="10896600" cy="3276217"/>
          </a:xfrm>
        </p:spPr>
        <p:txBody>
          <a:bodyPr>
            <a:normAutofit/>
          </a:bodyPr>
          <a:lstStyle/>
          <a:p>
            <a:pPr marL="0" indent="0">
              <a:buNone/>
            </a:pPr>
            <a:r>
              <a:rPr lang="en-GB" sz="2400" b="1" dirty="0"/>
              <a:t>Organising</a:t>
            </a:r>
          </a:p>
          <a:p>
            <a:pPr lvl="1">
              <a:buFont typeface="Arial" panose="020B0604020202020204" pitchFamily="34" charset="0"/>
              <a:buChar char="•"/>
            </a:pPr>
            <a:r>
              <a:rPr lang="en-GB" dirty="0"/>
              <a:t>That process through which managers establish effective working relationships to achieve goals.</a:t>
            </a:r>
          </a:p>
          <a:p>
            <a:pPr marL="0" indent="0">
              <a:buNone/>
            </a:pPr>
            <a:endParaRPr lang="en-GB" sz="2400" dirty="0"/>
          </a:p>
          <a:p>
            <a:pPr marL="0" indent="0">
              <a:buNone/>
            </a:pPr>
            <a:r>
              <a:rPr lang="en-GB" sz="2400" b="1" dirty="0"/>
              <a:t>Organisational Structure</a:t>
            </a:r>
          </a:p>
          <a:p>
            <a:pPr lvl="1">
              <a:buFont typeface="Arial" panose="020B0604020202020204" pitchFamily="34" charset="0"/>
              <a:buChar char="•"/>
            </a:pPr>
            <a:r>
              <a:rPr lang="en-GB" dirty="0"/>
              <a:t>A formal system of task and reporting relationships demonstrating how employees use resources.</a:t>
            </a:r>
          </a:p>
        </p:txBody>
      </p:sp>
    </p:spTree>
    <p:extLst>
      <p:ext uri="{BB962C8B-B14F-4D97-AF65-F5344CB8AC3E}">
        <p14:creationId xmlns:p14="http://schemas.microsoft.com/office/powerpoint/2010/main" val="4159076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EBEE1AB-9293-534C-B7F9-42904599A68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a:t>
            </a:fld>
            <a:endParaRPr lang="en-GB"/>
          </a:p>
        </p:txBody>
      </p:sp>
      <p:sp>
        <p:nvSpPr>
          <p:cNvPr id="8" name="Title 1">
            <a:extLst>
              <a:ext uri="{FF2B5EF4-FFF2-40B4-BE49-F238E27FC236}">
                <a16:creationId xmlns:a16="http://schemas.microsoft.com/office/drawing/2014/main" id="{8EC9E1AB-77C6-AD4E-9722-2095CBBCD264}"/>
              </a:ext>
            </a:extLst>
          </p:cNvPr>
          <p:cNvSpPr>
            <a:spLocks noGrp="1"/>
          </p:cNvSpPr>
          <p:nvPr>
            <p:ph type="title"/>
          </p:nvPr>
        </p:nvSpPr>
        <p:spPr>
          <a:xfrm>
            <a:off x="2318658" y="119743"/>
            <a:ext cx="7772400" cy="1143000"/>
          </a:xfrm>
        </p:spPr>
        <p:txBody>
          <a:bodyPr/>
          <a:lstStyle/>
          <a:p>
            <a:r>
              <a:rPr lang="en-GB" altLang="en-US" dirty="0">
                <a:latin typeface="Arial" panose="020B0604020202020204" pitchFamily="34" charset="0"/>
                <a:cs typeface="Arial" panose="020B0604020202020204" pitchFamily="34" charset="0"/>
              </a:rPr>
              <a:t>Organisational Design</a:t>
            </a:r>
          </a:p>
        </p:txBody>
      </p:sp>
      <p:sp>
        <p:nvSpPr>
          <p:cNvPr id="9" name="Content Placeholder 2">
            <a:extLst>
              <a:ext uri="{FF2B5EF4-FFF2-40B4-BE49-F238E27FC236}">
                <a16:creationId xmlns:a16="http://schemas.microsoft.com/office/drawing/2014/main" id="{94A1FA51-585C-7E41-B375-9319551BAEE2}"/>
              </a:ext>
            </a:extLst>
          </p:cNvPr>
          <p:cNvSpPr>
            <a:spLocks noGrp="1"/>
          </p:cNvSpPr>
          <p:nvPr>
            <p:ph idx="1"/>
          </p:nvPr>
        </p:nvSpPr>
        <p:spPr>
          <a:xfrm>
            <a:off x="685800" y="1262743"/>
            <a:ext cx="10896600" cy="3905605"/>
          </a:xfrm>
        </p:spPr>
        <p:txBody>
          <a:bodyPr>
            <a:normAutofit/>
          </a:bodyPr>
          <a:lstStyle/>
          <a:p>
            <a:pPr marL="341312" lvl="1" indent="0">
              <a:spcBef>
                <a:spcPct val="35000"/>
              </a:spcBef>
              <a:buNone/>
              <a:defRPr/>
            </a:pPr>
            <a:r>
              <a:rPr lang="en-US" altLang="en-US" sz="2000" dirty="0"/>
              <a:t>This process involves decisions considering </a:t>
            </a:r>
            <a:r>
              <a:rPr lang="en-US" altLang="en-US" sz="2000" b="1" dirty="0"/>
              <a:t>6</a:t>
            </a:r>
            <a:r>
              <a:rPr lang="en-US" altLang="en-US" sz="2000" dirty="0"/>
              <a:t> key elements:</a:t>
            </a:r>
            <a:br>
              <a:rPr lang="en-US" altLang="en-US" sz="2000" dirty="0"/>
            </a:br>
            <a:endParaRPr lang="en-US" altLang="en-US" sz="2000" dirty="0"/>
          </a:p>
          <a:p>
            <a:pPr marL="974725" lvl="2" indent="-234950">
              <a:spcBef>
                <a:spcPct val="35000"/>
              </a:spcBef>
              <a:buNone/>
              <a:defRPr/>
            </a:pPr>
            <a:r>
              <a:rPr lang="en-US" altLang="en-US" sz="2400" dirty="0">
                <a:latin typeface="Arial" panose="020B0604020202020204" pitchFamily="34" charset="0"/>
                <a:cs typeface="Arial" panose="020B0604020202020204" pitchFamily="34" charset="0"/>
              </a:rPr>
              <a:t>1.Work </a:t>
            </a:r>
            <a:r>
              <a:rPr lang="en-US" altLang="en-US" sz="2400" dirty="0" err="1">
                <a:latin typeface="Arial" panose="020B0604020202020204" pitchFamily="34" charset="0"/>
                <a:cs typeface="Arial" panose="020B0604020202020204" pitchFamily="34" charset="0"/>
              </a:rPr>
              <a:t>specialisation</a:t>
            </a:r>
            <a:endParaRPr lang="en-US" altLang="en-US" sz="2400" dirty="0">
              <a:latin typeface="Arial" panose="020B0604020202020204" pitchFamily="34" charset="0"/>
              <a:cs typeface="Arial" panose="020B0604020202020204" pitchFamily="34" charset="0"/>
            </a:endParaRPr>
          </a:p>
          <a:p>
            <a:pPr marL="974725" lvl="2" indent="-234950">
              <a:spcBef>
                <a:spcPct val="35000"/>
              </a:spcBef>
              <a:buNone/>
              <a:defRPr/>
            </a:pPr>
            <a:r>
              <a:rPr lang="en-US" altLang="en-US" sz="2400" dirty="0">
                <a:latin typeface="Arial" panose="020B0604020202020204" pitchFamily="34" charset="0"/>
                <a:cs typeface="Arial" panose="020B0604020202020204" pitchFamily="34" charset="0"/>
              </a:rPr>
              <a:t>2.Departmentalisation</a:t>
            </a:r>
          </a:p>
          <a:p>
            <a:pPr marL="974725" lvl="2" indent="-234950">
              <a:spcBef>
                <a:spcPct val="35000"/>
              </a:spcBef>
              <a:buNone/>
              <a:defRPr/>
            </a:pPr>
            <a:r>
              <a:rPr lang="en-US" altLang="en-US" sz="2400" dirty="0">
                <a:latin typeface="Arial" panose="020B0604020202020204" pitchFamily="34" charset="0"/>
                <a:cs typeface="Arial" panose="020B0604020202020204" pitchFamily="34" charset="0"/>
              </a:rPr>
              <a:t>3.Chain of command</a:t>
            </a:r>
          </a:p>
          <a:p>
            <a:pPr marL="974725" lvl="2" indent="-234950">
              <a:spcBef>
                <a:spcPct val="35000"/>
              </a:spcBef>
              <a:buNone/>
              <a:defRPr/>
            </a:pPr>
            <a:r>
              <a:rPr lang="en-US" altLang="en-US" sz="2400" dirty="0">
                <a:latin typeface="Arial" panose="020B0604020202020204" pitchFamily="34" charset="0"/>
                <a:cs typeface="Arial" panose="020B0604020202020204" pitchFamily="34" charset="0"/>
              </a:rPr>
              <a:t>4.Span of control</a:t>
            </a:r>
          </a:p>
          <a:p>
            <a:pPr marL="974725" lvl="2" indent="-234950">
              <a:spcBef>
                <a:spcPct val="35000"/>
              </a:spcBef>
              <a:buNone/>
              <a:defRPr/>
            </a:pPr>
            <a:r>
              <a:rPr lang="en-US" altLang="en-US" sz="2400" dirty="0">
                <a:latin typeface="Arial" panose="020B0604020202020204" pitchFamily="34" charset="0"/>
                <a:cs typeface="Arial" panose="020B0604020202020204" pitchFamily="34" charset="0"/>
              </a:rPr>
              <a:t>5.Centralisation and </a:t>
            </a:r>
            <a:r>
              <a:rPr lang="en-US" altLang="en-US" sz="2400" dirty="0" err="1">
                <a:latin typeface="Arial" panose="020B0604020202020204" pitchFamily="34" charset="0"/>
                <a:cs typeface="Arial" panose="020B0604020202020204" pitchFamily="34" charset="0"/>
              </a:rPr>
              <a:t>decentralisation</a:t>
            </a:r>
            <a:endParaRPr lang="en-US" altLang="en-US" sz="2400" dirty="0">
              <a:latin typeface="Arial" panose="020B0604020202020204" pitchFamily="34" charset="0"/>
              <a:cs typeface="Arial" panose="020B0604020202020204" pitchFamily="34" charset="0"/>
            </a:endParaRPr>
          </a:p>
          <a:p>
            <a:pPr marL="974725" lvl="2" indent="-234950">
              <a:spcBef>
                <a:spcPct val="35000"/>
              </a:spcBef>
              <a:buNone/>
              <a:defRPr/>
            </a:pPr>
            <a:r>
              <a:rPr lang="en-US" altLang="en-US" sz="2400" dirty="0">
                <a:latin typeface="Arial" panose="020B0604020202020204" pitchFamily="34" charset="0"/>
                <a:cs typeface="Arial" panose="020B0604020202020204" pitchFamily="34" charset="0"/>
              </a:rPr>
              <a:t>6.Formalisation</a:t>
            </a:r>
          </a:p>
        </p:txBody>
      </p:sp>
    </p:spTree>
    <p:extLst>
      <p:ext uri="{BB962C8B-B14F-4D97-AF65-F5344CB8AC3E}">
        <p14:creationId xmlns:p14="http://schemas.microsoft.com/office/powerpoint/2010/main" val="3169889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9C100-6E4A-BD47-AAA6-E2728A5999CB}"/>
              </a:ext>
            </a:extLst>
          </p:cNvPr>
          <p:cNvSpPr>
            <a:spLocks noGrp="1"/>
          </p:cNvSpPr>
          <p:nvPr>
            <p:ph type="title"/>
          </p:nvPr>
        </p:nvSpPr>
        <p:spPr/>
        <p:txBody>
          <a:bodyPr/>
          <a:lstStyle/>
          <a:p>
            <a:r>
              <a:rPr lang="en-US" altLang="en-US" dirty="0"/>
              <a:t>Principles of </a:t>
            </a:r>
            <a:r>
              <a:rPr lang="en-US" altLang="en-US" dirty="0" err="1"/>
              <a:t>Organisational</a:t>
            </a:r>
            <a:r>
              <a:rPr lang="en-US" altLang="en-US" dirty="0"/>
              <a:t> Structure </a:t>
            </a:r>
            <a:endParaRPr lang="en-US" dirty="0"/>
          </a:p>
        </p:txBody>
      </p:sp>
      <p:sp>
        <p:nvSpPr>
          <p:cNvPr id="3" name="Content Placeholder 2">
            <a:extLst>
              <a:ext uri="{FF2B5EF4-FFF2-40B4-BE49-F238E27FC236}">
                <a16:creationId xmlns:a16="http://schemas.microsoft.com/office/drawing/2014/main" id="{767CE119-BB5C-8149-AF39-837CBD4255F4}"/>
              </a:ext>
            </a:extLst>
          </p:cNvPr>
          <p:cNvSpPr>
            <a:spLocks noGrp="1"/>
          </p:cNvSpPr>
          <p:nvPr>
            <p:ph idx="1"/>
          </p:nvPr>
        </p:nvSpPr>
        <p:spPr>
          <a:xfrm>
            <a:off x="447782" y="1253331"/>
            <a:ext cx="10515600" cy="4351338"/>
          </a:xfrm>
        </p:spPr>
        <p:txBody>
          <a:bodyPr>
            <a:normAutofit fontScale="92500" lnSpcReduction="20000"/>
          </a:bodyPr>
          <a:lstStyle/>
          <a:p>
            <a:pPr marL="0" indent="0">
              <a:buNone/>
            </a:pPr>
            <a:r>
              <a:rPr lang="en-US" dirty="0"/>
              <a:t>Horizontal or Vertical</a:t>
            </a:r>
            <a:br>
              <a:rPr lang="en-US" dirty="0"/>
            </a:br>
            <a:br>
              <a:rPr lang="en-US" dirty="0"/>
            </a:br>
            <a:r>
              <a:rPr lang="en-US" b="1" dirty="0"/>
              <a:t>Classic </a:t>
            </a:r>
            <a:r>
              <a:rPr lang="en-US" b="1" dirty="0" err="1"/>
              <a:t>Organisational</a:t>
            </a:r>
            <a:r>
              <a:rPr lang="en-US" b="1" dirty="0"/>
              <a:t> Structure</a:t>
            </a:r>
            <a:endParaRPr lang="en-US" dirty="0"/>
          </a:p>
          <a:p>
            <a:r>
              <a:rPr lang="en-US" dirty="0" err="1"/>
              <a:t>Centralised</a:t>
            </a:r>
            <a:r>
              <a:rPr lang="en-US" dirty="0"/>
              <a:t> design</a:t>
            </a:r>
          </a:p>
          <a:p>
            <a:r>
              <a:rPr lang="en-US" dirty="0"/>
              <a:t>Bureaucratic </a:t>
            </a:r>
            <a:r>
              <a:rPr lang="en-US" dirty="0" err="1"/>
              <a:t>organisations</a:t>
            </a:r>
            <a:endParaRPr lang="en-US" dirty="0"/>
          </a:p>
          <a:p>
            <a:r>
              <a:rPr lang="en-US" dirty="0"/>
              <a:t>Division type </a:t>
            </a:r>
          </a:p>
          <a:p>
            <a:pPr marL="0" indent="0">
              <a:buNone/>
            </a:pPr>
            <a:br>
              <a:rPr lang="en-US" b="1" dirty="0"/>
            </a:br>
            <a:r>
              <a:rPr lang="en-US" b="1" dirty="0"/>
              <a:t>Modern </a:t>
            </a:r>
            <a:r>
              <a:rPr lang="en-US" b="1" dirty="0" err="1"/>
              <a:t>Organisational</a:t>
            </a:r>
            <a:r>
              <a:rPr lang="en-US" b="1" dirty="0"/>
              <a:t> Structure</a:t>
            </a:r>
          </a:p>
          <a:p>
            <a:r>
              <a:rPr lang="en-US" dirty="0"/>
              <a:t>Project </a:t>
            </a:r>
          </a:p>
          <a:p>
            <a:r>
              <a:rPr lang="en-US" dirty="0"/>
              <a:t>Matrix</a:t>
            </a:r>
          </a:p>
          <a:p>
            <a:r>
              <a:rPr lang="en-US" dirty="0"/>
              <a:t>Adhocratic</a:t>
            </a:r>
          </a:p>
        </p:txBody>
      </p:sp>
      <p:sp>
        <p:nvSpPr>
          <p:cNvPr id="4" name="Slide Number Placeholder 3">
            <a:extLst>
              <a:ext uri="{FF2B5EF4-FFF2-40B4-BE49-F238E27FC236}">
                <a16:creationId xmlns:a16="http://schemas.microsoft.com/office/drawing/2014/main" id="{332F031D-B432-7540-8B6A-AF5D2A58CD00}"/>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4</a:t>
            </a:fld>
            <a:endParaRPr lang="en-GB"/>
          </a:p>
        </p:txBody>
      </p:sp>
    </p:spTree>
    <p:extLst>
      <p:ext uri="{BB962C8B-B14F-4D97-AF65-F5344CB8AC3E}">
        <p14:creationId xmlns:p14="http://schemas.microsoft.com/office/powerpoint/2010/main" val="3890619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A9631-E10E-DD49-97BA-C2B4DD9BAEF3}"/>
              </a:ext>
            </a:extLst>
          </p:cNvPr>
          <p:cNvSpPr>
            <a:spLocks noGrp="1"/>
          </p:cNvSpPr>
          <p:nvPr>
            <p:ph type="title"/>
          </p:nvPr>
        </p:nvSpPr>
        <p:spPr/>
        <p:txBody>
          <a:bodyPr/>
          <a:lstStyle/>
          <a:p>
            <a:r>
              <a:rPr lang="en-US" dirty="0"/>
              <a:t>Approaches to </a:t>
            </a:r>
            <a:r>
              <a:rPr lang="en-US" dirty="0" err="1"/>
              <a:t>Organisational</a:t>
            </a:r>
            <a:r>
              <a:rPr lang="en-US" dirty="0"/>
              <a:t> Effectiveness</a:t>
            </a:r>
          </a:p>
        </p:txBody>
      </p:sp>
      <p:sp>
        <p:nvSpPr>
          <p:cNvPr id="3" name="Content Placeholder 2">
            <a:extLst>
              <a:ext uri="{FF2B5EF4-FFF2-40B4-BE49-F238E27FC236}">
                <a16:creationId xmlns:a16="http://schemas.microsoft.com/office/drawing/2014/main" id="{B7ACB845-CC39-9044-9247-B28F86ABBB01}"/>
              </a:ext>
            </a:extLst>
          </p:cNvPr>
          <p:cNvSpPr>
            <a:spLocks noGrp="1"/>
          </p:cNvSpPr>
          <p:nvPr>
            <p:ph idx="1"/>
          </p:nvPr>
        </p:nvSpPr>
        <p:spPr/>
        <p:txBody>
          <a:bodyPr/>
          <a:lstStyle/>
          <a:p>
            <a:r>
              <a:rPr lang="en-US" dirty="0"/>
              <a:t>Goal </a:t>
            </a:r>
          </a:p>
          <a:p>
            <a:r>
              <a:rPr lang="en-US" dirty="0"/>
              <a:t>Internal Process </a:t>
            </a:r>
          </a:p>
          <a:p>
            <a:r>
              <a:rPr lang="en-US" dirty="0"/>
              <a:t>System Resource</a:t>
            </a:r>
          </a:p>
          <a:p>
            <a:r>
              <a:rPr lang="en-US" dirty="0"/>
              <a:t>Constituency</a:t>
            </a:r>
          </a:p>
          <a:p>
            <a:r>
              <a:rPr lang="en-US" dirty="0"/>
              <a:t>Domain</a:t>
            </a:r>
          </a:p>
        </p:txBody>
      </p:sp>
      <p:sp>
        <p:nvSpPr>
          <p:cNvPr id="4" name="Slide Number Placeholder 3">
            <a:extLst>
              <a:ext uri="{FF2B5EF4-FFF2-40B4-BE49-F238E27FC236}">
                <a16:creationId xmlns:a16="http://schemas.microsoft.com/office/drawing/2014/main" id="{524A28F2-6D9D-E34B-A35F-A4FA1E38723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5</a:t>
            </a:fld>
            <a:endParaRPr lang="en-GB"/>
          </a:p>
        </p:txBody>
      </p:sp>
    </p:spTree>
    <p:extLst>
      <p:ext uri="{BB962C8B-B14F-4D97-AF65-F5344CB8AC3E}">
        <p14:creationId xmlns:p14="http://schemas.microsoft.com/office/powerpoint/2010/main" val="3903361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15BA1-031E-144C-AB62-5452D5E81630}"/>
              </a:ext>
            </a:extLst>
          </p:cNvPr>
          <p:cNvSpPr>
            <a:spLocks noGrp="1"/>
          </p:cNvSpPr>
          <p:nvPr>
            <p:ph type="title"/>
          </p:nvPr>
        </p:nvSpPr>
        <p:spPr>
          <a:xfrm>
            <a:off x="838200" y="-161133"/>
            <a:ext cx="10515600" cy="1325563"/>
          </a:xfrm>
        </p:spPr>
        <p:txBody>
          <a:bodyPr/>
          <a:lstStyle/>
          <a:p>
            <a:r>
              <a:rPr lang="en-US" dirty="0"/>
              <a:t>Advantages of an Effective </a:t>
            </a:r>
            <a:r>
              <a:rPr lang="en-US" dirty="0" err="1"/>
              <a:t>Organisational</a:t>
            </a:r>
            <a:r>
              <a:rPr lang="en-US" dirty="0"/>
              <a:t> Structure</a:t>
            </a:r>
          </a:p>
        </p:txBody>
      </p:sp>
      <p:sp>
        <p:nvSpPr>
          <p:cNvPr id="3" name="Content Placeholder 2">
            <a:extLst>
              <a:ext uri="{FF2B5EF4-FFF2-40B4-BE49-F238E27FC236}">
                <a16:creationId xmlns:a16="http://schemas.microsoft.com/office/drawing/2014/main" id="{CCA52041-89FE-D94D-A512-4E71EB7D67F7}"/>
              </a:ext>
            </a:extLst>
          </p:cNvPr>
          <p:cNvSpPr>
            <a:spLocks noGrp="1"/>
          </p:cNvSpPr>
          <p:nvPr>
            <p:ph idx="1"/>
          </p:nvPr>
        </p:nvSpPr>
        <p:spPr>
          <a:xfrm>
            <a:off x="838200" y="1253331"/>
            <a:ext cx="10515600" cy="4351338"/>
          </a:xfrm>
        </p:spPr>
        <p:txBody>
          <a:bodyPr>
            <a:normAutofit lnSpcReduction="10000"/>
          </a:bodyPr>
          <a:lstStyle/>
          <a:p>
            <a:r>
              <a:rPr lang="en-US" dirty="0"/>
              <a:t>Allows growth</a:t>
            </a:r>
          </a:p>
          <a:p>
            <a:r>
              <a:rPr lang="en-US" dirty="0"/>
              <a:t>Focuses attention on strategic goals</a:t>
            </a:r>
          </a:p>
          <a:p>
            <a:r>
              <a:rPr lang="en-US" dirty="0"/>
              <a:t>Unites employees</a:t>
            </a:r>
          </a:p>
          <a:p>
            <a:r>
              <a:rPr lang="en-US" dirty="0"/>
              <a:t>Encourages employees to enhance skills</a:t>
            </a:r>
          </a:p>
          <a:p>
            <a:r>
              <a:rPr lang="en-US" dirty="0"/>
              <a:t>Efficient decision-making process</a:t>
            </a:r>
          </a:p>
          <a:p>
            <a:r>
              <a:rPr lang="en-US" dirty="0"/>
              <a:t>Facilitates </a:t>
            </a:r>
            <a:r>
              <a:rPr lang="en-US" dirty="0" err="1"/>
              <a:t>specialisation</a:t>
            </a:r>
            <a:r>
              <a:rPr lang="en-US" dirty="0"/>
              <a:t> of employees.</a:t>
            </a:r>
          </a:p>
          <a:p>
            <a:r>
              <a:rPr lang="en-US" dirty="0"/>
              <a:t>Better control and use of resources.</a:t>
            </a:r>
          </a:p>
          <a:p>
            <a:r>
              <a:rPr lang="en-US" dirty="0"/>
              <a:t>Enables easier and better communication</a:t>
            </a:r>
          </a:p>
          <a:p>
            <a:r>
              <a:rPr lang="en-US" dirty="0"/>
              <a:t>Identify clear roles and responsibilities.</a:t>
            </a:r>
          </a:p>
        </p:txBody>
      </p:sp>
      <p:sp>
        <p:nvSpPr>
          <p:cNvPr id="4" name="Slide Number Placeholder 3">
            <a:extLst>
              <a:ext uri="{FF2B5EF4-FFF2-40B4-BE49-F238E27FC236}">
                <a16:creationId xmlns:a16="http://schemas.microsoft.com/office/drawing/2014/main" id="{E0A0F0CC-0B29-BA4E-A5A5-52BE07CEA40C}"/>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6</a:t>
            </a:fld>
            <a:endParaRPr lang="en-GB"/>
          </a:p>
        </p:txBody>
      </p:sp>
    </p:spTree>
    <p:extLst>
      <p:ext uri="{BB962C8B-B14F-4D97-AF65-F5344CB8AC3E}">
        <p14:creationId xmlns:p14="http://schemas.microsoft.com/office/powerpoint/2010/main" val="24320087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9E7F4-B4E9-C44E-A3B4-FE39282D1E9A}"/>
              </a:ext>
            </a:extLst>
          </p:cNvPr>
          <p:cNvSpPr>
            <a:spLocks noGrp="1"/>
          </p:cNvSpPr>
          <p:nvPr>
            <p:ph type="title"/>
          </p:nvPr>
        </p:nvSpPr>
        <p:spPr/>
        <p:txBody>
          <a:bodyPr/>
          <a:lstStyle/>
          <a:p>
            <a:r>
              <a:rPr lang="en-US" dirty="0" err="1"/>
              <a:t>Organisational</a:t>
            </a:r>
            <a:r>
              <a:rPr lang="en-US" dirty="0"/>
              <a:t> Design Challenges</a:t>
            </a:r>
          </a:p>
        </p:txBody>
      </p:sp>
      <p:sp>
        <p:nvSpPr>
          <p:cNvPr id="3" name="Content Placeholder 2">
            <a:extLst>
              <a:ext uri="{FF2B5EF4-FFF2-40B4-BE49-F238E27FC236}">
                <a16:creationId xmlns:a16="http://schemas.microsoft.com/office/drawing/2014/main" id="{8B88BAAC-C04D-F749-89A9-D58CF4E5388E}"/>
              </a:ext>
            </a:extLst>
          </p:cNvPr>
          <p:cNvSpPr>
            <a:spLocks noGrp="1"/>
          </p:cNvSpPr>
          <p:nvPr>
            <p:ph idx="1"/>
          </p:nvPr>
        </p:nvSpPr>
        <p:spPr/>
        <p:txBody>
          <a:bodyPr>
            <a:normAutofit/>
          </a:bodyPr>
          <a:lstStyle/>
          <a:p>
            <a:r>
              <a:rPr lang="en-US" sz="2400" dirty="0"/>
              <a:t>Keeping employees connected</a:t>
            </a:r>
          </a:p>
          <a:p>
            <a:r>
              <a:rPr lang="en-US" sz="2400" dirty="0"/>
              <a:t>Creating a learning organization</a:t>
            </a:r>
          </a:p>
          <a:p>
            <a:r>
              <a:rPr lang="en-US" sz="2400" dirty="0"/>
              <a:t>Managing global structural issues </a:t>
            </a:r>
          </a:p>
          <a:p>
            <a:pPr lvl="1">
              <a:buFont typeface="Arial" panose="020B0604020202020204" pitchFamily="34" charset="0"/>
              <a:buChar char="•"/>
            </a:pPr>
            <a:r>
              <a:rPr lang="en-US" dirty="0"/>
              <a:t>Cultural implications</a:t>
            </a:r>
          </a:p>
          <a:p>
            <a:pPr marL="457200" lvl="1" indent="0">
              <a:buNone/>
            </a:pPr>
            <a:endParaRPr lang="en-US" dirty="0"/>
          </a:p>
          <a:p>
            <a:pPr marL="457200" lvl="1" indent="0">
              <a:buNone/>
            </a:pPr>
            <a:r>
              <a:rPr lang="en-US" sz="2000" dirty="0"/>
              <a:t>Taylor, F. Scientific management theory </a:t>
            </a:r>
          </a:p>
          <a:p>
            <a:pPr marL="457200" lvl="1" indent="0">
              <a:buNone/>
            </a:pPr>
            <a:r>
              <a:rPr lang="en-US" sz="2000" dirty="0"/>
              <a:t>Fayol, H.  Effectiveness is a function of clear authority &amp; discipline in </a:t>
            </a:r>
            <a:r>
              <a:rPr lang="en-US" sz="2000" dirty="0" err="1"/>
              <a:t>organisations</a:t>
            </a:r>
            <a:endParaRPr lang="en-US" sz="2000" dirty="0"/>
          </a:p>
          <a:p>
            <a:pPr marL="457200" lvl="1" indent="0">
              <a:buNone/>
            </a:pPr>
            <a:r>
              <a:rPr lang="en-US" sz="2000" dirty="0"/>
              <a:t>Mayo, E. Effectiveness is a function of productivity resultant from employee satisfaction</a:t>
            </a:r>
          </a:p>
        </p:txBody>
      </p:sp>
      <p:sp>
        <p:nvSpPr>
          <p:cNvPr id="4" name="Slide Number Placeholder 3">
            <a:extLst>
              <a:ext uri="{FF2B5EF4-FFF2-40B4-BE49-F238E27FC236}">
                <a16:creationId xmlns:a16="http://schemas.microsoft.com/office/drawing/2014/main" id="{F74D72B5-B91B-B84B-AA7E-6338E271AFE8}"/>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7</a:t>
            </a:fld>
            <a:endParaRPr lang="en-GB"/>
          </a:p>
        </p:txBody>
      </p:sp>
    </p:spTree>
    <p:extLst>
      <p:ext uri="{BB962C8B-B14F-4D97-AF65-F5344CB8AC3E}">
        <p14:creationId xmlns:p14="http://schemas.microsoft.com/office/powerpoint/2010/main" val="3610475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F7F7B-AC0B-6947-B77B-62B99BC6A1B5}"/>
              </a:ext>
            </a:extLst>
          </p:cNvPr>
          <p:cNvSpPr>
            <a:spLocks noGrp="1"/>
          </p:cNvSpPr>
          <p:nvPr>
            <p:ph type="title"/>
          </p:nvPr>
        </p:nvSpPr>
        <p:spPr/>
        <p:txBody>
          <a:bodyPr/>
          <a:lstStyle/>
          <a:p>
            <a:r>
              <a:rPr lang="en-US" dirty="0"/>
              <a:t>Dimensions of Effectiveness</a:t>
            </a:r>
          </a:p>
        </p:txBody>
      </p:sp>
      <p:sp>
        <p:nvSpPr>
          <p:cNvPr id="4" name="Slide Number Placeholder 3">
            <a:extLst>
              <a:ext uri="{FF2B5EF4-FFF2-40B4-BE49-F238E27FC236}">
                <a16:creationId xmlns:a16="http://schemas.microsoft.com/office/drawing/2014/main" id="{9580676A-2744-AF4C-B9E1-11A0583C44B8}"/>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8</a:t>
            </a:fld>
            <a:endParaRPr lang="en-GB"/>
          </a:p>
        </p:txBody>
      </p:sp>
      <p:pic>
        <p:nvPicPr>
          <p:cNvPr id="5" name="Picture 4">
            <a:extLst>
              <a:ext uri="{FF2B5EF4-FFF2-40B4-BE49-F238E27FC236}">
                <a16:creationId xmlns:a16="http://schemas.microsoft.com/office/drawing/2014/main" id="{994E92D6-DB1B-764B-8882-E0A6746F4FDA}"/>
              </a:ext>
            </a:extLst>
          </p:cNvPr>
          <p:cNvPicPr>
            <a:picLocks noChangeAspect="1"/>
          </p:cNvPicPr>
          <p:nvPr/>
        </p:nvPicPr>
        <p:blipFill>
          <a:blip r:embed="rId3"/>
          <a:stretch>
            <a:fillRect/>
          </a:stretch>
        </p:blipFill>
        <p:spPr>
          <a:xfrm>
            <a:off x="2983831" y="1174746"/>
            <a:ext cx="6628063" cy="4437624"/>
          </a:xfrm>
          <a:prstGeom prst="rect">
            <a:avLst/>
          </a:prstGeom>
        </p:spPr>
      </p:pic>
      <p:cxnSp>
        <p:nvCxnSpPr>
          <p:cNvPr id="7" name="Straight Connector 6">
            <a:extLst>
              <a:ext uri="{FF2B5EF4-FFF2-40B4-BE49-F238E27FC236}">
                <a16:creationId xmlns:a16="http://schemas.microsoft.com/office/drawing/2014/main" id="{388FA6E7-967F-D2AF-8EAC-2007B188049C}"/>
              </a:ext>
            </a:extLst>
          </p:cNvPr>
          <p:cNvCxnSpPr/>
          <p:nvPr/>
        </p:nvCxnSpPr>
        <p:spPr>
          <a:xfrm>
            <a:off x="6639339" y="2040835"/>
            <a:ext cx="0" cy="3114261"/>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80346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0C044-5042-1543-ABEA-9EDE5130E068}"/>
              </a:ext>
            </a:extLst>
          </p:cNvPr>
          <p:cNvSpPr>
            <a:spLocks noGrp="1"/>
          </p:cNvSpPr>
          <p:nvPr>
            <p:ph type="title"/>
          </p:nvPr>
        </p:nvSpPr>
        <p:spPr/>
        <p:txBody>
          <a:bodyPr/>
          <a:lstStyle/>
          <a:p>
            <a:r>
              <a:rPr lang="en-US" dirty="0"/>
              <a:t>What does </a:t>
            </a:r>
            <a:r>
              <a:rPr lang="en-US" dirty="0" err="1"/>
              <a:t>Organisational</a:t>
            </a:r>
            <a:r>
              <a:rPr lang="en-US" dirty="0"/>
              <a:t> Growth Require?</a:t>
            </a:r>
          </a:p>
        </p:txBody>
      </p:sp>
      <p:sp>
        <p:nvSpPr>
          <p:cNvPr id="3" name="Content Placeholder 2">
            <a:extLst>
              <a:ext uri="{FF2B5EF4-FFF2-40B4-BE49-F238E27FC236}">
                <a16:creationId xmlns:a16="http://schemas.microsoft.com/office/drawing/2014/main" id="{E2F3FCC3-E1FC-A24D-B2C9-4805D6ADD522}"/>
              </a:ext>
            </a:extLst>
          </p:cNvPr>
          <p:cNvSpPr>
            <a:spLocks noGrp="1"/>
          </p:cNvSpPr>
          <p:nvPr>
            <p:ph idx="1"/>
          </p:nvPr>
        </p:nvSpPr>
        <p:spPr/>
        <p:txBody>
          <a:bodyPr/>
          <a:lstStyle/>
          <a:p>
            <a:r>
              <a:rPr lang="en-US" dirty="0"/>
              <a:t>Structuring of resources (human, physical, financial)</a:t>
            </a:r>
          </a:p>
          <a:p>
            <a:r>
              <a:rPr lang="en-US" dirty="0"/>
              <a:t>Recruitment – specialized talent &amp; skillsets</a:t>
            </a:r>
          </a:p>
          <a:p>
            <a:r>
              <a:rPr lang="en-US" dirty="0" err="1"/>
              <a:t>Formalised</a:t>
            </a:r>
            <a:r>
              <a:rPr lang="en-US" dirty="0"/>
              <a:t> structure (as workforce &amp; </a:t>
            </a:r>
            <a:r>
              <a:rPr lang="en-US" dirty="0" err="1"/>
              <a:t>specialisations</a:t>
            </a:r>
            <a:r>
              <a:rPr lang="en-US" dirty="0"/>
              <a:t> grow)</a:t>
            </a:r>
          </a:p>
          <a:p>
            <a:r>
              <a:rPr lang="en-US" dirty="0"/>
              <a:t>Assign work tasks (individuals and departmental)</a:t>
            </a:r>
          </a:p>
          <a:p>
            <a:r>
              <a:rPr lang="en-US" dirty="0"/>
              <a:t>Assign responsibilities (for </a:t>
            </a:r>
            <a:r>
              <a:rPr lang="en-US" dirty="0" err="1"/>
              <a:t>organisational</a:t>
            </a:r>
            <a:r>
              <a:rPr lang="en-US" dirty="0"/>
              <a:t> objectives)</a:t>
            </a:r>
          </a:p>
        </p:txBody>
      </p:sp>
      <p:sp>
        <p:nvSpPr>
          <p:cNvPr id="4" name="Slide Number Placeholder 3">
            <a:extLst>
              <a:ext uri="{FF2B5EF4-FFF2-40B4-BE49-F238E27FC236}">
                <a16:creationId xmlns:a16="http://schemas.microsoft.com/office/drawing/2014/main" id="{FD2CC445-C6B5-9848-8F46-5CCF40591C33}"/>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9</a:t>
            </a:fld>
            <a:endParaRPr lang="en-GB"/>
          </a:p>
        </p:txBody>
      </p:sp>
    </p:spTree>
    <p:extLst>
      <p:ext uri="{BB962C8B-B14F-4D97-AF65-F5344CB8AC3E}">
        <p14:creationId xmlns:p14="http://schemas.microsoft.com/office/powerpoint/2010/main" val="21238746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A0F0F-2F79-994A-8598-BF36E1CDDCA8}"/>
              </a:ext>
            </a:extLst>
          </p:cNvPr>
          <p:cNvSpPr>
            <a:spLocks noGrp="1"/>
          </p:cNvSpPr>
          <p:nvPr>
            <p:ph type="title"/>
          </p:nvPr>
        </p:nvSpPr>
        <p:spPr/>
        <p:txBody>
          <a:bodyPr>
            <a:normAutofit/>
          </a:bodyPr>
          <a:lstStyle/>
          <a:p>
            <a:r>
              <a:rPr lang="en-US" dirty="0"/>
              <a:t>Greiner’s 6 Phases Growth Model</a:t>
            </a:r>
            <a:br>
              <a:rPr lang="en-US" dirty="0"/>
            </a:br>
            <a:endParaRPr lang="en-US" dirty="0"/>
          </a:p>
        </p:txBody>
      </p:sp>
      <p:sp>
        <p:nvSpPr>
          <p:cNvPr id="4" name="Slide Number Placeholder 3">
            <a:extLst>
              <a:ext uri="{FF2B5EF4-FFF2-40B4-BE49-F238E27FC236}">
                <a16:creationId xmlns:a16="http://schemas.microsoft.com/office/drawing/2014/main" id="{0F8B9BA6-EC7F-8C42-A63A-12317F1EF157}"/>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10</a:t>
            </a:fld>
            <a:endParaRPr lang="en-GB"/>
          </a:p>
        </p:txBody>
      </p:sp>
      <p:pic>
        <p:nvPicPr>
          <p:cNvPr id="7" name="Picture 6">
            <a:extLst>
              <a:ext uri="{FF2B5EF4-FFF2-40B4-BE49-F238E27FC236}">
                <a16:creationId xmlns:a16="http://schemas.microsoft.com/office/drawing/2014/main" id="{3D19FEAE-E5F1-0A4C-A23F-15B6ED4F92E9}"/>
              </a:ext>
            </a:extLst>
          </p:cNvPr>
          <p:cNvPicPr>
            <a:picLocks noChangeAspect="1"/>
          </p:cNvPicPr>
          <p:nvPr/>
        </p:nvPicPr>
        <p:blipFill>
          <a:blip r:embed="rId3"/>
          <a:stretch>
            <a:fillRect/>
          </a:stretch>
        </p:blipFill>
        <p:spPr>
          <a:xfrm>
            <a:off x="2139286" y="603246"/>
            <a:ext cx="7913427" cy="4956090"/>
          </a:xfrm>
          <a:prstGeom prst="rect">
            <a:avLst/>
          </a:prstGeom>
        </p:spPr>
      </p:pic>
      <p:sp>
        <p:nvSpPr>
          <p:cNvPr id="8" name="TextBox 7">
            <a:extLst>
              <a:ext uri="{FF2B5EF4-FFF2-40B4-BE49-F238E27FC236}">
                <a16:creationId xmlns:a16="http://schemas.microsoft.com/office/drawing/2014/main" id="{DA659504-A241-6D43-B330-66EAAFA8093C}"/>
              </a:ext>
            </a:extLst>
          </p:cNvPr>
          <p:cNvSpPr txBox="1"/>
          <p:nvPr/>
        </p:nvSpPr>
        <p:spPr>
          <a:xfrm>
            <a:off x="10522604" y="5356579"/>
            <a:ext cx="1231427" cy="307777"/>
          </a:xfrm>
          <a:prstGeom prst="rect">
            <a:avLst/>
          </a:prstGeom>
          <a:noFill/>
        </p:spPr>
        <p:txBody>
          <a:bodyPr wrap="none" rtlCol="0">
            <a:spAutoFit/>
          </a:bodyPr>
          <a:lstStyle/>
          <a:p>
            <a:r>
              <a:rPr lang="en-US" sz="1400" dirty="0"/>
              <a:t>Greiner, 1997)</a:t>
            </a:r>
          </a:p>
        </p:txBody>
      </p:sp>
    </p:spTree>
    <p:extLst>
      <p:ext uri="{BB962C8B-B14F-4D97-AF65-F5344CB8AC3E}">
        <p14:creationId xmlns:p14="http://schemas.microsoft.com/office/powerpoint/2010/main" val="2904422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8EBB8-5B20-C443-98C3-AE1390EB52AE}"/>
              </a:ext>
            </a:extLst>
          </p:cNvPr>
          <p:cNvSpPr>
            <a:spLocks noGrp="1"/>
          </p:cNvSpPr>
          <p:nvPr>
            <p:ph type="title"/>
          </p:nvPr>
        </p:nvSpPr>
        <p:spPr/>
        <p:txBody>
          <a:bodyPr/>
          <a:lstStyle/>
          <a:p>
            <a:r>
              <a:rPr lang="en-US" dirty="0"/>
              <a:t>Evolution of a Clothing Store</a:t>
            </a:r>
          </a:p>
        </p:txBody>
      </p:sp>
      <p:sp>
        <p:nvSpPr>
          <p:cNvPr id="4" name="Slide Number Placeholder 3">
            <a:extLst>
              <a:ext uri="{FF2B5EF4-FFF2-40B4-BE49-F238E27FC236}">
                <a16:creationId xmlns:a16="http://schemas.microsoft.com/office/drawing/2014/main" id="{7B70CA78-3268-B549-894C-1352F36AF4F0}"/>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11</a:t>
            </a:fld>
            <a:endParaRPr lang="en-GB"/>
          </a:p>
        </p:txBody>
      </p:sp>
      <p:pic>
        <p:nvPicPr>
          <p:cNvPr id="5" name="Picture 5" descr="fer73587_0801">
            <a:extLst>
              <a:ext uri="{FF2B5EF4-FFF2-40B4-BE49-F238E27FC236}">
                <a16:creationId xmlns:a16="http://schemas.microsoft.com/office/drawing/2014/main" id="{983815A7-7EEA-0943-828E-C22193B740A2}"/>
              </a:ext>
            </a:extLst>
          </p:cNvPr>
          <p:cNvPicPr>
            <a:picLocks noChangeAspect="1" noChangeArrowheads="1"/>
          </p:cNvPicPr>
          <p:nvPr/>
        </p:nvPicPr>
        <p:blipFill>
          <a:blip r:embed="rId3">
            <a:clrChange>
              <a:clrFrom>
                <a:srgbClr val="FFF3C9"/>
              </a:clrFrom>
              <a:clrTo>
                <a:srgbClr val="FFF3C9">
                  <a:alpha val="0"/>
                </a:srgbClr>
              </a:clrTo>
            </a:clrChange>
            <a:extLst>
              <a:ext uri="{28A0092B-C50C-407E-A947-70E740481C1C}">
                <a14:useLocalDpi xmlns:a14="http://schemas.microsoft.com/office/drawing/2010/main" val="0"/>
              </a:ext>
            </a:extLst>
          </a:blip>
          <a:srcRect/>
          <a:stretch>
            <a:fillRect/>
          </a:stretch>
        </p:blipFill>
        <p:spPr bwMode="auto">
          <a:xfrm>
            <a:off x="1147009" y="1355558"/>
            <a:ext cx="9980793" cy="3761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72015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272CD-1200-C74A-AF8D-F330CF78925F}"/>
              </a:ext>
            </a:extLst>
          </p:cNvPr>
          <p:cNvSpPr>
            <a:spLocks noGrp="1"/>
          </p:cNvSpPr>
          <p:nvPr>
            <p:ph type="title"/>
          </p:nvPr>
        </p:nvSpPr>
        <p:spPr/>
        <p:txBody>
          <a:bodyPr/>
          <a:lstStyle/>
          <a:p>
            <a:r>
              <a:rPr lang="en-US" dirty="0"/>
              <a:t>Formal </a:t>
            </a:r>
            <a:r>
              <a:rPr lang="en-US" dirty="0" err="1"/>
              <a:t>Organisation</a:t>
            </a:r>
            <a:endParaRPr lang="en-US" dirty="0"/>
          </a:p>
        </p:txBody>
      </p:sp>
      <p:sp>
        <p:nvSpPr>
          <p:cNvPr id="3" name="Content Placeholder 2">
            <a:extLst>
              <a:ext uri="{FF2B5EF4-FFF2-40B4-BE49-F238E27FC236}">
                <a16:creationId xmlns:a16="http://schemas.microsoft.com/office/drawing/2014/main" id="{DBC00B5E-E506-714D-8A88-F9EF3F51EC36}"/>
              </a:ext>
            </a:extLst>
          </p:cNvPr>
          <p:cNvSpPr>
            <a:spLocks noGrp="1"/>
          </p:cNvSpPr>
          <p:nvPr>
            <p:ph idx="1"/>
          </p:nvPr>
        </p:nvSpPr>
        <p:spPr/>
        <p:txBody>
          <a:bodyPr>
            <a:normAutofit/>
          </a:bodyPr>
          <a:lstStyle/>
          <a:p>
            <a:pPr marL="0" indent="0">
              <a:buNone/>
            </a:pPr>
            <a:r>
              <a:rPr lang="en-GB" altLang="en-US" sz="2000" dirty="0">
                <a:ea typeface="ＭＳ Ｐゴシック" panose="020B0600070205080204" pitchFamily="34" charset="-128"/>
                <a:cs typeface="Geneva" panose="020B0503030404040204" pitchFamily="34" charset="0"/>
              </a:rPr>
              <a:t>Formal organisation is the internal structure of a business. The way in which human resources are organised. </a:t>
            </a:r>
          </a:p>
          <a:p>
            <a:pPr marL="0" indent="0">
              <a:buNone/>
            </a:pPr>
            <a:endParaRPr lang="en-GB" altLang="en-US" sz="2000" dirty="0">
              <a:ea typeface="ＭＳ Ｐゴシック" panose="020B0600070205080204" pitchFamily="34" charset="-128"/>
              <a:cs typeface="Geneva" panose="020B0503030404040204" pitchFamily="34" charset="0"/>
            </a:endParaRPr>
          </a:p>
          <a:p>
            <a:pPr marL="0" indent="0">
              <a:buNone/>
            </a:pPr>
            <a:r>
              <a:rPr lang="en-GB" altLang="en-US" sz="2000" dirty="0">
                <a:ea typeface="ＭＳ Ｐゴシック" panose="020B0600070205080204" pitchFamily="34" charset="-128"/>
                <a:cs typeface="Geneva" panose="020B0503030404040204" pitchFamily="34" charset="0"/>
              </a:rPr>
              <a:t>It takes into account:</a:t>
            </a:r>
          </a:p>
          <a:p>
            <a:pPr lvl="2"/>
            <a:endParaRPr lang="en-GB" altLang="en-US" dirty="0">
              <a:cs typeface="Geneva" panose="020B0503030404040204" pitchFamily="34" charset="0"/>
            </a:endParaRPr>
          </a:p>
          <a:p>
            <a:pPr lvl="2"/>
            <a:r>
              <a:rPr lang="en-GB" altLang="en-US" dirty="0">
                <a:cs typeface="Geneva" panose="020B0503030404040204" pitchFamily="34" charset="0"/>
              </a:rPr>
              <a:t>who is in charge</a:t>
            </a:r>
          </a:p>
          <a:p>
            <a:pPr lvl="2"/>
            <a:r>
              <a:rPr lang="en-GB" altLang="en-US" dirty="0">
                <a:cs typeface="Geneva" panose="020B0503030404040204" pitchFamily="34" charset="0"/>
              </a:rPr>
              <a:t>the relationships between individuals</a:t>
            </a:r>
          </a:p>
          <a:p>
            <a:pPr lvl="2"/>
            <a:r>
              <a:rPr lang="en-GB" altLang="en-US" dirty="0">
                <a:cs typeface="Geneva" panose="020B0503030404040204" pitchFamily="34" charset="0"/>
              </a:rPr>
              <a:t>who has authority to make decisions</a:t>
            </a:r>
          </a:p>
          <a:p>
            <a:pPr lvl="2"/>
            <a:r>
              <a:rPr lang="en-GB" altLang="en-US" dirty="0">
                <a:cs typeface="Geneva" panose="020B0503030404040204" pitchFamily="34" charset="0"/>
              </a:rPr>
              <a:t>who carries out decisions</a:t>
            </a:r>
          </a:p>
          <a:p>
            <a:pPr lvl="2"/>
            <a:r>
              <a:rPr lang="en-GB" altLang="en-US" dirty="0">
                <a:cs typeface="Geneva" panose="020B0503030404040204" pitchFamily="34" charset="0"/>
              </a:rPr>
              <a:t>how information is communicate</a:t>
            </a:r>
          </a:p>
          <a:p>
            <a:endParaRPr lang="en-US" dirty="0"/>
          </a:p>
        </p:txBody>
      </p:sp>
      <p:sp>
        <p:nvSpPr>
          <p:cNvPr id="4" name="Slide Number Placeholder 3">
            <a:extLst>
              <a:ext uri="{FF2B5EF4-FFF2-40B4-BE49-F238E27FC236}">
                <a16:creationId xmlns:a16="http://schemas.microsoft.com/office/drawing/2014/main" id="{3E16C208-62A3-DB4C-919A-2F50E14AE8CE}"/>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12</a:t>
            </a:fld>
            <a:endParaRPr lang="en-GB"/>
          </a:p>
        </p:txBody>
      </p:sp>
    </p:spTree>
    <p:extLst>
      <p:ext uri="{BB962C8B-B14F-4D97-AF65-F5344CB8AC3E}">
        <p14:creationId xmlns:p14="http://schemas.microsoft.com/office/powerpoint/2010/main" val="3233542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6D637-EBD7-FD46-B766-151B1F8FE1A0}"/>
              </a:ext>
            </a:extLst>
          </p:cNvPr>
          <p:cNvSpPr>
            <a:spLocks noGrp="1"/>
          </p:cNvSpPr>
          <p:nvPr>
            <p:ph type="title"/>
          </p:nvPr>
        </p:nvSpPr>
        <p:spPr/>
        <p:txBody>
          <a:bodyPr/>
          <a:lstStyle/>
          <a:p>
            <a:r>
              <a:rPr lang="en-US" dirty="0"/>
              <a:t>Span of Control</a:t>
            </a:r>
          </a:p>
        </p:txBody>
      </p:sp>
      <p:sp>
        <p:nvSpPr>
          <p:cNvPr id="3" name="Content Placeholder 2">
            <a:extLst>
              <a:ext uri="{FF2B5EF4-FFF2-40B4-BE49-F238E27FC236}">
                <a16:creationId xmlns:a16="http://schemas.microsoft.com/office/drawing/2014/main" id="{E51070E2-EDD8-734C-A724-06AEF1F9BFF3}"/>
              </a:ext>
            </a:extLst>
          </p:cNvPr>
          <p:cNvSpPr>
            <a:spLocks noGrp="1"/>
          </p:cNvSpPr>
          <p:nvPr>
            <p:ph idx="1"/>
          </p:nvPr>
        </p:nvSpPr>
        <p:spPr>
          <a:xfrm>
            <a:off x="609600" y="1600201"/>
            <a:ext cx="10972800" cy="1640304"/>
          </a:xfrm>
        </p:spPr>
        <p:txBody>
          <a:bodyPr/>
          <a:lstStyle/>
          <a:p>
            <a:pPr lvl="1">
              <a:buFont typeface="Arial" panose="020B0604020202020204" pitchFamily="34" charset="0"/>
              <a:buChar char="•"/>
            </a:pPr>
            <a:r>
              <a:rPr lang="en-US" altLang="en-US" sz="1800" dirty="0">
                <a:cs typeface="Geneva" panose="020B0503030404040204" pitchFamily="34" charset="0"/>
              </a:rPr>
              <a:t>The number of people who directly report to one manager in a hierarchy.</a:t>
            </a:r>
          </a:p>
          <a:p>
            <a:pPr lvl="1">
              <a:buFont typeface="Arial" panose="020B0604020202020204" pitchFamily="34" charset="0"/>
              <a:buChar char="•"/>
            </a:pPr>
            <a:r>
              <a:rPr lang="en-US" altLang="en-US" sz="1800" dirty="0">
                <a:cs typeface="Geneva" panose="020B0503030404040204" pitchFamily="34" charset="0"/>
              </a:rPr>
              <a:t>The more people under the control of one manager, the wider the span of control.</a:t>
            </a:r>
          </a:p>
          <a:p>
            <a:pPr lvl="1">
              <a:buFont typeface="Arial" panose="020B0604020202020204" pitchFamily="34" charset="0"/>
              <a:buChar char="•"/>
            </a:pPr>
            <a:r>
              <a:rPr lang="en-US" altLang="en-US" sz="1800" dirty="0">
                <a:cs typeface="Geneva" panose="020B0503030404040204" pitchFamily="34" charset="0"/>
              </a:rPr>
              <a:t>Less people means a narrower span of control.</a:t>
            </a:r>
            <a:br>
              <a:rPr lang="en-US" altLang="en-US" sz="1800" dirty="0">
                <a:cs typeface="Geneva" panose="020B0503030404040204" pitchFamily="34" charset="0"/>
              </a:rPr>
            </a:br>
            <a:endParaRPr lang="en-US" altLang="en-US" sz="1800" dirty="0">
              <a:cs typeface="Geneva" panose="020B0503030404040204" pitchFamily="34" charset="0"/>
            </a:endParaRPr>
          </a:p>
          <a:p>
            <a:pPr lvl="1">
              <a:buFont typeface="Arial" panose="020B0604020202020204" pitchFamily="34" charset="0"/>
              <a:buChar char="•"/>
            </a:pPr>
            <a:r>
              <a:rPr lang="en-US" altLang="en-US" sz="1800" dirty="0">
                <a:cs typeface="Geneva" panose="020B0503030404040204" pitchFamily="34" charset="0"/>
              </a:rPr>
              <a:t>The example below would have a span of control of four people.</a:t>
            </a:r>
          </a:p>
          <a:p>
            <a:endParaRPr lang="en-US" dirty="0"/>
          </a:p>
        </p:txBody>
      </p:sp>
      <p:sp>
        <p:nvSpPr>
          <p:cNvPr id="4" name="Slide Number Placeholder 3">
            <a:extLst>
              <a:ext uri="{FF2B5EF4-FFF2-40B4-BE49-F238E27FC236}">
                <a16:creationId xmlns:a16="http://schemas.microsoft.com/office/drawing/2014/main" id="{60F3A6AC-AF48-3F45-AFE1-806B994CE177}"/>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13</a:t>
            </a:fld>
            <a:endParaRPr lang="en-GB"/>
          </a:p>
        </p:txBody>
      </p:sp>
      <p:grpSp>
        <p:nvGrpSpPr>
          <p:cNvPr id="15" name="Group 14">
            <a:extLst>
              <a:ext uri="{FF2B5EF4-FFF2-40B4-BE49-F238E27FC236}">
                <a16:creationId xmlns:a16="http://schemas.microsoft.com/office/drawing/2014/main" id="{4EF5C57A-DA6A-5845-86CB-BAA9054359E0}"/>
              </a:ext>
            </a:extLst>
          </p:cNvPr>
          <p:cNvGrpSpPr>
            <a:grpSpLocks/>
          </p:cNvGrpSpPr>
          <p:nvPr/>
        </p:nvGrpSpPr>
        <p:grpSpPr bwMode="auto">
          <a:xfrm>
            <a:off x="2626813" y="3601679"/>
            <a:ext cx="6842127" cy="1728788"/>
            <a:chOff x="1247" y="2523"/>
            <a:chExt cx="4309" cy="1089"/>
          </a:xfrm>
        </p:grpSpPr>
        <p:sp>
          <p:nvSpPr>
            <p:cNvPr id="20" name="Rectangle 19">
              <a:extLst>
                <a:ext uri="{FF2B5EF4-FFF2-40B4-BE49-F238E27FC236}">
                  <a16:creationId xmlns:a16="http://schemas.microsoft.com/office/drawing/2014/main" id="{47FE5BDB-3193-024C-A5C8-A08995C78310}"/>
                </a:ext>
              </a:extLst>
            </p:cNvPr>
            <p:cNvSpPr>
              <a:spLocks noChangeArrowheads="1"/>
            </p:cNvSpPr>
            <p:nvPr/>
          </p:nvSpPr>
          <p:spPr bwMode="auto">
            <a:xfrm>
              <a:off x="2699" y="2523"/>
              <a:ext cx="999" cy="45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r>
                <a:rPr lang="en-GB" altLang="en-US" sz="1100" dirty="0"/>
                <a:t>Prime Minister</a:t>
              </a:r>
              <a:endParaRPr lang="en-US" altLang="en-US" sz="1100" dirty="0"/>
            </a:p>
          </p:txBody>
        </p:sp>
        <p:sp>
          <p:nvSpPr>
            <p:cNvPr id="21" name="Rectangle 20">
              <a:extLst>
                <a:ext uri="{FF2B5EF4-FFF2-40B4-BE49-F238E27FC236}">
                  <a16:creationId xmlns:a16="http://schemas.microsoft.com/office/drawing/2014/main" id="{1605C42B-3E39-5B4B-8EFE-26EDACEBEFED}"/>
                </a:ext>
              </a:extLst>
            </p:cNvPr>
            <p:cNvSpPr>
              <a:spLocks noChangeArrowheads="1"/>
            </p:cNvSpPr>
            <p:nvPr/>
          </p:nvSpPr>
          <p:spPr bwMode="auto">
            <a:xfrm>
              <a:off x="1247" y="3158"/>
              <a:ext cx="998" cy="45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r>
                <a:rPr lang="en-GB" altLang="en-US" sz="1100" dirty="0"/>
                <a:t>Chancellor</a:t>
              </a:r>
              <a:endParaRPr lang="en-US" altLang="en-US" sz="1100" dirty="0"/>
            </a:p>
          </p:txBody>
        </p:sp>
        <p:sp>
          <p:nvSpPr>
            <p:cNvPr id="22" name="Rectangle 21">
              <a:extLst>
                <a:ext uri="{FF2B5EF4-FFF2-40B4-BE49-F238E27FC236}">
                  <a16:creationId xmlns:a16="http://schemas.microsoft.com/office/drawing/2014/main" id="{657735C1-F831-9948-B8D8-1CE0F6855D13}"/>
                </a:ext>
              </a:extLst>
            </p:cNvPr>
            <p:cNvSpPr>
              <a:spLocks noChangeArrowheads="1"/>
            </p:cNvSpPr>
            <p:nvPr/>
          </p:nvSpPr>
          <p:spPr bwMode="auto">
            <a:xfrm>
              <a:off x="2381" y="3158"/>
              <a:ext cx="998" cy="45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r>
                <a:rPr lang="en-GB" altLang="en-US" sz="1100" dirty="0"/>
                <a:t>Education Secretary</a:t>
              </a:r>
              <a:endParaRPr lang="en-US" altLang="en-US" sz="1100" dirty="0"/>
            </a:p>
          </p:txBody>
        </p:sp>
        <p:sp>
          <p:nvSpPr>
            <p:cNvPr id="23" name="Rectangle 22">
              <a:extLst>
                <a:ext uri="{FF2B5EF4-FFF2-40B4-BE49-F238E27FC236}">
                  <a16:creationId xmlns:a16="http://schemas.microsoft.com/office/drawing/2014/main" id="{3736ED8C-80D3-CD48-9629-14C6ADB9E3D0}"/>
                </a:ext>
              </a:extLst>
            </p:cNvPr>
            <p:cNvSpPr>
              <a:spLocks noChangeArrowheads="1"/>
            </p:cNvSpPr>
            <p:nvPr/>
          </p:nvSpPr>
          <p:spPr bwMode="auto">
            <a:xfrm>
              <a:off x="3470" y="3158"/>
              <a:ext cx="998" cy="45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r>
                <a:rPr lang="en-GB" altLang="en-US" sz="1100" dirty="0"/>
                <a:t>Defence Secretary</a:t>
              </a:r>
              <a:endParaRPr lang="en-US" altLang="en-US" sz="1100" dirty="0"/>
            </a:p>
          </p:txBody>
        </p:sp>
        <p:sp>
          <p:nvSpPr>
            <p:cNvPr id="24" name="Rectangle 23">
              <a:extLst>
                <a:ext uri="{FF2B5EF4-FFF2-40B4-BE49-F238E27FC236}">
                  <a16:creationId xmlns:a16="http://schemas.microsoft.com/office/drawing/2014/main" id="{2C76DFE4-4B06-3546-8E72-430BA2A0ABF5}"/>
                </a:ext>
              </a:extLst>
            </p:cNvPr>
            <p:cNvSpPr>
              <a:spLocks noChangeArrowheads="1"/>
            </p:cNvSpPr>
            <p:nvPr/>
          </p:nvSpPr>
          <p:spPr bwMode="auto">
            <a:xfrm>
              <a:off x="4558" y="3158"/>
              <a:ext cx="998" cy="45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r>
                <a:rPr lang="en-US" altLang="en-US" sz="1100" dirty="0"/>
                <a:t>Health Secretary</a:t>
              </a:r>
            </a:p>
          </p:txBody>
        </p:sp>
      </p:grpSp>
      <p:cxnSp>
        <p:nvCxnSpPr>
          <p:cNvPr id="16" name="AutoShape 10">
            <a:extLst>
              <a:ext uri="{FF2B5EF4-FFF2-40B4-BE49-F238E27FC236}">
                <a16:creationId xmlns:a16="http://schemas.microsoft.com/office/drawing/2014/main" id="{6EC085F9-D07E-1B43-8E23-98197B3FF251}"/>
              </a:ext>
            </a:extLst>
          </p:cNvPr>
          <p:cNvCxnSpPr>
            <a:cxnSpLocks noChangeShapeType="1"/>
          </p:cNvCxnSpPr>
          <p:nvPr/>
        </p:nvCxnSpPr>
        <p:spPr bwMode="auto">
          <a:xfrm rot="5400000">
            <a:off x="4428625" y="3312754"/>
            <a:ext cx="287338" cy="2306637"/>
          </a:xfrm>
          <a:prstGeom prst="bentConnector3">
            <a:avLst>
              <a:gd name="adj1" fmla="val 5000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17" name="AutoShape 11">
            <a:extLst>
              <a:ext uri="{FF2B5EF4-FFF2-40B4-BE49-F238E27FC236}">
                <a16:creationId xmlns:a16="http://schemas.microsoft.com/office/drawing/2014/main" id="{7980792A-3E56-724B-BA07-8BF441DFD56C}"/>
              </a:ext>
            </a:extLst>
          </p:cNvPr>
          <p:cNvCxnSpPr>
            <a:cxnSpLocks noChangeShapeType="1"/>
          </p:cNvCxnSpPr>
          <p:nvPr/>
        </p:nvCxnSpPr>
        <p:spPr bwMode="auto">
          <a:xfrm rot="5400000">
            <a:off x="5328737" y="4212867"/>
            <a:ext cx="287338" cy="506412"/>
          </a:xfrm>
          <a:prstGeom prst="bentConnector3">
            <a:avLst>
              <a:gd name="adj1" fmla="val 5000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18" name="AutoShape 12">
            <a:extLst>
              <a:ext uri="{FF2B5EF4-FFF2-40B4-BE49-F238E27FC236}">
                <a16:creationId xmlns:a16="http://schemas.microsoft.com/office/drawing/2014/main" id="{21ABB033-113D-4749-8243-A4DCF691B11E}"/>
              </a:ext>
            </a:extLst>
          </p:cNvPr>
          <p:cNvCxnSpPr>
            <a:cxnSpLocks noChangeShapeType="1"/>
          </p:cNvCxnSpPr>
          <p:nvPr/>
        </p:nvCxnSpPr>
        <p:spPr bwMode="auto">
          <a:xfrm rot="16200000" flipH="1">
            <a:off x="6193925" y="3854091"/>
            <a:ext cx="287338" cy="1223963"/>
          </a:xfrm>
          <a:prstGeom prst="bentConnector3">
            <a:avLst>
              <a:gd name="adj1" fmla="val 5000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19" name="AutoShape 13">
            <a:extLst>
              <a:ext uri="{FF2B5EF4-FFF2-40B4-BE49-F238E27FC236}">
                <a16:creationId xmlns:a16="http://schemas.microsoft.com/office/drawing/2014/main" id="{DFBB8DE9-92E0-FF4C-AD94-053BAD0A6416}"/>
              </a:ext>
            </a:extLst>
          </p:cNvPr>
          <p:cNvCxnSpPr>
            <a:cxnSpLocks noChangeShapeType="1"/>
          </p:cNvCxnSpPr>
          <p:nvPr/>
        </p:nvCxnSpPr>
        <p:spPr bwMode="auto">
          <a:xfrm rot="16200000" flipH="1">
            <a:off x="7057525" y="2990491"/>
            <a:ext cx="287338" cy="2951163"/>
          </a:xfrm>
          <a:prstGeom prst="bentConnector3">
            <a:avLst>
              <a:gd name="adj1" fmla="val 5000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678206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42D0B-34C6-BC48-B6E9-2554878D96FB}"/>
              </a:ext>
            </a:extLst>
          </p:cNvPr>
          <p:cNvSpPr>
            <a:spLocks noGrp="1"/>
          </p:cNvSpPr>
          <p:nvPr>
            <p:ph type="title"/>
          </p:nvPr>
        </p:nvSpPr>
        <p:spPr/>
        <p:txBody>
          <a:bodyPr/>
          <a:lstStyle/>
          <a:p>
            <a:r>
              <a:rPr lang="en-US" dirty="0"/>
              <a:t>Chain of Command</a:t>
            </a:r>
          </a:p>
        </p:txBody>
      </p:sp>
      <p:sp>
        <p:nvSpPr>
          <p:cNvPr id="3" name="Content Placeholder 2">
            <a:extLst>
              <a:ext uri="{FF2B5EF4-FFF2-40B4-BE49-F238E27FC236}">
                <a16:creationId xmlns:a16="http://schemas.microsoft.com/office/drawing/2014/main" id="{19506FE0-29BB-6A49-8DF4-C999ED5AA9DE}"/>
              </a:ext>
            </a:extLst>
          </p:cNvPr>
          <p:cNvSpPr>
            <a:spLocks noGrp="1"/>
          </p:cNvSpPr>
          <p:nvPr>
            <p:ph idx="1"/>
          </p:nvPr>
        </p:nvSpPr>
        <p:spPr>
          <a:xfrm>
            <a:off x="609600" y="1600201"/>
            <a:ext cx="10972800" cy="918410"/>
          </a:xfrm>
        </p:spPr>
        <p:txBody>
          <a:bodyPr>
            <a:normAutofit/>
          </a:bodyPr>
          <a:lstStyle/>
          <a:p>
            <a:pPr marL="0" indent="0">
              <a:buNone/>
            </a:pPr>
            <a:r>
              <a:rPr lang="en-US" dirty="0"/>
              <a:t>Line in which orders and decisions are passed from top to bottom of a hierarchal system</a:t>
            </a:r>
          </a:p>
        </p:txBody>
      </p:sp>
      <p:sp>
        <p:nvSpPr>
          <p:cNvPr id="4" name="Slide Number Placeholder 3">
            <a:extLst>
              <a:ext uri="{FF2B5EF4-FFF2-40B4-BE49-F238E27FC236}">
                <a16:creationId xmlns:a16="http://schemas.microsoft.com/office/drawing/2014/main" id="{C35EAF70-9703-9D42-ADF0-5AAC0C48E404}"/>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14</a:t>
            </a:fld>
            <a:endParaRPr lang="en-GB"/>
          </a:p>
        </p:txBody>
      </p:sp>
      <p:grpSp>
        <p:nvGrpSpPr>
          <p:cNvPr id="5" name="Group 4">
            <a:extLst>
              <a:ext uri="{FF2B5EF4-FFF2-40B4-BE49-F238E27FC236}">
                <a16:creationId xmlns:a16="http://schemas.microsoft.com/office/drawing/2014/main" id="{3C77C30F-C598-864D-AAAD-D121A02E5CA7}"/>
              </a:ext>
            </a:extLst>
          </p:cNvPr>
          <p:cNvGrpSpPr>
            <a:grpSpLocks/>
          </p:cNvGrpSpPr>
          <p:nvPr/>
        </p:nvGrpSpPr>
        <p:grpSpPr bwMode="auto">
          <a:xfrm>
            <a:off x="4750970" y="2320760"/>
            <a:ext cx="2612356" cy="3293976"/>
            <a:chOff x="2381" y="1661"/>
            <a:chExt cx="1316" cy="1724"/>
          </a:xfrm>
        </p:grpSpPr>
        <p:sp>
          <p:nvSpPr>
            <p:cNvPr id="6" name="Rectangle 5">
              <a:extLst>
                <a:ext uri="{FF2B5EF4-FFF2-40B4-BE49-F238E27FC236}">
                  <a16:creationId xmlns:a16="http://schemas.microsoft.com/office/drawing/2014/main" id="{54E41D34-1A94-8F45-AC28-662AC6EACE14}"/>
                </a:ext>
              </a:extLst>
            </p:cNvPr>
            <p:cNvSpPr>
              <a:spLocks noChangeArrowheads="1"/>
            </p:cNvSpPr>
            <p:nvPr/>
          </p:nvSpPr>
          <p:spPr bwMode="auto">
            <a:xfrm>
              <a:off x="2699" y="1661"/>
              <a:ext cx="998" cy="3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sz="2400" b="1">
                  <a:solidFill>
                    <a:srgbClr val="180E63"/>
                  </a:solidFill>
                  <a:latin typeface="Verdana" panose="020B0604030504040204" pitchFamily="34" charset="0"/>
                  <a:ea typeface="ＭＳ Ｐゴシック" panose="020B0600070205080204" pitchFamily="34" charset="-128"/>
                </a:defRPr>
              </a:lvl1pPr>
              <a:lvl2pPr marL="742950" indent="-285750">
                <a:defRPr sz="2400" b="1">
                  <a:solidFill>
                    <a:srgbClr val="180E63"/>
                  </a:solidFill>
                  <a:latin typeface="Verdana" panose="020B0604030504040204" pitchFamily="34" charset="0"/>
                  <a:ea typeface="ＭＳ Ｐゴシック" panose="020B0600070205080204" pitchFamily="34" charset="-128"/>
                </a:defRPr>
              </a:lvl2pPr>
              <a:lvl3pPr marL="1143000" indent="-228600">
                <a:defRPr sz="2400" b="1">
                  <a:solidFill>
                    <a:srgbClr val="180E63"/>
                  </a:solidFill>
                  <a:latin typeface="Verdana" panose="020B0604030504040204" pitchFamily="34" charset="0"/>
                  <a:ea typeface="ＭＳ Ｐゴシック" panose="020B0600070205080204" pitchFamily="34" charset="-128"/>
                </a:defRPr>
              </a:lvl3pPr>
              <a:lvl4pPr marL="1600200" indent="-228600">
                <a:defRPr sz="2400" b="1">
                  <a:solidFill>
                    <a:srgbClr val="180E63"/>
                  </a:solidFill>
                  <a:latin typeface="Verdana" panose="020B0604030504040204" pitchFamily="34" charset="0"/>
                  <a:ea typeface="ＭＳ Ｐゴシック" panose="020B0600070205080204" pitchFamily="34" charset="-128"/>
                </a:defRPr>
              </a:lvl4pPr>
              <a:lvl5pPr marL="2057400" indent="-228600">
                <a:defRPr sz="2400" b="1">
                  <a:solidFill>
                    <a:srgbClr val="180E63"/>
                  </a:solidFill>
                  <a:latin typeface="Verdan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9pPr>
            </a:lstStyle>
            <a:p>
              <a:pPr algn="ctr" eaLnBrk="1" hangingPunct="1"/>
              <a:r>
                <a:rPr lang="en-GB" altLang="en-US" sz="1000" dirty="0"/>
                <a:t>Boris Johnston</a:t>
              </a:r>
              <a:endParaRPr lang="en-US" altLang="en-US" sz="1000" dirty="0"/>
            </a:p>
          </p:txBody>
        </p:sp>
        <p:sp>
          <p:nvSpPr>
            <p:cNvPr id="7" name="Rectangle 6">
              <a:extLst>
                <a:ext uri="{FF2B5EF4-FFF2-40B4-BE49-F238E27FC236}">
                  <a16:creationId xmlns:a16="http://schemas.microsoft.com/office/drawing/2014/main" id="{1C3CEAD4-36A0-164C-8E05-6150DC1F7D4A}"/>
                </a:ext>
              </a:extLst>
            </p:cNvPr>
            <p:cNvSpPr>
              <a:spLocks noChangeArrowheads="1"/>
            </p:cNvSpPr>
            <p:nvPr/>
          </p:nvSpPr>
          <p:spPr bwMode="auto">
            <a:xfrm>
              <a:off x="2699" y="2115"/>
              <a:ext cx="998" cy="3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sz="2400" b="1">
                  <a:solidFill>
                    <a:srgbClr val="180E63"/>
                  </a:solidFill>
                  <a:latin typeface="Verdana" panose="020B0604030504040204" pitchFamily="34" charset="0"/>
                  <a:ea typeface="ＭＳ Ｐゴシック" panose="020B0600070205080204" pitchFamily="34" charset="-128"/>
                </a:defRPr>
              </a:lvl1pPr>
              <a:lvl2pPr marL="742950" indent="-285750">
                <a:defRPr sz="2400" b="1">
                  <a:solidFill>
                    <a:srgbClr val="180E63"/>
                  </a:solidFill>
                  <a:latin typeface="Verdana" panose="020B0604030504040204" pitchFamily="34" charset="0"/>
                  <a:ea typeface="ＭＳ Ｐゴシック" panose="020B0600070205080204" pitchFamily="34" charset="-128"/>
                </a:defRPr>
              </a:lvl2pPr>
              <a:lvl3pPr marL="1143000" indent="-228600">
                <a:defRPr sz="2400" b="1">
                  <a:solidFill>
                    <a:srgbClr val="180E63"/>
                  </a:solidFill>
                  <a:latin typeface="Verdana" panose="020B0604030504040204" pitchFamily="34" charset="0"/>
                  <a:ea typeface="ＭＳ Ｐゴシック" panose="020B0600070205080204" pitchFamily="34" charset="-128"/>
                </a:defRPr>
              </a:lvl3pPr>
              <a:lvl4pPr marL="1600200" indent="-228600">
                <a:defRPr sz="2400" b="1">
                  <a:solidFill>
                    <a:srgbClr val="180E63"/>
                  </a:solidFill>
                  <a:latin typeface="Verdana" panose="020B0604030504040204" pitchFamily="34" charset="0"/>
                  <a:ea typeface="ＭＳ Ｐゴシック" panose="020B0600070205080204" pitchFamily="34" charset="-128"/>
                </a:defRPr>
              </a:lvl4pPr>
              <a:lvl5pPr marL="2057400" indent="-228600">
                <a:defRPr sz="2400" b="1">
                  <a:solidFill>
                    <a:srgbClr val="180E63"/>
                  </a:solidFill>
                  <a:latin typeface="Verdan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9pPr>
            </a:lstStyle>
            <a:p>
              <a:pPr algn="ctr" eaLnBrk="1" hangingPunct="1"/>
              <a:r>
                <a:rPr lang="en-GB" altLang="en-US" sz="1000" dirty="0"/>
                <a:t>Chancellor</a:t>
              </a:r>
              <a:endParaRPr lang="en-US" altLang="en-US" sz="1000" dirty="0"/>
            </a:p>
          </p:txBody>
        </p:sp>
        <p:sp>
          <p:nvSpPr>
            <p:cNvPr id="8" name="Rectangle 7">
              <a:extLst>
                <a:ext uri="{FF2B5EF4-FFF2-40B4-BE49-F238E27FC236}">
                  <a16:creationId xmlns:a16="http://schemas.microsoft.com/office/drawing/2014/main" id="{251CD45D-1047-FC44-8759-5841BFD4F913}"/>
                </a:ext>
              </a:extLst>
            </p:cNvPr>
            <p:cNvSpPr>
              <a:spLocks noChangeArrowheads="1"/>
            </p:cNvSpPr>
            <p:nvPr/>
          </p:nvSpPr>
          <p:spPr bwMode="auto">
            <a:xfrm>
              <a:off x="2699" y="2568"/>
              <a:ext cx="998" cy="3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sz="2400" b="1">
                  <a:solidFill>
                    <a:srgbClr val="180E63"/>
                  </a:solidFill>
                  <a:latin typeface="Verdana" panose="020B0604030504040204" pitchFamily="34" charset="0"/>
                  <a:ea typeface="ＭＳ Ｐゴシック" panose="020B0600070205080204" pitchFamily="34" charset="-128"/>
                </a:defRPr>
              </a:lvl1pPr>
              <a:lvl2pPr marL="742950" indent="-285750">
                <a:defRPr sz="2400" b="1">
                  <a:solidFill>
                    <a:srgbClr val="180E63"/>
                  </a:solidFill>
                  <a:latin typeface="Verdana" panose="020B0604030504040204" pitchFamily="34" charset="0"/>
                  <a:ea typeface="ＭＳ Ｐゴシック" panose="020B0600070205080204" pitchFamily="34" charset="-128"/>
                </a:defRPr>
              </a:lvl2pPr>
              <a:lvl3pPr marL="1143000" indent="-228600">
                <a:defRPr sz="2400" b="1">
                  <a:solidFill>
                    <a:srgbClr val="180E63"/>
                  </a:solidFill>
                  <a:latin typeface="Verdana" panose="020B0604030504040204" pitchFamily="34" charset="0"/>
                  <a:ea typeface="ＭＳ Ｐゴシック" panose="020B0600070205080204" pitchFamily="34" charset="-128"/>
                </a:defRPr>
              </a:lvl3pPr>
              <a:lvl4pPr marL="1600200" indent="-228600">
                <a:defRPr sz="2400" b="1">
                  <a:solidFill>
                    <a:srgbClr val="180E63"/>
                  </a:solidFill>
                  <a:latin typeface="Verdana" panose="020B0604030504040204" pitchFamily="34" charset="0"/>
                  <a:ea typeface="ＭＳ Ｐゴシック" panose="020B0600070205080204" pitchFamily="34" charset="-128"/>
                </a:defRPr>
              </a:lvl4pPr>
              <a:lvl5pPr marL="2057400" indent="-228600">
                <a:defRPr sz="2400" b="1">
                  <a:solidFill>
                    <a:srgbClr val="180E63"/>
                  </a:solidFill>
                  <a:latin typeface="Verdan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9pPr>
            </a:lstStyle>
            <a:p>
              <a:pPr algn="ctr" eaLnBrk="1" hangingPunct="1"/>
              <a:r>
                <a:rPr lang="en-GB" altLang="en-US" sz="1000"/>
                <a:t>Junior Treasury minister</a:t>
              </a:r>
              <a:endParaRPr lang="en-US" altLang="en-US" sz="1000"/>
            </a:p>
          </p:txBody>
        </p:sp>
        <p:sp>
          <p:nvSpPr>
            <p:cNvPr id="9" name="Rectangle 8">
              <a:extLst>
                <a:ext uri="{FF2B5EF4-FFF2-40B4-BE49-F238E27FC236}">
                  <a16:creationId xmlns:a16="http://schemas.microsoft.com/office/drawing/2014/main" id="{335D2F09-D779-E14A-B87D-8BDA7DC28445}"/>
                </a:ext>
              </a:extLst>
            </p:cNvPr>
            <p:cNvSpPr>
              <a:spLocks noChangeArrowheads="1"/>
            </p:cNvSpPr>
            <p:nvPr/>
          </p:nvSpPr>
          <p:spPr bwMode="auto">
            <a:xfrm>
              <a:off x="2699" y="3022"/>
              <a:ext cx="998" cy="3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sz="2400" b="1">
                  <a:solidFill>
                    <a:srgbClr val="180E63"/>
                  </a:solidFill>
                  <a:latin typeface="Verdana" panose="020B0604030504040204" pitchFamily="34" charset="0"/>
                  <a:ea typeface="ＭＳ Ｐゴシック" panose="020B0600070205080204" pitchFamily="34" charset="-128"/>
                </a:defRPr>
              </a:lvl1pPr>
              <a:lvl2pPr marL="742950" indent="-285750">
                <a:defRPr sz="2400" b="1">
                  <a:solidFill>
                    <a:srgbClr val="180E63"/>
                  </a:solidFill>
                  <a:latin typeface="Verdana" panose="020B0604030504040204" pitchFamily="34" charset="0"/>
                  <a:ea typeface="ＭＳ Ｐゴシック" panose="020B0600070205080204" pitchFamily="34" charset="-128"/>
                </a:defRPr>
              </a:lvl2pPr>
              <a:lvl3pPr marL="1143000" indent="-228600">
                <a:defRPr sz="2400" b="1">
                  <a:solidFill>
                    <a:srgbClr val="180E63"/>
                  </a:solidFill>
                  <a:latin typeface="Verdana" panose="020B0604030504040204" pitchFamily="34" charset="0"/>
                  <a:ea typeface="ＭＳ Ｐゴシック" panose="020B0600070205080204" pitchFamily="34" charset="-128"/>
                </a:defRPr>
              </a:lvl3pPr>
              <a:lvl4pPr marL="1600200" indent="-228600">
                <a:defRPr sz="2400" b="1">
                  <a:solidFill>
                    <a:srgbClr val="180E63"/>
                  </a:solidFill>
                  <a:latin typeface="Verdana" panose="020B0604030504040204" pitchFamily="34" charset="0"/>
                  <a:ea typeface="ＭＳ Ｐゴシック" panose="020B0600070205080204" pitchFamily="34" charset="-128"/>
                </a:defRPr>
              </a:lvl4pPr>
              <a:lvl5pPr marL="2057400" indent="-228600">
                <a:defRPr sz="2400" b="1">
                  <a:solidFill>
                    <a:srgbClr val="180E63"/>
                  </a:solidFill>
                  <a:latin typeface="Verdan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9pPr>
            </a:lstStyle>
            <a:p>
              <a:pPr algn="ctr" eaLnBrk="1" hangingPunct="1"/>
              <a:r>
                <a:rPr lang="en-GB" altLang="en-US" sz="1000"/>
                <a:t>Civil servant</a:t>
              </a:r>
              <a:endParaRPr lang="en-US" altLang="en-US" sz="1000"/>
            </a:p>
          </p:txBody>
        </p:sp>
        <p:sp>
          <p:nvSpPr>
            <p:cNvPr id="10" name="AutoShape 10">
              <a:extLst>
                <a:ext uri="{FF2B5EF4-FFF2-40B4-BE49-F238E27FC236}">
                  <a16:creationId xmlns:a16="http://schemas.microsoft.com/office/drawing/2014/main" id="{C82DA152-4ADF-2C49-B63F-6FC860DD5052}"/>
                </a:ext>
              </a:extLst>
            </p:cNvPr>
            <p:cNvSpPr>
              <a:spLocks noChangeArrowheads="1"/>
            </p:cNvSpPr>
            <p:nvPr/>
          </p:nvSpPr>
          <p:spPr bwMode="auto">
            <a:xfrm>
              <a:off x="2381" y="1752"/>
              <a:ext cx="272" cy="544"/>
            </a:xfrm>
            <a:prstGeom prst="curvedRightArrow">
              <a:avLst>
                <a:gd name="adj1" fmla="val 40000"/>
                <a:gd name="adj2" fmla="val 80000"/>
                <a:gd name="adj3" fmla="val 33333"/>
              </a:avLst>
            </a:prstGeom>
            <a:solidFill>
              <a:schemeClr val="hlink"/>
            </a:solidFill>
            <a:ln w="9525">
              <a:solidFill>
                <a:schemeClr val="tx1"/>
              </a:solidFill>
              <a:miter lim="800000"/>
              <a:headEnd/>
              <a:tailEnd/>
            </a:ln>
          </p:spPr>
          <p:txBody>
            <a:bodyPr wrap="none" anchor="ctr"/>
            <a:lstStyle>
              <a:lvl1pPr>
                <a:defRPr sz="2400" b="1">
                  <a:solidFill>
                    <a:srgbClr val="180E63"/>
                  </a:solidFill>
                  <a:latin typeface="Verdana" panose="020B0604030504040204" pitchFamily="34" charset="0"/>
                  <a:ea typeface="ＭＳ Ｐゴシック" panose="020B0600070205080204" pitchFamily="34" charset="-128"/>
                </a:defRPr>
              </a:lvl1pPr>
              <a:lvl2pPr marL="742950" indent="-285750">
                <a:defRPr sz="2400" b="1">
                  <a:solidFill>
                    <a:srgbClr val="180E63"/>
                  </a:solidFill>
                  <a:latin typeface="Verdana" panose="020B0604030504040204" pitchFamily="34" charset="0"/>
                  <a:ea typeface="ＭＳ Ｐゴシック" panose="020B0600070205080204" pitchFamily="34" charset="-128"/>
                </a:defRPr>
              </a:lvl2pPr>
              <a:lvl3pPr marL="1143000" indent="-228600">
                <a:defRPr sz="2400" b="1">
                  <a:solidFill>
                    <a:srgbClr val="180E63"/>
                  </a:solidFill>
                  <a:latin typeface="Verdana" panose="020B0604030504040204" pitchFamily="34" charset="0"/>
                  <a:ea typeface="ＭＳ Ｐゴシック" panose="020B0600070205080204" pitchFamily="34" charset="-128"/>
                </a:defRPr>
              </a:lvl3pPr>
              <a:lvl4pPr marL="1600200" indent="-228600">
                <a:defRPr sz="2400" b="1">
                  <a:solidFill>
                    <a:srgbClr val="180E63"/>
                  </a:solidFill>
                  <a:latin typeface="Verdana" panose="020B0604030504040204" pitchFamily="34" charset="0"/>
                  <a:ea typeface="ＭＳ Ｐゴシック" panose="020B0600070205080204" pitchFamily="34" charset="-128"/>
                </a:defRPr>
              </a:lvl4pPr>
              <a:lvl5pPr marL="2057400" indent="-228600">
                <a:defRPr sz="2400" b="1">
                  <a:solidFill>
                    <a:srgbClr val="180E63"/>
                  </a:solidFill>
                  <a:latin typeface="Verdan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9pPr>
            </a:lstStyle>
            <a:p>
              <a:pPr eaLnBrk="1" hangingPunct="1"/>
              <a:endParaRPr lang="en-US" altLang="en-US"/>
            </a:p>
          </p:txBody>
        </p:sp>
        <p:sp>
          <p:nvSpPr>
            <p:cNvPr id="11" name="AutoShape 11">
              <a:extLst>
                <a:ext uri="{FF2B5EF4-FFF2-40B4-BE49-F238E27FC236}">
                  <a16:creationId xmlns:a16="http://schemas.microsoft.com/office/drawing/2014/main" id="{5D52B5E9-AF1A-AF47-A878-7D0E5910DB59}"/>
                </a:ext>
              </a:extLst>
            </p:cNvPr>
            <p:cNvSpPr>
              <a:spLocks noChangeArrowheads="1"/>
            </p:cNvSpPr>
            <p:nvPr/>
          </p:nvSpPr>
          <p:spPr bwMode="auto">
            <a:xfrm>
              <a:off x="2381" y="2251"/>
              <a:ext cx="272" cy="544"/>
            </a:xfrm>
            <a:prstGeom prst="curvedRightArrow">
              <a:avLst>
                <a:gd name="adj1" fmla="val 40000"/>
                <a:gd name="adj2" fmla="val 80000"/>
                <a:gd name="adj3" fmla="val 33333"/>
              </a:avLst>
            </a:prstGeom>
            <a:solidFill>
              <a:schemeClr val="hlink"/>
            </a:solidFill>
            <a:ln w="9525">
              <a:solidFill>
                <a:schemeClr val="tx1"/>
              </a:solidFill>
              <a:miter lim="800000"/>
              <a:headEnd/>
              <a:tailEnd/>
            </a:ln>
          </p:spPr>
          <p:txBody>
            <a:bodyPr wrap="none" anchor="ctr"/>
            <a:lstStyle>
              <a:lvl1pPr>
                <a:defRPr sz="2400" b="1">
                  <a:solidFill>
                    <a:srgbClr val="180E63"/>
                  </a:solidFill>
                  <a:latin typeface="Verdana" panose="020B0604030504040204" pitchFamily="34" charset="0"/>
                  <a:ea typeface="ＭＳ Ｐゴシック" panose="020B0600070205080204" pitchFamily="34" charset="-128"/>
                </a:defRPr>
              </a:lvl1pPr>
              <a:lvl2pPr marL="742950" indent="-285750">
                <a:defRPr sz="2400" b="1">
                  <a:solidFill>
                    <a:srgbClr val="180E63"/>
                  </a:solidFill>
                  <a:latin typeface="Verdana" panose="020B0604030504040204" pitchFamily="34" charset="0"/>
                  <a:ea typeface="ＭＳ Ｐゴシック" panose="020B0600070205080204" pitchFamily="34" charset="-128"/>
                </a:defRPr>
              </a:lvl2pPr>
              <a:lvl3pPr marL="1143000" indent="-228600">
                <a:defRPr sz="2400" b="1">
                  <a:solidFill>
                    <a:srgbClr val="180E63"/>
                  </a:solidFill>
                  <a:latin typeface="Verdana" panose="020B0604030504040204" pitchFamily="34" charset="0"/>
                  <a:ea typeface="ＭＳ Ｐゴシック" panose="020B0600070205080204" pitchFamily="34" charset="-128"/>
                </a:defRPr>
              </a:lvl3pPr>
              <a:lvl4pPr marL="1600200" indent="-228600">
                <a:defRPr sz="2400" b="1">
                  <a:solidFill>
                    <a:srgbClr val="180E63"/>
                  </a:solidFill>
                  <a:latin typeface="Verdana" panose="020B0604030504040204" pitchFamily="34" charset="0"/>
                  <a:ea typeface="ＭＳ Ｐゴシック" panose="020B0600070205080204" pitchFamily="34" charset="-128"/>
                </a:defRPr>
              </a:lvl4pPr>
              <a:lvl5pPr marL="2057400" indent="-228600">
                <a:defRPr sz="2400" b="1">
                  <a:solidFill>
                    <a:srgbClr val="180E63"/>
                  </a:solidFill>
                  <a:latin typeface="Verdan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9pPr>
            </a:lstStyle>
            <a:p>
              <a:pPr eaLnBrk="1" hangingPunct="1"/>
              <a:endParaRPr lang="en-US" altLang="en-US"/>
            </a:p>
          </p:txBody>
        </p:sp>
        <p:sp>
          <p:nvSpPr>
            <p:cNvPr id="12" name="AutoShape 12">
              <a:extLst>
                <a:ext uri="{FF2B5EF4-FFF2-40B4-BE49-F238E27FC236}">
                  <a16:creationId xmlns:a16="http://schemas.microsoft.com/office/drawing/2014/main" id="{F4219CE2-3554-CC41-878F-62495AEA0198}"/>
                </a:ext>
              </a:extLst>
            </p:cNvPr>
            <p:cNvSpPr>
              <a:spLocks noChangeArrowheads="1"/>
            </p:cNvSpPr>
            <p:nvPr/>
          </p:nvSpPr>
          <p:spPr bwMode="auto">
            <a:xfrm>
              <a:off x="2381" y="2795"/>
              <a:ext cx="272" cy="544"/>
            </a:xfrm>
            <a:prstGeom prst="curvedRightArrow">
              <a:avLst>
                <a:gd name="adj1" fmla="val 40000"/>
                <a:gd name="adj2" fmla="val 80000"/>
                <a:gd name="adj3" fmla="val 33333"/>
              </a:avLst>
            </a:prstGeom>
            <a:solidFill>
              <a:schemeClr val="hlink"/>
            </a:solidFill>
            <a:ln w="9525">
              <a:solidFill>
                <a:schemeClr val="tx1"/>
              </a:solidFill>
              <a:miter lim="800000"/>
              <a:headEnd/>
              <a:tailEnd/>
            </a:ln>
          </p:spPr>
          <p:txBody>
            <a:bodyPr wrap="none" anchor="ctr"/>
            <a:lstStyle>
              <a:lvl1pPr>
                <a:defRPr sz="2400" b="1">
                  <a:solidFill>
                    <a:srgbClr val="180E63"/>
                  </a:solidFill>
                  <a:latin typeface="Verdana" panose="020B0604030504040204" pitchFamily="34" charset="0"/>
                  <a:ea typeface="ＭＳ Ｐゴシック" panose="020B0600070205080204" pitchFamily="34" charset="-128"/>
                </a:defRPr>
              </a:lvl1pPr>
              <a:lvl2pPr marL="742950" indent="-285750">
                <a:defRPr sz="2400" b="1">
                  <a:solidFill>
                    <a:srgbClr val="180E63"/>
                  </a:solidFill>
                  <a:latin typeface="Verdana" panose="020B0604030504040204" pitchFamily="34" charset="0"/>
                  <a:ea typeface="ＭＳ Ｐゴシック" panose="020B0600070205080204" pitchFamily="34" charset="-128"/>
                </a:defRPr>
              </a:lvl2pPr>
              <a:lvl3pPr marL="1143000" indent="-228600">
                <a:defRPr sz="2400" b="1">
                  <a:solidFill>
                    <a:srgbClr val="180E63"/>
                  </a:solidFill>
                  <a:latin typeface="Verdana" panose="020B0604030504040204" pitchFamily="34" charset="0"/>
                  <a:ea typeface="ＭＳ Ｐゴシック" panose="020B0600070205080204" pitchFamily="34" charset="-128"/>
                </a:defRPr>
              </a:lvl3pPr>
              <a:lvl4pPr marL="1600200" indent="-228600">
                <a:defRPr sz="2400" b="1">
                  <a:solidFill>
                    <a:srgbClr val="180E63"/>
                  </a:solidFill>
                  <a:latin typeface="Verdana" panose="020B0604030504040204" pitchFamily="34" charset="0"/>
                  <a:ea typeface="ＭＳ Ｐゴシック" panose="020B0600070205080204" pitchFamily="34" charset="-128"/>
                </a:defRPr>
              </a:lvl4pPr>
              <a:lvl5pPr marL="2057400" indent="-228600">
                <a:defRPr sz="2400" b="1">
                  <a:solidFill>
                    <a:srgbClr val="180E63"/>
                  </a:solidFill>
                  <a:latin typeface="Verdan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9pPr>
            </a:lstStyle>
            <a:p>
              <a:pPr eaLnBrk="1" hangingPunct="1"/>
              <a:endParaRPr lang="en-US" altLang="en-US"/>
            </a:p>
          </p:txBody>
        </p:sp>
      </p:grpSp>
    </p:spTree>
    <p:extLst>
      <p:ext uri="{BB962C8B-B14F-4D97-AF65-F5344CB8AC3E}">
        <p14:creationId xmlns:p14="http://schemas.microsoft.com/office/powerpoint/2010/main" val="7190466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6B229-5AD7-9548-957B-86485B007D4D}"/>
              </a:ext>
            </a:extLst>
          </p:cNvPr>
          <p:cNvSpPr>
            <a:spLocks noGrp="1"/>
          </p:cNvSpPr>
          <p:nvPr>
            <p:ph type="title"/>
          </p:nvPr>
        </p:nvSpPr>
        <p:spPr/>
        <p:txBody>
          <a:bodyPr/>
          <a:lstStyle/>
          <a:p>
            <a:r>
              <a:rPr lang="en-US" dirty="0"/>
              <a:t>Types of </a:t>
            </a:r>
            <a:r>
              <a:rPr lang="en-US" dirty="0" err="1"/>
              <a:t>Organisational</a:t>
            </a:r>
            <a:r>
              <a:rPr lang="en-US" dirty="0"/>
              <a:t> Structure</a:t>
            </a:r>
          </a:p>
        </p:txBody>
      </p:sp>
      <p:sp>
        <p:nvSpPr>
          <p:cNvPr id="3" name="Content Placeholder 2">
            <a:extLst>
              <a:ext uri="{FF2B5EF4-FFF2-40B4-BE49-F238E27FC236}">
                <a16:creationId xmlns:a16="http://schemas.microsoft.com/office/drawing/2014/main" id="{5DCB5B73-D318-6F4D-B95A-2613F40CE261}"/>
              </a:ext>
            </a:extLst>
          </p:cNvPr>
          <p:cNvSpPr>
            <a:spLocks noGrp="1"/>
          </p:cNvSpPr>
          <p:nvPr>
            <p:ph idx="1"/>
          </p:nvPr>
        </p:nvSpPr>
        <p:spPr/>
        <p:txBody>
          <a:bodyPr>
            <a:normAutofit fontScale="92500" lnSpcReduction="20000"/>
          </a:bodyPr>
          <a:lstStyle/>
          <a:p>
            <a:pPr marL="0" indent="0">
              <a:buNone/>
            </a:pPr>
            <a:r>
              <a:rPr lang="en-GB" b="1" dirty="0"/>
              <a:t>Functional (Centralised) Organizational Structure - </a:t>
            </a:r>
            <a:r>
              <a:rPr lang="en-GB" dirty="0"/>
              <a:t>most commonly used organizational structure. </a:t>
            </a:r>
            <a:br>
              <a:rPr lang="en-GB" dirty="0"/>
            </a:br>
            <a:endParaRPr lang="en-US" altLang="en-US" b="1" dirty="0">
              <a:ea typeface="ＭＳ Ｐゴシック" panose="020B0600070205080204" pitchFamily="34" charset="-128"/>
              <a:cs typeface="Geneva" panose="020B0503030404040204" pitchFamily="34" charset="0"/>
            </a:endParaRPr>
          </a:p>
          <a:p>
            <a:pPr marL="0" indent="0">
              <a:lnSpc>
                <a:spcPct val="90000"/>
              </a:lnSpc>
              <a:buNone/>
            </a:pPr>
            <a:r>
              <a:rPr lang="en-US" altLang="en-US" b="1" dirty="0">
                <a:ea typeface="ＭＳ Ｐゴシック" panose="020B0600070205080204" pitchFamily="34" charset="-128"/>
                <a:cs typeface="Geneva" panose="020B0503030404040204" pitchFamily="34" charset="0"/>
              </a:rPr>
              <a:t>Entrepreneurial </a:t>
            </a:r>
            <a:r>
              <a:rPr lang="en-US" altLang="en-US" dirty="0">
                <a:ea typeface="ＭＳ Ｐゴシック" panose="020B0600070205080204" pitchFamily="34" charset="-128"/>
                <a:cs typeface="Geneva" panose="020B0503030404040204" pitchFamily="34" charset="0"/>
              </a:rPr>
              <a:t>— decisions made centrally.</a:t>
            </a:r>
          </a:p>
          <a:p>
            <a:pPr marL="0" indent="0">
              <a:lnSpc>
                <a:spcPct val="90000"/>
              </a:lnSpc>
              <a:buNone/>
            </a:pPr>
            <a:br>
              <a:rPr lang="en-US" altLang="en-US" b="1" dirty="0">
                <a:ea typeface="ＭＳ Ｐゴシック" panose="020B0600070205080204" pitchFamily="34" charset="-128"/>
                <a:cs typeface="Geneva" panose="020B0503030404040204" pitchFamily="34" charset="0"/>
              </a:rPr>
            </a:br>
            <a:r>
              <a:rPr lang="en-US" altLang="en-US" b="1" dirty="0">
                <a:ea typeface="ＭＳ Ｐゴシック" panose="020B0600070205080204" pitchFamily="34" charset="-128"/>
                <a:cs typeface="Geneva" panose="020B0503030404040204" pitchFamily="34" charset="0"/>
              </a:rPr>
              <a:t>Pyramid/hierarchical </a:t>
            </a:r>
            <a:r>
              <a:rPr lang="en-US" altLang="en-US" dirty="0">
                <a:ea typeface="ＭＳ Ｐゴシック" panose="020B0600070205080204" pitchFamily="34" charset="-128"/>
                <a:cs typeface="Geneva" panose="020B0503030404040204" pitchFamily="34" charset="0"/>
              </a:rPr>
              <a:t>— staff have a role; shared decision making; </a:t>
            </a:r>
            <a:r>
              <a:rPr lang="en-US" altLang="en-US" dirty="0" err="1">
                <a:ea typeface="ＭＳ Ｐゴシック" panose="020B0600070205080204" pitchFamily="34" charset="-128"/>
                <a:cs typeface="Geneva" panose="020B0503030404040204" pitchFamily="34" charset="0"/>
              </a:rPr>
              <a:t>specialisation</a:t>
            </a:r>
            <a:r>
              <a:rPr lang="en-US" altLang="en-US" dirty="0">
                <a:ea typeface="ＭＳ Ｐゴシック" panose="020B0600070205080204" pitchFamily="34" charset="-128"/>
                <a:cs typeface="Geneva" panose="020B0503030404040204" pitchFamily="34" charset="0"/>
              </a:rPr>
              <a:t> is possible.</a:t>
            </a:r>
          </a:p>
          <a:p>
            <a:pPr marL="0" indent="0">
              <a:lnSpc>
                <a:spcPct val="90000"/>
              </a:lnSpc>
              <a:buNone/>
            </a:pPr>
            <a:br>
              <a:rPr lang="en-US" altLang="en-US" b="1" dirty="0">
                <a:ea typeface="ＭＳ Ｐゴシック" panose="020B0600070205080204" pitchFamily="34" charset="-128"/>
                <a:cs typeface="Geneva" panose="020B0503030404040204" pitchFamily="34" charset="0"/>
              </a:rPr>
            </a:br>
            <a:r>
              <a:rPr lang="en-US" altLang="en-US" b="1" dirty="0">
                <a:ea typeface="ＭＳ Ｐゴシック" panose="020B0600070205080204" pitchFamily="34" charset="-128"/>
                <a:cs typeface="Geneva" panose="020B0503030404040204" pitchFamily="34" charset="0"/>
              </a:rPr>
              <a:t>Matrix</a:t>
            </a:r>
            <a:r>
              <a:rPr lang="en-US" altLang="en-US" dirty="0">
                <a:ea typeface="ＭＳ Ｐゴシック" panose="020B0600070205080204" pitchFamily="34" charset="-128"/>
                <a:cs typeface="Geneva" panose="020B0503030404040204" pitchFamily="34" charset="0"/>
              </a:rPr>
              <a:t> — staff with specific skills join project teams; individuals have responsibility.</a:t>
            </a:r>
          </a:p>
          <a:p>
            <a:pPr marL="0" indent="0">
              <a:lnSpc>
                <a:spcPct val="90000"/>
              </a:lnSpc>
              <a:buNone/>
            </a:pPr>
            <a:br>
              <a:rPr lang="en-US" altLang="en-US" b="1" dirty="0">
                <a:ea typeface="ＭＳ Ｐゴシック" panose="020B0600070205080204" pitchFamily="34" charset="-128"/>
                <a:cs typeface="Geneva" panose="020B0503030404040204" pitchFamily="34" charset="0"/>
              </a:rPr>
            </a:br>
            <a:r>
              <a:rPr lang="en-US" altLang="en-US" b="1" dirty="0">
                <a:ea typeface="ＭＳ Ｐゴシック" panose="020B0600070205080204" pitchFamily="34" charset="-128"/>
                <a:cs typeface="Geneva" panose="020B0503030404040204" pitchFamily="34" charset="0"/>
              </a:rPr>
              <a:t>Independent </a:t>
            </a:r>
            <a:r>
              <a:rPr lang="en-US" altLang="en-US" dirty="0">
                <a:ea typeface="ＭＳ Ｐゴシック" panose="020B0600070205080204" pitchFamily="34" charset="-128"/>
                <a:cs typeface="Geneva" panose="020B0503030404040204" pitchFamily="34" charset="0"/>
              </a:rPr>
              <a:t>— seen in professions where </a:t>
            </a:r>
            <a:r>
              <a:rPr lang="en-US" altLang="en-US" dirty="0" err="1">
                <a:ea typeface="ＭＳ Ｐゴシック" panose="020B0600070205080204" pitchFamily="34" charset="-128"/>
                <a:cs typeface="Geneva" panose="020B0503030404040204" pitchFamily="34" charset="0"/>
              </a:rPr>
              <a:t>organisation</a:t>
            </a:r>
            <a:r>
              <a:rPr lang="en-US" altLang="en-US" dirty="0">
                <a:ea typeface="ＭＳ Ｐゴシック" panose="020B0600070205080204" pitchFamily="34" charset="-128"/>
                <a:cs typeface="Geneva" panose="020B0503030404040204" pitchFamily="34" charset="0"/>
              </a:rPr>
              <a:t> provides support systems and little else.</a:t>
            </a:r>
          </a:p>
          <a:p>
            <a:endParaRPr lang="en-US" dirty="0"/>
          </a:p>
        </p:txBody>
      </p:sp>
      <p:sp>
        <p:nvSpPr>
          <p:cNvPr id="4" name="Slide Number Placeholder 3">
            <a:extLst>
              <a:ext uri="{FF2B5EF4-FFF2-40B4-BE49-F238E27FC236}">
                <a16:creationId xmlns:a16="http://schemas.microsoft.com/office/drawing/2014/main" id="{4EEF3A3D-1EEC-9F4E-A964-6C56D62F6CE9}"/>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15</a:t>
            </a:fld>
            <a:endParaRPr lang="en-GB"/>
          </a:p>
        </p:txBody>
      </p:sp>
    </p:spTree>
    <p:extLst>
      <p:ext uri="{BB962C8B-B14F-4D97-AF65-F5344CB8AC3E}">
        <p14:creationId xmlns:p14="http://schemas.microsoft.com/office/powerpoint/2010/main" val="19377923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F73B6-6809-614D-B435-29B9991B14C5}"/>
              </a:ext>
            </a:extLst>
          </p:cNvPr>
          <p:cNvSpPr>
            <a:spLocks noGrp="1"/>
          </p:cNvSpPr>
          <p:nvPr>
            <p:ph type="title"/>
          </p:nvPr>
        </p:nvSpPr>
        <p:spPr/>
        <p:txBody>
          <a:bodyPr/>
          <a:lstStyle/>
          <a:p>
            <a:r>
              <a:rPr lang="en-US" dirty="0"/>
              <a:t>Flat Structures</a:t>
            </a:r>
          </a:p>
        </p:txBody>
      </p:sp>
      <p:sp>
        <p:nvSpPr>
          <p:cNvPr id="3" name="Content Placeholder 2">
            <a:extLst>
              <a:ext uri="{FF2B5EF4-FFF2-40B4-BE49-F238E27FC236}">
                <a16:creationId xmlns:a16="http://schemas.microsoft.com/office/drawing/2014/main" id="{7F9173AC-81DC-3043-AF7C-7D82B37F8FFB}"/>
              </a:ext>
            </a:extLst>
          </p:cNvPr>
          <p:cNvSpPr>
            <a:spLocks noGrp="1"/>
          </p:cNvSpPr>
          <p:nvPr>
            <p:ph idx="1"/>
          </p:nvPr>
        </p:nvSpPr>
        <p:spPr>
          <a:xfrm>
            <a:off x="609600" y="1600201"/>
            <a:ext cx="7122695" cy="469231"/>
          </a:xfrm>
        </p:spPr>
        <p:txBody>
          <a:bodyPr>
            <a:normAutofit/>
          </a:bodyPr>
          <a:lstStyle/>
          <a:p>
            <a:pPr>
              <a:buFont typeface="Wingdings" pitchFamily="2" charset="2"/>
              <a:buNone/>
            </a:pPr>
            <a:r>
              <a:rPr lang="en-GB" altLang="en-US" sz="2400" dirty="0">
                <a:ea typeface="ＭＳ Ｐゴシック" panose="020B0600070205080204" pitchFamily="34" charset="-128"/>
                <a:cs typeface="Geneva" panose="020B0503030404040204" pitchFamily="34" charset="0"/>
              </a:rPr>
              <a:t>These have a few layers and a wider </a:t>
            </a:r>
            <a:r>
              <a:rPr lang="en-US" altLang="en-US" sz="2400" dirty="0">
                <a:ea typeface="ＭＳ Ｐゴシック" panose="020B0600070205080204" pitchFamily="34" charset="-128"/>
                <a:cs typeface="Geneva" panose="020B0503030404040204" pitchFamily="34" charset="0"/>
              </a:rPr>
              <a:t>span of control.</a:t>
            </a:r>
            <a:endParaRPr lang="en-GB" altLang="en-US" sz="2400" dirty="0">
              <a:ea typeface="ＭＳ Ｐゴシック" panose="020B0600070205080204" pitchFamily="34" charset="-128"/>
              <a:cs typeface="Geneva" panose="020B0503030404040204" pitchFamily="34" charset="0"/>
            </a:endParaRPr>
          </a:p>
        </p:txBody>
      </p:sp>
      <p:sp>
        <p:nvSpPr>
          <p:cNvPr id="4" name="Slide Number Placeholder 3">
            <a:extLst>
              <a:ext uri="{FF2B5EF4-FFF2-40B4-BE49-F238E27FC236}">
                <a16:creationId xmlns:a16="http://schemas.microsoft.com/office/drawing/2014/main" id="{687571D1-1036-D544-8C0F-EC8DB25836B2}"/>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16</a:t>
            </a:fld>
            <a:endParaRPr lang="en-GB"/>
          </a:p>
        </p:txBody>
      </p:sp>
      <p:sp>
        <p:nvSpPr>
          <p:cNvPr id="5" name="Content Placeholder 2">
            <a:extLst>
              <a:ext uri="{FF2B5EF4-FFF2-40B4-BE49-F238E27FC236}">
                <a16:creationId xmlns:a16="http://schemas.microsoft.com/office/drawing/2014/main" id="{E18827B7-2338-DD4C-A346-FAD1A578AC41}"/>
              </a:ext>
            </a:extLst>
          </p:cNvPr>
          <p:cNvSpPr txBox="1">
            <a:spLocks/>
          </p:cNvSpPr>
          <p:nvPr/>
        </p:nvSpPr>
        <p:spPr>
          <a:xfrm>
            <a:off x="609600" y="2672391"/>
            <a:ext cx="4700337" cy="2332746"/>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itchFamily="2" charset="2"/>
              <a:buNone/>
            </a:pPr>
            <a:r>
              <a:rPr lang="en-US" altLang="en-US" sz="1800" b="1" dirty="0">
                <a:solidFill>
                  <a:srgbClr val="00B050"/>
                </a:solidFill>
                <a:ea typeface="ＭＳ Ｐゴシック" panose="020B0600070205080204" pitchFamily="34" charset="-128"/>
                <a:cs typeface="Geneva" panose="020B0503030404040204" pitchFamily="34" charset="0"/>
              </a:rPr>
              <a:t>Advantages</a:t>
            </a:r>
          </a:p>
          <a:p>
            <a:r>
              <a:rPr lang="en-US" altLang="en-US" sz="1800" dirty="0">
                <a:solidFill>
                  <a:srgbClr val="00B050"/>
                </a:solidFill>
                <a:ea typeface="ＭＳ Ｐゴシック" panose="020B0600070205080204" pitchFamily="34" charset="-128"/>
                <a:cs typeface="Geneva" panose="020B0503030404040204" pitchFamily="34" charset="0"/>
              </a:rPr>
              <a:t>Vertical communication is often quicker.</a:t>
            </a:r>
          </a:p>
          <a:p>
            <a:r>
              <a:rPr lang="en-US" altLang="en-US" sz="1800" dirty="0">
                <a:solidFill>
                  <a:srgbClr val="00B050"/>
                </a:solidFill>
                <a:ea typeface="ＭＳ Ｐゴシック" panose="020B0600070205080204" pitchFamily="34" charset="-128"/>
                <a:cs typeface="Geneva" panose="020B0503030404040204" pitchFamily="34" charset="0"/>
              </a:rPr>
              <a:t>It costs less money to run a wider span of control because a business does not need to employ as many managers on higher salaries.</a:t>
            </a:r>
          </a:p>
          <a:p>
            <a:r>
              <a:rPr lang="en-US" altLang="en-US" sz="1800" dirty="0">
                <a:solidFill>
                  <a:srgbClr val="00B050"/>
                </a:solidFill>
                <a:ea typeface="ＭＳ Ｐゴシック" panose="020B0600070205080204" pitchFamily="34" charset="-128"/>
                <a:cs typeface="Geneva" panose="020B0503030404040204" pitchFamily="34" charset="0"/>
              </a:rPr>
              <a:t>Workers are more motivated as they benefit from job enrichment.</a:t>
            </a:r>
          </a:p>
          <a:p>
            <a:pPr marL="0" indent="0">
              <a:buFont typeface="Arial" pitchFamily="34" charset="0"/>
              <a:buNone/>
            </a:pPr>
            <a:endParaRPr lang="en-US" dirty="0"/>
          </a:p>
        </p:txBody>
      </p:sp>
      <p:sp>
        <p:nvSpPr>
          <p:cNvPr id="6" name="Content Placeholder 2">
            <a:extLst>
              <a:ext uri="{FF2B5EF4-FFF2-40B4-BE49-F238E27FC236}">
                <a16:creationId xmlns:a16="http://schemas.microsoft.com/office/drawing/2014/main" id="{C83EF398-6DE4-A043-B2F7-2591B0AE390A}"/>
              </a:ext>
            </a:extLst>
          </p:cNvPr>
          <p:cNvSpPr txBox="1">
            <a:spLocks/>
          </p:cNvSpPr>
          <p:nvPr/>
        </p:nvSpPr>
        <p:spPr>
          <a:xfrm>
            <a:off x="6689558" y="2592181"/>
            <a:ext cx="4636169" cy="2332746"/>
          </a:xfrm>
          <a:prstGeom prst="rect">
            <a:avLst/>
          </a:prstGeom>
        </p:spPr>
        <p:txBody>
          <a:bodyPr vert="horz" lIns="91440" tIns="45720" rIns="91440" bIns="45720" rtlCol="0">
            <a:normAutofit fontScale="925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itchFamily="2" charset="2"/>
              <a:buNone/>
            </a:pPr>
            <a:r>
              <a:rPr lang="en-US" altLang="en-US" sz="1800" b="1" dirty="0">
                <a:solidFill>
                  <a:srgbClr val="FF0000"/>
                </a:solidFill>
                <a:ea typeface="ＭＳ Ｐゴシック" panose="020B0600070205080204" pitchFamily="34" charset="-128"/>
                <a:cs typeface="Geneva" panose="020B0503030404040204" pitchFamily="34" charset="0"/>
              </a:rPr>
              <a:t>Disadvantages</a:t>
            </a:r>
          </a:p>
          <a:p>
            <a:r>
              <a:rPr lang="en-US" altLang="en-US" sz="1800" dirty="0">
                <a:solidFill>
                  <a:srgbClr val="FF0000"/>
                </a:solidFill>
                <a:ea typeface="ＭＳ Ｐゴシック" panose="020B0600070205080204" pitchFamily="34" charset="-128"/>
                <a:cs typeface="Geneva" panose="020B0503030404040204" pitchFamily="34" charset="0"/>
              </a:rPr>
              <a:t>Not much opportunity for promotion. Workers will receive the skills required for these managerial positions but will get frustrated with the promotional opportunities available, which can lead to a high </a:t>
            </a:r>
            <a:r>
              <a:rPr lang="en-US" altLang="en-US" sz="1800" dirty="0" err="1">
                <a:solidFill>
                  <a:srgbClr val="FF0000"/>
                </a:solidFill>
                <a:ea typeface="ＭＳ Ｐゴシック" panose="020B0600070205080204" pitchFamily="34" charset="-128"/>
                <a:cs typeface="Geneva" panose="020B0503030404040204" pitchFamily="34" charset="0"/>
              </a:rPr>
              <a:t>labour</a:t>
            </a:r>
            <a:r>
              <a:rPr lang="en-US" altLang="en-US" sz="1800" dirty="0">
                <a:solidFill>
                  <a:srgbClr val="FF0000"/>
                </a:solidFill>
                <a:ea typeface="ＭＳ Ｐゴシック" panose="020B0600070205080204" pitchFamily="34" charset="-128"/>
                <a:cs typeface="Geneva" panose="020B0503030404040204" pitchFamily="34" charset="0"/>
              </a:rPr>
              <a:t> turnover.</a:t>
            </a:r>
          </a:p>
          <a:p>
            <a:r>
              <a:rPr lang="en-US" altLang="en-US" sz="1800" dirty="0">
                <a:solidFill>
                  <a:srgbClr val="FF0000"/>
                </a:solidFill>
                <a:ea typeface="ＭＳ Ｐゴシック" panose="020B0600070205080204" pitchFamily="34" charset="-128"/>
                <a:cs typeface="Geneva" panose="020B0503030404040204" pitchFamily="34" charset="0"/>
              </a:rPr>
              <a:t>Difficult and time consuming for managers to control so many workers.</a:t>
            </a:r>
          </a:p>
          <a:p>
            <a:pPr marL="0" indent="0">
              <a:buFont typeface="Arial" pitchFamily="34" charset="0"/>
              <a:buNone/>
            </a:pPr>
            <a:endParaRPr lang="en-US" dirty="0"/>
          </a:p>
        </p:txBody>
      </p:sp>
    </p:spTree>
    <p:extLst>
      <p:ext uri="{BB962C8B-B14F-4D97-AF65-F5344CB8AC3E}">
        <p14:creationId xmlns:p14="http://schemas.microsoft.com/office/powerpoint/2010/main" val="31841857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49744-B1CC-B846-9202-DBCB433B020B}"/>
              </a:ext>
            </a:extLst>
          </p:cNvPr>
          <p:cNvSpPr>
            <a:spLocks noGrp="1"/>
          </p:cNvSpPr>
          <p:nvPr>
            <p:ph type="title"/>
          </p:nvPr>
        </p:nvSpPr>
        <p:spPr/>
        <p:txBody>
          <a:bodyPr/>
          <a:lstStyle/>
          <a:p>
            <a:r>
              <a:rPr lang="en-US" dirty="0"/>
              <a:t>Tall Structures</a:t>
            </a:r>
          </a:p>
        </p:txBody>
      </p:sp>
      <p:sp>
        <p:nvSpPr>
          <p:cNvPr id="3" name="Content Placeholder 2">
            <a:extLst>
              <a:ext uri="{FF2B5EF4-FFF2-40B4-BE49-F238E27FC236}">
                <a16:creationId xmlns:a16="http://schemas.microsoft.com/office/drawing/2014/main" id="{29534575-E481-6E47-82D3-65167C9E892A}"/>
              </a:ext>
            </a:extLst>
          </p:cNvPr>
          <p:cNvSpPr>
            <a:spLocks noGrp="1"/>
          </p:cNvSpPr>
          <p:nvPr>
            <p:ph idx="1"/>
          </p:nvPr>
        </p:nvSpPr>
        <p:spPr>
          <a:xfrm>
            <a:off x="609600" y="1600202"/>
            <a:ext cx="4379495" cy="389020"/>
          </a:xfrm>
        </p:spPr>
        <p:txBody>
          <a:bodyPr>
            <a:normAutofit/>
          </a:bodyPr>
          <a:lstStyle/>
          <a:p>
            <a:pPr marL="0" indent="0">
              <a:buNone/>
            </a:pPr>
            <a:r>
              <a:rPr lang="en-US" sz="2000" dirty="0"/>
              <a:t>Many layers.  Narrow span of control</a:t>
            </a:r>
          </a:p>
        </p:txBody>
      </p:sp>
      <p:sp>
        <p:nvSpPr>
          <p:cNvPr id="4" name="Slide Number Placeholder 3">
            <a:extLst>
              <a:ext uri="{FF2B5EF4-FFF2-40B4-BE49-F238E27FC236}">
                <a16:creationId xmlns:a16="http://schemas.microsoft.com/office/drawing/2014/main" id="{48628068-4AB2-E64A-9BE4-74003F4046C2}"/>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17</a:t>
            </a:fld>
            <a:endParaRPr lang="en-GB"/>
          </a:p>
        </p:txBody>
      </p:sp>
      <p:sp>
        <p:nvSpPr>
          <p:cNvPr id="5" name="Rectangle 4">
            <a:extLst>
              <a:ext uri="{FF2B5EF4-FFF2-40B4-BE49-F238E27FC236}">
                <a16:creationId xmlns:a16="http://schemas.microsoft.com/office/drawing/2014/main" id="{DC0E736F-3762-B24D-BE31-9921E0B5E171}"/>
              </a:ext>
            </a:extLst>
          </p:cNvPr>
          <p:cNvSpPr/>
          <p:nvPr/>
        </p:nvSpPr>
        <p:spPr>
          <a:xfrm>
            <a:off x="609600" y="2414678"/>
            <a:ext cx="4267200" cy="2585323"/>
          </a:xfrm>
          <a:prstGeom prst="rect">
            <a:avLst/>
          </a:prstGeom>
        </p:spPr>
        <p:txBody>
          <a:bodyPr wrap="square">
            <a:spAutoFit/>
          </a:bodyPr>
          <a:lstStyle/>
          <a:p>
            <a:r>
              <a:rPr lang="en-US" altLang="en-US" b="1" dirty="0">
                <a:solidFill>
                  <a:srgbClr val="00B050"/>
                </a:solidFill>
                <a:ea typeface="ＭＳ Ｐゴシック" panose="020B0600070205080204" pitchFamily="34" charset="-128"/>
                <a:cs typeface="Geneva" panose="020B0503030404040204" pitchFamily="34" charset="0"/>
              </a:rPr>
              <a:t>Advantages</a:t>
            </a:r>
            <a:br>
              <a:rPr lang="en-US" altLang="en-US" b="1" dirty="0">
                <a:solidFill>
                  <a:srgbClr val="00B050"/>
                </a:solidFill>
                <a:ea typeface="ＭＳ Ｐゴシック" panose="020B0600070205080204" pitchFamily="34" charset="-128"/>
                <a:cs typeface="Geneva" panose="020B0503030404040204" pitchFamily="34" charset="0"/>
              </a:rPr>
            </a:br>
            <a:endParaRPr lang="en-US" altLang="en-US" b="1" dirty="0">
              <a:solidFill>
                <a:srgbClr val="00B050"/>
              </a:solidFill>
              <a:ea typeface="ＭＳ Ｐゴシック" panose="020B0600070205080204" pitchFamily="34" charset="-128"/>
              <a:cs typeface="Geneva" panose="020B0503030404040204" pitchFamily="34" charset="0"/>
            </a:endParaRPr>
          </a:p>
          <a:p>
            <a:pPr marL="285750" indent="-285750">
              <a:buFont typeface="Arial" panose="020B0604020202020204" pitchFamily="34" charset="0"/>
              <a:buChar char="•"/>
            </a:pPr>
            <a:r>
              <a:rPr lang="en-US" altLang="en-US" dirty="0">
                <a:solidFill>
                  <a:srgbClr val="00B050"/>
                </a:solidFill>
                <a:ea typeface="ＭＳ Ｐゴシック" panose="020B0600070205080204" pitchFamily="34" charset="-128"/>
                <a:cs typeface="Geneva" panose="020B0503030404040204" pitchFamily="34" charset="0"/>
              </a:rPr>
              <a:t>More opportunity for promotion, as more layers within the business.</a:t>
            </a:r>
            <a:br>
              <a:rPr lang="en-US" altLang="en-US" dirty="0">
                <a:solidFill>
                  <a:srgbClr val="00B050"/>
                </a:solidFill>
                <a:ea typeface="ＭＳ Ｐゴシック" panose="020B0600070205080204" pitchFamily="34" charset="-128"/>
                <a:cs typeface="Geneva" panose="020B0503030404040204" pitchFamily="34" charset="0"/>
              </a:rPr>
            </a:br>
            <a:endParaRPr lang="en-US" altLang="en-US" dirty="0">
              <a:solidFill>
                <a:srgbClr val="00B050"/>
              </a:solidFill>
              <a:ea typeface="ＭＳ Ｐゴシック" panose="020B0600070205080204" pitchFamily="34" charset="-128"/>
              <a:cs typeface="Geneva" panose="020B0503030404040204" pitchFamily="34" charset="0"/>
            </a:endParaRPr>
          </a:p>
          <a:p>
            <a:pPr marL="285750" indent="-285750">
              <a:buFont typeface="Arial" panose="020B0604020202020204" pitchFamily="34" charset="0"/>
              <a:buChar char="•"/>
            </a:pPr>
            <a:r>
              <a:rPr lang="en-US" altLang="en-US" dirty="0">
                <a:solidFill>
                  <a:srgbClr val="00B050"/>
                </a:solidFill>
                <a:ea typeface="ＭＳ Ｐゴシック" panose="020B0600070205080204" pitchFamily="34" charset="-128"/>
                <a:cs typeface="Geneva" panose="020B0503030404040204" pitchFamily="34" charset="0"/>
              </a:rPr>
              <a:t>Quicker horizontal communication.</a:t>
            </a:r>
            <a:br>
              <a:rPr lang="en-US" altLang="en-US" dirty="0">
                <a:solidFill>
                  <a:srgbClr val="00B050"/>
                </a:solidFill>
                <a:ea typeface="ＭＳ Ｐゴシック" panose="020B0600070205080204" pitchFamily="34" charset="-128"/>
                <a:cs typeface="Geneva" panose="020B0503030404040204" pitchFamily="34" charset="0"/>
              </a:rPr>
            </a:br>
            <a:endParaRPr lang="en-US" altLang="en-US" dirty="0">
              <a:solidFill>
                <a:srgbClr val="00B050"/>
              </a:solidFill>
              <a:ea typeface="ＭＳ Ｐゴシック" panose="020B0600070205080204" pitchFamily="34" charset="-128"/>
              <a:cs typeface="Geneva" panose="020B0503030404040204" pitchFamily="34" charset="0"/>
            </a:endParaRPr>
          </a:p>
          <a:p>
            <a:pPr marL="285750" indent="-285750">
              <a:buFont typeface="Arial" panose="020B0604020202020204" pitchFamily="34" charset="0"/>
              <a:buChar char="•"/>
            </a:pPr>
            <a:r>
              <a:rPr lang="en-US" altLang="en-US" dirty="0">
                <a:solidFill>
                  <a:srgbClr val="00B050"/>
                </a:solidFill>
                <a:ea typeface="ＭＳ Ｐゴシック" panose="020B0600070205080204" pitchFamily="34" charset="-128"/>
                <a:cs typeface="Geneva" panose="020B0503030404040204" pitchFamily="34" charset="0"/>
              </a:rPr>
              <a:t>Closer supervision of workers and fewer mistakes.</a:t>
            </a:r>
          </a:p>
        </p:txBody>
      </p:sp>
      <p:sp>
        <p:nvSpPr>
          <p:cNvPr id="6" name="Rectangle 5">
            <a:extLst>
              <a:ext uri="{FF2B5EF4-FFF2-40B4-BE49-F238E27FC236}">
                <a16:creationId xmlns:a16="http://schemas.microsoft.com/office/drawing/2014/main" id="{3F458D70-E676-844E-9220-FCAAC00FE39C}"/>
              </a:ext>
            </a:extLst>
          </p:cNvPr>
          <p:cNvSpPr/>
          <p:nvPr/>
        </p:nvSpPr>
        <p:spPr>
          <a:xfrm>
            <a:off x="5847352" y="2414677"/>
            <a:ext cx="4788568" cy="2308324"/>
          </a:xfrm>
          <a:prstGeom prst="rect">
            <a:avLst/>
          </a:prstGeom>
        </p:spPr>
        <p:txBody>
          <a:bodyPr wrap="square">
            <a:spAutoFit/>
          </a:bodyPr>
          <a:lstStyle/>
          <a:p>
            <a:r>
              <a:rPr lang="en-US" altLang="en-US" b="1" dirty="0">
                <a:solidFill>
                  <a:srgbClr val="FF0000"/>
                </a:solidFill>
                <a:ea typeface="ＭＳ Ｐゴシック" panose="020B0600070205080204" pitchFamily="34" charset="-128"/>
                <a:cs typeface="Geneva" panose="020B0503030404040204" pitchFamily="34" charset="0"/>
              </a:rPr>
              <a:t>Disadvantages</a:t>
            </a:r>
            <a:br>
              <a:rPr lang="en-US" altLang="en-US" b="1" dirty="0">
                <a:solidFill>
                  <a:srgbClr val="FF0000"/>
                </a:solidFill>
                <a:ea typeface="ＭＳ Ｐゴシック" panose="020B0600070205080204" pitchFamily="34" charset="-128"/>
                <a:cs typeface="Geneva" panose="020B0503030404040204" pitchFamily="34" charset="0"/>
              </a:rPr>
            </a:br>
            <a:endParaRPr lang="en-US" altLang="en-US" b="1" dirty="0">
              <a:solidFill>
                <a:srgbClr val="FF0000"/>
              </a:solidFill>
              <a:ea typeface="ＭＳ Ｐゴシック" panose="020B0600070205080204" pitchFamily="34" charset="-128"/>
              <a:cs typeface="Geneva" panose="020B0503030404040204" pitchFamily="34" charset="0"/>
            </a:endParaRPr>
          </a:p>
          <a:p>
            <a:pPr marL="285750" indent="-285750">
              <a:buFont typeface="Arial" panose="020B0604020202020204" pitchFamily="34" charset="0"/>
              <a:buChar char="•"/>
            </a:pPr>
            <a:r>
              <a:rPr lang="en-US" altLang="en-US" dirty="0">
                <a:solidFill>
                  <a:srgbClr val="FF0000"/>
                </a:solidFill>
                <a:ea typeface="ＭＳ Ｐゴシック" panose="020B0600070205080204" pitchFamily="34" charset="-128"/>
                <a:cs typeface="Geneva" panose="020B0503030404040204" pitchFamily="34" charset="0"/>
              </a:rPr>
              <a:t>Vertical communication can become difficult and lead to poor motivation of subordinates.</a:t>
            </a:r>
            <a:br>
              <a:rPr lang="en-US" altLang="en-US" dirty="0">
                <a:solidFill>
                  <a:srgbClr val="FF0000"/>
                </a:solidFill>
                <a:ea typeface="ＭＳ Ｐゴシック" panose="020B0600070205080204" pitchFamily="34" charset="-128"/>
                <a:cs typeface="Geneva" panose="020B0503030404040204" pitchFamily="34" charset="0"/>
              </a:rPr>
            </a:br>
            <a:endParaRPr lang="en-US" altLang="en-US" dirty="0">
              <a:solidFill>
                <a:srgbClr val="FF0000"/>
              </a:solidFill>
              <a:ea typeface="ＭＳ Ｐゴシック" panose="020B0600070205080204" pitchFamily="34" charset="-128"/>
              <a:cs typeface="Geneva" panose="020B0503030404040204" pitchFamily="34" charset="0"/>
            </a:endParaRPr>
          </a:p>
          <a:p>
            <a:pPr marL="285750" indent="-285750">
              <a:buFont typeface="Arial" panose="020B0604020202020204" pitchFamily="34" charset="0"/>
              <a:buChar char="•"/>
            </a:pPr>
            <a:r>
              <a:rPr lang="en-US" altLang="en-US" dirty="0">
                <a:solidFill>
                  <a:srgbClr val="FF0000"/>
                </a:solidFill>
                <a:ea typeface="ＭＳ Ｐゴシック" panose="020B0600070205080204" pitchFamily="34" charset="-128"/>
                <a:cs typeface="Geneva" panose="020B0503030404040204" pitchFamily="34" charset="0"/>
              </a:rPr>
              <a:t>Costly, as there are lots of managers.</a:t>
            </a:r>
            <a:br>
              <a:rPr lang="en-US" altLang="en-US" dirty="0">
                <a:solidFill>
                  <a:srgbClr val="FF0000"/>
                </a:solidFill>
                <a:ea typeface="ＭＳ Ｐゴシック" panose="020B0600070205080204" pitchFamily="34" charset="-128"/>
                <a:cs typeface="Geneva" panose="020B0503030404040204" pitchFamily="34" charset="0"/>
              </a:rPr>
            </a:br>
            <a:endParaRPr lang="en-US" altLang="en-US" dirty="0">
              <a:solidFill>
                <a:srgbClr val="FF0000"/>
              </a:solidFill>
              <a:ea typeface="ＭＳ Ｐゴシック" panose="020B0600070205080204" pitchFamily="34" charset="-128"/>
              <a:cs typeface="Geneva" panose="020B0503030404040204" pitchFamily="34" charset="0"/>
            </a:endParaRPr>
          </a:p>
          <a:p>
            <a:pPr marL="285750" indent="-285750">
              <a:buFont typeface="Arial" panose="020B0604020202020204" pitchFamily="34" charset="0"/>
              <a:buChar char="•"/>
            </a:pPr>
            <a:r>
              <a:rPr lang="en-US" altLang="en-US" dirty="0">
                <a:solidFill>
                  <a:srgbClr val="FF0000"/>
                </a:solidFill>
                <a:ea typeface="ＭＳ Ｐゴシック" panose="020B0600070205080204" pitchFamily="34" charset="-128"/>
                <a:cs typeface="Geneva" panose="020B0503030404040204" pitchFamily="34" charset="0"/>
              </a:rPr>
              <a:t>Poor motivation, as little delegation occurs.</a:t>
            </a:r>
          </a:p>
        </p:txBody>
      </p:sp>
    </p:spTree>
    <p:extLst>
      <p:ext uri="{BB962C8B-B14F-4D97-AF65-F5344CB8AC3E}">
        <p14:creationId xmlns:p14="http://schemas.microsoft.com/office/powerpoint/2010/main" val="25770389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C155D-490F-784F-9532-7E6B89EAF5A5}"/>
              </a:ext>
            </a:extLst>
          </p:cNvPr>
          <p:cNvSpPr>
            <a:spLocks noGrp="1"/>
          </p:cNvSpPr>
          <p:nvPr>
            <p:ph type="title"/>
          </p:nvPr>
        </p:nvSpPr>
        <p:spPr/>
        <p:txBody>
          <a:bodyPr/>
          <a:lstStyle/>
          <a:p>
            <a:r>
              <a:rPr lang="en-US" dirty="0"/>
              <a:t>Business Structures</a:t>
            </a:r>
          </a:p>
        </p:txBody>
      </p:sp>
      <p:sp>
        <p:nvSpPr>
          <p:cNvPr id="3" name="Content Placeholder 2">
            <a:extLst>
              <a:ext uri="{FF2B5EF4-FFF2-40B4-BE49-F238E27FC236}">
                <a16:creationId xmlns:a16="http://schemas.microsoft.com/office/drawing/2014/main" id="{9284E097-9489-4C46-BF12-FB7404FF1A8D}"/>
              </a:ext>
            </a:extLst>
          </p:cNvPr>
          <p:cNvSpPr>
            <a:spLocks noGrp="1"/>
          </p:cNvSpPr>
          <p:nvPr>
            <p:ph idx="1"/>
          </p:nvPr>
        </p:nvSpPr>
        <p:spPr>
          <a:xfrm>
            <a:off x="609600" y="1600201"/>
            <a:ext cx="4924926" cy="2683041"/>
          </a:xfrm>
        </p:spPr>
        <p:txBody>
          <a:bodyPr>
            <a:normAutofit/>
          </a:bodyPr>
          <a:lstStyle/>
          <a:p>
            <a:pPr marL="0" indent="0">
              <a:buNone/>
            </a:pPr>
            <a:r>
              <a:rPr lang="en-US" sz="2000" b="1" dirty="0" err="1"/>
              <a:t>Centralisation</a:t>
            </a:r>
            <a:endParaRPr lang="en-US" sz="2000" b="1" dirty="0"/>
          </a:p>
          <a:p>
            <a:pPr marL="0" indent="0">
              <a:buNone/>
            </a:pPr>
            <a:r>
              <a:rPr lang="en-US" sz="2000" dirty="0"/>
              <a:t>Managers keep control</a:t>
            </a:r>
          </a:p>
          <a:p>
            <a:pPr marL="0" indent="0">
              <a:buNone/>
            </a:pPr>
            <a:r>
              <a:rPr lang="en-US" sz="2000" dirty="0"/>
              <a:t>Simple to understand</a:t>
            </a:r>
          </a:p>
          <a:p>
            <a:pPr marL="0" indent="0">
              <a:buNone/>
            </a:pPr>
            <a:r>
              <a:rPr lang="en-US" sz="2000" dirty="0"/>
              <a:t>Less staff responsibility, fewer mistakes</a:t>
            </a:r>
          </a:p>
          <a:p>
            <a:pPr marL="0" indent="0">
              <a:buNone/>
            </a:pPr>
            <a:r>
              <a:rPr lang="en-US" sz="2000" dirty="0"/>
              <a:t>Cost cutting – </a:t>
            </a:r>
            <a:r>
              <a:rPr lang="en-US" sz="2000" dirty="0" err="1"/>
              <a:t>standardised</a:t>
            </a:r>
            <a:r>
              <a:rPr lang="en-US" sz="2000" dirty="0"/>
              <a:t> purchasing</a:t>
            </a:r>
          </a:p>
          <a:p>
            <a:pPr marL="0" indent="0">
              <a:buNone/>
            </a:pPr>
            <a:r>
              <a:rPr lang="en-US" sz="2000" dirty="0"/>
              <a:t>Strong leadership</a:t>
            </a:r>
          </a:p>
        </p:txBody>
      </p:sp>
      <p:sp>
        <p:nvSpPr>
          <p:cNvPr id="4" name="Slide Number Placeholder 3">
            <a:extLst>
              <a:ext uri="{FF2B5EF4-FFF2-40B4-BE49-F238E27FC236}">
                <a16:creationId xmlns:a16="http://schemas.microsoft.com/office/drawing/2014/main" id="{9FCE0BE0-2B28-5D4B-AF07-A3908EB4D0FB}"/>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18</a:t>
            </a:fld>
            <a:endParaRPr lang="en-GB"/>
          </a:p>
        </p:txBody>
      </p:sp>
      <p:sp>
        <p:nvSpPr>
          <p:cNvPr id="5" name="Content Placeholder 2">
            <a:extLst>
              <a:ext uri="{FF2B5EF4-FFF2-40B4-BE49-F238E27FC236}">
                <a16:creationId xmlns:a16="http://schemas.microsoft.com/office/drawing/2014/main" id="{8D96A7D8-D91C-5540-AEFB-066392C057B0}"/>
              </a:ext>
            </a:extLst>
          </p:cNvPr>
          <p:cNvSpPr txBox="1">
            <a:spLocks/>
          </p:cNvSpPr>
          <p:nvPr/>
        </p:nvSpPr>
        <p:spPr>
          <a:xfrm>
            <a:off x="6657474" y="1600201"/>
            <a:ext cx="5261810" cy="268304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000" b="1" dirty="0" err="1"/>
              <a:t>Decentralisation</a:t>
            </a:r>
            <a:endParaRPr lang="en-US" sz="2000" b="1" dirty="0"/>
          </a:p>
          <a:p>
            <a:pPr marL="0" indent="0">
              <a:buFont typeface="Arial" pitchFamily="34" charset="0"/>
              <a:buNone/>
            </a:pPr>
            <a:r>
              <a:rPr lang="en-US" sz="2000" dirty="0"/>
              <a:t>Empowered &amp; motivated</a:t>
            </a:r>
          </a:p>
          <a:p>
            <a:pPr marL="0" indent="0">
              <a:buFont typeface="Arial" pitchFamily="34" charset="0"/>
              <a:buNone/>
            </a:pPr>
            <a:r>
              <a:rPr lang="en-US" sz="2000" dirty="0" err="1"/>
              <a:t>Free’s</a:t>
            </a:r>
            <a:r>
              <a:rPr lang="en-US" sz="2000" dirty="0"/>
              <a:t> senior managers time</a:t>
            </a:r>
          </a:p>
          <a:p>
            <a:pPr marL="0" indent="0">
              <a:buFont typeface="Arial" pitchFamily="34" charset="0"/>
              <a:buNone/>
            </a:pPr>
            <a:r>
              <a:rPr lang="en-US" sz="2000" dirty="0"/>
              <a:t>Better knowledge (those closer to customers)</a:t>
            </a:r>
          </a:p>
          <a:p>
            <a:pPr marL="0" indent="0">
              <a:buFont typeface="Arial" pitchFamily="34" charset="0"/>
              <a:buNone/>
            </a:pPr>
            <a:r>
              <a:rPr lang="en-US" sz="2000" dirty="0"/>
              <a:t>Good staff development</a:t>
            </a:r>
          </a:p>
        </p:txBody>
      </p:sp>
    </p:spTree>
    <p:extLst>
      <p:ext uri="{BB962C8B-B14F-4D97-AF65-F5344CB8AC3E}">
        <p14:creationId xmlns:p14="http://schemas.microsoft.com/office/powerpoint/2010/main" val="23611583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0582A-5356-454F-872E-5B0FE47F183E}"/>
              </a:ext>
            </a:extLst>
          </p:cNvPr>
          <p:cNvSpPr>
            <a:spLocks noGrp="1"/>
          </p:cNvSpPr>
          <p:nvPr>
            <p:ph type="title"/>
          </p:nvPr>
        </p:nvSpPr>
        <p:spPr/>
        <p:txBody>
          <a:bodyPr/>
          <a:lstStyle/>
          <a:p>
            <a:r>
              <a:rPr lang="en-US" dirty="0"/>
              <a:t>Bureaucratic Structure</a:t>
            </a:r>
          </a:p>
        </p:txBody>
      </p:sp>
      <p:sp>
        <p:nvSpPr>
          <p:cNvPr id="4" name="Slide Number Placeholder 3">
            <a:extLst>
              <a:ext uri="{FF2B5EF4-FFF2-40B4-BE49-F238E27FC236}">
                <a16:creationId xmlns:a16="http://schemas.microsoft.com/office/drawing/2014/main" id="{FF80C873-0AD9-E24D-A9E8-A5935B2F1999}"/>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19</a:t>
            </a:fld>
            <a:endParaRPr lang="en-GB"/>
          </a:p>
        </p:txBody>
      </p:sp>
      <p:pic>
        <p:nvPicPr>
          <p:cNvPr id="5" name="Picture 4">
            <a:extLst>
              <a:ext uri="{FF2B5EF4-FFF2-40B4-BE49-F238E27FC236}">
                <a16:creationId xmlns:a16="http://schemas.microsoft.com/office/drawing/2014/main" id="{C5756BFD-6E49-6948-8DC1-116EBE6427BE}"/>
              </a:ext>
            </a:extLst>
          </p:cNvPr>
          <p:cNvPicPr>
            <a:picLocks noChangeAspect="1"/>
          </p:cNvPicPr>
          <p:nvPr/>
        </p:nvPicPr>
        <p:blipFill>
          <a:blip r:embed="rId3"/>
          <a:stretch>
            <a:fillRect/>
          </a:stretch>
        </p:blipFill>
        <p:spPr>
          <a:xfrm>
            <a:off x="2757571" y="1174746"/>
            <a:ext cx="6578934" cy="4063782"/>
          </a:xfrm>
          <a:prstGeom prst="rect">
            <a:avLst/>
          </a:prstGeom>
        </p:spPr>
      </p:pic>
      <p:sp>
        <p:nvSpPr>
          <p:cNvPr id="6" name="TextBox 5">
            <a:extLst>
              <a:ext uri="{FF2B5EF4-FFF2-40B4-BE49-F238E27FC236}">
                <a16:creationId xmlns:a16="http://schemas.microsoft.com/office/drawing/2014/main" id="{115B8998-5318-AC4C-A95E-6E861E283E48}"/>
              </a:ext>
            </a:extLst>
          </p:cNvPr>
          <p:cNvSpPr txBox="1"/>
          <p:nvPr/>
        </p:nvSpPr>
        <p:spPr>
          <a:xfrm>
            <a:off x="8438147" y="5358063"/>
            <a:ext cx="3584636" cy="307777"/>
          </a:xfrm>
          <a:prstGeom prst="rect">
            <a:avLst/>
          </a:prstGeom>
          <a:noFill/>
        </p:spPr>
        <p:txBody>
          <a:bodyPr wrap="none" rtlCol="0">
            <a:spAutoFit/>
          </a:bodyPr>
          <a:lstStyle/>
          <a:p>
            <a:r>
              <a:rPr lang="en-GB" sz="1400" dirty="0"/>
              <a:t>(Session 2. Structure of an organization, 2020)</a:t>
            </a:r>
            <a:endParaRPr lang="en-US" sz="1400" dirty="0"/>
          </a:p>
        </p:txBody>
      </p:sp>
    </p:spTree>
    <p:extLst>
      <p:ext uri="{BB962C8B-B14F-4D97-AF65-F5344CB8AC3E}">
        <p14:creationId xmlns:p14="http://schemas.microsoft.com/office/powerpoint/2010/main" val="27916817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5A491-090A-A340-9773-1E69ACC3E78B}"/>
              </a:ext>
            </a:extLst>
          </p:cNvPr>
          <p:cNvSpPr>
            <a:spLocks noGrp="1"/>
          </p:cNvSpPr>
          <p:nvPr>
            <p:ph type="title"/>
          </p:nvPr>
        </p:nvSpPr>
        <p:spPr/>
        <p:txBody>
          <a:bodyPr/>
          <a:lstStyle/>
          <a:p>
            <a:r>
              <a:rPr lang="en-US" dirty="0"/>
              <a:t>Project Type </a:t>
            </a:r>
            <a:r>
              <a:rPr lang="en-US" dirty="0" err="1"/>
              <a:t>Organisation</a:t>
            </a:r>
            <a:endParaRPr lang="en-US" dirty="0"/>
          </a:p>
        </p:txBody>
      </p:sp>
      <p:sp>
        <p:nvSpPr>
          <p:cNvPr id="4" name="Slide Number Placeholder 3">
            <a:extLst>
              <a:ext uri="{FF2B5EF4-FFF2-40B4-BE49-F238E27FC236}">
                <a16:creationId xmlns:a16="http://schemas.microsoft.com/office/drawing/2014/main" id="{A3764029-89BD-B748-97DC-A31BA5700DAC}"/>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20</a:t>
            </a:fld>
            <a:endParaRPr lang="en-GB"/>
          </a:p>
        </p:txBody>
      </p:sp>
      <p:pic>
        <p:nvPicPr>
          <p:cNvPr id="5" name="Content Placeholder 4" descr="w7503e0a">
            <a:extLst>
              <a:ext uri="{FF2B5EF4-FFF2-40B4-BE49-F238E27FC236}">
                <a16:creationId xmlns:a16="http://schemas.microsoft.com/office/drawing/2014/main" id="{B30DC940-04B2-584F-9A9B-3046DD50A71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864894" y="1042653"/>
            <a:ext cx="6462211" cy="425060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TextBox 5">
            <a:extLst>
              <a:ext uri="{FF2B5EF4-FFF2-40B4-BE49-F238E27FC236}">
                <a16:creationId xmlns:a16="http://schemas.microsoft.com/office/drawing/2014/main" id="{D68620EC-3C9C-2249-A5EE-7BDE0BF084AB}"/>
              </a:ext>
            </a:extLst>
          </p:cNvPr>
          <p:cNvSpPr txBox="1"/>
          <p:nvPr/>
        </p:nvSpPr>
        <p:spPr>
          <a:xfrm>
            <a:off x="8438147" y="5358063"/>
            <a:ext cx="3584636" cy="307777"/>
          </a:xfrm>
          <a:prstGeom prst="rect">
            <a:avLst/>
          </a:prstGeom>
          <a:noFill/>
        </p:spPr>
        <p:txBody>
          <a:bodyPr wrap="none" rtlCol="0">
            <a:spAutoFit/>
          </a:bodyPr>
          <a:lstStyle/>
          <a:p>
            <a:r>
              <a:rPr lang="en-GB" sz="1400" dirty="0"/>
              <a:t>(Session 2. Structure of an organization, 2020)</a:t>
            </a:r>
            <a:endParaRPr lang="en-US" sz="1400" dirty="0"/>
          </a:p>
        </p:txBody>
      </p:sp>
    </p:spTree>
    <p:extLst>
      <p:ext uri="{BB962C8B-B14F-4D97-AF65-F5344CB8AC3E}">
        <p14:creationId xmlns:p14="http://schemas.microsoft.com/office/powerpoint/2010/main" val="28950674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5A491-090A-A340-9773-1E69ACC3E78B}"/>
              </a:ext>
            </a:extLst>
          </p:cNvPr>
          <p:cNvSpPr>
            <a:spLocks noGrp="1"/>
          </p:cNvSpPr>
          <p:nvPr>
            <p:ph type="title"/>
          </p:nvPr>
        </p:nvSpPr>
        <p:spPr/>
        <p:txBody>
          <a:bodyPr/>
          <a:lstStyle/>
          <a:p>
            <a:r>
              <a:rPr lang="en-US" dirty="0"/>
              <a:t>Matrix Type </a:t>
            </a:r>
            <a:r>
              <a:rPr lang="en-US" dirty="0" err="1"/>
              <a:t>Organisation</a:t>
            </a:r>
            <a:endParaRPr lang="en-US" dirty="0"/>
          </a:p>
        </p:txBody>
      </p:sp>
      <p:sp>
        <p:nvSpPr>
          <p:cNvPr id="4" name="Slide Number Placeholder 3">
            <a:extLst>
              <a:ext uri="{FF2B5EF4-FFF2-40B4-BE49-F238E27FC236}">
                <a16:creationId xmlns:a16="http://schemas.microsoft.com/office/drawing/2014/main" id="{A3764029-89BD-B748-97DC-A31BA5700DAC}"/>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21</a:t>
            </a:fld>
            <a:endParaRPr lang="en-GB"/>
          </a:p>
        </p:txBody>
      </p:sp>
      <p:sp>
        <p:nvSpPr>
          <p:cNvPr id="6" name="TextBox 5">
            <a:extLst>
              <a:ext uri="{FF2B5EF4-FFF2-40B4-BE49-F238E27FC236}">
                <a16:creationId xmlns:a16="http://schemas.microsoft.com/office/drawing/2014/main" id="{D68620EC-3C9C-2249-A5EE-7BDE0BF084AB}"/>
              </a:ext>
            </a:extLst>
          </p:cNvPr>
          <p:cNvSpPr txBox="1"/>
          <p:nvPr/>
        </p:nvSpPr>
        <p:spPr>
          <a:xfrm>
            <a:off x="8438147" y="5358063"/>
            <a:ext cx="3584636" cy="307777"/>
          </a:xfrm>
          <a:prstGeom prst="rect">
            <a:avLst/>
          </a:prstGeom>
          <a:noFill/>
        </p:spPr>
        <p:txBody>
          <a:bodyPr wrap="none" rtlCol="0">
            <a:spAutoFit/>
          </a:bodyPr>
          <a:lstStyle/>
          <a:p>
            <a:r>
              <a:rPr lang="en-GB" sz="1400" dirty="0"/>
              <a:t>(Session 2. Structure of an organization, 2020)</a:t>
            </a:r>
            <a:endParaRPr lang="en-US" sz="1400" dirty="0"/>
          </a:p>
        </p:txBody>
      </p:sp>
      <p:pic>
        <p:nvPicPr>
          <p:cNvPr id="3" name="Picture 2">
            <a:extLst>
              <a:ext uri="{FF2B5EF4-FFF2-40B4-BE49-F238E27FC236}">
                <a16:creationId xmlns:a16="http://schemas.microsoft.com/office/drawing/2014/main" id="{30E4FB6A-B42E-D345-BC6E-2F88C78A5158}"/>
              </a:ext>
            </a:extLst>
          </p:cNvPr>
          <p:cNvPicPr>
            <a:picLocks noChangeAspect="1"/>
          </p:cNvPicPr>
          <p:nvPr/>
        </p:nvPicPr>
        <p:blipFill>
          <a:blip r:embed="rId3"/>
          <a:stretch>
            <a:fillRect/>
          </a:stretch>
        </p:blipFill>
        <p:spPr>
          <a:xfrm>
            <a:off x="3249807" y="889413"/>
            <a:ext cx="5188340" cy="4776427"/>
          </a:xfrm>
          <a:prstGeom prst="rect">
            <a:avLst/>
          </a:prstGeom>
        </p:spPr>
      </p:pic>
    </p:spTree>
    <p:extLst>
      <p:ext uri="{BB962C8B-B14F-4D97-AF65-F5344CB8AC3E}">
        <p14:creationId xmlns:p14="http://schemas.microsoft.com/office/powerpoint/2010/main" val="38124594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5A491-090A-A340-9773-1E69ACC3E78B}"/>
              </a:ext>
            </a:extLst>
          </p:cNvPr>
          <p:cNvSpPr>
            <a:spLocks noGrp="1"/>
          </p:cNvSpPr>
          <p:nvPr>
            <p:ph type="title"/>
          </p:nvPr>
        </p:nvSpPr>
        <p:spPr/>
        <p:txBody>
          <a:bodyPr/>
          <a:lstStyle/>
          <a:p>
            <a:r>
              <a:rPr lang="en-US" dirty="0"/>
              <a:t>Adhocratic Type </a:t>
            </a:r>
            <a:r>
              <a:rPr lang="en-US" dirty="0" err="1"/>
              <a:t>Organisation</a:t>
            </a:r>
            <a:endParaRPr lang="en-US" dirty="0"/>
          </a:p>
        </p:txBody>
      </p:sp>
      <p:sp>
        <p:nvSpPr>
          <p:cNvPr id="4" name="Slide Number Placeholder 3">
            <a:extLst>
              <a:ext uri="{FF2B5EF4-FFF2-40B4-BE49-F238E27FC236}">
                <a16:creationId xmlns:a16="http://schemas.microsoft.com/office/drawing/2014/main" id="{A3764029-89BD-B748-97DC-A31BA5700DAC}"/>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22</a:t>
            </a:fld>
            <a:endParaRPr lang="en-GB"/>
          </a:p>
        </p:txBody>
      </p:sp>
      <p:sp>
        <p:nvSpPr>
          <p:cNvPr id="6" name="TextBox 5">
            <a:extLst>
              <a:ext uri="{FF2B5EF4-FFF2-40B4-BE49-F238E27FC236}">
                <a16:creationId xmlns:a16="http://schemas.microsoft.com/office/drawing/2014/main" id="{D68620EC-3C9C-2249-A5EE-7BDE0BF084AB}"/>
              </a:ext>
            </a:extLst>
          </p:cNvPr>
          <p:cNvSpPr txBox="1"/>
          <p:nvPr/>
        </p:nvSpPr>
        <p:spPr>
          <a:xfrm>
            <a:off x="8438147" y="5358063"/>
            <a:ext cx="3584636" cy="307777"/>
          </a:xfrm>
          <a:prstGeom prst="rect">
            <a:avLst/>
          </a:prstGeom>
          <a:noFill/>
        </p:spPr>
        <p:txBody>
          <a:bodyPr wrap="none" rtlCol="0">
            <a:spAutoFit/>
          </a:bodyPr>
          <a:lstStyle/>
          <a:p>
            <a:r>
              <a:rPr lang="en-GB" sz="1400" dirty="0"/>
              <a:t>(Session 2. Structure of an organization, 2020)</a:t>
            </a:r>
            <a:endParaRPr lang="en-US" sz="1400" dirty="0"/>
          </a:p>
        </p:txBody>
      </p:sp>
      <p:pic>
        <p:nvPicPr>
          <p:cNvPr id="5" name="Picture 4">
            <a:extLst>
              <a:ext uri="{FF2B5EF4-FFF2-40B4-BE49-F238E27FC236}">
                <a16:creationId xmlns:a16="http://schemas.microsoft.com/office/drawing/2014/main" id="{3B24CCFC-D18F-BC4D-B3AC-5C0913F19DC0}"/>
              </a:ext>
            </a:extLst>
          </p:cNvPr>
          <p:cNvPicPr>
            <a:picLocks noChangeAspect="1"/>
          </p:cNvPicPr>
          <p:nvPr/>
        </p:nvPicPr>
        <p:blipFill>
          <a:blip r:embed="rId3"/>
          <a:stretch>
            <a:fillRect/>
          </a:stretch>
        </p:blipFill>
        <p:spPr>
          <a:xfrm>
            <a:off x="2343919" y="990600"/>
            <a:ext cx="7266973" cy="4367463"/>
          </a:xfrm>
          <a:prstGeom prst="rect">
            <a:avLst/>
          </a:prstGeom>
        </p:spPr>
      </p:pic>
    </p:spTree>
    <p:extLst>
      <p:ext uri="{BB962C8B-B14F-4D97-AF65-F5344CB8AC3E}">
        <p14:creationId xmlns:p14="http://schemas.microsoft.com/office/powerpoint/2010/main" val="2787442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BC327-D045-674C-A873-B0E11AADFBA3}"/>
              </a:ext>
            </a:extLst>
          </p:cNvPr>
          <p:cNvSpPr>
            <a:spLocks noGrp="1"/>
          </p:cNvSpPr>
          <p:nvPr>
            <p:ph type="title"/>
          </p:nvPr>
        </p:nvSpPr>
        <p:spPr/>
        <p:txBody>
          <a:bodyPr/>
          <a:lstStyle/>
          <a:p>
            <a:r>
              <a:rPr lang="en-US" dirty="0"/>
              <a:t>Communication in </a:t>
            </a:r>
            <a:r>
              <a:rPr lang="en-US" dirty="0" err="1"/>
              <a:t>Organisations</a:t>
            </a:r>
            <a:endParaRPr lang="en-US" dirty="0"/>
          </a:p>
        </p:txBody>
      </p:sp>
      <p:sp>
        <p:nvSpPr>
          <p:cNvPr id="4" name="Slide Number Placeholder 3">
            <a:extLst>
              <a:ext uri="{FF2B5EF4-FFF2-40B4-BE49-F238E27FC236}">
                <a16:creationId xmlns:a16="http://schemas.microsoft.com/office/drawing/2014/main" id="{2990CEBC-3DF1-D143-B69D-8231C96957EC}"/>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23</a:t>
            </a:fld>
            <a:endParaRPr lang="en-GB"/>
          </a:p>
        </p:txBody>
      </p:sp>
      <p:pic>
        <p:nvPicPr>
          <p:cNvPr id="5" name="Picture 50" descr="fer73587_0808">
            <a:extLst>
              <a:ext uri="{FF2B5EF4-FFF2-40B4-BE49-F238E27FC236}">
                <a16:creationId xmlns:a16="http://schemas.microsoft.com/office/drawing/2014/main" id="{50B426CA-6A4B-5E40-B700-86FF37E5E49E}"/>
              </a:ext>
            </a:extLst>
          </p:cNvPr>
          <p:cNvPicPr>
            <a:picLocks noChangeAspect="1" noChangeArrowheads="1"/>
          </p:cNvPicPr>
          <p:nvPr/>
        </p:nvPicPr>
        <p:blipFill>
          <a:blip r:embed="rId3">
            <a:clrChange>
              <a:clrFrom>
                <a:srgbClr val="FFF3C9"/>
              </a:clrFrom>
              <a:clrTo>
                <a:srgbClr val="FFF3C9">
                  <a:alpha val="0"/>
                </a:srgbClr>
              </a:clrTo>
            </a:clrChange>
            <a:extLst>
              <a:ext uri="{28A0092B-C50C-407E-A947-70E740481C1C}">
                <a14:useLocalDpi xmlns:a14="http://schemas.microsoft.com/office/drawing/2010/main" val="0"/>
              </a:ext>
            </a:extLst>
          </a:blip>
          <a:srcRect/>
          <a:stretch>
            <a:fillRect/>
          </a:stretch>
        </p:blipFill>
        <p:spPr bwMode="auto">
          <a:xfrm>
            <a:off x="2213560" y="1174746"/>
            <a:ext cx="8083704" cy="44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48368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A9631-E10E-DD49-97BA-C2B4DD9BAEF3}"/>
              </a:ext>
            </a:extLst>
          </p:cNvPr>
          <p:cNvSpPr>
            <a:spLocks noGrp="1"/>
          </p:cNvSpPr>
          <p:nvPr>
            <p:ph type="title"/>
          </p:nvPr>
        </p:nvSpPr>
        <p:spPr/>
        <p:txBody>
          <a:bodyPr/>
          <a:lstStyle/>
          <a:p>
            <a:r>
              <a:rPr lang="en-US" dirty="0"/>
              <a:t>Approaches to </a:t>
            </a:r>
            <a:r>
              <a:rPr lang="en-US" dirty="0" err="1"/>
              <a:t>Organisational</a:t>
            </a:r>
            <a:r>
              <a:rPr lang="en-US" dirty="0"/>
              <a:t> Effectiveness</a:t>
            </a:r>
            <a:br>
              <a:rPr lang="en-US" dirty="0"/>
            </a:br>
            <a:r>
              <a:rPr lang="en-US" dirty="0"/>
              <a:t>Goal Approach</a:t>
            </a:r>
          </a:p>
        </p:txBody>
      </p:sp>
      <p:sp>
        <p:nvSpPr>
          <p:cNvPr id="4" name="Slide Number Placeholder 3">
            <a:extLst>
              <a:ext uri="{FF2B5EF4-FFF2-40B4-BE49-F238E27FC236}">
                <a16:creationId xmlns:a16="http://schemas.microsoft.com/office/drawing/2014/main" id="{524A28F2-6D9D-E34B-A35F-A4FA1E38723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24</a:t>
            </a:fld>
            <a:endParaRPr lang="en-GB"/>
          </a:p>
        </p:txBody>
      </p:sp>
      <p:sp>
        <p:nvSpPr>
          <p:cNvPr id="7" name="Oval 6">
            <a:extLst>
              <a:ext uri="{FF2B5EF4-FFF2-40B4-BE49-F238E27FC236}">
                <a16:creationId xmlns:a16="http://schemas.microsoft.com/office/drawing/2014/main" id="{EF5C16EE-EE02-4342-8D84-A3CD834FD51A}"/>
              </a:ext>
            </a:extLst>
          </p:cNvPr>
          <p:cNvSpPr>
            <a:spLocks noChangeArrowheads="1"/>
          </p:cNvSpPr>
          <p:nvPr/>
        </p:nvSpPr>
        <p:spPr bwMode="auto">
          <a:xfrm>
            <a:off x="5160753" y="2254082"/>
            <a:ext cx="2057400" cy="1905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dirty="0">
                <a:latin typeface="Times New Roman" panose="02020603050405020304" pitchFamily="18" charset="0"/>
              </a:rPr>
              <a:t>TRANSFORMATION</a:t>
            </a:r>
          </a:p>
        </p:txBody>
      </p:sp>
      <p:sp>
        <p:nvSpPr>
          <p:cNvPr id="8" name="Rectangle 7">
            <a:extLst>
              <a:ext uri="{FF2B5EF4-FFF2-40B4-BE49-F238E27FC236}">
                <a16:creationId xmlns:a16="http://schemas.microsoft.com/office/drawing/2014/main" id="{3E049F33-6940-8547-940C-088C1987F1A6}"/>
              </a:ext>
            </a:extLst>
          </p:cNvPr>
          <p:cNvSpPr>
            <a:spLocks noChangeArrowheads="1"/>
          </p:cNvSpPr>
          <p:nvPr/>
        </p:nvSpPr>
        <p:spPr bwMode="auto">
          <a:xfrm>
            <a:off x="2798553" y="2254082"/>
            <a:ext cx="16002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INPUTS</a:t>
            </a:r>
          </a:p>
        </p:txBody>
      </p:sp>
      <p:sp>
        <p:nvSpPr>
          <p:cNvPr id="9" name="Rectangle 8">
            <a:extLst>
              <a:ext uri="{FF2B5EF4-FFF2-40B4-BE49-F238E27FC236}">
                <a16:creationId xmlns:a16="http://schemas.microsoft.com/office/drawing/2014/main" id="{8FBF6CF5-9135-C843-940B-5BD361F649DE}"/>
              </a:ext>
            </a:extLst>
          </p:cNvPr>
          <p:cNvSpPr>
            <a:spLocks noChangeArrowheads="1"/>
          </p:cNvSpPr>
          <p:nvPr/>
        </p:nvSpPr>
        <p:spPr bwMode="auto">
          <a:xfrm>
            <a:off x="7980153" y="2254082"/>
            <a:ext cx="16764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dirty="0">
                <a:latin typeface="Times New Roman" panose="02020603050405020304" pitchFamily="18" charset="0"/>
              </a:rPr>
              <a:t>OUTPUTS</a:t>
            </a:r>
          </a:p>
        </p:txBody>
      </p:sp>
      <p:sp>
        <p:nvSpPr>
          <p:cNvPr id="10" name="Line 6">
            <a:extLst>
              <a:ext uri="{FF2B5EF4-FFF2-40B4-BE49-F238E27FC236}">
                <a16:creationId xmlns:a16="http://schemas.microsoft.com/office/drawing/2014/main" id="{E3337543-2E74-8848-BD04-F4F08C395C8F}"/>
              </a:ext>
            </a:extLst>
          </p:cNvPr>
          <p:cNvSpPr>
            <a:spLocks noChangeShapeType="1"/>
          </p:cNvSpPr>
          <p:nvPr/>
        </p:nvSpPr>
        <p:spPr bwMode="auto">
          <a:xfrm>
            <a:off x="4398753" y="3244682"/>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11" name="Line 7">
            <a:extLst>
              <a:ext uri="{FF2B5EF4-FFF2-40B4-BE49-F238E27FC236}">
                <a16:creationId xmlns:a16="http://schemas.microsoft.com/office/drawing/2014/main" id="{ED8AB59D-C325-5C47-A5A0-FE180492DBC7}"/>
              </a:ext>
            </a:extLst>
          </p:cNvPr>
          <p:cNvSpPr>
            <a:spLocks noChangeShapeType="1"/>
          </p:cNvSpPr>
          <p:nvPr/>
        </p:nvSpPr>
        <p:spPr bwMode="auto">
          <a:xfrm>
            <a:off x="7218153" y="3244682"/>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12" name="Text Box 8">
            <a:extLst>
              <a:ext uri="{FF2B5EF4-FFF2-40B4-BE49-F238E27FC236}">
                <a16:creationId xmlns:a16="http://schemas.microsoft.com/office/drawing/2014/main" id="{617C91C6-7C8D-7247-B066-E511CA69D637}"/>
              </a:ext>
            </a:extLst>
          </p:cNvPr>
          <p:cNvSpPr txBox="1">
            <a:spLocks noChangeArrowheads="1"/>
          </p:cNvSpPr>
          <p:nvPr/>
        </p:nvSpPr>
        <p:spPr bwMode="auto">
          <a:xfrm>
            <a:off x="7827753" y="4692482"/>
            <a:ext cx="1982788"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eaLnBrk="1" hangingPunct="1"/>
            <a:r>
              <a:rPr lang="en-US" altLang="en-US" sz="1600" b="1">
                <a:latin typeface="Times New Roman" panose="02020603050405020304" pitchFamily="18" charset="0"/>
              </a:rPr>
              <a:t>GOAL APPROACH</a:t>
            </a:r>
          </a:p>
        </p:txBody>
      </p:sp>
      <p:sp>
        <p:nvSpPr>
          <p:cNvPr id="13" name="Line 9">
            <a:extLst>
              <a:ext uri="{FF2B5EF4-FFF2-40B4-BE49-F238E27FC236}">
                <a16:creationId xmlns:a16="http://schemas.microsoft.com/office/drawing/2014/main" id="{C3438220-30B9-2340-A113-A518CCE607FD}"/>
              </a:ext>
            </a:extLst>
          </p:cNvPr>
          <p:cNvSpPr>
            <a:spLocks noChangeShapeType="1"/>
          </p:cNvSpPr>
          <p:nvPr/>
        </p:nvSpPr>
        <p:spPr bwMode="auto">
          <a:xfrm flipV="1">
            <a:off x="8818353" y="4159082"/>
            <a:ext cx="0" cy="533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14" name="Line 10">
            <a:extLst>
              <a:ext uri="{FF2B5EF4-FFF2-40B4-BE49-F238E27FC236}">
                <a16:creationId xmlns:a16="http://schemas.microsoft.com/office/drawing/2014/main" id="{AAB05AA5-B580-DD4C-8D1E-5C42B742E913}"/>
              </a:ext>
            </a:extLst>
          </p:cNvPr>
          <p:cNvSpPr>
            <a:spLocks noChangeShapeType="1"/>
          </p:cNvSpPr>
          <p:nvPr/>
        </p:nvSpPr>
        <p:spPr bwMode="auto">
          <a:xfrm flipV="1">
            <a:off x="8818353" y="1873082"/>
            <a:ext cx="0" cy="381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15" name="Line 11">
            <a:extLst>
              <a:ext uri="{FF2B5EF4-FFF2-40B4-BE49-F238E27FC236}">
                <a16:creationId xmlns:a16="http://schemas.microsoft.com/office/drawing/2014/main" id="{D083F9D6-B8FB-CE44-9B1B-28ADE4355B42}"/>
              </a:ext>
            </a:extLst>
          </p:cNvPr>
          <p:cNvSpPr>
            <a:spLocks noChangeShapeType="1"/>
          </p:cNvSpPr>
          <p:nvPr/>
        </p:nvSpPr>
        <p:spPr bwMode="auto">
          <a:xfrm flipH="1">
            <a:off x="3560553" y="1873082"/>
            <a:ext cx="5257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16" name="Line 12">
            <a:extLst>
              <a:ext uri="{FF2B5EF4-FFF2-40B4-BE49-F238E27FC236}">
                <a16:creationId xmlns:a16="http://schemas.microsoft.com/office/drawing/2014/main" id="{388668F8-AFF6-B04C-A6AD-75C1D4AF1C29}"/>
              </a:ext>
            </a:extLst>
          </p:cNvPr>
          <p:cNvSpPr>
            <a:spLocks noChangeShapeType="1"/>
          </p:cNvSpPr>
          <p:nvPr/>
        </p:nvSpPr>
        <p:spPr bwMode="auto">
          <a:xfrm>
            <a:off x="3560553" y="1873082"/>
            <a:ext cx="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Tree>
    <p:extLst>
      <p:ext uri="{BB962C8B-B14F-4D97-AF65-F5344CB8AC3E}">
        <p14:creationId xmlns:p14="http://schemas.microsoft.com/office/powerpoint/2010/main" val="5751529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A9631-E10E-DD49-97BA-C2B4DD9BAEF3}"/>
              </a:ext>
            </a:extLst>
          </p:cNvPr>
          <p:cNvSpPr>
            <a:spLocks noGrp="1"/>
          </p:cNvSpPr>
          <p:nvPr>
            <p:ph type="title"/>
          </p:nvPr>
        </p:nvSpPr>
        <p:spPr/>
        <p:txBody>
          <a:bodyPr/>
          <a:lstStyle/>
          <a:p>
            <a:r>
              <a:rPr lang="en-US" dirty="0"/>
              <a:t>Approaches to </a:t>
            </a:r>
            <a:r>
              <a:rPr lang="en-US" dirty="0" err="1"/>
              <a:t>Organisational</a:t>
            </a:r>
            <a:r>
              <a:rPr lang="en-US" dirty="0"/>
              <a:t> Effectiveness</a:t>
            </a:r>
            <a:br>
              <a:rPr lang="en-US" dirty="0"/>
            </a:br>
            <a:r>
              <a:rPr lang="en-US" dirty="0"/>
              <a:t>Internal Process Approach</a:t>
            </a:r>
          </a:p>
        </p:txBody>
      </p:sp>
      <p:sp>
        <p:nvSpPr>
          <p:cNvPr id="4" name="Slide Number Placeholder 3">
            <a:extLst>
              <a:ext uri="{FF2B5EF4-FFF2-40B4-BE49-F238E27FC236}">
                <a16:creationId xmlns:a16="http://schemas.microsoft.com/office/drawing/2014/main" id="{524A28F2-6D9D-E34B-A35F-A4FA1E38723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25</a:t>
            </a:fld>
            <a:endParaRPr lang="en-GB"/>
          </a:p>
        </p:txBody>
      </p:sp>
      <p:sp>
        <p:nvSpPr>
          <p:cNvPr id="17" name="Oval 16">
            <a:extLst>
              <a:ext uri="{FF2B5EF4-FFF2-40B4-BE49-F238E27FC236}">
                <a16:creationId xmlns:a16="http://schemas.microsoft.com/office/drawing/2014/main" id="{17E782DD-9A34-534C-84FC-7A17C64C772D}"/>
              </a:ext>
            </a:extLst>
          </p:cNvPr>
          <p:cNvSpPr>
            <a:spLocks noChangeArrowheads="1"/>
          </p:cNvSpPr>
          <p:nvPr/>
        </p:nvSpPr>
        <p:spPr bwMode="auto">
          <a:xfrm>
            <a:off x="5077327" y="2087646"/>
            <a:ext cx="2057400" cy="1905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TRANSFORMATION</a:t>
            </a:r>
          </a:p>
        </p:txBody>
      </p:sp>
      <p:sp>
        <p:nvSpPr>
          <p:cNvPr id="18" name="Rectangle 17">
            <a:extLst>
              <a:ext uri="{FF2B5EF4-FFF2-40B4-BE49-F238E27FC236}">
                <a16:creationId xmlns:a16="http://schemas.microsoft.com/office/drawing/2014/main" id="{17092C80-E241-E14A-BC4D-2D44D39C5DD7}"/>
              </a:ext>
            </a:extLst>
          </p:cNvPr>
          <p:cNvSpPr>
            <a:spLocks noChangeArrowheads="1"/>
          </p:cNvSpPr>
          <p:nvPr/>
        </p:nvSpPr>
        <p:spPr bwMode="auto">
          <a:xfrm>
            <a:off x="2715127" y="2087646"/>
            <a:ext cx="16002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dirty="0">
                <a:latin typeface="Times New Roman" panose="02020603050405020304" pitchFamily="18" charset="0"/>
              </a:rPr>
              <a:t>INPUTS</a:t>
            </a:r>
          </a:p>
        </p:txBody>
      </p:sp>
      <p:sp>
        <p:nvSpPr>
          <p:cNvPr id="19" name="Rectangle 18">
            <a:extLst>
              <a:ext uri="{FF2B5EF4-FFF2-40B4-BE49-F238E27FC236}">
                <a16:creationId xmlns:a16="http://schemas.microsoft.com/office/drawing/2014/main" id="{A89418A4-27BE-8D4D-AF51-E63B4D805152}"/>
              </a:ext>
            </a:extLst>
          </p:cNvPr>
          <p:cNvSpPr>
            <a:spLocks noChangeArrowheads="1"/>
          </p:cNvSpPr>
          <p:nvPr/>
        </p:nvSpPr>
        <p:spPr bwMode="auto">
          <a:xfrm>
            <a:off x="7896727" y="2087646"/>
            <a:ext cx="16764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OUTPUTS</a:t>
            </a:r>
          </a:p>
        </p:txBody>
      </p:sp>
      <p:sp>
        <p:nvSpPr>
          <p:cNvPr id="20" name="Line 6">
            <a:extLst>
              <a:ext uri="{FF2B5EF4-FFF2-40B4-BE49-F238E27FC236}">
                <a16:creationId xmlns:a16="http://schemas.microsoft.com/office/drawing/2014/main" id="{7B3C5F8A-2984-BA4A-8D09-D6EF76F0E610}"/>
              </a:ext>
            </a:extLst>
          </p:cNvPr>
          <p:cNvSpPr>
            <a:spLocks noChangeShapeType="1"/>
          </p:cNvSpPr>
          <p:nvPr/>
        </p:nvSpPr>
        <p:spPr bwMode="auto">
          <a:xfrm>
            <a:off x="4315327" y="3078246"/>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1" name="Line 7">
            <a:extLst>
              <a:ext uri="{FF2B5EF4-FFF2-40B4-BE49-F238E27FC236}">
                <a16:creationId xmlns:a16="http://schemas.microsoft.com/office/drawing/2014/main" id="{60F293C6-A2CB-514F-85CA-35E723625CAB}"/>
              </a:ext>
            </a:extLst>
          </p:cNvPr>
          <p:cNvSpPr>
            <a:spLocks noChangeShapeType="1"/>
          </p:cNvSpPr>
          <p:nvPr/>
        </p:nvSpPr>
        <p:spPr bwMode="auto">
          <a:xfrm>
            <a:off x="7134727" y="3078246"/>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2" name="Text Box 8">
            <a:extLst>
              <a:ext uri="{FF2B5EF4-FFF2-40B4-BE49-F238E27FC236}">
                <a16:creationId xmlns:a16="http://schemas.microsoft.com/office/drawing/2014/main" id="{D6200694-41BC-C541-BACD-5BF761ACFAA1}"/>
              </a:ext>
            </a:extLst>
          </p:cNvPr>
          <p:cNvSpPr txBox="1">
            <a:spLocks noChangeArrowheads="1"/>
          </p:cNvSpPr>
          <p:nvPr/>
        </p:nvSpPr>
        <p:spPr bwMode="auto">
          <a:xfrm>
            <a:off x="4315327" y="4602246"/>
            <a:ext cx="34385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eaLnBrk="1" hangingPunct="1"/>
            <a:r>
              <a:rPr lang="en-US" altLang="en-US" sz="1600" b="1">
                <a:latin typeface="Times New Roman" panose="02020603050405020304" pitchFamily="18" charset="0"/>
              </a:rPr>
              <a:t>INTERNAL PROCESS APPROACH</a:t>
            </a:r>
          </a:p>
        </p:txBody>
      </p:sp>
      <p:sp>
        <p:nvSpPr>
          <p:cNvPr id="23" name="Line 9">
            <a:extLst>
              <a:ext uri="{FF2B5EF4-FFF2-40B4-BE49-F238E27FC236}">
                <a16:creationId xmlns:a16="http://schemas.microsoft.com/office/drawing/2014/main" id="{8EE30A85-3475-7842-B2D2-F348E84E56E4}"/>
              </a:ext>
            </a:extLst>
          </p:cNvPr>
          <p:cNvSpPr>
            <a:spLocks noChangeShapeType="1"/>
          </p:cNvSpPr>
          <p:nvPr/>
        </p:nvSpPr>
        <p:spPr bwMode="auto">
          <a:xfrm flipV="1">
            <a:off x="6144127" y="3992646"/>
            <a:ext cx="0" cy="533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4" name="Line 10">
            <a:extLst>
              <a:ext uri="{FF2B5EF4-FFF2-40B4-BE49-F238E27FC236}">
                <a16:creationId xmlns:a16="http://schemas.microsoft.com/office/drawing/2014/main" id="{4713F92C-4B56-2644-A832-24C0590978B5}"/>
              </a:ext>
            </a:extLst>
          </p:cNvPr>
          <p:cNvSpPr>
            <a:spLocks noChangeShapeType="1"/>
          </p:cNvSpPr>
          <p:nvPr/>
        </p:nvSpPr>
        <p:spPr bwMode="auto">
          <a:xfrm flipV="1">
            <a:off x="8734927" y="1706646"/>
            <a:ext cx="0" cy="381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5" name="Line 11">
            <a:extLst>
              <a:ext uri="{FF2B5EF4-FFF2-40B4-BE49-F238E27FC236}">
                <a16:creationId xmlns:a16="http://schemas.microsoft.com/office/drawing/2014/main" id="{A8670BAB-DE7D-564E-8500-A5913860C995}"/>
              </a:ext>
            </a:extLst>
          </p:cNvPr>
          <p:cNvSpPr>
            <a:spLocks noChangeShapeType="1"/>
          </p:cNvSpPr>
          <p:nvPr/>
        </p:nvSpPr>
        <p:spPr bwMode="auto">
          <a:xfrm flipH="1">
            <a:off x="3477127" y="1706646"/>
            <a:ext cx="5257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6" name="Line 12">
            <a:extLst>
              <a:ext uri="{FF2B5EF4-FFF2-40B4-BE49-F238E27FC236}">
                <a16:creationId xmlns:a16="http://schemas.microsoft.com/office/drawing/2014/main" id="{915A0ECB-2D7C-8E4B-865C-260FEBC58BA9}"/>
              </a:ext>
            </a:extLst>
          </p:cNvPr>
          <p:cNvSpPr>
            <a:spLocks noChangeShapeType="1"/>
          </p:cNvSpPr>
          <p:nvPr/>
        </p:nvSpPr>
        <p:spPr bwMode="auto">
          <a:xfrm>
            <a:off x="3477127" y="1706646"/>
            <a:ext cx="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Tree>
    <p:extLst>
      <p:ext uri="{BB962C8B-B14F-4D97-AF65-F5344CB8AC3E}">
        <p14:creationId xmlns:p14="http://schemas.microsoft.com/office/powerpoint/2010/main" val="1278954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A9631-E10E-DD49-97BA-C2B4DD9BAEF3}"/>
              </a:ext>
            </a:extLst>
          </p:cNvPr>
          <p:cNvSpPr>
            <a:spLocks noGrp="1"/>
          </p:cNvSpPr>
          <p:nvPr>
            <p:ph type="title"/>
          </p:nvPr>
        </p:nvSpPr>
        <p:spPr/>
        <p:txBody>
          <a:bodyPr/>
          <a:lstStyle/>
          <a:p>
            <a:r>
              <a:rPr lang="en-US" dirty="0"/>
              <a:t>Approaches to </a:t>
            </a:r>
            <a:r>
              <a:rPr lang="en-US" dirty="0" err="1"/>
              <a:t>Organisational</a:t>
            </a:r>
            <a:r>
              <a:rPr lang="en-US" dirty="0"/>
              <a:t> Effectiveness</a:t>
            </a:r>
            <a:br>
              <a:rPr lang="en-US" dirty="0"/>
            </a:br>
            <a:r>
              <a:rPr lang="en-US" dirty="0"/>
              <a:t>System Resource Approach</a:t>
            </a:r>
          </a:p>
        </p:txBody>
      </p:sp>
      <p:sp>
        <p:nvSpPr>
          <p:cNvPr id="4" name="Slide Number Placeholder 3">
            <a:extLst>
              <a:ext uri="{FF2B5EF4-FFF2-40B4-BE49-F238E27FC236}">
                <a16:creationId xmlns:a16="http://schemas.microsoft.com/office/drawing/2014/main" id="{524A28F2-6D9D-E34B-A35F-A4FA1E38723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26</a:t>
            </a:fld>
            <a:endParaRPr lang="en-GB"/>
          </a:p>
        </p:txBody>
      </p:sp>
      <p:sp>
        <p:nvSpPr>
          <p:cNvPr id="14" name="Oval 13">
            <a:extLst>
              <a:ext uri="{FF2B5EF4-FFF2-40B4-BE49-F238E27FC236}">
                <a16:creationId xmlns:a16="http://schemas.microsoft.com/office/drawing/2014/main" id="{15D20163-0BD4-934B-AE75-A20076876B7D}"/>
              </a:ext>
            </a:extLst>
          </p:cNvPr>
          <p:cNvSpPr>
            <a:spLocks noChangeArrowheads="1"/>
          </p:cNvSpPr>
          <p:nvPr/>
        </p:nvSpPr>
        <p:spPr bwMode="auto">
          <a:xfrm>
            <a:off x="5398169" y="2390384"/>
            <a:ext cx="2057400" cy="1905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TRANSFORMATION</a:t>
            </a:r>
          </a:p>
        </p:txBody>
      </p:sp>
      <p:sp>
        <p:nvSpPr>
          <p:cNvPr id="15" name="Rectangle 14">
            <a:extLst>
              <a:ext uri="{FF2B5EF4-FFF2-40B4-BE49-F238E27FC236}">
                <a16:creationId xmlns:a16="http://schemas.microsoft.com/office/drawing/2014/main" id="{8F1399C5-2BCC-1642-A814-5BEF638F2E18}"/>
              </a:ext>
            </a:extLst>
          </p:cNvPr>
          <p:cNvSpPr>
            <a:spLocks noChangeArrowheads="1"/>
          </p:cNvSpPr>
          <p:nvPr/>
        </p:nvSpPr>
        <p:spPr bwMode="auto">
          <a:xfrm>
            <a:off x="3035969" y="2390384"/>
            <a:ext cx="16002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INPUTS</a:t>
            </a:r>
          </a:p>
        </p:txBody>
      </p:sp>
      <p:sp>
        <p:nvSpPr>
          <p:cNvPr id="16" name="Rectangle 15">
            <a:extLst>
              <a:ext uri="{FF2B5EF4-FFF2-40B4-BE49-F238E27FC236}">
                <a16:creationId xmlns:a16="http://schemas.microsoft.com/office/drawing/2014/main" id="{0560B86A-8F83-3748-9FBE-C25FCAB0A7E4}"/>
              </a:ext>
            </a:extLst>
          </p:cNvPr>
          <p:cNvSpPr>
            <a:spLocks noChangeArrowheads="1"/>
          </p:cNvSpPr>
          <p:nvPr/>
        </p:nvSpPr>
        <p:spPr bwMode="auto">
          <a:xfrm>
            <a:off x="8217569" y="2390384"/>
            <a:ext cx="16764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OUTPUTS</a:t>
            </a:r>
          </a:p>
        </p:txBody>
      </p:sp>
      <p:sp>
        <p:nvSpPr>
          <p:cNvPr id="27" name="Line 6">
            <a:extLst>
              <a:ext uri="{FF2B5EF4-FFF2-40B4-BE49-F238E27FC236}">
                <a16:creationId xmlns:a16="http://schemas.microsoft.com/office/drawing/2014/main" id="{A2DEEC38-7A4B-244D-9CC9-75FAB637020D}"/>
              </a:ext>
            </a:extLst>
          </p:cNvPr>
          <p:cNvSpPr>
            <a:spLocks noChangeShapeType="1"/>
          </p:cNvSpPr>
          <p:nvPr/>
        </p:nvSpPr>
        <p:spPr bwMode="auto">
          <a:xfrm>
            <a:off x="4636169" y="3380984"/>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8" name="Line 7">
            <a:extLst>
              <a:ext uri="{FF2B5EF4-FFF2-40B4-BE49-F238E27FC236}">
                <a16:creationId xmlns:a16="http://schemas.microsoft.com/office/drawing/2014/main" id="{C2713CFB-F2B8-0345-9321-48D11FAC9660}"/>
              </a:ext>
            </a:extLst>
          </p:cNvPr>
          <p:cNvSpPr>
            <a:spLocks noChangeShapeType="1"/>
          </p:cNvSpPr>
          <p:nvPr/>
        </p:nvSpPr>
        <p:spPr bwMode="auto">
          <a:xfrm>
            <a:off x="7455569" y="3380984"/>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9" name="Line 9">
            <a:extLst>
              <a:ext uri="{FF2B5EF4-FFF2-40B4-BE49-F238E27FC236}">
                <a16:creationId xmlns:a16="http://schemas.microsoft.com/office/drawing/2014/main" id="{9535C008-E664-9C42-ABC3-8D0D87FBC274}"/>
              </a:ext>
            </a:extLst>
          </p:cNvPr>
          <p:cNvSpPr>
            <a:spLocks noChangeShapeType="1"/>
          </p:cNvSpPr>
          <p:nvPr/>
        </p:nvSpPr>
        <p:spPr bwMode="auto">
          <a:xfrm flipV="1">
            <a:off x="3797969" y="4295384"/>
            <a:ext cx="0" cy="533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0" name="Line 10">
            <a:extLst>
              <a:ext uri="{FF2B5EF4-FFF2-40B4-BE49-F238E27FC236}">
                <a16:creationId xmlns:a16="http://schemas.microsoft.com/office/drawing/2014/main" id="{2AA59559-EB52-714B-AAC5-8315F1EF7901}"/>
              </a:ext>
            </a:extLst>
          </p:cNvPr>
          <p:cNvSpPr>
            <a:spLocks noChangeShapeType="1"/>
          </p:cNvSpPr>
          <p:nvPr/>
        </p:nvSpPr>
        <p:spPr bwMode="auto">
          <a:xfrm flipV="1">
            <a:off x="9055769" y="2009384"/>
            <a:ext cx="0" cy="381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1" name="Line 11">
            <a:extLst>
              <a:ext uri="{FF2B5EF4-FFF2-40B4-BE49-F238E27FC236}">
                <a16:creationId xmlns:a16="http://schemas.microsoft.com/office/drawing/2014/main" id="{093AAC51-5115-1243-BFCE-65406D0B9FE2}"/>
              </a:ext>
            </a:extLst>
          </p:cNvPr>
          <p:cNvSpPr>
            <a:spLocks noChangeShapeType="1"/>
          </p:cNvSpPr>
          <p:nvPr/>
        </p:nvSpPr>
        <p:spPr bwMode="auto">
          <a:xfrm flipH="1">
            <a:off x="3797969" y="2009384"/>
            <a:ext cx="5257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2" name="Line 12">
            <a:extLst>
              <a:ext uri="{FF2B5EF4-FFF2-40B4-BE49-F238E27FC236}">
                <a16:creationId xmlns:a16="http://schemas.microsoft.com/office/drawing/2014/main" id="{E1F3AB3B-092B-9C42-8223-F1748C183A4C}"/>
              </a:ext>
            </a:extLst>
          </p:cNvPr>
          <p:cNvSpPr>
            <a:spLocks noChangeShapeType="1"/>
          </p:cNvSpPr>
          <p:nvPr/>
        </p:nvSpPr>
        <p:spPr bwMode="auto">
          <a:xfrm>
            <a:off x="3797969" y="2009384"/>
            <a:ext cx="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3" name="Text Box 8">
            <a:extLst>
              <a:ext uri="{FF2B5EF4-FFF2-40B4-BE49-F238E27FC236}">
                <a16:creationId xmlns:a16="http://schemas.microsoft.com/office/drawing/2014/main" id="{1E3513F6-7572-4A42-B540-8A9735BCFCB2}"/>
              </a:ext>
            </a:extLst>
          </p:cNvPr>
          <p:cNvSpPr txBox="1">
            <a:spLocks noChangeArrowheads="1"/>
          </p:cNvSpPr>
          <p:nvPr/>
        </p:nvSpPr>
        <p:spPr bwMode="auto">
          <a:xfrm>
            <a:off x="2100931" y="4828784"/>
            <a:ext cx="33940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1600" b="1">
                <a:latin typeface="Times New Roman" panose="02020603050405020304" pitchFamily="18" charset="0"/>
              </a:rPr>
              <a:t>SYSTEM RESOURCE APPROACH</a:t>
            </a:r>
          </a:p>
        </p:txBody>
      </p:sp>
    </p:spTree>
    <p:extLst>
      <p:ext uri="{BB962C8B-B14F-4D97-AF65-F5344CB8AC3E}">
        <p14:creationId xmlns:p14="http://schemas.microsoft.com/office/powerpoint/2010/main" val="17523011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A9631-E10E-DD49-97BA-C2B4DD9BAEF3}"/>
              </a:ext>
            </a:extLst>
          </p:cNvPr>
          <p:cNvSpPr>
            <a:spLocks noGrp="1"/>
          </p:cNvSpPr>
          <p:nvPr>
            <p:ph type="title"/>
          </p:nvPr>
        </p:nvSpPr>
        <p:spPr/>
        <p:txBody>
          <a:bodyPr/>
          <a:lstStyle/>
          <a:p>
            <a:r>
              <a:rPr lang="en-US" dirty="0"/>
              <a:t>Approaches to </a:t>
            </a:r>
            <a:r>
              <a:rPr lang="en-US" dirty="0" err="1"/>
              <a:t>Organisational</a:t>
            </a:r>
            <a:r>
              <a:rPr lang="en-US" dirty="0"/>
              <a:t> Effectiveness</a:t>
            </a:r>
            <a:br>
              <a:rPr lang="en-US" dirty="0"/>
            </a:br>
            <a:r>
              <a:rPr lang="en-US" dirty="0"/>
              <a:t>Constituency Approach</a:t>
            </a:r>
          </a:p>
        </p:txBody>
      </p:sp>
      <p:sp>
        <p:nvSpPr>
          <p:cNvPr id="4" name="Slide Number Placeholder 3">
            <a:extLst>
              <a:ext uri="{FF2B5EF4-FFF2-40B4-BE49-F238E27FC236}">
                <a16:creationId xmlns:a16="http://schemas.microsoft.com/office/drawing/2014/main" id="{524A28F2-6D9D-E34B-A35F-A4FA1E38723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27</a:t>
            </a:fld>
            <a:endParaRPr lang="en-GB"/>
          </a:p>
        </p:txBody>
      </p:sp>
      <p:sp>
        <p:nvSpPr>
          <p:cNvPr id="17" name="Oval 16">
            <a:extLst>
              <a:ext uri="{FF2B5EF4-FFF2-40B4-BE49-F238E27FC236}">
                <a16:creationId xmlns:a16="http://schemas.microsoft.com/office/drawing/2014/main" id="{18147FD4-D37E-8045-B90D-5D26CE3B3EAA}"/>
              </a:ext>
            </a:extLst>
          </p:cNvPr>
          <p:cNvSpPr>
            <a:spLocks noChangeArrowheads="1"/>
          </p:cNvSpPr>
          <p:nvPr/>
        </p:nvSpPr>
        <p:spPr bwMode="auto">
          <a:xfrm>
            <a:off x="5189620" y="2755399"/>
            <a:ext cx="2057400" cy="1905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TRANSFORMATION</a:t>
            </a:r>
          </a:p>
        </p:txBody>
      </p:sp>
      <p:sp>
        <p:nvSpPr>
          <p:cNvPr id="18" name="Rectangle 17">
            <a:extLst>
              <a:ext uri="{FF2B5EF4-FFF2-40B4-BE49-F238E27FC236}">
                <a16:creationId xmlns:a16="http://schemas.microsoft.com/office/drawing/2014/main" id="{7616CC83-2064-DE43-8EEC-1BBA3928172F}"/>
              </a:ext>
            </a:extLst>
          </p:cNvPr>
          <p:cNvSpPr>
            <a:spLocks noChangeArrowheads="1"/>
          </p:cNvSpPr>
          <p:nvPr/>
        </p:nvSpPr>
        <p:spPr bwMode="auto">
          <a:xfrm>
            <a:off x="2827420" y="2679199"/>
            <a:ext cx="16002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INPUTS</a:t>
            </a:r>
          </a:p>
        </p:txBody>
      </p:sp>
      <p:sp>
        <p:nvSpPr>
          <p:cNvPr id="19" name="Rectangle 18">
            <a:extLst>
              <a:ext uri="{FF2B5EF4-FFF2-40B4-BE49-F238E27FC236}">
                <a16:creationId xmlns:a16="http://schemas.microsoft.com/office/drawing/2014/main" id="{688AB334-B55F-A04F-9F21-D2C1011E899D}"/>
              </a:ext>
            </a:extLst>
          </p:cNvPr>
          <p:cNvSpPr>
            <a:spLocks noChangeArrowheads="1"/>
          </p:cNvSpPr>
          <p:nvPr/>
        </p:nvSpPr>
        <p:spPr bwMode="auto">
          <a:xfrm>
            <a:off x="8009020" y="2679199"/>
            <a:ext cx="16764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OUTPUTS</a:t>
            </a:r>
          </a:p>
        </p:txBody>
      </p:sp>
      <p:sp>
        <p:nvSpPr>
          <p:cNvPr id="20" name="Line 6">
            <a:extLst>
              <a:ext uri="{FF2B5EF4-FFF2-40B4-BE49-F238E27FC236}">
                <a16:creationId xmlns:a16="http://schemas.microsoft.com/office/drawing/2014/main" id="{BCA6D5C9-EDC7-BD46-8427-5FD21CFA2DC6}"/>
              </a:ext>
            </a:extLst>
          </p:cNvPr>
          <p:cNvSpPr>
            <a:spLocks noChangeShapeType="1"/>
          </p:cNvSpPr>
          <p:nvPr/>
        </p:nvSpPr>
        <p:spPr bwMode="auto">
          <a:xfrm>
            <a:off x="4427620" y="3745999"/>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1" name="Line 7">
            <a:extLst>
              <a:ext uri="{FF2B5EF4-FFF2-40B4-BE49-F238E27FC236}">
                <a16:creationId xmlns:a16="http://schemas.microsoft.com/office/drawing/2014/main" id="{C5184721-F567-0F4F-9E58-1A91DC97168F}"/>
              </a:ext>
            </a:extLst>
          </p:cNvPr>
          <p:cNvSpPr>
            <a:spLocks noChangeShapeType="1"/>
          </p:cNvSpPr>
          <p:nvPr/>
        </p:nvSpPr>
        <p:spPr bwMode="auto">
          <a:xfrm>
            <a:off x="7247020" y="3745999"/>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2" name="Line 8">
            <a:extLst>
              <a:ext uri="{FF2B5EF4-FFF2-40B4-BE49-F238E27FC236}">
                <a16:creationId xmlns:a16="http://schemas.microsoft.com/office/drawing/2014/main" id="{D9789EE9-F971-BB43-9FF7-549D0366EBC6}"/>
              </a:ext>
            </a:extLst>
          </p:cNvPr>
          <p:cNvSpPr>
            <a:spLocks noChangeShapeType="1"/>
          </p:cNvSpPr>
          <p:nvPr/>
        </p:nvSpPr>
        <p:spPr bwMode="auto">
          <a:xfrm flipV="1">
            <a:off x="8847220" y="2298199"/>
            <a:ext cx="0" cy="381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3" name="Line 9">
            <a:extLst>
              <a:ext uri="{FF2B5EF4-FFF2-40B4-BE49-F238E27FC236}">
                <a16:creationId xmlns:a16="http://schemas.microsoft.com/office/drawing/2014/main" id="{1BE5B39F-ED92-624F-BF69-56754D65D258}"/>
              </a:ext>
            </a:extLst>
          </p:cNvPr>
          <p:cNvSpPr>
            <a:spLocks noChangeShapeType="1"/>
          </p:cNvSpPr>
          <p:nvPr/>
        </p:nvSpPr>
        <p:spPr bwMode="auto">
          <a:xfrm flipH="1">
            <a:off x="3589420" y="2298199"/>
            <a:ext cx="5257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4" name="Line 10">
            <a:extLst>
              <a:ext uri="{FF2B5EF4-FFF2-40B4-BE49-F238E27FC236}">
                <a16:creationId xmlns:a16="http://schemas.microsoft.com/office/drawing/2014/main" id="{B5FA9555-E7FF-4949-80D7-DC65BAAF5CA6}"/>
              </a:ext>
            </a:extLst>
          </p:cNvPr>
          <p:cNvSpPr>
            <a:spLocks noChangeShapeType="1"/>
          </p:cNvSpPr>
          <p:nvPr/>
        </p:nvSpPr>
        <p:spPr bwMode="auto">
          <a:xfrm>
            <a:off x="3589420" y="2298199"/>
            <a:ext cx="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5" name="Text Box 11">
            <a:extLst>
              <a:ext uri="{FF2B5EF4-FFF2-40B4-BE49-F238E27FC236}">
                <a16:creationId xmlns:a16="http://schemas.microsoft.com/office/drawing/2014/main" id="{1B485586-90A0-544E-81C6-2085F574C99A}"/>
              </a:ext>
            </a:extLst>
          </p:cNvPr>
          <p:cNvSpPr txBox="1">
            <a:spLocks noChangeArrowheads="1"/>
          </p:cNvSpPr>
          <p:nvPr/>
        </p:nvSpPr>
        <p:spPr bwMode="auto">
          <a:xfrm>
            <a:off x="3970420" y="4812799"/>
            <a:ext cx="44418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eaLnBrk="1" hangingPunct="1"/>
            <a:r>
              <a:rPr lang="en-US" altLang="en-US" sz="1600" b="1">
                <a:latin typeface="Times New Roman" panose="02020603050405020304" pitchFamily="18" charset="0"/>
              </a:rPr>
              <a:t>STRATEGIC CONSTITUENCIES APPROACH</a:t>
            </a:r>
          </a:p>
        </p:txBody>
      </p:sp>
      <p:sp>
        <p:nvSpPr>
          <p:cNvPr id="26" name="Line 12">
            <a:extLst>
              <a:ext uri="{FF2B5EF4-FFF2-40B4-BE49-F238E27FC236}">
                <a16:creationId xmlns:a16="http://schemas.microsoft.com/office/drawing/2014/main" id="{12EDF55B-73DC-9E42-A6C5-8049EB157841}"/>
              </a:ext>
            </a:extLst>
          </p:cNvPr>
          <p:cNvSpPr>
            <a:spLocks noChangeShapeType="1"/>
          </p:cNvSpPr>
          <p:nvPr/>
        </p:nvSpPr>
        <p:spPr bwMode="auto">
          <a:xfrm flipH="1">
            <a:off x="2446420" y="4965199"/>
            <a:ext cx="1600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4" name="Line 13">
            <a:extLst>
              <a:ext uri="{FF2B5EF4-FFF2-40B4-BE49-F238E27FC236}">
                <a16:creationId xmlns:a16="http://schemas.microsoft.com/office/drawing/2014/main" id="{FD87A7B9-924C-1B46-81F4-092E6EC8903C}"/>
              </a:ext>
            </a:extLst>
          </p:cNvPr>
          <p:cNvSpPr>
            <a:spLocks noChangeShapeType="1"/>
          </p:cNvSpPr>
          <p:nvPr/>
        </p:nvSpPr>
        <p:spPr bwMode="auto">
          <a:xfrm>
            <a:off x="8390020" y="4965199"/>
            <a:ext cx="16764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5" name="Line 14">
            <a:extLst>
              <a:ext uri="{FF2B5EF4-FFF2-40B4-BE49-F238E27FC236}">
                <a16:creationId xmlns:a16="http://schemas.microsoft.com/office/drawing/2014/main" id="{D0E71913-FC27-4947-8766-61CCF49C257E}"/>
              </a:ext>
            </a:extLst>
          </p:cNvPr>
          <p:cNvSpPr>
            <a:spLocks noChangeShapeType="1"/>
          </p:cNvSpPr>
          <p:nvPr/>
        </p:nvSpPr>
        <p:spPr bwMode="auto">
          <a:xfrm flipV="1">
            <a:off x="10066420" y="1917199"/>
            <a:ext cx="0" cy="3048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6" name="Line 15">
            <a:extLst>
              <a:ext uri="{FF2B5EF4-FFF2-40B4-BE49-F238E27FC236}">
                <a16:creationId xmlns:a16="http://schemas.microsoft.com/office/drawing/2014/main" id="{371EB276-C0B2-3849-BEFE-47198FAE9C60}"/>
              </a:ext>
            </a:extLst>
          </p:cNvPr>
          <p:cNvSpPr>
            <a:spLocks noChangeShapeType="1"/>
          </p:cNvSpPr>
          <p:nvPr/>
        </p:nvSpPr>
        <p:spPr bwMode="auto">
          <a:xfrm flipV="1">
            <a:off x="2446420" y="1840999"/>
            <a:ext cx="0" cy="3124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7" name="Line 16">
            <a:extLst>
              <a:ext uri="{FF2B5EF4-FFF2-40B4-BE49-F238E27FC236}">
                <a16:creationId xmlns:a16="http://schemas.microsoft.com/office/drawing/2014/main" id="{9567087C-D493-8145-AD3F-E7AD09B28A13}"/>
              </a:ext>
            </a:extLst>
          </p:cNvPr>
          <p:cNvSpPr>
            <a:spLocks noChangeShapeType="1"/>
          </p:cNvSpPr>
          <p:nvPr/>
        </p:nvSpPr>
        <p:spPr bwMode="auto">
          <a:xfrm>
            <a:off x="2446420" y="1917199"/>
            <a:ext cx="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8" name="Line 17">
            <a:extLst>
              <a:ext uri="{FF2B5EF4-FFF2-40B4-BE49-F238E27FC236}">
                <a16:creationId xmlns:a16="http://schemas.microsoft.com/office/drawing/2014/main" id="{564B95CB-70DA-BB47-9339-900114531697}"/>
              </a:ext>
            </a:extLst>
          </p:cNvPr>
          <p:cNvSpPr>
            <a:spLocks noChangeShapeType="1"/>
          </p:cNvSpPr>
          <p:nvPr/>
        </p:nvSpPr>
        <p:spPr bwMode="auto">
          <a:xfrm>
            <a:off x="2446420" y="1840999"/>
            <a:ext cx="2590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9" name="Line 18">
            <a:extLst>
              <a:ext uri="{FF2B5EF4-FFF2-40B4-BE49-F238E27FC236}">
                <a16:creationId xmlns:a16="http://schemas.microsoft.com/office/drawing/2014/main" id="{152C8C35-7FBF-BB4B-8068-5E60F0784EFC}"/>
              </a:ext>
            </a:extLst>
          </p:cNvPr>
          <p:cNvSpPr>
            <a:spLocks noChangeShapeType="1"/>
          </p:cNvSpPr>
          <p:nvPr/>
        </p:nvSpPr>
        <p:spPr bwMode="auto">
          <a:xfrm flipH="1">
            <a:off x="7551820" y="1917199"/>
            <a:ext cx="2514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40" name="Line 19">
            <a:extLst>
              <a:ext uri="{FF2B5EF4-FFF2-40B4-BE49-F238E27FC236}">
                <a16:creationId xmlns:a16="http://schemas.microsoft.com/office/drawing/2014/main" id="{B971F708-20FC-0340-9410-AA2128FB7736}"/>
              </a:ext>
            </a:extLst>
          </p:cNvPr>
          <p:cNvSpPr>
            <a:spLocks noChangeShapeType="1"/>
          </p:cNvSpPr>
          <p:nvPr/>
        </p:nvSpPr>
        <p:spPr bwMode="auto">
          <a:xfrm>
            <a:off x="3589420" y="1840999"/>
            <a:ext cx="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41" name="Line 20">
            <a:extLst>
              <a:ext uri="{FF2B5EF4-FFF2-40B4-BE49-F238E27FC236}">
                <a16:creationId xmlns:a16="http://schemas.microsoft.com/office/drawing/2014/main" id="{C4E7B742-D7A3-1D43-8E52-5939EF0786D1}"/>
              </a:ext>
            </a:extLst>
          </p:cNvPr>
          <p:cNvSpPr>
            <a:spLocks noChangeShapeType="1"/>
          </p:cNvSpPr>
          <p:nvPr/>
        </p:nvSpPr>
        <p:spPr bwMode="auto">
          <a:xfrm>
            <a:off x="8847220" y="1917199"/>
            <a:ext cx="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42" name="Line 21">
            <a:extLst>
              <a:ext uri="{FF2B5EF4-FFF2-40B4-BE49-F238E27FC236}">
                <a16:creationId xmlns:a16="http://schemas.microsoft.com/office/drawing/2014/main" id="{D9998D7A-A46E-684F-8AAA-845CB9883A93}"/>
              </a:ext>
            </a:extLst>
          </p:cNvPr>
          <p:cNvSpPr>
            <a:spLocks noChangeShapeType="1"/>
          </p:cNvSpPr>
          <p:nvPr/>
        </p:nvSpPr>
        <p:spPr bwMode="auto">
          <a:xfrm>
            <a:off x="7551820" y="1917199"/>
            <a:ext cx="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43" name="Line 22">
            <a:extLst>
              <a:ext uri="{FF2B5EF4-FFF2-40B4-BE49-F238E27FC236}">
                <a16:creationId xmlns:a16="http://schemas.microsoft.com/office/drawing/2014/main" id="{D87092E2-7739-F540-90D8-FE95BA7FFD4B}"/>
              </a:ext>
            </a:extLst>
          </p:cNvPr>
          <p:cNvSpPr>
            <a:spLocks noChangeShapeType="1"/>
          </p:cNvSpPr>
          <p:nvPr/>
        </p:nvSpPr>
        <p:spPr bwMode="auto">
          <a:xfrm>
            <a:off x="5037220" y="1840999"/>
            <a:ext cx="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Tree>
    <p:extLst>
      <p:ext uri="{BB962C8B-B14F-4D97-AF65-F5344CB8AC3E}">
        <p14:creationId xmlns:p14="http://schemas.microsoft.com/office/powerpoint/2010/main" val="37507653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DDCA9-3306-1A4A-ADAE-66AC4200EEF9}"/>
              </a:ext>
            </a:extLst>
          </p:cNvPr>
          <p:cNvSpPr>
            <a:spLocks noGrp="1"/>
          </p:cNvSpPr>
          <p:nvPr>
            <p:ph type="title"/>
          </p:nvPr>
        </p:nvSpPr>
        <p:spPr/>
        <p:txBody>
          <a:bodyPr/>
          <a:lstStyle/>
          <a:p>
            <a:r>
              <a:rPr lang="en-US" dirty="0"/>
              <a:t>Comparison of the 4 Approaches</a:t>
            </a:r>
          </a:p>
        </p:txBody>
      </p:sp>
      <p:sp>
        <p:nvSpPr>
          <p:cNvPr id="4" name="Slide Number Placeholder 3">
            <a:extLst>
              <a:ext uri="{FF2B5EF4-FFF2-40B4-BE49-F238E27FC236}">
                <a16:creationId xmlns:a16="http://schemas.microsoft.com/office/drawing/2014/main" id="{4BBED176-E907-E44E-891D-1C08B2403451}"/>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28</a:t>
            </a:fld>
            <a:endParaRPr lang="en-GB"/>
          </a:p>
        </p:txBody>
      </p:sp>
      <p:graphicFrame>
        <p:nvGraphicFramePr>
          <p:cNvPr id="5" name="Table 4">
            <a:extLst>
              <a:ext uri="{FF2B5EF4-FFF2-40B4-BE49-F238E27FC236}">
                <a16:creationId xmlns:a16="http://schemas.microsoft.com/office/drawing/2014/main" id="{2DB383B5-7EEA-D948-8B6C-4584A0A8BAF4}"/>
              </a:ext>
            </a:extLst>
          </p:cNvPr>
          <p:cNvGraphicFramePr>
            <a:graphicFrameLocks noGrp="1"/>
          </p:cNvGraphicFramePr>
          <p:nvPr/>
        </p:nvGraphicFramePr>
        <p:xfrm>
          <a:off x="256674" y="944254"/>
          <a:ext cx="11662610" cy="4609763"/>
        </p:xfrm>
        <a:graphic>
          <a:graphicData uri="http://schemas.openxmlformats.org/drawingml/2006/table">
            <a:tbl>
              <a:tblPr firstRow="1" bandRow="1">
                <a:tableStyleId>{5C22544A-7EE6-4342-B048-85BDC9FD1C3A}</a:tableStyleId>
              </a:tblPr>
              <a:tblGrid>
                <a:gridCol w="2422358">
                  <a:extLst>
                    <a:ext uri="{9D8B030D-6E8A-4147-A177-3AD203B41FA5}">
                      <a16:colId xmlns:a16="http://schemas.microsoft.com/office/drawing/2014/main" val="2575672434"/>
                    </a:ext>
                  </a:extLst>
                </a:gridCol>
                <a:gridCol w="4034623">
                  <a:extLst>
                    <a:ext uri="{9D8B030D-6E8A-4147-A177-3AD203B41FA5}">
                      <a16:colId xmlns:a16="http://schemas.microsoft.com/office/drawing/2014/main" val="3983621554"/>
                    </a:ext>
                  </a:extLst>
                </a:gridCol>
                <a:gridCol w="5205629">
                  <a:extLst>
                    <a:ext uri="{9D8B030D-6E8A-4147-A177-3AD203B41FA5}">
                      <a16:colId xmlns:a16="http://schemas.microsoft.com/office/drawing/2014/main" val="113128884"/>
                    </a:ext>
                  </a:extLst>
                </a:gridCol>
              </a:tblGrid>
              <a:tr h="582821">
                <a:tc>
                  <a:txBody>
                    <a:bodyPr/>
                    <a:lstStyle/>
                    <a:p>
                      <a:r>
                        <a:rPr lang="en-US" sz="2400" b="1" dirty="0"/>
                        <a:t>Approach</a:t>
                      </a:r>
                    </a:p>
                  </a:txBody>
                  <a:tcPr/>
                </a:tc>
                <a:tc>
                  <a:txBody>
                    <a:bodyPr/>
                    <a:lstStyle/>
                    <a:p>
                      <a:r>
                        <a:rPr lang="en-US" sz="2400" dirty="0"/>
                        <a:t>Definition</a:t>
                      </a:r>
                    </a:p>
                  </a:txBody>
                  <a:tcPr/>
                </a:tc>
                <a:tc>
                  <a:txBody>
                    <a:bodyPr/>
                    <a:lstStyle/>
                    <a:p>
                      <a:r>
                        <a:rPr lang="en-US" sz="2400" dirty="0"/>
                        <a:t>When Used</a:t>
                      </a:r>
                    </a:p>
                  </a:txBody>
                  <a:tcPr/>
                </a:tc>
                <a:extLst>
                  <a:ext uri="{0D108BD9-81ED-4DB2-BD59-A6C34878D82A}">
                    <a16:rowId xmlns:a16="http://schemas.microsoft.com/office/drawing/2014/main" val="1539876089"/>
                  </a:ext>
                </a:extLst>
              </a:tr>
              <a:tr h="605913">
                <a:tc>
                  <a:txBody>
                    <a:bodyPr/>
                    <a:lstStyle/>
                    <a:p>
                      <a:endParaRPr lang="en-US" sz="2400" b="1"/>
                    </a:p>
                  </a:txBody>
                  <a:tcPr/>
                </a:tc>
                <a:tc>
                  <a:txBody>
                    <a:bodyPr/>
                    <a:lstStyle/>
                    <a:p>
                      <a:r>
                        <a:rPr lang="en-US" dirty="0"/>
                        <a:t>An organization is effective to the extent that:</a:t>
                      </a:r>
                    </a:p>
                  </a:txBody>
                  <a:tcPr/>
                </a:tc>
                <a:tc>
                  <a:txBody>
                    <a:bodyPr/>
                    <a:lstStyle/>
                    <a:p>
                      <a:r>
                        <a:rPr lang="en-US" dirty="0"/>
                        <a:t>Preferred when:</a:t>
                      </a:r>
                    </a:p>
                  </a:txBody>
                  <a:tcPr/>
                </a:tc>
                <a:extLst>
                  <a:ext uri="{0D108BD9-81ED-4DB2-BD59-A6C34878D82A}">
                    <a16:rowId xmlns:a16="http://schemas.microsoft.com/office/drawing/2014/main" val="1313636036"/>
                  </a:ext>
                </a:extLst>
              </a:tr>
              <a:tr h="865590">
                <a:tc>
                  <a:txBody>
                    <a:bodyPr/>
                    <a:lstStyle/>
                    <a:p>
                      <a:r>
                        <a:rPr lang="en-US" sz="2000" b="1" dirty="0"/>
                        <a:t>Goal</a:t>
                      </a:r>
                    </a:p>
                  </a:txBody>
                  <a:tcPr/>
                </a:tc>
                <a:tc>
                  <a:txBody>
                    <a:bodyPr/>
                    <a:lstStyle/>
                    <a:p>
                      <a:r>
                        <a:rPr lang="en-US" dirty="0"/>
                        <a:t>It accomplishes stated goals</a:t>
                      </a:r>
                    </a:p>
                  </a:txBody>
                  <a:tcPr/>
                </a:tc>
                <a:tc>
                  <a:txBody>
                    <a:bodyPr/>
                    <a:lstStyle/>
                    <a:p>
                      <a:r>
                        <a:rPr lang="en-US" dirty="0"/>
                        <a:t>Clear goals</a:t>
                      </a:r>
                    </a:p>
                    <a:p>
                      <a:r>
                        <a:rPr lang="en-US" dirty="0"/>
                        <a:t>Time bound</a:t>
                      </a:r>
                    </a:p>
                    <a:p>
                      <a:r>
                        <a:rPr lang="en-US" dirty="0"/>
                        <a:t>Measurable</a:t>
                      </a:r>
                    </a:p>
                  </a:txBody>
                  <a:tcPr/>
                </a:tc>
                <a:extLst>
                  <a:ext uri="{0D108BD9-81ED-4DB2-BD59-A6C34878D82A}">
                    <a16:rowId xmlns:a16="http://schemas.microsoft.com/office/drawing/2014/main" val="1718829220"/>
                  </a:ext>
                </a:extLst>
              </a:tr>
              <a:tr h="779031">
                <a:tc>
                  <a:txBody>
                    <a:bodyPr/>
                    <a:lstStyle/>
                    <a:p>
                      <a:r>
                        <a:rPr lang="en-US" sz="2000" b="1" dirty="0"/>
                        <a:t>System Resource</a:t>
                      </a:r>
                    </a:p>
                  </a:txBody>
                  <a:tcPr/>
                </a:tc>
                <a:tc>
                  <a:txBody>
                    <a:bodyPr/>
                    <a:lstStyle/>
                    <a:p>
                      <a:r>
                        <a:rPr lang="en-US" dirty="0"/>
                        <a:t>It acquires needed resources</a:t>
                      </a:r>
                    </a:p>
                  </a:txBody>
                  <a:tcPr/>
                </a:tc>
                <a:tc>
                  <a:txBody>
                    <a:bodyPr/>
                    <a:lstStyle/>
                    <a:p>
                      <a:r>
                        <a:rPr lang="en-US" dirty="0"/>
                        <a:t>Clear connection between input &amp; output exists</a:t>
                      </a:r>
                    </a:p>
                  </a:txBody>
                  <a:tcPr/>
                </a:tc>
                <a:extLst>
                  <a:ext uri="{0D108BD9-81ED-4DB2-BD59-A6C34878D82A}">
                    <a16:rowId xmlns:a16="http://schemas.microsoft.com/office/drawing/2014/main" val="73315408"/>
                  </a:ext>
                </a:extLst>
              </a:tr>
              <a:tr h="865590">
                <a:tc>
                  <a:txBody>
                    <a:bodyPr/>
                    <a:lstStyle/>
                    <a:p>
                      <a:r>
                        <a:rPr lang="en-US" sz="2000" b="1" dirty="0"/>
                        <a:t>Constituencies</a:t>
                      </a:r>
                    </a:p>
                  </a:txBody>
                  <a:tcPr/>
                </a:tc>
                <a:tc>
                  <a:txBody>
                    <a:bodyPr/>
                    <a:lstStyle/>
                    <a:p>
                      <a:r>
                        <a:rPr lang="en-US" dirty="0"/>
                        <a:t>All strategic constituencies are [at least] minimally satisfied</a:t>
                      </a:r>
                    </a:p>
                  </a:txBody>
                  <a:tcPr/>
                </a:tc>
                <a:tc>
                  <a:txBody>
                    <a:bodyPr/>
                    <a:lstStyle/>
                    <a:p>
                      <a:r>
                        <a:rPr lang="en-US" dirty="0"/>
                        <a:t>Constituencies have powerful influence on the </a:t>
                      </a:r>
                      <a:r>
                        <a:rPr lang="en-US" dirty="0" err="1"/>
                        <a:t>organisation</a:t>
                      </a:r>
                      <a:r>
                        <a:rPr lang="en-US" dirty="0"/>
                        <a:t> and the </a:t>
                      </a:r>
                      <a:r>
                        <a:rPr lang="en-US" dirty="0" err="1"/>
                        <a:t>organisation</a:t>
                      </a:r>
                      <a:r>
                        <a:rPr lang="en-US" dirty="0"/>
                        <a:t> must respond to demands</a:t>
                      </a:r>
                    </a:p>
                  </a:txBody>
                  <a:tcPr/>
                </a:tc>
                <a:extLst>
                  <a:ext uri="{0D108BD9-81ED-4DB2-BD59-A6C34878D82A}">
                    <a16:rowId xmlns:a16="http://schemas.microsoft.com/office/drawing/2014/main" val="1035091777"/>
                  </a:ext>
                </a:extLst>
              </a:tr>
              <a:tr h="779031">
                <a:tc>
                  <a:txBody>
                    <a:bodyPr/>
                    <a:lstStyle/>
                    <a:p>
                      <a:r>
                        <a:rPr lang="en-US" sz="2000" b="1" dirty="0"/>
                        <a:t>Internal Processes</a:t>
                      </a:r>
                    </a:p>
                  </a:txBody>
                  <a:tcPr/>
                </a:tc>
                <a:tc>
                  <a:txBody>
                    <a:bodyPr/>
                    <a:lstStyle/>
                    <a:p>
                      <a:r>
                        <a:rPr lang="en-US" dirty="0"/>
                        <a:t>Combines internal efficiency and affective health</a:t>
                      </a:r>
                    </a:p>
                  </a:txBody>
                  <a:tcPr/>
                </a:tc>
                <a:tc>
                  <a:txBody>
                    <a:bodyPr/>
                    <a:lstStyle/>
                    <a:p>
                      <a:r>
                        <a:rPr lang="en-US" dirty="0"/>
                        <a:t>Costs, outputs &amp; satisfaction are easily measured</a:t>
                      </a:r>
                    </a:p>
                  </a:txBody>
                  <a:tcPr/>
                </a:tc>
                <a:extLst>
                  <a:ext uri="{0D108BD9-81ED-4DB2-BD59-A6C34878D82A}">
                    <a16:rowId xmlns:a16="http://schemas.microsoft.com/office/drawing/2014/main" val="490194125"/>
                  </a:ext>
                </a:extLst>
              </a:tr>
            </a:tbl>
          </a:graphicData>
        </a:graphic>
      </p:graphicFrame>
    </p:spTree>
    <p:extLst>
      <p:ext uri="{BB962C8B-B14F-4D97-AF65-F5344CB8AC3E}">
        <p14:creationId xmlns:p14="http://schemas.microsoft.com/office/powerpoint/2010/main" val="20380863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99F77-71A3-284A-B102-C36E07D9FC78}"/>
              </a:ext>
            </a:extLst>
          </p:cNvPr>
          <p:cNvSpPr>
            <a:spLocks noGrp="1"/>
          </p:cNvSpPr>
          <p:nvPr>
            <p:ph type="title"/>
          </p:nvPr>
        </p:nvSpPr>
        <p:spPr/>
        <p:txBody>
          <a:bodyPr/>
          <a:lstStyle/>
          <a:p>
            <a:r>
              <a:rPr lang="en-US" dirty="0"/>
              <a:t>Common </a:t>
            </a:r>
            <a:r>
              <a:rPr lang="en-US" dirty="0" err="1"/>
              <a:t>Organisational</a:t>
            </a:r>
            <a:r>
              <a:rPr lang="en-US" dirty="0"/>
              <a:t> Structure</a:t>
            </a:r>
          </a:p>
        </p:txBody>
      </p:sp>
      <p:sp>
        <p:nvSpPr>
          <p:cNvPr id="3" name="Content Placeholder 2">
            <a:extLst>
              <a:ext uri="{FF2B5EF4-FFF2-40B4-BE49-F238E27FC236}">
                <a16:creationId xmlns:a16="http://schemas.microsoft.com/office/drawing/2014/main" id="{128B1E84-82B3-B845-9065-3A869726B944}"/>
              </a:ext>
            </a:extLst>
          </p:cNvPr>
          <p:cNvSpPr>
            <a:spLocks noGrp="1"/>
          </p:cNvSpPr>
          <p:nvPr>
            <p:ph idx="1"/>
          </p:nvPr>
        </p:nvSpPr>
        <p:spPr>
          <a:xfrm>
            <a:off x="609600" y="1600201"/>
            <a:ext cx="4363453" cy="3917032"/>
          </a:xfrm>
        </p:spPr>
        <p:txBody>
          <a:bodyPr/>
          <a:lstStyle/>
          <a:p>
            <a:r>
              <a:rPr lang="en-US" dirty="0"/>
              <a:t>Traditional Hierarchy</a:t>
            </a:r>
          </a:p>
          <a:p>
            <a:r>
              <a:rPr lang="en-US" dirty="0"/>
              <a:t>Flatter </a:t>
            </a:r>
            <a:r>
              <a:rPr lang="en-US" dirty="0" err="1"/>
              <a:t>Organisations</a:t>
            </a:r>
            <a:endParaRPr lang="en-US" dirty="0"/>
          </a:p>
          <a:p>
            <a:r>
              <a:rPr lang="en-US" dirty="0"/>
              <a:t>Flat </a:t>
            </a:r>
            <a:r>
              <a:rPr lang="en-US" dirty="0" err="1"/>
              <a:t>Organisations</a:t>
            </a:r>
            <a:endParaRPr lang="en-US" dirty="0"/>
          </a:p>
          <a:p>
            <a:r>
              <a:rPr lang="en-US" dirty="0" err="1"/>
              <a:t>Flatarchies</a:t>
            </a:r>
            <a:endParaRPr lang="en-US" dirty="0"/>
          </a:p>
          <a:p>
            <a:r>
              <a:rPr lang="en-US" dirty="0" err="1"/>
              <a:t>Holacratic</a:t>
            </a:r>
            <a:r>
              <a:rPr lang="en-US" dirty="0"/>
              <a:t> </a:t>
            </a:r>
            <a:r>
              <a:rPr lang="en-US" dirty="0" err="1"/>
              <a:t>organisations</a:t>
            </a:r>
            <a:endParaRPr lang="en-US" dirty="0"/>
          </a:p>
        </p:txBody>
      </p:sp>
      <p:sp>
        <p:nvSpPr>
          <p:cNvPr id="4" name="Slide Number Placeholder 3">
            <a:extLst>
              <a:ext uri="{FF2B5EF4-FFF2-40B4-BE49-F238E27FC236}">
                <a16:creationId xmlns:a16="http://schemas.microsoft.com/office/drawing/2014/main" id="{E4974402-CE87-B34E-BCB7-BECC7A17F601}"/>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29</a:t>
            </a:fld>
            <a:endParaRPr lang="en-GB"/>
          </a:p>
        </p:txBody>
      </p:sp>
    </p:spTree>
    <p:extLst>
      <p:ext uri="{BB962C8B-B14F-4D97-AF65-F5344CB8AC3E}">
        <p14:creationId xmlns:p14="http://schemas.microsoft.com/office/powerpoint/2010/main" val="20473948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CD240-2A7D-294D-8296-51B5FD927C73}"/>
              </a:ext>
            </a:extLst>
          </p:cNvPr>
          <p:cNvSpPr>
            <a:spLocks noGrp="1"/>
          </p:cNvSpPr>
          <p:nvPr>
            <p:ph type="title"/>
          </p:nvPr>
        </p:nvSpPr>
        <p:spPr/>
        <p:txBody>
          <a:bodyPr/>
          <a:lstStyle/>
          <a:p>
            <a:r>
              <a:rPr lang="en-US" dirty="0"/>
              <a:t>Hierarchal Structure</a:t>
            </a:r>
          </a:p>
        </p:txBody>
      </p:sp>
      <p:sp>
        <p:nvSpPr>
          <p:cNvPr id="4" name="Slide Number Placeholder 3">
            <a:extLst>
              <a:ext uri="{FF2B5EF4-FFF2-40B4-BE49-F238E27FC236}">
                <a16:creationId xmlns:a16="http://schemas.microsoft.com/office/drawing/2014/main" id="{B4E3CE54-1391-FD42-9FCC-86F420DFF8FC}"/>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30</a:t>
            </a:fld>
            <a:endParaRPr lang="en-GB"/>
          </a:p>
        </p:txBody>
      </p:sp>
      <p:pic>
        <p:nvPicPr>
          <p:cNvPr id="6" name="Picture 5">
            <a:extLst>
              <a:ext uri="{FF2B5EF4-FFF2-40B4-BE49-F238E27FC236}">
                <a16:creationId xmlns:a16="http://schemas.microsoft.com/office/drawing/2014/main" id="{9035762E-9B2E-D741-B08D-9E531F820D6F}"/>
              </a:ext>
            </a:extLst>
          </p:cNvPr>
          <p:cNvPicPr>
            <a:picLocks noChangeAspect="1"/>
          </p:cNvPicPr>
          <p:nvPr/>
        </p:nvPicPr>
        <p:blipFill>
          <a:blip r:embed="rId3"/>
          <a:stretch>
            <a:fillRect/>
          </a:stretch>
        </p:blipFill>
        <p:spPr>
          <a:xfrm>
            <a:off x="3582405" y="1174746"/>
            <a:ext cx="5229359" cy="3702054"/>
          </a:xfrm>
          <a:prstGeom prst="rect">
            <a:avLst/>
          </a:prstGeom>
        </p:spPr>
      </p:pic>
    </p:spTree>
    <p:extLst>
      <p:ext uri="{BB962C8B-B14F-4D97-AF65-F5344CB8AC3E}">
        <p14:creationId xmlns:p14="http://schemas.microsoft.com/office/powerpoint/2010/main" val="16784224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3D9F9-1312-A546-B677-CF3BB4C3F119}"/>
              </a:ext>
            </a:extLst>
          </p:cNvPr>
          <p:cNvSpPr>
            <a:spLocks noGrp="1"/>
          </p:cNvSpPr>
          <p:nvPr>
            <p:ph type="title"/>
          </p:nvPr>
        </p:nvSpPr>
        <p:spPr/>
        <p:txBody>
          <a:bodyPr/>
          <a:lstStyle/>
          <a:p>
            <a:r>
              <a:rPr lang="en-US" dirty="0"/>
              <a:t>Flat Structure</a:t>
            </a:r>
          </a:p>
        </p:txBody>
      </p:sp>
      <p:sp>
        <p:nvSpPr>
          <p:cNvPr id="4" name="Slide Number Placeholder 3">
            <a:extLst>
              <a:ext uri="{FF2B5EF4-FFF2-40B4-BE49-F238E27FC236}">
                <a16:creationId xmlns:a16="http://schemas.microsoft.com/office/drawing/2014/main" id="{8BF3363E-458D-8F41-AEC9-E834F5A59CA2}"/>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31</a:t>
            </a:fld>
            <a:endParaRPr lang="en-GB"/>
          </a:p>
        </p:txBody>
      </p:sp>
      <p:pic>
        <p:nvPicPr>
          <p:cNvPr id="6" name="Picture 5">
            <a:extLst>
              <a:ext uri="{FF2B5EF4-FFF2-40B4-BE49-F238E27FC236}">
                <a16:creationId xmlns:a16="http://schemas.microsoft.com/office/drawing/2014/main" id="{B88CDCCD-18D6-9847-ABA4-5B62A0884693}"/>
              </a:ext>
            </a:extLst>
          </p:cNvPr>
          <p:cNvPicPr>
            <a:picLocks noChangeAspect="1"/>
          </p:cNvPicPr>
          <p:nvPr/>
        </p:nvPicPr>
        <p:blipFill>
          <a:blip r:embed="rId3"/>
          <a:stretch>
            <a:fillRect/>
          </a:stretch>
        </p:blipFill>
        <p:spPr>
          <a:xfrm>
            <a:off x="1947769" y="994152"/>
            <a:ext cx="8532395" cy="4495255"/>
          </a:xfrm>
          <a:prstGeom prst="rect">
            <a:avLst/>
          </a:prstGeom>
        </p:spPr>
      </p:pic>
    </p:spTree>
    <p:extLst>
      <p:ext uri="{BB962C8B-B14F-4D97-AF65-F5344CB8AC3E}">
        <p14:creationId xmlns:p14="http://schemas.microsoft.com/office/powerpoint/2010/main" val="22248177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37AA3-5022-5E4E-9C45-1586AD96C40E}"/>
              </a:ext>
            </a:extLst>
          </p:cNvPr>
          <p:cNvSpPr>
            <a:spLocks noGrp="1"/>
          </p:cNvSpPr>
          <p:nvPr>
            <p:ph type="title"/>
          </p:nvPr>
        </p:nvSpPr>
        <p:spPr/>
        <p:txBody>
          <a:bodyPr/>
          <a:lstStyle/>
          <a:p>
            <a:r>
              <a:rPr lang="en-US" dirty="0"/>
              <a:t>Flatter Structure</a:t>
            </a:r>
          </a:p>
        </p:txBody>
      </p:sp>
      <p:sp>
        <p:nvSpPr>
          <p:cNvPr id="4" name="Slide Number Placeholder 3">
            <a:extLst>
              <a:ext uri="{FF2B5EF4-FFF2-40B4-BE49-F238E27FC236}">
                <a16:creationId xmlns:a16="http://schemas.microsoft.com/office/drawing/2014/main" id="{E19D1711-EA94-B942-827A-A1DD31CA31E5}"/>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32</a:t>
            </a:fld>
            <a:endParaRPr lang="en-GB"/>
          </a:p>
        </p:txBody>
      </p:sp>
      <p:pic>
        <p:nvPicPr>
          <p:cNvPr id="6" name="Picture 5">
            <a:extLst>
              <a:ext uri="{FF2B5EF4-FFF2-40B4-BE49-F238E27FC236}">
                <a16:creationId xmlns:a16="http://schemas.microsoft.com/office/drawing/2014/main" id="{34983AE7-B94E-914F-8C85-31F882596B0A}"/>
              </a:ext>
            </a:extLst>
          </p:cNvPr>
          <p:cNvPicPr>
            <a:picLocks noChangeAspect="1"/>
          </p:cNvPicPr>
          <p:nvPr/>
        </p:nvPicPr>
        <p:blipFill>
          <a:blip r:embed="rId3"/>
          <a:stretch>
            <a:fillRect/>
          </a:stretch>
        </p:blipFill>
        <p:spPr>
          <a:xfrm>
            <a:off x="1930360" y="1174746"/>
            <a:ext cx="8397079" cy="4311654"/>
          </a:xfrm>
          <a:prstGeom prst="rect">
            <a:avLst/>
          </a:prstGeom>
        </p:spPr>
      </p:pic>
    </p:spTree>
    <p:extLst>
      <p:ext uri="{BB962C8B-B14F-4D97-AF65-F5344CB8AC3E}">
        <p14:creationId xmlns:p14="http://schemas.microsoft.com/office/powerpoint/2010/main" val="20460801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2BA42-9C08-424B-B23D-7EFE8B91EE07}"/>
              </a:ext>
            </a:extLst>
          </p:cNvPr>
          <p:cNvSpPr>
            <a:spLocks noGrp="1"/>
          </p:cNvSpPr>
          <p:nvPr>
            <p:ph type="title"/>
          </p:nvPr>
        </p:nvSpPr>
        <p:spPr/>
        <p:txBody>
          <a:bodyPr/>
          <a:lstStyle/>
          <a:p>
            <a:r>
              <a:rPr lang="en-US" dirty="0" err="1"/>
              <a:t>Flatarchies</a:t>
            </a:r>
            <a:endParaRPr lang="en-US" dirty="0"/>
          </a:p>
        </p:txBody>
      </p:sp>
      <p:sp>
        <p:nvSpPr>
          <p:cNvPr id="4" name="Slide Number Placeholder 3">
            <a:extLst>
              <a:ext uri="{FF2B5EF4-FFF2-40B4-BE49-F238E27FC236}">
                <a16:creationId xmlns:a16="http://schemas.microsoft.com/office/drawing/2014/main" id="{3121D410-C31E-A94F-81BE-E373C748E9B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33</a:t>
            </a:fld>
            <a:endParaRPr lang="en-GB"/>
          </a:p>
        </p:txBody>
      </p:sp>
      <p:pic>
        <p:nvPicPr>
          <p:cNvPr id="5" name="Picture 4">
            <a:extLst>
              <a:ext uri="{FF2B5EF4-FFF2-40B4-BE49-F238E27FC236}">
                <a16:creationId xmlns:a16="http://schemas.microsoft.com/office/drawing/2014/main" id="{F0EA2009-33A9-EE49-89A8-4C0BFC231FDA}"/>
              </a:ext>
            </a:extLst>
          </p:cNvPr>
          <p:cNvPicPr>
            <a:picLocks noChangeAspect="1"/>
          </p:cNvPicPr>
          <p:nvPr/>
        </p:nvPicPr>
        <p:blipFill>
          <a:blip r:embed="rId3"/>
          <a:stretch>
            <a:fillRect/>
          </a:stretch>
        </p:blipFill>
        <p:spPr>
          <a:xfrm>
            <a:off x="2582779" y="889501"/>
            <a:ext cx="7389448" cy="4637003"/>
          </a:xfrm>
          <a:prstGeom prst="rect">
            <a:avLst/>
          </a:prstGeom>
        </p:spPr>
      </p:pic>
    </p:spTree>
    <p:extLst>
      <p:ext uri="{BB962C8B-B14F-4D97-AF65-F5344CB8AC3E}">
        <p14:creationId xmlns:p14="http://schemas.microsoft.com/office/powerpoint/2010/main" val="10953628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A12BC-6C29-D146-A479-9BC78AB2BC6B}"/>
              </a:ext>
            </a:extLst>
          </p:cNvPr>
          <p:cNvSpPr>
            <a:spLocks noGrp="1"/>
          </p:cNvSpPr>
          <p:nvPr>
            <p:ph type="title"/>
          </p:nvPr>
        </p:nvSpPr>
        <p:spPr/>
        <p:txBody>
          <a:bodyPr/>
          <a:lstStyle/>
          <a:p>
            <a:r>
              <a:rPr lang="en-US" dirty="0" err="1"/>
              <a:t>Holocratic</a:t>
            </a:r>
            <a:r>
              <a:rPr lang="en-US" dirty="0"/>
              <a:t> Structure</a:t>
            </a:r>
          </a:p>
        </p:txBody>
      </p:sp>
      <p:sp>
        <p:nvSpPr>
          <p:cNvPr id="4" name="Slide Number Placeholder 3">
            <a:extLst>
              <a:ext uri="{FF2B5EF4-FFF2-40B4-BE49-F238E27FC236}">
                <a16:creationId xmlns:a16="http://schemas.microsoft.com/office/drawing/2014/main" id="{C4526222-AFED-FF4E-B128-B8EA679C2F17}"/>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34</a:t>
            </a:fld>
            <a:endParaRPr lang="en-GB"/>
          </a:p>
        </p:txBody>
      </p:sp>
      <p:pic>
        <p:nvPicPr>
          <p:cNvPr id="5" name="Picture 4">
            <a:extLst>
              <a:ext uri="{FF2B5EF4-FFF2-40B4-BE49-F238E27FC236}">
                <a16:creationId xmlns:a16="http://schemas.microsoft.com/office/drawing/2014/main" id="{AA8C3CA5-FC44-C24E-B187-552CE2000F87}"/>
              </a:ext>
            </a:extLst>
          </p:cNvPr>
          <p:cNvPicPr>
            <a:picLocks noChangeAspect="1"/>
          </p:cNvPicPr>
          <p:nvPr/>
        </p:nvPicPr>
        <p:blipFill>
          <a:blip r:embed="rId3"/>
          <a:stretch>
            <a:fillRect/>
          </a:stretch>
        </p:blipFill>
        <p:spPr>
          <a:xfrm>
            <a:off x="2043474" y="1174746"/>
            <a:ext cx="8500859" cy="4174289"/>
          </a:xfrm>
          <a:prstGeom prst="rect">
            <a:avLst/>
          </a:prstGeom>
        </p:spPr>
      </p:pic>
    </p:spTree>
    <p:extLst>
      <p:ext uri="{BB962C8B-B14F-4D97-AF65-F5344CB8AC3E}">
        <p14:creationId xmlns:p14="http://schemas.microsoft.com/office/powerpoint/2010/main" val="15082543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314A0-11CD-7644-81A0-5AEF3153BE28}"/>
              </a:ext>
            </a:extLst>
          </p:cNvPr>
          <p:cNvSpPr>
            <a:spLocks noGrp="1"/>
          </p:cNvSpPr>
          <p:nvPr>
            <p:ph type="title"/>
          </p:nvPr>
        </p:nvSpPr>
        <p:spPr/>
        <p:txBody>
          <a:bodyPr/>
          <a:lstStyle/>
          <a:p>
            <a:r>
              <a:rPr lang="en-US" dirty="0"/>
              <a:t>Review</a:t>
            </a:r>
          </a:p>
        </p:txBody>
      </p:sp>
      <p:sp>
        <p:nvSpPr>
          <p:cNvPr id="3" name="Content Placeholder 2">
            <a:extLst>
              <a:ext uri="{FF2B5EF4-FFF2-40B4-BE49-F238E27FC236}">
                <a16:creationId xmlns:a16="http://schemas.microsoft.com/office/drawing/2014/main" id="{55089712-ED98-EC41-922B-3A49693F040A}"/>
              </a:ext>
            </a:extLst>
          </p:cNvPr>
          <p:cNvSpPr>
            <a:spLocks noGrp="1"/>
          </p:cNvSpPr>
          <p:nvPr>
            <p:ph idx="1"/>
          </p:nvPr>
        </p:nvSpPr>
        <p:spPr>
          <a:xfrm>
            <a:off x="609600" y="1174746"/>
            <a:ext cx="10972800" cy="3917032"/>
          </a:xfrm>
        </p:spPr>
        <p:txBody>
          <a:bodyPr>
            <a:normAutofit fontScale="92500" lnSpcReduction="20000"/>
          </a:bodyPr>
          <a:lstStyle/>
          <a:p>
            <a:r>
              <a:rPr lang="en-GB" sz="2400" dirty="0"/>
              <a:t>An organisational structure is a framework that helps organizations achieve their business objectives</a:t>
            </a:r>
          </a:p>
          <a:p>
            <a:endParaRPr lang="en-GB" sz="2400" dirty="0"/>
          </a:p>
          <a:p>
            <a:r>
              <a:rPr lang="en-GB" sz="2400" dirty="0"/>
              <a:t>An organizational structure shows employees a transparent reporting system helping to avoid conflicts and supporting good communication. </a:t>
            </a:r>
            <a:br>
              <a:rPr lang="en-GB" sz="2400" dirty="0"/>
            </a:br>
            <a:endParaRPr lang="en-GB" sz="2400" dirty="0"/>
          </a:p>
          <a:p>
            <a:pPr marL="0" indent="0">
              <a:buNone/>
            </a:pPr>
            <a:r>
              <a:rPr lang="en-GB" sz="2400" b="1" dirty="0"/>
              <a:t>Organising</a:t>
            </a:r>
          </a:p>
          <a:p>
            <a:pPr lvl="1">
              <a:buFont typeface="Arial" pitchFamily="34" charset="0"/>
              <a:buChar char="•"/>
            </a:pPr>
            <a:r>
              <a:rPr lang="en-GB" dirty="0"/>
              <a:t>That process through which managers establish effective working relationships to achieve goals.</a:t>
            </a:r>
          </a:p>
          <a:p>
            <a:pPr marL="0" indent="0">
              <a:buNone/>
            </a:pPr>
            <a:endParaRPr lang="en-GB" sz="2400" dirty="0"/>
          </a:p>
          <a:p>
            <a:pPr marL="0" indent="0">
              <a:buNone/>
            </a:pPr>
            <a:r>
              <a:rPr lang="en-GB" sz="2400" b="1" dirty="0"/>
              <a:t>Organisational Structure</a:t>
            </a:r>
          </a:p>
          <a:p>
            <a:pPr lvl="1">
              <a:buFont typeface="Arial" pitchFamily="34" charset="0"/>
              <a:buChar char="•"/>
            </a:pPr>
            <a:r>
              <a:rPr lang="en-GB" dirty="0"/>
              <a:t>A formal system of task and reporting</a:t>
            </a:r>
          </a:p>
          <a:p>
            <a:endParaRPr lang="en-US" dirty="0"/>
          </a:p>
        </p:txBody>
      </p:sp>
      <p:sp>
        <p:nvSpPr>
          <p:cNvPr id="4" name="Slide Number Placeholder 3">
            <a:extLst>
              <a:ext uri="{FF2B5EF4-FFF2-40B4-BE49-F238E27FC236}">
                <a16:creationId xmlns:a16="http://schemas.microsoft.com/office/drawing/2014/main" id="{68255D36-F5E7-B64A-8CEB-D668BB47F054}"/>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35</a:t>
            </a:fld>
            <a:endParaRPr lang="en-GB"/>
          </a:p>
        </p:txBody>
      </p:sp>
    </p:spTree>
    <p:extLst>
      <p:ext uri="{BB962C8B-B14F-4D97-AF65-F5344CB8AC3E}">
        <p14:creationId xmlns:p14="http://schemas.microsoft.com/office/powerpoint/2010/main" val="42596051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CB2FBD9-EE47-A845-9EB9-DF97703B5F40}"/>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36</a:t>
            </a:fld>
            <a:endParaRPr lang="en-GB"/>
          </a:p>
        </p:txBody>
      </p:sp>
      <p:sp>
        <p:nvSpPr>
          <p:cNvPr id="5" name="Title 1">
            <a:extLst>
              <a:ext uri="{FF2B5EF4-FFF2-40B4-BE49-F238E27FC236}">
                <a16:creationId xmlns:a16="http://schemas.microsoft.com/office/drawing/2014/main" id="{B0C1976A-EA88-364C-9742-A82BF8D391ED}"/>
              </a:ext>
            </a:extLst>
          </p:cNvPr>
          <p:cNvSpPr>
            <a:spLocks noGrp="1"/>
          </p:cNvSpPr>
          <p:nvPr>
            <p:ph type="title"/>
          </p:nvPr>
        </p:nvSpPr>
        <p:spPr>
          <a:xfrm>
            <a:off x="615539" y="-3005"/>
            <a:ext cx="10515600" cy="932396"/>
          </a:xfrm>
        </p:spPr>
        <p:txBody>
          <a:bodyPr/>
          <a:lstStyle/>
          <a:p>
            <a:r>
              <a:rPr lang="en-US" dirty="0"/>
              <a:t>Re-cap</a:t>
            </a:r>
          </a:p>
        </p:txBody>
      </p:sp>
      <p:sp>
        <p:nvSpPr>
          <p:cNvPr id="6" name="Content Placeholder 2">
            <a:extLst>
              <a:ext uri="{FF2B5EF4-FFF2-40B4-BE49-F238E27FC236}">
                <a16:creationId xmlns:a16="http://schemas.microsoft.com/office/drawing/2014/main" id="{D91ABBD7-9D7F-8443-8000-CBD3ADD3997A}"/>
              </a:ext>
            </a:extLst>
          </p:cNvPr>
          <p:cNvSpPr>
            <a:spLocks noGrp="1"/>
          </p:cNvSpPr>
          <p:nvPr>
            <p:ph idx="1"/>
          </p:nvPr>
        </p:nvSpPr>
        <p:spPr>
          <a:xfrm>
            <a:off x="553064" y="1116395"/>
            <a:ext cx="4953001" cy="4351338"/>
          </a:xfrm>
        </p:spPr>
        <p:txBody>
          <a:bodyPr/>
          <a:lstStyle/>
          <a:p>
            <a:r>
              <a:rPr lang="en-US" sz="1400" dirty="0" err="1"/>
              <a:t>Organisational</a:t>
            </a:r>
            <a:r>
              <a:rPr lang="en-US" sz="1400" dirty="0"/>
              <a:t> Design</a:t>
            </a:r>
          </a:p>
          <a:p>
            <a:r>
              <a:rPr lang="en-US" sz="1400" dirty="0"/>
              <a:t>Principles of </a:t>
            </a:r>
            <a:r>
              <a:rPr lang="en-US" sz="1400" dirty="0" err="1"/>
              <a:t>Organisational</a:t>
            </a:r>
            <a:r>
              <a:rPr lang="en-US" sz="1400" dirty="0"/>
              <a:t> Structure </a:t>
            </a:r>
          </a:p>
          <a:p>
            <a:r>
              <a:rPr lang="en-US" sz="1400" dirty="0"/>
              <a:t>Approaches to </a:t>
            </a:r>
            <a:r>
              <a:rPr lang="en-US" sz="1400" dirty="0" err="1"/>
              <a:t>Organisational</a:t>
            </a:r>
            <a:r>
              <a:rPr lang="en-US" sz="1400" dirty="0"/>
              <a:t> Effectiveness</a:t>
            </a:r>
          </a:p>
          <a:p>
            <a:r>
              <a:rPr lang="en-US" sz="1400" dirty="0"/>
              <a:t>Advantages of an Effective </a:t>
            </a:r>
            <a:r>
              <a:rPr lang="en-US" sz="1400" dirty="0" err="1"/>
              <a:t>Organisational</a:t>
            </a:r>
            <a:r>
              <a:rPr lang="en-US" sz="1400" dirty="0"/>
              <a:t> Structure</a:t>
            </a:r>
          </a:p>
          <a:p>
            <a:r>
              <a:rPr lang="en-US" sz="1400" dirty="0" err="1"/>
              <a:t>Organisational</a:t>
            </a:r>
            <a:r>
              <a:rPr lang="en-US" sz="1400" dirty="0"/>
              <a:t> Design Challenges</a:t>
            </a:r>
          </a:p>
          <a:p>
            <a:r>
              <a:rPr lang="en-US" sz="1400" dirty="0"/>
              <a:t>Dimensions of Effectiveness</a:t>
            </a:r>
          </a:p>
          <a:p>
            <a:r>
              <a:rPr lang="en-US" sz="1400" dirty="0"/>
              <a:t>What does </a:t>
            </a:r>
            <a:r>
              <a:rPr lang="en-US" sz="1400" dirty="0" err="1"/>
              <a:t>Organisational</a:t>
            </a:r>
            <a:r>
              <a:rPr lang="en-US" sz="1400" dirty="0"/>
              <a:t> Growth Require?</a:t>
            </a:r>
          </a:p>
          <a:p>
            <a:r>
              <a:rPr lang="en-US" sz="1400" dirty="0"/>
              <a:t>Greiner’s 6 Phases Growth Model</a:t>
            </a:r>
          </a:p>
          <a:p>
            <a:r>
              <a:rPr lang="en-US" sz="1400" dirty="0"/>
              <a:t>Example: Evolution of a Clothing Store</a:t>
            </a:r>
          </a:p>
          <a:p>
            <a:r>
              <a:rPr lang="en-US" sz="1400" dirty="0"/>
              <a:t>Formal </a:t>
            </a:r>
            <a:r>
              <a:rPr lang="en-US" sz="1400" dirty="0" err="1"/>
              <a:t>Organisation</a:t>
            </a:r>
            <a:endParaRPr lang="en-US" sz="1400" dirty="0"/>
          </a:p>
          <a:p>
            <a:r>
              <a:rPr lang="en-US" sz="1400" dirty="0"/>
              <a:t>Span of Control</a:t>
            </a:r>
          </a:p>
          <a:p>
            <a:r>
              <a:rPr lang="en-US" sz="1400" dirty="0"/>
              <a:t>Chain of Command</a:t>
            </a:r>
          </a:p>
          <a:p>
            <a:r>
              <a:rPr lang="en-US" sz="1400" dirty="0"/>
              <a:t>Types of </a:t>
            </a:r>
            <a:r>
              <a:rPr lang="en-US" sz="1400" dirty="0" err="1"/>
              <a:t>Organisational</a:t>
            </a:r>
            <a:r>
              <a:rPr lang="en-US" sz="1400" dirty="0"/>
              <a:t> Structure</a:t>
            </a:r>
          </a:p>
          <a:p>
            <a:r>
              <a:rPr lang="en-US" sz="1400" dirty="0"/>
              <a:t>Flat Structures</a:t>
            </a:r>
          </a:p>
        </p:txBody>
      </p:sp>
      <p:sp>
        <p:nvSpPr>
          <p:cNvPr id="7" name="Content Placeholder 2">
            <a:extLst>
              <a:ext uri="{FF2B5EF4-FFF2-40B4-BE49-F238E27FC236}">
                <a16:creationId xmlns:a16="http://schemas.microsoft.com/office/drawing/2014/main" id="{24ABC2AC-E637-6E48-99A1-DFFFCC8F2AC0}"/>
              </a:ext>
            </a:extLst>
          </p:cNvPr>
          <p:cNvSpPr txBox="1">
            <a:spLocks/>
          </p:cNvSpPr>
          <p:nvPr/>
        </p:nvSpPr>
        <p:spPr>
          <a:xfrm>
            <a:off x="5873339" y="1116395"/>
            <a:ext cx="4953001"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r>
              <a:rPr lang="en-US" sz="1400" dirty="0"/>
              <a:t>Tall Structures</a:t>
            </a:r>
          </a:p>
          <a:p>
            <a:pPr marL="285750" indent="-285750"/>
            <a:r>
              <a:rPr lang="en-US" sz="1400" dirty="0"/>
              <a:t>Business Structures</a:t>
            </a:r>
          </a:p>
          <a:p>
            <a:pPr marL="285750" indent="-285750"/>
            <a:r>
              <a:rPr lang="en-US" sz="1400" dirty="0"/>
              <a:t>Bureaucratic Structure</a:t>
            </a:r>
          </a:p>
          <a:p>
            <a:pPr marL="285750" indent="-285750"/>
            <a:r>
              <a:rPr lang="en-US" sz="1400" dirty="0"/>
              <a:t>Project Type </a:t>
            </a:r>
            <a:r>
              <a:rPr lang="en-US" sz="1400" dirty="0" err="1"/>
              <a:t>Organisation</a:t>
            </a:r>
            <a:endParaRPr lang="en-US" sz="1400" dirty="0"/>
          </a:p>
          <a:p>
            <a:pPr marL="285750" indent="-285750"/>
            <a:r>
              <a:rPr lang="en-US" sz="1400" dirty="0"/>
              <a:t>Matrix Type </a:t>
            </a:r>
            <a:r>
              <a:rPr lang="en-US" sz="1400" dirty="0" err="1"/>
              <a:t>Organisation</a:t>
            </a:r>
            <a:endParaRPr lang="en-US" sz="1400" dirty="0"/>
          </a:p>
          <a:p>
            <a:pPr marL="285750" indent="-285750"/>
            <a:r>
              <a:rPr lang="en-US" sz="1400" dirty="0"/>
              <a:t>Adhocratic Type </a:t>
            </a:r>
            <a:r>
              <a:rPr lang="en-US" sz="1400" dirty="0" err="1"/>
              <a:t>Organisation</a:t>
            </a:r>
            <a:endParaRPr lang="en-US" sz="1400" dirty="0"/>
          </a:p>
          <a:p>
            <a:pPr marL="285750" indent="-285750"/>
            <a:r>
              <a:rPr lang="en-US" sz="1400" dirty="0" err="1"/>
              <a:t>Organisation</a:t>
            </a:r>
            <a:r>
              <a:rPr lang="en-US" sz="1400" dirty="0"/>
              <a:t> Communication Example</a:t>
            </a:r>
          </a:p>
          <a:p>
            <a:pPr marL="285750" indent="-285750"/>
            <a:r>
              <a:rPr lang="en-US" sz="1400" dirty="0"/>
              <a:t>Common </a:t>
            </a:r>
            <a:r>
              <a:rPr lang="en-US" sz="1400" dirty="0" err="1"/>
              <a:t>Organisational</a:t>
            </a:r>
            <a:r>
              <a:rPr lang="en-US" sz="1400" dirty="0"/>
              <a:t> Structure</a:t>
            </a:r>
          </a:p>
          <a:p>
            <a:pPr marL="285750" indent="-285750"/>
            <a:r>
              <a:rPr lang="en-US" sz="1400" dirty="0"/>
              <a:t>Hierarchal Structure</a:t>
            </a:r>
          </a:p>
          <a:p>
            <a:pPr marL="285750" indent="-285750"/>
            <a:r>
              <a:rPr lang="en-US" sz="1400" dirty="0"/>
              <a:t>Flat Structure</a:t>
            </a:r>
          </a:p>
          <a:p>
            <a:pPr marL="285750" indent="-285750"/>
            <a:r>
              <a:rPr lang="en-US" sz="1400" dirty="0"/>
              <a:t>Flatter Structure</a:t>
            </a:r>
          </a:p>
          <a:p>
            <a:pPr marL="285750" indent="-285750"/>
            <a:r>
              <a:rPr lang="en-US" sz="1400" dirty="0" err="1"/>
              <a:t>Flatarchies</a:t>
            </a:r>
            <a:endParaRPr lang="en-US" sz="1400" dirty="0"/>
          </a:p>
          <a:p>
            <a:pPr marL="285750" indent="-285750"/>
            <a:r>
              <a:rPr lang="en-US" sz="1400" dirty="0" err="1"/>
              <a:t>Holocratic</a:t>
            </a:r>
            <a:r>
              <a:rPr lang="en-US" sz="1400" dirty="0"/>
              <a:t> Structure</a:t>
            </a:r>
          </a:p>
        </p:txBody>
      </p:sp>
    </p:spTree>
    <p:extLst>
      <p:ext uri="{BB962C8B-B14F-4D97-AF65-F5344CB8AC3E}">
        <p14:creationId xmlns:p14="http://schemas.microsoft.com/office/powerpoint/2010/main" val="32293299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705796C-DAD5-E742-A4E9-1C38B10D1E2A}"/>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37</a:t>
            </a:fld>
            <a:endParaRPr lang="en-GB"/>
          </a:p>
        </p:txBody>
      </p:sp>
      <p:sp>
        <p:nvSpPr>
          <p:cNvPr id="8" name="TextBox 7">
            <a:extLst>
              <a:ext uri="{FF2B5EF4-FFF2-40B4-BE49-F238E27FC236}">
                <a16:creationId xmlns:a16="http://schemas.microsoft.com/office/drawing/2014/main" id="{456F2AED-3863-114E-901F-5E5C46917BDD}"/>
              </a:ext>
            </a:extLst>
          </p:cNvPr>
          <p:cNvSpPr txBox="1"/>
          <p:nvPr/>
        </p:nvSpPr>
        <p:spPr>
          <a:xfrm>
            <a:off x="157162" y="780138"/>
            <a:ext cx="2700338" cy="800219"/>
          </a:xfrm>
          <a:prstGeom prst="rect">
            <a:avLst/>
          </a:prstGeom>
          <a:noFill/>
        </p:spPr>
        <p:txBody>
          <a:bodyPr wrap="square" rtlCol="0">
            <a:spAutoFit/>
          </a:bodyPr>
          <a:lstStyle/>
          <a:p>
            <a:r>
              <a:rPr lang="en-US" sz="2400" b="1" dirty="0"/>
              <a:t>Questions?</a:t>
            </a:r>
            <a:endParaRPr lang="en-US" sz="2400" dirty="0"/>
          </a:p>
          <a:p>
            <a:r>
              <a:rPr lang="en-US" sz="2200" dirty="0"/>
              <a:t>  </a:t>
            </a:r>
          </a:p>
        </p:txBody>
      </p:sp>
      <p:pic>
        <p:nvPicPr>
          <p:cNvPr id="6" name="Picture 2">
            <a:extLst>
              <a:ext uri="{FF2B5EF4-FFF2-40B4-BE49-F238E27FC236}">
                <a16:creationId xmlns:a16="http://schemas.microsoft.com/office/drawing/2014/main" id="{E32F50FD-A260-0740-95DC-3F1A4FF0198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43281" y="1239294"/>
            <a:ext cx="7872105" cy="44706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1" name="Title 1">
            <a:extLst>
              <a:ext uri="{FF2B5EF4-FFF2-40B4-BE49-F238E27FC236}">
                <a16:creationId xmlns:a16="http://schemas.microsoft.com/office/drawing/2014/main" id="{CC0F1F15-7F20-254C-B5DC-DD7C3BC45B35}"/>
              </a:ext>
            </a:extLst>
          </p:cNvPr>
          <p:cNvSpPr>
            <a:spLocks noGrp="1"/>
          </p:cNvSpPr>
          <p:nvPr>
            <p:ph type="title"/>
          </p:nvPr>
        </p:nvSpPr>
        <p:spPr>
          <a:xfrm>
            <a:off x="3002935" y="126752"/>
            <a:ext cx="6172200" cy="666754"/>
          </a:xfrm>
        </p:spPr>
        <p:txBody>
          <a:bodyPr>
            <a:normAutofit/>
          </a:bodyPr>
          <a:lstStyle/>
          <a:p>
            <a:br>
              <a:rPr lang="en-GB" altLang="en-US" sz="2000" dirty="0">
                <a:latin typeface="Arial" panose="020B0604020202020204" pitchFamily="34" charset="0"/>
                <a:cs typeface="Arial" panose="020B0604020202020204" pitchFamily="34" charset="0"/>
              </a:rPr>
            </a:br>
            <a:r>
              <a:rPr lang="en-GB" sz="2000" dirty="0"/>
              <a:t>Organisational Support Structures</a:t>
            </a:r>
            <a:endParaRPr lang="en-US" sz="2000" dirty="0"/>
          </a:p>
        </p:txBody>
      </p:sp>
    </p:spTree>
    <p:extLst>
      <p:ext uri="{BB962C8B-B14F-4D97-AF65-F5344CB8AC3E}">
        <p14:creationId xmlns:p14="http://schemas.microsoft.com/office/powerpoint/2010/main" val="40439105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705796C-DAD5-E742-A4E9-1C38B10D1E2A}"/>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38</a:t>
            </a:fld>
            <a:endParaRPr lang="en-GB"/>
          </a:p>
        </p:txBody>
      </p:sp>
      <p:sp>
        <p:nvSpPr>
          <p:cNvPr id="11" name="Title 1">
            <a:extLst>
              <a:ext uri="{FF2B5EF4-FFF2-40B4-BE49-F238E27FC236}">
                <a16:creationId xmlns:a16="http://schemas.microsoft.com/office/drawing/2014/main" id="{CC0F1F15-7F20-254C-B5DC-DD7C3BC45B35}"/>
              </a:ext>
            </a:extLst>
          </p:cNvPr>
          <p:cNvSpPr>
            <a:spLocks noGrp="1"/>
          </p:cNvSpPr>
          <p:nvPr>
            <p:ph type="title"/>
          </p:nvPr>
        </p:nvSpPr>
        <p:spPr>
          <a:xfrm>
            <a:off x="3002935" y="126752"/>
            <a:ext cx="6172200" cy="666754"/>
          </a:xfrm>
        </p:spPr>
        <p:txBody>
          <a:bodyPr>
            <a:normAutofit/>
          </a:bodyPr>
          <a:lstStyle/>
          <a:p>
            <a:r>
              <a:rPr lang="en-GB" altLang="en-US" sz="2000" dirty="0">
                <a:latin typeface="+mn-lt"/>
                <a:cs typeface="Arial" panose="020B0604020202020204" pitchFamily="34" charset="0"/>
              </a:rPr>
              <a:t>Additional Reading</a:t>
            </a:r>
            <a:endParaRPr lang="en-US" sz="2000" dirty="0">
              <a:latin typeface="+mn-lt"/>
            </a:endParaRPr>
          </a:p>
        </p:txBody>
      </p:sp>
      <p:sp>
        <p:nvSpPr>
          <p:cNvPr id="3" name="Content Placeholder 2">
            <a:extLst>
              <a:ext uri="{FF2B5EF4-FFF2-40B4-BE49-F238E27FC236}">
                <a16:creationId xmlns:a16="http://schemas.microsoft.com/office/drawing/2014/main" id="{9DEAA4A8-FF19-7943-BF8E-D3EF1D9C341F}"/>
              </a:ext>
            </a:extLst>
          </p:cNvPr>
          <p:cNvSpPr>
            <a:spLocks noGrp="1"/>
          </p:cNvSpPr>
          <p:nvPr>
            <p:ph idx="1"/>
          </p:nvPr>
        </p:nvSpPr>
        <p:spPr>
          <a:xfrm>
            <a:off x="609600" y="1039762"/>
            <a:ext cx="10972800" cy="3917032"/>
          </a:xfrm>
        </p:spPr>
        <p:txBody>
          <a:bodyPr>
            <a:normAutofit fontScale="85000" lnSpcReduction="20000"/>
          </a:bodyPr>
          <a:lstStyle/>
          <a:p>
            <a:pPr algn="just"/>
            <a:r>
              <a:rPr lang="en-US" altLang="en-US" sz="1600" dirty="0"/>
              <a:t>Britt, J.  (November 2003).  It's time to get serious about succession planning.  </a:t>
            </a:r>
            <a:r>
              <a:rPr lang="en-US" altLang="en-US" sz="1600" i="1" dirty="0" err="1"/>
              <a:t>HRMagazine</a:t>
            </a:r>
            <a:r>
              <a:rPr lang="en-US" altLang="en-US" sz="1600" dirty="0"/>
              <a:t>, pp. 12-13.</a:t>
            </a:r>
          </a:p>
          <a:p>
            <a:pPr algn="just"/>
            <a:r>
              <a:rPr lang="en-US" altLang="en-US" sz="1600" dirty="0"/>
              <a:t>Conger, J.A., &amp; Fulmer, R. M.  (December 2003).  Developing your leadership pipeline.  </a:t>
            </a:r>
            <a:r>
              <a:rPr lang="en-US" altLang="en-US" sz="1600" i="1" dirty="0"/>
              <a:t>Harvard Business Review</a:t>
            </a:r>
            <a:r>
              <a:rPr lang="en-US" altLang="en-US" sz="1600" dirty="0"/>
              <a:t>, pp. 76-84.</a:t>
            </a:r>
          </a:p>
          <a:p>
            <a:pPr algn="just"/>
            <a:r>
              <a:rPr lang="en-US" altLang="en-US" sz="1600" dirty="0"/>
              <a:t>DeLong, T. J., &amp; </a:t>
            </a:r>
            <a:r>
              <a:rPr lang="en-US" altLang="en-US" sz="1600" dirty="0" err="1"/>
              <a:t>Vijayaraghavan</a:t>
            </a:r>
            <a:r>
              <a:rPr lang="en-US" altLang="en-US" sz="1600" dirty="0"/>
              <a:t>, V.  (June 2003).  Let’s hear it for B players.  </a:t>
            </a:r>
            <a:r>
              <a:rPr lang="en-US" altLang="en-US" sz="1600" i="1" dirty="0"/>
              <a:t>Harvard Business Review</a:t>
            </a:r>
            <a:r>
              <a:rPr lang="en-US" altLang="en-US" sz="1600" dirty="0"/>
              <a:t>, pp. 96-102.</a:t>
            </a:r>
          </a:p>
          <a:p>
            <a:pPr algn="just"/>
            <a:r>
              <a:rPr lang="en-US" altLang="en-US" sz="1600" dirty="0" err="1"/>
              <a:t>Frase</a:t>
            </a:r>
            <a:r>
              <a:rPr lang="en-US" altLang="en-US" sz="1600" dirty="0"/>
              <a:t>-Blunt, M.  (November 2003).  Moving past “Mini-Me”. </a:t>
            </a:r>
            <a:r>
              <a:rPr lang="en-US" altLang="en-US" sz="1600" i="1" dirty="0"/>
              <a:t> </a:t>
            </a:r>
            <a:r>
              <a:rPr lang="en-US" altLang="en-US" sz="1600" i="1" dirty="0" err="1"/>
              <a:t>HRMagazine</a:t>
            </a:r>
            <a:r>
              <a:rPr lang="en-US" altLang="en-US" sz="1600" dirty="0"/>
              <a:t>, pp. 95-97.</a:t>
            </a:r>
          </a:p>
          <a:p>
            <a:pPr algn="just"/>
            <a:r>
              <a:rPr lang="en-US" altLang="en-US" sz="1600" dirty="0"/>
              <a:t>Griffin, N. S.  (March 2003)  Personalize your management development.  </a:t>
            </a:r>
            <a:r>
              <a:rPr lang="en-US" altLang="en-US" sz="1600" i="1" dirty="0"/>
              <a:t>Harvard Business Review</a:t>
            </a:r>
            <a:r>
              <a:rPr lang="en-US" altLang="en-US" sz="1600" dirty="0"/>
              <a:t>, pp. 113-119.</a:t>
            </a:r>
          </a:p>
          <a:p>
            <a:r>
              <a:rPr lang="en-US" altLang="en-US" sz="1600" dirty="0"/>
              <a:t>Hewlett, S. A.  (April 2002).  Executive women and the myth of having it all.  </a:t>
            </a:r>
            <a:r>
              <a:rPr lang="en-US" altLang="en-US" sz="1600" i="1" dirty="0"/>
              <a:t>Harvard Business Review</a:t>
            </a:r>
            <a:r>
              <a:rPr lang="en-US" altLang="en-US" sz="1600" dirty="0"/>
              <a:t>, pp. 66-73.</a:t>
            </a:r>
          </a:p>
          <a:p>
            <a:r>
              <a:rPr lang="en-US" altLang="en-US" sz="1600" dirty="0"/>
              <a:t>de </a:t>
            </a:r>
            <a:r>
              <a:rPr lang="en-US" altLang="en-US" sz="1600" dirty="0" err="1"/>
              <a:t>Janasz</a:t>
            </a:r>
            <a:r>
              <a:rPr lang="en-US" altLang="en-US" sz="1600" dirty="0"/>
              <a:t>, S. C., Sullivan, S. E., &amp; Whiting, V.  (2003).  Mentor networks and career success: Lessons for turbulent times.  </a:t>
            </a:r>
            <a:r>
              <a:rPr lang="en-US" altLang="en-US" sz="1600" i="1" dirty="0"/>
              <a:t>Academy of Management Executive</a:t>
            </a:r>
            <a:r>
              <a:rPr lang="en-US" altLang="en-US" sz="1600" dirty="0"/>
              <a:t>, 17(4), 78-91.</a:t>
            </a:r>
          </a:p>
          <a:p>
            <a:r>
              <a:rPr lang="en-US" altLang="en-US" sz="1600" dirty="0" err="1"/>
              <a:t>Lankau</a:t>
            </a:r>
            <a:r>
              <a:rPr lang="en-US" altLang="en-US" sz="1600" dirty="0"/>
              <a:t>, M. J., &amp; </a:t>
            </a:r>
            <a:r>
              <a:rPr lang="en-US" altLang="en-US" sz="1600" dirty="0" err="1"/>
              <a:t>Scandura</a:t>
            </a:r>
            <a:r>
              <a:rPr lang="en-US" altLang="en-US" sz="1600" dirty="0"/>
              <a:t>, T. A.  (An investigation of personal learning in mentoring relationships: Content, antecedents, and consequences.  Academy of Management Journal, 45(4), 779-790.</a:t>
            </a:r>
          </a:p>
          <a:p>
            <a:r>
              <a:rPr lang="en-US" altLang="en-US" sz="1600" dirty="0"/>
              <a:t>Wells, S. J.  (November 2003).  Who’s next?  </a:t>
            </a:r>
            <a:r>
              <a:rPr lang="en-US" altLang="en-US" sz="1600" i="1" dirty="0" err="1"/>
              <a:t>HRMagazine</a:t>
            </a:r>
            <a:r>
              <a:rPr lang="en-US" altLang="en-US" sz="1600" dirty="0"/>
              <a:t>, pp. 44-50.</a:t>
            </a:r>
          </a:p>
          <a:p>
            <a:r>
              <a:rPr lang="en-GB" sz="1600" dirty="0"/>
              <a:t>Greedy, E. (December 2019) HR happiness at risk because career development is lacking</a:t>
            </a:r>
          </a:p>
          <a:p>
            <a:r>
              <a:rPr lang="en-GB" sz="1600" dirty="0"/>
              <a:t>Livingstone, S. (March 19) Charity board volunteering as leadership development</a:t>
            </a:r>
            <a:endParaRPr lang="en-US" altLang="en-US" sz="1600" dirty="0"/>
          </a:p>
          <a:p>
            <a:r>
              <a:rPr lang="en-GB" sz="1600" dirty="0" err="1"/>
              <a:t>Prospects.ac.uk</a:t>
            </a:r>
            <a:r>
              <a:rPr lang="en-GB" sz="1600" dirty="0"/>
              <a:t>. 2020. </a:t>
            </a:r>
            <a:r>
              <a:rPr lang="en-GB" sz="1600" i="1" dirty="0"/>
              <a:t>7 Skills For A Successful Management Career | </a:t>
            </a:r>
            <a:r>
              <a:rPr lang="en-GB" sz="1600" i="1" dirty="0" err="1"/>
              <a:t>Prospects.Ac.Uk</a:t>
            </a:r>
            <a:r>
              <a:rPr lang="en-GB" sz="1600" dirty="0"/>
              <a:t>. [online] Available at: &lt;https://</a:t>
            </a:r>
            <a:r>
              <a:rPr lang="en-GB" sz="1600" dirty="0" err="1"/>
              <a:t>www.prospects.ac.uk</a:t>
            </a:r>
            <a:r>
              <a:rPr lang="en-GB" sz="1600" dirty="0"/>
              <a:t>/jobs-and-work-experience/job-sectors/business-consulting-and-management/7-skills-for-a-successful-management-career&gt; [Accessed 4 September 2020].</a:t>
            </a:r>
            <a:endParaRPr lang="en-US" altLang="en-US" sz="1600" dirty="0"/>
          </a:p>
          <a:p>
            <a:pPr marL="0" indent="0">
              <a:buNone/>
            </a:pPr>
            <a:endParaRPr lang="en-US" sz="1800" dirty="0"/>
          </a:p>
          <a:p>
            <a:pPr marL="0" indent="0">
              <a:buNone/>
            </a:pPr>
            <a:endParaRPr lang="en-GB" sz="1800" dirty="0"/>
          </a:p>
        </p:txBody>
      </p:sp>
    </p:spTree>
    <p:extLst>
      <p:ext uri="{BB962C8B-B14F-4D97-AF65-F5344CB8AC3E}">
        <p14:creationId xmlns:p14="http://schemas.microsoft.com/office/powerpoint/2010/main" val="1697391914"/>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MSK5010 - Session 1-Introduction" id="{88E2BFDC-BA1D-664A-BE99-4655806CDFA5}" vid="{94A39879-2A6F-E14C-87C6-E7845C0DA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Custom Design</Template>
  <TotalTime>70</TotalTime>
  <Words>7954</Words>
  <Application>Microsoft Office PowerPoint</Application>
  <PresentationFormat>Widescreen</PresentationFormat>
  <Paragraphs>677</Paragraphs>
  <Slides>38</Slides>
  <Notes>33</Notes>
  <HiddenSlides>15</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Calibri</vt:lpstr>
      <vt:lpstr>Calibri Light</vt:lpstr>
      <vt:lpstr>Times New Roman</vt:lpstr>
      <vt:lpstr>Verdana</vt:lpstr>
      <vt:lpstr>Wingdings</vt:lpstr>
      <vt:lpstr>Custom Design</vt:lpstr>
      <vt:lpstr>BA (Hons) Applied Leadership &amp; Management in the Workplace BMSK5010</vt:lpstr>
      <vt:lpstr> Organisational Support Structures</vt:lpstr>
      <vt:lpstr>Organisational Design</vt:lpstr>
      <vt:lpstr>Principles of Organisational Structure </vt:lpstr>
      <vt:lpstr>Approaches to Organisational Effectiveness</vt:lpstr>
      <vt:lpstr>Advantages of an Effective Organisational Structure</vt:lpstr>
      <vt:lpstr>Organisational Design Challenges</vt:lpstr>
      <vt:lpstr>Dimensions of Effectiveness</vt:lpstr>
      <vt:lpstr>What does Organisational Growth Require?</vt:lpstr>
      <vt:lpstr>Greiner’s 6 Phases Growth Model </vt:lpstr>
      <vt:lpstr>Evolution of a Clothing Store</vt:lpstr>
      <vt:lpstr>Formal Organisation</vt:lpstr>
      <vt:lpstr>Span of Control</vt:lpstr>
      <vt:lpstr>Chain of Command</vt:lpstr>
      <vt:lpstr>Types of Organisational Structure</vt:lpstr>
      <vt:lpstr>Flat Structures</vt:lpstr>
      <vt:lpstr>Tall Structures</vt:lpstr>
      <vt:lpstr>Business Structures</vt:lpstr>
      <vt:lpstr>Bureaucratic Structure</vt:lpstr>
      <vt:lpstr>Project Type Organisation</vt:lpstr>
      <vt:lpstr>Matrix Type Organisation</vt:lpstr>
      <vt:lpstr>Adhocratic Type Organisation</vt:lpstr>
      <vt:lpstr>Communication in Organisations</vt:lpstr>
      <vt:lpstr>Approaches to Organisational Effectiveness Goal Approach</vt:lpstr>
      <vt:lpstr>Approaches to Organisational Effectiveness Internal Process Approach</vt:lpstr>
      <vt:lpstr>Approaches to Organisational Effectiveness System Resource Approach</vt:lpstr>
      <vt:lpstr>Approaches to Organisational Effectiveness Constituency Approach</vt:lpstr>
      <vt:lpstr>Comparison of the 4 Approaches</vt:lpstr>
      <vt:lpstr>Common Organisational Structure</vt:lpstr>
      <vt:lpstr>Hierarchal Structure</vt:lpstr>
      <vt:lpstr>Flat Structure</vt:lpstr>
      <vt:lpstr>Flatter Structure</vt:lpstr>
      <vt:lpstr>Flatarchies</vt:lpstr>
      <vt:lpstr>Holocratic Structure</vt:lpstr>
      <vt:lpstr>Review</vt:lpstr>
      <vt:lpstr>Re-cap</vt:lpstr>
      <vt:lpstr> Organisational Support Structures</vt:lpstr>
      <vt:lpstr>Additional Reading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(Hons) Applied Leadership &amp; Management in the Workplace BMSK5010</dc:title>
  <dc:creator>Brian Taylor</dc:creator>
  <cp:lastModifiedBy>Brian Taylor</cp:lastModifiedBy>
  <cp:revision>2</cp:revision>
  <dcterms:created xsi:type="dcterms:W3CDTF">2023-08-03T18:49:07Z</dcterms:created>
  <dcterms:modified xsi:type="dcterms:W3CDTF">2023-08-06T08:00:13Z</dcterms:modified>
</cp:coreProperties>
</file>