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6D6049-98D9-43C8-AB81-4E904E242AA9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F1999E-0FB8-46A5-BF1C-FAD0873E3F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36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D57D5A5-1C84-4712-83C5-0E7D6A6C6B76}" type="datetime1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E3CC-028D-4A82-9D8A-A3141A5AD931}" type="datetime1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BC274-95C7-4A41-B21C-18487813A4EA}" type="datetime1">
              <a:rPr lang="en-GB" smtClean="0"/>
              <a:t>05/10/2018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C643-E515-4AC5-8508-D59D865A1340}" type="datetime1">
              <a:rPr lang="en-GB" smtClean="0"/>
              <a:t>05/10/2018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08A0F-E7EA-4208-BE8F-744C996FFE26}" type="datetime1">
              <a:rPr lang="en-GB" smtClean="0"/>
              <a:t>05/10/2018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31047-1032-46B9-8D92-5C34BE732213}" type="datetime1">
              <a:rPr lang="en-GB" smtClean="0"/>
              <a:t>05/10/2018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BB21-FFB9-48BA-BF47-AB2F661A230A}" type="datetime1">
              <a:rPr lang="en-GB" smtClean="0"/>
              <a:t>05/10/2018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02677-FFA1-47C8-A4CC-FC00BD23C812}" type="datetime1">
              <a:rPr lang="en-GB" smtClean="0"/>
              <a:t>05/10/2018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4CC0-EA1A-499F-8098-62F148D398F0}" type="datetime1">
              <a:rPr lang="en-GB" smtClean="0"/>
              <a:t>05/10/2018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09B70-60B1-4AB3-AB17-2F0CC0426299}" type="datetime1">
              <a:rPr lang="en-GB" smtClean="0"/>
              <a:t>05/10/2018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8697C-18E8-4E60-995C-461E5A8E3C75}" type="datetime1">
              <a:rPr lang="en-GB" smtClean="0"/>
              <a:t>05/10/2018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571D3-5ECA-4A3E-95F5-EBD7BDAC8E7C}" type="datetime1">
              <a:rPr lang="en-GB" smtClean="0"/>
              <a:t>05/10/2018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cademic-office/appendices-and-forms/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cademic-office/appendices-and-form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Yr Athrofa Ethics Committee</a:t>
            </a: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Review of the Submission Process for Ethics forms</a:t>
            </a:r>
          </a:p>
          <a:p>
            <a:r>
              <a:rPr lang="en-US" dirty="0">
                <a:solidFill>
                  <a:schemeClr val="bg1"/>
                </a:solidFill>
              </a:rPr>
              <a:t>September 2018</a:t>
            </a:r>
          </a:p>
        </p:txBody>
      </p:sp>
    </p:spTree>
    <p:extLst>
      <p:ext uri="{BB962C8B-B14F-4D97-AF65-F5344CB8AC3E}">
        <p14:creationId xmlns:p14="http://schemas.microsoft.com/office/powerpoint/2010/main" val="3118264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Celebrating Best Practice </a:t>
            </a:r>
            <a:br>
              <a:rPr lang="en-US" smtClean="0"/>
            </a:br>
            <a:r>
              <a:rPr lang="en-US" smtClean="0"/>
              <a:t>&amp; Innovation 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UWTSD Ethics Committee has acknowledged that:</a:t>
            </a:r>
          </a:p>
          <a:p>
            <a:pPr lvl="1"/>
            <a:r>
              <a:rPr lang="en-US" dirty="0" smtClean="0"/>
              <a:t>Yr Athrofa has a very high </a:t>
            </a:r>
            <a:r>
              <a:rPr lang="en-US" dirty="0" smtClean="0"/>
              <a:t>number of forms </a:t>
            </a:r>
            <a:r>
              <a:rPr lang="en-US" dirty="0" smtClean="0"/>
              <a:t>submitted each year; </a:t>
            </a:r>
          </a:p>
          <a:p>
            <a:pPr lvl="1"/>
            <a:r>
              <a:rPr lang="en-US" dirty="0" smtClean="0"/>
              <a:t>thus the need for </a:t>
            </a:r>
            <a:r>
              <a:rPr lang="en-GB" dirty="0" smtClean="0"/>
              <a:t>four </a:t>
            </a:r>
            <a:r>
              <a:rPr lang="en-US" dirty="0" smtClean="0"/>
              <a:t>rotating chairs</a:t>
            </a:r>
          </a:p>
          <a:p>
            <a:endParaRPr lang="en-US" dirty="0" smtClean="0"/>
          </a:p>
          <a:p>
            <a:r>
              <a:rPr lang="en-US" dirty="0" smtClean="0"/>
              <a:t>2016-2017</a:t>
            </a:r>
            <a:endParaRPr lang="en-GB" dirty="0" smtClean="0"/>
          </a:p>
          <a:p>
            <a:pPr lvl="1"/>
            <a:r>
              <a:rPr lang="en-GB" dirty="0" smtClean="0"/>
              <a:t>124 forms submitted </a:t>
            </a:r>
          </a:p>
          <a:p>
            <a:endParaRPr lang="en-US" dirty="0" smtClean="0"/>
          </a:p>
          <a:p>
            <a:r>
              <a:rPr lang="en-US" dirty="0" smtClean="0"/>
              <a:t>2017-2018</a:t>
            </a:r>
            <a:endParaRPr lang="en-GB" dirty="0" smtClean="0"/>
          </a:p>
          <a:p>
            <a:pPr lvl="1"/>
            <a:r>
              <a:rPr lang="en-GB" dirty="0" smtClean="0"/>
              <a:t>225 forms submitted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827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UWTSD Ethics Committee has Acknowledged Best Practice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The development of PowerPoints to support the completing and submission of ethics forms by students and staff are being adapted and used by other faculties</a:t>
            </a:r>
          </a:p>
          <a:p>
            <a:endParaRPr lang="en-US" dirty="0"/>
          </a:p>
          <a:p>
            <a:r>
              <a:rPr lang="en-US" dirty="0"/>
              <a:t>The robust ethical response to issues associated with children, young people and vulnerable adults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Protocols developed for ensure ethical processes when supporting students on ‘teaching practice’ and ‘placements’ which have similar contexts</a:t>
            </a:r>
          </a:p>
          <a:p>
            <a:endParaRPr lang="en-US" dirty="0"/>
          </a:p>
          <a:p>
            <a:r>
              <a:rPr lang="en-US" dirty="0"/>
              <a:t>The use of cross-discipline expertise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616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Rotating chairs in response to the high number submissions and to reflect the breadth of disciplines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Set dates for the submission of Ethics Forms</a:t>
            </a:r>
            <a:endParaRPr lang="en-US" dirty="0"/>
          </a:p>
          <a:p>
            <a:endParaRPr lang="en-GB" dirty="0"/>
          </a:p>
          <a:p>
            <a:r>
              <a:rPr lang="en-GB" dirty="0"/>
              <a:t>Use the </a:t>
            </a:r>
            <a:r>
              <a:rPr lang="en-GB" dirty="0" err="1"/>
              <a:t>PG2</a:t>
            </a:r>
            <a:r>
              <a:rPr lang="en-GB" dirty="0"/>
              <a:t>-E1 Ethics Form</a:t>
            </a:r>
          </a:p>
          <a:p>
            <a:pPr lvl="1"/>
            <a:r>
              <a:rPr lang="en-GB" dirty="0">
                <a:hlinkClick r:id="rId2"/>
              </a:rPr>
              <a:t>https://www.uwtsd.ac.uk/academic-office/appendices-and-forms/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Ethics forms are </a:t>
            </a:r>
            <a:r>
              <a:rPr lang="en-GB" u="sng" dirty="0">
                <a:solidFill>
                  <a:srgbClr val="FF0000"/>
                </a:solidFill>
              </a:rPr>
              <a:t>ONLY</a:t>
            </a:r>
            <a:r>
              <a:rPr lang="en-GB" dirty="0"/>
              <a:t> accepted from the Supervisor/Module Leader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Supervisors/Module leaders are responsible to disseminate outcomes to their students</a:t>
            </a:r>
          </a:p>
          <a:p>
            <a:endParaRPr lang="en-GB" dirty="0"/>
          </a:p>
          <a:p>
            <a:r>
              <a:rPr lang="en-GB" dirty="0" smtClean="0"/>
              <a:t>Data can only be </a:t>
            </a:r>
            <a:r>
              <a:rPr lang="en-GB" dirty="0"/>
              <a:t>collected </a:t>
            </a:r>
            <a:r>
              <a:rPr lang="en-GB" u="sng" dirty="0" smtClean="0">
                <a:solidFill>
                  <a:srgbClr val="FF0000"/>
                </a:solidFill>
              </a:rPr>
              <a:t>AFTER</a:t>
            </a:r>
            <a:r>
              <a:rPr lang="en-GB" dirty="0" smtClean="0"/>
              <a:t> </a:t>
            </a:r>
            <a:r>
              <a:rPr lang="en-GB" dirty="0"/>
              <a:t>Yr Athrofa Ethics </a:t>
            </a:r>
            <a:r>
              <a:rPr lang="en-GB" dirty="0" smtClean="0"/>
              <a:t>Committee has given approval to the forms and communicated this to the Supervisor/Module </a:t>
            </a:r>
            <a:r>
              <a:rPr lang="en-GB" dirty="0"/>
              <a:t>Leader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509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E</a:t>
            </a:r>
            <a:r>
              <a:rPr lang="en-GB" dirty="0" err="1" smtClean="0"/>
              <a:t>thics</a:t>
            </a:r>
            <a:r>
              <a:rPr lang="en-GB" dirty="0" smtClean="0"/>
              <a:t> </a:t>
            </a:r>
            <a:r>
              <a:rPr lang="en-GB" dirty="0"/>
              <a:t>Committee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457199" y="1535113"/>
            <a:ext cx="4187825" cy="639762"/>
          </a:xfrm>
        </p:spPr>
        <p:txBody>
          <a:bodyPr>
            <a:noAutofit/>
          </a:bodyPr>
          <a:lstStyle/>
          <a:p>
            <a:r>
              <a:rPr lang="en-GB" sz="2200" dirty="0">
                <a:solidFill>
                  <a:srgbClr val="FF0000"/>
                </a:solidFill>
              </a:rPr>
              <a:t>Yr Athrofa Ethics Committee: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900" dirty="0"/>
              <a:t>Taught Postgraduate Students (e.g. MA/MSc)</a:t>
            </a:r>
          </a:p>
          <a:p>
            <a:r>
              <a:rPr lang="en-GB" sz="1900" dirty="0"/>
              <a:t>Taught Postgraduate Students who are staff members (e.g. MA/MSc)</a:t>
            </a:r>
          </a:p>
          <a:p>
            <a:r>
              <a:rPr lang="en-GB" sz="1800" dirty="0"/>
              <a:t>Exceptional Cases at Level 6 or 7:</a:t>
            </a:r>
          </a:p>
          <a:p>
            <a:pPr lvl="1"/>
            <a:r>
              <a:rPr lang="en-GB" sz="1500" dirty="0"/>
              <a:t>Any particularly sensitive projects will be referred to University Ethics Committee for advice</a:t>
            </a:r>
            <a:endParaRPr lang="en-US" sz="1500" dirty="0"/>
          </a:p>
          <a:p>
            <a:endParaRPr lang="en-GB" sz="18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solidFill>
                  <a:srgbClr val="FF0000"/>
                </a:solidFill>
              </a:rPr>
              <a:t>UWTSD Ethics Committee: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GB" sz="1900" dirty="0"/>
              <a:t>All Research Degree Students both staff and students (e.g. </a:t>
            </a:r>
            <a:r>
              <a:rPr lang="en-GB" sz="1900" dirty="0" err="1"/>
              <a:t>MRes</a:t>
            </a:r>
            <a:r>
              <a:rPr lang="en-GB" sz="1900" dirty="0"/>
              <a:t>, MPhil, PhD, EdD)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sz="1900" dirty="0"/>
              <a:t>All staff led research projects </a:t>
            </a:r>
          </a:p>
          <a:p>
            <a:pPr marL="800100" lvl="3" indent="-342900"/>
            <a:r>
              <a:rPr lang="en-GB" sz="1700" dirty="0"/>
              <a:t>funded and non-funded</a:t>
            </a:r>
          </a:p>
          <a:p>
            <a:endParaRPr lang="en-GB" sz="19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391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Reminders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Naming of Files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You should adopt the following convention for naming the electronic form  submitted:  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 err="1">
                <a:solidFill>
                  <a:srgbClr val="FF0000"/>
                </a:solidFill>
              </a:rPr>
              <a:t>SURNAME_NAME</a:t>
            </a:r>
            <a:r>
              <a:rPr lang="en-GB" b="1" dirty="0">
                <a:solidFill>
                  <a:srgbClr val="FF0000"/>
                </a:solidFill>
              </a:rPr>
              <a:t> _</a:t>
            </a:r>
            <a:r>
              <a:rPr lang="en-GB" b="1" dirty="0" err="1">
                <a:solidFill>
                  <a:srgbClr val="FF0000"/>
                </a:solidFill>
              </a:rPr>
              <a:t>PROGRAMME_DATE</a:t>
            </a:r>
            <a:endParaRPr lang="en-GB" dirty="0">
              <a:solidFill>
                <a:srgbClr val="FF0000"/>
              </a:solidFill>
            </a:endParaRPr>
          </a:p>
          <a:p>
            <a:pPr lvl="1"/>
            <a:r>
              <a:rPr lang="en-US" dirty="0"/>
              <a:t>SMITH </a:t>
            </a:r>
            <a:r>
              <a:rPr lang="en-US" dirty="0" err="1"/>
              <a:t>PPGCE</a:t>
            </a:r>
            <a:r>
              <a:rPr lang="en-US" dirty="0"/>
              <a:t> 4 April 2017</a:t>
            </a:r>
          </a:p>
          <a:p>
            <a:pPr lvl="1"/>
            <a:r>
              <a:rPr lang="en-US" dirty="0"/>
              <a:t>JONES </a:t>
            </a:r>
            <a:r>
              <a:rPr lang="en-US" dirty="0" err="1"/>
              <a:t>SPGCE</a:t>
            </a:r>
            <a:r>
              <a:rPr lang="en-US" dirty="0"/>
              <a:t> 4 APRIL 2017</a:t>
            </a:r>
          </a:p>
          <a:p>
            <a:pPr lvl="1"/>
            <a:r>
              <a:rPr lang="en-US" dirty="0"/>
              <a:t>SMITH BA SS 17 April 2017</a:t>
            </a:r>
          </a:p>
          <a:p>
            <a:pPr lvl="1"/>
            <a:r>
              <a:rPr lang="en-US" dirty="0"/>
              <a:t>WILLIAMS </a:t>
            </a:r>
            <a:r>
              <a:rPr lang="en-US" dirty="0" smtClean="0"/>
              <a:t>BA </a:t>
            </a:r>
            <a:r>
              <a:rPr lang="en-US" dirty="0" err="1" smtClean="0"/>
              <a:t>EY</a:t>
            </a:r>
            <a:r>
              <a:rPr lang="en-US" dirty="0" smtClean="0"/>
              <a:t> </a:t>
            </a:r>
            <a:r>
              <a:rPr lang="en-US" dirty="0"/>
              <a:t>23 May 2017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Resubmissions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Ensure that any alterations are highlighted in </a:t>
            </a:r>
            <a:r>
              <a:rPr lang="en-US" u="sng" dirty="0">
                <a:solidFill>
                  <a:srgbClr val="FF0000"/>
                </a:solidFill>
              </a:rPr>
              <a:t>RED</a:t>
            </a:r>
            <a:r>
              <a:rPr lang="en-US" b="1" dirty="0">
                <a:solidFill>
                  <a:srgbClr val="FF0000"/>
                </a:solidFill>
              </a:rPr>
              <a:t> </a:t>
            </a:r>
          </a:p>
          <a:p>
            <a:pPr lvl="1"/>
            <a:r>
              <a:rPr lang="en-US" dirty="0"/>
              <a:t>Just change font </a:t>
            </a:r>
            <a:r>
              <a:rPr lang="en-US" dirty="0" err="1"/>
              <a:t>colour</a:t>
            </a:r>
            <a:endParaRPr lang="en-US" dirty="0"/>
          </a:p>
          <a:p>
            <a:pPr lvl="1"/>
            <a:r>
              <a:rPr lang="en-US" dirty="0"/>
              <a:t>Do </a:t>
            </a:r>
            <a:r>
              <a:rPr lang="en-US" u="sng" dirty="0">
                <a:solidFill>
                  <a:srgbClr val="FF0000"/>
                </a:solidFill>
              </a:rPr>
              <a:t>NOT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use Track Changes</a:t>
            </a:r>
          </a:p>
          <a:p>
            <a:endParaRPr lang="en-US" dirty="0"/>
          </a:p>
          <a:p>
            <a:r>
              <a:rPr lang="en-US" dirty="0"/>
              <a:t>The Ethics Committee will </a:t>
            </a:r>
            <a:r>
              <a:rPr lang="en-US" u="sng" dirty="0">
                <a:solidFill>
                  <a:srgbClr val="FF0000"/>
                </a:solidFill>
              </a:rPr>
              <a:t>only</a:t>
            </a:r>
            <a:r>
              <a:rPr lang="en-US" dirty="0"/>
              <a:t> focus on the changes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831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Shortcomings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Ensure that you tick one the boxes either ‘</a:t>
            </a:r>
          </a:p>
          <a:p>
            <a:pPr lvl="1"/>
            <a:r>
              <a:rPr lang="en-US" dirty="0"/>
              <a:t>YES’, </a:t>
            </a:r>
          </a:p>
          <a:p>
            <a:pPr lvl="1"/>
            <a:r>
              <a:rPr lang="en-US" dirty="0"/>
              <a:t>‘NO’ </a:t>
            </a:r>
          </a:p>
          <a:p>
            <a:pPr lvl="1"/>
            <a:r>
              <a:rPr lang="en-US" dirty="0"/>
              <a:t>or N/A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u="sng" dirty="0"/>
              <a:t>Section B:  Approval for Research Activity</a:t>
            </a:r>
          </a:p>
          <a:p>
            <a:pPr lvl="1"/>
            <a:r>
              <a:rPr lang="en-US" dirty="0"/>
              <a:t>Omitting date</a:t>
            </a:r>
          </a:p>
          <a:p>
            <a:pPr lvl="1"/>
            <a:r>
              <a:rPr lang="en-US" dirty="0"/>
              <a:t>Omitting name of the staff member and their designated role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u="sng" dirty="0"/>
              <a:t>Section D:  External Collaborative Research Activity</a:t>
            </a:r>
          </a:p>
          <a:p>
            <a:pPr lvl="1"/>
            <a:r>
              <a:rPr lang="en-US" dirty="0"/>
              <a:t>Indicating ‘Yes’ when ‘No’ may be more appropriate. </a:t>
            </a:r>
          </a:p>
          <a:p>
            <a:pPr lvl="1"/>
            <a:r>
              <a:rPr lang="en-US" dirty="0"/>
              <a:t>This does not normally apply to university placement experiences which are part of the </a:t>
            </a:r>
            <a:r>
              <a:rPr lang="en-US" dirty="0" smtClean="0"/>
              <a:t>student’s </a:t>
            </a:r>
            <a:r>
              <a:rPr lang="en-US" dirty="0" err="1"/>
              <a:t>programme</a:t>
            </a:r>
            <a:r>
              <a:rPr lang="en-US" dirty="0"/>
              <a:t> of study e.g. schools, youth </a:t>
            </a:r>
            <a:r>
              <a:rPr lang="en-US" dirty="0" err="1"/>
              <a:t>organisations</a:t>
            </a:r>
            <a:r>
              <a:rPr lang="en-US" dirty="0"/>
              <a:t>, observational placements</a:t>
            </a:r>
          </a:p>
          <a:p>
            <a:pPr lvl="2"/>
            <a:r>
              <a:rPr lang="en-US" dirty="0">
                <a:solidFill>
                  <a:srgbClr val="FF0000"/>
                </a:solidFill>
              </a:rPr>
              <a:t>In these cases you would indicate ‘No’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249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Shortcomings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3100" u="sng" dirty="0"/>
              <a:t>Section E: </a:t>
            </a:r>
            <a:r>
              <a:rPr lang="en-GB" sz="3100" u="sng" dirty="0"/>
              <a:t>Details of Research Activity</a:t>
            </a:r>
            <a:endParaRPr lang="en-US" sz="3100" u="sng" dirty="0"/>
          </a:p>
          <a:p>
            <a:pPr lvl="1"/>
            <a:r>
              <a:rPr lang="en-US" dirty="0"/>
              <a:t>Ensure that the proposed start date is after the Committee Ethics meeting</a:t>
            </a:r>
          </a:p>
          <a:p>
            <a:pPr lvl="1"/>
            <a:r>
              <a:rPr lang="en-US" dirty="0"/>
              <a:t>Under ‘location of research activity’ it is up to the discretion of the supervisor in conversation with the student as to whether the name of an </a:t>
            </a:r>
            <a:r>
              <a:rPr lang="en-US" dirty="0" err="1"/>
              <a:t>organisation</a:t>
            </a:r>
            <a:r>
              <a:rPr lang="en-US" dirty="0"/>
              <a:t> is included</a:t>
            </a:r>
          </a:p>
          <a:p>
            <a:pPr lvl="1"/>
            <a:r>
              <a:rPr lang="en-US" dirty="0"/>
              <a:t>It is advisory to use bullet points for </a:t>
            </a:r>
          </a:p>
          <a:p>
            <a:pPr lvl="2"/>
            <a:r>
              <a:rPr lang="en-US" dirty="0">
                <a:solidFill>
                  <a:srgbClr val="FF0000"/>
                </a:solidFill>
              </a:rPr>
              <a:t>Research Aims</a:t>
            </a:r>
          </a:p>
          <a:p>
            <a:pPr lvl="2"/>
            <a:r>
              <a:rPr lang="en-US" dirty="0">
                <a:solidFill>
                  <a:srgbClr val="FF0000"/>
                </a:solidFill>
              </a:rPr>
              <a:t>Research Objectives </a:t>
            </a:r>
          </a:p>
          <a:p>
            <a:pPr lvl="2"/>
            <a:r>
              <a:rPr lang="en-US" dirty="0">
                <a:solidFill>
                  <a:srgbClr val="FF0000"/>
                </a:solidFill>
              </a:rPr>
              <a:t>Research </a:t>
            </a:r>
            <a:r>
              <a:rPr lang="en-US" dirty="0" smtClean="0">
                <a:solidFill>
                  <a:srgbClr val="FF0000"/>
                </a:solidFill>
              </a:rPr>
              <a:t>Questions</a:t>
            </a:r>
          </a:p>
          <a:p>
            <a:pPr lvl="2"/>
            <a:r>
              <a:rPr lang="en-US" dirty="0" smtClean="0">
                <a:solidFill>
                  <a:srgbClr val="FF0000"/>
                </a:solidFill>
              </a:rPr>
              <a:t>Plus references and reference list</a:t>
            </a:r>
            <a:endParaRPr lang="en-US" dirty="0">
              <a:solidFill>
                <a:srgbClr val="FF0000"/>
              </a:solidFill>
            </a:endParaRPr>
          </a:p>
          <a:p>
            <a:pPr lvl="1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3100" u="sng" dirty="0"/>
              <a:t>Section F: </a:t>
            </a:r>
            <a:r>
              <a:rPr lang="en-GB" sz="3100" u="sng" dirty="0"/>
              <a:t>Scope of Research Activity</a:t>
            </a:r>
            <a:endParaRPr lang="en-US" sz="3100" u="sng" dirty="0"/>
          </a:p>
          <a:p>
            <a:pPr lvl="1"/>
            <a:r>
              <a:rPr lang="en-US" dirty="0"/>
              <a:t>Any boxes ticked should be commented upon in the methodology (Section E)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3100" u="sng" dirty="0"/>
              <a:t>Section G: Intended Participants</a:t>
            </a:r>
          </a:p>
          <a:p>
            <a:pPr lvl="1"/>
            <a:r>
              <a:rPr lang="en-US" dirty="0"/>
              <a:t>Give number of participants and say how you will identify participants</a:t>
            </a:r>
          </a:p>
          <a:p>
            <a:pPr lvl="2"/>
            <a:endParaRPr lang="en-US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0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Shortcomings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u="sng" dirty="0"/>
              <a:t>Section H:  Anticipated Risks</a:t>
            </a:r>
          </a:p>
          <a:p>
            <a:pPr lvl="1"/>
            <a:r>
              <a:rPr lang="en-US" dirty="0"/>
              <a:t>All research carries risk</a:t>
            </a:r>
          </a:p>
          <a:p>
            <a:pPr lvl="2"/>
            <a:r>
              <a:rPr lang="en-US" dirty="0"/>
              <a:t>Ensure that risks are identified</a:t>
            </a:r>
          </a:p>
          <a:p>
            <a:pPr lvl="2"/>
            <a:r>
              <a:rPr lang="en-US" dirty="0">
                <a:solidFill>
                  <a:srgbClr val="FF0000"/>
                </a:solidFill>
              </a:rPr>
              <a:t>Do not put ‘Not Applicable’</a:t>
            </a:r>
          </a:p>
          <a:p>
            <a:pPr lvl="2"/>
            <a:r>
              <a:rPr lang="en-US" dirty="0"/>
              <a:t>‘Adverse outcomes’ should link to risks in preceding boxes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u="sng" dirty="0"/>
              <a:t>Section I: Feedback, Consent and Confidentiality</a:t>
            </a:r>
          </a:p>
          <a:p>
            <a:pPr lvl="1"/>
            <a:r>
              <a:rPr lang="en-US" dirty="0"/>
              <a:t>Make explicit reference to how </a:t>
            </a:r>
            <a:r>
              <a:rPr lang="en-US" dirty="0">
                <a:solidFill>
                  <a:srgbClr val="FF0000"/>
                </a:solidFill>
              </a:rPr>
              <a:t>informed consent, confidentiality and anonymity </a:t>
            </a:r>
            <a:r>
              <a:rPr lang="en-US" dirty="0"/>
              <a:t>will be achieved</a:t>
            </a:r>
          </a:p>
          <a:p>
            <a:pPr lvl="1"/>
            <a:r>
              <a:rPr lang="en-GB" dirty="0"/>
              <a:t>e.g. consent letters given out to participants, the coding of data, identify the difference between assent and consent . . . 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637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Shortcomings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3700" u="sng" dirty="0"/>
              <a:t>Section J: </a:t>
            </a:r>
            <a:r>
              <a:rPr lang="en-GB" sz="3700" u="sng" dirty="0"/>
              <a:t>Data Protection and Storage</a:t>
            </a:r>
          </a:p>
          <a:p>
            <a:pPr lvl="1"/>
            <a:r>
              <a:rPr lang="en-US" dirty="0"/>
              <a:t>Electronic transfer of data means communicating data between electronic devices e.g. one database to another. </a:t>
            </a:r>
          </a:p>
          <a:p>
            <a:pPr lvl="2"/>
            <a:r>
              <a:rPr lang="en-US" dirty="0">
                <a:solidFill>
                  <a:srgbClr val="FF0000"/>
                </a:solidFill>
              </a:rPr>
              <a:t>This does not mean saving work to a USB stick.</a:t>
            </a:r>
          </a:p>
          <a:p>
            <a:pPr lvl="1"/>
            <a:r>
              <a:rPr lang="en-US" dirty="0"/>
              <a:t>Under ‘list all who have access to the data generated by the research activity.’ </a:t>
            </a:r>
          </a:p>
          <a:p>
            <a:pPr lvl="2"/>
            <a:r>
              <a:rPr lang="en-US" dirty="0">
                <a:solidFill>
                  <a:srgbClr val="FF0000"/>
                </a:solidFill>
              </a:rPr>
              <a:t>This applies to raw data and you should consider carefully who should access this. </a:t>
            </a:r>
            <a:r>
              <a:rPr lang="en-US" dirty="0"/>
              <a:t>Normally this would be the researcher and supervisor and in placement contexts, a leader or designated person.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3700" u="sng" dirty="0"/>
              <a:t>Section K:  Declaration</a:t>
            </a:r>
          </a:p>
          <a:p>
            <a:pPr lvl="1"/>
            <a:r>
              <a:rPr lang="en-US" dirty="0"/>
              <a:t>Include signatures of supervisor</a:t>
            </a:r>
          </a:p>
          <a:p>
            <a:pPr lvl="2"/>
            <a:r>
              <a:rPr lang="en-US" dirty="0"/>
              <a:t>These can be either electronic or handwritten</a:t>
            </a:r>
          </a:p>
          <a:p>
            <a:pPr lvl="1"/>
            <a:r>
              <a:rPr lang="en-US" dirty="0"/>
              <a:t>Include date of signature and tick relevant boxes on checklist.</a:t>
            </a:r>
          </a:p>
          <a:p>
            <a:endParaRPr lang="en-US" dirty="0"/>
          </a:p>
          <a:p>
            <a:r>
              <a:rPr lang="en-US" sz="3700" u="sng" dirty="0"/>
              <a:t>Instructions Section</a:t>
            </a:r>
          </a:p>
          <a:p>
            <a:pPr lvl="1"/>
            <a:r>
              <a:rPr lang="en-US" dirty="0"/>
              <a:t>Delete the Instructions Section before submission.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533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Revised Ethics Form	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Continue using the current Ethics Form available at:</a:t>
            </a:r>
          </a:p>
          <a:p>
            <a:pPr lvl="1"/>
            <a:r>
              <a:rPr lang="en-GB" dirty="0">
                <a:hlinkClick r:id="rId2"/>
              </a:rPr>
              <a:t>https://www.uwtsd.ac.uk/academic-office/appendices-and-forms/</a:t>
            </a:r>
            <a:endParaRPr lang="en-GB" dirty="0"/>
          </a:p>
          <a:p>
            <a:pPr lvl="1"/>
            <a:r>
              <a:rPr lang="en-GB" dirty="0"/>
              <a:t>Chapter 8</a:t>
            </a:r>
          </a:p>
          <a:p>
            <a:pPr lvl="1"/>
            <a:r>
              <a:rPr lang="en-GB" dirty="0"/>
              <a:t>Form </a:t>
            </a:r>
            <a:r>
              <a:rPr lang="en-GB" dirty="0" err="1"/>
              <a:t>PG2</a:t>
            </a:r>
            <a:r>
              <a:rPr lang="en-GB" dirty="0"/>
              <a:t>-E1 Ethics Form </a:t>
            </a:r>
          </a:p>
          <a:p>
            <a:endParaRPr lang="en-GB" i="1" dirty="0" smtClean="0">
              <a:solidFill>
                <a:srgbClr val="FF0000"/>
              </a:solidFill>
            </a:endParaRPr>
          </a:p>
          <a:p>
            <a:r>
              <a:rPr lang="en-GB" i="1" dirty="0" smtClean="0">
                <a:solidFill>
                  <a:srgbClr val="FF0000"/>
                </a:solidFill>
              </a:rPr>
              <a:t>The </a:t>
            </a:r>
            <a:r>
              <a:rPr lang="en-GB" i="1" dirty="0">
                <a:solidFill>
                  <a:srgbClr val="FF0000"/>
                </a:solidFill>
              </a:rPr>
              <a:t>central Ethics form in response to feedback from Faculty Ethics Committee is being updated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A revised </a:t>
            </a:r>
            <a:r>
              <a:rPr lang="en-GB" dirty="0" smtClean="0"/>
              <a:t>PowerPoint </a:t>
            </a:r>
            <a:r>
              <a:rPr lang="en-GB" dirty="0"/>
              <a:t>will be prepared and disseminated to Yr Athrofa once the new version is ‘live’</a:t>
            </a:r>
          </a:p>
          <a:p>
            <a:pPr lvl="1"/>
            <a:r>
              <a:rPr lang="en-GB" dirty="0"/>
              <a:t>Both Welsh and English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933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i="1" dirty="0"/>
          </a:p>
          <a:p>
            <a:pPr marL="0" indent="0" algn="ctr">
              <a:buNone/>
            </a:pPr>
            <a:r>
              <a:rPr lang="en-GB" sz="4800" b="1" i="1" dirty="0">
                <a:solidFill>
                  <a:srgbClr val="006600"/>
                </a:solidFill>
              </a:rPr>
              <a:t>Thank </a:t>
            </a:r>
            <a:r>
              <a:rPr lang="en-GB" sz="4800" b="1" i="1" dirty="0" smtClean="0">
                <a:solidFill>
                  <a:srgbClr val="006600"/>
                </a:solidFill>
              </a:rPr>
              <a:t>you</a:t>
            </a:r>
          </a:p>
          <a:p>
            <a:pPr marL="0" indent="0" algn="ctr">
              <a:buNone/>
            </a:pPr>
            <a:endParaRPr lang="en-GB" sz="4400" i="1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0032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  <ds:schemaRef ds:uri="7534e9c7-d8a7-4ffa-a350-0e66096719e3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7534e9c7-d8a7-4ffa-a350-0e66096719e3"/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74</TotalTime>
  <Words>806</Words>
  <Application>Microsoft Office PowerPoint</Application>
  <PresentationFormat>On-screen Show (4:3)</PresentationFormat>
  <Paragraphs>130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20140311PresentationUWTSDTemplate</vt:lpstr>
      <vt:lpstr>Yr Athrofa Ethics Committee</vt:lpstr>
      <vt:lpstr>Celebrating Best Practice  &amp; Innovation </vt:lpstr>
      <vt:lpstr>UWTSD Ethics Committee has Acknowledged Best Practice</vt:lpstr>
      <vt:lpstr>General Points</vt:lpstr>
      <vt:lpstr>Which Ethics Committee?</vt:lpstr>
      <vt:lpstr>Reminders </vt:lpstr>
      <vt:lpstr>Common Shortcomings</vt:lpstr>
      <vt:lpstr>Common Shortcomings</vt:lpstr>
      <vt:lpstr>Common Shortcomings</vt:lpstr>
      <vt:lpstr>Common Shortcomings</vt:lpstr>
      <vt:lpstr>Revised Ethics Form 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Sharon</cp:lastModifiedBy>
  <cp:revision>11</cp:revision>
  <dcterms:created xsi:type="dcterms:W3CDTF">2015-04-14T15:21:28Z</dcterms:created>
  <dcterms:modified xsi:type="dcterms:W3CDTF">2018-10-05T10:24:09Z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