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20"/>
  </p:notesMasterIdLst>
  <p:handoutMasterIdLst>
    <p:handoutMasterId r:id="rId21"/>
  </p:handoutMasterIdLst>
  <p:sldIdLst>
    <p:sldId id="278" r:id="rId2"/>
    <p:sldId id="324" r:id="rId3"/>
    <p:sldId id="282" r:id="rId4"/>
    <p:sldId id="266" r:id="rId5"/>
    <p:sldId id="317" r:id="rId6"/>
    <p:sldId id="314" r:id="rId7"/>
    <p:sldId id="315" r:id="rId8"/>
    <p:sldId id="316" r:id="rId9"/>
    <p:sldId id="274" r:id="rId10"/>
    <p:sldId id="313" r:id="rId11"/>
    <p:sldId id="289" r:id="rId12"/>
    <p:sldId id="306" r:id="rId13"/>
    <p:sldId id="305" r:id="rId14"/>
    <p:sldId id="307" r:id="rId15"/>
    <p:sldId id="321" r:id="rId16"/>
    <p:sldId id="311" r:id="rId17"/>
    <p:sldId id="312" r:id="rId18"/>
    <p:sldId id="322"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545" autoAdjust="0"/>
  </p:normalViewPr>
  <p:slideViewPr>
    <p:cSldViewPr>
      <p:cViewPr varScale="1">
        <p:scale>
          <a:sx n="75" d="100"/>
          <a:sy n="75" d="100"/>
        </p:scale>
        <p:origin x="2634" y="54"/>
      </p:cViewPr>
      <p:guideLst>
        <p:guide orient="horz" pos="2160"/>
        <p:guide pos="2880"/>
      </p:guideLst>
    </p:cSldViewPr>
  </p:slideViewPr>
  <p:notesTextViewPr>
    <p:cViewPr>
      <p:scale>
        <a:sx n="1" d="1"/>
        <a:sy n="1" d="1"/>
      </p:scale>
      <p:origin x="0" y="0"/>
    </p:cViewPr>
  </p:notesTextViewPr>
  <p:sorterViewPr>
    <p:cViewPr varScale="1">
      <p:scale>
        <a:sx n="1" d="1"/>
        <a:sy n="1" d="1"/>
      </p:scale>
      <p:origin x="0" y="-19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B5656C19-21FC-4538-BBBE-5B55A4F47161}" type="datetimeFigureOut">
              <a:rPr lang="en-GB" smtClean="0"/>
              <a:t>03/03/2021</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183BB7C3-7158-4DEE-9E93-7CDAC5383D4D}" type="slidenum">
              <a:rPr lang="en-GB" smtClean="0"/>
              <a:t>‹#›</a:t>
            </a:fld>
            <a:endParaRPr lang="en-GB"/>
          </a:p>
        </p:txBody>
      </p:sp>
    </p:spTree>
    <p:extLst>
      <p:ext uri="{BB962C8B-B14F-4D97-AF65-F5344CB8AC3E}">
        <p14:creationId xmlns:p14="http://schemas.microsoft.com/office/powerpoint/2010/main" val="16373575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8BFC98-80BF-493D-9DC3-8101EE046BA5}"/>
              </a:ext>
            </a:extLst>
          </p:cNvPr>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0D1E9561-9144-44DE-9A75-5396FFFB6920}"/>
              </a:ext>
            </a:extLst>
          </p:cNvPr>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9F88AE95-30A0-4662-89A1-186CD9599AFC}" type="datetimeFigureOut">
              <a:rPr lang="en-GB"/>
              <a:pPr>
                <a:defRPr/>
              </a:pPr>
              <a:t>03/03/2021</a:t>
            </a:fld>
            <a:endParaRPr lang="en-GB"/>
          </a:p>
        </p:txBody>
      </p:sp>
      <p:sp>
        <p:nvSpPr>
          <p:cNvPr id="4" name="Slide Image Placeholder 3">
            <a:extLst>
              <a:ext uri="{FF2B5EF4-FFF2-40B4-BE49-F238E27FC236}">
                <a16:creationId xmlns:a16="http://schemas.microsoft.com/office/drawing/2014/main" id="{AF016995-0EC6-4E00-97E6-EA8208D649A5}"/>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1FBF491-DF37-4C9B-8685-6C6FE6C4BD4B}"/>
              </a:ext>
            </a:extLst>
          </p:cNvPr>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78291DFD-781C-4008-BE42-4E5CE838C5D0}"/>
              </a:ext>
            </a:extLst>
          </p:cNvPr>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0730F3FB-10F1-4061-8729-3F48DAA03CE9}"/>
              </a:ext>
            </a:extLst>
          </p:cNvPr>
          <p:cNvSpPr>
            <a:spLocks noGrp="1"/>
          </p:cNvSpPr>
          <p:nvPr>
            <p:ph type="sldNum" sz="quarter" idx="5"/>
          </p:nvPr>
        </p:nvSpPr>
        <p:spPr>
          <a:xfrm>
            <a:off x="3777607" y="9264227"/>
            <a:ext cx="2889938" cy="48768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C6643B26-F7A6-4DBA-BFB2-D33BE6CA482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a:t>
            </a:fld>
            <a:endParaRPr lang="en-GB" altLang="en-US"/>
          </a:p>
        </p:txBody>
      </p:sp>
    </p:spTree>
    <p:extLst>
      <p:ext uri="{BB962C8B-B14F-4D97-AF65-F5344CB8AC3E}">
        <p14:creationId xmlns:p14="http://schemas.microsoft.com/office/powerpoint/2010/main" val="2925144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a:t>
            </a:fld>
            <a:endParaRPr lang="en-GB" altLang="en-US"/>
          </a:p>
        </p:txBody>
      </p:sp>
    </p:spTree>
    <p:extLst>
      <p:ext uri="{BB962C8B-B14F-4D97-AF65-F5344CB8AC3E}">
        <p14:creationId xmlns:p14="http://schemas.microsoft.com/office/powerpoint/2010/main" val="363198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Holbeche</a:t>
            </a:r>
            <a:r>
              <a:rPr lang="en-GB" dirty="0"/>
              <a:t>, L. (2005). </a:t>
            </a:r>
            <a:r>
              <a:rPr lang="en-GB" i="1" dirty="0"/>
              <a:t>High Performance organization: creating dynamic stability and sustainable success</a:t>
            </a:r>
            <a:r>
              <a:rPr lang="en-GB" dirty="0"/>
              <a:t>. London: Routledge. </a:t>
            </a:r>
          </a:p>
        </p:txBody>
      </p:sp>
      <p:sp>
        <p:nvSpPr>
          <p:cNvPr id="4" name="Slide Number Placeholder 3"/>
          <p:cNvSpPr>
            <a:spLocks noGrp="1"/>
          </p:cNvSpPr>
          <p:nvPr>
            <p:ph type="sldNum" sz="quarter" idx="5"/>
          </p:nvPr>
        </p:nvSpPr>
        <p:spPr/>
        <p:txBody>
          <a:bodyPr/>
          <a:lstStyle/>
          <a:p>
            <a:fld id="{C6643B26-F7A6-4DBA-BFB2-D33BE6CA4821}" type="slidenum">
              <a:rPr lang="en-GB" altLang="en-US" smtClean="0"/>
              <a:pPr/>
              <a:t>3</a:t>
            </a:fld>
            <a:endParaRPr lang="en-GB" altLang="en-US"/>
          </a:p>
        </p:txBody>
      </p:sp>
    </p:spTree>
    <p:extLst>
      <p:ext uri="{BB962C8B-B14F-4D97-AF65-F5344CB8AC3E}">
        <p14:creationId xmlns:p14="http://schemas.microsoft.com/office/powerpoint/2010/main" val="1729153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4</a:t>
            </a:fld>
            <a:endParaRPr lang="en-GB" altLang="en-US"/>
          </a:p>
        </p:txBody>
      </p:sp>
    </p:spTree>
    <p:extLst>
      <p:ext uri="{BB962C8B-B14F-4D97-AF65-F5344CB8AC3E}">
        <p14:creationId xmlns:p14="http://schemas.microsoft.com/office/powerpoint/2010/main" val="1119286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5</a:t>
            </a:fld>
            <a:endParaRPr lang="en-GB" altLang="en-US"/>
          </a:p>
        </p:txBody>
      </p:sp>
    </p:spTree>
    <p:extLst>
      <p:ext uri="{BB962C8B-B14F-4D97-AF65-F5344CB8AC3E}">
        <p14:creationId xmlns:p14="http://schemas.microsoft.com/office/powerpoint/2010/main" val="39876919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p:spPr>
        <p:txBody>
          <a:bodyPr/>
          <a:lstStyle/>
          <a:p>
            <a:pPr eaLnBrk="1" hangingPunct="1"/>
            <a:endParaRPr lang="en-US" dirty="0"/>
          </a:p>
        </p:txBody>
      </p:sp>
      <p:sp>
        <p:nvSpPr>
          <p:cNvPr id="57348" name="Slide Number Placeholder 3"/>
          <p:cNvSpPr>
            <a:spLocks noGrp="1"/>
          </p:cNvSpPr>
          <p:nvPr>
            <p:ph type="sldNum" sz="quarter" idx="5"/>
          </p:nvPr>
        </p:nvSpPr>
        <p:spPr>
          <a:noFill/>
        </p:spPr>
        <p:txBody>
          <a:bodyPr/>
          <a:lstStyle/>
          <a:p>
            <a:fld id="{58E9F019-E6E2-4B27-A6A1-C13E69FB7F75}" type="slidenum">
              <a:rPr lang="en-GB"/>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p:spPr>
        <p:txBody>
          <a:bodyPr/>
          <a:lstStyle/>
          <a:p>
            <a:pPr eaLnBrk="1" hangingPunct="1"/>
            <a:endParaRPr lang="en-US" dirty="0"/>
          </a:p>
        </p:txBody>
      </p:sp>
      <p:sp>
        <p:nvSpPr>
          <p:cNvPr id="59396" name="Slide Number Placeholder 3"/>
          <p:cNvSpPr>
            <a:spLocks noGrp="1"/>
          </p:cNvSpPr>
          <p:nvPr>
            <p:ph type="sldNum" sz="quarter" idx="5"/>
          </p:nvPr>
        </p:nvSpPr>
        <p:spPr>
          <a:noFill/>
        </p:spPr>
        <p:txBody>
          <a:bodyPr/>
          <a:lstStyle/>
          <a:p>
            <a:fld id="{B08CC182-AD05-4D97-8BC5-6AC5886263E8}" type="slidenum">
              <a:rPr lang="en-GB"/>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p:spPr>
        <p:txBody>
          <a:bodyPr/>
          <a:lstStyle/>
          <a:p>
            <a:pPr eaLnBrk="1" hangingPunct="1"/>
            <a:endParaRPr lang="en-US" dirty="0"/>
          </a:p>
        </p:txBody>
      </p:sp>
      <p:sp>
        <p:nvSpPr>
          <p:cNvPr id="60420" name="Slide Number Placeholder 3"/>
          <p:cNvSpPr>
            <a:spLocks noGrp="1"/>
          </p:cNvSpPr>
          <p:nvPr>
            <p:ph type="sldNum" sz="quarter" idx="5"/>
          </p:nvPr>
        </p:nvSpPr>
        <p:spPr>
          <a:noFill/>
        </p:spPr>
        <p:txBody>
          <a:bodyPr/>
          <a:lstStyle/>
          <a:p>
            <a:fld id="{102951A5-E9F6-4FA7-8FFB-36DBEA750D70}" type="slidenum">
              <a:rPr lang="en-GB"/>
              <a:pPr/>
              <a:t>8</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p:spPr>
        <p:txBody>
          <a:bodyPr/>
          <a:lstStyle/>
          <a:p>
            <a:pPr eaLnBrk="1" hangingPunct="1"/>
            <a:r>
              <a:rPr lang="en-US" dirty="0"/>
              <a:t>How can we do this in the current climate when most people are working from home? Add to the chat. </a:t>
            </a:r>
          </a:p>
        </p:txBody>
      </p:sp>
      <p:sp>
        <p:nvSpPr>
          <p:cNvPr id="58372" name="Slide Number Placeholder 3"/>
          <p:cNvSpPr>
            <a:spLocks noGrp="1"/>
          </p:cNvSpPr>
          <p:nvPr>
            <p:ph type="sldNum" sz="quarter" idx="5"/>
          </p:nvPr>
        </p:nvSpPr>
        <p:spPr>
          <a:noFill/>
        </p:spPr>
        <p:txBody>
          <a:bodyPr/>
          <a:lstStyle/>
          <a:p>
            <a:fld id="{EACD120A-1BCA-49A0-A793-00823A4423B1}" type="slidenum">
              <a:rPr lang="en-GB"/>
              <a:pPr/>
              <a:t>9</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10</a:t>
            </a:fld>
            <a:endParaRPr lang="en-GB" altLang="en-US"/>
          </a:p>
        </p:txBody>
      </p:sp>
    </p:spTree>
    <p:extLst>
      <p:ext uri="{BB962C8B-B14F-4D97-AF65-F5344CB8AC3E}">
        <p14:creationId xmlns:p14="http://schemas.microsoft.com/office/powerpoint/2010/main" val="34606941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11</a:t>
            </a:fld>
            <a:endParaRPr lang="en-GB" altLang="en-US"/>
          </a:p>
        </p:txBody>
      </p:sp>
    </p:spTree>
    <p:extLst>
      <p:ext uri="{BB962C8B-B14F-4D97-AF65-F5344CB8AC3E}">
        <p14:creationId xmlns:p14="http://schemas.microsoft.com/office/powerpoint/2010/main" val="12564079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12</a:t>
            </a:fld>
            <a:endParaRPr lang="en-GB" altLang="en-US"/>
          </a:p>
        </p:txBody>
      </p:sp>
    </p:spTree>
    <p:extLst>
      <p:ext uri="{BB962C8B-B14F-4D97-AF65-F5344CB8AC3E}">
        <p14:creationId xmlns:p14="http://schemas.microsoft.com/office/powerpoint/2010/main" val="16280007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13</a:t>
            </a:fld>
            <a:endParaRPr lang="en-GB" altLang="en-US"/>
          </a:p>
        </p:txBody>
      </p:sp>
    </p:spTree>
    <p:extLst>
      <p:ext uri="{BB962C8B-B14F-4D97-AF65-F5344CB8AC3E}">
        <p14:creationId xmlns:p14="http://schemas.microsoft.com/office/powerpoint/2010/main" val="22439593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14</a:t>
            </a:fld>
            <a:endParaRPr lang="en-GB" altLang="en-US"/>
          </a:p>
        </p:txBody>
      </p:sp>
    </p:spTree>
    <p:extLst>
      <p:ext uri="{BB962C8B-B14F-4D97-AF65-F5344CB8AC3E}">
        <p14:creationId xmlns:p14="http://schemas.microsoft.com/office/powerpoint/2010/main" val="20630219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values reflect what is important to us. They are a shorthand way of describing our individual motivations. Together with our beliefs, they are the causal factors that drive our decision-making.</a:t>
            </a:r>
          </a:p>
          <a:p>
            <a:r>
              <a:rPr lang="en-GB" dirty="0"/>
              <a:t>Values can be positive or fear-based (limiting). For example, honesty, trust and accountability are positive values, whereas blame, revenge and manipulation are potentially limiting, or fear-based, values.</a:t>
            </a:r>
          </a:p>
          <a:p>
            <a:r>
              <a:rPr lang="en-GB" dirty="0"/>
              <a:t>Personal mastery involves overcoming or eliminating our fear-based beliefs. When our beliefs or behaviours are out of alignment with what is really important to us - our values, we lack authenticity.</a:t>
            </a:r>
          </a:p>
          <a:p>
            <a:r>
              <a:rPr lang="en-GB" dirty="0"/>
              <a:t>Every human being on the planet grows and develops within seven well defined areas. These areas are defined in the Barrett Seven Levels of Consciousness Model Each area focuses on a particular need that is common to all people. The level of growth and development of an individual depends on their ability to satisfy these needs.</a:t>
            </a:r>
          </a:p>
          <a:p>
            <a:r>
              <a:rPr lang="en-GB" dirty="0"/>
              <a:t>At different times you may find that you focus more on some levels and less on others, in response to changing life conditions. It is important to understand that in terms of the seven areas higher is not better; for example it will be difficult for you to focus on helping others if you are having health and money problems.</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15</a:t>
            </a:fld>
            <a:endParaRPr lang="en-GB" altLang="en-US"/>
          </a:p>
        </p:txBody>
      </p:sp>
    </p:spTree>
    <p:extLst>
      <p:ext uri="{BB962C8B-B14F-4D97-AF65-F5344CB8AC3E}">
        <p14:creationId xmlns:p14="http://schemas.microsoft.com/office/powerpoint/2010/main" val="3076399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16</a:t>
            </a:fld>
            <a:endParaRPr lang="en-GB" altLang="en-US"/>
          </a:p>
        </p:txBody>
      </p:sp>
    </p:spTree>
    <p:extLst>
      <p:ext uri="{BB962C8B-B14F-4D97-AF65-F5344CB8AC3E}">
        <p14:creationId xmlns:p14="http://schemas.microsoft.com/office/powerpoint/2010/main" val="27593280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Assignment</a:t>
            </a:r>
            <a:r>
              <a:rPr lang="en-GB" baseline="0" dirty="0"/>
              <a:t> 2:</a:t>
            </a:r>
          </a:p>
          <a:p>
            <a:endParaRPr lang="en-GB" baseline="0" dirty="0"/>
          </a:p>
          <a:p>
            <a:r>
              <a:rPr lang="en-GB" baseline="0" dirty="0"/>
              <a:t>A critical analysis of the skills, knowledge and behaviour of an employee who is likely to perform well at the organisation, with reference to the organisation’s values. </a:t>
            </a:r>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17</a:t>
            </a:fld>
            <a:endParaRPr lang="en-GB" altLang="en-US"/>
          </a:p>
        </p:txBody>
      </p:sp>
    </p:spTree>
    <p:extLst>
      <p:ext uri="{BB962C8B-B14F-4D97-AF65-F5344CB8AC3E}">
        <p14:creationId xmlns:p14="http://schemas.microsoft.com/office/powerpoint/2010/main" val="22464945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18</a:t>
            </a:fld>
            <a:endParaRPr lang="en-GB" altLang="en-US"/>
          </a:p>
        </p:txBody>
      </p:sp>
    </p:spTree>
    <p:extLst>
      <p:ext uri="{BB962C8B-B14F-4D97-AF65-F5344CB8AC3E}">
        <p14:creationId xmlns:p14="http://schemas.microsoft.com/office/powerpoint/2010/main" val="2541523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B4CB6B42-4A1C-42A0-BEE0-78A9D282983D}" type="datetime1">
              <a:rPr lang="en-GB" smtClean="0"/>
              <a:pPr>
                <a:defRPr/>
              </a:pPr>
              <a:t>03/03/2021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r>
              <a:rPr lang="en-GB"/>
              <a:t>TSD50011011</a:t>
            </a:r>
          </a:p>
        </p:txBody>
      </p:sp>
      <p:sp>
        <p:nvSpPr>
          <p:cNvPr id="6" name="Slide Number Placeholder 5"/>
          <p:cNvSpPr>
            <a:spLocks noGrp="1"/>
          </p:cNvSpPr>
          <p:nvPr>
            <p:ph type="sldNum" sz="quarter" idx="12"/>
          </p:nvPr>
        </p:nvSpPr>
        <p:spPr/>
        <p:txBody>
          <a:bodyPr/>
          <a:lstStyle/>
          <a:p>
            <a:fld id="{613E44B1-C2AE-4C25-9CD7-7CCAF8D6BB5D}" type="slidenum">
              <a:rPr lang="en-GB" altLang="en-US" smtClean="0"/>
              <a:pPr/>
              <a:t>‹#›</a:t>
            </a:fld>
            <a:endParaRPr lang="en-GB" altLang="en-US"/>
          </a:p>
        </p:txBody>
      </p:sp>
    </p:spTree>
    <p:extLst>
      <p:ext uri="{BB962C8B-B14F-4D97-AF65-F5344CB8AC3E}">
        <p14:creationId xmlns:p14="http://schemas.microsoft.com/office/powerpoint/2010/main" val="774321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5569C268-EFDB-4C2F-B4CC-8294582000CE}" type="datetime1">
              <a:rPr lang="en-GB" smtClean="0"/>
              <a:pPr>
                <a:defRPr/>
              </a:pPr>
              <a:t>03/03/2021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r>
              <a:rPr lang="en-GB"/>
              <a:t>TSD50011011</a:t>
            </a:r>
          </a:p>
        </p:txBody>
      </p:sp>
      <p:sp>
        <p:nvSpPr>
          <p:cNvPr id="6" name="Slide Number Placeholder 5"/>
          <p:cNvSpPr>
            <a:spLocks noGrp="1"/>
          </p:cNvSpPr>
          <p:nvPr>
            <p:ph type="sldNum" sz="quarter" idx="12"/>
          </p:nvPr>
        </p:nvSpPr>
        <p:spPr/>
        <p:txBody>
          <a:bodyPr/>
          <a:lstStyle/>
          <a:p>
            <a:fld id="{6DA5739A-AE90-41A2-8784-2E0E5CD5D62E}" type="slidenum">
              <a:rPr lang="en-GB" altLang="en-US" smtClean="0"/>
              <a:pPr/>
              <a:t>‹#›</a:t>
            </a:fld>
            <a:endParaRPr lang="en-GB" altLang="en-US"/>
          </a:p>
        </p:txBody>
      </p:sp>
    </p:spTree>
    <p:extLst>
      <p:ext uri="{BB962C8B-B14F-4D97-AF65-F5344CB8AC3E}">
        <p14:creationId xmlns:p14="http://schemas.microsoft.com/office/powerpoint/2010/main" val="1328725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267C15E5-F5E2-4DA7-8800-29609ABE386D}" type="datetime1">
              <a:rPr lang="en-GB" smtClean="0"/>
              <a:pPr>
                <a:defRPr/>
              </a:pPr>
              <a:t>03/03/2021</a:t>
            </a:fld>
            <a:endParaRPr lang="en-GB"/>
          </a:p>
        </p:txBody>
      </p:sp>
      <p:sp>
        <p:nvSpPr>
          <p:cNvPr id="6" name="Slide Number Placeholder 5"/>
          <p:cNvSpPr>
            <a:spLocks noGrp="1"/>
          </p:cNvSpPr>
          <p:nvPr>
            <p:ph type="sldNum" sz="quarter" idx="12"/>
          </p:nvPr>
        </p:nvSpPr>
        <p:spPr/>
        <p:txBody>
          <a:bodyPr/>
          <a:lstStyle/>
          <a:p>
            <a:fld id="{DA99552E-1074-446D-8E88-8A413AEFB863}" type="slidenum">
              <a:rPr lang="en-GB" altLang="en-US" smtClean="0"/>
              <a:pPr/>
              <a:t>‹#›</a:t>
            </a:fld>
            <a:endParaRPr lang="en-GB" altLang="en-US"/>
          </a:p>
        </p:txBody>
      </p:sp>
    </p:spTree>
    <p:extLst>
      <p:ext uri="{BB962C8B-B14F-4D97-AF65-F5344CB8AC3E}">
        <p14:creationId xmlns:p14="http://schemas.microsoft.com/office/powerpoint/2010/main" val="1819405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F83EBCCF-F5B8-4643-A0E5-5C9F0567C7EA}" type="datetime1">
              <a:rPr lang="en-GB" smtClean="0"/>
              <a:pPr>
                <a:defRPr/>
              </a:pPr>
              <a:t>03/03/2021</a:t>
            </a:fld>
            <a:endParaRPr lang="en-GB"/>
          </a:p>
        </p:txBody>
      </p:sp>
      <p:sp>
        <p:nvSpPr>
          <p:cNvPr id="7" name="Slide Number Placeholder 6"/>
          <p:cNvSpPr>
            <a:spLocks noGrp="1"/>
          </p:cNvSpPr>
          <p:nvPr>
            <p:ph type="sldNum" sz="quarter" idx="12"/>
          </p:nvPr>
        </p:nvSpPr>
        <p:spPr/>
        <p:txBody>
          <a:bodyPr/>
          <a:lstStyle/>
          <a:p>
            <a:fld id="{0F178957-827C-445B-B401-E26D82BD4A2E}" type="slidenum">
              <a:rPr lang="en-GB" altLang="en-US" smtClean="0"/>
              <a:pPr/>
              <a:t>‹#›</a:t>
            </a:fld>
            <a:endParaRPr lang="en-GB" altLang="en-US"/>
          </a:p>
        </p:txBody>
      </p:sp>
    </p:spTree>
    <p:extLst>
      <p:ext uri="{BB962C8B-B14F-4D97-AF65-F5344CB8AC3E}">
        <p14:creationId xmlns:p14="http://schemas.microsoft.com/office/powerpoint/2010/main" val="3109777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346967B6-4265-4F4F-A305-E93F0F908AE2}" type="datetime1">
              <a:rPr lang="en-GB" smtClean="0"/>
              <a:pPr>
                <a:defRPr/>
              </a:pPr>
              <a:t>03/03/2021</a:t>
            </a:fld>
            <a:endParaRPr lang="en-GB"/>
          </a:p>
        </p:txBody>
      </p:sp>
      <p:sp>
        <p:nvSpPr>
          <p:cNvPr id="9" name="Slide Number Placeholder 8"/>
          <p:cNvSpPr>
            <a:spLocks noGrp="1"/>
          </p:cNvSpPr>
          <p:nvPr>
            <p:ph type="sldNum" sz="quarter" idx="12"/>
          </p:nvPr>
        </p:nvSpPr>
        <p:spPr/>
        <p:txBody>
          <a:bodyPr/>
          <a:lstStyle/>
          <a:p>
            <a:fld id="{61B498F2-8252-48C3-BB25-63F03DAC0A56}" type="slidenum">
              <a:rPr lang="en-GB" altLang="en-US" smtClean="0"/>
              <a:pPr/>
              <a:t>‹#›</a:t>
            </a:fld>
            <a:endParaRPr lang="en-GB" altLang="en-US"/>
          </a:p>
        </p:txBody>
      </p:sp>
    </p:spTree>
    <p:extLst>
      <p:ext uri="{BB962C8B-B14F-4D97-AF65-F5344CB8AC3E}">
        <p14:creationId xmlns:p14="http://schemas.microsoft.com/office/powerpoint/2010/main" val="3043671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9CD9F659-5D61-480C-B75E-997CF9ECDFB2}" type="datetime1">
              <a:rPr lang="en-GB" smtClean="0"/>
              <a:pPr>
                <a:defRPr/>
              </a:pPr>
              <a:t>03/03/2021</a:t>
            </a:fld>
            <a:endParaRPr lang="en-GB"/>
          </a:p>
        </p:txBody>
      </p:sp>
      <p:sp>
        <p:nvSpPr>
          <p:cNvPr id="5" name="Slide Number Placeholder 4"/>
          <p:cNvSpPr>
            <a:spLocks noGrp="1"/>
          </p:cNvSpPr>
          <p:nvPr>
            <p:ph type="sldNum" sz="quarter" idx="12"/>
          </p:nvPr>
        </p:nvSpPr>
        <p:spPr/>
        <p:txBody>
          <a:bodyPr/>
          <a:lstStyle/>
          <a:p>
            <a:fld id="{1131791A-1B96-45BD-97AE-BCDD2F885E12}" type="slidenum">
              <a:rPr lang="en-GB" altLang="en-US" smtClean="0"/>
              <a:pPr/>
              <a:t>‹#›</a:t>
            </a:fld>
            <a:endParaRPr lang="en-GB" altLang="en-US"/>
          </a:p>
        </p:txBody>
      </p:sp>
    </p:spTree>
    <p:extLst>
      <p:ext uri="{BB962C8B-B14F-4D97-AF65-F5344CB8AC3E}">
        <p14:creationId xmlns:p14="http://schemas.microsoft.com/office/powerpoint/2010/main" val="1781916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F1D60E83-AC1D-4D57-9F73-5C81139CF090}" type="datetime1">
              <a:rPr lang="en-GB" smtClean="0"/>
              <a:pPr>
                <a:defRPr/>
              </a:pPr>
              <a:t>03/03/2021</a:t>
            </a:fld>
            <a:endParaRPr lang="en-GB"/>
          </a:p>
        </p:txBody>
      </p:sp>
      <p:sp>
        <p:nvSpPr>
          <p:cNvPr id="4" name="Slide Number Placeholder 3"/>
          <p:cNvSpPr>
            <a:spLocks noGrp="1"/>
          </p:cNvSpPr>
          <p:nvPr>
            <p:ph type="sldNum" sz="quarter" idx="12"/>
          </p:nvPr>
        </p:nvSpPr>
        <p:spPr/>
        <p:txBody>
          <a:bodyPr/>
          <a:lstStyle/>
          <a:p>
            <a:fld id="{4DB1113F-17E8-4F13-B73A-CC10FC4B3136}" type="slidenum">
              <a:rPr lang="en-GB" altLang="en-US" smtClean="0"/>
              <a:pPr/>
              <a:t>‹#›</a:t>
            </a:fld>
            <a:endParaRPr lang="en-GB" altLang="en-US"/>
          </a:p>
        </p:txBody>
      </p:sp>
    </p:spTree>
    <p:extLst>
      <p:ext uri="{BB962C8B-B14F-4D97-AF65-F5344CB8AC3E}">
        <p14:creationId xmlns:p14="http://schemas.microsoft.com/office/powerpoint/2010/main" val="4142515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E979FD40-5E8F-4D3E-ADDC-BED0E6730DFE}" type="datetime1">
              <a:rPr lang="en-GB" smtClean="0"/>
              <a:pPr>
                <a:defRPr/>
              </a:pPr>
              <a:t>03/03/2021</a:t>
            </a:fld>
            <a:endParaRPr lang="en-GB"/>
          </a:p>
        </p:txBody>
      </p:sp>
      <p:sp>
        <p:nvSpPr>
          <p:cNvPr id="7" name="Slide Number Placeholder 6"/>
          <p:cNvSpPr>
            <a:spLocks noGrp="1"/>
          </p:cNvSpPr>
          <p:nvPr>
            <p:ph type="sldNum" sz="quarter" idx="12"/>
          </p:nvPr>
        </p:nvSpPr>
        <p:spPr/>
        <p:txBody>
          <a:bodyPr/>
          <a:lstStyle/>
          <a:p>
            <a:fld id="{818ACF00-3DD0-4CE1-9E43-7B8F6FC72754}" type="slidenum">
              <a:rPr lang="en-GB" altLang="en-US" smtClean="0"/>
              <a:pPr/>
              <a:t>‹#›</a:t>
            </a:fld>
            <a:endParaRPr lang="en-GB" altLang="en-US"/>
          </a:p>
        </p:txBody>
      </p:sp>
    </p:spTree>
    <p:extLst>
      <p:ext uri="{BB962C8B-B14F-4D97-AF65-F5344CB8AC3E}">
        <p14:creationId xmlns:p14="http://schemas.microsoft.com/office/powerpoint/2010/main" val="3050913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4FD0A25F-A97C-474F-8C0A-A30B98CB50F6}" type="datetime1">
              <a:rPr lang="en-GB" smtClean="0"/>
              <a:pPr>
                <a:defRPr/>
              </a:pPr>
              <a:t>03/03/2021</a:t>
            </a:fld>
            <a:endParaRPr lang="en-GB"/>
          </a:p>
        </p:txBody>
      </p:sp>
      <p:sp>
        <p:nvSpPr>
          <p:cNvPr id="7" name="Slide Number Placeholder 6"/>
          <p:cNvSpPr>
            <a:spLocks noGrp="1"/>
          </p:cNvSpPr>
          <p:nvPr>
            <p:ph type="sldNum" sz="quarter" idx="12"/>
          </p:nvPr>
        </p:nvSpPr>
        <p:spPr/>
        <p:txBody>
          <a:bodyPr/>
          <a:lstStyle/>
          <a:p>
            <a:fld id="{8E8C06CD-503A-408B-8599-C2C78CA36088}" type="slidenum">
              <a:rPr lang="en-GB" altLang="en-US" smtClean="0"/>
              <a:pPr/>
              <a:t>‹#›</a:t>
            </a:fld>
            <a:endParaRPr lang="en-GB" altLang="en-US"/>
          </a:p>
        </p:txBody>
      </p:sp>
    </p:spTree>
    <p:extLst>
      <p:ext uri="{BB962C8B-B14F-4D97-AF65-F5344CB8AC3E}">
        <p14:creationId xmlns:p14="http://schemas.microsoft.com/office/powerpoint/2010/main" val="2763355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40F8D5F5-FD43-4C0F-9FAC-B0F0C05C5409}" type="datetime1">
              <a:rPr lang="en-GB" smtClean="0"/>
              <a:pPr>
                <a:defRPr/>
              </a:pPr>
              <a:t>03/03/2021</a:t>
            </a:fld>
            <a:endParaRPr lang="en-GB"/>
          </a:p>
        </p:txBody>
      </p:sp>
      <p:sp>
        <p:nvSpPr>
          <p:cNvPr id="6" name="Slide Number Placeholder 5"/>
          <p:cNvSpPr>
            <a:spLocks noGrp="1"/>
          </p:cNvSpPr>
          <p:nvPr>
            <p:ph type="sldNum" sz="quarter" idx="12"/>
          </p:nvPr>
        </p:nvSpPr>
        <p:spPr/>
        <p:txBody>
          <a:bodyPr/>
          <a:lstStyle/>
          <a:p>
            <a:fld id="{EF088ECF-54A5-449A-99AC-5B0AFEA6499E}" type="slidenum">
              <a:rPr lang="en-GB" altLang="en-US" smtClean="0"/>
              <a:pPr/>
              <a:t>‹#›</a:t>
            </a:fld>
            <a:endParaRPr lang="en-GB" altLang="en-US"/>
          </a:p>
        </p:txBody>
      </p:sp>
    </p:spTree>
    <p:extLst>
      <p:ext uri="{BB962C8B-B14F-4D97-AF65-F5344CB8AC3E}">
        <p14:creationId xmlns:p14="http://schemas.microsoft.com/office/powerpoint/2010/main" val="2835224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AA52699E-C47B-4253-A294-9F708589E45C}" type="datetime1">
              <a:rPr lang="en-GB" smtClean="0"/>
              <a:pPr>
                <a:defRPr/>
              </a:pPr>
              <a:t>03/03/2021</a:t>
            </a:fld>
            <a:endParaRPr lang="en-GB"/>
          </a:p>
        </p:txBody>
      </p:sp>
      <p:sp>
        <p:nvSpPr>
          <p:cNvPr id="6" name="Slide Number Placeholder 5"/>
          <p:cNvSpPr>
            <a:spLocks noGrp="1"/>
          </p:cNvSpPr>
          <p:nvPr>
            <p:ph type="sldNum" sz="quarter" idx="12"/>
          </p:nvPr>
        </p:nvSpPr>
        <p:spPr/>
        <p:txBody>
          <a:bodyPr/>
          <a:lstStyle/>
          <a:p>
            <a:fld id="{42FD6F38-1EF5-4440-B552-89FA2FFCFA0D}" type="slidenum">
              <a:rPr lang="en-GB" altLang="en-US" smtClean="0"/>
              <a:pPr/>
              <a:t>‹#›</a:t>
            </a:fld>
            <a:endParaRPr lang="en-GB" altLang="en-US"/>
          </a:p>
        </p:txBody>
      </p:sp>
    </p:spTree>
    <p:extLst>
      <p:ext uri="{BB962C8B-B14F-4D97-AF65-F5344CB8AC3E}">
        <p14:creationId xmlns:p14="http://schemas.microsoft.com/office/powerpoint/2010/main" val="40961296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72B74AF6-6C7D-47A0-89FF-2B6981B7205D}" type="slidenum">
              <a:rPr lang="en-GB" altLang="en-US" smtClean="0"/>
              <a:pPr/>
              <a:t>‹#›</a:t>
            </a:fld>
            <a:endParaRPr lang="en-GB" altLang="en-US"/>
          </a:p>
        </p:txBody>
      </p:sp>
    </p:spTree>
    <p:extLst>
      <p:ext uri="{BB962C8B-B14F-4D97-AF65-F5344CB8AC3E}">
        <p14:creationId xmlns:p14="http://schemas.microsoft.com/office/powerpoint/2010/main" val="4067343840"/>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p:nvGrpSpPr>
        <p:grpSpPr bwMode="auto">
          <a:xfrm>
            <a:off x="9369425" y="106363"/>
            <a:ext cx="2979738" cy="5918200"/>
            <a:chOff x="9234062" y="-92622"/>
            <a:chExt cx="2979308" cy="5917970"/>
          </a:xfrm>
        </p:grpSpPr>
        <p:sp>
          <p:nvSpPr>
            <p:cNvPr id="6" name="Tekstvak 33"/>
            <p:cNvSpPr txBox="1">
              <a:spLocks noChangeArrowheads="1"/>
            </p:cNvSpPr>
            <p:nvPr/>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72B74AF6-6C7D-47A0-89FF-2B6981B7205D}" type="slidenum">
              <a:rPr lang="en-GB" altLang="en-US" smtClean="0"/>
              <a:pPr/>
              <a:t>‹#›</a:t>
            </a:fld>
            <a:endParaRPr lang="en-GB" altLang="en-US"/>
          </a:p>
        </p:txBody>
      </p:sp>
    </p:spTree>
    <p:extLst>
      <p:ext uri="{BB962C8B-B14F-4D97-AF65-F5344CB8AC3E}">
        <p14:creationId xmlns:p14="http://schemas.microsoft.com/office/powerpoint/2010/main" val="1007284369"/>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fld id="{EFD0A9AD-AA6F-4229-A7B7-1CBDAA680C8F}" type="datetime1">
              <a:rPr lang="en-GB" smtClean="0"/>
              <a:pPr>
                <a:defRPr/>
              </a:pPr>
              <a:t>03/03/2021</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2B74AF6-6C7D-47A0-89FF-2B6981B7205D}" type="slidenum">
              <a:rPr lang="en-GB" altLang="en-US" smtClean="0"/>
              <a:pPr/>
              <a:t>‹#›</a:t>
            </a:fld>
            <a:endParaRPr lang="en-GB" altLang="en-US"/>
          </a:p>
        </p:txBody>
      </p:sp>
    </p:spTree>
    <p:extLst>
      <p:ext uri="{BB962C8B-B14F-4D97-AF65-F5344CB8AC3E}">
        <p14:creationId xmlns:p14="http://schemas.microsoft.com/office/powerpoint/2010/main" val="1595198651"/>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zsrTeyb7eAhVGgxoKHbwgBTQQjRx6BAgBEAU&amp;url=https://www.psav.com/our-story/core-values&amp;psig=AOvVaw1IutTQT63UgfyruH9NkkIX&amp;ust=154155245260164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5s6uhlcPeAhWyyIUKHS3KAdwQjRx6BAgBEAU&amp;url=http://actors9.com/values-clipart/classy-values-clipart-beliefs-and-clipartxtras/&amp;psig=AOvVaw3wXuV3n-PJP3zS2yxC6SN1&amp;ust=1541701041235494"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bsrzPmsPeAhWwz4UKHZGsDPMQjRx6BAgBEAU&amp;url=https://corp.keurig.ca/en-CA/Sustainability/canada/PeopleAndCommunities.aspx&amp;psig=AOvVaw3wXuV3n-PJP3zS2yxC6SN1&amp;ust=1541701041235494"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valuescentre.com/tools-assessments/pva/"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about.ikea.com/en/about-us/ikea-culture-and-values#:~:text=The%208%20IKEA%20Key%20Values%201%20Togetherness.%20Togetherness,take%20responsibility.%20...%208%20Lead%20by%20example."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1B68-23CE-4346-8096-8D066085F6E1}"/>
              </a:ext>
            </a:extLst>
          </p:cNvPr>
          <p:cNvSpPr>
            <a:spLocks noGrp="1"/>
          </p:cNvSpPr>
          <p:nvPr>
            <p:ph type="ctrTitle"/>
          </p:nvPr>
        </p:nvSpPr>
        <p:spPr>
          <a:xfrm>
            <a:off x="467544" y="1412776"/>
            <a:ext cx="8229600" cy="648072"/>
          </a:xfrm>
        </p:spPr>
        <p:txBody>
          <a:bodyPr>
            <a:normAutofit fontScale="90000"/>
          </a:bodyPr>
          <a:lstStyle/>
          <a:p>
            <a:pPr eaLnBrk="1" fontAlgn="auto" hangingPunct="1">
              <a:spcAft>
                <a:spcPts val="0"/>
              </a:spcAft>
              <a:defRPr/>
            </a:pPr>
            <a:r>
              <a:rPr lang="en-US" dirty="0"/>
              <a:t>Building a high performance culture</a:t>
            </a:r>
          </a:p>
        </p:txBody>
      </p:sp>
      <p:sp>
        <p:nvSpPr>
          <p:cNvPr id="4099" name="Subtitle 3">
            <a:extLst>
              <a:ext uri="{FF2B5EF4-FFF2-40B4-BE49-F238E27FC236}">
                <a16:creationId xmlns:a16="http://schemas.microsoft.com/office/drawing/2014/main" id="{ECCC9BCA-F102-4D3E-A26E-728BA46C946C}"/>
              </a:ext>
            </a:extLst>
          </p:cNvPr>
          <p:cNvSpPr>
            <a:spLocks noGrp="1"/>
          </p:cNvSpPr>
          <p:nvPr>
            <p:ph type="subTitle" idx="1"/>
          </p:nvPr>
        </p:nvSpPr>
        <p:spPr>
          <a:xfrm>
            <a:off x="1571625" y="2143125"/>
            <a:ext cx="6400800" cy="1752600"/>
          </a:xfrm>
        </p:spPr>
        <p:txBody>
          <a:bodyPr/>
          <a:lstStyle/>
          <a:p>
            <a:pPr eaLnBrk="1" hangingPunct="1"/>
            <a:endParaRPr lang="en-US" altLang="en-US" dirty="0"/>
          </a:p>
        </p:txBody>
      </p:sp>
      <p:sp>
        <p:nvSpPr>
          <p:cNvPr id="5" name="Subtitle 2">
            <a:extLst>
              <a:ext uri="{FF2B5EF4-FFF2-40B4-BE49-F238E27FC236}">
                <a16:creationId xmlns:a16="http://schemas.microsoft.com/office/drawing/2014/main" id="{01BC7F1F-A6EB-468F-9DD0-E1CA21FEC792}"/>
              </a:ext>
            </a:extLst>
          </p:cNvPr>
          <p:cNvSpPr txBox="1">
            <a:spLocks/>
          </p:cNvSpPr>
          <p:nvPr/>
        </p:nvSpPr>
        <p:spPr>
          <a:xfrm>
            <a:off x="1381944" y="2792810"/>
            <a:ext cx="6400800" cy="1752600"/>
          </a:xfrm>
          <a:prstGeom prst="rect">
            <a:avLst/>
          </a:prstGeom>
        </p:spPr>
        <p:txBody>
          <a:bodyPr>
            <a:normAutofit/>
          </a:bodyPr>
          <a:lstStyle/>
          <a:p>
            <a:pPr algn="ctr" fontAlgn="auto">
              <a:spcBef>
                <a:spcPct val="20000"/>
              </a:spcBef>
              <a:spcAft>
                <a:spcPts val="0"/>
              </a:spcAft>
              <a:buClr>
                <a:schemeClr val="tx1">
                  <a:shade val="95000"/>
                </a:schemeClr>
              </a:buClr>
              <a:buSzPct val="65000"/>
              <a:buFont typeface="Wingdings 2"/>
              <a:buNone/>
              <a:defRPr/>
            </a:pPr>
            <a:r>
              <a:rPr lang="en-GB" sz="2800" dirty="0">
                <a:latin typeface="+mn-lt"/>
                <a:cs typeface="+mn-cs"/>
              </a:rPr>
              <a:t>BMSW5105</a:t>
            </a:r>
          </a:p>
        </p:txBody>
      </p:sp>
      <p:pic>
        <p:nvPicPr>
          <p:cNvPr id="1026" name="Picture 2" descr="Image result for values">
            <a:hlinkClick r:id="rId3"/>
            <a:extLst>
              <a:ext uri="{FF2B5EF4-FFF2-40B4-BE49-F238E27FC236}">
                <a16:creationId xmlns:a16="http://schemas.microsoft.com/office/drawing/2014/main" id="{433822B9-A750-4505-AE34-9EF6215DC22B}"/>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1571625" y="3357563"/>
            <a:ext cx="6429322" cy="2375694"/>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9036496" cy="1143000"/>
          </a:xfrm>
        </p:spPr>
        <p:txBody>
          <a:bodyPr>
            <a:normAutofit/>
          </a:bodyPr>
          <a:lstStyle/>
          <a:p>
            <a:r>
              <a:rPr lang="en-GB" dirty="0"/>
              <a:t>Learning Outcomes for this Session</a:t>
            </a:r>
          </a:p>
        </p:txBody>
      </p:sp>
      <p:sp>
        <p:nvSpPr>
          <p:cNvPr id="3" name="Content Placeholder 2"/>
          <p:cNvSpPr>
            <a:spLocks noGrp="1"/>
          </p:cNvSpPr>
          <p:nvPr>
            <p:ph idx="1"/>
          </p:nvPr>
        </p:nvSpPr>
        <p:spPr>
          <a:xfrm>
            <a:off x="457200" y="1143000"/>
            <a:ext cx="8229600" cy="4708525"/>
          </a:xfrm>
        </p:spPr>
        <p:txBody>
          <a:bodyPr>
            <a:normAutofit fontScale="92500" lnSpcReduction="10000"/>
          </a:bodyPr>
          <a:lstStyle/>
          <a:p>
            <a:pPr marL="136525" indent="0">
              <a:buNone/>
            </a:pPr>
            <a:r>
              <a:rPr lang="en-GB" dirty="0"/>
              <a:t>To understand:</a:t>
            </a:r>
          </a:p>
          <a:p>
            <a:r>
              <a:rPr lang="en-GB" dirty="0"/>
              <a:t>Elements of a High Performance culture</a:t>
            </a:r>
          </a:p>
          <a:p>
            <a:r>
              <a:rPr lang="en-GB" dirty="0"/>
              <a:t>Discretionary effort</a:t>
            </a:r>
          </a:p>
          <a:p>
            <a:r>
              <a:rPr lang="en-GB" dirty="0"/>
              <a:t>OCB’s</a:t>
            </a:r>
          </a:p>
          <a:p>
            <a:r>
              <a:rPr lang="en-GB" dirty="0"/>
              <a:t>Psychological contract</a:t>
            </a:r>
          </a:p>
          <a:p>
            <a:r>
              <a:rPr lang="en-GB" dirty="0"/>
              <a:t>Personal ethics, standards and beliefs</a:t>
            </a:r>
          </a:p>
          <a:p>
            <a:r>
              <a:rPr lang="en-GB" dirty="0"/>
              <a:t>Organisational values</a:t>
            </a:r>
          </a:p>
          <a:p>
            <a:r>
              <a:rPr lang="en-GB" dirty="0"/>
              <a:t>The need to link personal and organisational values for organisational success</a:t>
            </a:r>
          </a:p>
          <a:p>
            <a:endParaRPr lang="en-GB" dirty="0"/>
          </a:p>
          <a:p>
            <a:endParaRPr lang="en-GB" dirty="0"/>
          </a:p>
        </p:txBody>
      </p:sp>
    </p:spTree>
    <p:extLst>
      <p:ext uri="{BB962C8B-B14F-4D97-AF65-F5344CB8AC3E}">
        <p14:creationId xmlns:p14="http://schemas.microsoft.com/office/powerpoint/2010/main" val="934758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88366"/>
          </a:xfrm>
        </p:spPr>
        <p:txBody>
          <a:bodyPr>
            <a:normAutofit fontScale="90000"/>
          </a:bodyPr>
          <a:lstStyle/>
          <a:p>
            <a:r>
              <a:rPr lang="en-GB" sz="4000" b="1" dirty="0"/>
              <a:t>Building a High Performance Culture</a:t>
            </a:r>
          </a:p>
        </p:txBody>
      </p:sp>
      <p:sp>
        <p:nvSpPr>
          <p:cNvPr id="4" name="Content Placeholder 3"/>
          <p:cNvSpPr>
            <a:spLocks noGrp="1"/>
          </p:cNvSpPr>
          <p:nvPr>
            <p:ph idx="1"/>
          </p:nvPr>
        </p:nvSpPr>
        <p:spPr>
          <a:xfrm>
            <a:off x="457200" y="1063005"/>
            <a:ext cx="8363272" cy="4598244"/>
          </a:xfrm>
        </p:spPr>
        <p:txBody>
          <a:bodyPr>
            <a:normAutofit fontScale="92500" lnSpcReduction="10000"/>
          </a:bodyPr>
          <a:lstStyle/>
          <a:p>
            <a:endParaRPr lang="en-GB" sz="2800" dirty="0"/>
          </a:p>
          <a:p>
            <a:r>
              <a:rPr lang="en-GB" sz="2800" dirty="0"/>
              <a:t>Discretionary effort – widely undertaken</a:t>
            </a:r>
          </a:p>
          <a:p>
            <a:endParaRPr lang="en-GB" sz="2800" dirty="0"/>
          </a:p>
          <a:p>
            <a:r>
              <a:rPr lang="en-GB" sz="2800" b="1" dirty="0"/>
              <a:t>Holbeche (2005):</a:t>
            </a:r>
          </a:p>
          <a:p>
            <a:pPr lvl="1"/>
            <a:r>
              <a:rPr lang="en-GB" sz="2600" dirty="0"/>
              <a:t>building a positive psychological contract</a:t>
            </a:r>
          </a:p>
          <a:p>
            <a:pPr lvl="1"/>
            <a:r>
              <a:rPr lang="en-GB" sz="2600" dirty="0"/>
              <a:t>don’t promise more than you can deliver</a:t>
            </a:r>
          </a:p>
          <a:p>
            <a:pPr lvl="1"/>
            <a:r>
              <a:rPr lang="en-GB" sz="2600" dirty="0"/>
              <a:t>become a values-based organisation</a:t>
            </a:r>
          </a:p>
          <a:p>
            <a:pPr lvl="1"/>
            <a:r>
              <a:rPr lang="en-GB" sz="2600" dirty="0"/>
              <a:t>involve everyone in change management</a:t>
            </a:r>
          </a:p>
          <a:p>
            <a:pPr lvl="1"/>
            <a:r>
              <a:rPr lang="en-GB" sz="2600" dirty="0"/>
              <a:t>encourage innovation and creativity</a:t>
            </a:r>
          </a:p>
          <a:p>
            <a:pPr lvl="1"/>
            <a:r>
              <a:rPr lang="en-GB" sz="2600" dirty="0"/>
              <a:t>Break down silos</a:t>
            </a:r>
          </a:p>
          <a:p>
            <a:pPr lvl="1"/>
            <a:r>
              <a:rPr lang="en-GB" sz="2600" dirty="0"/>
              <a:t>‘unleash rather than constrain employee potential’</a:t>
            </a:r>
          </a:p>
          <a:p>
            <a:pPr lvl="1"/>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253235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Arial" pitchFamily="34" charset="0"/>
                <a:cs typeface="Arial" pitchFamily="34" charset="0"/>
              </a:rPr>
              <a:t>What is Discretionary Behaviour? </a:t>
            </a:r>
            <a:endParaRPr lang="en-US" sz="4000" dirty="0">
              <a:latin typeface="Arial" pitchFamily="34" charset="0"/>
              <a:cs typeface="Arial" pitchFamily="34" charset="0"/>
            </a:endParaRPr>
          </a:p>
        </p:txBody>
      </p:sp>
      <p:sp>
        <p:nvSpPr>
          <p:cNvPr id="3" name="Content Placeholder 2"/>
          <p:cNvSpPr>
            <a:spLocks noGrp="1"/>
          </p:cNvSpPr>
          <p:nvPr>
            <p:ph idx="1"/>
          </p:nvPr>
        </p:nvSpPr>
        <p:spPr/>
        <p:txBody>
          <a:bodyPr>
            <a:normAutofit fontScale="85000" lnSpcReduction="10000"/>
          </a:bodyPr>
          <a:lstStyle/>
          <a:p>
            <a:r>
              <a:rPr lang="en-GB" sz="2800" dirty="0">
                <a:latin typeface="Arial" pitchFamily="34" charset="0"/>
                <a:cs typeface="Arial" pitchFamily="34" charset="0"/>
              </a:rPr>
              <a:t>the degree of choice people have over how they perform their tasks and responsibilities, it is something which is given voluntarily and cannot be forced</a:t>
            </a:r>
          </a:p>
          <a:p>
            <a:pPr marL="0" indent="0">
              <a:buNone/>
            </a:pPr>
            <a:endParaRPr lang="en-GB" sz="2800" dirty="0">
              <a:latin typeface="Arial" pitchFamily="34" charset="0"/>
              <a:cs typeface="Arial" pitchFamily="34" charset="0"/>
            </a:endParaRPr>
          </a:p>
          <a:p>
            <a:r>
              <a:rPr lang="en-GB" sz="2800" dirty="0">
                <a:latin typeface="Arial" pitchFamily="34" charset="0"/>
                <a:cs typeface="Arial" pitchFamily="34" charset="0"/>
              </a:rPr>
              <a:t>associated with working beyond contract, going the extra mile</a:t>
            </a:r>
          </a:p>
          <a:p>
            <a:endParaRPr lang="en-GB" sz="2800" dirty="0">
              <a:latin typeface="Arial" pitchFamily="34" charset="0"/>
              <a:cs typeface="Arial" pitchFamily="34" charset="0"/>
            </a:endParaRPr>
          </a:p>
          <a:p>
            <a:r>
              <a:rPr lang="en-GB" sz="2800" dirty="0">
                <a:latin typeface="Arial" pitchFamily="34" charset="0"/>
                <a:cs typeface="Arial" pitchFamily="34" charset="0"/>
              </a:rPr>
              <a:t>closely linked to ‘organisational citizenship behaviour’ (OCBs).</a:t>
            </a:r>
          </a:p>
          <a:p>
            <a:pPr>
              <a:buNone/>
            </a:pPr>
            <a:r>
              <a:rPr lang="en-GB" dirty="0">
                <a:latin typeface="Arial" pitchFamily="34" charset="0"/>
                <a:cs typeface="Arial" pitchFamily="34" charset="0"/>
              </a:rPr>
              <a:t> </a:t>
            </a:r>
          </a:p>
          <a:p>
            <a:endParaRPr lang="en-US" dirty="0">
              <a:latin typeface="Arial" pitchFamily="34" charset="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D67C2-D3FB-4EB7-BCE6-ED5344A43BB8}"/>
              </a:ext>
            </a:extLst>
          </p:cNvPr>
          <p:cNvSpPr>
            <a:spLocks noGrp="1"/>
          </p:cNvSpPr>
          <p:nvPr>
            <p:ph type="title"/>
          </p:nvPr>
        </p:nvSpPr>
        <p:spPr/>
        <p:txBody>
          <a:bodyPr>
            <a:normAutofit fontScale="90000"/>
          </a:bodyPr>
          <a:lstStyle/>
          <a:p>
            <a:r>
              <a:rPr lang="en-GB" dirty="0"/>
              <a:t>Organisational Citizenship Behaviour (OCB)</a:t>
            </a:r>
          </a:p>
        </p:txBody>
      </p:sp>
      <p:sp>
        <p:nvSpPr>
          <p:cNvPr id="3" name="Content Placeholder 2">
            <a:extLst>
              <a:ext uri="{FF2B5EF4-FFF2-40B4-BE49-F238E27FC236}">
                <a16:creationId xmlns:a16="http://schemas.microsoft.com/office/drawing/2014/main" id="{21B36145-C9B3-4C75-A71A-4A98F6940FEB}"/>
              </a:ext>
            </a:extLst>
          </p:cNvPr>
          <p:cNvSpPr>
            <a:spLocks noGrp="1"/>
          </p:cNvSpPr>
          <p:nvPr>
            <p:ph idx="1"/>
          </p:nvPr>
        </p:nvSpPr>
        <p:spPr/>
        <p:txBody>
          <a:bodyPr>
            <a:normAutofit lnSpcReduction="10000"/>
          </a:bodyPr>
          <a:lstStyle/>
          <a:p>
            <a:r>
              <a:rPr lang="en-GB" sz="2000" dirty="0"/>
              <a:t>Helping and co-operating with others</a:t>
            </a:r>
          </a:p>
          <a:p>
            <a:r>
              <a:rPr lang="en-GB" sz="2000" dirty="0"/>
              <a:t>Showing consideration, courtesy and tact in relation to others</a:t>
            </a:r>
          </a:p>
          <a:p>
            <a:r>
              <a:rPr lang="en-GB" sz="2000" dirty="0"/>
              <a:t>General support for the organisation</a:t>
            </a:r>
          </a:p>
          <a:p>
            <a:r>
              <a:rPr lang="en-GB" sz="2000" dirty="0"/>
              <a:t>Putting in extra effort despite individual conditions</a:t>
            </a:r>
          </a:p>
          <a:p>
            <a:r>
              <a:rPr lang="en-GB" sz="2000" dirty="0"/>
              <a:t>Making suggestions for improvements</a:t>
            </a:r>
          </a:p>
          <a:p>
            <a:r>
              <a:rPr lang="en-GB" sz="2000" dirty="0"/>
              <a:t>Attending meetings</a:t>
            </a:r>
          </a:p>
          <a:p>
            <a:r>
              <a:rPr lang="en-GB" sz="2000" dirty="0"/>
              <a:t>Keeping up to date with developments in organisations</a:t>
            </a:r>
          </a:p>
          <a:p>
            <a:r>
              <a:rPr lang="en-GB" sz="2000" dirty="0"/>
              <a:t>Participating in activities that help the image of the organisation</a:t>
            </a:r>
          </a:p>
          <a:p>
            <a:endParaRPr lang="en-GB" sz="2000" dirty="0"/>
          </a:p>
          <a:p>
            <a:r>
              <a:rPr lang="en-GB" sz="2000" dirty="0"/>
              <a:t>Result from feelings of reciprocity –as a result of perceived fair treatment from employer</a:t>
            </a:r>
          </a:p>
        </p:txBody>
      </p:sp>
    </p:spTree>
    <p:extLst>
      <p:ext uri="{BB962C8B-B14F-4D97-AF65-F5344CB8AC3E}">
        <p14:creationId xmlns:p14="http://schemas.microsoft.com/office/powerpoint/2010/main" val="2312910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2"/>
          <p:cNvSpPr>
            <a:spLocks noGrp="1" noChangeArrowheads="1"/>
          </p:cNvSpPr>
          <p:nvPr>
            <p:ph type="title"/>
          </p:nvPr>
        </p:nvSpPr>
        <p:spPr>
          <a:xfrm>
            <a:off x="457200" y="474134"/>
            <a:ext cx="8229600" cy="1143000"/>
          </a:xfrm>
        </p:spPr>
        <p:txBody>
          <a:bodyPr/>
          <a:lstStyle/>
          <a:p>
            <a:pPr eaLnBrk="1" hangingPunct="1"/>
            <a:r>
              <a:rPr lang="en-GB" b="1" dirty="0"/>
              <a:t>The psychological contract</a:t>
            </a:r>
          </a:p>
        </p:txBody>
      </p:sp>
      <p:sp>
        <p:nvSpPr>
          <p:cNvPr id="22533" name="Rectangle 3"/>
          <p:cNvSpPr>
            <a:spLocks noGrp="1" noChangeArrowheads="1"/>
          </p:cNvSpPr>
          <p:nvPr>
            <p:ph idx="1"/>
          </p:nvPr>
        </p:nvSpPr>
        <p:spPr>
          <a:xfrm>
            <a:off x="448147" y="1717303"/>
            <a:ext cx="8229600" cy="4525963"/>
          </a:xfrm>
        </p:spPr>
        <p:txBody>
          <a:bodyPr/>
          <a:lstStyle/>
          <a:p>
            <a:pPr eaLnBrk="1" hangingPunct="1"/>
            <a:r>
              <a:rPr lang="en-GB" dirty="0"/>
              <a:t>A series of mutual expectations and satisfaction of needs arising from the people </a:t>
            </a:r>
            <a:r>
              <a:rPr lang="en-GB" dirty="0">
                <a:latin typeface="Times New Roman"/>
                <a:cs typeface="Times New Roman"/>
              </a:rPr>
              <a:t>– </a:t>
            </a:r>
            <a:r>
              <a:rPr lang="en-GB" dirty="0"/>
              <a:t>organisation relationship.</a:t>
            </a:r>
          </a:p>
          <a:p>
            <a:pPr eaLnBrk="1" hangingPunct="1"/>
            <a:r>
              <a:rPr lang="en-GB" dirty="0"/>
              <a:t>Rights, privileges, duties and obligations which are not part of a formal agreement, but have an important influence of behaviour.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474134"/>
            <a:ext cx="8229600" cy="1143000"/>
          </a:xfrm>
        </p:spPr>
        <p:txBody>
          <a:bodyPr/>
          <a:lstStyle/>
          <a:p>
            <a:pPr eaLnBrk="1" hangingPunct="1"/>
            <a:r>
              <a:rPr lang="en-GB" b="1" dirty="0"/>
              <a:t>Individuals’ expectations</a:t>
            </a:r>
          </a:p>
        </p:txBody>
      </p:sp>
      <p:pic>
        <p:nvPicPr>
          <p:cNvPr id="6" name="Picture 2" descr="V:\Powerpoint\PE_UK\PE501-MULLINS\Final Files\GIf\ch01\M01NF004A.gif"/>
          <p:cNvPicPr>
            <a:picLocks noChangeAspect="1" noChangeArrowheads="1"/>
          </p:cNvPicPr>
          <p:nvPr/>
        </p:nvPicPr>
        <p:blipFill>
          <a:blip r:embed="rId3" cstate="print"/>
          <a:srcRect/>
          <a:stretch>
            <a:fillRect/>
          </a:stretch>
        </p:blipFill>
        <p:spPr bwMode="auto">
          <a:xfrm>
            <a:off x="1356608" y="1551348"/>
            <a:ext cx="6430784" cy="4138252"/>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457200" y="474134"/>
            <a:ext cx="8229600" cy="1143000"/>
          </a:xfrm>
        </p:spPr>
        <p:txBody>
          <a:bodyPr>
            <a:normAutofit/>
          </a:bodyPr>
          <a:lstStyle/>
          <a:p>
            <a:pPr eaLnBrk="1" hangingPunct="1"/>
            <a:r>
              <a:rPr lang="en-GB" b="1" dirty="0"/>
              <a:t>Organisational expectations</a:t>
            </a:r>
          </a:p>
        </p:txBody>
      </p:sp>
      <p:pic>
        <p:nvPicPr>
          <p:cNvPr id="6" name="Picture 2" descr="V:\Powerpoint\PE_UK\PE501-MULLINS\Final Files\GIf\ch01\M01NF004B.gif"/>
          <p:cNvPicPr>
            <a:picLocks noChangeAspect="1" noChangeArrowheads="1"/>
          </p:cNvPicPr>
          <p:nvPr/>
        </p:nvPicPr>
        <p:blipFill>
          <a:blip r:embed="rId3" cstate="print"/>
          <a:srcRect/>
          <a:stretch>
            <a:fillRect/>
          </a:stretch>
        </p:blipFill>
        <p:spPr bwMode="auto">
          <a:xfrm>
            <a:off x="904875" y="1851474"/>
            <a:ext cx="7334250" cy="379095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2"/>
          <p:cNvSpPr>
            <a:spLocks noGrp="1" noChangeArrowheads="1"/>
          </p:cNvSpPr>
          <p:nvPr>
            <p:ph type="title"/>
          </p:nvPr>
        </p:nvSpPr>
        <p:spPr>
          <a:xfrm>
            <a:off x="457200" y="188640"/>
            <a:ext cx="8229600" cy="1143000"/>
          </a:xfrm>
        </p:spPr>
        <p:txBody>
          <a:bodyPr/>
          <a:lstStyle/>
          <a:p>
            <a:pPr eaLnBrk="1" hangingPunct="1"/>
            <a:r>
              <a:rPr lang="en-GB" sz="3200" b="1" dirty="0"/>
              <a:t>Process of balancing expectations of organisation/individual</a:t>
            </a:r>
          </a:p>
        </p:txBody>
      </p:sp>
      <p:sp>
        <p:nvSpPr>
          <p:cNvPr id="23557" name="Rectangle 3"/>
          <p:cNvSpPr>
            <a:spLocks noGrp="1" noChangeArrowheads="1"/>
          </p:cNvSpPr>
          <p:nvPr>
            <p:ph idx="1"/>
          </p:nvPr>
        </p:nvSpPr>
        <p:spPr>
          <a:xfrm>
            <a:off x="452269" y="1331640"/>
            <a:ext cx="8229600" cy="4708525"/>
          </a:xfrm>
        </p:spPr>
        <p:txBody>
          <a:bodyPr/>
          <a:lstStyle/>
          <a:p>
            <a:pPr eaLnBrk="1" hangingPunct="1">
              <a:lnSpc>
                <a:spcPts val="2400"/>
              </a:lnSpc>
            </a:pPr>
            <a:r>
              <a:rPr lang="en-GB" sz="2800" dirty="0"/>
              <a:t>Caring</a:t>
            </a:r>
          </a:p>
          <a:p>
            <a:pPr marL="711200" lvl="1" indent="-355600" eaLnBrk="1" hangingPunct="1">
              <a:lnSpc>
                <a:spcPts val="2400"/>
              </a:lnSpc>
            </a:pPr>
            <a:r>
              <a:rPr lang="en-GB" sz="2600" dirty="0"/>
              <a:t>Demonstrating genuine concern for individuals.</a:t>
            </a:r>
          </a:p>
          <a:p>
            <a:pPr eaLnBrk="1" hangingPunct="1">
              <a:lnSpc>
                <a:spcPts val="2400"/>
              </a:lnSpc>
            </a:pPr>
            <a:r>
              <a:rPr lang="en-GB" sz="2800" dirty="0"/>
              <a:t>Communicating</a:t>
            </a:r>
          </a:p>
          <a:p>
            <a:pPr marL="711200" lvl="1" indent="-355600" eaLnBrk="1" hangingPunct="1">
              <a:lnSpc>
                <a:spcPts val="2400"/>
              </a:lnSpc>
            </a:pPr>
            <a:r>
              <a:rPr lang="en-GB" sz="2600" dirty="0"/>
              <a:t>Talking about what the company hopes to achieve.</a:t>
            </a:r>
          </a:p>
          <a:p>
            <a:pPr eaLnBrk="1" hangingPunct="1">
              <a:lnSpc>
                <a:spcPts val="2400"/>
              </a:lnSpc>
            </a:pPr>
            <a:r>
              <a:rPr lang="en-GB" sz="2800" dirty="0"/>
              <a:t>Listening</a:t>
            </a:r>
          </a:p>
          <a:p>
            <a:pPr marL="711200" lvl="1" indent="-355600" eaLnBrk="1" hangingPunct="1">
              <a:lnSpc>
                <a:spcPts val="2400"/>
              </a:lnSpc>
            </a:pPr>
            <a:r>
              <a:rPr lang="en-GB" sz="2600" dirty="0"/>
              <a:t>Hearing the words and the meaning behind them.</a:t>
            </a:r>
          </a:p>
          <a:p>
            <a:pPr eaLnBrk="1" hangingPunct="1">
              <a:lnSpc>
                <a:spcPts val="2400"/>
              </a:lnSpc>
            </a:pPr>
            <a:r>
              <a:rPr lang="en-GB" sz="2800" dirty="0"/>
              <a:t>Knowing</a:t>
            </a:r>
          </a:p>
          <a:p>
            <a:pPr marL="711200" lvl="1" indent="-355600" eaLnBrk="1" hangingPunct="1">
              <a:lnSpc>
                <a:spcPts val="2400"/>
              </a:lnSpc>
            </a:pPr>
            <a:r>
              <a:rPr lang="en-GB" sz="2600" dirty="0"/>
              <a:t>The individuals who work for you.</a:t>
            </a:r>
          </a:p>
          <a:p>
            <a:pPr eaLnBrk="1" hangingPunct="1">
              <a:lnSpc>
                <a:spcPts val="2400"/>
              </a:lnSpc>
            </a:pPr>
            <a:r>
              <a:rPr lang="en-GB" sz="2800" dirty="0"/>
              <a:t>Rewarding</a:t>
            </a:r>
          </a:p>
          <a:p>
            <a:pPr marL="711200" lvl="1" indent="-355600" eaLnBrk="1" hangingPunct="1">
              <a:lnSpc>
                <a:spcPts val="2400"/>
              </a:lnSpc>
            </a:pPr>
            <a:r>
              <a:rPr lang="en-GB" sz="2600" dirty="0"/>
              <a:t>Not necessarily with money, but recognition.</a:t>
            </a:r>
            <a:endParaRPr lang="en-GB" sz="2400" dirty="0"/>
          </a:p>
          <a:p>
            <a:pPr eaLnBrk="1" hangingPunct="1">
              <a:lnSpc>
                <a:spcPts val="2500"/>
              </a:lnSpc>
              <a:buFontTx/>
              <a:buNone/>
            </a:pPr>
            <a:r>
              <a:rPr lang="en-GB" sz="2000" dirty="0"/>
              <a:t>								</a:t>
            </a:r>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4CE20-7F93-4741-AD65-A4E0CDE1ADEB}"/>
              </a:ext>
            </a:extLst>
          </p:cNvPr>
          <p:cNvSpPr>
            <a:spLocks noGrp="1"/>
          </p:cNvSpPr>
          <p:nvPr>
            <p:ph type="title"/>
          </p:nvPr>
        </p:nvSpPr>
        <p:spPr>
          <a:xfrm>
            <a:off x="457200" y="116632"/>
            <a:ext cx="8229600" cy="648072"/>
          </a:xfrm>
        </p:spPr>
        <p:txBody>
          <a:bodyPr>
            <a:normAutofit fontScale="90000"/>
          </a:bodyPr>
          <a:lstStyle/>
          <a:p>
            <a:r>
              <a:rPr lang="en-GB" dirty="0"/>
              <a:t>The Barrett Model</a:t>
            </a:r>
          </a:p>
        </p:txBody>
      </p:sp>
      <p:sp>
        <p:nvSpPr>
          <p:cNvPr id="3" name="Content Placeholder 2">
            <a:extLst>
              <a:ext uri="{FF2B5EF4-FFF2-40B4-BE49-F238E27FC236}">
                <a16:creationId xmlns:a16="http://schemas.microsoft.com/office/drawing/2014/main" id="{6F2675ED-E2AE-4877-A144-167DF9A33965}"/>
              </a:ext>
            </a:extLst>
          </p:cNvPr>
          <p:cNvSpPr>
            <a:spLocks noGrp="1"/>
          </p:cNvSpPr>
          <p:nvPr>
            <p:ph idx="1"/>
          </p:nvPr>
        </p:nvSpPr>
        <p:spPr>
          <a:xfrm>
            <a:off x="436240" y="908720"/>
            <a:ext cx="8229600" cy="5111973"/>
          </a:xfrm>
        </p:spPr>
        <p:txBody>
          <a:bodyPr/>
          <a:lstStyle/>
          <a:p>
            <a:pPr marL="136525" indent="0" algn="ctr">
              <a:buNone/>
            </a:pPr>
            <a:r>
              <a:rPr lang="en-GB" sz="2400" dirty="0"/>
              <a:t>Values stand at the very core of human  </a:t>
            </a:r>
          </a:p>
          <a:p>
            <a:pPr marL="136525" indent="0" algn="ctr">
              <a:buNone/>
            </a:pPr>
            <a:r>
              <a:rPr lang="en-GB" sz="2400" dirty="0"/>
              <a:t>decision‐making. When we work in an organisation whose culture aligns with our personal values, we </a:t>
            </a:r>
          </a:p>
          <a:p>
            <a:pPr marL="136525" indent="0" algn="ctr">
              <a:buNone/>
            </a:pPr>
            <a:r>
              <a:rPr lang="en-GB" sz="2400" dirty="0"/>
              <a:t>feel liberated. We are  able to bring our full selves to work. We not only bring our energy, our creativity, and  </a:t>
            </a:r>
          </a:p>
          <a:p>
            <a:pPr marL="136525" indent="0" algn="ctr">
              <a:buNone/>
            </a:pPr>
            <a:r>
              <a:rPr lang="en-GB" sz="2400" dirty="0"/>
              <a:t>our enthusiasm, we also bring our </a:t>
            </a:r>
          </a:p>
          <a:p>
            <a:pPr marL="136525" indent="0" algn="ctr">
              <a:buNone/>
            </a:pPr>
            <a:r>
              <a:rPr lang="en-GB" sz="2400" dirty="0"/>
              <a:t>commitment to the well‐being of our </a:t>
            </a:r>
          </a:p>
          <a:p>
            <a:pPr marL="136525" indent="0" algn="ctr">
              <a:buNone/>
            </a:pPr>
            <a:r>
              <a:rPr lang="en-GB" sz="2400" dirty="0"/>
              <a:t>associates and  the success of the </a:t>
            </a:r>
          </a:p>
          <a:p>
            <a:pPr marL="136525" indent="0" algn="ctr">
              <a:buNone/>
            </a:pPr>
            <a:r>
              <a:rPr lang="en-GB" sz="2400" dirty="0"/>
              <a:t>organisation. Unleashing this energy is </a:t>
            </a:r>
          </a:p>
          <a:p>
            <a:pPr marL="136525" indent="0" algn="ctr">
              <a:buNone/>
            </a:pPr>
            <a:r>
              <a:rPr lang="en-GB" sz="2400" dirty="0"/>
              <a:t>tantamount to liberating the  corporate soul. </a:t>
            </a:r>
          </a:p>
          <a:p>
            <a:pPr marL="136525" indent="0" algn="ctr">
              <a:buNone/>
            </a:pPr>
            <a:r>
              <a:rPr lang="en-GB" sz="2400" dirty="0"/>
              <a:t>(Barrett, 2010)</a:t>
            </a:r>
          </a:p>
        </p:txBody>
      </p:sp>
    </p:spTree>
    <p:extLst>
      <p:ext uri="{BB962C8B-B14F-4D97-AF65-F5344CB8AC3E}">
        <p14:creationId xmlns:p14="http://schemas.microsoft.com/office/powerpoint/2010/main" val="3902600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E94CB-EB15-46EA-BE94-D6627812C0F7}"/>
              </a:ext>
            </a:extLst>
          </p:cNvPr>
          <p:cNvSpPr>
            <a:spLocks noGrp="1"/>
          </p:cNvSpPr>
          <p:nvPr>
            <p:ph type="title"/>
          </p:nvPr>
        </p:nvSpPr>
        <p:spPr/>
        <p:txBody>
          <a:bodyPr>
            <a:normAutofit fontScale="90000"/>
          </a:bodyPr>
          <a:lstStyle/>
          <a:p>
            <a:pPr eaLnBrk="1" fontAlgn="auto" hangingPunct="1">
              <a:spcAft>
                <a:spcPts val="0"/>
              </a:spcAft>
              <a:defRPr/>
            </a:pPr>
            <a:r>
              <a:rPr lang="en-US" dirty="0"/>
              <a:t>What is a personal value?</a:t>
            </a:r>
            <a:br>
              <a:rPr lang="en-US" dirty="0"/>
            </a:br>
            <a:endParaRPr lang="en-US" dirty="0"/>
          </a:p>
        </p:txBody>
      </p:sp>
      <p:sp>
        <p:nvSpPr>
          <p:cNvPr id="6" name="Content Placeholder 3">
            <a:extLst>
              <a:ext uri="{FF2B5EF4-FFF2-40B4-BE49-F238E27FC236}">
                <a16:creationId xmlns:a16="http://schemas.microsoft.com/office/drawing/2014/main" id="{E557F3B9-2A01-412B-95D3-686F890C7F1C}"/>
              </a:ext>
            </a:extLst>
          </p:cNvPr>
          <p:cNvSpPr>
            <a:spLocks noGrp="1"/>
          </p:cNvSpPr>
          <p:nvPr>
            <p:ph sz="half" idx="2"/>
          </p:nvPr>
        </p:nvSpPr>
        <p:spPr>
          <a:xfrm>
            <a:off x="785813" y="1017588"/>
            <a:ext cx="7786687" cy="5840412"/>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dirty="0"/>
              <a:t>Values are stable long-lasting beliefs about what is important to a person. They become </a:t>
            </a:r>
            <a:r>
              <a:rPr lang="en-US" dirty="0">
                <a:solidFill>
                  <a:srgbClr val="FF0000"/>
                </a:solidFill>
              </a:rPr>
              <a:t>standards</a:t>
            </a:r>
            <a:r>
              <a:rPr lang="en-US" dirty="0"/>
              <a:t> by which people order their lives and make their choices.</a:t>
            </a:r>
          </a:p>
          <a:p>
            <a:pPr marL="548640" indent="-411480" eaLnBrk="1" fontAlgn="auto" hangingPunct="1">
              <a:spcAft>
                <a:spcPts val="0"/>
              </a:spcAft>
              <a:buClr>
                <a:schemeClr val="tx1">
                  <a:shade val="95000"/>
                </a:schemeClr>
              </a:buClr>
              <a:buFont typeface="Wingdings 2"/>
              <a:buChar char=""/>
              <a:defRPr/>
            </a:pPr>
            <a:r>
              <a:rPr lang="en-US" dirty="0"/>
              <a:t>A belief will develop into a value when the person’s </a:t>
            </a:r>
            <a:r>
              <a:rPr lang="en-US" dirty="0">
                <a:solidFill>
                  <a:srgbClr val="FF0000"/>
                </a:solidFill>
              </a:rPr>
              <a:t>commitment</a:t>
            </a:r>
            <a:r>
              <a:rPr lang="en-US" dirty="0"/>
              <a:t> to it grows and they see it as being important.</a:t>
            </a:r>
          </a:p>
          <a:p>
            <a:pPr marL="548640" indent="-411480" eaLnBrk="1" fontAlgn="auto" hangingPunct="1">
              <a:spcAft>
                <a:spcPts val="0"/>
              </a:spcAft>
              <a:buClr>
                <a:schemeClr val="tx1">
                  <a:shade val="95000"/>
                </a:schemeClr>
              </a:buClr>
              <a:buFont typeface="Wingdings 2"/>
              <a:buChar char=""/>
              <a:defRPr/>
            </a:pP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01A44-B009-4202-AE20-7D7E6F1971E1}"/>
              </a:ext>
            </a:extLst>
          </p:cNvPr>
          <p:cNvSpPr>
            <a:spLocks noGrp="1"/>
          </p:cNvSpPr>
          <p:nvPr>
            <p:ph type="title"/>
          </p:nvPr>
        </p:nvSpPr>
        <p:spPr>
          <a:xfrm>
            <a:off x="421481" y="-18752"/>
            <a:ext cx="8229600" cy="1143000"/>
          </a:xfrm>
        </p:spPr>
        <p:txBody>
          <a:bodyPr/>
          <a:lstStyle/>
          <a:p>
            <a:pPr>
              <a:defRPr/>
            </a:pPr>
            <a:r>
              <a:rPr lang="en-GB" dirty="0"/>
              <a:t>Organisational values</a:t>
            </a:r>
            <a:endParaRPr lang="en-US" dirty="0"/>
          </a:p>
        </p:txBody>
      </p:sp>
      <p:sp>
        <p:nvSpPr>
          <p:cNvPr id="35843" name="TextBox 3">
            <a:extLst>
              <a:ext uri="{FF2B5EF4-FFF2-40B4-BE49-F238E27FC236}">
                <a16:creationId xmlns:a16="http://schemas.microsoft.com/office/drawing/2014/main" id="{EAE2CCA3-DDD7-41DE-9FB5-3838E08782D9}"/>
              </a:ext>
            </a:extLst>
          </p:cNvPr>
          <p:cNvSpPr txBox="1">
            <a:spLocks noChangeArrowheads="1"/>
          </p:cNvSpPr>
          <p:nvPr/>
        </p:nvSpPr>
        <p:spPr bwMode="auto">
          <a:xfrm>
            <a:off x="1500187" y="1074515"/>
            <a:ext cx="6072187"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2400" b="1" dirty="0">
                <a:solidFill>
                  <a:schemeClr val="tx1">
                    <a:lumMod val="85000"/>
                    <a:lumOff val="15000"/>
                  </a:schemeClr>
                </a:solidFill>
              </a:rPr>
              <a:t>Organisational values are defined as essential tenets and guiding principles not specific cultural or operating practices. Some of the most common values found in organisations are: integrity; respect; customer focus; quality; creative/ innovative; accountability and fairness</a:t>
            </a:r>
            <a:r>
              <a:rPr lang="en-GB" altLang="en-US" sz="2000" b="1" dirty="0">
                <a:solidFill>
                  <a:schemeClr val="tx1">
                    <a:lumMod val="85000"/>
                    <a:lumOff val="15000"/>
                  </a:schemeClr>
                </a:solidFill>
              </a:rPr>
              <a:t>.</a:t>
            </a:r>
            <a:endParaRPr lang="en-US" altLang="en-US" sz="2000" b="1" dirty="0">
              <a:solidFill>
                <a:schemeClr val="tx1">
                  <a:lumMod val="85000"/>
                  <a:lumOff val="15000"/>
                </a:schemeClr>
              </a:solidFill>
            </a:endParaRPr>
          </a:p>
        </p:txBody>
      </p:sp>
      <p:pic>
        <p:nvPicPr>
          <p:cNvPr id="35844" name="Picture 2" descr="Related image">
            <a:hlinkClick r:id="rId3"/>
            <a:extLst>
              <a:ext uri="{FF2B5EF4-FFF2-40B4-BE49-F238E27FC236}">
                <a16:creationId xmlns:a16="http://schemas.microsoft.com/office/drawing/2014/main" id="{80B33AB6-E301-48DF-83FC-7E6186C874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640" y="4552950"/>
            <a:ext cx="6715125"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86202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7B86C-DC5D-4793-B845-8B9D789C56F3}"/>
              </a:ext>
            </a:extLst>
          </p:cNvPr>
          <p:cNvSpPr>
            <a:spLocks noGrp="1"/>
          </p:cNvSpPr>
          <p:nvPr>
            <p:ph type="title"/>
          </p:nvPr>
        </p:nvSpPr>
        <p:spPr/>
        <p:txBody>
          <a:bodyPr/>
          <a:lstStyle/>
          <a:p>
            <a:pPr>
              <a:defRPr/>
            </a:pPr>
            <a:r>
              <a:rPr lang="en-GB" dirty="0"/>
              <a:t>Organisational values</a:t>
            </a:r>
            <a:endParaRPr lang="en-US" dirty="0"/>
          </a:p>
        </p:txBody>
      </p:sp>
      <p:sp>
        <p:nvSpPr>
          <p:cNvPr id="4" name="TextBox 3">
            <a:extLst>
              <a:ext uri="{FF2B5EF4-FFF2-40B4-BE49-F238E27FC236}">
                <a16:creationId xmlns:a16="http://schemas.microsoft.com/office/drawing/2014/main" id="{9078CDA8-778E-4B0C-8D0F-634594B6B84A}"/>
              </a:ext>
            </a:extLst>
          </p:cNvPr>
          <p:cNvSpPr txBox="1"/>
          <p:nvPr/>
        </p:nvSpPr>
        <p:spPr>
          <a:xfrm>
            <a:off x="1071563" y="1500188"/>
            <a:ext cx="7143750" cy="1323975"/>
          </a:xfrm>
          <a:prstGeom prst="rect">
            <a:avLst/>
          </a:prstGeom>
          <a:noFill/>
        </p:spPr>
        <p:txBody>
          <a:bodyPr>
            <a:spAutoFit/>
          </a:bodyPr>
          <a:lstStyle/>
          <a:p>
            <a:pPr algn="ctr">
              <a:defRPr/>
            </a:pPr>
            <a:r>
              <a:rPr lang="en-GB" sz="2000" b="1" dirty="0">
                <a:solidFill>
                  <a:schemeClr val="bg2">
                    <a:lumMod val="20000"/>
                    <a:lumOff val="80000"/>
                  </a:schemeClr>
                </a:solidFill>
                <a:latin typeface="Arial" charset="0"/>
                <a:cs typeface="Arial" charset="0"/>
              </a:rPr>
              <a:t>Identifying individuals and </a:t>
            </a:r>
            <a:r>
              <a:rPr lang="en-GB" sz="2000" b="1" dirty="0" err="1">
                <a:solidFill>
                  <a:schemeClr val="bg2">
                    <a:lumMod val="20000"/>
                    <a:lumOff val="80000"/>
                  </a:schemeClr>
                </a:solidFill>
                <a:latin typeface="Arial" charset="0"/>
                <a:cs typeface="Arial" charset="0"/>
              </a:rPr>
              <a:t>companie</a:t>
            </a:r>
            <a:r>
              <a:rPr lang="en-GB" sz="2000" b="1" dirty="0">
                <a:solidFill>
                  <a:schemeClr val="bg2">
                    <a:lumMod val="20000"/>
                    <a:lumOff val="80000"/>
                  </a:schemeClr>
                </a:solidFill>
                <a:latin typeface="Arial" charset="0"/>
                <a:cs typeface="Arial" charset="0"/>
              </a:rPr>
              <a:t> values can help to create “win – win” outcome as individuals find meaning to their work and organisations get a committed work force that functions well.</a:t>
            </a:r>
            <a:endParaRPr lang="en-US" sz="2000" b="1" dirty="0">
              <a:solidFill>
                <a:schemeClr val="bg2">
                  <a:lumMod val="20000"/>
                  <a:lumOff val="80000"/>
                </a:schemeClr>
              </a:solidFill>
              <a:latin typeface="Arial" charset="0"/>
              <a:cs typeface="Arial" charset="0"/>
            </a:endParaRPr>
          </a:p>
        </p:txBody>
      </p:sp>
      <p:sp>
        <p:nvSpPr>
          <p:cNvPr id="5" name="TextBox 4">
            <a:extLst>
              <a:ext uri="{FF2B5EF4-FFF2-40B4-BE49-F238E27FC236}">
                <a16:creationId xmlns:a16="http://schemas.microsoft.com/office/drawing/2014/main" id="{45B4FCD3-6B87-4A1F-ACA8-F97F254B8D35}"/>
              </a:ext>
            </a:extLst>
          </p:cNvPr>
          <p:cNvSpPr txBox="1"/>
          <p:nvPr/>
        </p:nvSpPr>
        <p:spPr>
          <a:xfrm>
            <a:off x="251520" y="3284984"/>
            <a:ext cx="4143375" cy="2031325"/>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a:defRPr/>
            </a:pPr>
            <a:r>
              <a:rPr lang="en-GB" dirty="0"/>
              <a:t>Value led organisations outperform others; growth in revenue, rate of job creation is higher, growth in stocks is higher, profit performance is higher and turn over is lower</a:t>
            </a:r>
          </a:p>
          <a:p>
            <a:pPr algn="ctr">
              <a:defRPr/>
            </a:pPr>
            <a:r>
              <a:rPr lang="en-GB" dirty="0"/>
              <a:t>Kotter and </a:t>
            </a:r>
            <a:r>
              <a:rPr lang="en-GB" dirty="0" err="1"/>
              <a:t>Heskett</a:t>
            </a:r>
            <a:r>
              <a:rPr lang="en-GB" dirty="0"/>
              <a:t> (reported in </a:t>
            </a:r>
            <a:r>
              <a:rPr lang="en-GB" dirty="0" err="1"/>
              <a:t>Dearlove</a:t>
            </a:r>
            <a:r>
              <a:rPr lang="en-GB" dirty="0"/>
              <a:t> and Coomber,1999)  </a:t>
            </a:r>
            <a:endParaRPr lang="en-US" dirty="0"/>
          </a:p>
        </p:txBody>
      </p:sp>
      <p:sp>
        <p:nvSpPr>
          <p:cNvPr id="6" name="TextBox 5">
            <a:extLst>
              <a:ext uri="{FF2B5EF4-FFF2-40B4-BE49-F238E27FC236}">
                <a16:creationId xmlns:a16="http://schemas.microsoft.com/office/drawing/2014/main" id="{DF8911ED-E046-4E06-9332-F867AF4AD036}"/>
              </a:ext>
            </a:extLst>
          </p:cNvPr>
          <p:cNvSpPr txBox="1"/>
          <p:nvPr/>
        </p:nvSpPr>
        <p:spPr>
          <a:xfrm>
            <a:off x="5508104" y="3298180"/>
            <a:ext cx="2928958" cy="1754326"/>
          </a:xfrm>
          <a:prstGeom prst="rect">
            <a:avLst/>
          </a:prstGeom>
        </p:spPr>
        <p:style>
          <a:lnRef idx="0">
            <a:schemeClr val="accent5"/>
          </a:lnRef>
          <a:fillRef idx="3">
            <a:schemeClr val="accent5"/>
          </a:fillRef>
          <a:effectRef idx="3">
            <a:schemeClr val="accent5"/>
          </a:effectRef>
          <a:fontRef idx="minor">
            <a:schemeClr val="lt1"/>
          </a:fontRef>
        </p:style>
        <p:txBody>
          <a:bodyPr>
            <a:spAutoFit/>
          </a:bodyPr>
          <a:lstStyle/>
          <a:p>
            <a:pPr algn="ctr">
              <a:defRPr/>
            </a:pPr>
            <a:r>
              <a:rPr lang="en-GB" dirty="0"/>
              <a:t>Being a values led organisation also leads to attracting people who have the same values and keep people who feel fully committed</a:t>
            </a:r>
            <a:endParaRPr lang="en-US" dirty="0"/>
          </a:p>
        </p:txBody>
      </p:sp>
      <p:cxnSp>
        <p:nvCxnSpPr>
          <p:cNvPr id="8" name="Straight Arrow Connector 7">
            <a:extLst>
              <a:ext uri="{FF2B5EF4-FFF2-40B4-BE49-F238E27FC236}">
                <a16:creationId xmlns:a16="http://schemas.microsoft.com/office/drawing/2014/main" id="{AC822E02-6817-47AC-AE9C-EA3392D6ED24}"/>
              </a:ext>
            </a:extLst>
          </p:cNvPr>
          <p:cNvCxnSpPr/>
          <p:nvPr/>
        </p:nvCxnSpPr>
        <p:spPr>
          <a:xfrm rot="5400000">
            <a:off x="2701503" y="1605410"/>
            <a:ext cx="1428750" cy="100012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9" name="Straight Arrow Connector 8">
            <a:extLst>
              <a:ext uri="{FF2B5EF4-FFF2-40B4-BE49-F238E27FC236}">
                <a16:creationId xmlns:a16="http://schemas.microsoft.com/office/drawing/2014/main" id="{BD429D9C-086C-4BD0-8739-6BED05B5D0F5}"/>
              </a:ext>
            </a:extLst>
          </p:cNvPr>
          <p:cNvCxnSpPr/>
          <p:nvPr/>
        </p:nvCxnSpPr>
        <p:spPr>
          <a:xfrm>
            <a:off x="5081536" y="1417638"/>
            <a:ext cx="1357313" cy="1214437"/>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3379247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C96D1-B271-49E2-9374-2A52C4E2CD9C}"/>
              </a:ext>
            </a:extLst>
          </p:cNvPr>
          <p:cNvSpPr>
            <a:spLocks noGrp="1"/>
          </p:cNvSpPr>
          <p:nvPr>
            <p:ph type="title"/>
          </p:nvPr>
        </p:nvSpPr>
        <p:spPr/>
        <p:txBody>
          <a:bodyPr>
            <a:normAutofit fontScale="90000"/>
          </a:bodyPr>
          <a:lstStyle/>
          <a:p>
            <a:pPr>
              <a:defRPr/>
            </a:pPr>
            <a:r>
              <a:rPr lang="en-GB" dirty="0"/>
              <a:t>Aligning individual and organisational values</a:t>
            </a:r>
            <a:endParaRPr lang="en-US" dirty="0"/>
          </a:p>
        </p:txBody>
      </p:sp>
      <p:sp>
        <p:nvSpPr>
          <p:cNvPr id="36867" name="TextBox 3">
            <a:extLst>
              <a:ext uri="{FF2B5EF4-FFF2-40B4-BE49-F238E27FC236}">
                <a16:creationId xmlns:a16="http://schemas.microsoft.com/office/drawing/2014/main" id="{A623B62E-F9C0-42FA-B540-7A7D3F368E30}"/>
              </a:ext>
            </a:extLst>
          </p:cNvPr>
          <p:cNvSpPr txBox="1">
            <a:spLocks noChangeArrowheads="1"/>
          </p:cNvSpPr>
          <p:nvPr/>
        </p:nvSpPr>
        <p:spPr bwMode="auto">
          <a:xfrm>
            <a:off x="214319" y="1692292"/>
            <a:ext cx="5286375"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b="1" dirty="0">
                <a:solidFill>
                  <a:srgbClr val="FFC000"/>
                </a:solidFill>
              </a:rPr>
              <a:t>Individuals’ values drive their behaviours; there is an emotional connection -  not just ‘</a:t>
            </a:r>
            <a:r>
              <a:rPr lang="en-GB" altLang="en-US" sz="2000" b="1" dirty="0">
                <a:solidFill>
                  <a:srgbClr val="FF0000"/>
                </a:solidFill>
              </a:rPr>
              <a:t>What's In It For Me’ (WIIFM) - </a:t>
            </a:r>
            <a:r>
              <a:rPr lang="en-GB" altLang="en-US" sz="2000" b="1" dirty="0">
                <a:solidFill>
                  <a:srgbClr val="FFC000"/>
                </a:solidFill>
              </a:rPr>
              <a:t>giving the feel- good factor. </a:t>
            </a:r>
          </a:p>
          <a:p>
            <a:pPr eaLnBrk="1" hangingPunct="1"/>
            <a:r>
              <a:rPr lang="en-GB" altLang="en-US" sz="2000" b="1" dirty="0">
                <a:solidFill>
                  <a:srgbClr val="FFC000"/>
                </a:solidFill>
              </a:rPr>
              <a:t>Applying the same principle to organisations - values guide the actions of value led organisations – there is less need for detailed procedures and management control and individuals are allowed to make decisions within the framework of the organisation.</a:t>
            </a:r>
          </a:p>
          <a:p>
            <a:pPr eaLnBrk="1" hangingPunct="1"/>
            <a:r>
              <a:rPr lang="en-GB" altLang="en-US" sz="2000" b="1" dirty="0">
                <a:solidFill>
                  <a:srgbClr val="FFC000"/>
                </a:solidFill>
              </a:rPr>
              <a:t>Shared values provide a reference point.</a:t>
            </a:r>
            <a:endParaRPr lang="en-US" altLang="en-US" sz="2000" b="1" dirty="0">
              <a:solidFill>
                <a:srgbClr val="FFC000"/>
              </a:solidFill>
            </a:endParaRPr>
          </a:p>
        </p:txBody>
      </p:sp>
      <p:pic>
        <p:nvPicPr>
          <p:cNvPr id="65538" name="Picture 2" descr="Related image">
            <a:hlinkClick r:id="rId3"/>
            <a:extLst>
              <a:ext uri="{FF2B5EF4-FFF2-40B4-BE49-F238E27FC236}">
                <a16:creationId xmlns:a16="http://schemas.microsoft.com/office/drawing/2014/main" id="{FC976A6B-028A-4F76-A6B4-F53F8132B7CF}"/>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5788868" y="1772816"/>
            <a:ext cx="2895600" cy="3643338"/>
          </a:xfrm>
          <a:prstGeom prst="rect">
            <a:avLst/>
          </a:prstGeom>
          <a:noFill/>
        </p:spPr>
      </p:pic>
    </p:spTree>
    <p:extLst>
      <p:ext uri="{BB962C8B-B14F-4D97-AF65-F5344CB8AC3E}">
        <p14:creationId xmlns:p14="http://schemas.microsoft.com/office/powerpoint/2010/main" val="1471967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Barrett Model</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35696" y="1124744"/>
            <a:ext cx="5616623" cy="5183981"/>
          </a:xfrm>
        </p:spPr>
      </p:pic>
    </p:spTree>
    <p:extLst>
      <p:ext uri="{BB962C8B-B14F-4D97-AF65-F5344CB8AC3E}">
        <p14:creationId xmlns:p14="http://schemas.microsoft.com/office/powerpoint/2010/main" val="1594690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1F192-4355-4DF1-9820-5AC017D183F0}"/>
              </a:ext>
            </a:extLst>
          </p:cNvPr>
          <p:cNvSpPr>
            <a:spLocks noGrp="1"/>
          </p:cNvSpPr>
          <p:nvPr>
            <p:ph type="title"/>
          </p:nvPr>
        </p:nvSpPr>
        <p:spPr/>
        <p:txBody>
          <a:bodyPr/>
          <a:lstStyle/>
          <a:p>
            <a:r>
              <a:rPr lang="en-GB" dirty="0"/>
              <a:t>Assessing your own Values</a:t>
            </a:r>
          </a:p>
        </p:txBody>
      </p:sp>
      <p:sp>
        <p:nvSpPr>
          <p:cNvPr id="3" name="Content Placeholder 2">
            <a:extLst>
              <a:ext uri="{FF2B5EF4-FFF2-40B4-BE49-F238E27FC236}">
                <a16:creationId xmlns:a16="http://schemas.microsoft.com/office/drawing/2014/main" id="{9418AA03-817D-48D3-B524-5DAFB480DDF9}"/>
              </a:ext>
            </a:extLst>
          </p:cNvPr>
          <p:cNvSpPr>
            <a:spLocks noGrp="1"/>
          </p:cNvSpPr>
          <p:nvPr>
            <p:ph idx="1"/>
          </p:nvPr>
        </p:nvSpPr>
        <p:spPr/>
        <p:txBody>
          <a:bodyPr/>
          <a:lstStyle/>
          <a:p>
            <a:r>
              <a:rPr lang="en-GB" dirty="0">
                <a:hlinkClick r:id="rId3"/>
              </a:rPr>
              <a:t>https://www.valuescentre.com/tools-assessments/pva/</a:t>
            </a:r>
            <a:endParaRPr lang="en-GB" dirty="0"/>
          </a:p>
          <a:p>
            <a:pPr marL="0" indent="0">
              <a:buNone/>
            </a:pPr>
            <a:endParaRPr lang="en-GB" dirty="0"/>
          </a:p>
          <a:p>
            <a:r>
              <a:rPr lang="en-GB" dirty="0"/>
              <a:t>Identify 10 values that best describe you</a:t>
            </a:r>
          </a:p>
          <a:p>
            <a:r>
              <a:rPr lang="en-GB" dirty="0"/>
              <a:t>Complete the assessment at home</a:t>
            </a:r>
          </a:p>
        </p:txBody>
      </p:sp>
    </p:spTree>
    <p:extLst>
      <p:ext uri="{BB962C8B-B14F-4D97-AF65-F5344CB8AC3E}">
        <p14:creationId xmlns:p14="http://schemas.microsoft.com/office/powerpoint/2010/main" val="1379174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37FF-4E0F-49FB-8093-45ED0CA2EEAB}"/>
              </a:ext>
            </a:extLst>
          </p:cNvPr>
          <p:cNvSpPr>
            <a:spLocks noGrp="1"/>
          </p:cNvSpPr>
          <p:nvPr>
            <p:ph type="title"/>
          </p:nvPr>
        </p:nvSpPr>
        <p:spPr>
          <a:xfrm>
            <a:off x="457200" y="94308"/>
            <a:ext cx="8229600" cy="1143000"/>
          </a:xfrm>
        </p:spPr>
        <p:txBody>
          <a:bodyPr/>
          <a:lstStyle/>
          <a:p>
            <a:r>
              <a:rPr lang="en-GB" dirty="0"/>
              <a:t>Activity</a:t>
            </a:r>
          </a:p>
        </p:txBody>
      </p:sp>
      <p:sp>
        <p:nvSpPr>
          <p:cNvPr id="3" name="Content Placeholder 2">
            <a:extLst>
              <a:ext uri="{FF2B5EF4-FFF2-40B4-BE49-F238E27FC236}">
                <a16:creationId xmlns:a16="http://schemas.microsoft.com/office/drawing/2014/main" id="{3836A242-3260-4CB5-A5F0-56FD86F10A05}"/>
              </a:ext>
            </a:extLst>
          </p:cNvPr>
          <p:cNvSpPr>
            <a:spLocks noGrp="1"/>
          </p:cNvSpPr>
          <p:nvPr>
            <p:ph idx="1"/>
          </p:nvPr>
        </p:nvSpPr>
        <p:spPr>
          <a:xfrm>
            <a:off x="457200" y="1268760"/>
            <a:ext cx="8229600" cy="4248473"/>
          </a:xfrm>
        </p:spPr>
        <p:txBody>
          <a:bodyPr>
            <a:normAutofit fontScale="92500" lnSpcReduction="20000"/>
          </a:bodyPr>
          <a:lstStyle/>
          <a:p>
            <a:r>
              <a:rPr lang="en-GB" dirty="0"/>
              <a:t>Read about Ikea’s values.</a:t>
            </a:r>
          </a:p>
          <a:p>
            <a:r>
              <a:rPr lang="en-GB" dirty="0">
                <a:hlinkClick r:id="rId3"/>
              </a:rPr>
              <a:t>Our culture and values (ikea.com)</a:t>
            </a:r>
            <a:endParaRPr lang="en-GB" dirty="0"/>
          </a:p>
          <a:p>
            <a:r>
              <a:rPr lang="en-GB" dirty="0"/>
              <a:t>What skills, knowledge and behaviours should an employee possess in order to perform well at the company?</a:t>
            </a:r>
          </a:p>
          <a:p>
            <a:r>
              <a:rPr lang="en-GB" dirty="0"/>
              <a:t>Compare your values with those for the chosen organisation</a:t>
            </a:r>
          </a:p>
          <a:p>
            <a:r>
              <a:rPr lang="en-GB" dirty="0"/>
              <a:t>Is there a conflict between your values and that of the organisation? Could you work there?</a:t>
            </a:r>
          </a:p>
        </p:txBody>
      </p:sp>
    </p:spTree>
    <p:extLst>
      <p:ext uri="{BB962C8B-B14F-4D97-AF65-F5344CB8AC3E}">
        <p14:creationId xmlns:p14="http://schemas.microsoft.com/office/powerpoint/2010/main" val="2497328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Ikea’s Values</a:t>
            </a:r>
          </a:p>
        </p:txBody>
      </p:sp>
      <p:sp>
        <p:nvSpPr>
          <p:cNvPr id="3" name="Content Placeholder 2"/>
          <p:cNvSpPr>
            <a:spLocks noGrp="1"/>
          </p:cNvSpPr>
          <p:nvPr>
            <p:ph idx="1"/>
          </p:nvPr>
        </p:nvSpPr>
        <p:spPr/>
        <p:txBody>
          <a:bodyPr>
            <a:normAutofit lnSpcReduction="10000"/>
          </a:bodyPr>
          <a:lstStyle/>
          <a:p>
            <a:pPr marL="136525" indent="0">
              <a:buNone/>
            </a:pPr>
            <a:r>
              <a:rPr lang="en-GB" b="1" dirty="0"/>
              <a:t>IKEA culture</a:t>
            </a:r>
          </a:p>
          <a:p>
            <a:r>
              <a:rPr lang="en-GB" sz="2400" dirty="0"/>
              <a:t>IKEA culture reflects Swedish roots coming from </a:t>
            </a:r>
            <a:r>
              <a:rPr lang="en-GB" sz="2400" dirty="0" err="1"/>
              <a:t>Småland</a:t>
            </a:r>
            <a:r>
              <a:rPr lang="en-GB" sz="2400" dirty="0"/>
              <a:t> in southern Sweden. People living here are hard-working, down-to-earth, help each other and live in a close contact with nature around. These aspects are translated into IKEA values which form the basics of IKEA culture.</a:t>
            </a:r>
          </a:p>
          <a:p>
            <a:pPr marL="136525" indent="0">
              <a:buNone/>
            </a:pPr>
            <a:r>
              <a:rPr lang="en-GB" b="1" dirty="0"/>
              <a:t>IKEA Key values</a:t>
            </a:r>
          </a:p>
          <a:p>
            <a:r>
              <a:rPr lang="en-GB" sz="2400" dirty="0"/>
              <a:t>We believe that every individual has something valuable to offer and we strive to have the same values in the way we work.</a:t>
            </a:r>
          </a:p>
          <a:p>
            <a:endParaRPr lang="en-GB" dirty="0"/>
          </a:p>
        </p:txBody>
      </p:sp>
    </p:spTree>
    <p:extLst>
      <p:ext uri="{BB962C8B-B14F-4D97-AF65-F5344CB8AC3E}">
        <p14:creationId xmlns:p14="http://schemas.microsoft.com/office/powerpoint/2010/main" val="37701869"/>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4434</TotalTime>
  <Words>1205</Words>
  <Application>Microsoft Office PowerPoint</Application>
  <PresentationFormat>On-screen Show (4:3)</PresentationFormat>
  <Paragraphs>130</Paragraphs>
  <Slides>18</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Myriad Pro</vt:lpstr>
      <vt:lpstr>Times New Roman</vt:lpstr>
      <vt:lpstr>Wingdings 2</vt:lpstr>
      <vt:lpstr>UWTSD</vt:lpstr>
      <vt:lpstr>Building a high performance culture</vt:lpstr>
      <vt:lpstr>Learning Outcomes for this Session</vt:lpstr>
      <vt:lpstr>Building a High Performance Culture</vt:lpstr>
      <vt:lpstr>What is Discretionary Behaviour? </vt:lpstr>
      <vt:lpstr>Organisational Citizenship Behaviour (OCB)</vt:lpstr>
      <vt:lpstr>The psychological contract</vt:lpstr>
      <vt:lpstr>Individuals’ expectations</vt:lpstr>
      <vt:lpstr>Organisational expectations</vt:lpstr>
      <vt:lpstr>Process of balancing expectations of organisation/individual</vt:lpstr>
      <vt:lpstr>The Barrett Model</vt:lpstr>
      <vt:lpstr>What is a personal value? </vt:lpstr>
      <vt:lpstr>Organisational values</vt:lpstr>
      <vt:lpstr>Organisational values</vt:lpstr>
      <vt:lpstr>Aligning individual and organisational values</vt:lpstr>
      <vt:lpstr>Barrett Model</vt:lpstr>
      <vt:lpstr>Assessing your own Values</vt:lpstr>
      <vt:lpstr>Activity</vt:lpstr>
      <vt:lpstr>Ikea’s Values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Values &amp; Beliefs</dc:title>
  <dc:creator>Andrew Maund</dc:creator>
  <cp:lastModifiedBy>Julie Thomas</cp:lastModifiedBy>
  <cp:revision>78</cp:revision>
  <cp:lastPrinted>2019-02-19T14:23:32Z</cp:lastPrinted>
  <dcterms:created xsi:type="dcterms:W3CDTF">2014-02-11T12:45:58Z</dcterms:created>
  <dcterms:modified xsi:type="dcterms:W3CDTF">2021-03-03T12:00:34Z</dcterms:modified>
</cp:coreProperties>
</file>