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6"/>
  </p:notesMasterIdLst>
  <p:handoutMasterIdLst>
    <p:handoutMasterId r:id="rId37"/>
  </p:handoutMasterIdLst>
  <p:sldIdLst>
    <p:sldId id="256" r:id="rId4"/>
    <p:sldId id="257" r:id="rId5"/>
    <p:sldId id="259" r:id="rId6"/>
    <p:sldId id="273" r:id="rId7"/>
    <p:sldId id="279" r:id="rId8"/>
    <p:sldId id="261" r:id="rId9"/>
    <p:sldId id="262" r:id="rId10"/>
    <p:sldId id="263" r:id="rId11"/>
    <p:sldId id="268" r:id="rId12"/>
    <p:sldId id="265" r:id="rId13"/>
    <p:sldId id="266" r:id="rId14"/>
    <p:sldId id="280" r:id="rId15"/>
    <p:sldId id="274" r:id="rId16"/>
    <p:sldId id="281" r:id="rId17"/>
    <p:sldId id="284" r:id="rId18"/>
    <p:sldId id="297" r:id="rId19"/>
    <p:sldId id="295" r:id="rId20"/>
    <p:sldId id="289" r:id="rId21"/>
    <p:sldId id="288" r:id="rId22"/>
    <p:sldId id="269" r:id="rId23"/>
    <p:sldId id="300" r:id="rId24"/>
    <p:sldId id="301" r:id="rId25"/>
    <p:sldId id="302" r:id="rId26"/>
    <p:sldId id="303" r:id="rId27"/>
    <p:sldId id="304" r:id="rId28"/>
    <p:sldId id="291" r:id="rId29"/>
    <p:sldId id="306" r:id="rId30"/>
    <p:sldId id="305" r:id="rId31"/>
    <p:sldId id="258" r:id="rId32"/>
    <p:sldId id="298" r:id="rId33"/>
    <p:sldId id="299" r:id="rId34"/>
    <p:sldId id="307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0794" autoAdjust="0"/>
  </p:normalViewPr>
  <p:slideViewPr>
    <p:cSldViewPr>
      <p:cViewPr varScale="1">
        <p:scale>
          <a:sx n="68" d="100"/>
          <a:sy n="68" d="100"/>
        </p:scale>
        <p:origin x="576" y="5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929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Even though,</a:t>
            </a:r>
            <a:r>
              <a:rPr lang="en-GB" baseline="0" dirty="0"/>
              <a:t> we are only looking at the Staff and Property table for the examples, this demonstrates that the series of actions required to delete a staff member in reality goes beyond these two tables.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9139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4711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 can test</a:t>
            </a:r>
            <a:r>
              <a:rPr lang="en-GB" baseline="0" dirty="0" smtClean="0"/>
              <a:t> the trigger with the following query:</a:t>
            </a:r>
          </a:p>
          <a:p>
            <a:endParaRPr lang="en-GB" baseline="0" dirty="0" smtClean="0"/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INSERT INTO Property (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PropertyNo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OwnerNo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Type, ROOMS, Rent,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StreetAddress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City, Postcode,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ManagedBy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VALUES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('P170001', 'CO16029', 'Flat', 3, 480, '8 Novar Drive', 'Glasgow', 'G12 9AX', 'B0006', 'S26007');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04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 </a:t>
            </a:r>
            <a:r>
              <a:rPr lang="en-GB" dirty="0" smtClean="0"/>
              <a:t>Management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12: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13-Feb-2017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Database Reliability and Consistency</a:t>
            </a:r>
          </a:p>
          <a:p>
            <a:r>
              <a:rPr lang="en-GB" dirty="0" smtClean="0"/>
              <a:t>Transactions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three very closely related functions of the DBMS provides to ensure that the database is </a:t>
            </a:r>
            <a:r>
              <a:rPr lang="en-GB" b="1" i="1" dirty="0"/>
              <a:t>reliable</a:t>
            </a:r>
            <a:r>
              <a:rPr lang="en-GB" dirty="0"/>
              <a:t> and </a:t>
            </a:r>
            <a:r>
              <a:rPr lang="en-GB" b="1" i="1" dirty="0"/>
              <a:t>remains in a consistent state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 Support</a:t>
            </a:r>
          </a:p>
          <a:p>
            <a:pPr lvl="1"/>
            <a:r>
              <a:rPr lang="en-GB" dirty="0"/>
              <a:t>Concurrency Control Services</a:t>
            </a:r>
          </a:p>
          <a:p>
            <a:pPr lvl="1"/>
            <a:r>
              <a:rPr lang="en-GB" dirty="0"/>
              <a:t>Recovery Services</a:t>
            </a:r>
          </a:p>
          <a:p>
            <a:r>
              <a:rPr lang="en-GB" dirty="0"/>
              <a:t>This reliability and consistency is important and must be maintained:</a:t>
            </a:r>
          </a:p>
          <a:p>
            <a:pPr lvl="1"/>
            <a:r>
              <a:rPr lang="en-GB" dirty="0"/>
              <a:t>If there are failures – hardware and software components.</a:t>
            </a:r>
          </a:p>
          <a:p>
            <a:pPr lvl="1"/>
            <a:r>
              <a:rPr lang="en-GB" dirty="0"/>
              <a:t>When multiple users are accessing the database.</a:t>
            </a:r>
          </a:p>
          <a:p>
            <a:r>
              <a:rPr lang="en-GB" dirty="0"/>
              <a:t>We will </a:t>
            </a:r>
            <a:r>
              <a:rPr lang="en-GB" dirty="0" smtClean="0"/>
              <a:t>be mostly looking </a:t>
            </a:r>
            <a:r>
              <a:rPr lang="en-GB" dirty="0"/>
              <a:t>at the first two of these, Transaction Support and Concurrency Control.</a:t>
            </a:r>
          </a:p>
        </p:txBody>
      </p:sp>
    </p:spTree>
    <p:extLst>
      <p:ext uri="{BB962C8B-B14F-4D97-AF65-F5344CB8AC3E}">
        <p14:creationId xmlns:p14="http://schemas.microsoft.com/office/powerpoint/2010/main" val="2801102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A transaction is an </a:t>
            </a:r>
            <a:r>
              <a:rPr lang="en-GB" b="1" dirty="0"/>
              <a:t>action</a:t>
            </a:r>
            <a:r>
              <a:rPr lang="en-GB" dirty="0"/>
              <a:t>, or </a:t>
            </a:r>
            <a:r>
              <a:rPr lang="en-GB" b="1" dirty="0"/>
              <a:t>series of actions</a:t>
            </a:r>
            <a:r>
              <a:rPr lang="en-GB" dirty="0"/>
              <a:t>, </a:t>
            </a:r>
            <a:r>
              <a:rPr lang="en-GB" i="1" dirty="0"/>
              <a:t>carried out by a single user or application</a:t>
            </a:r>
            <a:r>
              <a:rPr lang="en-GB" dirty="0"/>
              <a:t>, which </a:t>
            </a:r>
            <a:r>
              <a:rPr lang="en-GB" b="1" dirty="0"/>
              <a:t>reads</a:t>
            </a:r>
            <a:r>
              <a:rPr lang="en-GB" dirty="0"/>
              <a:t> or </a:t>
            </a:r>
            <a:r>
              <a:rPr lang="en-GB" b="1" dirty="0"/>
              <a:t>updates</a:t>
            </a:r>
            <a:r>
              <a:rPr lang="en-GB" dirty="0"/>
              <a:t> the contents of the database.</a:t>
            </a:r>
          </a:p>
          <a:p>
            <a:r>
              <a:rPr lang="en-GB" dirty="0"/>
              <a:t>A transaction is treated as a </a:t>
            </a:r>
            <a:r>
              <a:rPr lang="en-GB" b="1" i="1" dirty="0"/>
              <a:t>logical unit of work</a:t>
            </a:r>
            <a:r>
              <a:rPr lang="en-GB" dirty="0"/>
              <a:t> on the database.</a:t>
            </a:r>
          </a:p>
          <a:p>
            <a:r>
              <a:rPr lang="en-GB" dirty="0"/>
              <a:t>It is a sequence of operations consisting of:</a:t>
            </a:r>
          </a:p>
          <a:p>
            <a:pPr lvl="1"/>
            <a:r>
              <a:rPr lang="en-GB" dirty="0"/>
              <a:t>A series of read/write actions on the database with non-database processing taking place in between, </a:t>
            </a:r>
          </a:p>
          <a:p>
            <a:pPr lvl="1"/>
            <a:r>
              <a:rPr lang="en-GB" dirty="0"/>
              <a:t>Followed by what is known as a commit or abort action.</a:t>
            </a:r>
          </a:p>
          <a:p>
            <a:r>
              <a:rPr lang="en-GB" dirty="0"/>
              <a:t>The required series of actions that make up a transaction collectively form a </a:t>
            </a:r>
            <a:r>
              <a:rPr lang="en-GB" i="1" dirty="0"/>
              <a:t>logical unit of work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0358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following slides, we will use the Staff and Property tables to illustrate the concept of transactions and how they represent a logical unit of work.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650" y="3399525"/>
            <a:ext cx="3318277" cy="32698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399525"/>
            <a:ext cx="3348537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</a:t>
            </a:r>
            <a:r>
              <a:rPr lang="en-GB" b="1" i="1" dirty="0"/>
              <a:t>series of actions </a:t>
            </a:r>
            <a:r>
              <a:rPr lang="en-GB" dirty="0"/>
              <a:t>required to update a staff member’s salary by say, 10%?</a:t>
            </a:r>
          </a:p>
          <a:p>
            <a:r>
              <a:rPr lang="en-GB" dirty="0"/>
              <a:t>For example, update the salary of staff member, </a:t>
            </a:r>
            <a:r>
              <a:rPr lang="en-GB" b="1" dirty="0"/>
              <a:t>S25010</a:t>
            </a:r>
            <a:r>
              <a:rPr lang="en-GB" dirty="0"/>
              <a:t>, by 10%.</a:t>
            </a:r>
          </a:p>
        </p:txBody>
      </p:sp>
    </p:spTree>
    <p:extLst>
      <p:ext uri="{BB962C8B-B14F-4D97-AF65-F5344CB8AC3E}">
        <p14:creationId xmlns:p14="http://schemas.microsoft.com/office/powerpoint/2010/main" val="219085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query for the question on the last slide is an example of a simple transaction.</a:t>
            </a:r>
          </a:p>
          <a:p>
            <a:r>
              <a:rPr lang="en-GB" dirty="0"/>
              <a:t>Using pseudocode, the following illustrates the operations involved:</a:t>
            </a:r>
          </a:p>
          <a:p>
            <a:pPr lvl="1"/>
            <a:r>
              <a:rPr lang="en-GB" dirty="0"/>
              <a:t>The logical unit of work to update the salary of a member of staff given the staff no </a:t>
            </a:r>
            <a:r>
              <a:rPr lang="en-GB" b="1" dirty="0"/>
              <a:t>x</a:t>
            </a:r>
            <a:r>
              <a:rPr lang="en-GB" dirty="0"/>
              <a:t> involves:</a:t>
            </a:r>
          </a:p>
          <a:p>
            <a:pPr lvl="2"/>
            <a:r>
              <a:rPr lang="en-GB" dirty="0"/>
              <a:t>Two database operations (read and write)</a:t>
            </a:r>
          </a:p>
          <a:p>
            <a:pPr lvl="2"/>
            <a:r>
              <a:rPr lang="en-GB" dirty="0"/>
              <a:t>One non-database operation (salary = salary * 1.10)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299962"/>
              </p:ext>
            </p:extLst>
          </p:nvPr>
        </p:nvGraphicFramePr>
        <p:xfrm>
          <a:off x="1403648" y="5345896"/>
          <a:ext cx="6768752" cy="110744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67240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Read(</a:t>
                      </a:r>
                      <a:r>
                        <a:rPr lang="en-GB" dirty="0" err="1"/>
                        <a:t>StaffNo</a:t>
                      </a:r>
                      <a:r>
                        <a:rPr lang="en-GB" dirty="0"/>
                        <a:t> = x,</a:t>
                      </a:r>
                      <a:r>
                        <a:rPr lang="en-GB" baseline="0" dirty="0"/>
                        <a:t> salary)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salary = salary * 1.10;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Non-database</a:t>
                      </a:r>
                      <a:r>
                        <a:rPr lang="en-GB" baseline="0" dirty="0"/>
                        <a:t>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Write(</a:t>
                      </a:r>
                      <a:r>
                        <a:rPr lang="en-GB" dirty="0" err="1"/>
                        <a:t>staffNo</a:t>
                      </a:r>
                      <a:r>
                        <a:rPr lang="en-GB" dirty="0"/>
                        <a:t> = x, </a:t>
                      </a:r>
                      <a:r>
                        <a:rPr lang="en-GB" dirty="0" err="1"/>
                        <a:t>new_salary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974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Staff member </a:t>
            </a:r>
            <a:r>
              <a:rPr lang="en-GB" b="1" dirty="0"/>
              <a:t>S25012</a:t>
            </a:r>
            <a:r>
              <a:rPr lang="en-GB" dirty="0"/>
              <a:t> has decided he is leaving Dream Homes for greener pastures.</a:t>
            </a:r>
          </a:p>
          <a:p>
            <a:r>
              <a:rPr lang="en-GB" dirty="0"/>
              <a:t>Assume the following:</a:t>
            </a:r>
          </a:p>
          <a:p>
            <a:pPr lvl="1"/>
            <a:r>
              <a:rPr lang="en-GB" dirty="0"/>
              <a:t>The Dream Homes approach for handling leaving staff members is to delete the staff record from the database.</a:t>
            </a:r>
          </a:p>
          <a:p>
            <a:pPr lvl="1"/>
            <a:r>
              <a:rPr lang="en-GB" dirty="0"/>
              <a:t>Also, staff member </a:t>
            </a:r>
            <a:r>
              <a:rPr lang="en-GB" b="1" dirty="0"/>
              <a:t>S25012</a:t>
            </a:r>
            <a:r>
              <a:rPr lang="en-GB" dirty="0"/>
              <a:t> is not a branch manager and does not supervise any other member of staff.</a:t>
            </a:r>
          </a:p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required to delete staff member S25012?</a:t>
            </a:r>
          </a:p>
        </p:txBody>
      </p:sp>
    </p:spTree>
    <p:extLst>
      <p:ext uri="{BB962C8B-B14F-4D97-AF65-F5344CB8AC3E}">
        <p14:creationId xmlns:p14="http://schemas.microsoft.com/office/powerpoint/2010/main" val="181868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Complicated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query requirements on the last slide is an example of a more complicated transaction.</a:t>
            </a:r>
          </a:p>
          <a:p>
            <a:r>
              <a:rPr lang="en-GB" dirty="0"/>
              <a:t>To delete the staff number with staff no x, the logical unit of work requires:</a:t>
            </a:r>
          </a:p>
          <a:p>
            <a:pPr lvl="1"/>
            <a:r>
              <a:rPr lang="en-GB" dirty="0"/>
              <a:t>Find any properties being managed by staff no x and reassign to someone else.</a:t>
            </a:r>
          </a:p>
          <a:p>
            <a:pPr lvl="1"/>
            <a:r>
              <a:rPr lang="en-GB" dirty="0"/>
              <a:t>Find branch being managed by staff no x and reassign to someone else.</a:t>
            </a:r>
          </a:p>
          <a:p>
            <a:pPr lvl="1"/>
            <a:r>
              <a:rPr lang="en-GB" dirty="0"/>
              <a:t>Find any clients registered by staff no x, </a:t>
            </a:r>
            <a:r>
              <a:rPr lang="en-GB" b="1" i="1" dirty="0"/>
              <a:t>but</a:t>
            </a:r>
            <a:r>
              <a:rPr lang="en-GB" dirty="0"/>
              <a:t> you cannot delete the client unless they are leaving too, so your only choices are to:</a:t>
            </a:r>
          </a:p>
          <a:p>
            <a:pPr lvl="2"/>
            <a:r>
              <a:rPr lang="en-GB" dirty="0"/>
              <a:t>Set the registered by column to null, or</a:t>
            </a:r>
          </a:p>
          <a:p>
            <a:pPr lvl="2"/>
            <a:r>
              <a:rPr lang="en-GB" dirty="0"/>
              <a:t>Set the registered by column to someone else (assume this person is now in charge of this client).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62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Complicated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If all these updates are not taken to delete a staff member, </a:t>
            </a:r>
            <a:r>
              <a:rPr lang="en-GB" b="1" i="1" dirty="0"/>
              <a:t>referential integrity is lost and the database will be in an inconsistent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For example, a property being managed by a member of staff who no longer exists.</a:t>
            </a:r>
          </a:p>
          <a:p>
            <a:r>
              <a:rPr lang="en-GB" b="1" i="1" dirty="0"/>
              <a:t>On a side note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Setting the registered by column to null or someone else in the client, however, is </a:t>
            </a:r>
            <a:r>
              <a:rPr lang="en-GB" b="1" i="1" dirty="0"/>
              <a:t>not a true reflection</a:t>
            </a:r>
            <a:r>
              <a:rPr lang="en-GB" dirty="0"/>
              <a:t>!</a:t>
            </a:r>
          </a:p>
          <a:p>
            <a:pPr lvl="2"/>
            <a:r>
              <a:rPr lang="en-GB" dirty="0"/>
              <a:t>The client was probably registered by someone, its just that the staff who did the registration has now left!</a:t>
            </a:r>
          </a:p>
          <a:p>
            <a:pPr lvl="2"/>
            <a:r>
              <a:rPr lang="en-GB" dirty="0"/>
              <a:t>This is why some database implementations do not like deleting records and instead use a status code, for example, to mark the record as deleted when it has other dependencies (related records) in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442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Complicated 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pseudocode, the following illustrates the operations involved for deleting a staff member </a:t>
            </a:r>
            <a:r>
              <a:rPr lang="en-GB" b="1" dirty="0"/>
              <a:t>x</a:t>
            </a:r>
            <a:r>
              <a:rPr lang="en-GB" dirty="0"/>
              <a:t> (</a:t>
            </a:r>
            <a:r>
              <a:rPr lang="en-GB" i="1" dirty="0"/>
              <a:t>but ignoring updates required to the client table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894526"/>
              </p:ext>
            </p:extLst>
          </p:nvPr>
        </p:nvGraphicFramePr>
        <p:xfrm>
          <a:off x="827584" y="3212976"/>
          <a:ext cx="7434408" cy="33528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743440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Delete(</a:t>
                      </a:r>
                      <a:r>
                        <a:rPr lang="en-GB" sz="1600" dirty="0" err="1"/>
                        <a:t>StaffNo</a:t>
                      </a:r>
                      <a:r>
                        <a:rPr lang="en-GB" sz="1600" dirty="0"/>
                        <a:t> = x)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600" dirty="0"/>
                        <a:t>For all Property</a:t>
                      </a:r>
                      <a:r>
                        <a:rPr lang="en-GB" sz="1600" baseline="0" dirty="0"/>
                        <a:t> records, </a:t>
                      </a:r>
                      <a:r>
                        <a:rPr lang="en-GB" sz="1600" baseline="0" dirty="0" err="1"/>
                        <a:t>pNo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6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600" dirty="0"/>
                        <a:t>Read(</a:t>
                      </a:r>
                      <a:r>
                        <a:rPr lang="en-GB" sz="1600" baseline="0" dirty="0" err="1"/>
                        <a:t>PropertyNo</a:t>
                      </a:r>
                      <a:r>
                        <a:rPr lang="en-GB" sz="1600" dirty="0"/>
                        <a:t> = </a:t>
                      </a:r>
                      <a:r>
                        <a:rPr lang="en-GB" sz="1600" dirty="0" err="1"/>
                        <a:t>pNo</a:t>
                      </a:r>
                      <a:r>
                        <a:rPr lang="en-GB" sz="1600" dirty="0"/>
                        <a:t>, </a:t>
                      </a:r>
                      <a:r>
                        <a:rPr lang="en-GB" sz="1600" dirty="0" err="1"/>
                        <a:t>ManagedBy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600" dirty="0"/>
                        <a:t>If (</a:t>
                      </a:r>
                      <a:r>
                        <a:rPr lang="en-GB" sz="1600" dirty="0" err="1"/>
                        <a:t>ManagedBy</a:t>
                      </a:r>
                      <a:r>
                        <a:rPr lang="en-GB" sz="1600" baseline="0" dirty="0"/>
                        <a:t> = x) Then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6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600" dirty="0" err="1"/>
                        <a:t>ManagedBy</a:t>
                      </a:r>
                      <a:r>
                        <a:rPr lang="en-GB" sz="1600" baseline="0" dirty="0"/>
                        <a:t> = </a:t>
                      </a:r>
                      <a:r>
                        <a:rPr lang="en-GB" sz="1600" baseline="0" dirty="0" err="1"/>
                        <a:t>newStaffNo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600" dirty="0"/>
                        <a:t>Write(</a:t>
                      </a:r>
                      <a:r>
                        <a:rPr lang="en-GB" sz="1600" dirty="0" err="1"/>
                        <a:t>PropertyNo</a:t>
                      </a:r>
                      <a:r>
                        <a:rPr lang="en-GB" sz="1600" dirty="0"/>
                        <a:t> = </a:t>
                      </a:r>
                      <a:r>
                        <a:rPr lang="en-GB" sz="1600" dirty="0" err="1"/>
                        <a:t>pNo</a:t>
                      </a:r>
                      <a:r>
                        <a:rPr lang="en-GB" sz="1600" dirty="0"/>
                        <a:t>, </a:t>
                      </a:r>
                      <a:r>
                        <a:rPr lang="en-GB" sz="1600" dirty="0" err="1"/>
                        <a:t>ManagedBy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0"/>
                      <a:r>
                        <a:rPr lang="en-GB" sz="16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109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As you can see a transaction is a logical unit of work that may consist of a series of actions.</a:t>
            </a:r>
          </a:p>
          <a:p>
            <a:r>
              <a:rPr lang="en-GB" dirty="0"/>
              <a:t>A transaction </a:t>
            </a:r>
            <a:r>
              <a:rPr lang="en-GB" b="1" u="sng" dirty="0"/>
              <a:t>should</a:t>
            </a:r>
            <a:r>
              <a:rPr lang="en-GB" dirty="0"/>
              <a:t> always transform the database </a:t>
            </a:r>
            <a:r>
              <a:rPr lang="en-GB" b="1" i="1" dirty="0"/>
              <a:t>from one consistent state to another</a:t>
            </a:r>
            <a:r>
              <a:rPr lang="en-GB" dirty="0"/>
              <a:t>, although consistency may be violated while the transaction is in progress.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There may be a moment when some property records will contain the old </a:t>
            </a:r>
            <a:r>
              <a:rPr lang="en-GB" dirty="0" err="1"/>
              <a:t>ManagedBy</a:t>
            </a:r>
            <a:r>
              <a:rPr lang="en-GB" dirty="0"/>
              <a:t> staff no and other records will have the new one.</a:t>
            </a:r>
          </a:p>
          <a:p>
            <a:pPr lvl="1"/>
            <a:r>
              <a:rPr lang="en-GB" dirty="0"/>
              <a:t>However, at the end of the transaction, </a:t>
            </a:r>
            <a:r>
              <a:rPr lang="en-GB" b="1" u="sng" dirty="0"/>
              <a:t>all</a:t>
            </a:r>
            <a:r>
              <a:rPr lang="en-GB" dirty="0"/>
              <a:t> records will have the new staff no for the </a:t>
            </a:r>
            <a:r>
              <a:rPr lang="en-GB" dirty="0" err="1"/>
              <a:t>ManagedBy</a:t>
            </a:r>
            <a:r>
              <a:rPr lang="en-GB" dirty="0"/>
              <a:t> column.</a:t>
            </a:r>
          </a:p>
        </p:txBody>
      </p:sp>
    </p:spTree>
    <p:extLst>
      <p:ext uri="{BB962C8B-B14F-4D97-AF65-F5344CB8AC3E}">
        <p14:creationId xmlns:p14="http://schemas.microsoft.com/office/powerpoint/2010/main" val="1632550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As a transaction </a:t>
            </a:r>
            <a:r>
              <a:rPr lang="en-GB" b="1" u="sng" dirty="0"/>
              <a:t>must</a:t>
            </a:r>
            <a:r>
              <a:rPr lang="en-GB" dirty="0"/>
              <a:t> transform the database from one consistent state to another, it can have one of two outcomes. It:</a:t>
            </a:r>
          </a:p>
          <a:p>
            <a:pPr lvl="1"/>
            <a:r>
              <a:rPr lang="en-GB" b="1" dirty="0"/>
              <a:t>Succeeds</a:t>
            </a:r>
            <a:r>
              <a:rPr lang="en-GB" dirty="0"/>
              <a:t>: Completes successfully and is </a:t>
            </a:r>
            <a:r>
              <a:rPr lang="en-GB" b="1" dirty="0"/>
              <a:t>committed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reaches a new consistent state.</a:t>
            </a:r>
          </a:p>
          <a:p>
            <a:pPr lvl="1"/>
            <a:r>
              <a:rPr lang="en-GB" b="1" dirty="0"/>
              <a:t>Fails</a:t>
            </a:r>
            <a:r>
              <a:rPr lang="en-GB" dirty="0"/>
              <a:t>: Terminates unsuccessfully and is </a:t>
            </a:r>
            <a:r>
              <a:rPr lang="en-GB" b="1" dirty="0"/>
              <a:t>aborted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is restored to the consistent state it was in before the transaction started.</a:t>
            </a:r>
          </a:p>
          <a:p>
            <a:pPr lvl="2"/>
            <a:r>
              <a:rPr lang="en-GB" dirty="0"/>
              <a:t>An aborted transaction is </a:t>
            </a:r>
            <a:r>
              <a:rPr lang="en-GB" b="1" dirty="0"/>
              <a:t>undone</a:t>
            </a:r>
            <a:r>
              <a:rPr lang="en-GB" dirty="0"/>
              <a:t> (</a:t>
            </a:r>
            <a:r>
              <a:rPr lang="en-GB" b="1" i="1" dirty="0"/>
              <a:t>rolled back</a:t>
            </a:r>
            <a:r>
              <a:rPr lang="en-GB" dirty="0"/>
              <a:t>) if it changed the database.</a:t>
            </a:r>
          </a:p>
        </p:txBody>
      </p:sp>
    </p:spTree>
    <p:extLst>
      <p:ext uri="{BB962C8B-B14F-4D97-AF65-F5344CB8AC3E}">
        <p14:creationId xmlns:p14="http://schemas.microsoft.com/office/powerpoint/2010/main" val="183374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Committed transactions </a:t>
            </a:r>
            <a:r>
              <a:rPr lang="en-GB" b="1" i="1" dirty="0"/>
              <a:t>cannot</a:t>
            </a:r>
            <a:r>
              <a:rPr lang="en-GB" dirty="0"/>
              <a:t> be undone.</a:t>
            </a:r>
          </a:p>
          <a:p>
            <a:pPr lvl="1"/>
            <a:r>
              <a:rPr lang="en-GB" dirty="0"/>
              <a:t>If you have made a mistake, you will need to make another transaction to compensate for the error.</a:t>
            </a:r>
          </a:p>
          <a:p>
            <a:r>
              <a:rPr lang="en-GB" dirty="0"/>
              <a:t>An aborted transaction that is rolled back may, however, be </a:t>
            </a:r>
            <a:r>
              <a:rPr lang="en-GB" b="1" i="1" dirty="0"/>
              <a:t>restarted later </a:t>
            </a:r>
            <a:r>
              <a:rPr lang="en-GB" dirty="0"/>
              <a:t>and may then complete successfully.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338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 Diagram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-36512" y="2276872"/>
            <a:ext cx="9271448" cy="2232248"/>
            <a:chOff x="-36512" y="1916832"/>
            <a:chExt cx="9271448" cy="2232248"/>
          </a:xfrm>
        </p:grpSpPr>
        <p:sp>
          <p:nvSpPr>
            <p:cNvPr id="4" name="Rectangle 3"/>
            <p:cNvSpPr/>
            <p:nvPr/>
          </p:nvSpPr>
          <p:spPr>
            <a:xfrm>
              <a:off x="1223722" y="2636912"/>
              <a:ext cx="1656184" cy="720080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ACTIVE</a:t>
              </a:r>
            </a:p>
          </p:txBody>
        </p:sp>
        <p:sp>
          <p:nvSpPr>
            <p:cNvPr id="19" name="Circular Arrow 18"/>
            <p:cNvSpPr/>
            <p:nvPr/>
          </p:nvSpPr>
          <p:spPr>
            <a:xfrm flipH="1">
              <a:off x="1799783" y="2182109"/>
              <a:ext cx="504057" cy="916087"/>
            </a:xfrm>
            <a:prstGeom prst="circular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1" name="Right Arrow 20"/>
            <p:cNvSpPr/>
            <p:nvPr/>
          </p:nvSpPr>
          <p:spPr>
            <a:xfrm>
              <a:off x="683568" y="2960948"/>
              <a:ext cx="504056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032034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PARTIALLY COMMITTED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032034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FAILED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444208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COMMITTED</a:t>
              </a: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444208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ABORTED</a:t>
              </a:r>
            </a:p>
          </p:txBody>
        </p:sp>
        <p:sp>
          <p:nvSpPr>
            <p:cNvPr id="29" name="Down Arrow 28"/>
            <p:cNvSpPr/>
            <p:nvPr/>
          </p:nvSpPr>
          <p:spPr>
            <a:xfrm>
              <a:off x="4815330" y="2636912"/>
              <a:ext cx="144016" cy="792088"/>
            </a:xfrm>
            <a:prstGeom prst="down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ight Arrow 29"/>
            <p:cNvSpPr/>
            <p:nvPr/>
          </p:nvSpPr>
          <p:spPr>
            <a:xfrm rot="20100000">
              <a:off x="2822052" y="2298533"/>
              <a:ext cx="1260000" cy="181927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ight Arrow 30"/>
            <p:cNvSpPr/>
            <p:nvPr/>
          </p:nvSpPr>
          <p:spPr>
            <a:xfrm rot="1500000">
              <a:off x="2822688" y="3539507"/>
              <a:ext cx="1296000" cy="166594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ight Arrow 32"/>
            <p:cNvSpPr/>
            <p:nvPr/>
          </p:nvSpPr>
          <p:spPr>
            <a:xfrm>
              <a:off x="5692355" y="2204864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ight Arrow 33"/>
            <p:cNvSpPr/>
            <p:nvPr/>
          </p:nvSpPr>
          <p:spPr>
            <a:xfrm>
              <a:off x="5692354" y="3740088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36512" y="2833080"/>
              <a:ext cx="17281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BEGIN TRANSACTION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 rot="20100000">
              <a:off x="2639004" y="1929851"/>
              <a:ext cx="13267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END TRANSACTION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174773" y="2887882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5652120" y="1969095"/>
              <a:ext cx="911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COMMIT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 rot="1560000">
              <a:off x="2994208" y="3289730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7884368" y="2761764"/>
              <a:ext cx="13505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END TRANSACTION</a:t>
              </a:r>
            </a:p>
          </p:txBody>
        </p:sp>
        <p:sp>
          <p:nvSpPr>
            <p:cNvPr id="43" name="Right Arrow 42"/>
            <p:cNvSpPr/>
            <p:nvPr/>
          </p:nvSpPr>
          <p:spPr>
            <a:xfrm rot="2280000">
              <a:off x="8045642" y="2653186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ight Arrow 43"/>
            <p:cNvSpPr/>
            <p:nvPr/>
          </p:nvSpPr>
          <p:spPr>
            <a:xfrm rot="-2040000">
              <a:off x="8080872" y="3235721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008028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four basic </a:t>
            </a:r>
            <a:r>
              <a:rPr lang="en-GB" dirty="0" smtClean="0"/>
              <a:t>properties that </a:t>
            </a:r>
            <a:r>
              <a:rPr lang="en-GB" dirty="0"/>
              <a:t>define </a:t>
            </a:r>
            <a:r>
              <a:rPr lang="en-GB" dirty="0" smtClean="0"/>
              <a:t>transactions.</a:t>
            </a:r>
          </a:p>
          <a:p>
            <a:pPr lvl="1"/>
            <a:r>
              <a:rPr lang="en-GB" dirty="0" smtClean="0"/>
              <a:t>They are </a:t>
            </a:r>
            <a:r>
              <a:rPr lang="en-GB" dirty="0"/>
              <a:t>popularly referred to </a:t>
            </a:r>
            <a:r>
              <a:rPr lang="en-GB" dirty="0" smtClean="0"/>
              <a:t>as the </a:t>
            </a:r>
            <a:r>
              <a:rPr lang="en-GB" b="1" dirty="0" smtClean="0"/>
              <a:t>ACID</a:t>
            </a:r>
            <a:r>
              <a:rPr lang="en-GB" dirty="0" smtClean="0"/>
              <a:t> properties:</a:t>
            </a:r>
          </a:p>
          <a:p>
            <a:pPr marL="365760" lvl="1" indent="0">
              <a:buNone/>
            </a:pPr>
            <a:r>
              <a:rPr lang="en-GB" dirty="0" smtClean="0"/>
              <a:t>	</a:t>
            </a:r>
            <a:r>
              <a:rPr lang="en-GB" b="1" dirty="0" smtClean="0"/>
              <a:t>A</a:t>
            </a:r>
            <a:r>
              <a:rPr lang="en-GB" dirty="0" smtClean="0"/>
              <a:t>tomicity		</a:t>
            </a:r>
            <a:r>
              <a:rPr lang="en-GB" b="1" dirty="0" smtClean="0"/>
              <a:t>I</a:t>
            </a:r>
            <a:r>
              <a:rPr lang="en-GB" dirty="0" smtClean="0"/>
              <a:t>solation</a:t>
            </a:r>
          </a:p>
          <a:p>
            <a:pPr marL="365760" lvl="1" indent="0">
              <a:buNone/>
            </a:pPr>
            <a:r>
              <a:rPr lang="en-GB" dirty="0" smtClean="0"/>
              <a:t>	</a:t>
            </a:r>
            <a:r>
              <a:rPr lang="en-GB" b="1" dirty="0" smtClean="0"/>
              <a:t>C</a:t>
            </a:r>
            <a:r>
              <a:rPr lang="en-GB" dirty="0" smtClean="0"/>
              <a:t>onsistency		</a:t>
            </a:r>
            <a:r>
              <a:rPr lang="en-GB" b="1" dirty="0" smtClean="0"/>
              <a:t>D</a:t>
            </a:r>
            <a:r>
              <a:rPr lang="en-GB" dirty="0" smtClean="0"/>
              <a:t>urability</a:t>
            </a:r>
          </a:p>
          <a:p>
            <a:r>
              <a:rPr lang="en-GB" b="1" dirty="0" smtClean="0"/>
              <a:t>All</a:t>
            </a:r>
            <a:r>
              <a:rPr lang="en-GB" dirty="0" smtClean="0"/>
              <a:t> </a:t>
            </a:r>
            <a:r>
              <a:rPr lang="en-GB" dirty="0"/>
              <a:t>transactions </a:t>
            </a:r>
            <a:r>
              <a:rPr lang="en-GB" b="1" i="1" dirty="0"/>
              <a:t>should</a:t>
            </a:r>
            <a:r>
              <a:rPr lang="en-GB" dirty="0"/>
              <a:t> </a:t>
            </a:r>
            <a:r>
              <a:rPr lang="en-GB" dirty="0" smtClean="0"/>
              <a:t>possess these properties.</a:t>
            </a:r>
          </a:p>
          <a:p>
            <a:r>
              <a:rPr lang="en-GB" dirty="0" smtClean="0"/>
              <a:t>The DBMS Concurrency Control and Recovery systems play a key role in ensuring these properties:</a:t>
            </a:r>
          </a:p>
          <a:p>
            <a:pPr lvl="1"/>
            <a:r>
              <a:rPr lang="en-GB" b="1" dirty="0" smtClean="0"/>
              <a:t>Concurrency Control</a:t>
            </a:r>
            <a:r>
              <a:rPr lang="en-GB" dirty="0" smtClean="0"/>
              <a:t>: prevents simultaneous databases accesses from </a:t>
            </a:r>
            <a:r>
              <a:rPr lang="en-GB" i="1" dirty="0" smtClean="0"/>
              <a:t>interfering</a:t>
            </a:r>
            <a:r>
              <a:rPr lang="en-GB" dirty="0" smtClean="0"/>
              <a:t> with one another.</a:t>
            </a:r>
          </a:p>
          <a:p>
            <a:pPr lvl="1"/>
            <a:r>
              <a:rPr lang="en-GB" b="1" dirty="0" smtClean="0"/>
              <a:t>Recovery</a:t>
            </a:r>
            <a:r>
              <a:rPr lang="en-GB" dirty="0" smtClean="0"/>
              <a:t>: </a:t>
            </a:r>
            <a:r>
              <a:rPr lang="en-GB" i="1" dirty="0" smtClean="0"/>
              <a:t>restoring</a:t>
            </a:r>
            <a:r>
              <a:rPr lang="en-GB" dirty="0" smtClean="0"/>
              <a:t> the database to a correct state following a failure.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94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63811268"/>
              </p:ext>
            </p:extLst>
          </p:nvPr>
        </p:nvGraphicFramePr>
        <p:xfrm>
          <a:off x="612775" y="1600200"/>
          <a:ext cx="8153400" cy="5141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8350"/>
                <a:gridCol w="2038350"/>
                <a:gridCol w="2038350"/>
                <a:gridCol w="2038350"/>
              </a:tblGrid>
              <a:tr h="7952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2791108"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Atomicity</a:t>
                      </a:r>
                    </a:p>
                    <a:p>
                      <a:pPr algn="ctr"/>
                      <a:endParaRPr lang="en-GB" sz="1200" b="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 smtClean="0"/>
                        <a:t>All or</a:t>
                      </a:r>
                      <a:r>
                        <a:rPr lang="en-GB" sz="1600" b="1" baseline="0" dirty="0" smtClean="0"/>
                        <a:t> nothing</a:t>
                      </a:r>
                      <a:r>
                        <a:rPr lang="en-GB" sz="1600" baseline="0" dirty="0" smtClean="0"/>
                        <a:t>!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 smtClean="0"/>
                        <a:t>A transaction is not divisible.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 smtClean="0"/>
                        <a:t>It is performed in its entirety or not at all</a:t>
                      </a:r>
                      <a:r>
                        <a:rPr lang="en-GB" sz="1600" baseline="0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Consistency</a:t>
                      </a:r>
                    </a:p>
                    <a:p>
                      <a:endParaRPr lang="en-GB" sz="12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Each transaction </a:t>
                      </a:r>
                      <a:r>
                        <a:rPr lang="en-GB" sz="1600" i="1" baseline="0" dirty="0" smtClean="0"/>
                        <a:t>must </a:t>
                      </a:r>
                      <a:r>
                        <a:rPr lang="en-GB" sz="1600" b="1" i="1" baseline="0" dirty="0" smtClean="0"/>
                        <a:t>leave the database in a consistent state</a:t>
                      </a:r>
                      <a:r>
                        <a:rPr lang="en-GB" sz="1600" baseline="0" dirty="0" smtClean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/>
                        <a:t>All rules must be applied and invalid transactions are not saved.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Isolation</a:t>
                      </a:r>
                    </a:p>
                    <a:p>
                      <a:endParaRPr lang="en-GB" sz="12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1" dirty="0" smtClean="0"/>
                        <a:t>Partial effects </a:t>
                      </a:r>
                      <a:r>
                        <a:rPr lang="en-GB" sz="1600" i="1" dirty="0" smtClean="0"/>
                        <a:t>of incomplete transactions </a:t>
                      </a:r>
                      <a:r>
                        <a:rPr lang="en-GB" sz="1600" b="1" i="1" dirty="0" smtClean="0"/>
                        <a:t>should</a:t>
                      </a:r>
                      <a:r>
                        <a:rPr lang="en-GB" sz="1600" i="1" dirty="0" smtClean="0"/>
                        <a:t> </a:t>
                      </a:r>
                      <a:r>
                        <a:rPr lang="en-GB" sz="1600" b="1" i="1" dirty="0" smtClean="0"/>
                        <a:t>not be visible to other transactions</a:t>
                      </a:r>
                      <a:r>
                        <a:rPr lang="en-GB" sz="1600" i="1" dirty="0" smtClean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kumimoji="0" lang="en-GB" sz="16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Transactions execute independently.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Durability</a:t>
                      </a:r>
                    </a:p>
                    <a:p>
                      <a:endParaRPr lang="en-GB" sz="12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dirty="0" smtClean="0"/>
                        <a:t>A</a:t>
                      </a:r>
                      <a:r>
                        <a:rPr lang="en-GB" sz="1600" i="1" baseline="0" dirty="0" smtClean="0"/>
                        <a:t> </a:t>
                      </a:r>
                      <a:r>
                        <a:rPr lang="en-GB" sz="1600" b="1" i="1" baseline="0" dirty="0" smtClean="0"/>
                        <a:t>c</a:t>
                      </a:r>
                      <a:r>
                        <a:rPr lang="en-GB" sz="1600" b="1" i="1" dirty="0" smtClean="0"/>
                        <a:t>ommitted transaction is permanently recorded</a:t>
                      </a:r>
                      <a:r>
                        <a:rPr lang="en-GB" sz="1600" b="1" i="1" baseline="0" dirty="0" smtClean="0"/>
                        <a:t> in the database</a:t>
                      </a:r>
                      <a:r>
                        <a:rPr lang="en-GB" sz="1600" b="1" i="1" dirty="0" smtClean="0"/>
                        <a:t> </a:t>
                      </a:r>
                      <a:r>
                        <a:rPr lang="en-GB" sz="1600" i="1" dirty="0" smtClean="0"/>
                        <a:t>and must not be lost because of a later failure.</a:t>
                      </a:r>
                    </a:p>
                  </a:txBody>
                  <a:tcPr/>
                </a:tc>
              </a:tr>
              <a:tr h="15547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Part of the </a:t>
                      </a:r>
                      <a:r>
                        <a:rPr lang="en-GB" sz="1400" b="1" i="1" u="none" dirty="0" smtClean="0"/>
                        <a:t>Recovery</a:t>
                      </a:r>
                      <a:r>
                        <a:rPr lang="en-GB" sz="1400" dirty="0" smtClean="0"/>
                        <a:t> Subsystem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0" dirty="0" smtClean="0"/>
                        <a:t>Part</a:t>
                      </a:r>
                      <a:r>
                        <a:rPr lang="en-GB" sz="1400" b="0" i="0" baseline="0" dirty="0" smtClean="0"/>
                        <a:t> of the </a:t>
                      </a:r>
                      <a:r>
                        <a:rPr lang="en-GB" sz="1400" b="1" i="1" dirty="0" smtClean="0"/>
                        <a:t>Concurrency</a:t>
                      </a:r>
                      <a:r>
                        <a:rPr lang="en-GB" sz="1400" dirty="0" smtClean="0"/>
                        <a:t> </a:t>
                      </a:r>
                      <a:r>
                        <a:rPr lang="en-GB" sz="1400" b="1" i="1" dirty="0" smtClean="0"/>
                        <a:t>Control</a:t>
                      </a:r>
                      <a:r>
                        <a:rPr lang="en-GB" sz="1400" b="0" i="0" baseline="0" dirty="0" smtClean="0"/>
                        <a:t> subsystem</a:t>
                      </a:r>
                      <a:r>
                        <a:rPr lang="en-GB" sz="1400" b="0" dirty="0" smtClean="0"/>
                        <a:t>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0" dirty="0" smtClean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dirty="0" smtClean="0"/>
                        <a:t>The </a:t>
                      </a:r>
                      <a:r>
                        <a:rPr lang="en-GB" sz="1400" b="1" i="1" dirty="0" smtClean="0"/>
                        <a:t>Developers</a:t>
                      </a:r>
                      <a:r>
                        <a:rPr lang="en-GB" sz="1400" dirty="0" smtClean="0"/>
                        <a:t>  also have</a:t>
                      </a:r>
                      <a:r>
                        <a:rPr lang="en-GB" sz="1400" baseline="0" dirty="0" smtClean="0"/>
                        <a:t> a role to play to </a:t>
                      </a:r>
                      <a:r>
                        <a:rPr lang="en-GB" sz="1400" dirty="0" smtClean="0"/>
                        <a:t>ensure consistency.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i="0" dirty="0" smtClean="0"/>
                        <a:t>Part of the </a:t>
                      </a:r>
                      <a:r>
                        <a:rPr lang="en-GB" sz="1400" b="1" i="1" dirty="0" smtClean="0"/>
                        <a:t>Concurrency</a:t>
                      </a:r>
                      <a:r>
                        <a:rPr lang="en-GB" sz="1400" b="1" i="1" baseline="0" dirty="0" smtClean="0"/>
                        <a:t> control</a:t>
                      </a:r>
                      <a:r>
                        <a:rPr lang="en-GB" sz="1400" b="0" i="0" baseline="0" dirty="0" smtClean="0"/>
                        <a:t> subsystem.</a:t>
                      </a:r>
                      <a:endParaRPr lang="en-GB" sz="1400" b="1" i="1" dirty="0" smtClean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i="0" dirty="0" smtClean="0"/>
                        <a:t>Part of the</a:t>
                      </a:r>
                      <a:r>
                        <a:rPr lang="en-GB" sz="1400" i="0" baseline="0" dirty="0" smtClean="0"/>
                        <a:t> </a:t>
                      </a:r>
                      <a:r>
                        <a:rPr lang="en-GB" sz="1400" b="1" i="0" baseline="0" dirty="0" smtClean="0"/>
                        <a:t>Recovery</a:t>
                      </a:r>
                      <a:r>
                        <a:rPr lang="en-GB" sz="1400" i="0" baseline="0" dirty="0" smtClean="0"/>
                        <a:t> Subsystem.</a:t>
                      </a:r>
                      <a:endParaRPr lang="en-GB" sz="1400" i="0" dirty="0" smtClean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i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1187624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endParaRPr lang="en-GB" sz="20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Oval 5"/>
          <p:cNvSpPr/>
          <p:nvPr/>
        </p:nvSpPr>
        <p:spPr>
          <a:xfrm>
            <a:off x="3275856" y="1656949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endParaRPr lang="en-GB" sz="20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Oval 6"/>
          <p:cNvSpPr/>
          <p:nvPr/>
        </p:nvSpPr>
        <p:spPr>
          <a:xfrm>
            <a:off x="5292080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</a:p>
        </p:txBody>
      </p:sp>
      <p:sp>
        <p:nvSpPr>
          <p:cNvPr id="8" name="Oval 7"/>
          <p:cNvSpPr/>
          <p:nvPr/>
        </p:nvSpPr>
        <p:spPr>
          <a:xfrm>
            <a:off x="7308304" y="1628800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  <a:endParaRPr lang="en-GB" sz="20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187624" y="5157192"/>
            <a:ext cx="6912768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2764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DBMS needs to know which database actions are grouped together to form a transaction (a logical unit of work).</a:t>
            </a:r>
          </a:p>
          <a:p>
            <a:r>
              <a:rPr lang="en-GB" dirty="0"/>
              <a:t>ISO SQL defines a transaction model based on two statements: COMMIT and ROLLBACK.</a:t>
            </a:r>
          </a:p>
          <a:p>
            <a:pPr lvl="1"/>
            <a:r>
              <a:rPr lang="en-GB" dirty="0"/>
              <a:t>An SQL transaction automatically begins with a transaction-initiating SQL statement (e.g. SELECT, INSERT, UPDATE).</a:t>
            </a:r>
          </a:p>
          <a:p>
            <a:pPr lvl="1"/>
            <a:r>
              <a:rPr lang="en-GB" dirty="0"/>
              <a:t>Changes made by a transaction are not visible to other concurrently executing transactions until transaction completes.</a:t>
            </a:r>
          </a:p>
          <a:p>
            <a:r>
              <a:rPr lang="en-GB" i="1" dirty="0"/>
              <a:t>Most</a:t>
            </a:r>
            <a:r>
              <a:rPr lang="en-GB" dirty="0"/>
              <a:t> DBMSs conform to this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634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Most DBMSs DML </a:t>
            </a:r>
            <a:r>
              <a:rPr lang="en-GB" dirty="0" smtClean="0"/>
              <a:t>typically </a:t>
            </a:r>
            <a:r>
              <a:rPr lang="en-GB" dirty="0"/>
              <a:t>provide the following keywords (or similar) to </a:t>
            </a:r>
            <a:r>
              <a:rPr lang="en-GB" b="1" i="1" dirty="0"/>
              <a:t>explicitly</a:t>
            </a:r>
            <a:r>
              <a:rPr lang="en-GB" dirty="0"/>
              <a:t> indicate the boundaries of a transaction:</a:t>
            </a:r>
          </a:p>
          <a:p>
            <a:pPr lvl="1"/>
            <a:r>
              <a:rPr lang="en-GB" b="1" dirty="0"/>
              <a:t>BEGIN TRANSACTION</a:t>
            </a:r>
          </a:p>
          <a:p>
            <a:pPr lvl="1"/>
            <a:r>
              <a:rPr lang="en-GB" b="1" dirty="0"/>
              <a:t>COMMIT</a:t>
            </a:r>
            <a:r>
              <a:rPr lang="en-GB" dirty="0"/>
              <a:t> (MS SQL Server: </a:t>
            </a:r>
            <a:r>
              <a:rPr lang="en-GB" b="1" i="1" dirty="0"/>
              <a:t>COMMIT TRANSACTION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ROLLBACK</a:t>
            </a:r>
            <a:r>
              <a:rPr lang="en-GB" dirty="0"/>
              <a:t> (MS SQL Server: </a:t>
            </a:r>
            <a:r>
              <a:rPr lang="en-GB" b="1" i="1" dirty="0"/>
              <a:t>ROLLBACK TRANSACTION</a:t>
            </a:r>
            <a:r>
              <a:rPr lang="en-GB" dirty="0"/>
              <a:t>)</a:t>
            </a:r>
          </a:p>
          <a:p>
            <a:r>
              <a:rPr lang="en-GB" dirty="0"/>
              <a:t>If these delimiters are not used, the DBMS </a:t>
            </a:r>
            <a:r>
              <a:rPr lang="en-GB" b="1" i="1" dirty="0"/>
              <a:t>automatically</a:t>
            </a:r>
            <a:r>
              <a:rPr lang="en-GB" dirty="0"/>
              <a:t> performs a COMMIT when program terminates successfully, otherwise a ROLLBACK.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13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Creating a transaction in MS SQL (</a:t>
            </a:r>
            <a:r>
              <a:rPr lang="en-GB" b="1" i="1" dirty="0"/>
              <a:t>simplified</a:t>
            </a:r>
            <a:r>
              <a:rPr lang="en-GB" dirty="0"/>
              <a:t>):</a:t>
            </a:r>
          </a:p>
          <a:p>
            <a:pPr lvl="1"/>
            <a:r>
              <a:rPr lang="en-GB" b="1" dirty="0"/>
              <a:t>Beginning</a:t>
            </a:r>
            <a:r>
              <a:rPr lang="en-GB" dirty="0"/>
              <a:t> 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1800" dirty="0"/>
          </a:p>
          <a:p>
            <a:pPr lvl="1"/>
            <a:r>
              <a:rPr lang="en-GB" b="1" dirty="0"/>
              <a:t>Committing</a:t>
            </a:r>
            <a:r>
              <a:rPr lang="en-GB" dirty="0"/>
              <a:t> a transaction: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2000" dirty="0"/>
          </a:p>
          <a:p>
            <a:pPr lvl="1"/>
            <a:r>
              <a:rPr lang="en-GB" b="1" dirty="0"/>
              <a:t>Rolling back </a:t>
            </a:r>
            <a:r>
              <a:rPr lang="en-GB" dirty="0"/>
              <a:t>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dirty="0"/>
          </a:p>
          <a:p>
            <a:r>
              <a:rPr lang="en-GB" dirty="0"/>
              <a:t>You can use the keyword TRANSACTION in full or the abbreviated form TRAN.</a:t>
            </a:r>
          </a:p>
          <a:p>
            <a:r>
              <a:rPr lang="en-GB" dirty="0"/>
              <a:t>Giving the transaction a </a:t>
            </a:r>
            <a:r>
              <a:rPr lang="en-GB" b="1" i="1" dirty="0"/>
              <a:t>name</a:t>
            </a:r>
            <a:r>
              <a:rPr lang="en-GB" dirty="0"/>
              <a:t>, allows for the  creation of nested transactions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31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You can use a Transaction as an alternative solution for the </a:t>
            </a:r>
            <a:r>
              <a:rPr lang="en-GB" dirty="0"/>
              <a:t>Dream Home </a:t>
            </a:r>
            <a:r>
              <a:rPr lang="en-GB" dirty="0" smtClean="0"/>
              <a:t>rule </a:t>
            </a:r>
            <a:r>
              <a:rPr lang="en-GB" dirty="0"/>
              <a:t>that prevents a member of staff from managing more than </a:t>
            </a:r>
            <a:r>
              <a:rPr lang="en-GB" dirty="0" smtClean="0"/>
              <a:t>100 properties </a:t>
            </a:r>
            <a:r>
              <a:rPr lang="en-GB" dirty="0"/>
              <a:t>at the same </a:t>
            </a:r>
            <a:r>
              <a:rPr lang="en-GB" dirty="0" smtClean="0"/>
              <a:t>time.</a:t>
            </a:r>
            <a:endParaRPr lang="en-GB" dirty="0"/>
          </a:p>
          <a:p>
            <a:r>
              <a:rPr lang="en-GB" dirty="0" smtClean="0"/>
              <a:t>For example, we will use 8 properties.</a:t>
            </a:r>
          </a:p>
          <a:p>
            <a:r>
              <a:rPr lang="en-GB" dirty="0" smtClean="0"/>
              <a:t>The steps:</a:t>
            </a:r>
          </a:p>
          <a:p>
            <a:pPr lvl="1"/>
            <a:r>
              <a:rPr lang="en-GB" dirty="0" smtClean="0"/>
              <a:t>Begin a new transaction</a:t>
            </a:r>
          </a:p>
          <a:p>
            <a:pPr lvl="1"/>
            <a:r>
              <a:rPr lang="en-GB" dirty="0" smtClean="0"/>
              <a:t>Create a new property record assigned </a:t>
            </a:r>
            <a:r>
              <a:rPr lang="en-GB" dirty="0"/>
              <a:t>to </a:t>
            </a:r>
            <a:r>
              <a:rPr lang="en-GB" dirty="0" smtClean="0"/>
              <a:t>S26007</a:t>
            </a:r>
          </a:p>
          <a:p>
            <a:pPr lvl="1"/>
            <a:r>
              <a:rPr lang="en-GB" dirty="0" smtClean="0"/>
              <a:t>Cross-check how </a:t>
            </a:r>
            <a:r>
              <a:rPr lang="en-GB" dirty="0"/>
              <a:t>many properties </a:t>
            </a:r>
            <a:r>
              <a:rPr lang="en-GB" dirty="0" smtClean="0"/>
              <a:t>S26007 is now managing</a:t>
            </a:r>
          </a:p>
          <a:p>
            <a:pPr lvl="1"/>
            <a:r>
              <a:rPr lang="en-GB" dirty="0" smtClean="0"/>
              <a:t>If more than 9, rollback the transaction, otherwise commit 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99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4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-- </a:t>
            </a: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Add the new property managed by S26007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Type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ROOMS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'P170003'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'CO16029'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'Flat'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480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'8 Novar Drive'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'Glasgow'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'G12 9AX'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'B0006'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'S26007</a:t>
            </a:r>
            <a:r>
              <a:rPr lang="en-GB" sz="1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1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Check how many properties staff is now managing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If more than 8, not OK, </a:t>
            </a:r>
            <a:r>
              <a:rPr lang="en-GB" sz="14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abort </a:t>
            </a: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the </a:t>
            </a:r>
            <a:r>
              <a:rPr lang="en-GB" sz="14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transaction and </a:t>
            </a: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raise an </a:t>
            </a:r>
            <a:r>
              <a:rPr lang="en-GB" sz="14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error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'S26007'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594360" lvl="2" indent="0">
              <a:buNone/>
            </a:pPr>
            <a:r>
              <a:rPr lang="en-GB" sz="1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</a:p>
          <a:p>
            <a:pPr marL="1051560" lvl="3" indent="0">
              <a:buNone/>
            </a:pPr>
            <a:r>
              <a:rPr lang="en-GB" sz="14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400" b="1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staff doing too much!'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4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ELSE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dirty="0">
                <a:solidFill>
                  <a:srgbClr val="008000"/>
                </a:solidFill>
                <a:latin typeface="Consolas" panose="020B0609020204030204" pitchFamily="49" charset="0"/>
              </a:rPr>
              <a:t>-- Less than 8, OK to commit</a:t>
            </a:r>
            <a:endParaRPr lang="en-GB" sz="14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400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34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Try running the transaction</a:t>
            </a:r>
          </a:p>
          <a:p>
            <a:pPr lvl="1"/>
            <a:r>
              <a:rPr lang="en-GB" dirty="0" smtClean="0"/>
              <a:t>You will probably get an error message saying that the transaction ended in the Trigger</a:t>
            </a:r>
            <a:r>
              <a:rPr lang="en-GB" dirty="0"/>
              <a:t>, </a:t>
            </a:r>
            <a:r>
              <a:rPr lang="en-GB" dirty="0" err="1"/>
              <a:t>StaffManagingTooMuch</a:t>
            </a:r>
            <a:r>
              <a:rPr lang="en-GB" dirty="0"/>
              <a:t> </a:t>
            </a:r>
          </a:p>
          <a:p>
            <a:r>
              <a:rPr lang="en-GB" b="1" dirty="0" smtClean="0"/>
              <a:t>Drop</a:t>
            </a:r>
            <a:r>
              <a:rPr lang="en-GB" dirty="0" smtClean="0"/>
              <a:t> </a:t>
            </a:r>
            <a:r>
              <a:rPr lang="en-GB" dirty="0"/>
              <a:t>the </a:t>
            </a:r>
            <a:r>
              <a:rPr lang="en-GB" dirty="0" err="1"/>
              <a:t>StaffManagingTooMuch</a:t>
            </a:r>
            <a:r>
              <a:rPr lang="en-GB" dirty="0"/>
              <a:t> </a:t>
            </a:r>
            <a:r>
              <a:rPr lang="en-GB" dirty="0" smtClean="0"/>
              <a:t>Trigger and run the transaction again.</a:t>
            </a:r>
          </a:p>
          <a:p>
            <a:pPr lvl="1"/>
            <a:r>
              <a:rPr lang="en-GB" dirty="0" smtClean="0"/>
              <a:t>If you wish to restore the trigger later, the SQL is at the end of these slides.</a:t>
            </a:r>
          </a:p>
          <a:p>
            <a:r>
              <a:rPr lang="en-GB" dirty="0" smtClean="0"/>
              <a:t>Now you should get the error message. </a:t>
            </a:r>
            <a:r>
              <a:rPr lang="en-GB" b="1" dirty="0" smtClean="0"/>
              <a:t>Note</a:t>
            </a:r>
            <a:r>
              <a:rPr lang="en-GB" dirty="0" smtClean="0"/>
              <a:t>, the use of the error message is optional. I added it for clarity.</a:t>
            </a:r>
          </a:p>
          <a:p>
            <a:r>
              <a:rPr lang="en-GB" dirty="0" smtClean="0"/>
              <a:t>Try running the following SQL: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'P170003'</a:t>
            </a:r>
          </a:p>
          <a:p>
            <a:r>
              <a:rPr lang="en-GB" dirty="0" smtClean="0"/>
              <a:t>Did it find any matching properties?</a:t>
            </a:r>
          </a:p>
          <a:p>
            <a:pPr lvl="1"/>
            <a:r>
              <a:rPr lang="en-GB" dirty="0" smtClean="0"/>
              <a:t>It is unlikely that it did because the transaction was rolled back.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57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can also include a </a:t>
            </a:r>
            <a:r>
              <a:rPr lang="en-GB" b="1" dirty="0" smtClean="0"/>
              <a:t>Try … Catch … Block </a:t>
            </a:r>
            <a:r>
              <a:rPr lang="en-GB" dirty="0" smtClean="0"/>
              <a:t>to catch any errors that </a:t>
            </a:r>
            <a:r>
              <a:rPr lang="en-GB" b="1" i="1" dirty="0" smtClean="0"/>
              <a:t>may</a:t>
            </a:r>
            <a:r>
              <a:rPr lang="en-GB" dirty="0" smtClean="0"/>
              <a:t> occur in a transaction.</a:t>
            </a:r>
          </a:p>
          <a:p>
            <a:r>
              <a:rPr lang="en-GB" dirty="0" smtClean="0"/>
              <a:t>A Try … Catch Block implements error handling and it is made up of two parts:</a:t>
            </a:r>
          </a:p>
          <a:p>
            <a:pPr lvl="1"/>
            <a:r>
              <a:rPr lang="en-GB" b="1" dirty="0" smtClean="0"/>
              <a:t>A Try { } block </a:t>
            </a:r>
            <a:r>
              <a:rPr lang="en-GB" dirty="0" smtClean="0"/>
              <a:t>which contains a set of statements to execute within which an error may occur.</a:t>
            </a:r>
          </a:p>
          <a:p>
            <a:pPr lvl="1"/>
            <a:r>
              <a:rPr lang="en-GB" b="1" dirty="0" smtClean="0"/>
              <a:t>A Catch { } block </a:t>
            </a:r>
            <a:r>
              <a:rPr lang="en-GB" dirty="0" smtClean="0"/>
              <a:t>to handle any errors that occur in the try block.</a:t>
            </a:r>
          </a:p>
          <a:p>
            <a:r>
              <a:rPr lang="en-GB" dirty="0" smtClean="0"/>
              <a:t>In this scenario:</a:t>
            </a:r>
          </a:p>
          <a:p>
            <a:pPr lvl="1"/>
            <a:r>
              <a:rPr lang="en-GB" dirty="0" smtClean="0"/>
              <a:t>If all statements in Try block are successful, it should commit – </a:t>
            </a:r>
            <a:r>
              <a:rPr lang="en-GB" b="1" i="1" dirty="0" smtClean="0"/>
              <a:t>commit would be the last line of try block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If an error occurs, the Catch block should rollback the transaction.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207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 Example Using Try… Catch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Start a new transaction called </a:t>
            </a:r>
            <a:r>
              <a:rPr lang="en-GB" sz="1200" dirty="0" err="1">
                <a:solidFill>
                  <a:srgbClr val="008000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try to catch any errors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new client record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[Owner]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Email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Password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'CO17001'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'David'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'Wear'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'34 Albert Road'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'SA3 7OR'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'01792555555'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'david@where.com'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'password'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--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Add the new property for new client managed by S27007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Type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ROOMS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00FF"/>
                </a:solidFill>
                <a:latin typeface="Consolas" panose="020B0609020204030204" pitchFamily="49" charset="0"/>
              </a:rPr>
              <a:t>VALUES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'P170003'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'CO17001'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'Flat'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480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'8 Novar Drive'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'Glasgow'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'G12 9AX'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'B0006'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'S27007'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--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Commit ALL changes, inserts successful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TRY</a:t>
            </a:r>
            <a:endParaRPr lang="en-GB" sz="12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add catch to handle error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>
                <a:solidFill>
                  <a:srgbClr val="008000"/>
                </a:solidFill>
                <a:latin typeface="Consolas" panose="020B0609020204030204" pitchFamily="49" charset="0"/>
              </a:rPr>
              <a:t>-- Rollback ALL inserts, an error has occurred. Staff S27007 does not exist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dirty="0" err="1">
                <a:solidFill>
                  <a:prstClr val="black"/>
                </a:solidFill>
                <a:latin typeface="Consolas" panose="020B0609020204030204" pitchFamily="49" charset="0"/>
              </a:rPr>
              <a:t>AddNewProperty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200" dirty="0">
                <a:solidFill>
                  <a:srgbClr val="FF0000"/>
                </a:solidFill>
                <a:latin typeface="Consolas" panose="020B0609020204030204" pitchFamily="49" charset="0"/>
              </a:rPr>
              <a:t>'Rolling back, an error occurred!'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200" b="1" dirty="0">
                <a:solidFill>
                  <a:srgbClr val="0000FF"/>
                </a:solidFill>
                <a:latin typeface="Consolas" panose="020B0609020204030204" pitchFamily="49" charset="0"/>
              </a:rPr>
              <a:t>CATCH</a:t>
            </a:r>
            <a:r>
              <a:rPr lang="en-GB" sz="1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1200" dirty="0" smtClean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8669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transaction example on the previous slide is made up of the following actions:</a:t>
            </a:r>
          </a:p>
          <a:p>
            <a:pPr lvl="1"/>
            <a:r>
              <a:rPr lang="en-GB" dirty="0" smtClean="0"/>
              <a:t>Add a new property owner – should be no problem</a:t>
            </a:r>
          </a:p>
          <a:p>
            <a:pPr lvl="1"/>
            <a:r>
              <a:rPr lang="en-GB" dirty="0" smtClean="0"/>
              <a:t>Add a new property for the new owner in the last step managed </a:t>
            </a:r>
            <a:r>
              <a:rPr lang="en-GB" dirty="0"/>
              <a:t>by </a:t>
            </a:r>
            <a:r>
              <a:rPr lang="en-GB" dirty="0" smtClean="0"/>
              <a:t>S27007</a:t>
            </a:r>
          </a:p>
          <a:p>
            <a:pPr lvl="2"/>
            <a:r>
              <a:rPr lang="en-GB" dirty="0" smtClean="0"/>
              <a:t>Oops! Staff member S27007 does not exist.</a:t>
            </a:r>
          </a:p>
          <a:p>
            <a:r>
              <a:rPr lang="en-GB" dirty="0" smtClean="0"/>
              <a:t>The 2</a:t>
            </a:r>
            <a:r>
              <a:rPr lang="en-GB" baseline="30000" dirty="0" smtClean="0"/>
              <a:t>nd</a:t>
            </a:r>
            <a:r>
              <a:rPr lang="en-GB" dirty="0" smtClean="0"/>
              <a:t> SQL statement results in an error and causes the Catch block to execute – rollback the transaction.</a:t>
            </a:r>
          </a:p>
          <a:p>
            <a:r>
              <a:rPr lang="en-GB" dirty="0" smtClean="0"/>
              <a:t>From the query result window, you can also tell which statement caused the error:</a:t>
            </a:r>
          </a:p>
          <a:p>
            <a:pPr lvl="1"/>
            <a:r>
              <a:rPr lang="en-GB" dirty="0" smtClean="0"/>
              <a:t>Statement 1:	1 row(s) affected</a:t>
            </a:r>
          </a:p>
          <a:p>
            <a:pPr lvl="1"/>
            <a:r>
              <a:rPr lang="en-GB" dirty="0" smtClean="0"/>
              <a:t>Statement 2:	0 row(s) affected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2000" y="5445224"/>
            <a:ext cx="3472000" cy="100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778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Can you think of how you can use a Transaction for a database application that sells tickets for Events online?</a:t>
            </a:r>
            <a:endParaRPr lang="en-GB" dirty="0"/>
          </a:p>
          <a:p>
            <a:r>
              <a:rPr lang="en-GB" dirty="0" smtClean="0"/>
              <a:t>For example what series of actions will make up a transaction to complete the purchase of a ticket?</a:t>
            </a:r>
          </a:p>
          <a:p>
            <a:r>
              <a:rPr lang="en-GB" dirty="0" smtClean="0"/>
              <a:t>Is there any benefit to making this a transaction? If yes, 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5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consistency and reliability aspects of transactions are due to the “</a:t>
            </a:r>
            <a:r>
              <a:rPr lang="en-GB" dirty="0" err="1"/>
              <a:t>ACIDity</a:t>
            </a:r>
            <a:r>
              <a:rPr lang="en-GB" dirty="0"/>
              <a:t>” properties of transactions. </a:t>
            </a:r>
            <a:endParaRPr lang="en-GB" dirty="0" smtClean="0"/>
          </a:p>
          <a:p>
            <a:pPr marL="320040" lvl="1" indent="0">
              <a:buNone/>
            </a:pPr>
            <a:r>
              <a:rPr lang="en-GB" dirty="0" smtClean="0"/>
              <a:t>Discuss </a:t>
            </a:r>
            <a:r>
              <a:rPr lang="en-GB" dirty="0"/>
              <a:t>each of these properties and how they relate to the concurrency control and recovery mechanisms. Give examples to illustrate your answer.</a:t>
            </a:r>
          </a:p>
        </p:txBody>
      </p:sp>
    </p:spTree>
    <p:extLst>
      <p:ext uri="{BB962C8B-B14F-4D97-AF65-F5344CB8AC3E}">
        <p14:creationId xmlns:p14="http://schemas.microsoft.com/office/powerpoint/2010/main" val="71411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916870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</a:t>
            </a:r>
            <a:r>
              <a:rPr lang="en-GB" dirty="0"/>
              <a:t>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There are four basic properties, popularly referred to as </a:t>
            </a:r>
            <a:r>
              <a:rPr lang="en-GB" b="1" dirty="0"/>
              <a:t>ACID</a:t>
            </a:r>
            <a:r>
              <a:rPr lang="en-GB" dirty="0"/>
              <a:t>, that define transactions. They are:</a:t>
            </a:r>
          </a:p>
          <a:p>
            <a:r>
              <a:rPr lang="en-GB" b="1" u="sng" dirty="0" smtClean="0"/>
              <a:t>A</a:t>
            </a:r>
            <a:r>
              <a:rPr lang="en-GB" b="1" dirty="0" smtClean="0"/>
              <a:t>tomicity</a:t>
            </a:r>
            <a:r>
              <a:rPr lang="en-GB" dirty="0"/>
              <a:t>: The “all or nothing property”</a:t>
            </a:r>
          </a:p>
          <a:p>
            <a:pPr lvl="1"/>
            <a:r>
              <a:rPr lang="en-GB" dirty="0"/>
              <a:t>A transaction is an </a:t>
            </a:r>
            <a:r>
              <a:rPr lang="en-GB" i="1" dirty="0"/>
              <a:t>indivisible unit, either performed in its entirety or not at all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DBMS </a:t>
            </a:r>
            <a:r>
              <a:rPr lang="en-GB" b="1" i="1" dirty="0"/>
              <a:t>recovery subsystem </a:t>
            </a:r>
            <a:r>
              <a:rPr lang="en-GB" dirty="0"/>
              <a:t>to ensure atomicity.</a:t>
            </a:r>
          </a:p>
          <a:p>
            <a:r>
              <a:rPr lang="en-GB" b="1" u="sng" dirty="0"/>
              <a:t>C</a:t>
            </a:r>
            <a:r>
              <a:rPr lang="en-GB" b="1" dirty="0"/>
              <a:t>onsistency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 transaction must </a:t>
            </a:r>
            <a:r>
              <a:rPr lang="en-GB" i="1" dirty="0"/>
              <a:t>transform the database from one consistent state to another 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both the </a:t>
            </a:r>
            <a:r>
              <a:rPr lang="en-GB" b="1" i="1" dirty="0"/>
              <a:t>DBMS and the database application developers</a:t>
            </a:r>
            <a:r>
              <a:rPr lang="en-GB" dirty="0"/>
              <a:t>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57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</a:t>
            </a:r>
            <a:r>
              <a:rPr lang="en-GB" dirty="0"/>
              <a:t>Properties of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There are four basic properties, popularly referred to as </a:t>
            </a:r>
            <a:r>
              <a:rPr lang="en-GB" b="1" dirty="0"/>
              <a:t>ACID</a:t>
            </a:r>
            <a:r>
              <a:rPr lang="en-GB" dirty="0"/>
              <a:t>, that define transactions. They are:</a:t>
            </a:r>
          </a:p>
          <a:p>
            <a:r>
              <a:rPr lang="en-GB" b="1" u="sng" dirty="0"/>
              <a:t>I</a:t>
            </a:r>
            <a:r>
              <a:rPr lang="en-GB" b="1" dirty="0"/>
              <a:t>solation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Transactions complete independently of each other.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partial effects of incomplete transactions should not be visible to other transactions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</a:t>
            </a:r>
            <a:r>
              <a:rPr lang="en-GB" b="1" i="1" dirty="0"/>
              <a:t>concurrency control</a:t>
            </a:r>
            <a:r>
              <a:rPr lang="en-GB" dirty="0"/>
              <a:t> </a:t>
            </a:r>
            <a:r>
              <a:rPr lang="en-GB" b="1" i="1" dirty="0"/>
              <a:t>subsystem</a:t>
            </a:r>
            <a:r>
              <a:rPr lang="en-GB" dirty="0"/>
              <a:t> to ensure isolation.</a:t>
            </a:r>
          </a:p>
          <a:p>
            <a:r>
              <a:rPr lang="en-GB" b="1" u="sng" dirty="0"/>
              <a:t>D</a:t>
            </a:r>
            <a:r>
              <a:rPr lang="en-GB" b="1" dirty="0"/>
              <a:t>urability</a:t>
            </a:r>
            <a:r>
              <a:rPr lang="en-GB" dirty="0"/>
              <a:t>: </a:t>
            </a:r>
          </a:p>
          <a:p>
            <a:pPr lvl="1"/>
            <a:r>
              <a:rPr lang="en-GB" i="1" dirty="0"/>
              <a:t>Effects of a committed transaction are permanent and must not be lost because of a later failure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Once committed, the effects must be recorded in the database.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recovery subsystem </a:t>
            </a:r>
            <a:r>
              <a:rPr lang="en-GB" dirty="0"/>
              <a:t>of the DBMS ensures durability.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8604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Triggers for Enforcing Business </a:t>
            </a:r>
            <a:r>
              <a:rPr lang="en-GB" dirty="0" smtClean="0"/>
              <a:t>Rules: A </a:t>
            </a:r>
            <a:r>
              <a:rPr lang="en-GB" dirty="0"/>
              <a:t>Possible </a:t>
            </a:r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70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StaffManagingTooMuch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8000"/>
                </a:solidFill>
                <a:latin typeface="Consolas" panose="020B0609020204030204" pitchFamily="49" charset="0"/>
              </a:rPr>
              <a:t>-- DECLARE a variable to create a formatted string</a:t>
            </a:r>
            <a:endParaRPr lang="en-GB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DECLARE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CONDITION: Check to see how many properties staff is now managing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inserted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-- SET Variable Value</a:t>
            </a:r>
            <a:r>
              <a:rPr lang="en-GB" sz="2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'Staff '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inserted</a:t>
            </a:r>
            <a:r>
              <a:rPr lang="en-GB" sz="29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 already managing 8 properties'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inserted</a:t>
            </a:r>
          </a:p>
          <a:p>
            <a:pPr marL="320040" lvl="1" indent="0">
              <a:spcBef>
                <a:spcPts val="0"/>
              </a:spcBef>
              <a:buNone/>
            </a:pP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8000"/>
                </a:solidFill>
                <a:latin typeface="Consolas" panose="020B0609020204030204" pitchFamily="49" charset="0"/>
              </a:rPr>
              <a:t>-- Reverses the INSERT Statement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504" y="6505599"/>
            <a:ext cx="89194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Note: a limit of 8 properties is used in the example because we do not have up to 100 properties in our database! </a:t>
            </a:r>
            <a:r>
              <a:rPr lang="en-GB" sz="1400" dirty="0" smtClean="0">
                <a:sym typeface="Wingdings" panose="05000000000000000000" pitchFamily="2" charset="2"/>
              </a:rPr>
              <a:t>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72715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14181</TotalTime>
  <Words>2671</Words>
  <Application>Microsoft Office PowerPoint</Application>
  <PresentationFormat>On-screen Show (4:3)</PresentationFormat>
  <Paragraphs>287</Paragraphs>
  <Slides>32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Transaction Management I</vt:lpstr>
      <vt:lpstr>Today’s Lecture</vt:lpstr>
      <vt:lpstr>Database Reliability and Consistency</vt:lpstr>
      <vt:lpstr>Transactions</vt:lpstr>
      <vt:lpstr>Transaction Examples</vt:lpstr>
      <vt:lpstr>Question</vt:lpstr>
      <vt:lpstr>A Simple Transaction Example</vt:lpstr>
      <vt:lpstr>Question</vt:lpstr>
      <vt:lpstr>A More Complicated Transaction</vt:lpstr>
      <vt:lpstr>A More Complicated Transaction</vt:lpstr>
      <vt:lpstr>A More Complicated Transaction</vt:lpstr>
      <vt:lpstr>Transactions</vt:lpstr>
      <vt:lpstr>Transaction Outcomes</vt:lpstr>
      <vt:lpstr>Transaction Outcomes</vt:lpstr>
      <vt:lpstr>Transaction State Diagram</vt:lpstr>
      <vt:lpstr>ACID Properties of Transactions</vt:lpstr>
      <vt:lpstr>ACID Properties of Transactions</vt:lpstr>
      <vt:lpstr>Transactions and SQL</vt:lpstr>
      <vt:lpstr>Transactions and SQL</vt:lpstr>
      <vt:lpstr>Transactions in MS SQL Server</vt:lpstr>
      <vt:lpstr>Transactions Example</vt:lpstr>
      <vt:lpstr>Transaction Example Solution</vt:lpstr>
      <vt:lpstr>Transaction Example Test</vt:lpstr>
      <vt:lpstr>Transactions Example</vt:lpstr>
      <vt:lpstr>Transaction Example Using Try… Catch</vt:lpstr>
      <vt:lpstr>Transaction Example</vt:lpstr>
      <vt:lpstr>Question</vt:lpstr>
      <vt:lpstr>Revision Questions</vt:lpstr>
      <vt:lpstr>Lab Exercise</vt:lpstr>
      <vt:lpstr>ACID Properties of Transactions</vt:lpstr>
      <vt:lpstr>ACID Properties of Transactions</vt:lpstr>
      <vt:lpstr>DML Triggers for Enforcing Business Rules: A Possible Solution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2713</cp:revision>
  <cp:lastPrinted>2017-02-08T07:33:30Z</cp:lastPrinted>
  <dcterms:created xsi:type="dcterms:W3CDTF">2013-09-18T07:00:31Z</dcterms:created>
  <dcterms:modified xsi:type="dcterms:W3CDTF">2017-02-15T10:28:18Z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