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6"/>
  </p:notes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059C82-595D-8E49-B42F-5DD6C3467A78}" v="59" dt="2026-04-19T20:54:01.0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11748"/>
    <p:restoredTop sz="94635"/>
  </p:normalViewPr>
  <p:slideViewPr>
    <p:cSldViewPr snapToGrid="0">
      <p:cViewPr>
        <p:scale>
          <a:sx n="36" d="100"/>
          <a:sy n="36" d="100"/>
        </p:scale>
        <p:origin x="3400" y="-1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de Gibbons (2516743)" userId="471cb0c3-6a0f-4fc1-8660-5b873ad39381" providerId="ADAL" clId="{DA69916E-6EAA-57DA-A706-4C9B04566334}"/>
    <pc:docChg chg="undo custSel modSld">
      <pc:chgData name="Cade Gibbons (2516743)" userId="471cb0c3-6a0f-4fc1-8660-5b873ad39381" providerId="ADAL" clId="{DA69916E-6EAA-57DA-A706-4C9B04566334}" dt="2026-04-19T20:54:19.713" v="269" actId="478"/>
      <pc:docMkLst>
        <pc:docMk/>
      </pc:docMkLst>
      <pc:sldChg chg="addSp delSp modSp mod">
        <pc:chgData name="Cade Gibbons (2516743)" userId="471cb0c3-6a0f-4fc1-8660-5b873ad39381" providerId="ADAL" clId="{DA69916E-6EAA-57DA-A706-4C9B04566334}" dt="2026-04-19T20:54:19.713" v="269" actId="478"/>
        <pc:sldMkLst>
          <pc:docMk/>
          <pc:sldMk cId="1032727246" sldId="256"/>
        </pc:sldMkLst>
        <pc:spChg chg="del mod">
          <ac:chgData name="Cade Gibbons (2516743)" userId="471cb0c3-6a0f-4fc1-8660-5b873ad39381" providerId="ADAL" clId="{DA69916E-6EAA-57DA-A706-4C9B04566334}" dt="2026-04-19T20:39:37.333" v="160" actId="478"/>
          <ac:spMkLst>
            <pc:docMk/>
            <pc:sldMk cId="1032727246" sldId="256"/>
            <ac:spMk id="5" creationId="{00000000-0000-0000-0000-000000000000}"/>
          </ac:spMkLst>
        </pc:spChg>
        <pc:spChg chg="add del mod">
          <ac:chgData name="Cade Gibbons (2516743)" userId="471cb0c3-6a0f-4fc1-8660-5b873ad39381" providerId="ADAL" clId="{DA69916E-6EAA-57DA-A706-4C9B04566334}" dt="2026-04-19T20:50:11.029" v="215" actId="47"/>
          <ac:spMkLst>
            <pc:docMk/>
            <pc:sldMk cId="1032727246" sldId="256"/>
            <ac:spMk id="10" creationId="{00FE9079-68D9-EC60-F7FD-9498FA276DFE}"/>
          </ac:spMkLst>
        </pc:spChg>
        <pc:spChg chg="mod">
          <ac:chgData name="Cade Gibbons (2516743)" userId="471cb0c3-6a0f-4fc1-8660-5b873ad39381" providerId="ADAL" clId="{DA69916E-6EAA-57DA-A706-4C9B04566334}" dt="2026-04-19T20:46:22.089" v="180" actId="1076"/>
          <ac:spMkLst>
            <pc:docMk/>
            <pc:sldMk cId="1032727246" sldId="256"/>
            <ac:spMk id="56" creationId="{C1F0A685-91A2-6BA8-65C5-AEE950B62221}"/>
          </ac:spMkLst>
        </pc:spChg>
        <pc:spChg chg="mod">
          <ac:chgData name="Cade Gibbons (2516743)" userId="471cb0c3-6a0f-4fc1-8660-5b873ad39381" providerId="ADAL" clId="{DA69916E-6EAA-57DA-A706-4C9B04566334}" dt="2026-04-19T20:52:34.408" v="253" actId="1076"/>
          <ac:spMkLst>
            <pc:docMk/>
            <pc:sldMk cId="1032727246" sldId="256"/>
            <ac:spMk id="2091" creationId="{B6941A94-BC11-9E7E-6F35-5FA8F287BD6A}"/>
          </ac:spMkLst>
        </pc:spChg>
        <pc:spChg chg="add mod">
          <ac:chgData name="Cade Gibbons (2516743)" userId="471cb0c3-6a0f-4fc1-8660-5b873ad39381" providerId="ADAL" clId="{DA69916E-6EAA-57DA-A706-4C9B04566334}" dt="2026-04-19T20:18:18.496" v="9" actId="1076"/>
          <ac:spMkLst>
            <pc:docMk/>
            <pc:sldMk cId="1032727246" sldId="256"/>
            <ac:spMk id="2093" creationId="{1C3D4D8F-E6D8-0C1C-7C5B-FC0148F34B17}"/>
          </ac:spMkLst>
        </pc:spChg>
        <pc:spChg chg="add mod">
          <ac:chgData name="Cade Gibbons (2516743)" userId="471cb0c3-6a0f-4fc1-8660-5b873ad39381" providerId="ADAL" clId="{DA69916E-6EAA-57DA-A706-4C9B04566334}" dt="2026-04-19T20:18:18.496" v="9" actId="1076"/>
          <ac:spMkLst>
            <pc:docMk/>
            <pc:sldMk cId="1032727246" sldId="256"/>
            <ac:spMk id="2094" creationId="{967FE536-4C3E-A346-D50E-801011315976}"/>
          </ac:spMkLst>
        </pc:spChg>
        <pc:spChg chg="add del mod">
          <ac:chgData name="Cade Gibbons (2516743)" userId="471cb0c3-6a0f-4fc1-8660-5b873ad39381" providerId="ADAL" clId="{DA69916E-6EAA-57DA-A706-4C9B04566334}" dt="2026-04-19T20:22:38.140" v="34" actId="478"/>
          <ac:spMkLst>
            <pc:docMk/>
            <pc:sldMk cId="1032727246" sldId="256"/>
            <ac:spMk id="2095" creationId="{194CF74E-BC11-6432-3098-212F01D7B7AE}"/>
          </ac:spMkLst>
        </pc:spChg>
        <pc:spChg chg="add del mod">
          <ac:chgData name="Cade Gibbons (2516743)" userId="471cb0c3-6a0f-4fc1-8660-5b873ad39381" providerId="ADAL" clId="{DA69916E-6EAA-57DA-A706-4C9B04566334}" dt="2026-04-19T20:26:53.028" v="43"/>
          <ac:spMkLst>
            <pc:docMk/>
            <pc:sldMk cId="1032727246" sldId="256"/>
            <ac:spMk id="2098" creationId="{BF6A4A60-C6CE-FC26-07D5-E8A62A4C3F84}"/>
          </ac:spMkLst>
        </pc:spChg>
        <pc:spChg chg="add">
          <ac:chgData name="Cade Gibbons (2516743)" userId="471cb0c3-6a0f-4fc1-8660-5b873ad39381" providerId="ADAL" clId="{DA69916E-6EAA-57DA-A706-4C9B04566334}" dt="2026-04-19T20:26:43.950" v="41"/>
          <ac:spMkLst>
            <pc:docMk/>
            <pc:sldMk cId="1032727246" sldId="256"/>
            <ac:spMk id="2099" creationId="{11E1BAD7-B521-A94A-06B0-83C0DDAFA00F}"/>
          </ac:spMkLst>
        </pc:spChg>
        <pc:spChg chg="add mod">
          <ac:chgData name="Cade Gibbons (2516743)" userId="471cb0c3-6a0f-4fc1-8660-5b873ad39381" providerId="ADAL" clId="{DA69916E-6EAA-57DA-A706-4C9B04566334}" dt="2026-04-19T20:52:44.307" v="255" actId="1076"/>
          <ac:spMkLst>
            <pc:docMk/>
            <pc:sldMk cId="1032727246" sldId="256"/>
            <ac:spMk id="2100" creationId="{E580E41E-F8E6-4C0E-216E-95D0EF472CC3}"/>
          </ac:spMkLst>
        </pc:spChg>
        <pc:spChg chg="add mod">
          <ac:chgData name="Cade Gibbons (2516743)" userId="471cb0c3-6a0f-4fc1-8660-5b873ad39381" providerId="ADAL" clId="{DA69916E-6EAA-57DA-A706-4C9B04566334}" dt="2026-04-19T20:33:30.774" v="146" actId="1076"/>
          <ac:spMkLst>
            <pc:docMk/>
            <pc:sldMk cId="1032727246" sldId="256"/>
            <ac:spMk id="2101" creationId="{BE735842-C64B-5632-0043-35325D4ECE24}"/>
          </ac:spMkLst>
        </pc:spChg>
        <pc:spChg chg="add">
          <ac:chgData name="Cade Gibbons (2516743)" userId="471cb0c3-6a0f-4fc1-8660-5b873ad39381" providerId="ADAL" clId="{DA69916E-6EAA-57DA-A706-4C9B04566334}" dt="2026-04-19T20:29:18.361" v="67"/>
          <ac:spMkLst>
            <pc:docMk/>
            <pc:sldMk cId="1032727246" sldId="256"/>
            <ac:spMk id="2102" creationId="{93EA0029-1CF6-907B-A9A5-E84887FF51D5}"/>
          </ac:spMkLst>
        </pc:spChg>
        <pc:spChg chg="add">
          <ac:chgData name="Cade Gibbons (2516743)" userId="471cb0c3-6a0f-4fc1-8660-5b873ad39381" providerId="ADAL" clId="{DA69916E-6EAA-57DA-A706-4C9B04566334}" dt="2026-04-19T20:31:24.243" v="119"/>
          <ac:spMkLst>
            <pc:docMk/>
            <pc:sldMk cId="1032727246" sldId="256"/>
            <ac:spMk id="2103" creationId="{A396BBF6-1C1F-96AE-749C-DE769225CFB2}"/>
          </ac:spMkLst>
        </pc:spChg>
        <pc:picChg chg="add mod">
          <ac:chgData name="Cade Gibbons (2516743)" userId="471cb0c3-6a0f-4fc1-8660-5b873ad39381" providerId="ADAL" clId="{DA69916E-6EAA-57DA-A706-4C9B04566334}" dt="2026-04-19T20:48:56.106" v="210" actId="14100"/>
          <ac:picMkLst>
            <pc:docMk/>
            <pc:sldMk cId="1032727246" sldId="256"/>
            <ac:picMk id="3" creationId="{9CFBC7F5-5BFF-7736-B45F-14999F7DEC8F}"/>
          </ac:picMkLst>
        </pc:picChg>
        <pc:picChg chg="add mod">
          <ac:chgData name="Cade Gibbons (2516743)" userId="471cb0c3-6a0f-4fc1-8660-5b873ad39381" providerId="ADAL" clId="{DA69916E-6EAA-57DA-A706-4C9B04566334}" dt="2026-04-19T20:48:56.591" v="211" actId="1076"/>
          <ac:picMkLst>
            <pc:docMk/>
            <pc:sldMk cId="1032727246" sldId="256"/>
            <ac:picMk id="9" creationId="{FE960C49-7079-685C-27A8-D77B0A40F238}"/>
          </ac:picMkLst>
        </pc:picChg>
        <pc:picChg chg="add mod">
          <ac:chgData name="Cade Gibbons (2516743)" userId="471cb0c3-6a0f-4fc1-8660-5b873ad39381" providerId="ADAL" clId="{DA69916E-6EAA-57DA-A706-4C9B04566334}" dt="2026-04-19T20:54:06.794" v="263" actId="1076"/>
          <ac:picMkLst>
            <pc:docMk/>
            <pc:sldMk cId="1032727246" sldId="256"/>
            <ac:picMk id="12" creationId="{880092FF-D9C7-75AE-3380-26148B8B1A09}"/>
          </ac:picMkLst>
        </pc:picChg>
        <pc:picChg chg="del mod">
          <ac:chgData name="Cade Gibbons (2516743)" userId="471cb0c3-6a0f-4fc1-8660-5b873ad39381" providerId="ADAL" clId="{DA69916E-6EAA-57DA-A706-4C9B04566334}" dt="2026-04-19T20:40:12.635" v="172" actId="478"/>
          <ac:picMkLst>
            <pc:docMk/>
            <pc:sldMk cId="1032727246" sldId="256"/>
            <ac:picMk id="2050" creationId="{3B8E54AC-DEF5-4F19-AEFC-E5319CBC8075}"/>
          </ac:picMkLst>
        </pc:picChg>
        <pc:picChg chg="mod">
          <ac:chgData name="Cade Gibbons (2516743)" userId="471cb0c3-6a0f-4fc1-8660-5b873ad39381" providerId="ADAL" clId="{DA69916E-6EAA-57DA-A706-4C9B04566334}" dt="2026-04-19T20:53:27.495" v="260" actId="1076"/>
          <ac:picMkLst>
            <pc:docMk/>
            <pc:sldMk cId="1032727246" sldId="256"/>
            <ac:picMk id="2055" creationId="{C40DA7AC-C499-012A-6C67-89B51B671CA9}"/>
          </ac:picMkLst>
        </pc:picChg>
        <pc:picChg chg="mod">
          <ac:chgData name="Cade Gibbons (2516743)" userId="471cb0c3-6a0f-4fc1-8660-5b873ad39381" providerId="ADAL" clId="{DA69916E-6EAA-57DA-A706-4C9B04566334}" dt="2026-04-19T20:53:36.761" v="261" actId="1076"/>
          <ac:picMkLst>
            <pc:docMk/>
            <pc:sldMk cId="1032727246" sldId="256"/>
            <ac:picMk id="2057" creationId="{5A78DD5B-1A4C-5837-812A-110E43FBF6E9}"/>
          </ac:picMkLst>
        </pc:picChg>
        <pc:picChg chg="del">
          <ac:chgData name="Cade Gibbons (2516743)" userId="471cb0c3-6a0f-4fc1-8660-5b873ad39381" providerId="ADAL" clId="{DA69916E-6EAA-57DA-A706-4C9B04566334}" dt="2026-04-19T20:54:13.330" v="265" actId="478"/>
          <ac:picMkLst>
            <pc:docMk/>
            <pc:sldMk cId="1032727246" sldId="256"/>
            <ac:picMk id="2059" creationId="{0A4FDD95-EAA6-FD9C-6FF2-635C978BADB8}"/>
          </ac:picMkLst>
        </pc:picChg>
        <pc:picChg chg="del">
          <ac:chgData name="Cade Gibbons (2516743)" userId="471cb0c3-6a0f-4fc1-8660-5b873ad39381" providerId="ADAL" clId="{DA69916E-6EAA-57DA-A706-4C9B04566334}" dt="2026-04-19T20:54:16.305" v="267" actId="478"/>
          <ac:picMkLst>
            <pc:docMk/>
            <pc:sldMk cId="1032727246" sldId="256"/>
            <ac:picMk id="2063" creationId="{780CFA61-20D7-CA70-1725-0D95926ED059}"/>
          </ac:picMkLst>
        </pc:picChg>
        <pc:picChg chg="del">
          <ac:chgData name="Cade Gibbons (2516743)" userId="471cb0c3-6a0f-4fc1-8660-5b873ad39381" providerId="ADAL" clId="{DA69916E-6EAA-57DA-A706-4C9B04566334}" dt="2026-04-19T20:54:14.880" v="266" actId="478"/>
          <ac:picMkLst>
            <pc:docMk/>
            <pc:sldMk cId="1032727246" sldId="256"/>
            <ac:picMk id="2075" creationId="{462C5CA6-D41D-FE09-7DCE-1461907A6FB0}"/>
          </ac:picMkLst>
        </pc:picChg>
        <pc:picChg chg="del">
          <ac:chgData name="Cade Gibbons (2516743)" userId="471cb0c3-6a0f-4fc1-8660-5b873ad39381" providerId="ADAL" clId="{DA69916E-6EAA-57DA-A706-4C9B04566334}" dt="2026-04-19T20:54:18.038" v="268" actId="478"/>
          <ac:picMkLst>
            <pc:docMk/>
            <pc:sldMk cId="1032727246" sldId="256"/>
            <ac:picMk id="2077" creationId="{883410EE-0F98-A44D-6AE9-9EB1A1D507F5}"/>
          </ac:picMkLst>
        </pc:picChg>
        <pc:picChg chg="del mod">
          <ac:chgData name="Cade Gibbons (2516743)" userId="471cb0c3-6a0f-4fc1-8660-5b873ad39381" providerId="ADAL" clId="{DA69916E-6EAA-57DA-A706-4C9B04566334}" dt="2026-04-19T20:54:09.489" v="264" actId="478"/>
          <ac:picMkLst>
            <pc:docMk/>
            <pc:sldMk cId="1032727246" sldId="256"/>
            <ac:picMk id="2079" creationId="{DB7182D0-4641-030B-886C-C05087E74974}"/>
          </ac:picMkLst>
        </pc:picChg>
        <pc:picChg chg="mod">
          <ac:chgData name="Cade Gibbons (2516743)" userId="471cb0c3-6a0f-4fc1-8660-5b873ad39381" providerId="ADAL" clId="{DA69916E-6EAA-57DA-A706-4C9B04566334}" dt="2026-04-19T20:53:16.678" v="259" actId="1076"/>
          <ac:picMkLst>
            <pc:docMk/>
            <pc:sldMk cId="1032727246" sldId="256"/>
            <ac:picMk id="2081" creationId="{CFE161AF-169A-EE5F-1B71-12FD0C4009AD}"/>
          </ac:picMkLst>
        </pc:picChg>
        <pc:picChg chg="del">
          <ac:chgData name="Cade Gibbons (2516743)" userId="471cb0c3-6a0f-4fc1-8660-5b873ad39381" providerId="ADAL" clId="{DA69916E-6EAA-57DA-A706-4C9B04566334}" dt="2026-04-19T20:54:19.713" v="269" actId="478"/>
          <ac:picMkLst>
            <pc:docMk/>
            <pc:sldMk cId="1032727246" sldId="256"/>
            <ac:picMk id="2083" creationId="{9F78CEA3-3014-B6CE-F9D6-EDC4C3E8F368}"/>
          </ac:picMkLst>
        </pc:picChg>
        <pc:picChg chg="mod">
          <ac:chgData name="Cade Gibbons (2516743)" userId="471cb0c3-6a0f-4fc1-8660-5b873ad39381" providerId="ADAL" clId="{DA69916E-6EAA-57DA-A706-4C9B04566334}" dt="2026-04-19T20:53:00.995" v="256" actId="1076"/>
          <ac:picMkLst>
            <pc:docMk/>
            <pc:sldMk cId="1032727246" sldId="256"/>
            <ac:picMk id="2085" creationId="{C825EBE3-DD00-65FD-AB9C-2C7BA99BDD5B}"/>
          </ac:picMkLst>
        </pc:picChg>
        <pc:picChg chg="add mod">
          <ac:chgData name="Cade Gibbons (2516743)" userId="471cb0c3-6a0f-4fc1-8660-5b873ad39381" providerId="ADAL" clId="{DA69916E-6EAA-57DA-A706-4C9B04566334}" dt="2026-04-19T20:12:17.123" v="5" actId="1076"/>
          <ac:picMkLst>
            <pc:docMk/>
            <pc:sldMk cId="1032727246" sldId="256"/>
            <ac:picMk id="2092" creationId="{ECF2113E-5C42-2B19-CC20-2B4137CB42CF}"/>
          </ac:picMkLst>
        </pc:picChg>
        <pc:picChg chg="add mod">
          <ac:chgData name="Cade Gibbons (2516743)" userId="471cb0c3-6a0f-4fc1-8660-5b873ad39381" providerId="ADAL" clId="{DA69916E-6EAA-57DA-A706-4C9B04566334}" dt="2026-04-19T20:40:10.640" v="171" actId="14100"/>
          <ac:picMkLst>
            <pc:docMk/>
            <pc:sldMk cId="1032727246" sldId="256"/>
            <ac:picMk id="2105" creationId="{36F3268F-DE62-149E-4C4A-CF8FB1CAE908}"/>
          </ac:picMkLst>
        </pc:picChg>
        <pc:inkChg chg="add del">
          <ac:chgData name="Cade Gibbons (2516743)" userId="471cb0c3-6a0f-4fc1-8660-5b873ad39381" providerId="ADAL" clId="{DA69916E-6EAA-57DA-A706-4C9B04566334}" dt="2026-04-19T20:23:01.224" v="36" actId="9405"/>
          <ac:inkMkLst>
            <pc:docMk/>
            <pc:sldMk cId="1032727246" sldId="256"/>
            <ac:inkMk id="2096" creationId="{351057C5-8062-3B2F-1A44-B2C0692790C7}"/>
          </ac:inkMkLst>
        </pc:inkChg>
        <pc:inkChg chg="add del">
          <ac:chgData name="Cade Gibbons (2516743)" userId="471cb0c3-6a0f-4fc1-8660-5b873ad39381" providerId="ADAL" clId="{DA69916E-6EAA-57DA-A706-4C9B04566334}" dt="2026-04-19T20:23:04.807" v="38" actId="9405"/>
          <ac:inkMkLst>
            <pc:docMk/>
            <pc:sldMk cId="1032727246" sldId="256"/>
            <ac:inkMk id="2097" creationId="{F91FB946-43A9-8EAC-CEF6-DE340925AE07}"/>
          </ac:inkMkLst>
        </pc:ink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595FD-9873-7246-A4B3-9651EE017592}" type="datetimeFigureOut">
              <a:rPr lang="en-US" smtClean="0"/>
              <a:t>4/19/26</a:t>
            </a:fld>
            <a:endParaRPr lang="en-US"/>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347D30E-C5A8-5147-8B41-B84FC4238458}" type="slidenum">
              <a:rPr lang="en-US" smtClean="0"/>
              <a:t>‹#›</a:t>
            </a:fld>
            <a:endParaRPr lang="en-US"/>
          </a:p>
        </p:txBody>
      </p:sp>
    </p:spTree>
    <p:extLst>
      <p:ext uri="{BB962C8B-B14F-4D97-AF65-F5344CB8AC3E}">
        <p14:creationId xmlns:p14="http://schemas.microsoft.com/office/powerpoint/2010/main" val="19500813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347D30E-C5A8-5147-8B41-B84FC4238458}" type="slidenum">
              <a:rPr lang="en-US" smtClean="0"/>
              <a:t>1</a:t>
            </a:fld>
            <a:endParaRPr lang="en-US"/>
          </a:p>
        </p:txBody>
      </p:sp>
    </p:spTree>
    <p:extLst>
      <p:ext uri="{BB962C8B-B14F-4D97-AF65-F5344CB8AC3E}">
        <p14:creationId xmlns:p14="http://schemas.microsoft.com/office/powerpoint/2010/main" val="2149643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C99151A-8971-494A-BD27-0348896E2E92}" type="datetimeFigureOut">
              <a:rPr lang="en-US" smtClean="0"/>
              <a:t>4/19/26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C99151A-8971-494A-BD27-0348896E2E92}" type="datetimeFigureOut">
              <a:rPr lang="en-US" smtClean="0"/>
              <a:t>4/19/26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C99151A-8971-494A-BD27-0348896E2E92}" type="datetimeFigureOut">
              <a:rPr lang="en-US" smtClean="0"/>
              <a:t>4/19/26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4/19/26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C99151A-8971-494A-BD27-0348896E2E92}" type="datetimeFigureOut">
              <a:rPr lang="en-US" smtClean="0"/>
              <a:t>4/19/26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4/19/26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image" Target="../media/image11.svg"/><Relationship Id="rId18" Type="http://schemas.openxmlformats.org/officeDocument/2006/relationships/hyperlink" Target="https://www.gov.uk/government/news/pathway-for-zero-emission-vehicle-transition-by-2035-becomes-law" TargetMode="External"/><Relationship Id="rId3" Type="http://schemas.openxmlformats.org/officeDocument/2006/relationships/image" Target="../media/image1.jpeg"/><Relationship Id="rId21" Type="http://schemas.openxmlformats.org/officeDocument/2006/relationships/image" Target="../media/image16.JPG"/><Relationship Id="rId7" Type="http://schemas.openxmlformats.org/officeDocument/2006/relationships/image" Target="../media/image5.svg"/><Relationship Id="rId12" Type="http://schemas.openxmlformats.org/officeDocument/2006/relationships/image" Target="../media/image10.svg"/><Relationship Id="rId17" Type="http://schemas.openxmlformats.org/officeDocument/2006/relationships/hyperlink" Target="https://www.epicflow.com/blog/5-latest-trends-in-the-automotive-industry/" TargetMode="External"/><Relationship Id="rId2" Type="http://schemas.openxmlformats.org/officeDocument/2006/relationships/notesSlide" Target="../notesSlides/notesSlide1.xml"/><Relationship Id="rId16" Type="http://schemas.openxmlformats.org/officeDocument/2006/relationships/image" Target="../media/image14.svg"/><Relationship Id="rId20" Type="http://schemas.openxmlformats.org/officeDocument/2006/relationships/image" Target="../media/image15.jpeg"/><Relationship Id="rId1" Type="http://schemas.openxmlformats.org/officeDocument/2006/relationships/slideLayout" Target="../slideLayouts/slideLayout1.xml"/><Relationship Id="rId6" Type="http://schemas.openxmlformats.org/officeDocument/2006/relationships/image" Target="../media/image4.svg"/><Relationship Id="rId11" Type="http://schemas.openxmlformats.org/officeDocument/2006/relationships/image" Target="../media/image9.svg"/><Relationship Id="rId24" Type="http://schemas.openxmlformats.org/officeDocument/2006/relationships/image" Target="../media/image19.svg"/><Relationship Id="rId5" Type="http://schemas.openxmlformats.org/officeDocument/2006/relationships/image" Target="../media/image3.jpeg"/><Relationship Id="rId15" Type="http://schemas.openxmlformats.org/officeDocument/2006/relationships/image" Target="../media/image13.svg"/><Relationship Id="rId23" Type="http://schemas.openxmlformats.org/officeDocument/2006/relationships/image" Target="../media/image18.png"/><Relationship Id="rId10" Type="http://schemas.openxmlformats.org/officeDocument/2006/relationships/image" Target="../media/image8.svg"/><Relationship Id="rId19" Type="http://schemas.openxmlformats.org/officeDocument/2006/relationships/hyperlink" Target="https://afdc.energy.gov/vehicles/electric-basics-hev" TargetMode="External"/><Relationship Id="rId4" Type="http://schemas.openxmlformats.org/officeDocument/2006/relationships/image" Target="../media/image2.png"/><Relationship Id="rId9" Type="http://schemas.openxmlformats.org/officeDocument/2006/relationships/image" Target="../media/image7.svg"/><Relationship Id="rId14" Type="http://schemas.openxmlformats.org/officeDocument/2006/relationships/image" Target="../media/image12.svg"/><Relationship Id="rId22" Type="http://schemas.openxmlformats.org/officeDocument/2006/relationships/image" Target="../media/image17.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B050"/>
                </a:solidFill>
                <a:latin typeface="Calibri" charset="0"/>
                <a:ea typeface="Calibri" charset="0"/>
                <a:cs typeface="Calibri" charset="0"/>
              </a:rPr>
              <a:t>THE FUTURE OF THE INTERNAL COMBUSTION ENGINE</a:t>
            </a:r>
          </a:p>
          <a:p>
            <a:pPr>
              <a:lnSpc>
                <a:spcPct val="110000"/>
              </a:lnSpc>
              <a:spcBef>
                <a:spcPct val="0"/>
              </a:spcBef>
              <a:buNone/>
            </a:pPr>
            <a:r>
              <a:rPr lang="en-GB" altLang="en-US" sz="4000" b="1" dirty="0">
                <a:solidFill>
                  <a:srgbClr val="00B050"/>
                </a:solidFill>
                <a:latin typeface="Calibri"/>
                <a:ea typeface="Calibri"/>
                <a:cs typeface="Calibri"/>
              </a:rPr>
              <a:t>Cade Gibbons</a:t>
            </a:r>
          </a:p>
          <a:p>
            <a:pPr>
              <a:lnSpc>
                <a:spcPct val="110000"/>
              </a:lnSpc>
              <a:spcBef>
                <a:spcPct val="0"/>
              </a:spcBef>
              <a:buNone/>
            </a:pPr>
            <a:r>
              <a:rPr lang="en-GB" altLang="en-US" sz="3600" dirty="0">
                <a:solidFill>
                  <a:srgbClr val="00B050"/>
                </a:solidFill>
                <a:latin typeface="Calibri"/>
                <a:ea typeface="Calibri"/>
                <a:cs typeface="Calibri"/>
              </a:rPr>
              <a:t>Andrew Harrison</a:t>
            </a:r>
            <a:endParaRPr lang="en-GB" dirty="0">
              <a:solidFill>
                <a:srgbClr val="00B050"/>
              </a:solidFill>
            </a:endParaRPr>
          </a:p>
          <a:p>
            <a:pPr eaLnBrk="1" hangingPunct="1">
              <a:lnSpc>
                <a:spcPct val="110000"/>
              </a:lnSpc>
              <a:spcBef>
                <a:spcPct val="0"/>
              </a:spcBef>
              <a:buFontTx/>
              <a:buNone/>
            </a:pPr>
            <a:endParaRPr lang="en-GB" altLang="en-US" sz="1800" dirty="0">
              <a:solidFill>
                <a:srgbClr val="00B05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B050"/>
                </a:solidFill>
                <a:latin typeface="Calibri" charset="0"/>
                <a:ea typeface="Calibri" charset="0"/>
                <a:cs typeface="Calibri" charset="0"/>
              </a:rPr>
              <a:t>Wales Institute for Science &amp; Art</a:t>
            </a:r>
          </a:p>
          <a:p>
            <a:pPr>
              <a:lnSpc>
                <a:spcPct val="110000"/>
              </a:lnSpc>
              <a:spcBef>
                <a:spcPct val="0"/>
              </a:spcBef>
              <a:buNone/>
            </a:pPr>
            <a:r>
              <a:rPr lang="en-GB" altLang="en-US" sz="3600" dirty="0">
                <a:solidFill>
                  <a:srgbClr val="00B050"/>
                </a:solidFill>
                <a:latin typeface="Calibri" charset="0"/>
                <a:ea typeface="Calibri" charset="0"/>
                <a:cs typeface="Calibri" charset="0"/>
              </a:rPr>
              <a:t>BEng foundation Motorsports Engineering</a:t>
            </a:r>
          </a:p>
          <a:p>
            <a:pPr>
              <a:lnSpc>
                <a:spcPct val="110000"/>
              </a:lnSpc>
              <a:spcBef>
                <a:spcPct val="0"/>
              </a:spcBef>
              <a:buNone/>
            </a:pPr>
            <a:endParaRPr lang="en-GB" altLang="en-US" sz="3600" b="1"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24" name="Text Box 22"/>
          <p:cNvSpPr txBox="1">
            <a:spLocks noChangeArrowheads="1"/>
          </p:cNvSpPr>
          <p:nvPr/>
        </p:nvSpPr>
        <p:spPr bwMode="auto">
          <a:xfrm>
            <a:off x="14711488" y="5643754"/>
            <a:ext cx="6415087" cy="965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t>. </a:t>
            </a: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340742" y="22928059"/>
            <a:ext cx="4741303" cy="51236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38" name="Rectangle 4">
            <a:extLst>
              <a:ext uri="{FF2B5EF4-FFF2-40B4-BE49-F238E27FC236}">
                <a16:creationId xmlns:a16="http://schemas.microsoft.com/office/drawing/2014/main" id="{9D477A08-8FD4-FA6F-D56B-042A5D4B4C62}"/>
              </a:ext>
            </a:extLst>
          </p:cNvPr>
          <p:cNvSpPr>
            <a:spLocks noChangeArrowheads="1"/>
          </p:cNvSpPr>
          <p:nvPr/>
        </p:nvSpPr>
        <p:spPr bwMode="auto">
          <a:xfrm>
            <a:off x="303602" y="6608865"/>
            <a:ext cx="5668505" cy="64633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1" i="0" u="none" strike="noStrike" cap="none" normalizeH="0" baseline="0" dirty="0">
                <a:ln>
                  <a:noFill/>
                </a:ln>
                <a:solidFill>
                  <a:srgbClr val="000000"/>
                </a:solidFill>
                <a:effectLst/>
                <a:latin typeface="Arial" panose="020B0604020202020204" pitchFamily="34" charset="0"/>
              </a:rPr>
              <a:t>Introduction</a:t>
            </a:r>
          </a:p>
          <a:p>
            <a:pPr defTabSz="914400" eaLnBrk="0" fontAlgn="base" hangingPunct="0">
              <a:spcBef>
                <a:spcPct val="0"/>
              </a:spcBef>
              <a:spcAft>
                <a:spcPct val="0"/>
              </a:spcAft>
            </a:pPr>
            <a:r>
              <a:rPr lang="en-GB" sz="2800" dirty="0">
                <a:latin typeface="Arial" panose="020B0604020202020204" pitchFamily="34" charset="0"/>
                <a:cs typeface="Arial" panose="020B0604020202020204" pitchFamily="34" charset="0"/>
              </a:rPr>
              <a:t>The automotive industry is changing due to environmental concerns and new government regulations. The UK plans to ban new petrol and diesel vehicles between 2030 and 2035, leading to questions about the future of the internal combustion engine. However, the transition is complex, and multiple technologies are being developed at the same time.</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800" b="1"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1" name="TextBox 40">
            <a:extLst>
              <a:ext uri="{FF2B5EF4-FFF2-40B4-BE49-F238E27FC236}">
                <a16:creationId xmlns:a16="http://schemas.microsoft.com/office/drawing/2014/main" id="{35B64ECA-8500-1B9D-2661-6B3E35C288A7}"/>
              </a:ext>
            </a:extLst>
          </p:cNvPr>
          <p:cNvSpPr txBox="1"/>
          <p:nvPr/>
        </p:nvSpPr>
        <p:spPr>
          <a:xfrm>
            <a:off x="332235" y="13330808"/>
            <a:ext cx="5709378" cy="7909858"/>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Key Conce</a:t>
            </a:r>
            <a:r>
              <a:rPr lang="en-US" sz="3200" b="1" dirty="0"/>
              <a:t>pts</a:t>
            </a:r>
          </a:p>
          <a:p>
            <a:endParaRPr lang="en-US" sz="2800" dirty="0"/>
          </a:p>
          <a:p>
            <a:pPr marL="457200" lvl="0" indent="-457200" defTabSz="914400" eaLnBrk="0" fontAlgn="base" hangingPunct="0">
              <a:spcBef>
                <a:spcPct val="0"/>
              </a:spcBef>
              <a:spcAft>
                <a:spcPct val="0"/>
              </a:spcAft>
              <a:buFont typeface="Arial" panose="020B0604020202020204" pitchFamily="34" charset="0"/>
              <a:buChar char="•"/>
            </a:pPr>
            <a:r>
              <a:rPr lang="en-US" altLang="en-US" sz="2800" dirty="0">
                <a:solidFill>
                  <a:srgbClr val="000000"/>
                </a:solidFill>
                <a:latin typeface="Arial" panose="020B0604020202020204" pitchFamily="34" charset="0"/>
              </a:rPr>
              <a:t>Internal combustion engines produce CO₂ emissions contributing to climate change</a:t>
            </a:r>
          </a:p>
          <a:p>
            <a:pPr marL="457200" lvl="0" indent="-457200" defTabSz="914400" eaLnBrk="0" fontAlgn="base" hangingPunct="0">
              <a:spcBef>
                <a:spcPct val="0"/>
              </a:spcBef>
              <a:spcAft>
                <a:spcPct val="0"/>
              </a:spcAft>
              <a:buFont typeface="Arial" panose="020B0604020202020204" pitchFamily="34" charset="0"/>
              <a:buChar char="•"/>
            </a:pPr>
            <a:endParaRPr lang="en-US" altLang="en-US" sz="2800" dirty="0">
              <a:solidFill>
                <a:srgbClr val="000000"/>
              </a:solidFill>
              <a:latin typeface="Arial" panose="020B0604020202020204" pitchFamily="34" charset="0"/>
            </a:endParaRPr>
          </a:p>
          <a:p>
            <a:pPr marL="457200" lvl="0" indent="-457200" defTabSz="914400" eaLnBrk="0" fontAlgn="base" hangingPunct="0">
              <a:spcBef>
                <a:spcPct val="0"/>
              </a:spcBef>
              <a:spcAft>
                <a:spcPct val="0"/>
              </a:spcAft>
              <a:buFont typeface="Arial" panose="020B0604020202020204" pitchFamily="34" charset="0"/>
              <a:buChar char="•"/>
            </a:pPr>
            <a:r>
              <a:rPr lang="en-US" altLang="en-US" sz="2800" dirty="0">
                <a:solidFill>
                  <a:srgbClr val="000000"/>
                </a:solidFill>
                <a:latin typeface="Arial" panose="020B0604020202020204" pitchFamily="34" charset="0"/>
              </a:rPr>
              <a:t>Electric vehicles provide zero emissions at point of use</a:t>
            </a:r>
          </a:p>
          <a:p>
            <a:pPr marL="457200" lvl="0" indent="-457200" defTabSz="914400" eaLnBrk="0" fontAlgn="base" hangingPunct="0">
              <a:spcBef>
                <a:spcPct val="0"/>
              </a:spcBef>
              <a:spcAft>
                <a:spcPct val="0"/>
              </a:spcAft>
              <a:buFont typeface="Arial" panose="020B0604020202020204" pitchFamily="34" charset="0"/>
              <a:buChar char="•"/>
            </a:pPr>
            <a:endParaRPr lang="en-US" altLang="en-US" sz="2800" dirty="0">
              <a:solidFill>
                <a:srgbClr val="000000"/>
              </a:solidFill>
              <a:latin typeface="Arial" panose="020B0604020202020204" pitchFamily="34" charset="0"/>
            </a:endParaRPr>
          </a:p>
          <a:p>
            <a:pPr marL="457200" lvl="0" indent="-457200" defTabSz="914400" eaLnBrk="0" fontAlgn="base" hangingPunct="0">
              <a:spcBef>
                <a:spcPct val="0"/>
              </a:spcBef>
              <a:spcAft>
                <a:spcPct val="0"/>
              </a:spcAft>
              <a:buFont typeface="Arial" panose="020B0604020202020204" pitchFamily="34" charset="0"/>
              <a:buChar char="•"/>
            </a:pPr>
            <a:r>
              <a:rPr lang="en-US" altLang="en-US" sz="2800" dirty="0">
                <a:solidFill>
                  <a:srgbClr val="000000"/>
                </a:solidFill>
                <a:latin typeface="Arial" panose="020B0604020202020204" pitchFamily="34" charset="0"/>
              </a:rPr>
              <a:t>Hybrids Vehicles combine internal combustion engines with electric motors to reduce C0</a:t>
            </a:r>
            <a:r>
              <a:rPr lang="en-US" altLang="en-US" sz="2800" baseline="-25000" dirty="0">
                <a:solidFill>
                  <a:srgbClr val="000000"/>
                </a:solidFill>
                <a:latin typeface="Arial" panose="020B0604020202020204" pitchFamily="34" charset="0"/>
              </a:rPr>
              <a:t>2</a:t>
            </a:r>
            <a:r>
              <a:rPr lang="en-US" altLang="en-US" sz="2800" dirty="0">
                <a:solidFill>
                  <a:srgbClr val="000000"/>
                </a:solidFill>
                <a:latin typeface="Arial" panose="020B0604020202020204" pitchFamily="34" charset="0"/>
              </a:rPr>
              <a:t> emissions and improves efficiency</a:t>
            </a:r>
          </a:p>
          <a:p>
            <a:pPr marL="457200" lvl="0" indent="-457200" defTabSz="914400" eaLnBrk="0" fontAlgn="base" hangingPunct="0">
              <a:spcBef>
                <a:spcPct val="0"/>
              </a:spcBef>
              <a:spcAft>
                <a:spcPct val="0"/>
              </a:spcAft>
              <a:buFont typeface="Arial" panose="020B0604020202020204" pitchFamily="34" charset="0"/>
              <a:buChar char="•"/>
            </a:pPr>
            <a:endParaRPr lang="en-US" altLang="en-US" sz="2800" dirty="0">
              <a:solidFill>
                <a:srgbClr val="000000"/>
              </a:solidFill>
              <a:latin typeface="Arial" panose="020B0604020202020204" pitchFamily="34" charset="0"/>
            </a:endParaRPr>
          </a:p>
          <a:p>
            <a:pPr marL="457200" lvl="0" indent="-457200" defTabSz="914400" eaLnBrk="0" fontAlgn="base" hangingPunct="0">
              <a:spcBef>
                <a:spcPct val="0"/>
              </a:spcBef>
              <a:spcAft>
                <a:spcPct val="0"/>
              </a:spcAft>
              <a:buFont typeface="Arial" panose="020B0604020202020204" pitchFamily="34" charset="0"/>
              <a:buChar char="•"/>
            </a:pPr>
            <a:r>
              <a:rPr lang="en-US" altLang="en-US" sz="2800" dirty="0">
                <a:solidFill>
                  <a:srgbClr val="000000"/>
                </a:solidFill>
                <a:latin typeface="Arial" panose="020B0604020202020204" pitchFamily="34" charset="0"/>
              </a:rPr>
              <a:t>Infrastructure challenges limit electric vehicle adoption</a:t>
            </a:r>
          </a:p>
          <a:p>
            <a:pPr lvl="0" defTabSz="914400" eaLnBrk="0" fontAlgn="base" hangingPunct="0">
              <a:spcBef>
                <a:spcPct val="0"/>
              </a:spcBef>
              <a:spcAft>
                <a:spcPct val="0"/>
              </a:spcAft>
            </a:pPr>
            <a:endParaRPr lang="en-US" sz="2800" dirty="0">
              <a:solidFill>
                <a:srgbClr val="000000"/>
              </a:solidFill>
              <a:latin typeface="Arial" panose="020B0604020202020204" pitchFamily="34" charset="0"/>
            </a:endParaRPr>
          </a:p>
        </p:txBody>
      </p:sp>
      <p:sp>
        <p:nvSpPr>
          <p:cNvPr id="51" name="TextBox 50">
            <a:extLst>
              <a:ext uri="{FF2B5EF4-FFF2-40B4-BE49-F238E27FC236}">
                <a16:creationId xmlns:a16="http://schemas.microsoft.com/office/drawing/2014/main" id="{1F627D4B-7AAC-02DF-06B2-BE1EEB53693A}"/>
              </a:ext>
            </a:extLst>
          </p:cNvPr>
          <p:cNvSpPr txBox="1"/>
          <p:nvPr/>
        </p:nvSpPr>
        <p:spPr>
          <a:xfrm>
            <a:off x="6947476" y="6613583"/>
            <a:ext cx="7847364" cy="12196416"/>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Innovations and Technologies</a:t>
            </a:r>
          </a:p>
          <a:p>
            <a:r>
              <a:rPr lang="en-GB" sz="2800" dirty="0">
                <a:latin typeface="Arial" panose="020B0604020202020204" pitchFamily="34" charset="0"/>
                <a:cs typeface="Arial" panose="020B0604020202020204" pitchFamily="34" charset="0"/>
              </a:rPr>
              <a:t>Recent developments in automotive engineering have introduced a range of new technologies aimed at reducing environmental impact. Electric vehicles are becoming more common, supported by advances in battery technology and energy storage systems. </a:t>
            </a: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Hybrid systems are widely used to balance performance and efficiency. In addition, alternative fuels such as biofuels, hydrogen, and synthetic e-fuels are being developed to allow internal combustion engines to operate in a more sustainable way. Hydrogen can be used either in fuel cells to generate electricity or burned directly in modified combustion engines, offering another possible route for future transport.</a:t>
            </a:r>
          </a:p>
          <a:p>
            <a:endParaRPr lang="en-US" dirty="0"/>
          </a:p>
        </p:txBody>
      </p:sp>
      <p:pic>
        <p:nvPicPr>
          <p:cNvPr id="52" name="Picture 51">
            <a:extLst>
              <a:ext uri="{FF2B5EF4-FFF2-40B4-BE49-F238E27FC236}">
                <a16:creationId xmlns:a16="http://schemas.microsoft.com/office/drawing/2014/main" id="{2B08332E-1013-78C9-47FF-BC14FE269629}"/>
              </a:ext>
            </a:extLst>
          </p:cNvPr>
          <p:cNvPicPr>
            <a:picLocks noChangeAspect="1"/>
          </p:cNvPicPr>
          <p:nvPr/>
        </p:nvPicPr>
        <p:blipFill>
          <a:blip r:embed="rId5"/>
          <a:stretch>
            <a:fillRect/>
          </a:stretch>
        </p:blipFill>
        <p:spPr>
          <a:xfrm>
            <a:off x="16645964" y="1928818"/>
            <a:ext cx="4557662" cy="3097786"/>
          </a:xfrm>
          <a:prstGeom prst="rect">
            <a:avLst/>
          </a:prstGeom>
        </p:spPr>
      </p:pic>
      <p:sp>
        <p:nvSpPr>
          <p:cNvPr id="55" name="TextBox 54">
            <a:extLst>
              <a:ext uri="{FF2B5EF4-FFF2-40B4-BE49-F238E27FC236}">
                <a16:creationId xmlns:a16="http://schemas.microsoft.com/office/drawing/2014/main" id="{0BD8EE66-A07B-3F32-B201-840EA6A59444}"/>
              </a:ext>
            </a:extLst>
          </p:cNvPr>
          <p:cNvSpPr txBox="1"/>
          <p:nvPr/>
        </p:nvSpPr>
        <p:spPr>
          <a:xfrm>
            <a:off x="593337" y="21577154"/>
            <a:ext cx="4572000" cy="757976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Challenges with electric vehicles </a:t>
            </a:r>
          </a:p>
          <a:p>
            <a:endParaRPr lang="en-GB" sz="3200" b="1"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Limited charging infrastructure</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Increased demand on electricity grid</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Environmental impact of lithium mining for batteries</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Cost and accessibility of new technologies</a:t>
            </a:r>
          </a:p>
          <a:p>
            <a:endParaRPr lang="en-US" dirty="0"/>
          </a:p>
        </p:txBody>
      </p:sp>
      <p:sp>
        <p:nvSpPr>
          <p:cNvPr id="56" name="TextBox 55">
            <a:extLst>
              <a:ext uri="{FF2B5EF4-FFF2-40B4-BE49-F238E27FC236}">
                <a16:creationId xmlns:a16="http://schemas.microsoft.com/office/drawing/2014/main" id="{C1F0A685-91A2-6BA8-65C5-AEE950B62221}"/>
              </a:ext>
            </a:extLst>
          </p:cNvPr>
          <p:cNvSpPr txBox="1"/>
          <p:nvPr/>
        </p:nvSpPr>
        <p:spPr>
          <a:xfrm>
            <a:off x="7050502" y="24484117"/>
            <a:ext cx="7847364" cy="5302221"/>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Applications</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EV charging networks expanding globally</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Hybrid vehicles widely used in modern transport</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Biofuels used in aviation and motorsport</a:t>
            </a: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Hydrogen fuel cells in buses and experimental vehicles</a:t>
            </a:r>
          </a:p>
          <a:p>
            <a:endParaRPr lang="en-US" dirty="0"/>
          </a:p>
        </p:txBody>
      </p:sp>
      <p:sp>
        <p:nvSpPr>
          <p:cNvPr id="57" name="TextBox 56">
            <a:extLst>
              <a:ext uri="{FF2B5EF4-FFF2-40B4-BE49-F238E27FC236}">
                <a16:creationId xmlns:a16="http://schemas.microsoft.com/office/drawing/2014/main" id="{EC0A60F4-4EE6-269C-52FB-AA7BBCBE8542}"/>
              </a:ext>
            </a:extLst>
          </p:cNvPr>
          <p:cNvSpPr txBox="1"/>
          <p:nvPr/>
        </p:nvSpPr>
        <p:spPr>
          <a:xfrm>
            <a:off x="15283408" y="6516914"/>
            <a:ext cx="5766643" cy="5302221"/>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Conclusion</a:t>
            </a:r>
          </a:p>
          <a:p>
            <a:r>
              <a:rPr lang="en-GB" sz="2800" dirty="0">
                <a:latin typeface="Arial" panose="020B0604020202020204" pitchFamily="34" charset="0"/>
                <a:cs typeface="Arial" panose="020B0604020202020204" pitchFamily="34" charset="0"/>
              </a:rPr>
              <a:t>The future of the engine is not purely electric. Instead, multiple technologies will coexist. Internal combustion engines are not dead but will evolve using cleaner and sustainable fuels. The automotive industry is currently in a technology race to achieve efficiency, sustainability, and performance.</a:t>
            </a:r>
          </a:p>
          <a:p>
            <a:endParaRPr lang="en-US" dirty="0"/>
          </a:p>
        </p:txBody>
      </p:sp>
      <p:pic>
        <p:nvPicPr>
          <p:cNvPr id="2053" name="Graphic 2052" descr="Electric car with solid fill">
            <a:extLst>
              <a:ext uri="{FF2B5EF4-FFF2-40B4-BE49-F238E27FC236}">
                <a16:creationId xmlns:a16="http://schemas.microsoft.com/office/drawing/2014/main" id="{77F74079-1236-7A0D-C6E5-160333621E04}"/>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42427" y="15844278"/>
            <a:ext cx="914400" cy="914400"/>
          </a:xfrm>
          <a:prstGeom prst="rect">
            <a:avLst/>
          </a:prstGeom>
        </p:spPr>
      </p:pic>
      <p:pic>
        <p:nvPicPr>
          <p:cNvPr id="2055" name="Graphic 2054" descr="Car with solid fill">
            <a:extLst>
              <a:ext uri="{FF2B5EF4-FFF2-40B4-BE49-F238E27FC236}">
                <a16:creationId xmlns:a16="http://schemas.microsoft.com/office/drawing/2014/main" id="{C40DA7AC-C499-012A-6C67-89B51B671CA9}"/>
              </a:ext>
            </a:extLst>
          </p:cNvPr>
          <p:cNvPicPr>
            <a:picLocks noChangeAspect="1"/>
          </p:cNvPicPr>
          <p:nvPr/>
        </p:nvPicPr>
        <p:blipFill>
          <a:blip>
            <a:extLst>
              <a:ext uri="{96DAC541-7B7A-43D3-8B79-37D633B846F1}">
                <asvg:svgBlip xmlns:asvg="http://schemas.microsoft.com/office/drawing/2016/SVG/main" r:embed="rId7"/>
              </a:ext>
            </a:extLst>
          </a:blip>
          <a:stretch>
            <a:fillRect/>
          </a:stretch>
        </p:blipFill>
        <p:spPr>
          <a:xfrm>
            <a:off x="6722705" y="25821958"/>
            <a:ext cx="914400" cy="914400"/>
          </a:xfrm>
          <a:prstGeom prst="rect">
            <a:avLst/>
          </a:prstGeom>
        </p:spPr>
      </p:pic>
      <p:pic>
        <p:nvPicPr>
          <p:cNvPr id="2057" name="Graphic 2056" descr="Race Car with solid fill">
            <a:extLst>
              <a:ext uri="{FF2B5EF4-FFF2-40B4-BE49-F238E27FC236}">
                <a16:creationId xmlns:a16="http://schemas.microsoft.com/office/drawing/2014/main" id="{5A78DD5B-1A4C-5837-812A-110E43FBF6E9}"/>
              </a:ext>
            </a:extLst>
          </p:cNvPr>
          <p:cNvPicPr>
            <a:picLocks noChangeAspect="1"/>
          </p:cNvPicPr>
          <p:nvPr/>
        </p:nvPicPr>
        <p:blipFill>
          <a:blip>
            <a:extLst>
              <a:ext uri="{96DAC541-7B7A-43D3-8B79-37D633B846F1}">
                <asvg:svgBlip xmlns:asvg="http://schemas.microsoft.com/office/drawing/2016/SVG/main" r:embed="rId8"/>
              </a:ext>
            </a:extLst>
          </a:blip>
          <a:stretch>
            <a:fillRect/>
          </a:stretch>
        </p:blipFill>
        <p:spPr>
          <a:xfrm>
            <a:off x="6593302" y="26864276"/>
            <a:ext cx="914400" cy="914400"/>
          </a:xfrm>
          <a:prstGeom prst="rect">
            <a:avLst/>
          </a:prstGeom>
        </p:spPr>
      </p:pic>
      <p:pic>
        <p:nvPicPr>
          <p:cNvPr id="2061" name="Graphic 2060" descr="Car Mechanic with solid fill">
            <a:extLst>
              <a:ext uri="{FF2B5EF4-FFF2-40B4-BE49-F238E27FC236}">
                <a16:creationId xmlns:a16="http://schemas.microsoft.com/office/drawing/2014/main" id="{45119280-7722-C556-FF7F-56FA07788934}"/>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42427" y="16965718"/>
            <a:ext cx="914400" cy="914400"/>
          </a:xfrm>
          <a:prstGeom prst="rect">
            <a:avLst/>
          </a:prstGeom>
        </p:spPr>
      </p:pic>
      <p:pic>
        <p:nvPicPr>
          <p:cNvPr id="2065" name="Graphic 2064" descr="Electric Tower with solid fill">
            <a:extLst>
              <a:ext uri="{FF2B5EF4-FFF2-40B4-BE49-F238E27FC236}">
                <a16:creationId xmlns:a16="http://schemas.microsoft.com/office/drawing/2014/main" id="{FAB291B3-E49E-C0D9-4804-5949024493C0}"/>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42427" y="19567511"/>
            <a:ext cx="914400" cy="914400"/>
          </a:xfrm>
          <a:prstGeom prst="rect">
            <a:avLst/>
          </a:prstGeom>
        </p:spPr>
      </p:pic>
      <p:pic>
        <p:nvPicPr>
          <p:cNvPr id="2067" name="Graphic 2066" descr="No smoking with solid fill">
            <a:extLst>
              <a:ext uri="{FF2B5EF4-FFF2-40B4-BE49-F238E27FC236}">
                <a16:creationId xmlns:a16="http://schemas.microsoft.com/office/drawing/2014/main" id="{679D4A3B-9031-704E-F5EB-2D5DAB8550DF}"/>
              </a:ext>
            </a:extLst>
          </p:cNvPr>
          <p:cNvPicPr>
            <a:picLocks noChangeAspect="1"/>
          </p:cNvPicPr>
          <p:nvPr/>
        </p:nvPicPr>
        <p:blipFill>
          <a:blip>
            <a:extLst>
              <a:ext uri="{96DAC541-7B7A-43D3-8B79-37D633B846F1}">
                <asvg:svgBlip xmlns:asvg="http://schemas.microsoft.com/office/drawing/2016/SVG/main" r:embed="rId11"/>
              </a:ext>
            </a:extLst>
          </a:blip>
          <a:stretch>
            <a:fillRect/>
          </a:stretch>
        </p:blipFill>
        <p:spPr>
          <a:xfrm>
            <a:off x="42427" y="14280917"/>
            <a:ext cx="914400" cy="914400"/>
          </a:xfrm>
          <a:prstGeom prst="rect">
            <a:avLst/>
          </a:prstGeom>
        </p:spPr>
      </p:pic>
      <p:pic>
        <p:nvPicPr>
          <p:cNvPr id="2069" name="Graphic 2068" descr="Sustainability with solid fill">
            <a:extLst>
              <a:ext uri="{FF2B5EF4-FFF2-40B4-BE49-F238E27FC236}">
                <a16:creationId xmlns:a16="http://schemas.microsoft.com/office/drawing/2014/main" id="{6A19097F-70AB-8EA6-46A2-CC75900DC66B}"/>
              </a:ext>
            </a:extLst>
          </p:cNvPr>
          <p:cNvPicPr>
            <a:picLocks noChangeAspect="1"/>
          </p:cNvPicPr>
          <p:nvPr/>
        </p:nvPicPr>
        <p:blipFill>
          <a:blip>
            <a:extLst>
              <a:ext uri="{96DAC541-7B7A-43D3-8B79-37D633B846F1}">
                <asvg:svgBlip xmlns:asvg="http://schemas.microsoft.com/office/drawing/2016/SVG/main" r:embed="rId12"/>
              </a:ext>
            </a:extLst>
          </a:blip>
          <a:stretch>
            <a:fillRect/>
          </a:stretch>
        </p:blipFill>
        <p:spPr>
          <a:xfrm>
            <a:off x="298152" y="25425005"/>
            <a:ext cx="914400" cy="914400"/>
          </a:xfrm>
          <a:prstGeom prst="rect">
            <a:avLst/>
          </a:prstGeom>
        </p:spPr>
      </p:pic>
      <p:pic>
        <p:nvPicPr>
          <p:cNvPr id="2071" name="Graphic 2070" descr="Empty battery with solid fill">
            <a:extLst>
              <a:ext uri="{FF2B5EF4-FFF2-40B4-BE49-F238E27FC236}">
                <a16:creationId xmlns:a16="http://schemas.microsoft.com/office/drawing/2014/main" id="{401F84E1-38B4-0F74-E182-69D8B42723C2}"/>
              </a:ext>
            </a:extLst>
          </p:cNvPr>
          <p:cNvPicPr>
            <a:picLocks noChangeAspect="1"/>
          </p:cNvPicPr>
          <p:nvPr/>
        </p:nvPicPr>
        <p:blipFill>
          <a:blip>
            <a:extLst>
              <a:ext uri="{96DAC541-7B7A-43D3-8B79-37D633B846F1}">
                <asvg:svgBlip xmlns:asvg="http://schemas.microsoft.com/office/drawing/2016/SVG/main" r:embed="rId13"/>
              </a:ext>
            </a:extLst>
          </a:blip>
          <a:stretch>
            <a:fillRect/>
          </a:stretch>
        </p:blipFill>
        <p:spPr>
          <a:xfrm>
            <a:off x="179999" y="22901337"/>
            <a:ext cx="914400" cy="914400"/>
          </a:xfrm>
          <a:prstGeom prst="rect">
            <a:avLst/>
          </a:prstGeom>
        </p:spPr>
      </p:pic>
      <p:pic>
        <p:nvPicPr>
          <p:cNvPr id="2073" name="Graphic 2072" descr="Power Plant with solid fill">
            <a:extLst>
              <a:ext uri="{FF2B5EF4-FFF2-40B4-BE49-F238E27FC236}">
                <a16:creationId xmlns:a16="http://schemas.microsoft.com/office/drawing/2014/main" id="{98494F6F-811E-EFF9-A05F-B4819200EADF}"/>
              </a:ext>
            </a:extLst>
          </p:cNvPr>
          <p:cNvPicPr>
            <a:picLocks noChangeAspect="1"/>
          </p:cNvPicPr>
          <p:nvPr/>
        </p:nvPicPr>
        <p:blipFill>
          <a:blip>
            <a:extLst>
              <a:ext uri="{96DAC541-7B7A-43D3-8B79-37D633B846F1}">
                <asvg:svgBlip xmlns:asvg="http://schemas.microsoft.com/office/drawing/2016/SVG/main" r:embed="rId14"/>
              </a:ext>
            </a:extLst>
          </a:blip>
          <a:stretch>
            <a:fillRect/>
          </a:stretch>
        </p:blipFill>
        <p:spPr>
          <a:xfrm>
            <a:off x="179999" y="24294446"/>
            <a:ext cx="914400" cy="914400"/>
          </a:xfrm>
          <a:prstGeom prst="rect">
            <a:avLst/>
          </a:prstGeom>
        </p:spPr>
      </p:pic>
      <p:pic>
        <p:nvPicPr>
          <p:cNvPr id="2081" name="Graphic 2080" descr="Electrician male with solid fill">
            <a:extLst>
              <a:ext uri="{FF2B5EF4-FFF2-40B4-BE49-F238E27FC236}">
                <a16:creationId xmlns:a16="http://schemas.microsoft.com/office/drawing/2014/main" id="{CFE161AF-169A-EE5F-1B71-12FD0C4009AD}"/>
              </a:ext>
            </a:extLst>
          </p:cNvPr>
          <p:cNvPicPr>
            <a:picLocks noChangeAspect="1"/>
          </p:cNvPicPr>
          <p:nvPr/>
        </p:nvPicPr>
        <p:blipFill>
          <a:blip>
            <a:extLst>
              <a:ext uri="{96DAC541-7B7A-43D3-8B79-37D633B846F1}">
                <asvg:svgBlip xmlns:asvg="http://schemas.microsoft.com/office/drawing/2016/SVG/main" r:embed="rId15"/>
              </a:ext>
            </a:extLst>
          </a:blip>
          <a:stretch>
            <a:fillRect/>
          </a:stretch>
        </p:blipFill>
        <p:spPr>
          <a:xfrm>
            <a:off x="6761546" y="24967805"/>
            <a:ext cx="914400" cy="914400"/>
          </a:xfrm>
          <a:prstGeom prst="rect">
            <a:avLst/>
          </a:prstGeom>
        </p:spPr>
      </p:pic>
      <p:pic>
        <p:nvPicPr>
          <p:cNvPr id="2085" name="Graphic 2084" descr="Money with solid fill">
            <a:extLst>
              <a:ext uri="{FF2B5EF4-FFF2-40B4-BE49-F238E27FC236}">
                <a16:creationId xmlns:a16="http://schemas.microsoft.com/office/drawing/2014/main" id="{C825EBE3-DD00-65FD-AB9C-2C7BA99BDD5B}"/>
              </a:ext>
            </a:extLst>
          </p:cNvPr>
          <p:cNvPicPr>
            <a:picLocks noChangeAspect="1"/>
          </p:cNvPicPr>
          <p:nvPr/>
        </p:nvPicPr>
        <p:blipFill>
          <a:blip>
            <a:extLst>
              <a:ext uri="{96DAC541-7B7A-43D3-8B79-37D633B846F1}">
                <asvg:svgBlip xmlns:asvg="http://schemas.microsoft.com/office/drawing/2016/SVG/main" r:embed="rId16"/>
              </a:ext>
            </a:extLst>
          </a:blip>
          <a:stretch>
            <a:fillRect/>
          </a:stretch>
        </p:blipFill>
        <p:spPr>
          <a:xfrm>
            <a:off x="315881" y="27055573"/>
            <a:ext cx="914400" cy="914400"/>
          </a:xfrm>
          <a:prstGeom prst="rect">
            <a:avLst/>
          </a:prstGeom>
        </p:spPr>
      </p:pic>
      <p:sp>
        <p:nvSpPr>
          <p:cNvPr id="2091" name="Rectangle 11">
            <a:extLst>
              <a:ext uri="{FF2B5EF4-FFF2-40B4-BE49-F238E27FC236}">
                <a16:creationId xmlns:a16="http://schemas.microsoft.com/office/drawing/2014/main" id="{B6941A94-BC11-9E7E-6F35-5FA8F287BD6A}"/>
              </a:ext>
            </a:extLst>
          </p:cNvPr>
          <p:cNvSpPr>
            <a:spLocks noChangeArrowheads="1"/>
          </p:cNvSpPr>
          <p:nvPr/>
        </p:nvSpPr>
        <p:spPr bwMode="auto">
          <a:xfrm rot="10800000" flipV="1">
            <a:off x="15175323" y="11208730"/>
            <a:ext cx="5835887" cy="176971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2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600" b="0" i="0" u="none" strike="noStrike" cap="none" normalizeH="0" baseline="0" dirty="0" err="1">
                <a:ln>
                  <a:noFill/>
                </a:ln>
                <a:solidFill>
                  <a:srgbClr val="000000"/>
                </a:solidFill>
                <a:effectLst/>
                <a:latin typeface="Times New Roman" panose="02020603050405020304" pitchFamily="18" charset="0"/>
              </a:rPr>
              <a:t>Andriiuk</a:t>
            </a:r>
            <a:r>
              <a:rPr kumimoji="0" lang="en-US" altLang="en-US" sz="2600" b="0" i="0" u="none" strike="noStrike" cap="none" normalizeH="0" baseline="0" dirty="0">
                <a:ln>
                  <a:noFill/>
                </a:ln>
                <a:solidFill>
                  <a:srgbClr val="000000"/>
                </a:solidFill>
                <a:effectLst/>
                <a:latin typeface="Times New Roman" panose="02020603050405020304" pitchFamily="18" charset="0"/>
              </a:rPr>
              <a:t>, A. (2019). </a:t>
            </a:r>
            <a:r>
              <a:rPr kumimoji="0" lang="en-US" altLang="en-US" sz="2600" b="0" i="1" u="none" strike="noStrike" cap="none" normalizeH="0" baseline="0" dirty="0">
                <a:ln>
                  <a:noFill/>
                </a:ln>
                <a:solidFill>
                  <a:srgbClr val="000000"/>
                </a:solidFill>
                <a:effectLst/>
                <a:latin typeface="Times New Roman" panose="02020603050405020304" pitchFamily="18" charset="0"/>
              </a:rPr>
              <a:t>5 Latest Trends in the Automotive Industry – </a:t>
            </a:r>
            <a:r>
              <a:rPr kumimoji="0" lang="en-US" altLang="en-US" sz="2600" b="0" i="1" u="none" strike="noStrike" cap="none" normalizeH="0" baseline="0" dirty="0" err="1">
                <a:ln>
                  <a:noFill/>
                </a:ln>
                <a:solidFill>
                  <a:srgbClr val="000000"/>
                </a:solidFill>
                <a:effectLst/>
                <a:latin typeface="Times New Roman" panose="02020603050405020304" pitchFamily="18" charset="0"/>
              </a:rPr>
              <a:t>Epicflow</a:t>
            </a:r>
            <a:r>
              <a:rPr kumimoji="0" lang="en-US" altLang="en-US" sz="2600" b="0" i="0" u="none" strike="noStrike" cap="none" normalizeH="0" baseline="0" dirty="0">
                <a:ln>
                  <a:noFill/>
                </a:ln>
                <a:solidFill>
                  <a:srgbClr val="000000"/>
                </a:solidFill>
                <a:effectLst/>
                <a:latin typeface="Times New Roman" panose="02020603050405020304" pitchFamily="18" charset="0"/>
              </a:rPr>
              <a:t>. [online] </a:t>
            </a:r>
            <a:r>
              <a:rPr kumimoji="0" lang="en-US" altLang="en-US" sz="2600" b="0" i="0" u="none" strike="noStrike" cap="none" normalizeH="0" baseline="0" dirty="0" err="1">
                <a:ln>
                  <a:noFill/>
                </a:ln>
                <a:solidFill>
                  <a:srgbClr val="000000"/>
                </a:solidFill>
                <a:effectLst/>
                <a:latin typeface="Times New Roman" panose="02020603050405020304" pitchFamily="18" charset="0"/>
              </a:rPr>
              <a:t>EpicFlow</a:t>
            </a:r>
            <a:r>
              <a:rPr kumimoji="0" lang="en-US" altLang="en-US" sz="2600" b="0" i="0" u="none" strike="noStrike" cap="none" normalizeH="0" baseline="0" dirty="0">
                <a:ln>
                  <a:noFill/>
                </a:ln>
                <a:solidFill>
                  <a:srgbClr val="000000"/>
                </a:solidFill>
                <a:effectLst/>
                <a:latin typeface="Times New Roman" panose="02020603050405020304" pitchFamily="18" charset="0"/>
              </a:rPr>
              <a:t>. Available at: </a:t>
            </a:r>
            <a:r>
              <a:rPr kumimoji="0" lang="en-US" altLang="en-US" sz="2600" b="0" i="0" u="none" strike="noStrike" cap="none" normalizeH="0" baseline="0" dirty="0">
                <a:ln>
                  <a:noFill/>
                </a:ln>
                <a:solidFill>
                  <a:srgbClr val="000000"/>
                </a:solidFill>
                <a:effectLst/>
                <a:latin typeface="Times New Roman" panose="02020603050405020304" pitchFamily="18" charset="0"/>
                <a:hlinkClick r:id="rId17"/>
              </a:rPr>
              <a:t>https://www.epicflow.com/blog/5-latest-trends-in-the-automotive-industry/</a:t>
            </a:r>
            <a:r>
              <a:rPr kumimoji="0" lang="en-US" altLang="en-US" sz="2600" b="0" i="0" u="none" strike="noStrike" cap="none" normalizeH="0" baseline="0" dirty="0">
                <a:ln>
                  <a:noFill/>
                </a:ln>
                <a:solidFill>
                  <a:srgbClr val="000000"/>
                </a:solidFill>
                <a:effectLst/>
                <a:latin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600" b="0" i="0" u="none" strike="noStrike" cap="none" normalizeH="0" baseline="0" dirty="0">
              <a:ln>
                <a:noFill/>
              </a:ln>
              <a:solidFill>
                <a:srgbClr val="0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600" b="0" i="0" u="none" strike="noStrike" cap="none" normalizeH="0" baseline="0" dirty="0">
                <a:ln>
                  <a:noFill/>
                </a:ln>
                <a:solidFill>
                  <a:srgbClr val="000000"/>
                </a:solidFill>
                <a:effectLst/>
                <a:latin typeface="Times New Roman" panose="02020603050405020304" pitchFamily="18" charset="0"/>
              </a:rPr>
              <a:t>GOV.UK (2024). </a:t>
            </a:r>
            <a:r>
              <a:rPr kumimoji="0" lang="en-US" altLang="en-US" sz="2600" b="0" i="1" u="none" strike="noStrike" cap="none" normalizeH="0" baseline="0" dirty="0">
                <a:ln>
                  <a:noFill/>
                </a:ln>
                <a:solidFill>
                  <a:srgbClr val="000000"/>
                </a:solidFill>
                <a:effectLst/>
                <a:latin typeface="Times New Roman" panose="02020603050405020304" pitchFamily="18" charset="0"/>
              </a:rPr>
              <a:t>Pathway for zero emission vehicle transition by 2035 becomes law</a:t>
            </a:r>
            <a:r>
              <a:rPr kumimoji="0" lang="en-US" altLang="en-US" sz="2600" b="0" i="0" u="none" strike="noStrike" cap="none" normalizeH="0" baseline="0" dirty="0">
                <a:ln>
                  <a:noFill/>
                </a:ln>
                <a:solidFill>
                  <a:srgbClr val="000000"/>
                </a:solidFill>
                <a:effectLst/>
                <a:latin typeface="Times New Roman" panose="02020603050405020304" pitchFamily="18" charset="0"/>
              </a:rPr>
              <a:t>. [online] GOV.UK. Available at: </a:t>
            </a:r>
            <a:r>
              <a:rPr kumimoji="0" lang="en-US" altLang="en-US" sz="2600" b="0" i="0" u="none" strike="noStrike" cap="none" normalizeH="0" baseline="0" dirty="0">
                <a:ln>
                  <a:noFill/>
                </a:ln>
                <a:solidFill>
                  <a:srgbClr val="000000"/>
                </a:solidFill>
                <a:effectLst/>
                <a:latin typeface="Times New Roman" panose="02020603050405020304" pitchFamily="18" charset="0"/>
                <a:hlinkClick r:id="rId18"/>
              </a:rPr>
              <a:t>https://www.gov.uk/government/news/pathway-for-zero-emission-vehicle-transition-by-2035-becomes-law</a:t>
            </a:r>
            <a:r>
              <a:rPr kumimoji="0" lang="en-US" altLang="en-US" sz="2600" b="0" i="0" u="none" strike="noStrike" cap="none" normalizeH="0" baseline="0" dirty="0">
                <a:ln>
                  <a:noFill/>
                </a:ln>
                <a:solidFill>
                  <a:srgbClr val="000000"/>
                </a:solidFill>
                <a:effectLst/>
                <a:latin typeface="Times New Roman" panose="02020603050405020304" pitchFamily="18" charset="0"/>
              </a:rPr>
              <a: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600" b="0" i="0" u="none" strike="noStrike" cap="none" normalizeH="0" baseline="0" dirty="0">
              <a:ln>
                <a:noFill/>
              </a:ln>
              <a:solidFill>
                <a:srgbClr val="0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600" b="0" i="0" u="none" strike="noStrike" cap="none" normalizeH="0" baseline="0" dirty="0">
              <a:ln>
                <a:noFill/>
              </a:ln>
              <a:solidFill>
                <a:srgbClr val="000000"/>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6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6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6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6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6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2600" dirty="0">
              <a:solidFill>
                <a:srgbClr val="000000"/>
              </a:solidFill>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6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600" b="0" i="0" u="none" strike="noStrike" cap="none" normalizeH="0" baseline="0" dirty="0">
                <a:ln>
                  <a:noFill/>
                </a:ln>
                <a:solidFill>
                  <a:srgbClr val="000000"/>
                </a:solidFill>
                <a:effectLst/>
                <a:latin typeface="Times New Roman" panose="02020603050405020304" pitchFamily="18" charset="0"/>
              </a:rPr>
              <a:t>US Department of Energy (n.d.). </a:t>
            </a:r>
            <a:r>
              <a:rPr kumimoji="0" lang="en-US" altLang="en-US" sz="2600" b="0" i="1" u="none" strike="noStrike" cap="none" normalizeH="0" baseline="0" dirty="0">
                <a:ln>
                  <a:noFill/>
                </a:ln>
                <a:solidFill>
                  <a:srgbClr val="000000"/>
                </a:solidFill>
                <a:effectLst/>
                <a:latin typeface="Times New Roman" panose="02020603050405020304" pitchFamily="18" charset="0"/>
              </a:rPr>
              <a:t>Alternative Fuels Data Center: Hybrid Electric Vehicles</a:t>
            </a:r>
            <a:r>
              <a:rPr kumimoji="0" lang="en-US" altLang="en-US" sz="2600" b="0" i="0" u="none" strike="noStrike" cap="none" normalizeH="0" baseline="0" dirty="0">
                <a:ln>
                  <a:noFill/>
                </a:ln>
                <a:solidFill>
                  <a:srgbClr val="000000"/>
                </a:solidFill>
                <a:effectLst/>
                <a:latin typeface="Times New Roman" panose="02020603050405020304" pitchFamily="18" charset="0"/>
              </a:rPr>
              <a:t>. [online] </a:t>
            </a:r>
            <a:r>
              <a:rPr kumimoji="0" lang="en-US" altLang="en-US" sz="2600" b="0" i="0" u="none" strike="noStrike" cap="none" normalizeH="0" baseline="0" dirty="0" err="1">
                <a:ln>
                  <a:noFill/>
                </a:ln>
                <a:solidFill>
                  <a:srgbClr val="000000"/>
                </a:solidFill>
                <a:effectLst/>
                <a:latin typeface="Times New Roman" panose="02020603050405020304" pitchFamily="18" charset="0"/>
              </a:rPr>
              <a:t>afdc.energy.gov</a:t>
            </a:r>
            <a:r>
              <a:rPr kumimoji="0" lang="en-US" altLang="en-US" sz="2600" b="0" i="0" u="none" strike="noStrike" cap="none" normalizeH="0" baseline="0" dirty="0">
                <a:ln>
                  <a:noFill/>
                </a:ln>
                <a:solidFill>
                  <a:srgbClr val="000000"/>
                </a:solidFill>
                <a:effectLst/>
                <a:latin typeface="Times New Roman" panose="02020603050405020304" pitchFamily="18" charset="0"/>
              </a:rPr>
              <a:t>. Available at: </a:t>
            </a:r>
            <a:r>
              <a:rPr kumimoji="0" lang="en-US" altLang="en-US" sz="2600" b="0" i="0" u="none" strike="noStrike" cap="none" normalizeH="0" baseline="0" dirty="0">
                <a:ln>
                  <a:noFill/>
                </a:ln>
                <a:solidFill>
                  <a:srgbClr val="000000"/>
                </a:solidFill>
                <a:effectLst/>
                <a:latin typeface="Times New Roman" panose="02020603050405020304" pitchFamily="18" charset="0"/>
                <a:hlinkClick r:id="rId19"/>
              </a:rPr>
              <a:t>https://afdc.energy.gov/vehicles/electric-basics-hev</a:t>
            </a:r>
            <a:r>
              <a:rPr kumimoji="0" lang="en-US" altLang="en-US" sz="2600" b="0" i="0" u="none" strike="noStrike" cap="none" normalizeH="0" baseline="0" dirty="0">
                <a:ln>
                  <a:noFill/>
                </a:ln>
                <a:solidFill>
                  <a:srgbClr val="000000"/>
                </a:solidFill>
                <a:effectLst/>
                <a:latin typeface="Times New Roman" panose="02020603050405020304" pitchFamily="18" charset="0"/>
              </a:rPr>
              <a:t>.</a:t>
            </a:r>
            <a:endParaRPr kumimoji="0" lang="en-GB" altLang="en-US" sz="2600" b="0" i="0" u="none" strike="noStrike" cap="none" normalizeH="0" baseline="0" dirty="0">
              <a:ln>
                <a:noFill/>
              </a:ln>
              <a:solidFill>
                <a:srgbClr val="000000"/>
              </a:solidFill>
              <a:effectLst/>
              <a:latin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2600" dirty="0"/>
          </a:p>
          <a:p>
            <a:r>
              <a:rPr lang="en-GB" sz="2600" dirty="0"/>
              <a:t>Allan, M. (2024). </a:t>
            </a:r>
            <a:r>
              <a:rPr lang="en-GB" sz="2600" i="1" dirty="0"/>
              <a:t>Christmas traffic: Map reveals the best EV chargers to avoid queues</a:t>
            </a:r>
            <a:r>
              <a:rPr lang="en-GB" sz="2600" dirty="0"/>
              <a:t>. [online] EV Powered. Available at: https://</a:t>
            </a:r>
            <a:r>
              <a:rPr lang="en-GB" sz="2600" dirty="0" err="1"/>
              <a:t>evpowered.co.uk</a:t>
            </a:r>
            <a:r>
              <a:rPr lang="en-GB" sz="2600" dirty="0"/>
              <a:t>/news/christmas-traffic-map-reveals-the-best-ev-chargers-to-avoid-queues/ [Accessed 19 Apr. 2026].</a:t>
            </a:r>
          </a:p>
          <a:p>
            <a:endParaRPr lang="en-GB" sz="2600" dirty="0"/>
          </a:p>
          <a:p>
            <a:r>
              <a:rPr lang="en-GB" sz="2600" dirty="0"/>
              <a:t>Armstrong, M. (2022). </a:t>
            </a:r>
            <a:r>
              <a:rPr lang="en-GB" sz="2600" i="1" dirty="0"/>
              <a:t>Which type of passenger car produces the most CO2 emissions?</a:t>
            </a:r>
            <a:r>
              <a:rPr lang="en-GB" sz="2600" dirty="0"/>
              <a:t> [online] World Economic Forum. Available at: https://</a:t>
            </a:r>
            <a:r>
              <a:rPr lang="en-GB" sz="2600" dirty="0" err="1"/>
              <a:t>www.weforum.org</a:t>
            </a:r>
            <a:r>
              <a:rPr lang="en-GB" sz="2600" dirty="0"/>
              <a:t>/stories/2022/04/most-polluting-passenger-cars/.</a:t>
            </a:r>
          </a:p>
        </p:txBody>
      </p:sp>
      <p:pic>
        <p:nvPicPr>
          <p:cNvPr id="2092" name="Picture 2091">
            <a:extLst>
              <a:ext uri="{FF2B5EF4-FFF2-40B4-BE49-F238E27FC236}">
                <a16:creationId xmlns:a16="http://schemas.microsoft.com/office/drawing/2014/main" id="{ECF2113E-5C42-2B19-CC20-2B4137CB42CF}"/>
              </a:ext>
            </a:extLst>
          </p:cNvPr>
          <p:cNvPicPr>
            <a:picLocks noChangeAspect="1"/>
          </p:cNvPicPr>
          <p:nvPr/>
        </p:nvPicPr>
        <p:blipFill>
          <a:blip r:embed="rId20"/>
          <a:stretch>
            <a:fillRect/>
          </a:stretch>
        </p:blipFill>
        <p:spPr>
          <a:xfrm>
            <a:off x="6947476" y="9840519"/>
            <a:ext cx="4752433" cy="3231654"/>
          </a:xfrm>
          <a:prstGeom prst="rect">
            <a:avLst/>
          </a:prstGeom>
        </p:spPr>
      </p:pic>
      <p:sp>
        <p:nvSpPr>
          <p:cNvPr id="2100" name="Rectangle 15">
            <a:extLst>
              <a:ext uri="{FF2B5EF4-FFF2-40B4-BE49-F238E27FC236}">
                <a16:creationId xmlns:a16="http://schemas.microsoft.com/office/drawing/2014/main" id="{E580E41E-F8E6-4C0E-216E-95D0EF472CC3}"/>
              </a:ext>
            </a:extLst>
          </p:cNvPr>
          <p:cNvSpPr>
            <a:spLocks noChangeArrowheads="1"/>
          </p:cNvSpPr>
          <p:nvPr/>
        </p:nvSpPr>
        <p:spPr bwMode="auto">
          <a:xfrm rot="10800000" flipV="1">
            <a:off x="15104417" y="17471983"/>
            <a:ext cx="5835888" cy="25853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Times New Roman" panose="02020603050405020304" pitchFamily="18" charset="0"/>
              </a:rPr>
              <a:t>India, H.S., Correspondent, evo (2020). </a:t>
            </a:r>
            <a:r>
              <a:rPr kumimoji="0" lang="en-US" altLang="en-US" sz="2400" b="0" i="1" u="none" strike="noStrike" cap="none" normalizeH="0" baseline="0" dirty="0">
                <a:ln>
                  <a:noFill/>
                </a:ln>
                <a:solidFill>
                  <a:srgbClr val="000000"/>
                </a:solidFill>
                <a:effectLst/>
                <a:latin typeface="Times New Roman" panose="02020603050405020304" pitchFamily="18" charset="0"/>
              </a:rPr>
              <a:t>10 innovative technologies that work behind the scenes to make cars safer</a:t>
            </a:r>
            <a:r>
              <a:rPr kumimoji="0" lang="en-US" altLang="en-US" sz="2400" b="0" i="0" u="none" strike="noStrike" cap="none" normalizeH="0" baseline="0" dirty="0">
                <a:ln>
                  <a:noFill/>
                </a:ln>
                <a:solidFill>
                  <a:srgbClr val="000000"/>
                </a:solidFill>
                <a:effectLst/>
                <a:latin typeface="Times New Roman" panose="02020603050405020304" pitchFamily="18" charset="0"/>
              </a:rPr>
              <a:t>. [online] Evo India. Available at: https://</a:t>
            </a:r>
            <a:r>
              <a:rPr kumimoji="0" lang="en-US" altLang="en-US" sz="2400" b="0" i="0" u="none" strike="noStrike" cap="none" normalizeH="0" baseline="0" dirty="0" err="1">
                <a:ln>
                  <a:noFill/>
                </a:ln>
                <a:solidFill>
                  <a:srgbClr val="000000"/>
                </a:solidFill>
                <a:effectLst/>
                <a:latin typeface="Times New Roman" panose="02020603050405020304" pitchFamily="18" charset="0"/>
              </a:rPr>
              <a:t>www.evoindia.com</a:t>
            </a:r>
            <a:r>
              <a:rPr kumimoji="0" lang="en-US" altLang="en-US" sz="2400" b="0" i="0" u="none" strike="noStrike" cap="none" normalizeH="0" baseline="0" dirty="0">
                <a:ln>
                  <a:noFill/>
                </a:ln>
                <a:solidFill>
                  <a:srgbClr val="000000"/>
                </a:solidFill>
                <a:effectLst/>
                <a:latin typeface="Times New Roman" panose="02020603050405020304" pitchFamily="18" charset="0"/>
              </a:rPr>
              <a:t>/features/10-innovative-technologies-that-work-behind-the-scenes-to-make-cars-safer.</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
        <p:nvSpPr>
          <p:cNvPr id="2101" name="TextBox 2100">
            <a:extLst>
              <a:ext uri="{FF2B5EF4-FFF2-40B4-BE49-F238E27FC236}">
                <a16:creationId xmlns:a16="http://schemas.microsoft.com/office/drawing/2014/main" id="{BE735842-C64B-5632-0043-35325D4ECE24}"/>
              </a:ext>
            </a:extLst>
          </p:cNvPr>
          <p:cNvSpPr txBox="1"/>
          <p:nvPr/>
        </p:nvSpPr>
        <p:spPr>
          <a:xfrm>
            <a:off x="11692631" y="9561450"/>
            <a:ext cx="3011579" cy="397031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Innovative features that work behind the scenes in making our cars safer.</a:t>
            </a:r>
          </a:p>
          <a:p>
            <a:endParaRPr lang="en-US" sz="28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(Harshit Srinivas, 12 may 2020)</a:t>
            </a:r>
          </a:p>
          <a:p>
            <a:endParaRPr lang="en-US" sz="2800" dirty="0">
              <a:latin typeface="Arial" panose="020B0604020202020204" pitchFamily="34" charset="0"/>
              <a:cs typeface="Arial" panose="020B0604020202020204" pitchFamily="34" charset="0"/>
            </a:endParaRPr>
          </a:p>
        </p:txBody>
      </p:sp>
      <p:pic>
        <p:nvPicPr>
          <p:cNvPr id="2105" name="Picture 2104">
            <a:extLst>
              <a:ext uri="{FF2B5EF4-FFF2-40B4-BE49-F238E27FC236}">
                <a16:creationId xmlns:a16="http://schemas.microsoft.com/office/drawing/2014/main" id="{36F3268F-DE62-149E-4C4A-CF8FB1CAE908}"/>
              </a:ext>
            </a:extLst>
          </p:cNvPr>
          <p:cNvPicPr>
            <a:picLocks noChangeAspect="1"/>
          </p:cNvPicPr>
          <p:nvPr/>
        </p:nvPicPr>
        <p:blipFill>
          <a:blip r:embed="rId21"/>
          <a:stretch>
            <a:fillRect/>
          </a:stretch>
        </p:blipFill>
        <p:spPr>
          <a:xfrm>
            <a:off x="179999" y="1944271"/>
            <a:ext cx="2197440" cy="3175049"/>
          </a:xfrm>
          <a:prstGeom prst="rect">
            <a:avLst/>
          </a:prstGeom>
        </p:spPr>
      </p:pic>
      <p:pic>
        <p:nvPicPr>
          <p:cNvPr id="3" name="Picture 2">
            <a:extLst>
              <a:ext uri="{FF2B5EF4-FFF2-40B4-BE49-F238E27FC236}">
                <a16:creationId xmlns:a16="http://schemas.microsoft.com/office/drawing/2014/main" id="{9CFBC7F5-5BFF-7736-B45F-14999F7DEC8F}"/>
              </a:ext>
            </a:extLst>
          </p:cNvPr>
          <p:cNvPicPr>
            <a:picLocks noChangeAspect="1"/>
          </p:cNvPicPr>
          <p:nvPr/>
        </p:nvPicPr>
        <p:blipFill>
          <a:blip r:embed="rId22"/>
          <a:stretch>
            <a:fillRect/>
          </a:stretch>
        </p:blipFill>
        <p:spPr>
          <a:xfrm>
            <a:off x="8524552" y="16949241"/>
            <a:ext cx="5125294" cy="3412843"/>
          </a:xfrm>
          <a:prstGeom prst="rect">
            <a:avLst/>
          </a:prstGeom>
        </p:spPr>
      </p:pic>
      <p:pic>
        <p:nvPicPr>
          <p:cNvPr id="9" name="Picture 8">
            <a:extLst>
              <a:ext uri="{FF2B5EF4-FFF2-40B4-BE49-F238E27FC236}">
                <a16:creationId xmlns:a16="http://schemas.microsoft.com/office/drawing/2014/main" id="{FE960C49-7079-685C-27A8-D77B0A40F238}"/>
              </a:ext>
            </a:extLst>
          </p:cNvPr>
          <p:cNvPicPr>
            <a:picLocks noChangeAspect="1"/>
          </p:cNvPicPr>
          <p:nvPr/>
        </p:nvPicPr>
        <p:blipFill>
          <a:blip r:embed="rId23"/>
          <a:stretch>
            <a:fillRect/>
          </a:stretch>
        </p:blipFill>
        <p:spPr>
          <a:xfrm>
            <a:off x="6947476" y="20310310"/>
            <a:ext cx="4195749" cy="4195749"/>
          </a:xfrm>
          <a:prstGeom prst="rect">
            <a:avLst/>
          </a:prstGeom>
        </p:spPr>
      </p:pic>
      <p:sp>
        <p:nvSpPr>
          <p:cNvPr id="10" name="TextBox 9">
            <a:extLst>
              <a:ext uri="{FF2B5EF4-FFF2-40B4-BE49-F238E27FC236}">
                <a16:creationId xmlns:a16="http://schemas.microsoft.com/office/drawing/2014/main" id="{00FE9079-68D9-EC60-F7FD-9498FA276DFE}"/>
              </a:ext>
            </a:extLst>
          </p:cNvPr>
          <p:cNvSpPr txBox="1"/>
          <p:nvPr/>
        </p:nvSpPr>
        <p:spPr>
          <a:xfrm>
            <a:off x="6947476" y="17673078"/>
            <a:ext cx="1318700" cy="2596516"/>
          </a:xfrm>
          <a:prstGeom prst="rect">
            <a:avLst/>
          </a:prstGeom>
          <a:noFill/>
        </p:spPr>
        <p:txBody>
          <a:bodyPr wrap="square" rtlCol="0">
            <a:spAutoFit/>
          </a:bodyPr>
          <a:lstStyle/>
          <a:p>
            <a:endParaRPr lang="en-US" dirty="0"/>
          </a:p>
        </p:txBody>
      </p:sp>
      <p:pic>
        <p:nvPicPr>
          <p:cNvPr id="12" name="Graphic 11" descr="Bus with solid fill">
            <a:extLst>
              <a:ext uri="{FF2B5EF4-FFF2-40B4-BE49-F238E27FC236}">
                <a16:creationId xmlns:a16="http://schemas.microsoft.com/office/drawing/2014/main" id="{880092FF-D9C7-75AE-3380-26148B8B1A09}"/>
              </a:ext>
            </a:extLst>
          </p:cNvPr>
          <p:cNvPicPr>
            <a:picLocks noChangeAspect="1"/>
          </p:cNvPicPr>
          <p:nvPr/>
        </p:nvPicPr>
        <p:blipFill>
          <a:blip>
            <a:extLst>
              <a:ext uri="{96DAC541-7B7A-43D3-8B79-37D633B846F1}">
                <asvg:svgBlip xmlns:asvg="http://schemas.microsoft.com/office/drawing/2016/SVG/main" r:embed="rId24"/>
              </a:ext>
            </a:extLst>
          </a:blip>
          <a:stretch>
            <a:fillRect/>
          </a:stretch>
        </p:blipFill>
        <p:spPr>
          <a:xfrm>
            <a:off x="6569469" y="27852498"/>
            <a:ext cx="914400" cy="914400"/>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B379F4DF4C23D64BB72CCA2EBD7C55DA" ma:contentTypeVersion="11" ma:contentTypeDescription="Create a new document." ma:contentTypeScope="" ma:versionID="78fd9d0c5b809ab40382c741061e9b8f">
  <xsd:schema xmlns:xsd="http://www.w3.org/2001/XMLSchema" xmlns:xs="http://www.w3.org/2001/XMLSchema" xmlns:p="http://schemas.microsoft.com/office/2006/metadata/properties" xmlns:ns2="c9412f1f-c5de-433b-90f0-e30b35783b17" xmlns:ns3="7da2dc2f-10e7-442f-ad91-645aa4b47b8a" targetNamespace="http://schemas.microsoft.com/office/2006/metadata/properties" ma:root="true" ma:fieldsID="4bec6dbf351c6747d9638708ad47d75f" ns2:_="" ns3:_="">
    <xsd:import namespace="c9412f1f-c5de-433b-90f0-e30b35783b17"/>
    <xsd:import namespace="7da2dc2f-10e7-442f-ad91-645aa4b47b8a"/>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ServiceOCR"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9412f1f-c5de-433b-90f0-e30b35783b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7da2dc2f-10e7-442f-ad91-645aa4b47b8a"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44a6595d-74eb-490b-8c13-2daa6f43ecee}" ma:internalName="TaxCatchAll" ma:showField="CatchAllData" ma:web="7da2dc2f-10e7-442f-ad91-645aa4b47b8a">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7da2dc2f-10e7-442f-ad91-645aa4b47b8a" xsi:nil="true"/>
    <lcf76f155ced4ddcb4097134ff3c332f xmlns="c9412f1f-c5de-433b-90f0-e30b35783b17">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B798FE8-F25D-4DFB-8579-E07AFE59D001}">
  <ds:schemaRefs>
    <ds:schemaRef ds:uri="http://schemas.microsoft.com/sharepoint/v3/contenttype/forms"/>
  </ds:schemaRefs>
</ds:datastoreItem>
</file>

<file path=customXml/itemProps2.xml><?xml version="1.0" encoding="utf-8"?>
<ds:datastoreItem xmlns:ds="http://schemas.openxmlformats.org/officeDocument/2006/customXml" ds:itemID="{B7A4C137-277C-4B9B-BB3D-D5F11ADE05E1}">
  <ds:schemaRefs>
    <ds:schemaRef ds:uri="7da2dc2f-10e7-442f-ad91-645aa4b47b8a"/>
    <ds:schemaRef ds:uri="c9412f1f-c5de-433b-90f0-e30b35783b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B687D36-0FC2-4295-A780-590997288791}">
  <ds:schemaRefs>
    <ds:schemaRef ds:uri="http://purl.org/dc/elements/1.1/"/>
    <ds:schemaRef ds:uri="http://schemas.microsoft.com/office/2006/documentManagement/types"/>
    <ds:schemaRef ds:uri="http://purl.org/dc/dcmitype/"/>
    <ds:schemaRef ds:uri="http://www.w3.org/XML/1998/namespace"/>
    <ds:schemaRef ds:uri="c9412f1f-c5de-433b-90f0-e30b35783b17"/>
    <ds:schemaRef ds:uri="http://schemas.openxmlformats.org/package/2006/metadata/core-properties"/>
    <ds:schemaRef ds:uri="7da2dc2f-10e7-442f-ad91-645aa4b47b8a"/>
    <ds:schemaRef ds:uri="http://schemas.microsoft.com/office/infopath/2007/PartnerControls"/>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
  <TotalTime>1887</TotalTime>
  <Words>621</Words>
  <Application>Microsoft Macintosh PowerPoint</Application>
  <PresentationFormat>Custom</PresentationFormat>
  <Paragraphs>72</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Arial</vt:lpstr>
      <vt:lpstr>Calibri</vt:lpstr>
      <vt:lpstr>Calibri Light</vt:lpstr>
      <vt:lpstr>Eras Bold ITC</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Cade Gibbons (2516743)</cp:lastModifiedBy>
  <cp:revision>4</cp:revision>
  <dcterms:created xsi:type="dcterms:W3CDTF">2016-02-25T08:27:32Z</dcterms:created>
  <dcterms:modified xsi:type="dcterms:W3CDTF">2026-04-19T20:54:21Z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0x010100B379F4DF4C23D64BB72CCA2EBD7C55DA</vt:lpwstr>
  </property>
  <property fmtid="{D5CDD505-2E9C-101B-9397-08002B2CF9AE}" pid="3" name="MediaServiceImageTags">
    <vt:lpwstr/>
  </property>
</Properties>
</file>