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handoutMasterIdLst>
    <p:handoutMasterId r:id="rId24"/>
  </p:handoutMasterIdLst>
  <p:sldIdLst>
    <p:sldId id="256" r:id="rId2"/>
    <p:sldId id="257" r:id="rId3"/>
    <p:sldId id="258" r:id="rId4"/>
    <p:sldId id="259" r:id="rId5"/>
    <p:sldId id="260" r:id="rId6"/>
    <p:sldId id="261" r:id="rId7"/>
    <p:sldId id="275" r:id="rId8"/>
    <p:sldId id="276" r:id="rId9"/>
    <p:sldId id="27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9" r:id="rId18"/>
    <p:sldId id="280" r:id="rId19"/>
    <p:sldId id="281" r:id="rId20"/>
    <p:sldId id="282" r:id="rId21"/>
    <p:sldId id="278" r:id="rId22"/>
    <p:sldId id="283" r:id="rId23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5" d="100"/>
          <a:sy n="125" d="100"/>
        </p:scale>
        <p:origin x="-36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handoutMaster" Target="handoutMasters/handoutMaster1.xml"/><Relationship Id="rId25" Type="http://schemas.openxmlformats.org/officeDocument/2006/relationships/printerSettings" Target="printerSettings/printerSettings1.bin"/><Relationship Id="rId26" Type="http://schemas.openxmlformats.org/officeDocument/2006/relationships/presProps" Target="presProps.xml"/><Relationship Id="rId27" Type="http://schemas.openxmlformats.org/officeDocument/2006/relationships/viewProps" Target="viewProps.xml"/><Relationship Id="rId28" Type="http://schemas.openxmlformats.org/officeDocument/2006/relationships/theme" Target="theme/theme1.xml"/><Relationship Id="rId29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endParaRPr lang="en-GB"/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endParaRPr lang="en-GB"/>
          </a:p>
        </p:txBody>
      </p:sp>
      <p:sp>
        <p:nvSpPr>
          <p:cNvPr id="2867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endParaRPr lang="en-GB"/>
          </a:p>
        </p:txBody>
      </p:sp>
      <p:sp>
        <p:nvSpPr>
          <p:cNvPr id="2867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fld id="{74F4F249-0DCE-4E08-85A9-FBCDBE7D0FE8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108019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43F97B-CD13-4A1E-A336-BB9CA8381A7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2019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A77F7-DBCF-41D9-8188-2130EF93827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5933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C52CA-DA76-4619-9AF4-363729A4D23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8952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866580-B652-41C0-B892-2AD533C42CB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4301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57183-210A-479D-854A-DA0D8883A9A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7940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22DEA-433E-49CF-AA0B-F915A5AAB58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6067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6CD22C-3CD9-4237-86C5-7B11F3C7531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9128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A0F21-BFA3-4B06-98B5-4962BE7EDDE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0116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F3B58-8143-44DC-B984-E0F80978F9B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6574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538BCF-5004-41CF-81F9-B0123822B4D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9498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D97B7-B646-48FB-B9C1-5602073F2AD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7941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AD2380-CA1D-4343-AEA9-5E78C580C79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77112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Relationship Id="rId3" Type="http://schemas.openxmlformats.org/officeDocument/2006/relationships/image" Target="../media/image2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.png"/><Relationship Id="rId3" Type="http://schemas.openxmlformats.org/officeDocument/2006/relationships/image" Target="../media/image4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Research Methods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Questionnaire Design</a:t>
            </a:r>
            <a:endParaRPr lang="en-GB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/>
              <a:t>Survey Research – The </a:t>
            </a:r>
            <a:r>
              <a:rPr lang="en-GB" sz="4000" dirty="0" smtClean="0"/>
              <a:t>Mail/ Email Questionnaire</a:t>
            </a:r>
            <a:endParaRPr lang="en-GB" sz="4000" dirty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09600" indent="-609600">
              <a:lnSpc>
                <a:spcPct val="90000"/>
              </a:lnSpc>
              <a:buFont typeface="Wingdings" pitchFamily="2" charset="2"/>
              <a:buAutoNum type="arabicPeriod"/>
            </a:pPr>
            <a:r>
              <a:rPr lang="en-GB" b="1" dirty="0"/>
              <a:t>Advantages</a:t>
            </a:r>
          </a:p>
          <a:p>
            <a:pPr marL="609600" indent="-609600">
              <a:lnSpc>
                <a:spcPct val="90000"/>
              </a:lnSpc>
            </a:pPr>
            <a:r>
              <a:rPr lang="en-GB" sz="2400" dirty="0">
                <a:solidFill>
                  <a:srgbClr val="0070C0"/>
                </a:solidFill>
              </a:rPr>
              <a:t>Low cost – </a:t>
            </a:r>
            <a:r>
              <a:rPr lang="en-GB" sz="2400" i="1" dirty="0">
                <a:solidFill>
                  <a:srgbClr val="0070C0"/>
                </a:solidFill>
              </a:rPr>
              <a:t>does not require trained staff; low cost particularly beneficial for geographically spread surveys</a:t>
            </a:r>
          </a:p>
          <a:p>
            <a:pPr marL="609600" indent="-609600">
              <a:lnSpc>
                <a:spcPct val="90000"/>
              </a:lnSpc>
            </a:pPr>
            <a:r>
              <a:rPr lang="en-GB" sz="2400" dirty="0">
                <a:solidFill>
                  <a:schemeClr val="accent3"/>
                </a:solidFill>
              </a:rPr>
              <a:t>Reduction in Biasing Error – </a:t>
            </a:r>
            <a:r>
              <a:rPr lang="en-GB" sz="2400" i="1" dirty="0">
                <a:solidFill>
                  <a:schemeClr val="accent3"/>
                </a:solidFill>
              </a:rPr>
              <a:t>reduce bias resulting from personal characteristics of interviewers</a:t>
            </a:r>
          </a:p>
          <a:p>
            <a:pPr marL="609600" indent="-609600">
              <a:lnSpc>
                <a:spcPct val="90000"/>
              </a:lnSpc>
            </a:pPr>
            <a:r>
              <a:rPr lang="en-GB" sz="2400" dirty="0">
                <a:solidFill>
                  <a:srgbClr val="00B050"/>
                </a:solidFill>
              </a:rPr>
              <a:t>Greater Anonymity – </a:t>
            </a:r>
            <a:r>
              <a:rPr lang="en-GB" sz="2400" i="1" dirty="0">
                <a:solidFill>
                  <a:srgbClr val="00B050"/>
                </a:solidFill>
              </a:rPr>
              <a:t>useful if investigating sensitive issues – may gain a higher response rate here</a:t>
            </a:r>
          </a:p>
          <a:p>
            <a:pPr marL="609600" indent="-609600">
              <a:lnSpc>
                <a:spcPct val="90000"/>
              </a:lnSpc>
            </a:pPr>
            <a:r>
              <a:rPr lang="en-GB" sz="2400" dirty="0">
                <a:solidFill>
                  <a:srgbClr val="002060"/>
                </a:solidFill>
              </a:rPr>
              <a:t>Considered Answers – </a:t>
            </a:r>
            <a:r>
              <a:rPr lang="en-GB" sz="2400" i="1" dirty="0">
                <a:solidFill>
                  <a:srgbClr val="002060"/>
                </a:solidFill>
              </a:rPr>
              <a:t>preferable when questions demand time for </a:t>
            </a:r>
            <a:r>
              <a:rPr lang="en-GB" sz="2400" i="1" dirty="0" smtClean="0">
                <a:solidFill>
                  <a:srgbClr val="002060"/>
                </a:solidFill>
              </a:rPr>
              <a:t>thought (not for street survey)</a:t>
            </a:r>
            <a:endParaRPr lang="en-GB" sz="2400" i="1" dirty="0">
              <a:solidFill>
                <a:srgbClr val="002060"/>
              </a:solidFill>
            </a:endParaRPr>
          </a:p>
          <a:p>
            <a:pPr marL="609600" indent="-609600">
              <a:lnSpc>
                <a:spcPct val="90000"/>
              </a:lnSpc>
            </a:pPr>
            <a:r>
              <a:rPr lang="en-GB" sz="2400" dirty="0">
                <a:solidFill>
                  <a:srgbClr val="C00000"/>
                </a:solidFill>
              </a:rPr>
              <a:t>Accessibility – </a:t>
            </a:r>
            <a:r>
              <a:rPr lang="en-GB" sz="2400" i="1" dirty="0">
                <a:solidFill>
                  <a:srgbClr val="C00000"/>
                </a:solidFill>
              </a:rPr>
              <a:t>permits wide geographic coverage at minimal </a:t>
            </a:r>
            <a:r>
              <a:rPr lang="en-GB" sz="2400" i="1" dirty="0" smtClean="0">
                <a:solidFill>
                  <a:srgbClr val="C00000"/>
                </a:solidFill>
              </a:rPr>
              <a:t>cost</a:t>
            </a:r>
            <a:endParaRPr lang="en-GB" sz="2400" i="1" dirty="0">
              <a:solidFill>
                <a:srgbClr val="C00000"/>
              </a:solidFill>
            </a:endParaRPr>
          </a:p>
          <a:p>
            <a:pPr marL="609600" indent="-609600">
              <a:lnSpc>
                <a:spcPct val="90000"/>
              </a:lnSpc>
            </a:pPr>
            <a:endParaRPr lang="en-GB" sz="2400" i="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549275"/>
            <a:ext cx="8229600" cy="5581650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GB" b="1" dirty="0"/>
              <a:t>2. Disadvantages</a:t>
            </a:r>
          </a:p>
          <a:p>
            <a:r>
              <a:rPr lang="en-GB" sz="2400" dirty="0">
                <a:solidFill>
                  <a:srgbClr val="C00000"/>
                </a:solidFill>
              </a:rPr>
              <a:t>Requires Simple Questions – </a:t>
            </a:r>
            <a:r>
              <a:rPr lang="en-GB" sz="2400" i="1" dirty="0">
                <a:solidFill>
                  <a:srgbClr val="C00000"/>
                </a:solidFill>
              </a:rPr>
              <a:t>questions comprehended solely on basis of printed material</a:t>
            </a:r>
          </a:p>
          <a:p>
            <a:r>
              <a:rPr lang="en-GB" sz="2400" dirty="0">
                <a:solidFill>
                  <a:srgbClr val="FF0000"/>
                </a:solidFill>
              </a:rPr>
              <a:t>No Opportunity for Probing – </a:t>
            </a:r>
            <a:r>
              <a:rPr lang="en-GB" sz="2400" i="1" dirty="0">
                <a:solidFill>
                  <a:srgbClr val="FF0000"/>
                </a:solidFill>
              </a:rPr>
              <a:t>answers accepted as final</a:t>
            </a:r>
          </a:p>
          <a:p>
            <a:r>
              <a:rPr lang="en-GB" sz="2400" dirty="0">
                <a:solidFill>
                  <a:srgbClr val="00B050"/>
                </a:solidFill>
              </a:rPr>
              <a:t>No Control over Completion – </a:t>
            </a:r>
            <a:r>
              <a:rPr lang="en-GB" sz="2400" i="1" dirty="0">
                <a:solidFill>
                  <a:srgbClr val="00B050"/>
                </a:solidFill>
              </a:rPr>
              <a:t>researchers have no control over respondents environment; cannot be sure correct person has completed it</a:t>
            </a:r>
          </a:p>
          <a:p>
            <a:r>
              <a:rPr lang="en-GB" sz="2400" dirty="0">
                <a:solidFill>
                  <a:srgbClr val="002060"/>
                </a:solidFill>
              </a:rPr>
              <a:t>Low Response Rate – </a:t>
            </a:r>
            <a:r>
              <a:rPr lang="en-GB" sz="2400" i="1" dirty="0">
                <a:solidFill>
                  <a:srgbClr val="002060"/>
                </a:solidFill>
              </a:rPr>
              <a:t>main disadvantage; often response rate will be 20-40% compared with personal </a:t>
            </a:r>
            <a:r>
              <a:rPr lang="en-GB" sz="2400" i="1" dirty="0" smtClean="0">
                <a:solidFill>
                  <a:srgbClr val="002060"/>
                </a:solidFill>
              </a:rPr>
              <a:t>survey </a:t>
            </a:r>
            <a:r>
              <a:rPr lang="en-GB" sz="2400" i="1" dirty="0">
                <a:solidFill>
                  <a:srgbClr val="002060"/>
                </a:solidFill>
              </a:rPr>
              <a:t>95%; respondents need to estimate effect of non response on findings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Factors Affecting Response Rates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609600" indent="-609600">
              <a:buFont typeface="Wingdings" pitchFamily="2" charset="2"/>
              <a:buAutoNum type="arabicPeriod"/>
            </a:pPr>
            <a:r>
              <a:rPr lang="en-GB" b="1" dirty="0"/>
              <a:t>Sponsorship</a:t>
            </a:r>
          </a:p>
          <a:p>
            <a:pPr marL="609600" indent="-609600"/>
            <a:r>
              <a:rPr lang="en-GB" sz="2400" dirty="0" smtClean="0">
                <a:solidFill>
                  <a:srgbClr val="C00000"/>
                </a:solidFill>
              </a:rPr>
              <a:t>Sponsorship or </a:t>
            </a:r>
            <a:r>
              <a:rPr lang="en-GB" sz="2400" dirty="0">
                <a:solidFill>
                  <a:srgbClr val="C00000"/>
                </a:solidFill>
              </a:rPr>
              <a:t>support for the study increases response</a:t>
            </a:r>
          </a:p>
          <a:p>
            <a:pPr marL="609600" indent="-609600"/>
            <a:r>
              <a:rPr lang="en-GB" sz="2400" dirty="0">
                <a:solidFill>
                  <a:srgbClr val="FF0000"/>
                </a:solidFill>
              </a:rPr>
              <a:t>Convinces respondents of research legitimacy </a:t>
            </a:r>
          </a:p>
          <a:p>
            <a:pPr marL="609600" indent="-609600">
              <a:buFont typeface="Wingdings" pitchFamily="2" charset="2"/>
              <a:buNone/>
            </a:pPr>
            <a:endParaRPr lang="en-GB" sz="2400" dirty="0"/>
          </a:p>
          <a:p>
            <a:pPr marL="609600" indent="-609600">
              <a:buFont typeface="Wingdings" pitchFamily="2" charset="2"/>
              <a:buNone/>
            </a:pPr>
            <a:r>
              <a:rPr lang="en-GB" dirty="0"/>
              <a:t>2. </a:t>
            </a:r>
            <a:r>
              <a:rPr lang="en-GB" b="1" dirty="0"/>
              <a:t>Inducement to Respond</a:t>
            </a:r>
          </a:p>
          <a:p>
            <a:pPr marL="609600" indent="-609600"/>
            <a:r>
              <a:rPr lang="en-GB" sz="2400" dirty="0">
                <a:solidFill>
                  <a:srgbClr val="00B050"/>
                </a:solidFill>
              </a:rPr>
              <a:t>Appeal to respondents and persuade them to participate</a:t>
            </a:r>
          </a:p>
          <a:p>
            <a:pPr marL="609600" indent="-609600"/>
            <a:r>
              <a:rPr lang="en-GB" sz="2400" dirty="0">
                <a:solidFill>
                  <a:srgbClr val="0070C0"/>
                </a:solidFill>
              </a:rPr>
              <a:t>Through goodwill, convincing of study’s significance or prize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333375"/>
            <a:ext cx="8229600" cy="5797550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GB" b="1" dirty="0"/>
              <a:t>3. Questionnaire Format and Mailing Methods</a:t>
            </a:r>
          </a:p>
          <a:p>
            <a:r>
              <a:rPr lang="en-GB" sz="2400" dirty="0">
                <a:solidFill>
                  <a:srgbClr val="0070C0"/>
                </a:solidFill>
              </a:rPr>
              <a:t>Typing, colour, length, type of cover letter</a:t>
            </a:r>
          </a:p>
          <a:p>
            <a:r>
              <a:rPr lang="en-GB" sz="2400" dirty="0">
                <a:solidFill>
                  <a:schemeClr val="accent2"/>
                </a:solidFill>
              </a:rPr>
              <a:t>Larger investment in format will get greater returns</a:t>
            </a:r>
          </a:p>
          <a:p>
            <a:pPr>
              <a:buFont typeface="Wingdings" pitchFamily="2" charset="2"/>
              <a:buNone/>
            </a:pPr>
            <a:endParaRPr lang="en-GB" sz="2400" dirty="0"/>
          </a:p>
          <a:p>
            <a:pPr>
              <a:buFont typeface="Wingdings" pitchFamily="2" charset="2"/>
              <a:buNone/>
            </a:pPr>
            <a:r>
              <a:rPr lang="en-GB" b="1" dirty="0"/>
              <a:t>4. Cover Letter</a:t>
            </a:r>
          </a:p>
          <a:p>
            <a:r>
              <a:rPr lang="en-GB" sz="2400" dirty="0">
                <a:solidFill>
                  <a:srgbClr val="00B050"/>
                </a:solidFill>
              </a:rPr>
              <a:t>Should succeed in convincing recipients to complete and return</a:t>
            </a:r>
          </a:p>
          <a:p>
            <a:r>
              <a:rPr lang="en-GB" sz="2400" dirty="0">
                <a:solidFill>
                  <a:srgbClr val="FF0000"/>
                </a:solidFill>
              </a:rPr>
              <a:t>Should explain the purpose, tell the respondent why it is important they reply and ensure answers are held in strictest confidence</a:t>
            </a:r>
          </a:p>
          <a:p>
            <a:r>
              <a:rPr lang="en-GB" sz="2400" dirty="0">
                <a:solidFill>
                  <a:srgbClr val="C00000"/>
                </a:solidFill>
              </a:rPr>
              <a:t>Semi-personal letter generates slightly higher response rate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476250"/>
            <a:ext cx="8229600" cy="5654675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GB" b="1" dirty="0"/>
              <a:t>5. Type of Mailing</a:t>
            </a:r>
          </a:p>
          <a:p>
            <a:r>
              <a:rPr lang="en-GB" sz="2400" dirty="0">
                <a:solidFill>
                  <a:srgbClr val="0070C0"/>
                </a:solidFill>
              </a:rPr>
              <a:t>Best response rates where questionnaires are accompanied by a </a:t>
            </a:r>
            <a:r>
              <a:rPr lang="en-GB" sz="2400" dirty="0" err="1">
                <a:solidFill>
                  <a:srgbClr val="0070C0"/>
                </a:solidFill>
              </a:rPr>
              <a:t>postpaid</a:t>
            </a:r>
            <a:r>
              <a:rPr lang="en-GB" sz="2400" dirty="0">
                <a:solidFill>
                  <a:srgbClr val="0070C0"/>
                </a:solidFill>
              </a:rPr>
              <a:t> return </a:t>
            </a:r>
            <a:r>
              <a:rPr lang="en-GB" sz="2400" dirty="0" smtClean="0">
                <a:solidFill>
                  <a:srgbClr val="0070C0"/>
                </a:solidFill>
              </a:rPr>
              <a:t>envelope</a:t>
            </a:r>
          </a:p>
          <a:p>
            <a:endParaRPr lang="en-GB" sz="2400" dirty="0">
              <a:solidFill>
                <a:srgbClr val="0070C0"/>
              </a:solidFill>
            </a:endParaRPr>
          </a:p>
          <a:p>
            <a:pPr lvl="0">
              <a:buClr>
                <a:srgbClr val="2DA2BF"/>
              </a:buClr>
              <a:buNone/>
            </a:pPr>
            <a:r>
              <a:rPr lang="en-GB" b="1" dirty="0" smtClean="0">
                <a:solidFill>
                  <a:prstClr val="black"/>
                </a:solidFill>
              </a:rPr>
              <a:t>6. </a:t>
            </a:r>
            <a:r>
              <a:rPr lang="en-GB" b="1" dirty="0">
                <a:solidFill>
                  <a:prstClr val="black"/>
                </a:solidFill>
              </a:rPr>
              <a:t>Type of </a:t>
            </a:r>
            <a:r>
              <a:rPr lang="en-GB" b="1" dirty="0" smtClean="0">
                <a:solidFill>
                  <a:prstClr val="black"/>
                </a:solidFill>
              </a:rPr>
              <a:t>Email Questionnaire</a:t>
            </a:r>
            <a:endParaRPr lang="en-GB" b="1" dirty="0">
              <a:solidFill>
                <a:prstClr val="black"/>
              </a:solidFill>
            </a:endParaRPr>
          </a:p>
          <a:p>
            <a:pPr lvl="0">
              <a:buClr>
                <a:srgbClr val="2DA2BF"/>
              </a:buClr>
            </a:pPr>
            <a:r>
              <a:rPr lang="en-GB" sz="2400" dirty="0">
                <a:solidFill>
                  <a:srgbClr val="FF0000"/>
                </a:solidFill>
              </a:rPr>
              <a:t>Best response rates where questionnaires are </a:t>
            </a:r>
            <a:r>
              <a:rPr lang="en-GB" sz="2400" dirty="0" smtClean="0">
                <a:solidFill>
                  <a:srgbClr val="FF0000"/>
                </a:solidFill>
              </a:rPr>
              <a:t>click to answer on line </a:t>
            </a:r>
            <a:r>
              <a:rPr lang="en-GB" sz="2400" dirty="0" err="1" smtClean="0">
                <a:solidFill>
                  <a:srgbClr val="FF0000"/>
                </a:solidFill>
              </a:rPr>
              <a:t>e.g.surveymonkey</a:t>
            </a:r>
            <a:r>
              <a:rPr lang="en-GB" sz="2400" dirty="0" smtClean="0">
                <a:solidFill>
                  <a:srgbClr val="FF0000"/>
                </a:solidFill>
              </a:rPr>
              <a:t> link, rather than a file email</a:t>
            </a:r>
            <a:endParaRPr lang="en-GB" sz="2400" dirty="0">
              <a:solidFill>
                <a:srgbClr val="FF0000"/>
              </a:solidFill>
            </a:endParaRPr>
          </a:p>
          <a:p>
            <a:pPr marL="109728" indent="0">
              <a:buNone/>
            </a:pPr>
            <a:endParaRPr lang="en-GB" sz="24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/>
              <a:t>Advantages of the Personal </a:t>
            </a:r>
            <a:r>
              <a:rPr lang="en-GB" sz="4000" dirty="0" smtClean="0"/>
              <a:t>Survey (answered with you there)</a:t>
            </a:r>
            <a:endParaRPr lang="en-GB" sz="4000" dirty="0"/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>
          <a:xfrm>
            <a:off x="395536" y="1844824"/>
            <a:ext cx="8229600" cy="4525963"/>
          </a:xfrm>
        </p:spPr>
        <p:txBody>
          <a:bodyPr>
            <a:normAutofit/>
          </a:bodyPr>
          <a:lstStyle/>
          <a:p>
            <a:pPr marL="609600" indent="-609600">
              <a:lnSpc>
                <a:spcPct val="80000"/>
              </a:lnSpc>
              <a:buFont typeface="Wingdings" pitchFamily="2" charset="2"/>
              <a:buAutoNum type="arabicPeriod"/>
            </a:pPr>
            <a:r>
              <a:rPr lang="en-GB" sz="2800" dirty="0">
                <a:solidFill>
                  <a:srgbClr val="00B050"/>
                </a:solidFill>
              </a:rPr>
              <a:t>Flexibility – </a:t>
            </a:r>
            <a:r>
              <a:rPr lang="en-GB" sz="2800" i="1" dirty="0">
                <a:solidFill>
                  <a:srgbClr val="00B050"/>
                </a:solidFill>
              </a:rPr>
              <a:t>interviewer can control order in which questions are answered and probe for additional information</a:t>
            </a:r>
          </a:p>
          <a:p>
            <a:pPr marL="609600" indent="-609600">
              <a:lnSpc>
                <a:spcPct val="80000"/>
              </a:lnSpc>
              <a:buFont typeface="Wingdings" pitchFamily="2" charset="2"/>
              <a:buAutoNum type="arabicPeriod"/>
            </a:pPr>
            <a:r>
              <a:rPr lang="en-GB" sz="2800" dirty="0">
                <a:solidFill>
                  <a:srgbClr val="0070C0"/>
                </a:solidFill>
              </a:rPr>
              <a:t>Control of the Interview Situation – </a:t>
            </a:r>
            <a:r>
              <a:rPr lang="en-GB" sz="2800" i="1" dirty="0">
                <a:solidFill>
                  <a:srgbClr val="0070C0"/>
                </a:solidFill>
              </a:rPr>
              <a:t>possible to control the environment, ensure the interview is conducted in private with no consulting</a:t>
            </a:r>
          </a:p>
          <a:p>
            <a:pPr marL="609600" indent="-609600">
              <a:lnSpc>
                <a:spcPct val="80000"/>
              </a:lnSpc>
              <a:buFont typeface="Wingdings" pitchFamily="2" charset="2"/>
              <a:buAutoNum type="arabicPeriod"/>
            </a:pPr>
            <a:r>
              <a:rPr lang="en-GB" sz="2800" dirty="0">
                <a:solidFill>
                  <a:srgbClr val="FF0000"/>
                </a:solidFill>
              </a:rPr>
              <a:t>High Response Rate – </a:t>
            </a:r>
            <a:r>
              <a:rPr lang="en-GB" sz="2800" i="1" dirty="0">
                <a:solidFill>
                  <a:srgbClr val="FF0000"/>
                </a:solidFill>
              </a:rPr>
              <a:t>respondents who may not respond to a mail questionnaire  may take part in an interview</a:t>
            </a:r>
          </a:p>
          <a:p>
            <a:pPr marL="609600" indent="-609600">
              <a:lnSpc>
                <a:spcPct val="80000"/>
              </a:lnSpc>
              <a:buFont typeface="Wingdings" pitchFamily="2" charset="2"/>
              <a:buAutoNum type="arabicPeriod"/>
            </a:pPr>
            <a:r>
              <a:rPr lang="en-GB" sz="2800" dirty="0">
                <a:solidFill>
                  <a:srgbClr val="002060"/>
                </a:solidFill>
              </a:rPr>
              <a:t>Collection of Supplementary Information – </a:t>
            </a:r>
            <a:r>
              <a:rPr lang="en-GB" sz="2800" i="1" dirty="0">
                <a:solidFill>
                  <a:srgbClr val="002060"/>
                </a:solidFill>
              </a:rPr>
              <a:t>background information may also be collected</a:t>
            </a:r>
          </a:p>
          <a:p>
            <a:pPr marL="609600" indent="-609600">
              <a:lnSpc>
                <a:spcPct val="80000"/>
              </a:lnSpc>
              <a:buFont typeface="Wingdings" pitchFamily="2" charset="2"/>
              <a:buAutoNum type="arabicPeriod"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9153079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Disadvantages of the Personal </a:t>
            </a:r>
            <a:r>
              <a:rPr lang="en-GB" sz="4000" dirty="0" smtClean="0"/>
              <a:t>Survey</a:t>
            </a:r>
            <a:endParaRPr lang="en-GB" sz="4000" dirty="0"/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609600" indent="-609600">
              <a:buFont typeface="Wingdings" pitchFamily="2" charset="2"/>
              <a:buAutoNum type="arabicPeriod"/>
            </a:pPr>
            <a:r>
              <a:rPr lang="en-GB" dirty="0">
                <a:solidFill>
                  <a:srgbClr val="0070C0"/>
                </a:solidFill>
              </a:rPr>
              <a:t>Higher Cost – </a:t>
            </a:r>
            <a:r>
              <a:rPr lang="en-GB" i="1" dirty="0">
                <a:solidFill>
                  <a:srgbClr val="0070C0"/>
                </a:solidFill>
              </a:rPr>
              <a:t>training interviewers, travel to sites</a:t>
            </a:r>
          </a:p>
          <a:p>
            <a:pPr marL="609600" indent="-609600">
              <a:buFont typeface="Wingdings" pitchFamily="2" charset="2"/>
              <a:buAutoNum type="arabicPeriod"/>
            </a:pPr>
            <a:r>
              <a:rPr lang="en-GB" dirty="0">
                <a:solidFill>
                  <a:srgbClr val="C00000"/>
                </a:solidFill>
              </a:rPr>
              <a:t>Interviewer Bias – </a:t>
            </a:r>
            <a:r>
              <a:rPr lang="en-GB" i="1" dirty="0">
                <a:solidFill>
                  <a:srgbClr val="C00000"/>
                </a:solidFill>
              </a:rPr>
              <a:t>lack of standardisation so bias can be introduced through verbal or non-verbal communication</a:t>
            </a:r>
          </a:p>
          <a:p>
            <a:pPr marL="609600" indent="-609600">
              <a:buFont typeface="Wingdings" pitchFamily="2" charset="2"/>
              <a:buAutoNum type="arabicPeriod"/>
            </a:pPr>
            <a:r>
              <a:rPr lang="en-GB" dirty="0">
                <a:solidFill>
                  <a:srgbClr val="00B050"/>
                </a:solidFill>
              </a:rPr>
              <a:t>Lack of Anonymity – </a:t>
            </a:r>
            <a:r>
              <a:rPr lang="en-GB" i="1" dirty="0">
                <a:solidFill>
                  <a:srgbClr val="00B050"/>
                </a:solidFill>
              </a:rPr>
              <a:t>interviewer will know something about respondent, who may feel uneasy</a:t>
            </a:r>
          </a:p>
        </p:txBody>
      </p:sp>
    </p:spTree>
    <p:extLst>
      <p:ext uri="{BB962C8B-B14F-4D97-AF65-F5344CB8AC3E}">
        <p14:creationId xmlns:p14="http://schemas.microsoft.com/office/powerpoint/2010/main" val="11157666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Principles of </a:t>
            </a:r>
            <a:r>
              <a:rPr lang="en-GB" dirty="0" smtClean="0"/>
              <a:t>Personal Surveying</a:t>
            </a:r>
            <a:endParaRPr lang="en-GB" dirty="0"/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609600" indent="-609600">
              <a:lnSpc>
                <a:spcPct val="80000"/>
              </a:lnSpc>
              <a:buFont typeface="Wingdings" pitchFamily="2" charset="2"/>
              <a:buAutoNum type="arabicPeriod"/>
            </a:pPr>
            <a:r>
              <a:rPr lang="en-GB" sz="2800" dirty="0">
                <a:solidFill>
                  <a:srgbClr val="0070C0"/>
                </a:solidFill>
              </a:rPr>
              <a:t>Respondents need to feel that their interaction with the </a:t>
            </a:r>
            <a:r>
              <a:rPr lang="en-GB" sz="2800" dirty="0" smtClean="0">
                <a:solidFill>
                  <a:srgbClr val="0070C0"/>
                </a:solidFill>
              </a:rPr>
              <a:t>surveyor </a:t>
            </a:r>
            <a:r>
              <a:rPr lang="en-GB" sz="2800" dirty="0">
                <a:solidFill>
                  <a:srgbClr val="0070C0"/>
                </a:solidFill>
              </a:rPr>
              <a:t>will be pleasant and satisfying – </a:t>
            </a:r>
            <a:r>
              <a:rPr lang="en-GB" sz="2800" dirty="0" smtClean="0">
                <a:solidFill>
                  <a:srgbClr val="0070C0"/>
                </a:solidFill>
              </a:rPr>
              <a:t>he/she </a:t>
            </a:r>
            <a:r>
              <a:rPr lang="en-GB" sz="2800" dirty="0">
                <a:solidFill>
                  <a:srgbClr val="0070C0"/>
                </a:solidFill>
              </a:rPr>
              <a:t>should be easy to talk </a:t>
            </a:r>
            <a:r>
              <a:rPr lang="en-GB" sz="2800" dirty="0" smtClean="0">
                <a:solidFill>
                  <a:srgbClr val="0070C0"/>
                </a:solidFill>
              </a:rPr>
              <a:t>to.</a:t>
            </a:r>
            <a:br>
              <a:rPr lang="en-GB" sz="2800" dirty="0" smtClean="0">
                <a:solidFill>
                  <a:srgbClr val="0070C0"/>
                </a:solidFill>
              </a:rPr>
            </a:br>
            <a:endParaRPr lang="en-GB" sz="2800" dirty="0">
              <a:solidFill>
                <a:srgbClr val="0070C0"/>
              </a:solidFill>
            </a:endParaRPr>
          </a:p>
          <a:p>
            <a:pPr marL="609600" indent="-609600">
              <a:lnSpc>
                <a:spcPct val="80000"/>
              </a:lnSpc>
              <a:buFont typeface="Wingdings" pitchFamily="2" charset="2"/>
              <a:buAutoNum type="arabicPeriod"/>
            </a:pPr>
            <a:r>
              <a:rPr lang="en-GB" sz="2800" dirty="0">
                <a:solidFill>
                  <a:srgbClr val="C00000"/>
                </a:solidFill>
              </a:rPr>
              <a:t>The respondents need to see the study as being worthwhile – research deals with an important issue and their co-operation can make a </a:t>
            </a:r>
            <a:r>
              <a:rPr lang="en-GB" sz="2800" dirty="0" smtClean="0">
                <a:solidFill>
                  <a:srgbClr val="C00000"/>
                </a:solidFill>
              </a:rPr>
              <a:t>difference.</a:t>
            </a:r>
            <a:br>
              <a:rPr lang="en-GB" sz="2800" dirty="0" smtClean="0">
                <a:solidFill>
                  <a:srgbClr val="C00000"/>
                </a:solidFill>
              </a:rPr>
            </a:br>
            <a:endParaRPr lang="en-GB" sz="2800" dirty="0">
              <a:solidFill>
                <a:srgbClr val="C00000"/>
              </a:solidFill>
            </a:endParaRPr>
          </a:p>
          <a:p>
            <a:pPr marL="609600" indent="-609600">
              <a:lnSpc>
                <a:spcPct val="80000"/>
              </a:lnSpc>
              <a:buFont typeface="Wingdings" pitchFamily="2" charset="2"/>
              <a:buAutoNum type="arabicPeriod"/>
            </a:pPr>
            <a:r>
              <a:rPr lang="en-GB" sz="2800" dirty="0">
                <a:solidFill>
                  <a:srgbClr val="00B050"/>
                </a:solidFill>
              </a:rPr>
              <a:t>Barriers to the interview in the respondent’s mind need to be overcome – correct misconceptions, explain purpose, selection and confidentiality</a:t>
            </a:r>
          </a:p>
        </p:txBody>
      </p:sp>
    </p:spTree>
    <p:extLst>
      <p:ext uri="{BB962C8B-B14F-4D97-AF65-F5344CB8AC3E}">
        <p14:creationId xmlns:p14="http://schemas.microsoft.com/office/powerpoint/2010/main" val="455304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Questionnaire Construction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609600" indent="-609600">
              <a:buFont typeface="Wingdings" pitchFamily="2" charset="2"/>
              <a:buAutoNum type="arabicPeriod"/>
            </a:pPr>
            <a:r>
              <a:rPr lang="en-GB" b="1" dirty="0"/>
              <a:t>Content</a:t>
            </a:r>
          </a:p>
          <a:p>
            <a:pPr marL="609600" indent="-609600"/>
            <a:r>
              <a:rPr lang="en-GB" dirty="0">
                <a:solidFill>
                  <a:srgbClr val="FF0000"/>
                </a:solidFill>
              </a:rPr>
              <a:t>Factual questions – </a:t>
            </a:r>
            <a:r>
              <a:rPr lang="en-GB" i="1" dirty="0">
                <a:solidFill>
                  <a:srgbClr val="FF0000"/>
                </a:solidFill>
              </a:rPr>
              <a:t>background, environment, habits; respondents don’t always give accurate answers</a:t>
            </a:r>
          </a:p>
          <a:p>
            <a:pPr marL="609600" indent="-609600"/>
            <a:r>
              <a:rPr lang="en-GB" dirty="0">
                <a:solidFill>
                  <a:srgbClr val="00B050"/>
                </a:solidFill>
              </a:rPr>
              <a:t>Subjective Experiences – </a:t>
            </a:r>
            <a:r>
              <a:rPr lang="en-GB" i="1" dirty="0">
                <a:solidFill>
                  <a:srgbClr val="00B050"/>
                </a:solidFill>
              </a:rPr>
              <a:t>beliefs, attitudes, feelings and opinions; more sensitive to changes in wording, emphasis and sequence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549275"/>
            <a:ext cx="8229600" cy="5581650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GB" b="1" dirty="0"/>
              <a:t>2. Types of Questions</a:t>
            </a:r>
          </a:p>
          <a:p>
            <a:r>
              <a:rPr lang="en-GB" dirty="0">
                <a:solidFill>
                  <a:srgbClr val="C00000"/>
                </a:solidFill>
              </a:rPr>
              <a:t>Closed-ended – </a:t>
            </a:r>
            <a:r>
              <a:rPr lang="en-GB" i="1" dirty="0">
                <a:solidFill>
                  <a:srgbClr val="C00000"/>
                </a:solidFill>
              </a:rPr>
              <a:t>respondents offered a set of answers and asked to select the one that most closely represents their views</a:t>
            </a:r>
          </a:p>
          <a:p>
            <a:r>
              <a:rPr lang="en-GB" dirty="0">
                <a:solidFill>
                  <a:srgbClr val="0070C0"/>
                </a:solidFill>
              </a:rPr>
              <a:t>Open-ended – </a:t>
            </a:r>
            <a:r>
              <a:rPr lang="en-GB" i="1" dirty="0">
                <a:solidFill>
                  <a:srgbClr val="0070C0"/>
                </a:solidFill>
              </a:rPr>
              <a:t>not followed by any specific choice; respondents do not have to comply with pre-conceived ideas and can express thoughts freely and spontaneously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476250"/>
            <a:ext cx="8229600" cy="5654675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GB" sz="2800" b="1" dirty="0"/>
              <a:t>3. Question Format</a:t>
            </a:r>
          </a:p>
          <a:p>
            <a:r>
              <a:rPr lang="en-GB" sz="2800" dirty="0">
                <a:solidFill>
                  <a:srgbClr val="0070C0"/>
                </a:solidFill>
              </a:rPr>
              <a:t>Tick Box </a:t>
            </a:r>
            <a:r>
              <a:rPr lang="en-GB" sz="2800" i="1" dirty="0">
                <a:solidFill>
                  <a:srgbClr val="0070C0"/>
                </a:solidFill>
              </a:rPr>
              <a:t>e.g. marital status, age</a:t>
            </a:r>
          </a:p>
          <a:p>
            <a:r>
              <a:rPr lang="en-GB" sz="2800" dirty="0">
                <a:solidFill>
                  <a:srgbClr val="FF0000"/>
                </a:solidFill>
              </a:rPr>
              <a:t>Rating – </a:t>
            </a:r>
            <a:r>
              <a:rPr lang="en-GB" sz="2800" i="1" dirty="0">
                <a:solidFill>
                  <a:srgbClr val="FF0000"/>
                </a:solidFill>
              </a:rPr>
              <a:t>respondents asked to make a judgement usually against five categories e.g. strongly agree, agree, unsure, disagree, strongly disagree – </a:t>
            </a:r>
            <a:r>
              <a:rPr lang="en-GB" sz="2800" i="1" dirty="0" err="1">
                <a:solidFill>
                  <a:srgbClr val="FF0000"/>
                </a:solidFill>
              </a:rPr>
              <a:t>likert</a:t>
            </a:r>
            <a:r>
              <a:rPr lang="en-GB" sz="2800" i="1" dirty="0">
                <a:solidFill>
                  <a:srgbClr val="FF0000"/>
                </a:solidFill>
              </a:rPr>
              <a:t> scale used to interpret</a:t>
            </a:r>
          </a:p>
          <a:p>
            <a:r>
              <a:rPr lang="en-GB" sz="2800" dirty="0">
                <a:solidFill>
                  <a:srgbClr val="00B050"/>
                </a:solidFill>
              </a:rPr>
              <a:t>Matrix – </a:t>
            </a:r>
            <a:r>
              <a:rPr lang="en-GB" sz="2800" i="1" dirty="0">
                <a:solidFill>
                  <a:srgbClr val="00B050"/>
                </a:solidFill>
              </a:rPr>
              <a:t>used to group a few rating style questions together</a:t>
            </a:r>
          </a:p>
          <a:p>
            <a:r>
              <a:rPr lang="en-GB" sz="2800" dirty="0">
                <a:solidFill>
                  <a:srgbClr val="002060"/>
                </a:solidFill>
              </a:rPr>
              <a:t>Ranking – </a:t>
            </a:r>
            <a:r>
              <a:rPr lang="en-GB" sz="2800" i="1" dirty="0">
                <a:solidFill>
                  <a:srgbClr val="002060"/>
                </a:solidFill>
              </a:rPr>
              <a:t>used to obtain information about priorities or importance attached to a set of attitudes or objects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Avoiding Bias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09600" indent="-609600">
              <a:buFont typeface="Wingdings" pitchFamily="2" charset="2"/>
              <a:buAutoNum type="arabicPeriod"/>
            </a:pPr>
            <a:r>
              <a:rPr lang="en-GB" b="1" dirty="0"/>
              <a:t>Wording </a:t>
            </a:r>
          </a:p>
          <a:p>
            <a:pPr marL="609600" indent="-609600">
              <a:buFont typeface="Wingdings" pitchFamily="2" charset="2"/>
              <a:buNone/>
            </a:pPr>
            <a:r>
              <a:rPr lang="en-GB" dirty="0"/>
              <a:t> -   </a:t>
            </a:r>
            <a:r>
              <a:rPr lang="en-GB" sz="2800" dirty="0">
                <a:solidFill>
                  <a:srgbClr val="C00000"/>
                </a:solidFill>
              </a:rPr>
              <a:t>Question should be worded carefully so that the meaning is understood</a:t>
            </a:r>
          </a:p>
          <a:p>
            <a:pPr marL="609600" indent="-609600">
              <a:buFontTx/>
              <a:buChar char="-"/>
            </a:pPr>
            <a:r>
              <a:rPr lang="en-GB" sz="2800" dirty="0">
                <a:solidFill>
                  <a:srgbClr val="00B050"/>
                </a:solidFill>
              </a:rPr>
              <a:t>Interviewer should use words understood by a 12 year old</a:t>
            </a:r>
          </a:p>
          <a:p>
            <a:pPr marL="609600" indent="-609600">
              <a:buFontTx/>
              <a:buChar char="-"/>
            </a:pPr>
            <a:r>
              <a:rPr lang="en-GB" sz="2800" dirty="0">
                <a:solidFill>
                  <a:srgbClr val="0070C0"/>
                </a:solidFill>
              </a:rPr>
              <a:t>Question should have the same meaning for each respondent</a:t>
            </a:r>
          </a:p>
          <a:p>
            <a:pPr marL="609600" indent="-609600">
              <a:buFontTx/>
              <a:buNone/>
            </a:pPr>
            <a:endParaRPr lang="en-GB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549275"/>
            <a:ext cx="8229600" cy="5581650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b="1" dirty="0"/>
              <a:t>2. Response Set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en-GB" sz="2800" dirty="0">
                <a:solidFill>
                  <a:srgbClr val="FF0000"/>
                </a:solidFill>
              </a:rPr>
              <a:t>Tendency to answer all questions in one direction regardless of content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en-GB" sz="2800" dirty="0">
                <a:solidFill>
                  <a:srgbClr val="002060"/>
                </a:solidFill>
              </a:rPr>
              <a:t>Avoided by changing question format or mixing topics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sz="2800" dirty="0"/>
          </a:p>
          <a:p>
            <a:pPr>
              <a:lnSpc>
                <a:spcPct val="90000"/>
              </a:lnSpc>
              <a:buFontTx/>
              <a:buNone/>
            </a:pPr>
            <a:r>
              <a:rPr lang="en-GB" b="1" dirty="0"/>
              <a:t>3. Leading Questions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en-GB" sz="2800" dirty="0">
                <a:solidFill>
                  <a:srgbClr val="00B050"/>
                </a:solidFill>
              </a:rPr>
              <a:t>Phrased so that it appears the researcher expects a certain answer or one answer is ‘better’ than another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en-GB" sz="2800" dirty="0">
                <a:solidFill>
                  <a:srgbClr val="0070C0"/>
                </a:solidFill>
              </a:rPr>
              <a:t>Avoid putting your own pre-conceptions into question wording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404813"/>
            <a:ext cx="8229600" cy="5726112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GB" b="1" dirty="0"/>
              <a:t>4. Threatening Questions</a:t>
            </a:r>
          </a:p>
          <a:p>
            <a:pPr>
              <a:buFontTx/>
              <a:buChar char="-"/>
            </a:pPr>
            <a:r>
              <a:rPr lang="en-GB" sz="2800" dirty="0">
                <a:solidFill>
                  <a:srgbClr val="0070C0"/>
                </a:solidFill>
              </a:rPr>
              <a:t>Questions arousing anxiety e.g. illegal or deviant or matters not usually discussed in public</a:t>
            </a:r>
          </a:p>
          <a:p>
            <a:pPr>
              <a:buFontTx/>
              <a:buChar char="-"/>
            </a:pPr>
            <a:r>
              <a:rPr lang="en-GB" sz="2800" dirty="0">
                <a:solidFill>
                  <a:srgbClr val="FF0000"/>
                </a:solidFill>
              </a:rPr>
              <a:t>For these topics open-ended questions are better – let respondents talk about the issues in their own </a:t>
            </a:r>
            <a:r>
              <a:rPr lang="en-GB" sz="2800" dirty="0" smtClean="0">
                <a:solidFill>
                  <a:srgbClr val="FF0000"/>
                </a:solidFill>
              </a:rPr>
              <a:t>words (But in most surveys these are kept to a minimum)</a:t>
            </a:r>
            <a:endParaRPr lang="en-GB" sz="2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Other Issues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Questionnaires should not take too long to complete – street survey maximum of five minutes, preferably less</a:t>
            </a:r>
          </a:p>
          <a:p>
            <a:r>
              <a:rPr lang="en-GB" dirty="0">
                <a:solidFill>
                  <a:srgbClr val="FF0000"/>
                </a:solidFill>
              </a:rPr>
              <a:t>Personal questions should be at the end, opinions in the middle</a:t>
            </a:r>
          </a:p>
          <a:p>
            <a:r>
              <a:rPr lang="en-GB" dirty="0">
                <a:solidFill>
                  <a:srgbClr val="002060"/>
                </a:solidFill>
              </a:rPr>
              <a:t>A pilot study should be conducted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How many questionnaires do I need?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2143919"/>
          <a:ext cx="8229599" cy="3200400"/>
        </p:xfrm>
        <a:graphic>
          <a:graphicData uri="http://schemas.openxmlformats.org/drawingml/2006/table">
            <a:tbl>
              <a:tblPr/>
              <a:tblGrid>
                <a:gridCol w="1175657"/>
                <a:gridCol w="1175657"/>
                <a:gridCol w="1175657"/>
                <a:gridCol w="1175657"/>
                <a:gridCol w="1175657"/>
                <a:gridCol w="1175657"/>
                <a:gridCol w="1175657"/>
              </a:tblGrid>
              <a:tr h="0">
                <a:tc rowSpan="2">
                  <a:txBody>
                    <a:bodyPr/>
                    <a:lstStyle/>
                    <a:p>
                      <a:r>
                        <a:rPr lang="en-GB" dirty="0"/>
                        <a:t>Population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/>
                    <a:lstStyle/>
                    <a:p>
                      <a:r>
                        <a:rPr lang="en-GB"/>
                        <a:t>Margin of Error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en-GB"/>
                        <a:t>Confidence Level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10%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5%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1%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90%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95%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99%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100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50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80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99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74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80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88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500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81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218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476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176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218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286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1,000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88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278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906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215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278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400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10,000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96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370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4,900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264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370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623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100,000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96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383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8,763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270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383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660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1,000,000+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97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384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9,513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271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384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664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442788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Examples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544" y="1556792"/>
            <a:ext cx="3675236" cy="515839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55976" y="1556792"/>
            <a:ext cx="4501148" cy="3891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480814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20" y="476671"/>
            <a:ext cx="4320480" cy="6216691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16016" y="1988840"/>
            <a:ext cx="4199486" cy="28957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878074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04" y="980728"/>
            <a:ext cx="8877743" cy="3312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720018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976664"/>
          </a:xfrm>
        </p:spPr>
        <p:txBody>
          <a:bodyPr>
            <a:normAutofit fontScale="70000" lnSpcReduction="20000"/>
          </a:bodyPr>
          <a:lstStyle/>
          <a:p>
            <a:pPr marL="109728" indent="0">
              <a:buNone/>
            </a:pPr>
            <a:endParaRPr lang="en-GB" dirty="0"/>
          </a:p>
          <a:p>
            <a:pPr marL="109728" indent="0">
              <a:buNone/>
            </a:pPr>
            <a:r>
              <a:rPr lang="en-GB" dirty="0" smtClean="0"/>
              <a:t>If </a:t>
            </a:r>
            <a:r>
              <a:rPr lang="en-GB" dirty="0"/>
              <a:t>you are doing quantitative or mixed methods research design a questionnaire related to your chosen research question.</a:t>
            </a:r>
          </a:p>
          <a:p>
            <a:pPr marL="109728" indent="0">
              <a:buNone/>
            </a:pPr>
            <a:r>
              <a:rPr lang="en-GB" dirty="0"/>
              <a:t> </a:t>
            </a:r>
          </a:p>
          <a:p>
            <a:pPr lvl="0"/>
            <a:r>
              <a:rPr lang="en-GB" dirty="0"/>
              <a:t>Select either a mail questionnaire or personal survey</a:t>
            </a:r>
          </a:p>
          <a:p>
            <a:pPr lvl="0"/>
            <a:r>
              <a:rPr lang="en-GB" dirty="0"/>
              <a:t>Use a combination of factual </a:t>
            </a:r>
            <a:r>
              <a:rPr lang="en-GB" dirty="0" smtClean="0"/>
              <a:t>(age, gender, marital status etc.) and </a:t>
            </a:r>
            <a:r>
              <a:rPr lang="en-GB" dirty="0"/>
              <a:t>attitudinal questions</a:t>
            </a:r>
          </a:p>
          <a:p>
            <a:pPr lvl="0"/>
            <a:r>
              <a:rPr lang="en-GB" dirty="0"/>
              <a:t>Include a combination of </a:t>
            </a:r>
            <a:r>
              <a:rPr lang="en-GB" dirty="0" smtClean="0"/>
              <a:t>closed</a:t>
            </a:r>
            <a:r>
              <a:rPr lang="en-GB" dirty="0"/>
              <a:t>-ended </a:t>
            </a:r>
            <a:r>
              <a:rPr lang="en-GB" dirty="0" smtClean="0"/>
              <a:t>questions with a few open-ended questions.</a:t>
            </a:r>
            <a:endParaRPr lang="en-GB" dirty="0"/>
          </a:p>
          <a:p>
            <a:pPr lvl="0"/>
            <a:r>
              <a:rPr lang="en-GB" dirty="0"/>
              <a:t>Incorporate matrix style rating, ranking and tick box questions</a:t>
            </a:r>
          </a:p>
          <a:p>
            <a:pPr lvl="0"/>
            <a:r>
              <a:rPr lang="en-GB" dirty="0"/>
              <a:t>Think about the way you word questions – make sure they are not threatening or leading, and that they focus on the issue that you wish to raise</a:t>
            </a:r>
          </a:p>
          <a:p>
            <a:pPr lvl="0"/>
            <a:r>
              <a:rPr lang="en-GB" dirty="0"/>
              <a:t>If you select a mail questionnaire, prepare a cover letter; if you select a personal survey, how will you introduce the research to participants?</a:t>
            </a:r>
          </a:p>
          <a:p>
            <a:pPr marL="109728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448175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34076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Exercise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564904"/>
            <a:ext cx="8229600" cy="2232248"/>
          </a:xfrm>
        </p:spPr>
        <p:txBody>
          <a:bodyPr>
            <a:normAutofit fontScale="85000" lnSpcReduction="20000"/>
          </a:bodyPr>
          <a:lstStyle/>
          <a:p>
            <a:r>
              <a:rPr lang="en-US" dirty="0" smtClean="0"/>
              <a:t>On a piece of A4, design a questionnaire that will ask people the questions you would liked answered about your ‘sustainable business’ context from Assignment 1.</a:t>
            </a:r>
            <a:br>
              <a:rPr lang="en-US" dirty="0" smtClean="0"/>
            </a:br>
            <a:endParaRPr lang="en-US" dirty="0" smtClean="0"/>
          </a:p>
          <a:p>
            <a:r>
              <a:rPr lang="en-US" dirty="0" smtClean="0"/>
              <a:t>Your could use Word to do this on your screen. You might find it easier.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5189355"/>
      </p:ext>
    </p:extLst>
  </p:cSld>
  <p:clrMapOvr>
    <a:masterClrMapping/>
  </p:clrMapOvr>
</p:sld>
</file>

<file path=ppt/theme/theme1.xml><?xml version="1.0" encoding="utf-8"?>
<a:theme xmlns:a="http://schemas.openxmlformats.org/drawingml/2006/main" name="Black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 Black .thmx</Template>
  <TotalTime>210</TotalTime>
  <Words>936</Words>
  <Application>Microsoft Macintosh PowerPoint</Application>
  <PresentationFormat>On-screen Show (4:3)</PresentationFormat>
  <Paragraphs>144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Black</vt:lpstr>
      <vt:lpstr>Research Methods</vt:lpstr>
      <vt:lpstr>Survey Research – The Mail/ Email Questionnaire</vt:lpstr>
      <vt:lpstr>PowerPoint Presentation</vt:lpstr>
      <vt:lpstr>Factors Affecting Response Rates</vt:lpstr>
      <vt:lpstr>PowerPoint Presentation</vt:lpstr>
      <vt:lpstr>PowerPoint Presentation</vt:lpstr>
      <vt:lpstr>Advantages of the Personal Survey (answered with you there)</vt:lpstr>
      <vt:lpstr>Disadvantages of the Personal Survey</vt:lpstr>
      <vt:lpstr>Principles of Personal Surveying</vt:lpstr>
      <vt:lpstr>Questionnaire Construction</vt:lpstr>
      <vt:lpstr>PowerPoint Presentation</vt:lpstr>
      <vt:lpstr>PowerPoint Presentation</vt:lpstr>
      <vt:lpstr>Avoiding Bias</vt:lpstr>
      <vt:lpstr>PowerPoint Presentation</vt:lpstr>
      <vt:lpstr>PowerPoint Presentation</vt:lpstr>
      <vt:lpstr>Other Issues</vt:lpstr>
      <vt:lpstr>How many questionnaires do I need?</vt:lpstr>
      <vt:lpstr>Examples</vt:lpstr>
      <vt:lpstr>PowerPoint Presentation</vt:lpstr>
      <vt:lpstr>PowerPoint Presentation</vt:lpstr>
      <vt:lpstr>PowerPoint Presentation</vt:lpstr>
      <vt:lpstr>Exercise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Methods</dc:title>
  <dc:creator>Louise Emanuel</dc:creator>
  <cp:lastModifiedBy>Alex Bell</cp:lastModifiedBy>
  <cp:revision>31</cp:revision>
  <dcterms:created xsi:type="dcterms:W3CDTF">2006-04-30T17:30:41Z</dcterms:created>
  <dcterms:modified xsi:type="dcterms:W3CDTF">2017-02-26T19:44:38Z</dcterms:modified>
</cp:coreProperties>
</file>