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</p:sldIdLst>
  <p:sldSz cx="18288000" cy="10287000"/>
  <p:notesSz cx="6858000" cy="9144000"/>
  <p:embeddedFontLst>
    <p:embeddedFont>
      <p:font typeface="Canva Sans" panose="020B0604020202020204" charset="0"/>
      <p:regular r:id="rId34"/>
    </p:embeddedFont>
    <p:embeddedFont>
      <p:font typeface="Canva Sans Bold" panose="020B0604020202020204" charset="0"/>
      <p:regular r:id="rId35"/>
    </p:embeddedFont>
    <p:embeddedFont>
      <p:font typeface="Times New Roman MT" panose="020B0604020202020204" charset="0"/>
      <p:regular r:id="rId36"/>
    </p:embeddedFont>
    <p:embeddedFont>
      <p:font typeface="Times New Roman MT Bold" panose="020B0604020202020204" charset="0"/>
      <p:regular r:id="rId37"/>
    </p:embeddedFont>
    <p:embeddedFont>
      <p:font typeface="Tropika Script" panose="020B0604020202020204" charset="0"/>
      <p:regular r:id="rId3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1" d="100"/>
          <a:sy n="31" d="100"/>
        </p:scale>
        <p:origin x="1042" y="53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font" Target="fonts/font1.fntdata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4.fntdata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2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5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3.sv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sv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37.jpeg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3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4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sv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14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sv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5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sv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sv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3.svg"/><Relationship Id="rId4" Type="http://schemas.openxmlformats.org/officeDocument/2006/relationships/image" Target="../media/image6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sv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sv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sv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475648" y="2440377"/>
            <a:ext cx="9812352" cy="7846623"/>
          </a:xfrm>
          <a:custGeom>
            <a:avLst/>
            <a:gdLst/>
            <a:ahLst/>
            <a:cxnLst/>
            <a:rect l="l" t="t" r="r" b="b"/>
            <a:pathLst>
              <a:path w="9812352" h="7846623">
                <a:moveTo>
                  <a:pt x="0" y="0"/>
                </a:moveTo>
                <a:lnTo>
                  <a:pt x="9812352" y="0"/>
                </a:lnTo>
                <a:lnTo>
                  <a:pt x="9812352" y="7846623"/>
                </a:lnTo>
                <a:lnTo>
                  <a:pt x="0" y="784662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053" r="-8896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46323" y="0"/>
            <a:ext cx="1794114" cy="3552156"/>
            <a:chOff x="0" y="0"/>
            <a:chExt cx="472524" cy="93554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72524" cy="935547"/>
            </a:xfrm>
            <a:custGeom>
              <a:avLst/>
              <a:gdLst/>
              <a:ahLst/>
              <a:cxnLst/>
              <a:rect l="l" t="t" r="r" b="b"/>
              <a:pathLst>
                <a:path w="472524" h="935547">
                  <a:moveTo>
                    <a:pt x="0" y="0"/>
                  </a:moveTo>
                  <a:lnTo>
                    <a:pt x="472524" y="0"/>
                  </a:lnTo>
                  <a:lnTo>
                    <a:pt x="472524" y="935547"/>
                  </a:lnTo>
                  <a:lnTo>
                    <a:pt x="0" y="935547"/>
                  </a:lnTo>
                  <a:close/>
                </a:path>
              </a:pathLst>
            </a:custGeom>
            <a:solidFill>
              <a:srgbClr val="CD122A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72524" cy="9736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840437" y="0"/>
            <a:ext cx="1794114" cy="3552156"/>
            <a:chOff x="0" y="0"/>
            <a:chExt cx="472524" cy="93554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72524" cy="935547"/>
            </a:xfrm>
            <a:custGeom>
              <a:avLst/>
              <a:gdLst/>
              <a:ahLst/>
              <a:cxnLst/>
              <a:rect l="l" t="t" r="r" b="b"/>
              <a:pathLst>
                <a:path w="472524" h="935547">
                  <a:moveTo>
                    <a:pt x="0" y="0"/>
                  </a:moveTo>
                  <a:lnTo>
                    <a:pt x="472524" y="0"/>
                  </a:lnTo>
                  <a:lnTo>
                    <a:pt x="472524" y="935547"/>
                  </a:lnTo>
                  <a:lnTo>
                    <a:pt x="0" y="935547"/>
                  </a:lnTo>
                  <a:close/>
                </a:path>
              </a:pathLst>
            </a:custGeom>
            <a:solidFill>
              <a:srgbClr val="218F53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472524" cy="9736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5428665" y="0"/>
            <a:ext cx="1794114" cy="3552156"/>
            <a:chOff x="0" y="0"/>
            <a:chExt cx="472524" cy="93554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72524" cy="935547"/>
            </a:xfrm>
            <a:custGeom>
              <a:avLst/>
              <a:gdLst/>
              <a:ahLst/>
              <a:cxnLst/>
              <a:rect l="l" t="t" r="r" b="b"/>
              <a:pathLst>
                <a:path w="472524" h="935547">
                  <a:moveTo>
                    <a:pt x="0" y="0"/>
                  </a:moveTo>
                  <a:lnTo>
                    <a:pt x="472524" y="0"/>
                  </a:lnTo>
                  <a:lnTo>
                    <a:pt x="472524" y="935547"/>
                  </a:lnTo>
                  <a:lnTo>
                    <a:pt x="0" y="935547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472524" cy="9736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634551" y="0"/>
            <a:ext cx="1794114" cy="3552156"/>
            <a:chOff x="0" y="0"/>
            <a:chExt cx="472524" cy="935547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472524" cy="935547"/>
            </a:xfrm>
            <a:custGeom>
              <a:avLst/>
              <a:gdLst/>
              <a:ahLst/>
              <a:cxnLst/>
              <a:rect l="l" t="t" r="r" b="b"/>
              <a:pathLst>
                <a:path w="472524" h="935547">
                  <a:moveTo>
                    <a:pt x="0" y="0"/>
                  </a:moveTo>
                  <a:lnTo>
                    <a:pt x="472524" y="0"/>
                  </a:lnTo>
                  <a:lnTo>
                    <a:pt x="472524" y="935547"/>
                  </a:lnTo>
                  <a:lnTo>
                    <a:pt x="0" y="935547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472524" cy="9736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1297569" y="441548"/>
            <a:ext cx="4673965" cy="2821222"/>
          </a:xfrm>
          <a:custGeom>
            <a:avLst/>
            <a:gdLst/>
            <a:ahLst/>
            <a:cxnLst/>
            <a:rect l="l" t="t" r="r" b="b"/>
            <a:pathLst>
              <a:path w="4673965" h="2821222">
                <a:moveTo>
                  <a:pt x="0" y="0"/>
                </a:moveTo>
                <a:lnTo>
                  <a:pt x="4673965" y="0"/>
                </a:lnTo>
                <a:lnTo>
                  <a:pt x="4673965" y="2821222"/>
                </a:lnTo>
                <a:lnTo>
                  <a:pt x="0" y="282122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16" name="TextBox 16"/>
          <p:cNvSpPr txBox="1"/>
          <p:nvPr/>
        </p:nvSpPr>
        <p:spPr>
          <a:xfrm>
            <a:off x="0" y="6920862"/>
            <a:ext cx="7870488" cy="31099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34"/>
              </a:lnSpc>
            </a:pPr>
            <a:r>
              <a:rPr lang="en-US" sz="4310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From :</a:t>
            </a:r>
          </a:p>
          <a:p>
            <a:pPr marL="930530" lvl="1" indent="-465265" algn="l">
              <a:lnSpc>
                <a:spcPts val="6034"/>
              </a:lnSpc>
              <a:buFont typeface="Arial"/>
              <a:buChar char="•"/>
            </a:pPr>
            <a:r>
              <a:rPr lang="en-US" sz="4310" b="1" dirty="0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Shubh Modi (2509172)</a:t>
            </a:r>
          </a:p>
          <a:p>
            <a:pPr marL="930530" lvl="1" indent="-465265" algn="l">
              <a:lnSpc>
                <a:spcPts val="6034"/>
              </a:lnSpc>
              <a:buFont typeface="Arial"/>
              <a:buChar char="•"/>
            </a:pPr>
            <a:r>
              <a:rPr lang="en-US" sz="4310" b="1" dirty="0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Dipen Patel (2503885)</a:t>
            </a:r>
          </a:p>
          <a:p>
            <a:pPr marL="930530" lvl="1" indent="-465265" algn="l">
              <a:lnSpc>
                <a:spcPts val="6034"/>
              </a:lnSpc>
              <a:buFont typeface="Arial"/>
              <a:buChar char="•"/>
            </a:pPr>
            <a:r>
              <a:rPr lang="en-US" sz="4310" b="1" dirty="0" err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Mahipalsinh</a:t>
            </a:r>
            <a:r>
              <a:rPr lang="en-US" sz="4310" b="1" dirty="0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 Gohil (2510635)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870488" y="391867"/>
            <a:ext cx="10193837" cy="15055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39"/>
              </a:lnSpc>
            </a:pPr>
            <a:r>
              <a:rPr lang="en-US" sz="40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Programme: Master in Business Administration 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0" y="3957620"/>
            <a:ext cx="8199520" cy="647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Module: Human Capital Management 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323" y="4496435"/>
            <a:ext cx="5382342" cy="58503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759"/>
              </a:lnSpc>
            </a:pPr>
            <a:r>
              <a:rPr lang="en-US" sz="3399" b="1" dirty="0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Module code: LCMB7023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6323" y="5010150"/>
            <a:ext cx="8314547" cy="647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 b="1" dirty="0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Lecturer: Gladius Kulothungan (London) 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-164516" y="5673443"/>
            <a:ext cx="8199520" cy="1247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Assignment Title: Assessment component 2: Group presentation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331974" y="0"/>
            <a:ext cx="11755488" cy="10287000"/>
          </a:xfrm>
          <a:custGeom>
            <a:avLst/>
            <a:gdLst/>
            <a:ahLst/>
            <a:cxnLst/>
            <a:rect l="l" t="t" r="r" b="b"/>
            <a:pathLst>
              <a:path w="11755488" h="10287000">
                <a:moveTo>
                  <a:pt x="0" y="0"/>
                </a:moveTo>
                <a:lnTo>
                  <a:pt x="11755488" y="0"/>
                </a:lnTo>
                <a:lnTo>
                  <a:pt x="1175548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084" r="-4419" b="-87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286483" y="0"/>
            <a:ext cx="4673965" cy="2821222"/>
          </a:xfrm>
          <a:custGeom>
            <a:avLst/>
            <a:gdLst/>
            <a:ahLst/>
            <a:cxnLst/>
            <a:rect l="l" t="t" r="r" b="b"/>
            <a:pathLst>
              <a:path w="4673965" h="2821222">
                <a:moveTo>
                  <a:pt x="0" y="0"/>
                </a:moveTo>
                <a:lnTo>
                  <a:pt x="4673965" y="0"/>
                </a:lnTo>
                <a:lnTo>
                  <a:pt x="4673965" y="2821222"/>
                </a:lnTo>
                <a:lnTo>
                  <a:pt x="0" y="282122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0" y="3286978"/>
            <a:ext cx="6331974" cy="58735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861"/>
              </a:lnSpc>
              <a:spcBef>
                <a:spcPct val="0"/>
              </a:spcBef>
            </a:pPr>
            <a:r>
              <a:rPr lang="en-US" sz="2758">
                <a:solidFill>
                  <a:srgbClr val="CD122A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Introduction</a:t>
            </a:r>
          </a:p>
          <a:p>
            <a:pPr algn="just">
              <a:lnSpc>
                <a:spcPts val="3861"/>
              </a:lnSpc>
              <a:spcBef>
                <a:spcPct val="0"/>
              </a:spcBef>
            </a:pPr>
            <a:r>
              <a:rPr lang="en-US" sz="2758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The Emirates Group has grown from modest roots into a global aviation leader, connecting 277 cities and strengthening Dubai as a major international hub. By leveraging Dubai’s strategic advantages, Emirates and dnata deliver resilient, customer-focused, and innovative services. Their success supports Dubai’s Economic Agenda D33, contributing to economic growth, global connectivity, and national development.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4127109" cy="10287000"/>
            <a:chOff x="0" y="0"/>
            <a:chExt cx="1086975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86975" cy="2709333"/>
            </a:xfrm>
            <a:custGeom>
              <a:avLst/>
              <a:gdLst/>
              <a:ahLst/>
              <a:cxnLst/>
              <a:rect l="l" t="t" r="r" b="b"/>
              <a:pathLst>
                <a:path w="1086975" h="2709333">
                  <a:moveTo>
                    <a:pt x="0" y="0"/>
                  </a:moveTo>
                  <a:lnTo>
                    <a:pt x="1086975" y="0"/>
                  </a:lnTo>
                  <a:lnTo>
                    <a:pt x="108697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CD122A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447675"/>
              <a:ext cx="1086975" cy="3157008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1277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127109" y="0"/>
            <a:ext cx="4549140" cy="10287000"/>
            <a:chOff x="0" y="0"/>
            <a:chExt cx="1198127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98127" cy="2709333"/>
            </a:xfrm>
            <a:custGeom>
              <a:avLst/>
              <a:gdLst/>
              <a:ahLst/>
              <a:cxnLst/>
              <a:rect l="l" t="t" r="r" b="b"/>
              <a:pathLst>
                <a:path w="1198127" h="2709333">
                  <a:moveTo>
                    <a:pt x="0" y="0"/>
                  </a:moveTo>
                  <a:lnTo>
                    <a:pt x="1198127" y="0"/>
                  </a:lnTo>
                  <a:lnTo>
                    <a:pt x="1198127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218F53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581025"/>
              <a:ext cx="1198127" cy="3290358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21280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76249" y="0"/>
            <a:ext cx="4746088" cy="10287000"/>
            <a:chOff x="0" y="0"/>
            <a:chExt cx="1249998" cy="270933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249998" cy="2709333"/>
            </a:xfrm>
            <a:custGeom>
              <a:avLst/>
              <a:gdLst/>
              <a:ahLst/>
              <a:cxnLst/>
              <a:rect l="l" t="t" r="r" b="b"/>
              <a:pathLst>
                <a:path w="1249998" h="2709333">
                  <a:moveTo>
                    <a:pt x="0" y="0"/>
                  </a:moveTo>
                  <a:lnTo>
                    <a:pt x="1249998" y="0"/>
                  </a:lnTo>
                  <a:lnTo>
                    <a:pt x="1249998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76200"/>
              <a:ext cx="1249998" cy="27855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just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3422337" y="0"/>
            <a:ext cx="4865663" cy="10287000"/>
            <a:chOff x="0" y="0"/>
            <a:chExt cx="1281492" cy="270933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281492" cy="2709333"/>
            </a:xfrm>
            <a:custGeom>
              <a:avLst/>
              <a:gdLst/>
              <a:ahLst/>
              <a:cxnLst/>
              <a:rect l="l" t="t" r="r" b="b"/>
              <a:pathLst>
                <a:path w="1281492" h="2709333">
                  <a:moveTo>
                    <a:pt x="0" y="0"/>
                  </a:moveTo>
                  <a:lnTo>
                    <a:pt x="1281492" y="0"/>
                  </a:lnTo>
                  <a:lnTo>
                    <a:pt x="1281492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281492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369539" y="447675"/>
            <a:ext cx="1388031" cy="28905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280"/>
              </a:lnSpc>
            </a:pPr>
            <a:r>
              <a:rPr lang="en-US" sz="15200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A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757849" y="447675"/>
            <a:ext cx="1287661" cy="28905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280"/>
              </a:lnSpc>
            </a:pPr>
            <a:r>
              <a:rPr lang="en-US" sz="15200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B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57042" y="447675"/>
            <a:ext cx="1388031" cy="28905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280"/>
              </a:lnSpc>
            </a:pPr>
            <a:r>
              <a:rPr lang="en-US" sz="15200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C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110968" y="447675"/>
            <a:ext cx="1488400" cy="28905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1280"/>
              </a:lnSpc>
            </a:pPr>
            <a:r>
              <a:rPr lang="en-US" sz="15200" b="1">
                <a:solidFill>
                  <a:srgbClr val="FFFFFF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D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0" y="4363924"/>
            <a:ext cx="4127109" cy="2686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People Who Keep Us Flying: Recruitment &amp; Selection for Pilots and Ground Crew</a:t>
            </a:r>
          </a:p>
          <a:p>
            <a:pPr algn="ctr">
              <a:lnSpc>
                <a:spcPts val="4107"/>
              </a:lnSpc>
            </a:pPr>
            <a:endParaRPr lang="en-US" sz="2999" b="1">
              <a:solidFill>
                <a:srgbClr val="000000"/>
              </a:solidFill>
              <a:latin typeface="Times New Roman MT Bold"/>
              <a:ea typeface="Times New Roman MT Bold"/>
              <a:cs typeface="Times New Roman MT Bold"/>
              <a:sym typeface="Times New Roman MT Bold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624202" y="3357244"/>
            <a:ext cx="2878706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0" name="AutoShape 20"/>
          <p:cNvSpPr/>
          <p:nvPr/>
        </p:nvSpPr>
        <p:spPr>
          <a:xfrm>
            <a:off x="4962326" y="3319144"/>
            <a:ext cx="2878706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1" name="AutoShape 21"/>
          <p:cNvSpPr/>
          <p:nvPr/>
        </p:nvSpPr>
        <p:spPr>
          <a:xfrm>
            <a:off x="9609940" y="3300094"/>
            <a:ext cx="2878706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2" name="AutoShape 22"/>
          <p:cNvSpPr/>
          <p:nvPr/>
        </p:nvSpPr>
        <p:spPr>
          <a:xfrm>
            <a:off x="14415816" y="3281044"/>
            <a:ext cx="2878706" cy="0"/>
          </a:xfrm>
          <a:prstGeom prst="line">
            <a:avLst/>
          </a:prstGeom>
          <a:ln w="381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23" name="TextBox 23"/>
          <p:cNvSpPr txBox="1"/>
          <p:nvPr/>
        </p:nvSpPr>
        <p:spPr>
          <a:xfrm>
            <a:off x="4127109" y="4363924"/>
            <a:ext cx="4549140" cy="2153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Learning to Lead: Emirates’ Training &amp; Development Programs</a:t>
            </a:r>
          </a:p>
          <a:p>
            <a:pPr algn="ctr">
              <a:lnSpc>
                <a:spcPts val="4107"/>
              </a:lnSpc>
            </a:pPr>
            <a:endParaRPr lang="en-US" sz="2999" b="1">
              <a:solidFill>
                <a:srgbClr val="000000"/>
              </a:solidFill>
              <a:latin typeface="Times New Roman MT Bold"/>
              <a:ea typeface="Times New Roman MT Bold"/>
              <a:cs typeface="Times New Roman MT Bold"/>
              <a:sym typeface="Times New Roman MT Bold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8676487" y="4363924"/>
            <a:ext cx="4549140" cy="1638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</a:pPr>
            <a:r>
              <a:rPr lang="en-US" sz="29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Smart HR: Leveraging Technology for Workforce Excellence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422337" y="4125799"/>
            <a:ext cx="4865663" cy="581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 b="1">
                <a:solidFill>
                  <a:srgbClr val="FFFFFF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Summary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1477981"/>
            <a:ext cx="10741799" cy="7331038"/>
            <a:chOff x="0" y="0"/>
            <a:chExt cx="1449285" cy="98910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449285" cy="989105"/>
            </a:xfrm>
            <a:custGeom>
              <a:avLst/>
              <a:gdLst/>
              <a:ahLst/>
              <a:cxnLst/>
              <a:rect l="l" t="t" r="r" b="b"/>
              <a:pathLst>
                <a:path w="1449285" h="989105">
                  <a:moveTo>
                    <a:pt x="0" y="0"/>
                  </a:moveTo>
                  <a:lnTo>
                    <a:pt x="1449285" y="0"/>
                  </a:lnTo>
                  <a:lnTo>
                    <a:pt x="1449285" y="989105"/>
                  </a:lnTo>
                  <a:lnTo>
                    <a:pt x="0" y="989105"/>
                  </a:lnTo>
                  <a:close/>
                </a:path>
              </a:pathLst>
            </a:custGeom>
            <a:blipFill>
              <a:blip r:embed="rId2">
                <a:alphaModFix amt="51000"/>
              </a:blip>
              <a:stretch>
                <a:fillRect l="-15289" r="-15289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0" y="4200536"/>
            <a:ext cx="10741799" cy="2400912"/>
            <a:chOff x="0" y="0"/>
            <a:chExt cx="2829116" cy="63233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2829116" cy="632339"/>
            </a:xfrm>
            <a:custGeom>
              <a:avLst/>
              <a:gdLst/>
              <a:ahLst/>
              <a:cxnLst/>
              <a:rect l="l" t="t" r="r" b="b"/>
              <a:pathLst>
                <a:path w="2829116" h="632339">
                  <a:moveTo>
                    <a:pt x="2625916" y="0"/>
                  </a:moveTo>
                  <a:cubicBezTo>
                    <a:pt x="2738140" y="0"/>
                    <a:pt x="2829116" y="141554"/>
                    <a:pt x="2829116" y="316170"/>
                  </a:cubicBezTo>
                  <a:cubicBezTo>
                    <a:pt x="2829116" y="490785"/>
                    <a:pt x="2738140" y="632339"/>
                    <a:pt x="2625916" y="632339"/>
                  </a:cubicBezTo>
                  <a:lnTo>
                    <a:pt x="203200" y="632339"/>
                  </a:lnTo>
                  <a:cubicBezTo>
                    <a:pt x="90976" y="632339"/>
                    <a:pt x="0" y="490785"/>
                    <a:pt x="0" y="316170"/>
                  </a:cubicBezTo>
                  <a:cubicBezTo>
                    <a:pt x="0" y="141554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1A730">
                <a:alpha val="52941"/>
              </a:srgbClr>
            </a:solidFill>
          </p:spPr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2829116" cy="67043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0" y="4114811"/>
            <a:ext cx="10741799" cy="2262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19"/>
              </a:lnSpc>
            </a:pPr>
            <a:r>
              <a:rPr lang="en-US" sz="4299" b="1">
                <a:solidFill>
                  <a:srgbClr val="CD122A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People Who Keep</a:t>
            </a:r>
            <a:r>
              <a:rPr lang="en-US" sz="42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4299" b="1">
                <a:solidFill>
                  <a:srgbClr val="CD122A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Us</a:t>
            </a:r>
            <a:r>
              <a:rPr lang="en-US" sz="4299" b="1">
                <a:solidFill>
                  <a:srgbClr val="218F5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Flying: Recruitment</a:t>
            </a:r>
            <a:r>
              <a:rPr lang="en-US" sz="42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</a:p>
          <a:p>
            <a:pPr algn="ctr">
              <a:lnSpc>
                <a:spcPts val="6019"/>
              </a:lnSpc>
            </a:pPr>
            <a:r>
              <a:rPr lang="en-US" sz="42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&amp; Selection for Pilots</a:t>
            </a:r>
            <a:r>
              <a:rPr lang="en-US" sz="42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and Ground Crew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90057" y="1410335"/>
            <a:ext cx="7132438" cy="7847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760"/>
              </a:lnSpc>
              <a:spcBef>
                <a:spcPct val="0"/>
              </a:spcBef>
            </a:pPr>
            <a:r>
              <a:rPr lang="en-US" sz="3400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Recruitment and selection are critical for Emirates because the airline industry runs on people, not just aircraft. Every pilot, cabin crew member, engineer, and ground staff member plays a direct role in passenger safety, service quality, and operational efficiency. For a global airline like Emirates with over 100 nationalities and routes across the world, hiring the right people is essential to maintain its brand reputation, safety standards, and premium customer experience.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207568" y="0"/>
            <a:ext cx="17914926" cy="1286193"/>
            <a:chOff x="0" y="0"/>
            <a:chExt cx="4718334" cy="33875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718334" cy="338750"/>
            </a:xfrm>
            <a:custGeom>
              <a:avLst/>
              <a:gdLst/>
              <a:ahLst/>
              <a:cxnLst/>
              <a:rect l="l" t="t" r="r" b="b"/>
              <a:pathLst>
                <a:path w="4718334" h="338750">
                  <a:moveTo>
                    <a:pt x="4515134" y="0"/>
                  </a:moveTo>
                  <a:cubicBezTo>
                    <a:pt x="4627359" y="0"/>
                    <a:pt x="4718334" y="75832"/>
                    <a:pt x="4718334" y="169375"/>
                  </a:cubicBezTo>
                  <a:cubicBezTo>
                    <a:pt x="4718334" y="262918"/>
                    <a:pt x="4627359" y="338750"/>
                    <a:pt x="4515134" y="338750"/>
                  </a:cubicBezTo>
                  <a:lnTo>
                    <a:pt x="203200" y="338750"/>
                  </a:lnTo>
                  <a:cubicBezTo>
                    <a:pt x="90976" y="338750"/>
                    <a:pt x="0" y="262918"/>
                    <a:pt x="0" y="169375"/>
                  </a:cubicBezTo>
                  <a:cubicBezTo>
                    <a:pt x="0" y="75832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1A730">
                <a:alpha val="52941"/>
              </a:srgbClr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4718334" cy="3768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028700" y="230981"/>
            <a:ext cx="16810330" cy="738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19"/>
              </a:lnSpc>
            </a:pPr>
            <a:r>
              <a:rPr lang="en-US" sz="4299" b="1">
                <a:solidFill>
                  <a:srgbClr val="CD122A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Why Recruitment </a:t>
            </a:r>
            <a:r>
              <a:rPr lang="en-US" sz="4299" b="1">
                <a:solidFill>
                  <a:srgbClr val="218F5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&amp; Selection </a:t>
            </a:r>
            <a:r>
              <a:rPr lang="en-US" sz="42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Matter for </a:t>
            </a:r>
            <a:r>
              <a:rPr lang="en-US" sz="42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Emirates Airline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8647" y="-269538"/>
            <a:ext cx="840105" cy="17475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EA4242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A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2727505" cy="10287000"/>
            <a:chOff x="0" y="0"/>
            <a:chExt cx="718355" cy="270933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18355" cy="2709333"/>
            </a:xfrm>
            <a:custGeom>
              <a:avLst/>
              <a:gdLst/>
              <a:ahLst/>
              <a:cxnLst/>
              <a:rect l="l" t="t" r="r" b="b"/>
              <a:pathLst>
                <a:path w="718355" h="2709333">
                  <a:moveTo>
                    <a:pt x="0" y="0"/>
                  </a:moveTo>
                  <a:lnTo>
                    <a:pt x="718355" y="0"/>
                  </a:lnTo>
                  <a:lnTo>
                    <a:pt x="718355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CD122A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718355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194969" y="0"/>
            <a:ext cx="2877881" cy="10287000"/>
            <a:chOff x="0" y="0"/>
            <a:chExt cx="757960" cy="270933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57960" cy="2709333"/>
            </a:xfrm>
            <a:custGeom>
              <a:avLst/>
              <a:gdLst/>
              <a:ahLst/>
              <a:cxnLst/>
              <a:rect l="l" t="t" r="r" b="b"/>
              <a:pathLst>
                <a:path w="757960" h="2709333">
                  <a:moveTo>
                    <a:pt x="0" y="0"/>
                  </a:moveTo>
                  <a:lnTo>
                    <a:pt x="757960" y="0"/>
                  </a:lnTo>
                  <a:lnTo>
                    <a:pt x="75796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757960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384712" y="0"/>
            <a:ext cx="2810258" cy="10287000"/>
            <a:chOff x="0" y="0"/>
            <a:chExt cx="740150" cy="270933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740150" cy="2709333"/>
            </a:xfrm>
            <a:custGeom>
              <a:avLst/>
              <a:gdLst/>
              <a:ahLst/>
              <a:cxnLst/>
              <a:rect l="l" t="t" r="r" b="b"/>
              <a:pathLst>
                <a:path w="740150" h="2709333">
                  <a:moveTo>
                    <a:pt x="0" y="0"/>
                  </a:moveTo>
                  <a:lnTo>
                    <a:pt x="740150" y="0"/>
                  </a:lnTo>
                  <a:lnTo>
                    <a:pt x="74015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740150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2727505" y="0"/>
            <a:ext cx="2657207" cy="10287000"/>
            <a:chOff x="0" y="0"/>
            <a:chExt cx="699840" cy="270933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99840" cy="2709333"/>
            </a:xfrm>
            <a:custGeom>
              <a:avLst/>
              <a:gdLst/>
              <a:ahLst/>
              <a:cxnLst/>
              <a:rect l="l" t="t" r="r" b="b"/>
              <a:pathLst>
                <a:path w="699840" h="2709333">
                  <a:moveTo>
                    <a:pt x="0" y="0"/>
                  </a:moveTo>
                  <a:lnTo>
                    <a:pt x="699840" y="0"/>
                  </a:lnTo>
                  <a:lnTo>
                    <a:pt x="699840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218F53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699840" cy="27474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-524100" y="385122"/>
            <a:ext cx="11376277" cy="72974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79701" lvl="1" indent="-439851" algn="l">
              <a:lnSpc>
                <a:spcPts val="5704"/>
              </a:lnSpc>
              <a:buFont typeface="Arial"/>
              <a:buChar char="•"/>
            </a:pPr>
            <a:r>
              <a:rPr lang="en-US" sz="407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Attract top global talent in a highly c</a:t>
            </a:r>
            <a:r>
              <a:rPr lang="en-US" sz="4074" b="1">
                <a:solidFill>
                  <a:srgbClr val="FFFFFF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ompetitive</a:t>
            </a:r>
            <a:r>
              <a:rPr lang="en-US" sz="407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 aviation market.</a:t>
            </a:r>
          </a:p>
          <a:p>
            <a:pPr marL="879701" lvl="1" indent="-439851" algn="l">
              <a:lnSpc>
                <a:spcPts val="5704"/>
              </a:lnSpc>
              <a:buFont typeface="Arial"/>
              <a:buChar char="•"/>
            </a:pPr>
            <a:r>
              <a:rPr lang="en-US" sz="407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Maintain world-class service, which i</a:t>
            </a:r>
            <a:r>
              <a:rPr lang="en-US" sz="4074" b="1">
                <a:solidFill>
                  <a:srgbClr val="FFFFFF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 a key part</a:t>
            </a:r>
            <a:r>
              <a:rPr lang="en-US" sz="407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 of the Emirates brand.</a:t>
            </a:r>
          </a:p>
          <a:p>
            <a:pPr marL="879701" lvl="1" indent="-439851" algn="l">
              <a:lnSpc>
                <a:spcPts val="5704"/>
              </a:lnSpc>
              <a:buFont typeface="Arial"/>
              <a:buChar char="•"/>
            </a:pPr>
            <a:r>
              <a:rPr lang="en-US" sz="407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Ensure safety and compliance throug</a:t>
            </a:r>
            <a:r>
              <a:rPr lang="en-US" sz="4074" b="1">
                <a:solidFill>
                  <a:srgbClr val="FFFFFF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h careful</a:t>
            </a:r>
            <a:r>
              <a:rPr lang="en-US" sz="407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 screening of pilots and engineers.</a:t>
            </a:r>
          </a:p>
          <a:p>
            <a:pPr marL="879701" lvl="1" indent="-439851" algn="l">
              <a:lnSpc>
                <a:spcPts val="5704"/>
              </a:lnSpc>
              <a:buFont typeface="Arial"/>
              <a:buChar char="•"/>
            </a:pPr>
            <a:r>
              <a:rPr lang="en-US" sz="407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Support rapid expansion, as Emirate</a:t>
            </a:r>
            <a:r>
              <a:rPr lang="en-US" sz="4074" b="1">
                <a:solidFill>
                  <a:srgbClr val="FFFFFF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 continues</a:t>
            </a:r>
            <a:r>
              <a:rPr lang="en-US" sz="407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 to open new routes and grow its fleet</a:t>
            </a:r>
            <a:r>
              <a:rPr lang="en-US" sz="4074" b="1">
                <a:solidFill>
                  <a:srgbClr val="FFFFFF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.</a:t>
            </a:r>
          </a:p>
          <a:p>
            <a:pPr marL="879701" lvl="1" indent="-439851" algn="l">
              <a:lnSpc>
                <a:spcPts val="5704"/>
              </a:lnSpc>
              <a:buFont typeface="Arial"/>
              <a:buChar char="•"/>
            </a:pPr>
            <a:r>
              <a:rPr lang="en-US" sz="407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Build a diverse and multicultural wor</a:t>
            </a:r>
            <a:r>
              <a:rPr lang="en-US" sz="4074" b="1">
                <a:solidFill>
                  <a:srgbClr val="FFFFFF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kforce that</a:t>
            </a:r>
            <a:r>
              <a:rPr lang="en-US" sz="407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 reflects its global customer base.</a:t>
            </a:r>
          </a:p>
        </p:txBody>
      </p:sp>
      <p:sp>
        <p:nvSpPr>
          <p:cNvPr id="15" name="Freeform 15"/>
          <p:cNvSpPr/>
          <p:nvPr/>
        </p:nvSpPr>
        <p:spPr>
          <a:xfrm>
            <a:off x="11917541" y="1028700"/>
            <a:ext cx="5341759" cy="8229600"/>
          </a:xfrm>
          <a:custGeom>
            <a:avLst/>
            <a:gdLst/>
            <a:ahLst/>
            <a:cxnLst/>
            <a:rect l="l" t="t" r="r" b="b"/>
            <a:pathLst>
              <a:path w="5341759" h="8229600">
                <a:moveTo>
                  <a:pt x="0" y="0"/>
                </a:moveTo>
                <a:lnTo>
                  <a:pt x="5341759" y="0"/>
                </a:lnTo>
                <a:lnTo>
                  <a:pt x="5341759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118427"/>
            <a:ext cx="8350757" cy="10050145"/>
          </a:xfrm>
          <a:custGeom>
            <a:avLst/>
            <a:gdLst/>
            <a:ahLst/>
            <a:cxnLst/>
            <a:rect l="l" t="t" r="r" b="b"/>
            <a:pathLst>
              <a:path w="8350757" h="10050145">
                <a:moveTo>
                  <a:pt x="0" y="0"/>
                </a:moveTo>
                <a:lnTo>
                  <a:pt x="8350757" y="0"/>
                </a:lnTo>
                <a:lnTo>
                  <a:pt x="8350757" y="10050146"/>
                </a:lnTo>
                <a:lnTo>
                  <a:pt x="0" y="1005014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2079950" y="118427"/>
            <a:ext cx="5895573" cy="1366430"/>
            <a:chOff x="0" y="0"/>
            <a:chExt cx="1552743" cy="35988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52743" cy="359883"/>
            </a:xfrm>
            <a:custGeom>
              <a:avLst/>
              <a:gdLst/>
              <a:ahLst/>
              <a:cxnLst/>
              <a:rect l="l" t="t" r="r" b="b"/>
              <a:pathLst>
                <a:path w="1552743" h="359883">
                  <a:moveTo>
                    <a:pt x="66972" y="0"/>
                  </a:moveTo>
                  <a:lnTo>
                    <a:pt x="1485772" y="0"/>
                  </a:lnTo>
                  <a:cubicBezTo>
                    <a:pt x="1522759" y="0"/>
                    <a:pt x="1552743" y="29984"/>
                    <a:pt x="1552743" y="66972"/>
                  </a:cubicBezTo>
                  <a:lnTo>
                    <a:pt x="1552743" y="292911"/>
                  </a:lnTo>
                  <a:cubicBezTo>
                    <a:pt x="1552743" y="329898"/>
                    <a:pt x="1522759" y="359883"/>
                    <a:pt x="1485772" y="359883"/>
                  </a:cubicBezTo>
                  <a:lnTo>
                    <a:pt x="66972" y="359883"/>
                  </a:lnTo>
                  <a:cubicBezTo>
                    <a:pt x="29984" y="359883"/>
                    <a:pt x="0" y="329898"/>
                    <a:pt x="0" y="292911"/>
                  </a:cubicBezTo>
                  <a:lnTo>
                    <a:pt x="0" y="66972"/>
                  </a:lnTo>
                  <a:cubicBezTo>
                    <a:pt x="0" y="29984"/>
                    <a:pt x="29984" y="0"/>
                    <a:pt x="66972" y="0"/>
                  </a:cubicBezTo>
                  <a:close/>
                </a:path>
              </a:pathLst>
            </a:custGeom>
            <a:solidFill>
              <a:srgbClr val="E1A730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552743" cy="3979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2694862" y="156876"/>
            <a:ext cx="4978226" cy="13279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29"/>
              </a:lnSpc>
              <a:spcBef>
                <a:spcPct val="0"/>
              </a:spcBef>
            </a:pPr>
            <a:r>
              <a:rPr lang="en-US" sz="3592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Clear selection pathway: Application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12079950" y="2268598"/>
            <a:ext cx="5895573" cy="1366430"/>
            <a:chOff x="0" y="0"/>
            <a:chExt cx="1552743" cy="35988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552743" cy="359883"/>
            </a:xfrm>
            <a:custGeom>
              <a:avLst/>
              <a:gdLst/>
              <a:ahLst/>
              <a:cxnLst/>
              <a:rect l="l" t="t" r="r" b="b"/>
              <a:pathLst>
                <a:path w="1552743" h="359883">
                  <a:moveTo>
                    <a:pt x="66972" y="0"/>
                  </a:moveTo>
                  <a:lnTo>
                    <a:pt x="1485772" y="0"/>
                  </a:lnTo>
                  <a:cubicBezTo>
                    <a:pt x="1522759" y="0"/>
                    <a:pt x="1552743" y="29984"/>
                    <a:pt x="1552743" y="66972"/>
                  </a:cubicBezTo>
                  <a:lnTo>
                    <a:pt x="1552743" y="292911"/>
                  </a:lnTo>
                  <a:cubicBezTo>
                    <a:pt x="1552743" y="329898"/>
                    <a:pt x="1522759" y="359883"/>
                    <a:pt x="1485772" y="359883"/>
                  </a:cubicBezTo>
                  <a:lnTo>
                    <a:pt x="66972" y="359883"/>
                  </a:lnTo>
                  <a:cubicBezTo>
                    <a:pt x="29984" y="359883"/>
                    <a:pt x="0" y="329898"/>
                    <a:pt x="0" y="292911"/>
                  </a:cubicBezTo>
                  <a:lnTo>
                    <a:pt x="0" y="66972"/>
                  </a:lnTo>
                  <a:cubicBezTo>
                    <a:pt x="0" y="29984"/>
                    <a:pt x="29984" y="0"/>
                    <a:pt x="66972" y="0"/>
                  </a:cubicBezTo>
                  <a:close/>
                </a:path>
              </a:pathLst>
            </a:custGeom>
            <a:solidFill>
              <a:srgbClr val="CD122A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1552743" cy="3979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079950" y="4418768"/>
            <a:ext cx="5895573" cy="1366430"/>
            <a:chOff x="0" y="0"/>
            <a:chExt cx="1552743" cy="359883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552743" cy="359883"/>
            </a:xfrm>
            <a:custGeom>
              <a:avLst/>
              <a:gdLst/>
              <a:ahLst/>
              <a:cxnLst/>
              <a:rect l="l" t="t" r="r" b="b"/>
              <a:pathLst>
                <a:path w="1552743" h="359883">
                  <a:moveTo>
                    <a:pt x="66972" y="0"/>
                  </a:moveTo>
                  <a:lnTo>
                    <a:pt x="1485772" y="0"/>
                  </a:lnTo>
                  <a:cubicBezTo>
                    <a:pt x="1522759" y="0"/>
                    <a:pt x="1552743" y="29984"/>
                    <a:pt x="1552743" y="66972"/>
                  </a:cubicBezTo>
                  <a:lnTo>
                    <a:pt x="1552743" y="292911"/>
                  </a:lnTo>
                  <a:cubicBezTo>
                    <a:pt x="1552743" y="329898"/>
                    <a:pt x="1522759" y="359883"/>
                    <a:pt x="1485772" y="359883"/>
                  </a:cubicBezTo>
                  <a:lnTo>
                    <a:pt x="66972" y="359883"/>
                  </a:lnTo>
                  <a:cubicBezTo>
                    <a:pt x="29984" y="359883"/>
                    <a:pt x="0" y="329898"/>
                    <a:pt x="0" y="292911"/>
                  </a:cubicBezTo>
                  <a:lnTo>
                    <a:pt x="0" y="66972"/>
                  </a:lnTo>
                  <a:cubicBezTo>
                    <a:pt x="0" y="29984"/>
                    <a:pt x="29984" y="0"/>
                    <a:pt x="66972" y="0"/>
                  </a:cubicBezTo>
                  <a:close/>
                </a:path>
              </a:pathLst>
            </a:custGeom>
            <a:solidFill>
              <a:srgbClr val="218F53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1552743" cy="3979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2079950" y="6497013"/>
            <a:ext cx="5895573" cy="1366430"/>
            <a:chOff x="0" y="0"/>
            <a:chExt cx="1552743" cy="359883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1552743" cy="359883"/>
            </a:xfrm>
            <a:custGeom>
              <a:avLst/>
              <a:gdLst/>
              <a:ahLst/>
              <a:cxnLst/>
              <a:rect l="l" t="t" r="r" b="b"/>
              <a:pathLst>
                <a:path w="1552743" h="359883">
                  <a:moveTo>
                    <a:pt x="66972" y="0"/>
                  </a:moveTo>
                  <a:lnTo>
                    <a:pt x="1485772" y="0"/>
                  </a:lnTo>
                  <a:cubicBezTo>
                    <a:pt x="1522759" y="0"/>
                    <a:pt x="1552743" y="29984"/>
                    <a:pt x="1552743" y="66972"/>
                  </a:cubicBezTo>
                  <a:lnTo>
                    <a:pt x="1552743" y="292911"/>
                  </a:lnTo>
                  <a:cubicBezTo>
                    <a:pt x="1552743" y="329898"/>
                    <a:pt x="1522759" y="359883"/>
                    <a:pt x="1485772" y="359883"/>
                  </a:cubicBezTo>
                  <a:lnTo>
                    <a:pt x="66972" y="359883"/>
                  </a:lnTo>
                  <a:cubicBezTo>
                    <a:pt x="29984" y="359883"/>
                    <a:pt x="0" y="329898"/>
                    <a:pt x="0" y="292911"/>
                  </a:cubicBezTo>
                  <a:lnTo>
                    <a:pt x="0" y="66972"/>
                  </a:lnTo>
                  <a:cubicBezTo>
                    <a:pt x="0" y="29984"/>
                    <a:pt x="29984" y="0"/>
                    <a:pt x="66972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5" name="TextBox 15"/>
            <p:cNvSpPr txBox="1"/>
            <p:nvPr/>
          </p:nvSpPr>
          <p:spPr>
            <a:xfrm>
              <a:off x="0" y="-38100"/>
              <a:ext cx="1552743" cy="3979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2079950" y="8575085"/>
            <a:ext cx="5895573" cy="1366430"/>
            <a:chOff x="0" y="0"/>
            <a:chExt cx="1552743" cy="359883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1552743" cy="359883"/>
            </a:xfrm>
            <a:custGeom>
              <a:avLst/>
              <a:gdLst/>
              <a:ahLst/>
              <a:cxnLst/>
              <a:rect l="l" t="t" r="r" b="b"/>
              <a:pathLst>
                <a:path w="1552743" h="359883">
                  <a:moveTo>
                    <a:pt x="66972" y="0"/>
                  </a:moveTo>
                  <a:lnTo>
                    <a:pt x="1485772" y="0"/>
                  </a:lnTo>
                  <a:cubicBezTo>
                    <a:pt x="1522759" y="0"/>
                    <a:pt x="1552743" y="29984"/>
                    <a:pt x="1552743" y="66972"/>
                  </a:cubicBezTo>
                  <a:lnTo>
                    <a:pt x="1552743" y="292911"/>
                  </a:lnTo>
                  <a:cubicBezTo>
                    <a:pt x="1552743" y="329898"/>
                    <a:pt x="1522759" y="359883"/>
                    <a:pt x="1485772" y="359883"/>
                  </a:cubicBezTo>
                  <a:lnTo>
                    <a:pt x="66972" y="359883"/>
                  </a:lnTo>
                  <a:cubicBezTo>
                    <a:pt x="29984" y="359883"/>
                    <a:pt x="0" y="329898"/>
                    <a:pt x="0" y="292911"/>
                  </a:cubicBezTo>
                  <a:lnTo>
                    <a:pt x="0" y="66972"/>
                  </a:lnTo>
                  <a:cubicBezTo>
                    <a:pt x="0" y="29984"/>
                    <a:pt x="29984" y="0"/>
                    <a:pt x="66972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-38100"/>
              <a:ext cx="1552743" cy="3979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9" name="AutoShape 19"/>
          <p:cNvSpPr/>
          <p:nvPr/>
        </p:nvSpPr>
        <p:spPr>
          <a:xfrm flipH="1">
            <a:off x="15008463" y="1484858"/>
            <a:ext cx="19274" cy="759703"/>
          </a:xfrm>
          <a:prstGeom prst="line">
            <a:avLst/>
          </a:prstGeom>
          <a:ln w="142875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20" name="AutoShape 20"/>
          <p:cNvSpPr/>
          <p:nvPr/>
        </p:nvSpPr>
        <p:spPr>
          <a:xfrm flipH="1">
            <a:off x="15018212" y="3635028"/>
            <a:ext cx="9525" cy="843924"/>
          </a:xfrm>
          <a:prstGeom prst="line">
            <a:avLst/>
          </a:prstGeom>
          <a:ln w="142875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21" name="AutoShape 21"/>
          <p:cNvSpPr/>
          <p:nvPr/>
        </p:nvSpPr>
        <p:spPr>
          <a:xfrm>
            <a:off x="15022974" y="5652283"/>
            <a:ext cx="38548" cy="771814"/>
          </a:xfrm>
          <a:prstGeom prst="line">
            <a:avLst/>
          </a:prstGeom>
          <a:ln w="142875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22" name="AutoShape 22"/>
          <p:cNvSpPr/>
          <p:nvPr/>
        </p:nvSpPr>
        <p:spPr>
          <a:xfrm>
            <a:off x="15008463" y="7867007"/>
            <a:ext cx="38548" cy="771814"/>
          </a:xfrm>
          <a:prstGeom prst="line">
            <a:avLst/>
          </a:prstGeom>
          <a:ln w="142875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23" name="TextBox 23"/>
          <p:cNvSpPr txBox="1"/>
          <p:nvPr/>
        </p:nvSpPr>
        <p:spPr>
          <a:xfrm>
            <a:off x="0" y="36830"/>
            <a:ext cx="9447014" cy="991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Current HR Policies and Practices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-193090" y="981075"/>
            <a:ext cx="11927733" cy="4433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12258" lvl="1" indent="-306129" algn="just">
              <a:lnSpc>
                <a:spcPts val="3970"/>
              </a:lnSpc>
              <a:buFont typeface="Arial"/>
              <a:buChar char="•"/>
            </a:pPr>
            <a:r>
              <a:rPr lang="en-US" sz="2835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Competency-based hiring: Focus on communication, teamwork, safety awareness, and customer service (Emirates Group, 2024).</a:t>
            </a:r>
          </a:p>
          <a:p>
            <a:pPr marL="612258" lvl="1" indent="-306129" algn="just">
              <a:lnSpc>
                <a:spcPts val="3970"/>
              </a:lnSpc>
              <a:buFont typeface="Arial"/>
              <a:buChar char="•"/>
            </a:pPr>
            <a:r>
              <a:rPr lang="en-US" sz="2835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Global talent sourcing: Recruitment events across 60+ countries to ensure diversity.</a:t>
            </a:r>
          </a:p>
          <a:p>
            <a:pPr marL="612258" lvl="1" indent="-306129" algn="just">
              <a:lnSpc>
                <a:spcPts val="3970"/>
              </a:lnSpc>
              <a:buFont typeface="Arial"/>
              <a:buChar char="•"/>
            </a:pPr>
            <a:r>
              <a:rPr lang="en-US" sz="2835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Strong employer branding: “Fly Better” culture used to attract skilled pilots, cabin crew, and engineers.</a:t>
            </a:r>
          </a:p>
          <a:p>
            <a:pPr marL="612258" lvl="1" indent="-306129" algn="just">
              <a:lnSpc>
                <a:spcPts val="3970"/>
              </a:lnSpc>
              <a:buFont typeface="Arial"/>
              <a:buChar char="•"/>
            </a:pPr>
            <a:r>
              <a:rPr lang="en-US" sz="2835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Digital recruitment systems: AI screening tools, online assessments, and virtual interviews.</a:t>
            </a:r>
          </a:p>
          <a:p>
            <a:pPr algn="just">
              <a:lnSpc>
                <a:spcPts val="3970"/>
              </a:lnSpc>
            </a:pPr>
            <a:endParaRPr lang="en-US" sz="2835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2538624" y="2535472"/>
            <a:ext cx="4978226" cy="689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29"/>
              </a:lnSpc>
              <a:spcBef>
                <a:spcPct val="0"/>
              </a:spcBef>
            </a:pPr>
            <a:r>
              <a:rPr lang="en-US" sz="3592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Online tests</a:t>
            </a:r>
            <a:r>
              <a:rPr lang="en-US" sz="3592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 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2538624" y="4685468"/>
            <a:ext cx="4978226" cy="689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29"/>
              </a:lnSpc>
              <a:spcBef>
                <a:spcPct val="0"/>
              </a:spcBef>
            </a:pPr>
            <a:r>
              <a:rPr lang="en-US" sz="3592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Assessment day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538624" y="6771035"/>
            <a:ext cx="4978226" cy="689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29"/>
              </a:lnSpc>
              <a:spcBef>
                <a:spcPct val="0"/>
              </a:spcBef>
            </a:pPr>
            <a:r>
              <a:rPr lang="en-US" sz="3592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Final interview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694862" y="8841959"/>
            <a:ext cx="4978226" cy="6898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29"/>
              </a:lnSpc>
              <a:spcBef>
                <a:spcPct val="0"/>
              </a:spcBef>
            </a:pPr>
            <a:r>
              <a:rPr lang="en-US" sz="3592" b="1">
                <a:solidFill>
                  <a:srgbClr val="FFFFFF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Background checks.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7378" y="6272618"/>
            <a:ext cx="4795969" cy="4293849"/>
          </a:xfrm>
          <a:prstGeom prst="rect">
            <a:avLst/>
          </a:prstGeom>
        </p:spPr>
      </p:pic>
      <p:pic>
        <p:nvPicPr>
          <p:cNvPr id="3" name="Picture 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>
            <a:alphaModFix amt="34000"/>
          </a:blip>
          <a:srcRect l="13005" t="13451" r="13005"/>
          <a:stretch>
            <a:fillRect/>
          </a:stretch>
        </p:blipFill>
        <p:spPr>
          <a:xfrm>
            <a:off x="10102139" y="2265255"/>
            <a:ext cx="8185861" cy="5457905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>
            <a:off x="885049" y="1354729"/>
            <a:ext cx="8753626" cy="8932271"/>
          </a:xfrm>
          <a:custGeom>
            <a:avLst/>
            <a:gdLst/>
            <a:ahLst/>
            <a:cxnLst/>
            <a:rect l="l" t="t" r="r" b="b"/>
            <a:pathLst>
              <a:path w="8753626" h="8932271">
                <a:moveTo>
                  <a:pt x="0" y="0"/>
                </a:moveTo>
                <a:lnTo>
                  <a:pt x="8753626" y="0"/>
                </a:lnTo>
                <a:lnTo>
                  <a:pt x="8753626" y="8932271"/>
                </a:lnTo>
                <a:lnTo>
                  <a:pt x="0" y="893227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41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-350122" y="1311174"/>
            <a:ext cx="18288000" cy="53843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809366" lvl="1" indent="-404683" algn="just">
              <a:lnSpc>
                <a:spcPts val="5248"/>
              </a:lnSpc>
              <a:spcBef>
                <a:spcPct val="0"/>
              </a:spcBef>
              <a:buFont typeface="Arial"/>
              <a:buChar char="•"/>
            </a:pPr>
            <a:r>
              <a:rPr lang="en-US" sz="3748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Identifying manpower needs: Notifying HR about shortages in ground staff, cabin crew, or technical teams.</a:t>
            </a:r>
          </a:p>
          <a:p>
            <a:pPr marL="809366" lvl="1" indent="-404683" algn="just">
              <a:lnSpc>
                <a:spcPts val="5248"/>
              </a:lnSpc>
              <a:spcBef>
                <a:spcPct val="0"/>
              </a:spcBef>
              <a:buFont typeface="Arial"/>
              <a:buChar char="•"/>
            </a:pPr>
            <a:r>
              <a:rPr lang="en-US" sz="3748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Participating in interviews: Assessing role-specific skills and cultural fit.</a:t>
            </a:r>
          </a:p>
          <a:p>
            <a:pPr marL="809366" lvl="1" indent="-404683" algn="just">
              <a:lnSpc>
                <a:spcPts val="5248"/>
              </a:lnSpc>
              <a:spcBef>
                <a:spcPct val="0"/>
              </a:spcBef>
              <a:buFont typeface="Arial"/>
              <a:buChar char="•"/>
            </a:pPr>
            <a:r>
              <a:rPr lang="en-US" sz="3748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Providing technical judgment: For roles like aircraft engineers or operations controllers.</a:t>
            </a:r>
          </a:p>
          <a:p>
            <a:pPr marL="809366" lvl="1" indent="-404683" algn="just">
              <a:lnSpc>
                <a:spcPts val="5248"/>
              </a:lnSpc>
              <a:spcBef>
                <a:spcPct val="0"/>
              </a:spcBef>
              <a:buFont typeface="Arial"/>
              <a:buChar char="•"/>
            </a:pPr>
            <a:r>
              <a:rPr lang="en-US" sz="3748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Onboarding support: Ensuring new employees receive the right training and mentorship.</a:t>
            </a:r>
          </a:p>
          <a:p>
            <a:pPr marL="809366" lvl="1" indent="-404683" algn="just">
              <a:lnSpc>
                <a:spcPts val="5248"/>
              </a:lnSpc>
              <a:spcBef>
                <a:spcPct val="0"/>
              </a:spcBef>
              <a:buFont typeface="Arial"/>
              <a:buChar char="•"/>
            </a:pPr>
            <a:r>
              <a:rPr lang="en-US" sz="3748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Monitoring performance during probation: Giving feedback to HR about candidate suitability.</a:t>
            </a:r>
          </a:p>
          <a:p>
            <a:pPr algn="just">
              <a:lnSpc>
                <a:spcPts val="5248"/>
              </a:lnSpc>
              <a:spcBef>
                <a:spcPct val="0"/>
              </a:spcBef>
            </a:pPr>
            <a:endParaRPr lang="en-US" sz="3748" b="1">
              <a:solidFill>
                <a:srgbClr val="000000"/>
              </a:solidFill>
              <a:latin typeface="Times New Roman MT Bold"/>
              <a:ea typeface="Times New Roman MT Bold"/>
              <a:cs typeface="Times New Roman MT Bold"/>
              <a:sym typeface="Times New Roman MT Bold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255048" y="141605"/>
            <a:ext cx="15137352" cy="8742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 dirty="0">
                <a:solidFill>
                  <a:srgbClr val="000000"/>
                </a:solidFill>
                <a:latin typeface="Times New Roman" panose="02020603050405020304" pitchFamily="18" charset="0"/>
                <a:ea typeface="Canva Sans Bold"/>
                <a:cs typeface="Times New Roman" panose="02020603050405020304" pitchFamily="18" charset="0"/>
                <a:sym typeface="Canva Sans Bold"/>
              </a:rPr>
              <a:t>Role of Line Managers in Implementation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5936" t="254" r="5936"/>
          <a:stretch>
            <a:fillRect/>
          </a:stretch>
        </p:blipFill>
        <p:spPr>
          <a:xfrm>
            <a:off x="0" y="0"/>
            <a:ext cx="18288000" cy="1179838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" name="TextBox 3"/>
          <p:cNvSpPr txBox="1"/>
          <p:nvPr/>
        </p:nvSpPr>
        <p:spPr>
          <a:xfrm>
            <a:off x="4455999" y="4248193"/>
            <a:ext cx="3947017" cy="1424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59"/>
              </a:lnSpc>
            </a:pPr>
            <a:r>
              <a:rPr lang="en-US" sz="38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HR recruits internationally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-200025"/>
            <a:ext cx="11718608" cy="991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Strategic Alignment with Company Goals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0" y="828675"/>
            <a:ext cx="2734747" cy="991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GOALS :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57302" y="2443155"/>
            <a:ext cx="3744412" cy="739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59"/>
              </a:lnSpc>
            </a:pPr>
            <a:r>
              <a:rPr lang="en-US" sz="38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Global expansion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15015" y="6635634"/>
            <a:ext cx="5428985" cy="2110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59"/>
              </a:lnSpc>
            </a:pPr>
            <a:r>
              <a:rPr lang="en-US" sz="38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Ensures multilingual, multicultural staff for global routes.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300715" y="2153277"/>
            <a:ext cx="4554832" cy="1424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59"/>
              </a:lnSpc>
            </a:pPr>
            <a:r>
              <a:rPr lang="en-US" sz="38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Premium customer experience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373040" y="4248193"/>
            <a:ext cx="4410181" cy="1424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59"/>
              </a:lnSpc>
            </a:pPr>
            <a:r>
              <a:rPr lang="en-US" sz="38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 Hire customer-centric talent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449240" y="6635634"/>
            <a:ext cx="4410181" cy="2110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59"/>
              </a:lnSpc>
            </a:pPr>
            <a:r>
              <a:rPr lang="en-US" sz="38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Assesses personality, empathy, grooming, and communication.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448558" y="3115678"/>
            <a:ext cx="0" cy="1284915"/>
          </a:xfrm>
          <a:prstGeom prst="line">
            <a:avLst/>
          </a:prstGeom>
          <a:ln w="1524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2" name="AutoShape 12"/>
          <p:cNvSpPr/>
          <p:nvPr/>
        </p:nvSpPr>
        <p:spPr>
          <a:xfrm>
            <a:off x="6353308" y="5503119"/>
            <a:ext cx="0" cy="1284915"/>
          </a:xfrm>
          <a:prstGeom prst="line">
            <a:avLst/>
          </a:prstGeom>
          <a:ln w="1524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3" name="AutoShape 13"/>
          <p:cNvSpPr/>
          <p:nvPr/>
        </p:nvSpPr>
        <p:spPr>
          <a:xfrm flipH="1">
            <a:off x="13578131" y="3578217"/>
            <a:ext cx="0" cy="797373"/>
          </a:xfrm>
          <a:prstGeom prst="line">
            <a:avLst/>
          </a:prstGeom>
          <a:ln w="1524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4" name="AutoShape 14"/>
          <p:cNvSpPr/>
          <p:nvPr/>
        </p:nvSpPr>
        <p:spPr>
          <a:xfrm>
            <a:off x="13654331" y="5503119"/>
            <a:ext cx="0" cy="1284915"/>
          </a:xfrm>
          <a:prstGeom prst="line">
            <a:avLst/>
          </a:prstGeom>
          <a:ln w="1524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427174" y="-560512"/>
            <a:ext cx="11068889" cy="10847512"/>
          </a:xfrm>
          <a:custGeom>
            <a:avLst/>
            <a:gdLst/>
            <a:ahLst/>
            <a:cxnLst/>
            <a:rect l="l" t="t" r="r" b="b"/>
            <a:pathLst>
              <a:path w="11068889" h="10847512">
                <a:moveTo>
                  <a:pt x="0" y="0"/>
                </a:moveTo>
                <a:lnTo>
                  <a:pt x="11068889" y="0"/>
                </a:lnTo>
                <a:lnTo>
                  <a:pt x="11068889" y="10847512"/>
                </a:lnTo>
                <a:lnTo>
                  <a:pt x="0" y="1084751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2130862" y="1324063"/>
            <a:ext cx="4554832" cy="739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59"/>
              </a:lnSpc>
            </a:pPr>
            <a:r>
              <a:rPr lang="en-US" sz="38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Operational safety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30862" y="3481078"/>
            <a:ext cx="4554832" cy="2110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59"/>
              </a:lnSpc>
            </a:pPr>
            <a:r>
              <a:rPr lang="en-US" sz="38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 Strict screening of pilots &amp; technical staff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09593" y="6946196"/>
            <a:ext cx="4554832" cy="2110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59"/>
              </a:lnSpc>
            </a:pPr>
            <a:r>
              <a:rPr lang="en-US" sz="38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Ensures compliance with IATA and UAE GCAA regulations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1267941" y="1324063"/>
            <a:ext cx="4896111" cy="739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59"/>
              </a:lnSpc>
            </a:pPr>
            <a:r>
              <a:rPr lang="en-US" sz="38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Digital transformation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414204" y="3438304"/>
            <a:ext cx="4896111" cy="14249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59"/>
              </a:lnSpc>
            </a:pPr>
            <a:r>
              <a:rPr lang="en-US" sz="38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Recruit tech-savvy employees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462958" y="6414848"/>
            <a:ext cx="4896111" cy="2110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59"/>
              </a:lnSpc>
            </a:pPr>
            <a:r>
              <a:rPr lang="en-US" sz="38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For digital check-in systems, AI operations, and HR analytics.</a:t>
            </a:r>
          </a:p>
        </p:txBody>
      </p:sp>
      <p:sp>
        <p:nvSpPr>
          <p:cNvPr id="9" name="AutoShape 9"/>
          <p:cNvSpPr/>
          <p:nvPr/>
        </p:nvSpPr>
        <p:spPr>
          <a:xfrm flipH="1">
            <a:off x="4359523" y="2063203"/>
            <a:ext cx="48754" cy="1504309"/>
          </a:xfrm>
          <a:prstGeom prst="line">
            <a:avLst/>
          </a:prstGeom>
          <a:ln w="1524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0" name="AutoShape 10"/>
          <p:cNvSpPr/>
          <p:nvPr/>
        </p:nvSpPr>
        <p:spPr>
          <a:xfrm flipH="1">
            <a:off x="13862259" y="2126701"/>
            <a:ext cx="48754" cy="1504309"/>
          </a:xfrm>
          <a:prstGeom prst="line">
            <a:avLst/>
          </a:prstGeom>
          <a:ln w="1524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1" name="AutoShape 11"/>
          <p:cNvSpPr/>
          <p:nvPr/>
        </p:nvSpPr>
        <p:spPr>
          <a:xfrm flipH="1">
            <a:off x="4387009" y="5594287"/>
            <a:ext cx="48754" cy="1504309"/>
          </a:xfrm>
          <a:prstGeom prst="line">
            <a:avLst/>
          </a:prstGeom>
          <a:ln w="1524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2" name="AutoShape 12"/>
          <p:cNvSpPr/>
          <p:nvPr/>
        </p:nvSpPr>
        <p:spPr>
          <a:xfrm flipH="1">
            <a:off x="13792156" y="4839664"/>
            <a:ext cx="48754" cy="1504309"/>
          </a:xfrm>
          <a:prstGeom prst="line">
            <a:avLst/>
          </a:prstGeom>
          <a:ln w="1524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080262" y="0"/>
            <a:ext cx="12567343" cy="10287000"/>
          </a:xfrm>
          <a:custGeom>
            <a:avLst/>
            <a:gdLst/>
            <a:ahLst/>
            <a:cxnLst/>
            <a:rect l="l" t="t" r="r" b="b"/>
            <a:pathLst>
              <a:path w="12567343" h="10287000">
                <a:moveTo>
                  <a:pt x="0" y="0"/>
                </a:moveTo>
                <a:lnTo>
                  <a:pt x="12567342" y="0"/>
                </a:lnTo>
                <a:lnTo>
                  <a:pt x="12567342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39000"/>
            </a:blip>
            <a:stretch>
              <a:fillRect t="-87" r="-2537" b="-17208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1907961" y="6316117"/>
            <a:ext cx="3629237" cy="3583046"/>
          </a:xfrm>
          <a:custGeom>
            <a:avLst/>
            <a:gdLst/>
            <a:ahLst/>
            <a:cxnLst/>
            <a:rect l="l" t="t" r="r" b="b"/>
            <a:pathLst>
              <a:path w="3629237" h="3583046">
                <a:moveTo>
                  <a:pt x="0" y="0"/>
                </a:moveTo>
                <a:lnTo>
                  <a:pt x="3629237" y="0"/>
                </a:lnTo>
                <a:lnTo>
                  <a:pt x="3629237" y="3583046"/>
                </a:lnTo>
                <a:lnTo>
                  <a:pt x="0" y="358304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3722579" y="1208432"/>
            <a:ext cx="2449248" cy="2737981"/>
          </a:xfrm>
          <a:custGeom>
            <a:avLst/>
            <a:gdLst/>
            <a:ahLst/>
            <a:cxnLst/>
            <a:rect l="l" t="t" r="r" b="b"/>
            <a:pathLst>
              <a:path w="2449248" h="2737981">
                <a:moveTo>
                  <a:pt x="0" y="0"/>
                </a:moveTo>
                <a:lnTo>
                  <a:pt x="2449248" y="0"/>
                </a:lnTo>
                <a:lnTo>
                  <a:pt x="2449248" y="2737981"/>
                </a:lnTo>
                <a:lnTo>
                  <a:pt x="0" y="273798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4054255" y="3946413"/>
            <a:ext cx="5089745" cy="2369704"/>
          </a:xfrm>
          <a:custGeom>
            <a:avLst/>
            <a:gdLst/>
            <a:ahLst/>
            <a:cxnLst/>
            <a:rect l="l" t="t" r="r" b="b"/>
            <a:pathLst>
              <a:path w="5089745" h="2369704">
                <a:moveTo>
                  <a:pt x="0" y="0"/>
                </a:moveTo>
                <a:lnTo>
                  <a:pt x="5089745" y="0"/>
                </a:lnTo>
                <a:lnTo>
                  <a:pt x="5089745" y="2369704"/>
                </a:lnTo>
                <a:lnTo>
                  <a:pt x="0" y="236970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1028700" y="36830"/>
            <a:ext cx="5549622" cy="991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Key HR Challenges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365117" y="1633766"/>
            <a:ext cx="11535545" cy="1944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8829" lvl="1" indent="-399415" algn="l">
              <a:lnSpc>
                <a:spcPts val="5179"/>
              </a:lnSpc>
              <a:buFont typeface="Arial"/>
              <a:buChar char="•"/>
            </a:pPr>
            <a:r>
              <a:rPr lang="en-US" sz="36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High competition for aviation talent</a:t>
            </a:r>
          </a:p>
          <a:p>
            <a:pPr marL="798829" lvl="1" indent="-399415" algn="l">
              <a:lnSpc>
                <a:spcPts val="5179"/>
              </a:lnSpc>
              <a:buFont typeface="Arial"/>
              <a:buChar char="•"/>
            </a:pPr>
            <a:r>
              <a:rPr lang="en-US" sz="36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Pilots, engineers, and IT specialists are in global shortage.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365117" y="6783470"/>
            <a:ext cx="11535545" cy="1944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8829" lvl="1" indent="-399415" algn="l">
              <a:lnSpc>
                <a:spcPts val="5179"/>
              </a:lnSpc>
              <a:buFont typeface="Arial"/>
              <a:buChar char="•"/>
            </a:pPr>
            <a:r>
              <a:rPr lang="en-US" sz="36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High turnover in cabin crew roles</a:t>
            </a:r>
          </a:p>
          <a:p>
            <a:pPr marL="798829" lvl="1" indent="-399415" algn="l">
              <a:lnSpc>
                <a:spcPts val="5179"/>
              </a:lnSpc>
              <a:buFont typeface="Arial"/>
              <a:buChar char="•"/>
            </a:pPr>
            <a:r>
              <a:rPr lang="en-US" sz="36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Due to long hours and international travel fatigue.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0099919" cy="10481048"/>
          </a:xfrm>
          <a:custGeom>
            <a:avLst/>
            <a:gdLst/>
            <a:ahLst/>
            <a:cxnLst/>
            <a:rect l="l" t="t" r="r" b="b"/>
            <a:pathLst>
              <a:path w="10099919" h="10481048">
                <a:moveTo>
                  <a:pt x="0" y="0"/>
                </a:moveTo>
                <a:lnTo>
                  <a:pt x="10099919" y="0"/>
                </a:lnTo>
                <a:lnTo>
                  <a:pt x="10099919" y="10481048"/>
                </a:lnTo>
                <a:lnTo>
                  <a:pt x="0" y="1048104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9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1535545" y="2239978"/>
            <a:ext cx="6318962" cy="3515596"/>
            <a:chOff x="0" y="0"/>
            <a:chExt cx="978973" cy="54465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978973" cy="544658"/>
            </a:xfrm>
            <a:custGeom>
              <a:avLst/>
              <a:gdLst/>
              <a:ahLst/>
              <a:cxnLst/>
              <a:rect l="l" t="t" r="r" b="b"/>
              <a:pathLst>
                <a:path w="978973" h="544658">
                  <a:moveTo>
                    <a:pt x="28179" y="0"/>
                  </a:moveTo>
                  <a:lnTo>
                    <a:pt x="950793" y="0"/>
                  </a:lnTo>
                  <a:cubicBezTo>
                    <a:pt x="958267" y="0"/>
                    <a:pt x="965434" y="2969"/>
                    <a:pt x="970719" y="8254"/>
                  </a:cubicBezTo>
                  <a:cubicBezTo>
                    <a:pt x="976004" y="13538"/>
                    <a:pt x="978973" y="20706"/>
                    <a:pt x="978973" y="28179"/>
                  </a:cubicBezTo>
                  <a:lnTo>
                    <a:pt x="978973" y="516479"/>
                  </a:lnTo>
                  <a:cubicBezTo>
                    <a:pt x="978973" y="523952"/>
                    <a:pt x="976004" y="531120"/>
                    <a:pt x="970719" y="536404"/>
                  </a:cubicBezTo>
                  <a:cubicBezTo>
                    <a:pt x="965434" y="541689"/>
                    <a:pt x="958267" y="544658"/>
                    <a:pt x="950793" y="544658"/>
                  </a:cubicBezTo>
                  <a:lnTo>
                    <a:pt x="28179" y="544658"/>
                  </a:lnTo>
                  <a:cubicBezTo>
                    <a:pt x="20706" y="544658"/>
                    <a:pt x="13538" y="541689"/>
                    <a:pt x="8254" y="536404"/>
                  </a:cubicBezTo>
                  <a:cubicBezTo>
                    <a:pt x="2969" y="531120"/>
                    <a:pt x="0" y="523952"/>
                    <a:pt x="0" y="516479"/>
                  </a:cubicBezTo>
                  <a:lnTo>
                    <a:pt x="0" y="28179"/>
                  </a:lnTo>
                  <a:cubicBezTo>
                    <a:pt x="0" y="20706"/>
                    <a:pt x="2969" y="13538"/>
                    <a:pt x="8254" y="8254"/>
                  </a:cubicBezTo>
                  <a:cubicBezTo>
                    <a:pt x="13538" y="2969"/>
                    <a:pt x="20706" y="0"/>
                    <a:pt x="28179" y="0"/>
                  </a:cubicBezTo>
                  <a:close/>
                </a:path>
              </a:pathLst>
            </a:custGeom>
            <a:blipFill>
              <a:blip r:embed="rId4">
                <a:alphaModFix amt="75000"/>
              </a:blip>
              <a:stretch>
                <a:fillRect t="-9913" b="-9913"/>
              </a:stretch>
            </a:blipFill>
          </p:spPr>
        </p:sp>
      </p:grpSp>
      <p:sp>
        <p:nvSpPr>
          <p:cNvPr id="5" name="Freeform 5"/>
          <p:cNvSpPr/>
          <p:nvPr/>
        </p:nvSpPr>
        <p:spPr>
          <a:xfrm>
            <a:off x="13449506" y="7406496"/>
            <a:ext cx="3112529" cy="2880504"/>
          </a:xfrm>
          <a:custGeom>
            <a:avLst/>
            <a:gdLst/>
            <a:ahLst/>
            <a:cxnLst/>
            <a:rect l="l" t="t" r="r" b="b"/>
            <a:pathLst>
              <a:path w="3112529" h="2880504">
                <a:moveTo>
                  <a:pt x="0" y="0"/>
                </a:moveTo>
                <a:lnTo>
                  <a:pt x="3112529" y="0"/>
                </a:lnTo>
                <a:lnTo>
                  <a:pt x="3112529" y="2880504"/>
                </a:lnTo>
                <a:lnTo>
                  <a:pt x="0" y="288050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76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-216860" y="555209"/>
            <a:ext cx="12069308" cy="1944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8829" lvl="1" indent="-399415" algn="l">
              <a:lnSpc>
                <a:spcPts val="5179"/>
              </a:lnSpc>
              <a:buFont typeface="Arial"/>
              <a:buChar char="•"/>
            </a:pPr>
            <a:r>
              <a:rPr lang="en-US" sz="36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Cultural diversity management</a:t>
            </a:r>
          </a:p>
          <a:p>
            <a:pPr marL="798829" lvl="1" indent="-399415" algn="l">
              <a:lnSpc>
                <a:spcPts val="5179"/>
              </a:lnSpc>
              <a:buFont typeface="Arial"/>
              <a:buChar char="•"/>
            </a:pPr>
            <a:r>
              <a:rPr lang="en-US" sz="36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Workforce from 150+ nationalities can create communication gaps.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16860" y="4235001"/>
            <a:ext cx="11535545" cy="1944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8829" lvl="1" indent="-399415" algn="l">
              <a:lnSpc>
                <a:spcPts val="5179"/>
              </a:lnSpc>
              <a:buFont typeface="Arial"/>
              <a:buChar char="•"/>
            </a:pPr>
            <a:r>
              <a:rPr lang="en-US" sz="36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Regulatory pressure</a:t>
            </a:r>
          </a:p>
          <a:p>
            <a:pPr marL="798829" lvl="1" indent="-399415" algn="l">
              <a:lnSpc>
                <a:spcPts val="5179"/>
              </a:lnSpc>
              <a:buFont typeface="Arial"/>
              <a:buChar char="•"/>
            </a:pPr>
            <a:r>
              <a:rPr lang="en-US" sz="36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Must follow strict UAE, EU, and international aviation labour laws.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-216860" y="6834623"/>
            <a:ext cx="11535545" cy="3916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8829" lvl="1" indent="-399415" algn="l">
              <a:lnSpc>
                <a:spcPts val="5179"/>
              </a:lnSpc>
              <a:buFont typeface="Arial"/>
              <a:buChar char="•"/>
            </a:pPr>
            <a:r>
              <a:rPr lang="en-US" sz="36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Cost of recruitment events worldwide</a:t>
            </a:r>
          </a:p>
          <a:p>
            <a:pPr marL="798829" lvl="1" indent="-399415" algn="l">
              <a:lnSpc>
                <a:spcPts val="5179"/>
              </a:lnSpc>
              <a:buFont typeface="Arial"/>
              <a:buChar char="•"/>
            </a:pPr>
            <a:r>
              <a:rPr lang="en-US" sz="36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Maintaining global recruitment fairs is expensive.</a:t>
            </a:r>
          </a:p>
          <a:p>
            <a:pPr marL="798829" lvl="1" indent="-399415" algn="l">
              <a:lnSpc>
                <a:spcPts val="5179"/>
              </a:lnSpc>
              <a:buFont typeface="Arial"/>
              <a:buChar char="•"/>
            </a:pPr>
            <a:r>
              <a:rPr lang="en-US" sz="36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Reference: Aviation Workforce Report (IATA, 2023).</a:t>
            </a:r>
          </a:p>
          <a:p>
            <a:pPr marL="798829" lvl="1" indent="-399415" algn="l">
              <a:lnSpc>
                <a:spcPts val="5179"/>
              </a:lnSpc>
              <a:buFont typeface="Arial"/>
              <a:buChar char="•"/>
            </a:pPr>
            <a:endParaRPr lang="en-US" sz="3699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785953" y="3848640"/>
            <a:ext cx="2602733" cy="2589719"/>
          </a:xfrm>
          <a:custGeom>
            <a:avLst/>
            <a:gdLst/>
            <a:ahLst/>
            <a:cxnLst/>
            <a:rect l="l" t="t" r="r" b="b"/>
            <a:pathLst>
              <a:path w="2602733" h="2589719">
                <a:moveTo>
                  <a:pt x="0" y="0"/>
                </a:moveTo>
                <a:lnTo>
                  <a:pt x="2602733" y="0"/>
                </a:lnTo>
                <a:lnTo>
                  <a:pt x="2602733" y="2589720"/>
                </a:lnTo>
                <a:lnTo>
                  <a:pt x="0" y="258972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9000"/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2228054" y="6795080"/>
            <a:ext cx="3718530" cy="3062716"/>
          </a:xfrm>
          <a:custGeom>
            <a:avLst/>
            <a:gdLst/>
            <a:ahLst/>
            <a:cxnLst/>
            <a:rect l="l" t="t" r="r" b="b"/>
            <a:pathLst>
              <a:path w="3718530" h="3062716">
                <a:moveTo>
                  <a:pt x="0" y="0"/>
                </a:moveTo>
                <a:lnTo>
                  <a:pt x="3718530" y="0"/>
                </a:lnTo>
                <a:lnTo>
                  <a:pt x="3718530" y="3062716"/>
                </a:lnTo>
                <a:lnTo>
                  <a:pt x="0" y="306271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79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0" y="66082"/>
            <a:ext cx="7391400" cy="6705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459"/>
              </a:lnSpc>
              <a:spcBef>
                <a:spcPct val="0"/>
              </a:spcBef>
            </a:pPr>
            <a:r>
              <a:rPr lang="en-US" sz="3899" b="1" dirty="0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Practical Recommendations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0" y="800100"/>
            <a:ext cx="14927342" cy="3692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Introduce wellbeing programs, flexible scheduling, and mental health support.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dirty="0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Provide career progression tracks for cabin crew </a:t>
            </a:r>
          </a:p>
          <a:p>
            <a:pPr algn="l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    → senior crew </a:t>
            </a:r>
          </a:p>
          <a:p>
            <a:pPr algn="l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    → trainers</a:t>
            </a:r>
          </a:p>
          <a:p>
            <a:pPr algn="l">
              <a:lnSpc>
                <a:spcPts val="4759"/>
              </a:lnSpc>
            </a:pPr>
            <a:r>
              <a:rPr lang="en-US" sz="3399" dirty="0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    → managers.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0" y="4654550"/>
            <a:ext cx="15794052" cy="2492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39"/>
              </a:lnSpc>
            </a:pPr>
            <a:r>
              <a:rPr lang="en-US" sz="35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Enhance Cross-Cultural Training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Offer mandatory intercultural communication workshops for</a:t>
            </a:r>
          </a:p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      crew and ground staff.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Encourage team-building events across nationalities.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0" y="7308850"/>
            <a:ext cx="13558882" cy="1892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39"/>
              </a:lnSpc>
            </a:pPr>
            <a:r>
              <a:rPr lang="en-US" sz="35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Improve Line Manager Training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Upskill managers in interview techniques and bias-free hiring.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Provide digital tools for screening and interview scheduling.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207789" y="1738546"/>
            <a:ext cx="5319997" cy="3990807"/>
          </a:xfrm>
          <a:custGeom>
            <a:avLst/>
            <a:gdLst/>
            <a:ahLst/>
            <a:cxnLst/>
            <a:rect l="l" t="t" r="r" b="b"/>
            <a:pathLst>
              <a:path w="5319997" h="3990807">
                <a:moveTo>
                  <a:pt x="0" y="0"/>
                </a:moveTo>
                <a:lnTo>
                  <a:pt x="5319997" y="0"/>
                </a:lnTo>
                <a:lnTo>
                  <a:pt x="5319997" y="3990808"/>
                </a:lnTo>
                <a:lnTo>
                  <a:pt x="0" y="39908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9000"/>
            </a:blip>
            <a:stretch>
              <a:fillRect t="-7155" b="-7155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0" y="11112"/>
            <a:ext cx="17527786" cy="1892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39"/>
              </a:lnSpc>
            </a:pPr>
            <a:r>
              <a:rPr lang="en-US" sz="35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Cost-Effective Global Recruitment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Host more virtual assessment days to reduce travel expenses.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Use targeted digital marketing to reach talent on LinkedIn, aviation forums, and job portals.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81802" y="3410417"/>
            <a:ext cx="9176385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Now, My team member takes over from here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1599831"/>
            <a:ext cx="10527115" cy="7658469"/>
          </a:xfrm>
          <a:custGeom>
            <a:avLst/>
            <a:gdLst/>
            <a:ahLst/>
            <a:cxnLst/>
            <a:rect l="l" t="t" r="r" b="b"/>
            <a:pathLst>
              <a:path w="10527115" h="7658469">
                <a:moveTo>
                  <a:pt x="0" y="0"/>
                </a:moveTo>
                <a:lnTo>
                  <a:pt x="10527115" y="0"/>
                </a:lnTo>
                <a:lnTo>
                  <a:pt x="10527115" y="7658469"/>
                </a:lnTo>
                <a:lnTo>
                  <a:pt x="0" y="765846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 l="-9637" r="-19916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0" y="3997654"/>
            <a:ext cx="10527115" cy="2352928"/>
            <a:chOff x="0" y="0"/>
            <a:chExt cx="2829116" cy="63233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829116" cy="632339"/>
            </a:xfrm>
            <a:custGeom>
              <a:avLst/>
              <a:gdLst/>
              <a:ahLst/>
              <a:cxnLst/>
              <a:rect l="l" t="t" r="r" b="b"/>
              <a:pathLst>
                <a:path w="2829116" h="632339">
                  <a:moveTo>
                    <a:pt x="2625916" y="0"/>
                  </a:moveTo>
                  <a:cubicBezTo>
                    <a:pt x="2738140" y="0"/>
                    <a:pt x="2829116" y="141554"/>
                    <a:pt x="2829116" y="316170"/>
                  </a:cubicBezTo>
                  <a:cubicBezTo>
                    <a:pt x="2829116" y="490785"/>
                    <a:pt x="2738140" y="632339"/>
                    <a:pt x="2625916" y="632339"/>
                  </a:cubicBezTo>
                  <a:lnTo>
                    <a:pt x="203200" y="632339"/>
                  </a:lnTo>
                  <a:cubicBezTo>
                    <a:pt x="90976" y="632339"/>
                    <a:pt x="0" y="490785"/>
                    <a:pt x="0" y="316170"/>
                  </a:cubicBezTo>
                  <a:cubicBezTo>
                    <a:pt x="0" y="141554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1A730">
                <a:alpha val="48627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2829116" cy="67043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07568" y="0"/>
            <a:ext cx="17914926" cy="1286193"/>
            <a:chOff x="0" y="0"/>
            <a:chExt cx="4718334" cy="33875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718334" cy="338750"/>
            </a:xfrm>
            <a:custGeom>
              <a:avLst/>
              <a:gdLst/>
              <a:ahLst/>
              <a:cxnLst/>
              <a:rect l="l" t="t" r="r" b="b"/>
              <a:pathLst>
                <a:path w="4718334" h="338750">
                  <a:moveTo>
                    <a:pt x="4515134" y="0"/>
                  </a:moveTo>
                  <a:cubicBezTo>
                    <a:pt x="4627359" y="0"/>
                    <a:pt x="4718334" y="75832"/>
                    <a:pt x="4718334" y="169375"/>
                  </a:cubicBezTo>
                  <a:cubicBezTo>
                    <a:pt x="4718334" y="262918"/>
                    <a:pt x="4627359" y="338750"/>
                    <a:pt x="4515134" y="338750"/>
                  </a:cubicBezTo>
                  <a:lnTo>
                    <a:pt x="203200" y="338750"/>
                  </a:lnTo>
                  <a:cubicBezTo>
                    <a:pt x="90976" y="338750"/>
                    <a:pt x="0" y="262918"/>
                    <a:pt x="0" y="169375"/>
                  </a:cubicBezTo>
                  <a:cubicBezTo>
                    <a:pt x="0" y="75832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1A730">
                <a:alpha val="52941"/>
              </a:srgbClr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4718334" cy="3768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207568" y="-274500"/>
            <a:ext cx="1070355" cy="17475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B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0" y="4404995"/>
            <a:ext cx="10527115" cy="1500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19"/>
              </a:lnSpc>
            </a:pPr>
            <a:r>
              <a:rPr lang="en-US" sz="4299" b="1">
                <a:solidFill>
                  <a:srgbClr val="CD122A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Learning to </a:t>
            </a:r>
            <a:r>
              <a:rPr lang="en-US" sz="4299" b="1">
                <a:solidFill>
                  <a:srgbClr val="218F5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Lead: Emirates’</a:t>
            </a:r>
            <a:r>
              <a:rPr lang="en-US" sz="4299" b="1">
                <a:solidFill>
                  <a:srgbClr val="CD122A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42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Training &amp; </a:t>
            </a:r>
            <a:r>
              <a:rPr lang="en-US" sz="42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Development Programs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77924" y="220682"/>
            <a:ext cx="16237281" cy="738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19"/>
              </a:lnSpc>
            </a:pPr>
            <a:r>
              <a:rPr lang="en-US" sz="4299" b="1">
                <a:solidFill>
                  <a:srgbClr val="EA4242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Why Training</a:t>
            </a:r>
            <a:r>
              <a:rPr lang="en-US" sz="42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4299" b="1">
                <a:solidFill>
                  <a:srgbClr val="218F5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&amp; Development </a:t>
            </a:r>
            <a:r>
              <a:rPr lang="en-US" sz="42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Matter at </a:t>
            </a:r>
            <a:r>
              <a:rPr lang="en-US" sz="42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Emirates Airline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527115" y="1614805"/>
            <a:ext cx="7760885" cy="84480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Emirates places a high importance on the training &amp; development of its employees. The success of Emirates, in particular its safety, quality of service &amp; international reputation, relies on having employees with high skill levels. Continuous training of pilots, cabin crews, engineers &amp; ground personnel allows Emirates to maintain its employees’ competency, confidence &amp; compliance with international aviation standards. Therefore, training enables Emirates to continue delivering world-class service and achieve operational excellence throughout its global network.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120558" y="-506860"/>
            <a:ext cx="2981996" cy="4350393"/>
          </a:xfrm>
          <a:custGeom>
            <a:avLst/>
            <a:gdLst/>
            <a:ahLst/>
            <a:cxnLst/>
            <a:rect l="l" t="t" r="r" b="b"/>
            <a:pathLst>
              <a:path w="2981996" h="4350393">
                <a:moveTo>
                  <a:pt x="0" y="0"/>
                </a:moveTo>
                <a:lnTo>
                  <a:pt x="2981997" y="0"/>
                </a:lnTo>
                <a:lnTo>
                  <a:pt x="2981997" y="4350392"/>
                </a:lnTo>
                <a:lnTo>
                  <a:pt x="0" y="435039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3000"/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0" y="1152842"/>
            <a:ext cx="18288000" cy="72478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A centralized location for training services is provided by Emirates Aviation College's programmes for those who will perform duties as flight attendants, pilots, aircraft technicians, and ground personnel.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Safety certification training for employees includes safety regulations and response training, as well as regulations education.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Workshops to develop understanding of hospitality and customer service, build an appreciation for cultural diversity, and improve communication skills and competence to support excellence in guest service.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E-learning platforms, including e-Learning Modules (ELM), VR simulations, and other technology-supported e-learning methods, such as the e-Learning Interface (ELI) for cabin crew members, technical personnel, and pilots.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Supervisor/manager leadership programs develop future leaders from within the organization.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-95250"/>
            <a:ext cx="11121135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51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Current HR Policies and Practices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8202194" y="1028700"/>
            <a:ext cx="10085806" cy="8637118"/>
          </a:xfrm>
          <a:custGeom>
            <a:avLst/>
            <a:gdLst/>
            <a:ahLst/>
            <a:cxnLst/>
            <a:rect l="l" t="t" r="r" b="b"/>
            <a:pathLst>
              <a:path w="10085806" h="8637118">
                <a:moveTo>
                  <a:pt x="0" y="0"/>
                </a:moveTo>
                <a:lnTo>
                  <a:pt x="10085806" y="0"/>
                </a:lnTo>
                <a:lnTo>
                  <a:pt x="10085806" y="8637118"/>
                </a:lnTo>
                <a:lnTo>
                  <a:pt x="0" y="863711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37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pic>
        <p:nvPicPr>
          <p:cNvPr id="3" name="Picture 3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>
            <a:alphaModFix amt="73000"/>
          </a:blip>
          <a:srcRect/>
          <a:stretch>
            <a:fillRect/>
          </a:stretch>
        </p:blipFill>
        <p:spPr>
          <a:xfrm>
            <a:off x="569225" y="5921577"/>
            <a:ext cx="7333722" cy="4180222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0" y="1467902"/>
            <a:ext cx="15805895" cy="42475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3655" lvl="1" indent="-366827" algn="just">
              <a:lnSpc>
                <a:spcPts val="4757"/>
              </a:lnSpc>
              <a:buFont typeface="Arial"/>
              <a:buChar char="•"/>
            </a:pPr>
            <a:r>
              <a:rPr lang="en-US" sz="3398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Recognise Skill Shortages for Performance Management and Customer Feedback</a:t>
            </a:r>
          </a:p>
          <a:p>
            <a:pPr marL="733655" lvl="1" indent="-366827" algn="just">
              <a:lnSpc>
                <a:spcPts val="4757"/>
              </a:lnSpc>
              <a:buFont typeface="Arial"/>
              <a:buChar char="•"/>
            </a:pPr>
            <a:r>
              <a:rPr lang="en-US" sz="3398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Determine Appropriate Training Courses for Crew, Ground Staff, and Technical Teams to Close Skills Gaps</a:t>
            </a:r>
          </a:p>
          <a:p>
            <a:pPr marL="733655" lvl="1" indent="-366827" algn="just">
              <a:lnSpc>
                <a:spcPts val="4757"/>
              </a:lnSpc>
              <a:buFont typeface="Arial"/>
              <a:buChar char="•"/>
            </a:pPr>
            <a:r>
              <a:rPr lang="en-US" sz="3398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Monitor the training progress of staff post-training, especially through Probation and transition into new positions. Once Staff have completed their training, provide On-the-job Coaching and Mentoring to reinforce learning.</a:t>
            </a:r>
          </a:p>
          <a:p>
            <a:pPr marL="733655" lvl="1" indent="-366827" algn="just">
              <a:lnSpc>
                <a:spcPts val="4757"/>
              </a:lnSpc>
              <a:buFont typeface="Arial"/>
              <a:buChar char="•"/>
            </a:pPr>
            <a:r>
              <a:rPr lang="en-US" sz="3398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Support Compliance of Staff Completing Mandatory Safety and Service Training.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0" y="141605"/>
            <a:ext cx="18288000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Role of Line Managers in Implementation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12939" b="33813"/>
          <a:stretch>
            <a:fillRect/>
          </a:stretch>
        </p:blipFill>
        <p:spPr>
          <a:xfrm>
            <a:off x="-169915" y="0"/>
            <a:ext cx="18457915" cy="10287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66092" y="-200025"/>
            <a:ext cx="11386424" cy="991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Strategic Alignment with Company Goals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828675"/>
            <a:ext cx="2579013" cy="991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GOALS: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579013" y="2089761"/>
            <a:ext cx="4092922" cy="1247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Premium customer experience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579013" y="4907481"/>
            <a:ext cx="4435090" cy="1247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 Training improves service excellence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579013" y="7023572"/>
            <a:ext cx="4435090" cy="29806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Emirates’ reputation depends on consistent 5-star service across all flights.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270458" y="2646656"/>
            <a:ext cx="3085386" cy="647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Safety leadership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341177" y="4453255"/>
            <a:ext cx="4943948" cy="1247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 Mandatory technical &amp; emergency training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41177" y="6814820"/>
            <a:ext cx="5614345" cy="2447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Ensures compliance with IATA, GCAA, and international aviation standards.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644524" y="3293721"/>
            <a:ext cx="0" cy="1747110"/>
          </a:xfrm>
          <a:prstGeom prst="line">
            <a:avLst/>
          </a:prstGeom>
          <a:ln w="1905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2" name="AutoShape 12"/>
          <p:cNvSpPr/>
          <p:nvPr/>
        </p:nvSpPr>
        <p:spPr>
          <a:xfrm>
            <a:off x="4606424" y="6154621"/>
            <a:ext cx="19050" cy="935627"/>
          </a:xfrm>
          <a:prstGeom prst="line">
            <a:avLst/>
          </a:prstGeom>
          <a:ln w="1905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3" name="AutoShape 13"/>
          <p:cNvSpPr/>
          <p:nvPr/>
        </p:nvSpPr>
        <p:spPr>
          <a:xfrm>
            <a:off x="12813151" y="3293721"/>
            <a:ext cx="0" cy="1462955"/>
          </a:xfrm>
          <a:prstGeom prst="line">
            <a:avLst/>
          </a:prstGeom>
          <a:ln w="1905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4" name="AutoShape 14"/>
          <p:cNvSpPr/>
          <p:nvPr/>
        </p:nvSpPr>
        <p:spPr>
          <a:xfrm>
            <a:off x="12813151" y="5597726"/>
            <a:ext cx="0" cy="1374272"/>
          </a:xfrm>
          <a:prstGeom prst="line">
            <a:avLst/>
          </a:prstGeom>
          <a:ln w="1905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</p:spTree>
  </p:cSld>
  <p:clrMapOvr>
    <a:masterClrMapping/>
  </p:clrMapOvr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0B4B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481444" y="-201049"/>
            <a:ext cx="13509197" cy="10488049"/>
          </a:xfrm>
          <a:custGeom>
            <a:avLst/>
            <a:gdLst/>
            <a:ahLst/>
            <a:cxnLst/>
            <a:rect l="l" t="t" r="r" b="b"/>
            <a:pathLst>
              <a:path w="13509197" h="10488049">
                <a:moveTo>
                  <a:pt x="0" y="0"/>
                </a:moveTo>
                <a:lnTo>
                  <a:pt x="13509197" y="0"/>
                </a:lnTo>
                <a:lnTo>
                  <a:pt x="13509197" y="10488049"/>
                </a:lnTo>
                <a:lnTo>
                  <a:pt x="0" y="1048804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2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2199515" y="4453255"/>
            <a:ext cx="4987895" cy="1247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Multicultural and language training.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81606" y="7338695"/>
            <a:ext cx="4823713" cy="1847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Staff are trained to handle diverse passengers and routes worldwide.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778449" y="1945966"/>
            <a:ext cx="4246364" cy="647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 Digital transformation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1809362" y="4453255"/>
            <a:ext cx="4916491" cy="1247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Upskilling employees in digital tools</a:t>
            </a:r>
          </a:p>
        </p:txBody>
      </p:sp>
      <p:sp>
        <p:nvSpPr>
          <p:cNvPr id="7" name="AutoShape 7"/>
          <p:cNvSpPr/>
          <p:nvPr/>
        </p:nvSpPr>
        <p:spPr>
          <a:xfrm>
            <a:off x="4680308" y="2593031"/>
            <a:ext cx="196734" cy="2073582"/>
          </a:xfrm>
          <a:prstGeom prst="line">
            <a:avLst/>
          </a:prstGeom>
          <a:ln w="1905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8" name="AutoShape 8"/>
          <p:cNvSpPr/>
          <p:nvPr/>
        </p:nvSpPr>
        <p:spPr>
          <a:xfrm>
            <a:off x="14236695" y="2593031"/>
            <a:ext cx="30913" cy="1993574"/>
          </a:xfrm>
          <a:prstGeom prst="line">
            <a:avLst/>
          </a:prstGeom>
          <a:ln w="1905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9" name="AutoShape 9"/>
          <p:cNvSpPr/>
          <p:nvPr/>
        </p:nvSpPr>
        <p:spPr>
          <a:xfrm>
            <a:off x="4677187" y="5709392"/>
            <a:ext cx="16276" cy="1762653"/>
          </a:xfrm>
          <a:prstGeom prst="line">
            <a:avLst/>
          </a:prstGeom>
          <a:ln w="1905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0" name="AutoShape 10"/>
          <p:cNvSpPr/>
          <p:nvPr/>
        </p:nvSpPr>
        <p:spPr>
          <a:xfrm>
            <a:off x="14252151" y="5710868"/>
            <a:ext cx="30913" cy="1993574"/>
          </a:xfrm>
          <a:prstGeom prst="line">
            <a:avLst/>
          </a:prstGeom>
          <a:ln w="1905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11" name="TextBox 11"/>
          <p:cNvSpPr txBox="1"/>
          <p:nvPr/>
        </p:nvSpPr>
        <p:spPr>
          <a:xfrm>
            <a:off x="2552508" y="1907031"/>
            <a:ext cx="4281909" cy="647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Global expansion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1778449" y="7582094"/>
            <a:ext cx="5480851" cy="1847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Supports digital check-ins, automated operations, and HR analytics.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13302" b="13302"/>
          <a:stretch>
            <a:fillRect/>
          </a:stretch>
        </p:blipFill>
        <p:spPr>
          <a:xfrm>
            <a:off x="0" y="-722888"/>
            <a:ext cx="18288000" cy="11732775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0" y="-200025"/>
            <a:ext cx="12542761" cy="991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Key HR Challenges Faced by the Company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895350"/>
            <a:ext cx="18288000" cy="60477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Significant global operating scale, coupled with significant simulators and specially qualified instructors to train for large operations, drives up the costs of aviation training.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The speed of change within the aviation industry will lead to continual updates in AI systems, digital tools, and new aircraft.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The nature of employee turnover, particularly amongst cabin crew, leads to having to repeat the training numerous times due to this high turnover.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A culturally diverse workforce with employees from over 150 different nationalities would require specific communication and training for international cabin service.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Scheduling Issues exist due to operational staff working across multiple time zones and different shifts.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927405" y="2185670"/>
            <a:ext cx="4000307" cy="3838006"/>
          </a:xfrm>
          <a:custGeom>
            <a:avLst/>
            <a:gdLst/>
            <a:ahLst/>
            <a:cxnLst/>
            <a:rect l="l" t="t" r="r" b="b"/>
            <a:pathLst>
              <a:path w="4000307" h="3838006">
                <a:moveTo>
                  <a:pt x="0" y="0"/>
                </a:moveTo>
                <a:lnTo>
                  <a:pt x="4000307" y="0"/>
                </a:lnTo>
                <a:lnTo>
                  <a:pt x="4000307" y="3838006"/>
                </a:lnTo>
                <a:lnTo>
                  <a:pt x="0" y="383800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51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3181230" y="6210869"/>
            <a:ext cx="5106770" cy="4076131"/>
          </a:xfrm>
          <a:custGeom>
            <a:avLst/>
            <a:gdLst/>
            <a:ahLst/>
            <a:cxnLst/>
            <a:rect l="l" t="t" r="r" b="b"/>
            <a:pathLst>
              <a:path w="5106770" h="4076131">
                <a:moveTo>
                  <a:pt x="0" y="0"/>
                </a:moveTo>
                <a:lnTo>
                  <a:pt x="5106770" y="0"/>
                </a:lnTo>
                <a:lnTo>
                  <a:pt x="5106770" y="4076131"/>
                </a:lnTo>
                <a:lnTo>
                  <a:pt x="0" y="407613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58000"/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0" y="-200025"/>
            <a:ext cx="7794189" cy="991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Practical Recommendations</a:t>
            </a:r>
            <a:r>
              <a:rPr lang="en-US" sz="51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0" y="895350"/>
            <a:ext cx="16793885" cy="2447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Enhance Digital &amp; Hybrid Learning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Introduce more VR simulations for emergency training to reduce physical training costs.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Expand flexible online learning modules accessible across time zones.</a:t>
            </a:r>
          </a:p>
          <a:p>
            <a:pPr algn="l">
              <a:lnSpc>
                <a:spcPts val="4759"/>
              </a:lnSpc>
            </a:pPr>
            <a:endParaRPr lang="en-US" sz="3399">
              <a:solidFill>
                <a:srgbClr val="000000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63532" y="6195126"/>
            <a:ext cx="16466820" cy="2380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I</a:t>
            </a:r>
            <a:r>
              <a:rPr lang="en-US" sz="33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mprove Leadership &amp; Coaching Skills of Line Managers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Provide managers with coaching certification and micro-leadership training.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Use digital dashboards for tracking employee development.</a:t>
            </a:r>
          </a:p>
          <a:p>
            <a:pPr algn="just">
              <a:lnSpc>
                <a:spcPts val="4759"/>
              </a:lnSpc>
            </a:pPr>
            <a:endParaRPr lang="en-US" sz="33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1279240" y="2102671"/>
            <a:ext cx="6596685" cy="3802089"/>
          </a:xfrm>
          <a:custGeom>
            <a:avLst/>
            <a:gdLst/>
            <a:ahLst/>
            <a:cxnLst/>
            <a:rect l="l" t="t" r="r" b="b"/>
            <a:pathLst>
              <a:path w="6596685" h="3802089">
                <a:moveTo>
                  <a:pt x="0" y="0"/>
                </a:moveTo>
                <a:lnTo>
                  <a:pt x="6596685" y="0"/>
                </a:lnTo>
                <a:lnTo>
                  <a:pt x="6596685" y="3802089"/>
                </a:lnTo>
                <a:lnTo>
                  <a:pt x="0" y="380208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3577224" y="2409340"/>
            <a:ext cx="4795203" cy="4487255"/>
          </a:xfrm>
          <a:custGeom>
            <a:avLst/>
            <a:gdLst/>
            <a:ahLst/>
            <a:cxnLst/>
            <a:rect l="l" t="t" r="r" b="b"/>
            <a:pathLst>
              <a:path w="4795203" h="4487255">
                <a:moveTo>
                  <a:pt x="0" y="0"/>
                </a:moveTo>
                <a:lnTo>
                  <a:pt x="4795203" y="0"/>
                </a:lnTo>
                <a:lnTo>
                  <a:pt x="4795203" y="4487254"/>
                </a:lnTo>
                <a:lnTo>
                  <a:pt x="0" y="448725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4000"/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3204352" y="5904760"/>
            <a:ext cx="4054948" cy="4114800"/>
          </a:xfrm>
          <a:custGeom>
            <a:avLst/>
            <a:gdLst/>
            <a:ahLst/>
            <a:cxnLst/>
            <a:rect l="l" t="t" r="r" b="b"/>
            <a:pathLst>
              <a:path w="4054948" h="4114800">
                <a:moveTo>
                  <a:pt x="0" y="0"/>
                </a:moveTo>
                <a:lnTo>
                  <a:pt x="4054948" y="0"/>
                </a:lnTo>
                <a:lnTo>
                  <a:pt x="405494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71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0" y="322131"/>
            <a:ext cx="17875925" cy="1780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Increase Cultural &amp; Emotional Intelligence Training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Workshops for multicultural communication, conflict management, and inclusivity.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Helps create a more cohesive, globally aligned workforce.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0" y="7525394"/>
            <a:ext cx="15247620" cy="2380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  <a:r>
              <a:rPr lang="en-US" sz="33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Build Partnerships for Technical Training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Collaborate with aviation institutes (e.g., CAE, Boeing Training Center).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Ensures Emirates stays ahead with new aircraft technologies.</a:t>
            </a:r>
          </a:p>
          <a:p>
            <a:pPr algn="l">
              <a:lnSpc>
                <a:spcPts val="4759"/>
              </a:lnSpc>
            </a:pPr>
            <a:endParaRPr lang="en-US" sz="3399">
              <a:solidFill>
                <a:srgbClr val="000000"/>
              </a:solidFill>
              <a:latin typeface="Canva Sans"/>
              <a:ea typeface="Canva Sans"/>
              <a:cs typeface="Canva Sans"/>
              <a:sym typeface="Canva Sans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2241081"/>
            <a:ext cx="10527115" cy="6699105"/>
          </a:xfrm>
          <a:custGeom>
            <a:avLst/>
            <a:gdLst/>
            <a:ahLst/>
            <a:cxnLst/>
            <a:rect l="l" t="t" r="r" b="b"/>
            <a:pathLst>
              <a:path w="10527115" h="6699105">
                <a:moveTo>
                  <a:pt x="0" y="0"/>
                </a:moveTo>
                <a:lnTo>
                  <a:pt x="10527115" y="0"/>
                </a:lnTo>
                <a:lnTo>
                  <a:pt x="10527115" y="6699105"/>
                </a:lnTo>
                <a:lnTo>
                  <a:pt x="0" y="669910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494" t="-3210" b="-3210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86537" y="0"/>
            <a:ext cx="17914926" cy="1286193"/>
            <a:chOff x="0" y="0"/>
            <a:chExt cx="4718334" cy="33875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718334" cy="338750"/>
            </a:xfrm>
            <a:custGeom>
              <a:avLst/>
              <a:gdLst/>
              <a:ahLst/>
              <a:cxnLst/>
              <a:rect l="l" t="t" r="r" b="b"/>
              <a:pathLst>
                <a:path w="4718334" h="338750">
                  <a:moveTo>
                    <a:pt x="4515134" y="0"/>
                  </a:moveTo>
                  <a:cubicBezTo>
                    <a:pt x="4627359" y="0"/>
                    <a:pt x="4718334" y="75832"/>
                    <a:pt x="4718334" y="169375"/>
                  </a:cubicBezTo>
                  <a:cubicBezTo>
                    <a:pt x="4718334" y="262918"/>
                    <a:pt x="4627359" y="338750"/>
                    <a:pt x="4515134" y="338750"/>
                  </a:cubicBezTo>
                  <a:lnTo>
                    <a:pt x="203200" y="338750"/>
                  </a:lnTo>
                  <a:cubicBezTo>
                    <a:pt x="90976" y="338750"/>
                    <a:pt x="0" y="262918"/>
                    <a:pt x="0" y="169375"/>
                  </a:cubicBezTo>
                  <a:cubicBezTo>
                    <a:pt x="0" y="75832"/>
                    <a:pt x="90976" y="0"/>
                    <a:pt x="203200" y="0"/>
                  </a:cubicBezTo>
                  <a:close/>
                </a:path>
              </a:pathLst>
            </a:custGeom>
            <a:solidFill>
              <a:srgbClr val="E1A730">
                <a:alpha val="52941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718334" cy="3768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028700" y="244895"/>
            <a:ext cx="16584279" cy="7209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39"/>
              </a:lnSpc>
            </a:pPr>
            <a:r>
              <a:rPr lang="en-US" sz="4242" b="1">
                <a:solidFill>
                  <a:srgbClr val="CD122A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Smart HR: </a:t>
            </a:r>
            <a:r>
              <a:rPr lang="en-US" sz="4242" b="1">
                <a:solidFill>
                  <a:srgbClr val="22814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Leveraging Technology</a:t>
            </a:r>
            <a:r>
              <a:rPr lang="en-US" sz="4242" b="1">
                <a:solidFill>
                  <a:srgbClr val="CD122A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4242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for Workforce</a:t>
            </a:r>
            <a:r>
              <a:rPr lang="en-US" sz="4242" b="1">
                <a:solidFill>
                  <a:srgbClr val="CD122A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</a:t>
            </a:r>
            <a:r>
              <a:rPr lang="en-US" sz="4242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Excellence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527115" y="2107731"/>
            <a:ext cx="7760885" cy="72478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HR technology and digital transformation are essential for Emirates Airlines as the company manages a large, global workforce. By using advanced HR systems, AI tools, digital learning platforms, and self-service portals, Emirates improves efficiency, reduces manual work, and delivers a better employee experience. Digital transformation helps the airline stay competitive, support its global operations, and maintain high service and safety standards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414642" y="135335"/>
            <a:ext cx="11436669" cy="10035677"/>
          </a:xfrm>
          <a:custGeom>
            <a:avLst/>
            <a:gdLst/>
            <a:ahLst/>
            <a:cxnLst/>
            <a:rect l="l" t="t" r="r" b="b"/>
            <a:pathLst>
              <a:path w="11436669" h="10035677">
                <a:moveTo>
                  <a:pt x="0" y="0"/>
                </a:moveTo>
                <a:lnTo>
                  <a:pt x="11436669" y="0"/>
                </a:lnTo>
                <a:lnTo>
                  <a:pt x="11436669" y="10035677"/>
                </a:lnTo>
                <a:lnTo>
                  <a:pt x="0" y="1003567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0" y="1452880"/>
            <a:ext cx="16230600" cy="72478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HRIS (Human Resources and Personnel Information System) allows for the automation of all employee-related functions, including payroll, attendance, scheduling, and all records maintained on each employee.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Recruitment tools using AI are commonly used to screen applicants, analyze their video interviews, and manage assessment results.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Digital learning platforms include e-learning, virtual reality simulations, and online compliance training for both crew and technical personnel.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Employee services via the self-service HR portal enable employees to digitally apply for absences, check their individual schedules, submit documents, and manage their performance.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Analytics enables HR to predict its future workforce requirements and turnover patterns and assist with workforce planning.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-64690"/>
            <a:ext cx="9612154" cy="991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 Current HR Policies and Practices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418" r="1319" b="1752"/>
          <a:stretch>
            <a:fillRect/>
          </a:stretch>
        </p:blipFill>
        <p:spPr>
          <a:xfrm>
            <a:off x="0" y="0"/>
            <a:ext cx="18288000" cy="10334263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171949" y="4843245"/>
            <a:ext cx="5308641" cy="1247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Automation reduces manual work.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71949" y="7858448"/>
            <a:ext cx="5308641" cy="1247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Faster HR processes improve workforce productivity.</a:t>
            </a:r>
          </a:p>
        </p:txBody>
      </p:sp>
      <p:sp>
        <p:nvSpPr>
          <p:cNvPr id="5" name="AutoShape 5"/>
          <p:cNvSpPr/>
          <p:nvPr/>
        </p:nvSpPr>
        <p:spPr>
          <a:xfrm flipH="1">
            <a:off x="4958800" y="2775041"/>
            <a:ext cx="0" cy="1901619"/>
          </a:xfrm>
          <a:prstGeom prst="line">
            <a:avLst/>
          </a:prstGeom>
          <a:ln w="1905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6" name="AutoShape 6"/>
          <p:cNvSpPr/>
          <p:nvPr/>
        </p:nvSpPr>
        <p:spPr>
          <a:xfrm flipH="1">
            <a:off x="13171630" y="2625022"/>
            <a:ext cx="0" cy="1901619"/>
          </a:xfrm>
          <a:prstGeom prst="line">
            <a:avLst/>
          </a:prstGeom>
          <a:ln w="1905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7" name="AutoShape 7"/>
          <p:cNvSpPr/>
          <p:nvPr/>
        </p:nvSpPr>
        <p:spPr>
          <a:xfrm flipH="1">
            <a:off x="4731019" y="6090179"/>
            <a:ext cx="0" cy="1901619"/>
          </a:xfrm>
          <a:prstGeom prst="line">
            <a:avLst/>
          </a:prstGeom>
          <a:ln w="1905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8" name="TextBox 8"/>
          <p:cNvSpPr txBox="1"/>
          <p:nvPr/>
        </p:nvSpPr>
        <p:spPr>
          <a:xfrm>
            <a:off x="0" y="-200025"/>
            <a:ext cx="11551564" cy="991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 Strategic Alignment with Company Goals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323530" y="1828041"/>
            <a:ext cx="5308641" cy="647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Goal: Operational efficiency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978216" y="1828041"/>
            <a:ext cx="3529113" cy="6470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 Premium service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46904" y="4543207"/>
            <a:ext cx="6039953" cy="1247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Data helps improve training and customer service performance.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video>
              <p:cMediaNode vol="100000">
                <p:cTn id="2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70061" y="0"/>
            <a:ext cx="13901277" cy="9520143"/>
          </a:xfrm>
          <a:custGeom>
            <a:avLst/>
            <a:gdLst/>
            <a:ahLst/>
            <a:cxnLst/>
            <a:rect l="l" t="t" r="r" b="b"/>
            <a:pathLst>
              <a:path w="13901277" h="9520143">
                <a:moveTo>
                  <a:pt x="0" y="0"/>
                </a:moveTo>
                <a:lnTo>
                  <a:pt x="13901277" y="0"/>
                </a:lnTo>
                <a:lnTo>
                  <a:pt x="13901277" y="9520143"/>
                </a:lnTo>
                <a:lnTo>
                  <a:pt x="0" y="95201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1227836" y="962025"/>
            <a:ext cx="3575923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Global expansion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09854" y="4519930"/>
            <a:ext cx="6031595" cy="17805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Emirates positions itself as a modern, tech-forward airline.</a:t>
            </a:r>
          </a:p>
        </p:txBody>
      </p:sp>
      <p:sp>
        <p:nvSpPr>
          <p:cNvPr id="5" name="AutoShape 5"/>
          <p:cNvSpPr/>
          <p:nvPr/>
        </p:nvSpPr>
        <p:spPr>
          <a:xfrm flipH="1">
            <a:off x="2996748" y="1515588"/>
            <a:ext cx="0" cy="3027837"/>
          </a:xfrm>
          <a:prstGeom prst="line">
            <a:avLst/>
          </a:prstGeom>
          <a:ln w="1905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6" name="AutoShape 6"/>
          <p:cNvSpPr/>
          <p:nvPr/>
        </p:nvSpPr>
        <p:spPr>
          <a:xfrm>
            <a:off x="9144000" y="1585595"/>
            <a:ext cx="0" cy="3027837"/>
          </a:xfrm>
          <a:prstGeom prst="line">
            <a:avLst/>
          </a:prstGeom>
          <a:ln w="1905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sp>
        <p:nvSpPr>
          <p:cNvPr id="7" name="AutoShape 7"/>
          <p:cNvSpPr/>
          <p:nvPr/>
        </p:nvSpPr>
        <p:spPr>
          <a:xfrm flipH="1">
            <a:off x="15398271" y="2142490"/>
            <a:ext cx="73068" cy="2505881"/>
          </a:xfrm>
          <a:prstGeom prst="line">
            <a:avLst/>
          </a:prstGeom>
          <a:ln w="1905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78" y="6258988"/>
            <a:ext cx="3207262" cy="2994685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0" y="4519930"/>
            <a:ext cx="6031595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Digital systems support a large, diverse workforce.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56038" y="962025"/>
            <a:ext cx="3575923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Innovation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3683377" y="962025"/>
            <a:ext cx="3575923" cy="11804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Cost optimisation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637193" y="4476750"/>
            <a:ext cx="5668291" cy="3580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Emirates positions itself as a modern, tech-forward airline.Digital platforms reduce training, recruitment, and administrative costs.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248" b="-31751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0" y="1198512"/>
            <a:ext cx="18288000" cy="6647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Resistance to technological change amongst staff unable or unwilling to change their working practices, often particularly affecting older and less digitally literate staff. 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The expense of implementation (particularly where cutting edge digital systems such as Virtual Reality (VR) training and Artificial Intelligence (AI) are concerned). 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Concerns regarding cyber-security and protection of employees' personal information on networks around the world. 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Staff require continuous up-skilling to become capable of effectively utilising new digital tools. 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There will be issues concerning the integration of legacy software and hardware systems with digital HR systems.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The amount of HR data created in today's modern workplaces is often large, making it more complicated to analyse effectively.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-200025"/>
            <a:ext cx="11761589" cy="991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Key HR Challenges Faced by the Company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2067162" y="3986530"/>
            <a:ext cx="3019507" cy="3019507"/>
          </a:xfrm>
          <a:custGeom>
            <a:avLst/>
            <a:gdLst/>
            <a:ahLst/>
            <a:cxnLst/>
            <a:rect l="l" t="t" r="r" b="b"/>
            <a:pathLst>
              <a:path w="3019507" h="3019507">
                <a:moveTo>
                  <a:pt x="0" y="0"/>
                </a:moveTo>
                <a:lnTo>
                  <a:pt x="3019507" y="0"/>
                </a:lnTo>
                <a:lnTo>
                  <a:pt x="3019507" y="3019507"/>
                </a:lnTo>
                <a:lnTo>
                  <a:pt x="0" y="301950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1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84772" y="-20292"/>
            <a:ext cx="9534272" cy="10307292"/>
          </a:xfrm>
          <a:custGeom>
            <a:avLst/>
            <a:gdLst/>
            <a:ahLst/>
            <a:cxnLst/>
            <a:rect l="l" t="t" r="r" b="b"/>
            <a:pathLst>
              <a:path w="9534272" h="10307292">
                <a:moveTo>
                  <a:pt x="0" y="0"/>
                </a:moveTo>
                <a:lnTo>
                  <a:pt x="9534272" y="0"/>
                </a:lnTo>
                <a:lnTo>
                  <a:pt x="9534272" y="10307292"/>
                </a:lnTo>
                <a:lnTo>
                  <a:pt x="0" y="1030729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53000"/>
            </a:blip>
            <a:stretch>
              <a:fillRect l="-1013" r="-1013"/>
            </a:stretch>
          </a:blipFill>
          <a:ln cap="sq">
            <a:noFill/>
            <a:prstDash val="solid"/>
            <a:miter/>
          </a:ln>
        </p:spPr>
      </p:sp>
      <p:sp>
        <p:nvSpPr>
          <p:cNvPr id="4" name="TextBox 4"/>
          <p:cNvSpPr txBox="1"/>
          <p:nvPr/>
        </p:nvSpPr>
        <p:spPr>
          <a:xfrm>
            <a:off x="84772" y="-95250"/>
            <a:ext cx="9059228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Practical Recommendations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4772" y="895350"/>
            <a:ext cx="13927931" cy="2447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 Improve Digital Training &amp; Support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Create digital helpdesks to assist employees struggling with new systems.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Offer short mobile-friendly tutorials for every HR tool.</a:t>
            </a:r>
          </a:p>
          <a:p>
            <a:pPr algn="just">
              <a:lnSpc>
                <a:spcPts val="4759"/>
              </a:lnSpc>
            </a:pPr>
            <a:endParaRPr lang="en-US" sz="3399">
              <a:solidFill>
                <a:srgbClr val="000000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0" y="3853180"/>
            <a:ext cx="12351846" cy="2447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 Strengthen Cybersecurity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Mandatory training on data protection and password safety.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Regular security audits and two-factor authentication.</a:t>
            </a:r>
          </a:p>
          <a:p>
            <a:pPr algn="l">
              <a:lnSpc>
                <a:spcPts val="4759"/>
              </a:lnSpc>
            </a:pPr>
            <a:endParaRPr lang="en-US" sz="3399">
              <a:solidFill>
                <a:srgbClr val="000000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0" y="6405245"/>
            <a:ext cx="13634324" cy="2447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 </a:t>
            </a: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Increase Line Manager Involvement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Provide mini-certification courses in digital HR management.</a:t>
            </a:r>
          </a:p>
          <a:p>
            <a:pPr marL="734059" lvl="1" indent="-367030" algn="just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Give managers incentives for successful digital adoption in their teams.</a:t>
            </a:r>
          </a:p>
          <a:p>
            <a:pPr algn="just">
              <a:lnSpc>
                <a:spcPts val="4759"/>
              </a:lnSpc>
            </a:pPr>
            <a:endParaRPr lang="en-US" sz="3399">
              <a:solidFill>
                <a:srgbClr val="000000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3301611" y="1296751"/>
            <a:ext cx="3957689" cy="4114800"/>
          </a:xfrm>
          <a:custGeom>
            <a:avLst/>
            <a:gdLst/>
            <a:ahLst/>
            <a:cxnLst/>
            <a:rect l="l" t="t" r="r" b="b"/>
            <a:pathLst>
              <a:path w="3957689" h="4114800">
                <a:moveTo>
                  <a:pt x="0" y="0"/>
                </a:moveTo>
                <a:lnTo>
                  <a:pt x="3957689" y="0"/>
                </a:lnTo>
                <a:lnTo>
                  <a:pt x="3957689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6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7528294" y="5411551"/>
            <a:ext cx="5773316" cy="4114800"/>
          </a:xfrm>
          <a:custGeom>
            <a:avLst/>
            <a:gdLst/>
            <a:ahLst/>
            <a:cxnLst/>
            <a:rect l="l" t="t" r="r" b="b"/>
            <a:pathLst>
              <a:path w="5773316" h="4114800">
                <a:moveTo>
                  <a:pt x="0" y="0"/>
                </a:moveTo>
                <a:lnTo>
                  <a:pt x="5773317" y="0"/>
                </a:lnTo>
                <a:lnTo>
                  <a:pt x="577331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74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0" y="-133350"/>
            <a:ext cx="17447539" cy="1847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 </a:t>
            </a: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Improve System Integration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Use unified platforms that connect recruitment, training, payroll, and performance systems.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Reduce duplication and manual data entry.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0" y="2285668"/>
            <a:ext cx="10498070" cy="3647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Promote Employee Buy-in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Communicate benefits clearly: faster processes, transparency, and fewer errors.</a:t>
            </a:r>
          </a:p>
          <a:p>
            <a:pPr marL="734059" lvl="1" indent="-367030" algn="l">
              <a:lnSpc>
                <a:spcPts val="4759"/>
              </a:lnSpc>
              <a:buFont typeface="Arial"/>
              <a:buChar char="•"/>
            </a:pPr>
            <a:r>
              <a:rPr lang="en-US" sz="3399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Celebrate digital transformation success stories internally.</a:t>
            </a:r>
          </a:p>
          <a:p>
            <a:pPr algn="l">
              <a:lnSpc>
                <a:spcPts val="4759"/>
              </a:lnSpc>
            </a:pPr>
            <a:endParaRPr lang="en-US" sz="3399">
              <a:solidFill>
                <a:srgbClr val="000000"/>
              </a:solidFill>
              <a:latin typeface="Times New Roman MT"/>
              <a:ea typeface="Times New Roman MT"/>
              <a:cs typeface="Times New Roman MT"/>
              <a:sym typeface="Times New Roman MT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1028700"/>
            <a:ext cx="5131309" cy="3086100"/>
            <a:chOff x="0" y="0"/>
            <a:chExt cx="1351456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51456" cy="812800"/>
            </a:xfrm>
            <a:custGeom>
              <a:avLst/>
              <a:gdLst/>
              <a:ahLst/>
              <a:cxnLst/>
              <a:rect l="l" t="t" r="r" b="b"/>
              <a:pathLst>
                <a:path w="1351456" h="812800">
                  <a:moveTo>
                    <a:pt x="0" y="0"/>
                  </a:moveTo>
                  <a:lnTo>
                    <a:pt x="1351456" y="0"/>
                  </a:lnTo>
                  <a:lnTo>
                    <a:pt x="1351456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CD122A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351456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5143500"/>
            <a:ext cx="5131309" cy="3086100"/>
            <a:chOff x="0" y="0"/>
            <a:chExt cx="6841745" cy="4114800"/>
          </a:xfrm>
        </p:grpSpPr>
        <p:grpSp>
          <p:nvGrpSpPr>
            <p:cNvPr id="6" name="Group 6"/>
            <p:cNvGrpSpPr/>
            <p:nvPr/>
          </p:nvGrpSpPr>
          <p:grpSpPr>
            <a:xfrm>
              <a:off x="0" y="0"/>
              <a:ext cx="6841745" cy="4114800"/>
              <a:chOff x="0" y="0"/>
              <a:chExt cx="1351456" cy="812800"/>
            </a:xfrm>
          </p:grpSpPr>
          <p:sp>
            <p:nvSpPr>
              <p:cNvPr id="7" name="Freeform 7"/>
              <p:cNvSpPr/>
              <p:nvPr/>
            </p:nvSpPr>
            <p:spPr>
              <a:xfrm>
                <a:off x="0" y="0"/>
                <a:ext cx="1351456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1351456" h="812800">
                    <a:moveTo>
                      <a:pt x="0" y="0"/>
                    </a:moveTo>
                    <a:lnTo>
                      <a:pt x="1351456" y="0"/>
                    </a:lnTo>
                    <a:lnTo>
                      <a:pt x="1351456" y="812800"/>
                    </a:lnTo>
                    <a:lnTo>
                      <a:pt x="0" y="812800"/>
                    </a:lnTo>
                    <a:close/>
                  </a:path>
                </a:pathLst>
              </a:custGeom>
              <a:solidFill>
                <a:srgbClr val="218F53"/>
              </a:solidFill>
            </p:spPr>
          </p:sp>
          <p:sp>
            <p:nvSpPr>
              <p:cNvPr id="8" name="TextBox 8"/>
              <p:cNvSpPr txBox="1"/>
              <p:nvPr/>
            </p:nvSpPr>
            <p:spPr>
              <a:xfrm>
                <a:off x="0" y="-38100"/>
                <a:ext cx="1351456" cy="8509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9" name="TextBox 9"/>
            <p:cNvSpPr txBox="1"/>
            <p:nvPr/>
          </p:nvSpPr>
          <p:spPr>
            <a:xfrm>
              <a:off x="0" y="381423"/>
              <a:ext cx="6841745" cy="321860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759"/>
                </a:lnSpc>
              </a:pPr>
              <a:r>
                <a:rPr lang="en-US" sz="3399" b="1">
                  <a:solidFill>
                    <a:srgbClr val="000000"/>
                  </a:solidFill>
                  <a:latin typeface="Times New Roman MT Bold"/>
                  <a:ea typeface="Times New Roman MT Bold"/>
                  <a:cs typeface="Times New Roman MT Bold"/>
                  <a:sym typeface="Times New Roman MT Bold"/>
                </a:rPr>
                <a:t>People Who Keep Us Flying: Recruitment &amp; Selection for Pilots and Ground Crew</a:t>
              </a:r>
            </a:p>
          </p:txBody>
        </p:sp>
      </p:grpSp>
      <p:sp>
        <p:nvSpPr>
          <p:cNvPr id="10" name="Freeform 10"/>
          <p:cNvSpPr/>
          <p:nvPr/>
        </p:nvSpPr>
        <p:spPr>
          <a:xfrm>
            <a:off x="14120792" y="5948677"/>
            <a:ext cx="3912801" cy="4114800"/>
          </a:xfrm>
          <a:custGeom>
            <a:avLst/>
            <a:gdLst/>
            <a:ahLst/>
            <a:cxnLst/>
            <a:rect l="l" t="t" r="r" b="b"/>
            <a:pathLst>
              <a:path w="3912801" h="4114800">
                <a:moveTo>
                  <a:pt x="0" y="0"/>
                </a:moveTo>
                <a:lnTo>
                  <a:pt x="3912801" y="0"/>
                </a:lnTo>
                <a:lnTo>
                  <a:pt x="391280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71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0" y="-95250"/>
            <a:ext cx="3242905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Summary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0" y="1281430"/>
            <a:ext cx="5131309" cy="2447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People Who Keep Us Flying: Recruitment &amp; Selection for Pilots and Ground Crew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131309" y="718820"/>
            <a:ext cx="12902284" cy="3248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Emirates attracts global, high-quality talent to maintain premium service and safety.</a:t>
            </a:r>
          </a:p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Line managers help HR identify manpower needs and select suitable candidates.</a:t>
            </a:r>
          </a:p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Recruitment supports company goals such as global expansion, service excellence, and operational efficiency</a:t>
            </a:r>
            <a:r>
              <a:rPr lang="en-US" sz="3000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31309" y="5019675"/>
            <a:ext cx="12902284" cy="3248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After hiring, Emirates invests heavily in training to enhance safety, service, and technical skills.</a:t>
            </a:r>
          </a:p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Line managers reinforce training through coaching, performance feedback, and mentoring.</a:t>
            </a:r>
          </a:p>
          <a:p>
            <a:pPr marL="647702" lvl="1" indent="-323851" algn="l">
              <a:lnSpc>
                <a:spcPts val="4200"/>
              </a:lnSpc>
              <a:buFont typeface="Arial"/>
              <a:buChar char="•"/>
            </a:pPr>
            <a:r>
              <a:rPr lang="en-US" sz="3000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Training aligns with strategic goals like maintaining world-class service and meeting aviation regulations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1028700"/>
            <a:ext cx="5131309" cy="3086100"/>
            <a:chOff x="0" y="0"/>
            <a:chExt cx="1351456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51456" cy="812800"/>
            </a:xfrm>
            <a:custGeom>
              <a:avLst/>
              <a:gdLst/>
              <a:ahLst/>
              <a:cxnLst/>
              <a:rect l="l" t="t" r="r" b="b"/>
              <a:pathLst>
                <a:path w="1351456" h="812800">
                  <a:moveTo>
                    <a:pt x="0" y="0"/>
                  </a:moveTo>
                  <a:lnTo>
                    <a:pt x="1351456" y="0"/>
                  </a:lnTo>
                  <a:lnTo>
                    <a:pt x="1351456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351456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0" y="5143500"/>
            <a:ext cx="5131309" cy="3086100"/>
            <a:chOff x="0" y="0"/>
            <a:chExt cx="1351456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51456" cy="812800"/>
            </a:xfrm>
            <a:custGeom>
              <a:avLst/>
              <a:gdLst/>
              <a:ahLst/>
              <a:cxnLst/>
              <a:rect l="l" t="t" r="r" b="b"/>
              <a:pathLst>
                <a:path w="1351456" h="812800">
                  <a:moveTo>
                    <a:pt x="0" y="0"/>
                  </a:moveTo>
                  <a:lnTo>
                    <a:pt x="1351456" y="0"/>
                  </a:lnTo>
                  <a:lnTo>
                    <a:pt x="1351456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351456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749769" y="7388186"/>
            <a:ext cx="3631771" cy="2898814"/>
          </a:xfrm>
          <a:custGeom>
            <a:avLst/>
            <a:gdLst/>
            <a:ahLst/>
            <a:cxnLst/>
            <a:rect l="l" t="t" r="r" b="b"/>
            <a:pathLst>
              <a:path w="3631771" h="2898814">
                <a:moveTo>
                  <a:pt x="0" y="0"/>
                </a:moveTo>
                <a:lnTo>
                  <a:pt x="3631771" y="0"/>
                </a:lnTo>
                <a:lnTo>
                  <a:pt x="3631771" y="2898814"/>
                </a:lnTo>
                <a:lnTo>
                  <a:pt x="0" y="28988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0" y="1581467"/>
            <a:ext cx="5131309" cy="1847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Smart HR: Leveraging Technology for Workforce Excellence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131309" y="667967"/>
            <a:ext cx="13156691" cy="35298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09505" lvl="1" indent="-354752" algn="l">
              <a:lnSpc>
                <a:spcPts val="4600"/>
              </a:lnSpc>
              <a:buFont typeface="Arial"/>
              <a:buChar char="•"/>
            </a:pPr>
            <a:r>
              <a:rPr lang="en-US" sz="3286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Digital systems (AI tools, HRIS, self-service portals, e-learning) streamline HR operations.</a:t>
            </a:r>
          </a:p>
          <a:p>
            <a:pPr marL="709505" lvl="1" indent="-354752" algn="l">
              <a:lnSpc>
                <a:spcPts val="4600"/>
              </a:lnSpc>
              <a:buFont typeface="Arial"/>
              <a:buChar char="•"/>
            </a:pPr>
            <a:r>
              <a:rPr lang="en-US" sz="3286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Line managers drive adoption by helping employees use new digital tools effectively.</a:t>
            </a:r>
          </a:p>
          <a:p>
            <a:pPr marL="709505" lvl="1" indent="-354752" algn="l">
              <a:lnSpc>
                <a:spcPts val="4600"/>
              </a:lnSpc>
              <a:buFont typeface="Arial"/>
              <a:buChar char="•"/>
            </a:pPr>
            <a:r>
              <a:rPr lang="en-US" sz="3286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Technology supports company objectives such as efficiency, innovation, and global workforce management.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0" y="5801507"/>
            <a:ext cx="5131309" cy="1247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b="1">
                <a:solidFill>
                  <a:srgbClr val="FFFFFF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Short Overall HR Brief – Emirates Airline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131309" y="4482368"/>
            <a:ext cx="13156691" cy="5697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35909" lvl="1" indent="-317954" algn="l">
              <a:lnSpc>
                <a:spcPts val="4123"/>
              </a:lnSpc>
              <a:buFont typeface="Arial"/>
              <a:buChar char="•"/>
            </a:pPr>
            <a:r>
              <a:rPr lang="en-US" sz="2945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Recruitment brings skilled global talent aligned with safety and service standards.</a:t>
            </a:r>
          </a:p>
          <a:p>
            <a:pPr marL="635909" lvl="1" indent="-317954" algn="l">
              <a:lnSpc>
                <a:spcPts val="4123"/>
              </a:lnSpc>
              <a:buFont typeface="Arial"/>
              <a:buChar char="•"/>
            </a:pPr>
            <a:r>
              <a:rPr lang="en-US" sz="2945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Training &amp; Development builds strong technical, safety, and customer service skills.</a:t>
            </a:r>
          </a:p>
          <a:p>
            <a:pPr marL="635909" lvl="1" indent="-317954" algn="l">
              <a:lnSpc>
                <a:spcPts val="4123"/>
              </a:lnSpc>
              <a:buFont typeface="Arial"/>
              <a:buChar char="•"/>
            </a:pPr>
            <a:r>
              <a:rPr lang="en-US" sz="2945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HR Technology (AI, HRIS, e-learning) makes HR faster, efficient, and employee-friendly.</a:t>
            </a:r>
          </a:p>
          <a:p>
            <a:pPr marL="635909" lvl="1" indent="-317954" algn="l">
              <a:lnSpc>
                <a:spcPts val="4123"/>
              </a:lnSpc>
              <a:buFont typeface="Arial"/>
              <a:buChar char="•"/>
            </a:pPr>
            <a:r>
              <a:rPr lang="en-US" sz="2945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Line Managers support hiring, coaching, performance, and digital tool adoption.</a:t>
            </a:r>
          </a:p>
          <a:p>
            <a:pPr marL="635909" lvl="1" indent="-317954" algn="l">
              <a:lnSpc>
                <a:spcPts val="4123"/>
              </a:lnSpc>
              <a:buFont typeface="Arial"/>
              <a:buChar char="•"/>
            </a:pPr>
            <a:r>
              <a:rPr lang="en-US" sz="2945">
                <a:solidFill>
                  <a:srgbClr val="000000"/>
                </a:solidFill>
                <a:latin typeface="Times New Roman MT"/>
                <a:ea typeface="Times New Roman MT"/>
                <a:cs typeface="Times New Roman MT"/>
                <a:sym typeface="Times New Roman MT"/>
              </a:rPr>
              <a:t>All HR functions work together to overcome challenges like talent shortages and turnover, helping Emirates maintain safety, efficiency, and world-class service.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720898" y="7074184"/>
            <a:ext cx="2108685" cy="2684668"/>
          </a:xfrm>
          <a:custGeom>
            <a:avLst/>
            <a:gdLst/>
            <a:ahLst/>
            <a:cxnLst/>
            <a:rect l="l" t="t" r="r" b="b"/>
            <a:pathLst>
              <a:path w="2108685" h="2684668">
                <a:moveTo>
                  <a:pt x="0" y="0"/>
                </a:moveTo>
                <a:lnTo>
                  <a:pt x="2108685" y="0"/>
                </a:lnTo>
                <a:lnTo>
                  <a:pt x="2108685" y="2684668"/>
                </a:lnTo>
                <a:lnTo>
                  <a:pt x="0" y="268466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-296129" y="402626"/>
            <a:ext cx="18584129" cy="88195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74509" lvl="1" indent="-337255" algn="just">
              <a:lnSpc>
                <a:spcPts val="4373"/>
              </a:lnSpc>
              <a:buFont typeface="Arial"/>
              <a:buChar char="•"/>
            </a:pPr>
            <a:r>
              <a:rPr lang="en-US" sz="312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References :  </a:t>
            </a:r>
          </a:p>
          <a:p>
            <a:pPr marL="674509" lvl="1" indent="-337255" algn="just">
              <a:lnSpc>
                <a:spcPts val="4373"/>
              </a:lnSpc>
              <a:buFont typeface="Arial"/>
              <a:buChar char="•"/>
            </a:pPr>
            <a:r>
              <a:rPr lang="en-US" sz="312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Armstrong, M. (2021) Armstrong’s Handbook of Strategic Human Resource Management. 7th ed. London: Kogan Page.</a:t>
            </a:r>
          </a:p>
          <a:p>
            <a:pPr marL="674509" lvl="1" indent="-337255" algn="just">
              <a:lnSpc>
                <a:spcPts val="4373"/>
              </a:lnSpc>
              <a:buFont typeface="Arial"/>
              <a:buChar char="•"/>
            </a:pPr>
            <a:r>
              <a:rPr lang="en-US" sz="312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Dessler, G. (2020) Human Resource Management. 16th ed. Harlow: Pearson Education.</a:t>
            </a:r>
          </a:p>
          <a:p>
            <a:pPr marL="674509" lvl="1" indent="-337255" algn="just">
              <a:lnSpc>
                <a:spcPts val="4373"/>
              </a:lnSpc>
              <a:buFont typeface="Arial"/>
              <a:buChar char="•"/>
            </a:pPr>
            <a:r>
              <a:rPr lang="en-US" sz="312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Emirates Group (2024) Emirates Group Annual Report 2023–24. Emirates Group, Dubai.</a:t>
            </a:r>
          </a:p>
          <a:p>
            <a:pPr marL="674509" lvl="1" indent="-337255" algn="just">
              <a:lnSpc>
                <a:spcPts val="4373"/>
              </a:lnSpc>
              <a:buFont typeface="Arial"/>
              <a:buChar char="•"/>
            </a:pPr>
            <a:r>
              <a:rPr lang="en-US" sz="312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IATA (2023) Aviation Workforce Strategic Outlook. International Air Transport Association, Montreal.</a:t>
            </a:r>
          </a:p>
          <a:p>
            <a:pPr marL="674509" lvl="1" indent="-337255" algn="just">
              <a:lnSpc>
                <a:spcPts val="4373"/>
              </a:lnSpc>
              <a:buFont typeface="Arial"/>
              <a:buChar char="•"/>
            </a:pPr>
            <a:r>
              <a:rPr lang="en-US" sz="312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Emirates Aviation College (2023) Training &amp; Development Overview. Emirates Group, Dubai.</a:t>
            </a:r>
          </a:p>
          <a:p>
            <a:pPr marL="674509" lvl="1" indent="-337255" algn="just">
              <a:lnSpc>
                <a:spcPts val="4373"/>
              </a:lnSpc>
              <a:buFont typeface="Arial"/>
              <a:buChar char="•"/>
            </a:pPr>
            <a:r>
              <a:rPr lang="en-US" sz="312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CIPD (2022) People Analytics and HR Technology. Chartered Institute of Personnel and Development, London.</a:t>
            </a:r>
          </a:p>
          <a:p>
            <a:pPr marL="674509" lvl="1" indent="-337255" algn="just">
              <a:lnSpc>
                <a:spcPts val="4373"/>
              </a:lnSpc>
              <a:buFont typeface="Arial"/>
              <a:buChar char="•"/>
            </a:pPr>
            <a:r>
              <a:rPr lang="en-US" sz="312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Boeing (2023) Pilot and Technician Outlook 2023–2042. Boeing Commercial Airplanes, Seattle.</a:t>
            </a:r>
          </a:p>
          <a:p>
            <a:pPr marL="674509" lvl="1" indent="-337255" algn="just">
              <a:lnSpc>
                <a:spcPts val="4373"/>
              </a:lnSpc>
              <a:buFont typeface="Arial"/>
              <a:buChar char="•"/>
            </a:pPr>
            <a:r>
              <a:rPr lang="en-US" sz="312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UAE GCAA (2023) Safety and Training Standards for Air Operators. General Civil Aviation Authority, Abu Dhabi.</a:t>
            </a:r>
          </a:p>
          <a:p>
            <a:pPr marL="674509" lvl="1" indent="-337255" algn="just">
              <a:lnSpc>
                <a:spcPts val="4373"/>
              </a:lnSpc>
              <a:buFont typeface="Arial"/>
              <a:buChar char="•"/>
            </a:pPr>
            <a:r>
              <a:rPr lang="en-US" sz="312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Schwab, K. (2020) The Fourth Industrial Revolution. World Economic Forum, Geneva.</a:t>
            </a:r>
          </a:p>
          <a:p>
            <a:pPr marL="674509" lvl="1" indent="-337255" algn="just">
              <a:lnSpc>
                <a:spcPts val="4373"/>
              </a:lnSpc>
              <a:buFont typeface="Arial"/>
              <a:buChar char="•"/>
            </a:pPr>
            <a:r>
              <a:rPr lang="en-US" sz="312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 (Referenced for digital transformation concepts.)</a:t>
            </a:r>
          </a:p>
          <a:p>
            <a:pPr marL="674509" lvl="1" indent="-337255" algn="just">
              <a:lnSpc>
                <a:spcPts val="4373"/>
              </a:lnSpc>
              <a:buFont typeface="Arial"/>
              <a:buChar char="•"/>
            </a:pPr>
            <a:r>
              <a:rPr lang="en-US" sz="3124" b="1">
                <a:solidFill>
                  <a:srgbClr val="000000"/>
                </a:solidFill>
                <a:latin typeface="Times New Roman MT Bold"/>
                <a:ea typeface="Times New Roman MT Bold"/>
                <a:cs typeface="Times New Roman MT Bold"/>
                <a:sym typeface="Times New Roman MT Bold"/>
              </a:rPr>
              <a:t>Parry, E. &amp; Battista, V. (2019) ‘The Impact of Digitalisation on HR Activities’, Human Resource Management Journal, 29(2), pp. 1–12.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8EC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4421073"/>
          </a:xfrm>
          <a:custGeom>
            <a:avLst/>
            <a:gdLst/>
            <a:ahLst/>
            <a:cxnLst/>
            <a:rect l="l" t="t" r="r" b="b"/>
            <a:pathLst>
              <a:path w="18288000" h="4421073">
                <a:moveTo>
                  <a:pt x="0" y="0"/>
                </a:moveTo>
                <a:lnTo>
                  <a:pt x="18288000" y="0"/>
                </a:lnTo>
                <a:lnTo>
                  <a:pt x="18288000" y="4421073"/>
                </a:lnTo>
                <a:lnTo>
                  <a:pt x="0" y="442107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25" r="-1153" b="-4201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2635157" y="4576127"/>
            <a:ext cx="13017686" cy="15335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99"/>
              </a:lnSpc>
            </a:pPr>
            <a:r>
              <a:rPr lang="en-US" sz="8999" dirty="0">
                <a:solidFill>
                  <a:srgbClr val="000000"/>
                </a:solidFill>
                <a:latin typeface="Tropika Script"/>
                <a:ea typeface="Tropika Script"/>
                <a:cs typeface="Tropika Script"/>
                <a:sym typeface="Tropika Script"/>
              </a:rPr>
              <a:t>Thank you to all.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670649" y="7345144"/>
            <a:ext cx="7964388" cy="2941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94"/>
              </a:lnSpc>
            </a:pPr>
            <a:r>
              <a:rPr lang="en-US" sz="4210">
                <a:solidFill>
                  <a:srgbClr val="000000"/>
                </a:solidFill>
                <a:latin typeface="Tropika Script"/>
                <a:ea typeface="Tropika Script"/>
                <a:cs typeface="Tropika Script"/>
                <a:sym typeface="Tropika Script"/>
              </a:rPr>
              <a:t>From :</a:t>
            </a:r>
          </a:p>
          <a:p>
            <a:pPr marL="909082" lvl="1" indent="-454541" algn="l">
              <a:lnSpc>
                <a:spcPts val="5894"/>
              </a:lnSpc>
              <a:buFont typeface="Arial"/>
              <a:buChar char="•"/>
            </a:pPr>
            <a:r>
              <a:rPr lang="en-US" sz="4210">
                <a:solidFill>
                  <a:srgbClr val="000000"/>
                </a:solidFill>
                <a:latin typeface="Tropika Script"/>
                <a:ea typeface="Tropika Script"/>
                <a:cs typeface="Tropika Script"/>
                <a:sym typeface="Tropika Script"/>
              </a:rPr>
              <a:t>Shubh Modi</a:t>
            </a:r>
          </a:p>
          <a:p>
            <a:pPr marL="909082" lvl="1" indent="-454541" algn="l">
              <a:lnSpc>
                <a:spcPts val="5894"/>
              </a:lnSpc>
              <a:buFont typeface="Arial"/>
              <a:buChar char="•"/>
            </a:pPr>
            <a:r>
              <a:rPr lang="en-US" sz="4210">
                <a:solidFill>
                  <a:srgbClr val="000000"/>
                </a:solidFill>
                <a:latin typeface="Tropika Script"/>
                <a:ea typeface="Tropika Script"/>
                <a:cs typeface="Tropika Script"/>
                <a:sym typeface="Tropika Script"/>
              </a:rPr>
              <a:t>Dipen patel</a:t>
            </a:r>
          </a:p>
          <a:p>
            <a:pPr marL="909082" lvl="1" indent="-454541" algn="l">
              <a:lnSpc>
                <a:spcPts val="5894"/>
              </a:lnSpc>
              <a:buFont typeface="Arial"/>
              <a:buChar char="•"/>
            </a:pPr>
            <a:r>
              <a:rPr lang="en-US" sz="4210">
                <a:solidFill>
                  <a:srgbClr val="000000"/>
                </a:solidFill>
                <a:latin typeface="Tropika Script"/>
                <a:ea typeface="Tropika Script"/>
                <a:cs typeface="Tropika Script"/>
                <a:sym typeface="Tropika Script"/>
              </a:rPr>
              <a:t>mahipalsinh Gohil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2416</Words>
  <Application>Microsoft Office PowerPoint</Application>
  <PresentationFormat>Custom</PresentationFormat>
  <Paragraphs>215</Paragraphs>
  <Slides>32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1" baseType="lpstr">
      <vt:lpstr>Times New Roman MT Bold</vt:lpstr>
      <vt:lpstr>Tropika Script</vt:lpstr>
      <vt:lpstr>Times New Roman</vt:lpstr>
      <vt:lpstr>Canva Sans</vt:lpstr>
      <vt:lpstr>Canva Sans Bold</vt:lpstr>
      <vt:lpstr>Times New Roman MT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--------------</dc:title>
  <cp:lastModifiedBy>shubhmodi06@gmail.com</cp:lastModifiedBy>
  <cp:revision>3</cp:revision>
  <dcterms:created xsi:type="dcterms:W3CDTF">2006-08-16T00:00:00Z</dcterms:created>
  <dcterms:modified xsi:type="dcterms:W3CDTF">2025-12-01T10:35:55Z</dcterms:modified>
  <dc:identifier>DAG55By-pr8</dc:identifier>
</cp:coreProperties>
</file>