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6858000" cy="9144000"/>
  <p:embeddedFontLst>
    <p:embeddedFont>
      <p:font typeface="Roboto" panose="020000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0"/>
  </p:normalViewPr>
  <p:slideViewPr>
    <p:cSldViewPr snapToGrid="0">
      <p:cViewPr varScale="1">
        <p:scale>
          <a:sx n="160" d="100"/>
          <a:sy n="160" d="100"/>
        </p:scale>
        <p:origin x="240"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479D85-8AD7-4FA2-9C38-3B8454124356}" type="doc">
      <dgm:prSet loTypeId="urn:microsoft.com/office/officeart/2005/8/layout/list1" loCatId="list" qsTypeId="urn:microsoft.com/office/officeart/2005/8/quickstyle/simple1" qsCatId="simple" csTypeId="urn:microsoft.com/office/officeart/2005/8/colors/colorful3" csCatId="colorful"/>
      <dgm:spPr/>
      <dgm:t>
        <a:bodyPr/>
        <a:lstStyle/>
        <a:p>
          <a:endParaRPr lang="en-IN"/>
        </a:p>
      </dgm:t>
    </dgm:pt>
    <dgm:pt modelId="{9771BD18-D912-4816-812A-08F25881E6D3}">
      <dgm:prSet custT="1"/>
      <dgm:spPr/>
      <dgm:t>
        <a:bodyPr/>
        <a:lstStyle/>
        <a:p>
          <a:r>
            <a:rPr lang="en-US" sz="1500" b="0" i="0">
              <a:latin typeface="Times New Roman" panose="02020603050405020304" pitchFamily="18" charset="0"/>
              <a:cs typeface="Times New Roman" panose="02020603050405020304" pitchFamily="18" charset="0"/>
            </a:rPr>
            <a:t>Providing structured digital skills training for the care workers and elderly patients (Menzfeld </a:t>
          </a:r>
          <a:r>
            <a:rPr lang="en-US" sz="1500" b="0" i="1">
              <a:latin typeface="Times New Roman" panose="02020603050405020304" pitchFamily="18" charset="0"/>
              <a:cs typeface="Times New Roman" panose="02020603050405020304" pitchFamily="18" charset="0"/>
            </a:rPr>
            <a:t>et al., </a:t>
          </a:r>
          <a:r>
            <a:rPr lang="en-US" sz="1500" b="0" i="0">
              <a:latin typeface="Times New Roman" panose="02020603050405020304" pitchFamily="18" charset="0"/>
              <a:cs typeface="Times New Roman" panose="02020603050405020304" pitchFamily="18" charset="0"/>
            </a:rPr>
            <a:t>2023)</a:t>
          </a:r>
          <a:endParaRPr lang="en-IN" sz="1500">
            <a:latin typeface="Times New Roman" panose="02020603050405020304" pitchFamily="18" charset="0"/>
            <a:cs typeface="Times New Roman" panose="02020603050405020304" pitchFamily="18" charset="0"/>
          </a:endParaRPr>
        </a:p>
      </dgm:t>
    </dgm:pt>
    <dgm:pt modelId="{2AA953FE-E267-4B64-8A93-97F7265AE610}" type="parTrans" cxnId="{6132CFE4-757C-47A5-B810-9A9E968C4934}">
      <dgm:prSet/>
      <dgm:spPr/>
      <dgm:t>
        <a:bodyPr/>
        <a:lstStyle/>
        <a:p>
          <a:endParaRPr lang="en-IN" sz="1500">
            <a:latin typeface="Times New Roman" panose="02020603050405020304" pitchFamily="18" charset="0"/>
            <a:cs typeface="Times New Roman" panose="02020603050405020304" pitchFamily="18" charset="0"/>
          </a:endParaRPr>
        </a:p>
      </dgm:t>
    </dgm:pt>
    <dgm:pt modelId="{9C7F38AA-FF55-4477-8D1B-3B86D59B0A76}" type="sibTrans" cxnId="{6132CFE4-757C-47A5-B810-9A9E968C4934}">
      <dgm:prSet/>
      <dgm:spPr/>
      <dgm:t>
        <a:bodyPr/>
        <a:lstStyle/>
        <a:p>
          <a:endParaRPr lang="en-IN" sz="1500">
            <a:latin typeface="Times New Roman" panose="02020603050405020304" pitchFamily="18" charset="0"/>
            <a:cs typeface="Times New Roman" panose="02020603050405020304" pitchFamily="18" charset="0"/>
          </a:endParaRPr>
        </a:p>
      </dgm:t>
    </dgm:pt>
    <dgm:pt modelId="{2C626757-AFFF-4B5B-959C-12B474F2FE38}">
      <dgm:prSet custT="1"/>
      <dgm:spPr/>
      <dgm:t>
        <a:bodyPr/>
        <a:lstStyle/>
        <a:p>
          <a:r>
            <a:rPr lang="en-US" sz="1500" b="0" i="0">
              <a:latin typeface="Times New Roman" panose="02020603050405020304" pitchFamily="18" charset="0"/>
              <a:cs typeface="Times New Roman" panose="02020603050405020304" pitchFamily="18" charset="0"/>
            </a:rPr>
            <a:t>Expanding funding through NHS digital transformation programmes</a:t>
          </a:r>
          <a:endParaRPr lang="en-IN" sz="1500">
            <a:latin typeface="Times New Roman" panose="02020603050405020304" pitchFamily="18" charset="0"/>
            <a:cs typeface="Times New Roman" panose="02020603050405020304" pitchFamily="18" charset="0"/>
          </a:endParaRPr>
        </a:p>
      </dgm:t>
    </dgm:pt>
    <dgm:pt modelId="{D10C2555-B526-4353-9D30-8D9860EE7BC8}" type="parTrans" cxnId="{750CF391-9D42-4325-BCD3-6787B725EE23}">
      <dgm:prSet/>
      <dgm:spPr/>
      <dgm:t>
        <a:bodyPr/>
        <a:lstStyle/>
        <a:p>
          <a:endParaRPr lang="en-IN" sz="1500">
            <a:latin typeface="Times New Roman" panose="02020603050405020304" pitchFamily="18" charset="0"/>
            <a:cs typeface="Times New Roman" panose="02020603050405020304" pitchFamily="18" charset="0"/>
          </a:endParaRPr>
        </a:p>
      </dgm:t>
    </dgm:pt>
    <dgm:pt modelId="{EF5F09A1-0CD3-4E05-ACDA-3346C24C9138}" type="sibTrans" cxnId="{750CF391-9D42-4325-BCD3-6787B725EE23}">
      <dgm:prSet/>
      <dgm:spPr/>
      <dgm:t>
        <a:bodyPr/>
        <a:lstStyle/>
        <a:p>
          <a:endParaRPr lang="en-IN" sz="1500">
            <a:latin typeface="Times New Roman" panose="02020603050405020304" pitchFamily="18" charset="0"/>
            <a:cs typeface="Times New Roman" panose="02020603050405020304" pitchFamily="18" charset="0"/>
          </a:endParaRPr>
        </a:p>
      </dgm:t>
    </dgm:pt>
    <dgm:pt modelId="{5A7EE88D-5632-4013-A3E8-E4644C7D40D2}">
      <dgm:prSet custT="1"/>
      <dgm:spPr/>
      <dgm:t>
        <a:bodyPr/>
        <a:lstStyle/>
        <a:p>
          <a:r>
            <a:rPr lang="en-US" sz="1500" b="0" i="0">
              <a:latin typeface="Times New Roman" panose="02020603050405020304" pitchFamily="18" charset="0"/>
              <a:cs typeface="Times New Roman" panose="02020603050405020304" pitchFamily="18" charset="0"/>
            </a:rPr>
            <a:t>Strengthening the data governance policies aligned with the UK rules and legislation</a:t>
          </a:r>
          <a:endParaRPr lang="en-IN" sz="1500">
            <a:latin typeface="Times New Roman" panose="02020603050405020304" pitchFamily="18" charset="0"/>
            <a:cs typeface="Times New Roman" panose="02020603050405020304" pitchFamily="18" charset="0"/>
          </a:endParaRPr>
        </a:p>
      </dgm:t>
    </dgm:pt>
    <dgm:pt modelId="{75C45207-CFE8-40A0-983B-BC58BFD7BA46}" type="parTrans" cxnId="{82AF4E17-6AD3-4C3D-91B8-9E543B19B6A9}">
      <dgm:prSet/>
      <dgm:spPr/>
      <dgm:t>
        <a:bodyPr/>
        <a:lstStyle/>
        <a:p>
          <a:endParaRPr lang="en-IN" sz="1500">
            <a:latin typeface="Times New Roman" panose="02020603050405020304" pitchFamily="18" charset="0"/>
            <a:cs typeface="Times New Roman" panose="02020603050405020304" pitchFamily="18" charset="0"/>
          </a:endParaRPr>
        </a:p>
      </dgm:t>
    </dgm:pt>
    <dgm:pt modelId="{5C1717BC-1A3B-415D-BB95-3ED7FBAF26AB}" type="sibTrans" cxnId="{82AF4E17-6AD3-4C3D-91B8-9E543B19B6A9}">
      <dgm:prSet/>
      <dgm:spPr/>
      <dgm:t>
        <a:bodyPr/>
        <a:lstStyle/>
        <a:p>
          <a:endParaRPr lang="en-IN" sz="1500">
            <a:latin typeface="Times New Roman" panose="02020603050405020304" pitchFamily="18" charset="0"/>
            <a:cs typeface="Times New Roman" panose="02020603050405020304" pitchFamily="18" charset="0"/>
          </a:endParaRPr>
        </a:p>
      </dgm:t>
    </dgm:pt>
    <dgm:pt modelId="{5A0660FC-66F3-4121-8880-8574CDA2C0CC}">
      <dgm:prSet custT="1"/>
      <dgm:spPr/>
      <dgm:t>
        <a:bodyPr/>
        <a:lstStyle/>
        <a:p>
          <a:r>
            <a:rPr lang="en-US" sz="1500" b="0" i="0">
              <a:latin typeface="Times New Roman" panose="02020603050405020304" pitchFamily="18" charset="0"/>
              <a:cs typeface="Times New Roman" panose="02020603050405020304" pitchFamily="18" charset="0"/>
            </a:rPr>
            <a:t>Developing community partnerships to mitigate digital exclusion. </a:t>
          </a:r>
          <a:endParaRPr lang="en-IN" sz="1500">
            <a:latin typeface="Times New Roman" panose="02020603050405020304" pitchFamily="18" charset="0"/>
            <a:cs typeface="Times New Roman" panose="02020603050405020304" pitchFamily="18" charset="0"/>
          </a:endParaRPr>
        </a:p>
      </dgm:t>
    </dgm:pt>
    <dgm:pt modelId="{53EAF1ED-4F8A-4DE7-81F3-9C483648D507}" type="parTrans" cxnId="{EA28AD40-F64D-4047-AA17-52A644500024}">
      <dgm:prSet/>
      <dgm:spPr/>
      <dgm:t>
        <a:bodyPr/>
        <a:lstStyle/>
        <a:p>
          <a:endParaRPr lang="en-IN" sz="1500">
            <a:latin typeface="Times New Roman" panose="02020603050405020304" pitchFamily="18" charset="0"/>
            <a:cs typeface="Times New Roman" panose="02020603050405020304" pitchFamily="18" charset="0"/>
          </a:endParaRPr>
        </a:p>
      </dgm:t>
    </dgm:pt>
    <dgm:pt modelId="{99D8AC09-2439-4207-A527-6A827208582E}" type="sibTrans" cxnId="{EA28AD40-F64D-4047-AA17-52A644500024}">
      <dgm:prSet/>
      <dgm:spPr/>
      <dgm:t>
        <a:bodyPr/>
        <a:lstStyle/>
        <a:p>
          <a:endParaRPr lang="en-IN" sz="1500">
            <a:latin typeface="Times New Roman" panose="02020603050405020304" pitchFamily="18" charset="0"/>
            <a:cs typeface="Times New Roman" panose="02020603050405020304" pitchFamily="18" charset="0"/>
          </a:endParaRPr>
        </a:p>
      </dgm:t>
    </dgm:pt>
    <dgm:pt modelId="{EF0CC997-0A09-4F99-AE1F-75304BDC8D1F}" type="pres">
      <dgm:prSet presAssocID="{1F479D85-8AD7-4FA2-9C38-3B8454124356}" presName="linear" presStyleCnt="0">
        <dgm:presLayoutVars>
          <dgm:dir/>
          <dgm:animLvl val="lvl"/>
          <dgm:resizeHandles val="exact"/>
        </dgm:presLayoutVars>
      </dgm:prSet>
      <dgm:spPr/>
    </dgm:pt>
    <dgm:pt modelId="{4069E82B-8752-4D4D-B4C5-AA77BF3E9E58}" type="pres">
      <dgm:prSet presAssocID="{9771BD18-D912-4816-812A-08F25881E6D3}" presName="parentLin" presStyleCnt="0"/>
      <dgm:spPr/>
    </dgm:pt>
    <dgm:pt modelId="{7979FA15-559B-48D3-B52B-8E667D73348A}" type="pres">
      <dgm:prSet presAssocID="{9771BD18-D912-4816-812A-08F25881E6D3}" presName="parentLeftMargin" presStyleLbl="node1" presStyleIdx="0" presStyleCnt="4"/>
      <dgm:spPr/>
    </dgm:pt>
    <dgm:pt modelId="{F626AFAE-8D50-49F9-AB0E-DB6445EA0221}" type="pres">
      <dgm:prSet presAssocID="{9771BD18-D912-4816-812A-08F25881E6D3}" presName="parentText" presStyleLbl="node1" presStyleIdx="0" presStyleCnt="4">
        <dgm:presLayoutVars>
          <dgm:chMax val="0"/>
          <dgm:bulletEnabled val="1"/>
        </dgm:presLayoutVars>
      </dgm:prSet>
      <dgm:spPr/>
    </dgm:pt>
    <dgm:pt modelId="{DEA84AFD-22BC-4762-AA2E-8E9BC8F87503}" type="pres">
      <dgm:prSet presAssocID="{9771BD18-D912-4816-812A-08F25881E6D3}" presName="negativeSpace" presStyleCnt="0"/>
      <dgm:spPr/>
    </dgm:pt>
    <dgm:pt modelId="{7150D16D-3AFE-40AE-A9B7-71EBF9070335}" type="pres">
      <dgm:prSet presAssocID="{9771BD18-D912-4816-812A-08F25881E6D3}" presName="childText" presStyleLbl="conFgAcc1" presStyleIdx="0" presStyleCnt="4">
        <dgm:presLayoutVars>
          <dgm:bulletEnabled val="1"/>
        </dgm:presLayoutVars>
      </dgm:prSet>
      <dgm:spPr/>
    </dgm:pt>
    <dgm:pt modelId="{E227B27A-FC06-4462-B408-D559FE49EBDB}" type="pres">
      <dgm:prSet presAssocID="{9C7F38AA-FF55-4477-8D1B-3B86D59B0A76}" presName="spaceBetweenRectangles" presStyleCnt="0"/>
      <dgm:spPr/>
    </dgm:pt>
    <dgm:pt modelId="{0207896E-F157-4DFD-B5AB-6E96BF5A4A8C}" type="pres">
      <dgm:prSet presAssocID="{2C626757-AFFF-4B5B-959C-12B474F2FE38}" presName="parentLin" presStyleCnt="0"/>
      <dgm:spPr/>
    </dgm:pt>
    <dgm:pt modelId="{03057261-0CBC-4448-9350-D9C75954A64B}" type="pres">
      <dgm:prSet presAssocID="{2C626757-AFFF-4B5B-959C-12B474F2FE38}" presName="parentLeftMargin" presStyleLbl="node1" presStyleIdx="0" presStyleCnt="4"/>
      <dgm:spPr/>
    </dgm:pt>
    <dgm:pt modelId="{28A11687-C323-40E8-94EC-AE829E2547F0}" type="pres">
      <dgm:prSet presAssocID="{2C626757-AFFF-4B5B-959C-12B474F2FE38}" presName="parentText" presStyleLbl="node1" presStyleIdx="1" presStyleCnt="4">
        <dgm:presLayoutVars>
          <dgm:chMax val="0"/>
          <dgm:bulletEnabled val="1"/>
        </dgm:presLayoutVars>
      </dgm:prSet>
      <dgm:spPr/>
    </dgm:pt>
    <dgm:pt modelId="{92277828-79D3-4C3D-81B8-CA9D7F8E628A}" type="pres">
      <dgm:prSet presAssocID="{2C626757-AFFF-4B5B-959C-12B474F2FE38}" presName="negativeSpace" presStyleCnt="0"/>
      <dgm:spPr/>
    </dgm:pt>
    <dgm:pt modelId="{2E98A640-07DB-48E3-895A-19CFB4FBC455}" type="pres">
      <dgm:prSet presAssocID="{2C626757-AFFF-4B5B-959C-12B474F2FE38}" presName="childText" presStyleLbl="conFgAcc1" presStyleIdx="1" presStyleCnt="4">
        <dgm:presLayoutVars>
          <dgm:bulletEnabled val="1"/>
        </dgm:presLayoutVars>
      </dgm:prSet>
      <dgm:spPr/>
    </dgm:pt>
    <dgm:pt modelId="{D23A813C-B039-4873-A300-D811F24D5E9F}" type="pres">
      <dgm:prSet presAssocID="{EF5F09A1-0CD3-4E05-ACDA-3346C24C9138}" presName="spaceBetweenRectangles" presStyleCnt="0"/>
      <dgm:spPr/>
    </dgm:pt>
    <dgm:pt modelId="{6A6E8CED-1BA2-4ECD-8D2B-AEBA46FC6D6C}" type="pres">
      <dgm:prSet presAssocID="{5A7EE88D-5632-4013-A3E8-E4644C7D40D2}" presName="parentLin" presStyleCnt="0"/>
      <dgm:spPr/>
    </dgm:pt>
    <dgm:pt modelId="{88D4B049-425D-4F96-B05A-8C5FB78B9CA3}" type="pres">
      <dgm:prSet presAssocID="{5A7EE88D-5632-4013-A3E8-E4644C7D40D2}" presName="parentLeftMargin" presStyleLbl="node1" presStyleIdx="1" presStyleCnt="4"/>
      <dgm:spPr/>
    </dgm:pt>
    <dgm:pt modelId="{71B0A048-AB4B-4497-A5D2-3536FF9EA316}" type="pres">
      <dgm:prSet presAssocID="{5A7EE88D-5632-4013-A3E8-E4644C7D40D2}" presName="parentText" presStyleLbl="node1" presStyleIdx="2" presStyleCnt="4">
        <dgm:presLayoutVars>
          <dgm:chMax val="0"/>
          <dgm:bulletEnabled val="1"/>
        </dgm:presLayoutVars>
      </dgm:prSet>
      <dgm:spPr/>
    </dgm:pt>
    <dgm:pt modelId="{6AE61188-6F27-4A76-ACB6-8B74E1D32CCE}" type="pres">
      <dgm:prSet presAssocID="{5A7EE88D-5632-4013-A3E8-E4644C7D40D2}" presName="negativeSpace" presStyleCnt="0"/>
      <dgm:spPr/>
    </dgm:pt>
    <dgm:pt modelId="{F3446303-EE02-4A70-B573-8F5914B48AA5}" type="pres">
      <dgm:prSet presAssocID="{5A7EE88D-5632-4013-A3E8-E4644C7D40D2}" presName="childText" presStyleLbl="conFgAcc1" presStyleIdx="2" presStyleCnt="4">
        <dgm:presLayoutVars>
          <dgm:bulletEnabled val="1"/>
        </dgm:presLayoutVars>
      </dgm:prSet>
      <dgm:spPr/>
    </dgm:pt>
    <dgm:pt modelId="{8E069FFE-585D-4A18-B40B-9F7ED03EF63E}" type="pres">
      <dgm:prSet presAssocID="{5C1717BC-1A3B-415D-BB95-3ED7FBAF26AB}" presName="spaceBetweenRectangles" presStyleCnt="0"/>
      <dgm:spPr/>
    </dgm:pt>
    <dgm:pt modelId="{D0C96CD5-206D-40B4-80FD-3FE48BCA280A}" type="pres">
      <dgm:prSet presAssocID="{5A0660FC-66F3-4121-8880-8574CDA2C0CC}" presName="parentLin" presStyleCnt="0"/>
      <dgm:spPr/>
    </dgm:pt>
    <dgm:pt modelId="{5A9E2387-73BA-4535-8976-BC7DB430C056}" type="pres">
      <dgm:prSet presAssocID="{5A0660FC-66F3-4121-8880-8574CDA2C0CC}" presName="parentLeftMargin" presStyleLbl="node1" presStyleIdx="2" presStyleCnt="4"/>
      <dgm:spPr/>
    </dgm:pt>
    <dgm:pt modelId="{DB8BA4B1-800A-46BE-8B28-9F6A81991A6B}" type="pres">
      <dgm:prSet presAssocID="{5A0660FC-66F3-4121-8880-8574CDA2C0CC}" presName="parentText" presStyleLbl="node1" presStyleIdx="3" presStyleCnt="4">
        <dgm:presLayoutVars>
          <dgm:chMax val="0"/>
          <dgm:bulletEnabled val="1"/>
        </dgm:presLayoutVars>
      </dgm:prSet>
      <dgm:spPr/>
    </dgm:pt>
    <dgm:pt modelId="{04527871-BB62-4AB0-A5B8-3EE195E25AB0}" type="pres">
      <dgm:prSet presAssocID="{5A0660FC-66F3-4121-8880-8574CDA2C0CC}" presName="negativeSpace" presStyleCnt="0"/>
      <dgm:spPr/>
    </dgm:pt>
    <dgm:pt modelId="{0094BCCF-770C-49A6-B2E5-0E3B5843CA7B}" type="pres">
      <dgm:prSet presAssocID="{5A0660FC-66F3-4121-8880-8574CDA2C0CC}" presName="childText" presStyleLbl="conFgAcc1" presStyleIdx="3" presStyleCnt="4">
        <dgm:presLayoutVars>
          <dgm:bulletEnabled val="1"/>
        </dgm:presLayoutVars>
      </dgm:prSet>
      <dgm:spPr/>
    </dgm:pt>
  </dgm:ptLst>
  <dgm:cxnLst>
    <dgm:cxn modelId="{82AF4E17-6AD3-4C3D-91B8-9E543B19B6A9}" srcId="{1F479D85-8AD7-4FA2-9C38-3B8454124356}" destId="{5A7EE88D-5632-4013-A3E8-E4644C7D40D2}" srcOrd="2" destOrd="0" parTransId="{75C45207-CFE8-40A0-983B-BC58BFD7BA46}" sibTransId="{5C1717BC-1A3B-415D-BB95-3ED7FBAF26AB}"/>
    <dgm:cxn modelId="{CA9EB93A-2F1A-4CE7-9186-E7BCD44B60F4}" type="presOf" srcId="{5A7EE88D-5632-4013-A3E8-E4644C7D40D2}" destId="{88D4B049-425D-4F96-B05A-8C5FB78B9CA3}" srcOrd="0" destOrd="0" presId="urn:microsoft.com/office/officeart/2005/8/layout/list1"/>
    <dgm:cxn modelId="{EA28AD40-F64D-4047-AA17-52A644500024}" srcId="{1F479D85-8AD7-4FA2-9C38-3B8454124356}" destId="{5A0660FC-66F3-4121-8880-8574CDA2C0CC}" srcOrd="3" destOrd="0" parTransId="{53EAF1ED-4F8A-4DE7-81F3-9C483648D507}" sibTransId="{99D8AC09-2439-4207-A527-6A827208582E}"/>
    <dgm:cxn modelId="{34B1B248-6EAE-49E9-8865-B6FE8B20FB63}" type="presOf" srcId="{5A0660FC-66F3-4121-8880-8574CDA2C0CC}" destId="{5A9E2387-73BA-4535-8976-BC7DB430C056}" srcOrd="0" destOrd="0" presId="urn:microsoft.com/office/officeart/2005/8/layout/list1"/>
    <dgm:cxn modelId="{26282860-8D78-40C1-9060-1A62BD545EAD}" type="presOf" srcId="{2C626757-AFFF-4B5B-959C-12B474F2FE38}" destId="{28A11687-C323-40E8-94EC-AE829E2547F0}" srcOrd="1" destOrd="0" presId="urn:microsoft.com/office/officeart/2005/8/layout/list1"/>
    <dgm:cxn modelId="{B6F00468-6897-43D5-B53A-7F1273ACE3B3}" type="presOf" srcId="{9771BD18-D912-4816-812A-08F25881E6D3}" destId="{F626AFAE-8D50-49F9-AB0E-DB6445EA0221}" srcOrd="1" destOrd="0" presId="urn:microsoft.com/office/officeart/2005/8/layout/list1"/>
    <dgm:cxn modelId="{750CF391-9D42-4325-BCD3-6787B725EE23}" srcId="{1F479D85-8AD7-4FA2-9C38-3B8454124356}" destId="{2C626757-AFFF-4B5B-959C-12B474F2FE38}" srcOrd="1" destOrd="0" parTransId="{D10C2555-B526-4353-9D30-8D9860EE7BC8}" sibTransId="{EF5F09A1-0CD3-4E05-ACDA-3346C24C9138}"/>
    <dgm:cxn modelId="{05140E9F-5F41-485F-805C-DAA442E04864}" type="presOf" srcId="{5A0660FC-66F3-4121-8880-8574CDA2C0CC}" destId="{DB8BA4B1-800A-46BE-8B28-9F6A81991A6B}" srcOrd="1" destOrd="0" presId="urn:microsoft.com/office/officeart/2005/8/layout/list1"/>
    <dgm:cxn modelId="{935203DF-933F-41DC-8721-7F6414A8A91F}" type="presOf" srcId="{5A7EE88D-5632-4013-A3E8-E4644C7D40D2}" destId="{71B0A048-AB4B-4497-A5D2-3536FF9EA316}" srcOrd="1" destOrd="0" presId="urn:microsoft.com/office/officeart/2005/8/layout/list1"/>
    <dgm:cxn modelId="{6132CFE4-757C-47A5-B810-9A9E968C4934}" srcId="{1F479D85-8AD7-4FA2-9C38-3B8454124356}" destId="{9771BD18-D912-4816-812A-08F25881E6D3}" srcOrd="0" destOrd="0" parTransId="{2AA953FE-E267-4B64-8A93-97F7265AE610}" sibTransId="{9C7F38AA-FF55-4477-8D1B-3B86D59B0A76}"/>
    <dgm:cxn modelId="{146630E5-FB96-4CC3-AA3A-AE08212060BA}" type="presOf" srcId="{2C626757-AFFF-4B5B-959C-12B474F2FE38}" destId="{03057261-0CBC-4448-9350-D9C75954A64B}" srcOrd="0" destOrd="0" presId="urn:microsoft.com/office/officeart/2005/8/layout/list1"/>
    <dgm:cxn modelId="{7505AAF7-E36D-4014-A823-1BD99507CA67}" type="presOf" srcId="{9771BD18-D912-4816-812A-08F25881E6D3}" destId="{7979FA15-559B-48D3-B52B-8E667D73348A}" srcOrd="0" destOrd="0" presId="urn:microsoft.com/office/officeart/2005/8/layout/list1"/>
    <dgm:cxn modelId="{C34BC1FD-922D-4603-B7EA-397CC9025B04}" type="presOf" srcId="{1F479D85-8AD7-4FA2-9C38-3B8454124356}" destId="{EF0CC997-0A09-4F99-AE1F-75304BDC8D1F}" srcOrd="0" destOrd="0" presId="urn:microsoft.com/office/officeart/2005/8/layout/list1"/>
    <dgm:cxn modelId="{1605FC29-6BA3-4B28-A5E4-6A45FF83A9EC}" type="presParOf" srcId="{EF0CC997-0A09-4F99-AE1F-75304BDC8D1F}" destId="{4069E82B-8752-4D4D-B4C5-AA77BF3E9E58}" srcOrd="0" destOrd="0" presId="urn:microsoft.com/office/officeart/2005/8/layout/list1"/>
    <dgm:cxn modelId="{6B3C1A48-8B83-4527-9FCB-FDE5A10EA01B}" type="presParOf" srcId="{4069E82B-8752-4D4D-B4C5-AA77BF3E9E58}" destId="{7979FA15-559B-48D3-B52B-8E667D73348A}" srcOrd="0" destOrd="0" presId="urn:microsoft.com/office/officeart/2005/8/layout/list1"/>
    <dgm:cxn modelId="{94D4BFF7-7D8A-47A9-A6DC-1DF92B2CFA33}" type="presParOf" srcId="{4069E82B-8752-4D4D-B4C5-AA77BF3E9E58}" destId="{F626AFAE-8D50-49F9-AB0E-DB6445EA0221}" srcOrd="1" destOrd="0" presId="urn:microsoft.com/office/officeart/2005/8/layout/list1"/>
    <dgm:cxn modelId="{B0451245-6BE3-486B-A198-C3F9B2F05EDD}" type="presParOf" srcId="{EF0CC997-0A09-4F99-AE1F-75304BDC8D1F}" destId="{DEA84AFD-22BC-4762-AA2E-8E9BC8F87503}" srcOrd="1" destOrd="0" presId="urn:microsoft.com/office/officeart/2005/8/layout/list1"/>
    <dgm:cxn modelId="{EE97BE0B-9DE6-4D27-8CE9-A94E9562F29E}" type="presParOf" srcId="{EF0CC997-0A09-4F99-AE1F-75304BDC8D1F}" destId="{7150D16D-3AFE-40AE-A9B7-71EBF9070335}" srcOrd="2" destOrd="0" presId="urn:microsoft.com/office/officeart/2005/8/layout/list1"/>
    <dgm:cxn modelId="{36E89DB6-6A7F-49F2-9349-F8DEEF94FEFA}" type="presParOf" srcId="{EF0CC997-0A09-4F99-AE1F-75304BDC8D1F}" destId="{E227B27A-FC06-4462-B408-D559FE49EBDB}" srcOrd="3" destOrd="0" presId="urn:microsoft.com/office/officeart/2005/8/layout/list1"/>
    <dgm:cxn modelId="{4C45A20A-6123-45DF-B064-3A9F5E54E46E}" type="presParOf" srcId="{EF0CC997-0A09-4F99-AE1F-75304BDC8D1F}" destId="{0207896E-F157-4DFD-B5AB-6E96BF5A4A8C}" srcOrd="4" destOrd="0" presId="urn:microsoft.com/office/officeart/2005/8/layout/list1"/>
    <dgm:cxn modelId="{5C8F277B-5D68-443B-AD60-4BED32541291}" type="presParOf" srcId="{0207896E-F157-4DFD-B5AB-6E96BF5A4A8C}" destId="{03057261-0CBC-4448-9350-D9C75954A64B}" srcOrd="0" destOrd="0" presId="urn:microsoft.com/office/officeart/2005/8/layout/list1"/>
    <dgm:cxn modelId="{41D0427C-DEDF-4956-8C4A-6FAECB76A421}" type="presParOf" srcId="{0207896E-F157-4DFD-B5AB-6E96BF5A4A8C}" destId="{28A11687-C323-40E8-94EC-AE829E2547F0}" srcOrd="1" destOrd="0" presId="urn:microsoft.com/office/officeart/2005/8/layout/list1"/>
    <dgm:cxn modelId="{294B61FC-7AF6-4402-9C8A-E90351B9DBAA}" type="presParOf" srcId="{EF0CC997-0A09-4F99-AE1F-75304BDC8D1F}" destId="{92277828-79D3-4C3D-81B8-CA9D7F8E628A}" srcOrd="5" destOrd="0" presId="urn:microsoft.com/office/officeart/2005/8/layout/list1"/>
    <dgm:cxn modelId="{E766DD55-92C2-4DAA-AFD2-1ADFA6698830}" type="presParOf" srcId="{EF0CC997-0A09-4F99-AE1F-75304BDC8D1F}" destId="{2E98A640-07DB-48E3-895A-19CFB4FBC455}" srcOrd="6" destOrd="0" presId="urn:microsoft.com/office/officeart/2005/8/layout/list1"/>
    <dgm:cxn modelId="{E27CD37F-D8C7-4F35-82AC-AC808A8BDE6B}" type="presParOf" srcId="{EF0CC997-0A09-4F99-AE1F-75304BDC8D1F}" destId="{D23A813C-B039-4873-A300-D811F24D5E9F}" srcOrd="7" destOrd="0" presId="urn:microsoft.com/office/officeart/2005/8/layout/list1"/>
    <dgm:cxn modelId="{EE0C897F-D0E4-4DA5-BB93-B20A6C9C864A}" type="presParOf" srcId="{EF0CC997-0A09-4F99-AE1F-75304BDC8D1F}" destId="{6A6E8CED-1BA2-4ECD-8D2B-AEBA46FC6D6C}" srcOrd="8" destOrd="0" presId="urn:microsoft.com/office/officeart/2005/8/layout/list1"/>
    <dgm:cxn modelId="{7E886079-F0FD-490C-805B-BBC241687B3B}" type="presParOf" srcId="{6A6E8CED-1BA2-4ECD-8D2B-AEBA46FC6D6C}" destId="{88D4B049-425D-4F96-B05A-8C5FB78B9CA3}" srcOrd="0" destOrd="0" presId="urn:microsoft.com/office/officeart/2005/8/layout/list1"/>
    <dgm:cxn modelId="{C53B03E8-BFAF-4474-8982-52FFB8B3FB48}" type="presParOf" srcId="{6A6E8CED-1BA2-4ECD-8D2B-AEBA46FC6D6C}" destId="{71B0A048-AB4B-4497-A5D2-3536FF9EA316}" srcOrd="1" destOrd="0" presId="urn:microsoft.com/office/officeart/2005/8/layout/list1"/>
    <dgm:cxn modelId="{D0087B78-58CC-4109-91D1-26BE5730DDC0}" type="presParOf" srcId="{EF0CC997-0A09-4F99-AE1F-75304BDC8D1F}" destId="{6AE61188-6F27-4A76-ACB6-8B74E1D32CCE}" srcOrd="9" destOrd="0" presId="urn:microsoft.com/office/officeart/2005/8/layout/list1"/>
    <dgm:cxn modelId="{3342ED23-C172-4120-A6C3-3BE335678A0C}" type="presParOf" srcId="{EF0CC997-0A09-4F99-AE1F-75304BDC8D1F}" destId="{F3446303-EE02-4A70-B573-8F5914B48AA5}" srcOrd="10" destOrd="0" presId="urn:microsoft.com/office/officeart/2005/8/layout/list1"/>
    <dgm:cxn modelId="{8DBDCBB2-0ED4-4158-B682-B446832C20AC}" type="presParOf" srcId="{EF0CC997-0A09-4F99-AE1F-75304BDC8D1F}" destId="{8E069FFE-585D-4A18-B40B-9F7ED03EF63E}" srcOrd="11" destOrd="0" presId="urn:microsoft.com/office/officeart/2005/8/layout/list1"/>
    <dgm:cxn modelId="{1DE8097F-9414-450E-9AEC-8B6FDE8C9AD9}" type="presParOf" srcId="{EF0CC997-0A09-4F99-AE1F-75304BDC8D1F}" destId="{D0C96CD5-206D-40B4-80FD-3FE48BCA280A}" srcOrd="12" destOrd="0" presId="urn:microsoft.com/office/officeart/2005/8/layout/list1"/>
    <dgm:cxn modelId="{882B739A-1AB2-4644-B3FD-B5114920F1D5}" type="presParOf" srcId="{D0C96CD5-206D-40B4-80FD-3FE48BCA280A}" destId="{5A9E2387-73BA-4535-8976-BC7DB430C056}" srcOrd="0" destOrd="0" presId="urn:microsoft.com/office/officeart/2005/8/layout/list1"/>
    <dgm:cxn modelId="{4018F1C5-C943-4DEF-A787-EC703D65DB82}" type="presParOf" srcId="{D0C96CD5-206D-40B4-80FD-3FE48BCA280A}" destId="{DB8BA4B1-800A-46BE-8B28-9F6A81991A6B}" srcOrd="1" destOrd="0" presId="urn:microsoft.com/office/officeart/2005/8/layout/list1"/>
    <dgm:cxn modelId="{1249999F-7B9F-43D7-AB3F-A70F893BC1B5}" type="presParOf" srcId="{EF0CC997-0A09-4F99-AE1F-75304BDC8D1F}" destId="{04527871-BB62-4AB0-A5B8-3EE195E25AB0}" srcOrd="13" destOrd="0" presId="urn:microsoft.com/office/officeart/2005/8/layout/list1"/>
    <dgm:cxn modelId="{43B974A3-FB98-4BFE-99BF-800B26CCBBAB}" type="presParOf" srcId="{EF0CC997-0A09-4F99-AE1F-75304BDC8D1F}" destId="{0094BCCF-770C-49A6-B2E5-0E3B5843CA7B}" srcOrd="14"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50D16D-3AFE-40AE-A9B7-71EBF9070335}">
      <dsp:nvSpPr>
        <dsp:cNvPr id="0" name=""/>
        <dsp:cNvSpPr/>
      </dsp:nvSpPr>
      <dsp:spPr>
        <a:xfrm>
          <a:off x="0" y="350820"/>
          <a:ext cx="8520600" cy="4536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626AFAE-8D50-49F9-AB0E-DB6445EA0221}">
      <dsp:nvSpPr>
        <dsp:cNvPr id="0" name=""/>
        <dsp:cNvSpPr/>
      </dsp:nvSpPr>
      <dsp:spPr>
        <a:xfrm>
          <a:off x="426030" y="85140"/>
          <a:ext cx="5964419" cy="53136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441" tIns="0" rIns="225441" bIns="0" numCol="1" spcCol="1270" anchor="ctr" anchorCtr="0">
          <a:noAutofit/>
        </a:bodyPr>
        <a:lstStyle/>
        <a:p>
          <a:pPr marL="0" lvl="0" indent="0" algn="l" defTabSz="666750">
            <a:lnSpc>
              <a:spcPct val="90000"/>
            </a:lnSpc>
            <a:spcBef>
              <a:spcPct val="0"/>
            </a:spcBef>
            <a:spcAft>
              <a:spcPct val="35000"/>
            </a:spcAft>
            <a:buNone/>
          </a:pPr>
          <a:r>
            <a:rPr lang="en-US" sz="1500" b="0" i="0" kern="1200">
              <a:latin typeface="Times New Roman" panose="02020603050405020304" pitchFamily="18" charset="0"/>
              <a:cs typeface="Times New Roman" panose="02020603050405020304" pitchFamily="18" charset="0"/>
            </a:rPr>
            <a:t>Providing structured digital skills training for the care workers and elderly patients (Menzfeld </a:t>
          </a:r>
          <a:r>
            <a:rPr lang="en-US" sz="1500" b="0" i="1" kern="1200">
              <a:latin typeface="Times New Roman" panose="02020603050405020304" pitchFamily="18" charset="0"/>
              <a:cs typeface="Times New Roman" panose="02020603050405020304" pitchFamily="18" charset="0"/>
            </a:rPr>
            <a:t>et al., </a:t>
          </a:r>
          <a:r>
            <a:rPr lang="en-US" sz="1500" b="0" i="0" kern="1200">
              <a:latin typeface="Times New Roman" panose="02020603050405020304" pitchFamily="18" charset="0"/>
              <a:cs typeface="Times New Roman" panose="02020603050405020304" pitchFamily="18" charset="0"/>
            </a:rPr>
            <a:t>2023)</a:t>
          </a:r>
          <a:endParaRPr lang="en-IN" sz="1500" kern="1200">
            <a:latin typeface="Times New Roman" panose="02020603050405020304" pitchFamily="18" charset="0"/>
            <a:cs typeface="Times New Roman" panose="02020603050405020304" pitchFamily="18" charset="0"/>
          </a:endParaRPr>
        </a:p>
      </dsp:txBody>
      <dsp:txXfrm>
        <a:off x="451969" y="111079"/>
        <a:ext cx="5912541" cy="479482"/>
      </dsp:txXfrm>
    </dsp:sp>
    <dsp:sp modelId="{2E98A640-07DB-48E3-895A-19CFB4FBC455}">
      <dsp:nvSpPr>
        <dsp:cNvPr id="0" name=""/>
        <dsp:cNvSpPr/>
      </dsp:nvSpPr>
      <dsp:spPr>
        <a:xfrm>
          <a:off x="0" y="1167299"/>
          <a:ext cx="8520600" cy="453600"/>
        </a:xfrm>
        <a:prstGeom prst="rect">
          <a:avLst/>
        </a:prstGeom>
        <a:solidFill>
          <a:schemeClr val="lt1">
            <a:alpha val="90000"/>
            <a:hueOff val="0"/>
            <a:satOff val="0"/>
            <a:lumOff val="0"/>
            <a:alphaOff val="0"/>
          </a:schemeClr>
        </a:solidFill>
        <a:ln w="25400" cap="flat" cmpd="sng" algn="ctr">
          <a:solidFill>
            <a:schemeClr val="accent3">
              <a:hueOff val="-4211"/>
              <a:satOff val="733"/>
              <a:lumOff val="4444"/>
              <a:alphaOff val="0"/>
            </a:schemeClr>
          </a:solidFill>
          <a:prstDash val="solid"/>
        </a:ln>
        <a:effectLst/>
      </dsp:spPr>
      <dsp:style>
        <a:lnRef idx="2">
          <a:scrgbClr r="0" g="0" b="0"/>
        </a:lnRef>
        <a:fillRef idx="1">
          <a:scrgbClr r="0" g="0" b="0"/>
        </a:fillRef>
        <a:effectRef idx="0">
          <a:scrgbClr r="0" g="0" b="0"/>
        </a:effectRef>
        <a:fontRef idx="minor"/>
      </dsp:style>
    </dsp:sp>
    <dsp:sp modelId="{28A11687-C323-40E8-94EC-AE829E2547F0}">
      <dsp:nvSpPr>
        <dsp:cNvPr id="0" name=""/>
        <dsp:cNvSpPr/>
      </dsp:nvSpPr>
      <dsp:spPr>
        <a:xfrm>
          <a:off x="426030" y="901620"/>
          <a:ext cx="5964419" cy="531360"/>
        </a:xfrm>
        <a:prstGeom prst="roundRect">
          <a:avLst/>
        </a:prstGeom>
        <a:solidFill>
          <a:schemeClr val="accent3">
            <a:hueOff val="-4211"/>
            <a:satOff val="733"/>
            <a:lumOff val="444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441" tIns="0" rIns="225441" bIns="0" numCol="1" spcCol="1270" anchor="ctr" anchorCtr="0">
          <a:noAutofit/>
        </a:bodyPr>
        <a:lstStyle/>
        <a:p>
          <a:pPr marL="0" lvl="0" indent="0" algn="l" defTabSz="666750">
            <a:lnSpc>
              <a:spcPct val="90000"/>
            </a:lnSpc>
            <a:spcBef>
              <a:spcPct val="0"/>
            </a:spcBef>
            <a:spcAft>
              <a:spcPct val="35000"/>
            </a:spcAft>
            <a:buNone/>
          </a:pPr>
          <a:r>
            <a:rPr lang="en-US" sz="1500" b="0" i="0" kern="1200">
              <a:latin typeface="Times New Roman" panose="02020603050405020304" pitchFamily="18" charset="0"/>
              <a:cs typeface="Times New Roman" panose="02020603050405020304" pitchFamily="18" charset="0"/>
            </a:rPr>
            <a:t>Expanding funding through NHS digital transformation programmes</a:t>
          </a:r>
          <a:endParaRPr lang="en-IN" sz="1500" kern="1200">
            <a:latin typeface="Times New Roman" panose="02020603050405020304" pitchFamily="18" charset="0"/>
            <a:cs typeface="Times New Roman" panose="02020603050405020304" pitchFamily="18" charset="0"/>
          </a:endParaRPr>
        </a:p>
      </dsp:txBody>
      <dsp:txXfrm>
        <a:off x="451969" y="927559"/>
        <a:ext cx="5912541" cy="479482"/>
      </dsp:txXfrm>
    </dsp:sp>
    <dsp:sp modelId="{F3446303-EE02-4A70-B573-8F5914B48AA5}">
      <dsp:nvSpPr>
        <dsp:cNvPr id="0" name=""/>
        <dsp:cNvSpPr/>
      </dsp:nvSpPr>
      <dsp:spPr>
        <a:xfrm>
          <a:off x="0" y="1983780"/>
          <a:ext cx="8520600" cy="453600"/>
        </a:xfrm>
        <a:prstGeom prst="rect">
          <a:avLst/>
        </a:prstGeom>
        <a:solidFill>
          <a:schemeClr val="lt1">
            <a:alpha val="90000"/>
            <a:hueOff val="0"/>
            <a:satOff val="0"/>
            <a:lumOff val="0"/>
            <a:alphaOff val="0"/>
          </a:schemeClr>
        </a:solidFill>
        <a:ln w="25400" cap="flat" cmpd="sng" algn="ctr">
          <a:solidFill>
            <a:schemeClr val="accent3">
              <a:hueOff val="-8423"/>
              <a:satOff val="1465"/>
              <a:lumOff val="8889"/>
              <a:alphaOff val="0"/>
            </a:schemeClr>
          </a:solidFill>
          <a:prstDash val="solid"/>
        </a:ln>
        <a:effectLst/>
      </dsp:spPr>
      <dsp:style>
        <a:lnRef idx="2">
          <a:scrgbClr r="0" g="0" b="0"/>
        </a:lnRef>
        <a:fillRef idx="1">
          <a:scrgbClr r="0" g="0" b="0"/>
        </a:fillRef>
        <a:effectRef idx="0">
          <a:scrgbClr r="0" g="0" b="0"/>
        </a:effectRef>
        <a:fontRef idx="minor"/>
      </dsp:style>
    </dsp:sp>
    <dsp:sp modelId="{71B0A048-AB4B-4497-A5D2-3536FF9EA316}">
      <dsp:nvSpPr>
        <dsp:cNvPr id="0" name=""/>
        <dsp:cNvSpPr/>
      </dsp:nvSpPr>
      <dsp:spPr>
        <a:xfrm>
          <a:off x="426030" y="1718100"/>
          <a:ext cx="5964419" cy="531360"/>
        </a:xfrm>
        <a:prstGeom prst="roundRect">
          <a:avLst/>
        </a:prstGeom>
        <a:solidFill>
          <a:schemeClr val="accent3">
            <a:hueOff val="-8423"/>
            <a:satOff val="1465"/>
            <a:lumOff val="88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441" tIns="0" rIns="225441" bIns="0" numCol="1" spcCol="1270" anchor="ctr" anchorCtr="0">
          <a:noAutofit/>
        </a:bodyPr>
        <a:lstStyle/>
        <a:p>
          <a:pPr marL="0" lvl="0" indent="0" algn="l" defTabSz="666750">
            <a:lnSpc>
              <a:spcPct val="90000"/>
            </a:lnSpc>
            <a:spcBef>
              <a:spcPct val="0"/>
            </a:spcBef>
            <a:spcAft>
              <a:spcPct val="35000"/>
            </a:spcAft>
            <a:buNone/>
          </a:pPr>
          <a:r>
            <a:rPr lang="en-US" sz="1500" b="0" i="0" kern="1200">
              <a:latin typeface="Times New Roman" panose="02020603050405020304" pitchFamily="18" charset="0"/>
              <a:cs typeface="Times New Roman" panose="02020603050405020304" pitchFamily="18" charset="0"/>
            </a:rPr>
            <a:t>Strengthening the data governance policies aligned with the UK rules and legislation</a:t>
          </a:r>
          <a:endParaRPr lang="en-IN" sz="1500" kern="1200">
            <a:latin typeface="Times New Roman" panose="02020603050405020304" pitchFamily="18" charset="0"/>
            <a:cs typeface="Times New Roman" panose="02020603050405020304" pitchFamily="18" charset="0"/>
          </a:endParaRPr>
        </a:p>
      </dsp:txBody>
      <dsp:txXfrm>
        <a:off x="451969" y="1744039"/>
        <a:ext cx="5912541" cy="479482"/>
      </dsp:txXfrm>
    </dsp:sp>
    <dsp:sp modelId="{0094BCCF-770C-49A6-B2E5-0E3B5843CA7B}">
      <dsp:nvSpPr>
        <dsp:cNvPr id="0" name=""/>
        <dsp:cNvSpPr/>
      </dsp:nvSpPr>
      <dsp:spPr>
        <a:xfrm>
          <a:off x="0" y="2800260"/>
          <a:ext cx="8520600" cy="453600"/>
        </a:xfrm>
        <a:prstGeom prst="rect">
          <a:avLst/>
        </a:prstGeom>
        <a:solidFill>
          <a:schemeClr val="lt1">
            <a:alpha val="90000"/>
            <a:hueOff val="0"/>
            <a:satOff val="0"/>
            <a:lumOff val="0"/>
            <a:alphaOff val="0"/>
          </a:schemeClr>
        </a:solidFill>
        <a:ln w="25400" cap="flat" cmpd="sng" algn="ctr">
          <a:solidFill>
            <a:schemeClr val="accent3">
              <a:hueOff val="-12634"/>
              <a:satOff val="2198"/>
              <a:lumOff val="13333"/>
              <a:alphaOff val="0"/>
            </a:schemeClr>
          </a:solidFill>
          <a:prstDash val="solid"/>
        </a:ln>
        <a:effectLst/>
      </dsp:spPr>
      <dsp:style>
        <a:lnRef idx="2">
          <a:scrgbClr r="0" g="0" b="0"/>
        </a:lnRef>
        <a:fillRef idx="1">
          <a:scrgbClr r="0" g="0" b="0"/>
        </a:fillRef>
        <a:effectRef idx="0">
          <a:scrgbClr r="0" g="0" b="0"/>
        </a:effectRef>
        <a:fontRef idx="minor"/>
      </dsp:style>
    </dsp:sp>
    <dsp:sp modelId="{DB8BA4B1-800A-46BE-8B28-9F6A81991A6B}">
      <dsp:nvSpPr>
        <dsp:cNvPr id="0" name=""/>
        <dsp:cNvSpPr/>
      </dsp:nvSpPr>
      <dsp:spPr>
        <a:xfrm>
          <a:off x="426030" y="2534580"/>
          <a:ext cx="5964419" cy="531360"/>
        </a:xfrm>
        <a:prstGeom prst="roundRect">
          <a:avLst/>
        </a:prstGeom>
        <a:solidFill>
          <a:schemeClr val="accent3">
            <a:hueOff val="-12634"/>
            <a:satOff val="2198"/>
            <a:lumOff val="1333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5441" tIns="0" rIns="225441" bIns="0" numCol="1" spcCol="1270" anchor="ctr" anchorCtr="0">
          <a:noAutofit/>
        </a:bodyPr>
        <a:lstStyle/>
        <a:p>
          <a:pPr marL="0" lvl="0" indent="0" algn="l" defTabSz="666750">
            <a:lnSpc>
              <a:spcPct val="90000"/>
            </a:lnSpc>
            <a:spcBef>
              <a:spcPct val="0"/>
            </a:spcBef>
            <a:spcAft>
              <a:spcPct val="35000"/>
            </a:spcAft>
            <a:buNone/>
          </a:pPr>
          <a:r>
            <a:rPr lang="en-US" sz="1500" b="0" i="0" kern="1200">
              <a:latin typeface="Times New Roman" panose="02020603050405020304" pitchFamily="18" charset="0"/>
              <a:cs typeface="Times New Roman" panose="02020603050405020304" pitchFamily="18" charset="0"/>
            </a:rPr>
            <a:t>Developing community partnerships to mitigate digital exclusion. </a:t>
          </a:r>
          <a:endParaRPr lang="en-IN" sz="1500" kern="1200">
            <a:latin typeface="Times New Roman" panose="02020603050405020304" pitchFamily="18" charset="0"/>
            <a:cs typeface="Times New Roman" panose="02020603050405020304" pitchFamily="18" charset="0"/>
          </a:endParaRPr>
        </a:p>
      </dsp:txBody>
      <dsp:txXfrm>
        <a:off x="451969" y="2560519"/>
        <a:ext cx="5912541" cy="47948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bc06156921_0_2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3bc06156921_0_2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process of </a:t>
            </a:r>
            <a:r>
              <a:rPr lang="en" sz="1200" b="1">
                <a:solidFill>
                  <a:schemeClr val="dk1"/>
                </a:solidFill>
                <a:latin typeface="Times New Roman"/>
                <a:ea typeface="Times New Roman"/>
                <a:cs typeface="Times New Roman"/>
                <a:sym typeface="Times New Roman"/>
              </a:rPr>
              <a:t>ageing </a:t>
            </a:r>
            <a:r>
              <a:rPr lang="en" sz="1200">
                <a:solidFill>
                  <a:schemeClr val="dk1"/>
                </a:solidFill>
                <a:latin typeface="Times New Roman"/>
                <a:ea typeface="Times New Roman"/>
                <a:cs typeface="Times New Roman"/>
                <a:sym typeface="Times New Roman"/>
              </a:rPr>
              <a:t>is natural (biologically, psychologically and socially enhanced) and subject to theoretical demonstration, including the </a:t>
            </a:r>
            <a:r>
              <a:rPr lang="en" sz="1200" b="1">
                <a:solidFill>
                  <a:schemeClr val="dk1"/>
                </a:solidFill>
                <a:latin typeface="Times New Roman"/>
                <a:ea typeface="Times New Roman"/>
                <a:cs typeface="Times New Roman"/>
                <a:sym typeface="Times New Roman"/>
              </a:rPr>
              <a:t>"wear-and-tear"</a:t>
            </a:r>
            <a:r>
              <a:rPr lang="en" sz="1200">
                <a:solidFill>
                  <a:schemeClr val="dk1"/>
                </a:solidFill>
                <a:latin typeface="Times New Roman"/>
                <a:ea typeface="Times New Roman"/>
                <a:cs typeface="Times New Roman"/>
                <a:sym typeface="Times New Roman"/>
              </a:rPr>
              <a:t> or </a:t>
            </a:r>
            <a:r>
              <a:rPr lang="en" sz="1200" b="1">
                <a:solidFill>
                  <a:schemeClr val="dk1"/>
                </a:solidFill>
                <a:latin typeface="Times New Roman"/>
                <a:ea typeface="Times New Roman"/>
                <a:cs typeface="Times New Roman"/>
                <a:sym typeface="Times New Roman"/>
              </a:rPr>
              <a:t>"genetic ageing"</a:t>
            </a:r>
            <a:r>
              <a:rPr lang="en" sz="1200">
                <a:solidFill>
                  <a:schemeClr val="dk1"/>
                </a:solidFill>
                <a:latin typeface="Times New Roman"/>
                <a:ea typeface="Times New Roman"/>
                <a:cs typeface="Times New Roman"/>
                <a:sym typeface="Times New Roman"/>
              </a:rPr>
              <a:t> aspects. Considerably, the presentation will focus on the care, empowerment, and support needs of the older people, emphasising the ageing theories, policy and legislation in the UK, with a case focus on </a:t>
            </a:r>
            <a:r>
              <a:rPr lang="en" sz="1200" b="1">
                <a:solidFill>
                  <a:schemeClr val="dk1"/>
                </a:solidFill>
                <a:latin typeface="Times New Roman"/>
                <a:ea typeface="Times New Roman"/>
                <a:cs typeface="Times New Roman"/>
                <a:sym typeface="Times New Roman"/>
              </a:rPr>
              <a:t>Airedale NHS Foundation Trust </a:t>
            </a:r>
            <a:r>
              <a:rPr lang="en" sz="1200">
                <a:solidFill>
                  <a:schemeClr val="dk1"/>
                </a:solidFill>
                <a:latin typeface="Times New Roman"/>
                <a:ea typeface="Times New Roman"/>
                <a:cs typeface="Times New Roman"/>
                <a:sym typeface="Times New Roman"/>
              </a:rPr>
              <a:t>(Airedale, 2026). This will shed light on the independent, functional and choice aspects addressed by the services, and further emphasise the technological advancements as well as ethical considerations. The increasing ageing population has become a concern for the health and social care system, where the perception of ageism is another factor that influences how societies view the needs of older people.</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bc06156921_0_2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bc06156921_0_2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In the UK, a wide variety of services are available to the elderly population, which provide a sense of independence, dignity, and well-being. As informed by the Department of Health (2021), this includes domiciliary care, residential and nursing homes, day centres, hospice care and community health services. In line with the services, national health policies, like the </a:t>
            </a:r>
            <a:r>
              <a:rPr lang="en" sz="1200" b="1">
                <a:solidFill>
                  <a:schemeClr val="dk1"/>
                </a:solidFill>
                <a:latin typeface="Times New Roman"/>
                <a:ea typeface="Times New Roman"/>
                <a:cs typeface="Times New Roman"/>
                <a:sym typeface="Times New Roman"/>
              </a:rPr>
              <a:t>Care Act 2014,</a:t>
            </a:r>
            <a:r>
              <a:rPr lang="en" sz="1200">
                <a:solidFill>
                  <a:schemeClr val="dk1"/>
                </a:solidFill>
                <a:latin typeface="Times New Roman"/>
                <a:ea typeface="Times New Roman"/>
                <a:cs typeface="Times New Roman"/>
                <a:sym typeface="Times New Roman"/>
              </a:rPr>
              <a:t> focus on personalisation and empowerment (Care Act, 2024). On the other hand, integrated care and technological innovation are deeply rooted in the </a:t>
            </a:r>
            <a:r>
              <a:rPr lang="en" sz="1200" b="1">
                <a:solidFill>
                  <a:schemeClr val="dk1"/>
                </a:solidFill>
                <a:latin typeface="Times New Roman"/>
                <a:ea typeface="Times New Roman"/>
                <a:cs typeface="Times New Roman"/>
                <a:sym typeface="Times New Roman"/>
              </a:rPr>
              <a:t>"NHS Long-Term Plan"</a:t>
            </a:r>
            <a:r>
              <a:rPr lang="en" sz="1200">
                <a:solidFill>
                  <a:schemeClr val="dk1"/>
                </a:solidFill>
                <a:latin typeface="Times New Roman"/>
                <a:ea typeface="Times New Roman"/>
                <a:cs typeface="Times New Roman"/>
                <a:sym typeface="Times New Roman"/>
              </a:rPr>
              <a:t> to address the needs of the ageing population (NHS England, 2020).</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3bc06156921_0_2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3bc06156921_0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example of the Airedale NHS Foundation Trust applies to the situation. It offers hospital and community services like nutrition support, rehabilitation, and telemedicine programs. As stated by England.nhs.uk (2025), the possible advantages of the Trust include its orientation on the availability of users to digital health solutions, such as video consultations,  which reduces transportation issues. This is in line with the </a:t>
            </a:r>
            <a:r>
              <a:rPr lang="en" sz="1200" b="1">
                <a:solidFill>
                  <a:schemeClr val="dk1"/>
                </a:solidFill>
                <a:latin typeface="Times New Roman"/>
                <a:ea typeface="Times New Roman"/>
                <a:cs typeface="Times New Roman"/>
                <a:sym typeface="Times New Roman"/>
              </a:rPr>
              <a:t>"Activity Theory of Ageing"</a:t>
            </a:r>
            <a:r>
              <a:rPr lang="en" sz="1200">
                <a:solidFill>
                  <a:schemeClr val="dk1"/>
                </a:solidFill>
                <a:latin typeface="Times New Roman"/>
                <a:ea typeface="Times New Roman"/>
                <a:cs typeface="Times New Roman"/>
                <a:sym typeface="Times New Roman"/>
              </a:rPr>
              <a:t>, which emphasises continued engagement and independence (EBSCO, 2025). Nevertheless, limitations exist. As an example, elderly people who are poorly literate or do not have access to digital technology are susceptible to digital exclusion. This raises the issue of inequity. Economic pressures further limit the expansion of service, and workforce shortages, which challenge the continuity of care.</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3bc06156921_0_2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3bc06156921_0_2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Elder care services are in demand due to demographic shifts in the UK, such as the growing "life expectancy" rates and increasing chronic conditions. The elderly people are also vulnerable to an independent lifestyle due to decreased mobility, social isolation, and financial insecurity. According to the </a:t>
            </a:r>
            <a:r>
              <a:rPr lang="en" sz="1200" b="1">
                <a:solidFill>
                  <a:schemeClr val="dk1"/>
                </a:solidFill>
                <a:latin typeface="Times New Roman"/>
                <a:ea typeface="Times New Roman"/>
                <a:cs typeface="Times New Roman"/>
                <a:sym typeface="Times New Roman"/>
              </a:rPr>
              <a:t>Continuity Theory</a:t>
            </a:r>
            <a:r>
              <a:rPr lang="en" sz="1200">
                <a:solidFill>
                  <a:schemeClr val="dk1"/>
                </a:solidFill>
                <a:latin typeface="Times New Roman"/>
                <a:ea typeface="Times New Roman"/>
                <a:cs typeface="Times New Roman"/>
                <a:sym typeface="Times New Roman"/>
              </a:rPr>
              <a:t>, elderly people have the advantage of being used to the same routine and setting, but overloaded services can potentially limit the personalised attention (Asper, 2020).</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In essence, although existing provisions show the strengths in terms of innovation and integrated care, the issues regarding fair access and sustainable financing, as well as sufficient staffing, remain a challenge. Airedale NHS Foundation Trust serve as an illustration of the potential as well as limitations of the NHS England's strategy to promote independence through technologies. Hence, it is necessary to address these issues to empower the aged population and maintain their functional ability, freedom, and choice.</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3bc06156921_0_2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3bc06156921_0_2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concepts of ageing theories serve as useful models in understanding aged care and ageism and addressing how care can be tailored to suit the requirements of older people. According to the </a:t>
            </a:r>
            <a:r>
              <a:rPr lang="en" sz="1200" b="1">
                <a:solidFill>
                  <a:schemeClr val="dk1"/>
                </a:solidFill>
                <a:latin typeface="Times New Roman"/>
                <a:ea typeface="Times New Roman"/>
                <a:cs typeface="Times New Roman"/>
                <a:sym typeface="Times New Roman"/>
              </a:rPr>
              <a:t>"Disengagement Theory"</a:t>
            </a:r>
            <a:r>
              <a:rPr lang="en" sz="1200">
                <a:solidFill>
                  <a:schemeClr val="dk1"/>
                </a:solidFill>
                <a:latin typeface="Times New Roman"/>
                <a:ea typeface="Times New Roman"/>
                <a:cs typeface="Times New Roman"/>
                <a:sym typeface="Times New Roman"/>
              </a:rPr>
              <a:t>, ageing implies voluntary withdrawal of social roles, thus resulting in isolation unless managed by supportive services (Ejiri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2022). The </a:t>
            </a:r>
            <a:r>
              <a:rPr lang="en" sz="1200" b="1">
                <a:solidFill>
                  <a:schemeClr val="dk1"/>
                </a:solidFill>
                <a:latin typeface="Times New Roman"/>
                <a:ea typeface="Times New Roman"/>
                <a:cs typeface="Times New Roman"/>
                <a:sym typeface="Times New Roman"/>
              </a:rPr>
              <a:t>"Activity Theory"</a:t>
            </a:r>
            <a:r>
              <a:rPr lang="en" sz="1200">
                <a:solidFill>
                  <a:schemeClr val="dk1"/>
                </a:solidFill>
                <a:latin typeface="Times New Roman"/>
                <a:ea typeface="Times New Roman"/>
                <a:cs typeface="Times New Roman"/>
                <a:sym typeface="Times New Roman"/>
              </a:rPr>
              <a:t>, on the contrary, argues that well-being and independence among people are aided by sustained social, physical and cognitive life activity (EBSCO, 2025). This is in line with the existing UK care practices that favour community-based involvement in activities and initiatives such as rehabilitation.</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bc06156921_0_2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3bc06156921_0_2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Other than the theories in the previous slide, another theory, the </a:t>
            </a:r>
            <a:r>
              <a:rPr lang="en" sz="1200" b="1">
                <a:solidFill>
                  <a:schemeClr val="dk1"/>
                </a:solidFill>
                <a:latin typeface="Times New Roman"/>
                <a:ea typeface="Times New Roman"/>
                <a:cs typeface="Times New Roman"/>
                <a:sym typeface="Times New Roman"/>
              </a:rPr>
              <a:t>Continuity Theory</a:t>
            </a:r>
            <a:r>
              <a:rPr lang="en" sz="1200">
                <a:solidFill>
                  <a:schemeClr val="dk1"/>
                </a:solidFill>
                <a:latin typeface="Times New Roman"/>
                <a:ea typeface="Times New Roman"/>
                <a:cs typeface="Times New Roman"/>
                <a:sym typeface="Times New Roman"/>
              </a:rPr>
              <a:t>, focuses more on the continuation of usual routines and relationships, the basis of person-centred care strategies in residential and community-based care (Asper, 2020).  These theories are in direct relation to practices, for example, telehealth used in Airedale NHS Foundation Trust, which helps to maintain activity and care continuity. This is encouraged through engagement with healthcare professionals by offering older adults the opportunity to stay in their own homes. The approach facilitates empowerment and functional competency.</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bc06156921_0_2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bc06156921_0_2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policy and legislation regimes, which shape older care in England, are crucial. The </a:t>
            </a:r>
            <a:r>
              <a:rPr lang="en" sz="1200" b="1">
                <a:solidFill>
                  <a:schemeClr val="dk1"/>
                </a:solidFill>
                <a:latin typeface="Times New Roman"/>
                <a:ea typeface="Times New Roman"/>
                <a:cs typeface="Times New Roman"/>
                <a:sym typeface="Times New Roman"/>
              </a:rPr>
              <a:t>Care Act 2014</a:t>
            </a:r>
            <a:r>
              <a:rPr lang="en" sz="1200">
                <a:solidFill>
                  <a:schemeClr val="dk1"/>
                </a:solidFill>
                <a:latin typeface="Times New Roman"/>
                <a:ea typeface="Times New Roman"/>
                <a:cs typeface="Times New Roman"/>
                <a:sym typeface="Times New Roman"/>
              </a:rPr>
              <a:t> emphasised the aspects of wellbeing, personalisation and empowerment, which allows ageing individuals to receive the support according to their personal needs (Care Act, 2024). </a:t>
            </a:r>
            <a:r>
              <a:rPr lang="en" sz="1200" b="1">
                <a:solidFill>
                  <a:schemeClr val="dk1"/>
                </a:solidFill>
                <a:latin typeface="Times New Roman"/>
                <a:ea typeface="Times New Roman"/>
                <a:cs typeface="Times New Roman"/>
                <a:sym typeface="Times New Roman"/>
              </a:rPr>
              <a:t>Equality Act 2010</a:t>
            </a:r>
            <a:r>
              <a:rPr lang="en" sz="1200">
                <a:solidFill>
                  <a:schemeClr val="dk1"/>
                </a:solidFill>
                <a:latin typeface="Times New Roman"/>
                <a:ea typeface="Times New Roman"/>
                <a:cs typeface="Times New Roman"/>
                <a:sym typeface="Times New Roman"/>
              </a:rPr>
              <a:t>, on the other hand, serves as a potential barrier in preventing discrimination in terms of age; hence, equality in the provision of health and social care services (GOV.UK, 2023).</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3bc06156921_0_2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3bc06156921_0_2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The </a:t>
            </a:r>
            <a:r>
              <a:rPr lang="en" sz="1200" b="1">
                <a:solidFill>
                  <a:schemeClr val="dk1"/>
                </a:solidFill>
                <a:latin typeface="Times New Roman"/>
                <a:ea typeface="Times New Roman"/>
                <a:cs typeface="Times New Roman"/>
                <a:sym typeface="Times New Roman"/>
              </a:rPr>
              <a:t>NHS Long Term Plan </a:t>
            </a:r>
            <a:r>
              <a:rPr lang="en" sz="1200">
                <a:solidFill>
                  <a:schemeClr val="dk1"/>
                </a:solidFill>
                <a:latin typeface="Times New Roman"/>
                <a:ea typeface="Times New Roman"/>
                <a:cs typeface="Times New Roman"/>
                <a:sym typeface="Times New Roman"/>
              </a:rPr>
              <a:t>is one of the plans which focus on the challenges of the ageing population and seeks to promote integrated care, prevention and technological innovation (NHS England, 2020). Hence, these models are the basis of the practice in organisations like Airedale NHS Foundation Trust, which informs both service provision and independence as well as dignity to older adults.</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bc06156921_0_2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3bc06156921_0_2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 b="1">
                <a:solidFill>
                  <a:schemeClr val="dk1"/>
                </a:solidFill>
              </a:rPr>
              <a:t>Notes:</a:t>
            </a:r>
            <a:r>
              <a:rPr lang="en">
                <a:solidFill>
                  <a:schemeClr val="dk1"/>
                </a:solidFill>
              </a:rPr>
              <a:t> New technologies play an important role in the Airedale NHS Foundation Trust as far as care delivery to the elderly is concerned. Telecare services are adopted to help clinicians monitor their patients at a distance with unnecessary hospital admissions being avoided. The specific case of assistive technologies that can be used to help an individual with dementia includes medication remind and GPS trackers (Holthe </a:t>
            </a:r>
            <a:r>
              <a:rPr lang="en" i="1">
                <a:solidFill>
                  <a:schemeClr val="dk1"/>
                </a:solidFill>
              </a:rPr>
              <a:t>et al</a:t>
            </a:r>
            <a:r>
              <a:rPr lang="en">
                <a:solidFill>
                  <a:schemeClr val="dk1"/>
                </a:solidFill>
              </a:rPr>
              <a:t>., 202). Mobility and cognitive activities can be strengthened with the help of therapeutic devices and robotics. However, these technologies are rather costly to implement and the financial possibilities of the NHS can prevent the fast adoption of technologies.</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3bc06156921_0_2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3bc06156921_0_2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Notes:</a:t>
            </a:r>
            <a:r>
              <a:rPr lang="en">
                <a:solidFill>
                  <a:schemeClr val="dk1"/>
                </a:solidFill>
              </a:rPr>
              <a:t> Assistive technologies improve patient lives and safety at the Airedale NHS Foundation Trust. Remote monitoring can be used to sustain early intervention and reduce emergency admission and clinical outcomes. The use of unified computer-based records facilitates medical practitioners in timely decisions (Dam </a:t>
            </a:r>
            <a:r>
              <a:rPr lang="en" i="1">
                <a:solidFill>
                  <a:schemeClr val="dk1"/>
                </a:solidFill>
              </a:rPr>
              <a:t>et al</a:t>
            </a:r>
            <a:r>
              <a:rPr lang="en">
                <a:solidFill>
                  <a:schemeClr val="dk1"/>
                </a:solidFill>
              </a:rPr>
              <a:t>., 2024). However, not all elderly patients would be able to browse the digital tools and understand how to do it, and this results in inequalities in service access.</a:t>
            </a:r>
            <a:endParaRPr>
              <a:solidFill>
                <a:schemeClr val="dk1"/>
              </a:solidFill>
            </a:endParaRPr>
          </a:p>
          <a:p>
            <a:pPr marL="0" lvl="0" indent="0" algn="just" rtl="0">
              <a:lnSpc>
                <a:spcPct val="150000"/>
              </a:lnSpc>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3bc06156921_0_2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3bc06156921_0_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 b="1">
                <a:solidFill>
                  <a:schemeClr val="dk1"/>
                </a:solidFill>
              </a:rPr>
              <a:t>Notes:</a:t>
            </a:r>
            <a:r>
              <a:rPr lang="en">
                <a:solidFill>
                  <a:schemeClr val="dk1"/>
                </a:solidFill>
              </a:rPr>
              <a:t> The Airedale NHS Foundation Trust involves a situation where the balance between the safety and the autonomy of the ethical practice should be equal (Leikas </a:t>
            </a:r>
            <a:r>
              <a:rPr lang="en" i="1">
                <a:solidFill>
                  <a:schemeClr val="dk1"/>
                </a:solidFill>
              </a:rPr>
              <a:t>et al</a:t>
            </a:r>
            <a:r>
              <a:rPr lang="en">
                <a:solidFill>
                  <a:schemeClr val="dk1"/>
                </a:solidFill>
              </a:rPr>
              <a:t>., 2024). The non-secrecy in policy governing principles, fully developed system of cybersecurity and open-minded permission processes contribute to ensure that the assistive technologies do not have an adverse impact on the dignity and privacy of the elderly and on their fundamental rights.</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3bc06156921_0_2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3bc06156921_0_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 b="1">
                <a:solidFill>
                  <a:schemeClr val="dk1"/>
                </a:solidFill>
              </a:rPr>
              <a:t>Notes: </a:t>
            </a:r>
            <a:r>
              <a:rPr lang="en">
                <a:solidFill>
                  <a:schemeClr val="dk1"/>
                </a:solidFill>
              </a:rPr>
              <a:t>The case demonstrated the conflicts between protection and independence in the treatment of dementia (Rukmini </a:t>
            </a:r>
            <a:r>
              <a:rPr lang="en" i="1">
                <a:solidFill>
                  <a:schemeClr val="dk1"/>
                </a:solidFill>
              </a:rPr>
              <a:t>et al</a:t>
            </a:r>
            <a:r>
              <a:rPr lang="en">
                <a:solidFill>
                  <a:schemeClr val="dk1"/>
                </a:solidFill>
              </a:rPr>
              <a:t>., 2024). Although there was a sense of physical risk reduction due to the GPS technology, there was the ethical and protective issue of inadequate information in informing Mrs Green. In person-centred practice, there was a need to achieve open consent, proportionate intervention, balanced safety and dignity, as well as empowerment.</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3c4f7bb29aa_1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3c4f7bb29aa_1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 b="1">
                <a:solidFill>
                  <a:schemeClr val="dk1"/>
                </a:solidFill>
              </a:rPr>
              <a:t>Notes:</a:t>
            </a:r>
            <a:r>
              <a:rPr lang="en">
                <a:solidFill>
                  <a:schemeClr val="dk1"/>
                </a:solidFill>
              </a:rPr>
              <a:t> The Care Act 2014 requires well-being and least restrictive practice in regards to the case of Mrs Green. Equality Act 2010 protects dignity and autonomy but the NHS England Long Term Plan implies that technology-enabled, personal and balanced safety-independence care communities will be created (‌Khan </a:t>
            </a:r>
            <a:r>
              <a:rPr lang="en" i="1">
                <a:solidFill>
                  <a:schemeClr val="dk1"/>
                </a:solidFill>
              </a:rPr>
              <a:t>et al</a:t>
            </a:r>
            <a:r>
              <a:rPr lang="en">
                <a:solidFill>
                  <a:schemeClr val="dk1"/>
                </a:solidFill>
              </a:rPr>
              <a:t>., 2023).</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3c4f7bb29aa_2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3c4f7bb29aa_2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b="1">
                <a:solidFill>
                  <a:schemeClr val="dk1"/>
                </a:solidFill>
              </a:rPr>
              <a:t>Notes:</a:t>
            </a:r>
            <a:r>
              <a:rPr lang="en">
                <a:solidFill>
                  <a:schemeClr val="dk1"/>
                </a:solidFill>
              </a:rPr>
              <a:t> The key to successful implementation at Airedale NHS Foundation Trust will be investment, leadership support and alignment of policies. The barriers faced, such as funding and a lack of willingness to change, can be resolved using a gradual change process, involvement of stakeholders, and an evaluation to continue to make sure that the whole process of introducing technology is sustainable (Menzfeld </a:t>
            </a:r>
            <a:r>
              <a:rPr lang="en" i="1">
                <a:solidFill>
                  <a:schemeClr val="dk1"/>
                </a:solidFill>
              </a:rPr>
              <a:t>et al., </a:t>
            </a:r>
            <a:r>
              <a:rPr lang="en">
                <a:solidFill>
                  <a:schemeClr val="dk1"/>
                </a:solidFill>
              </a:rPr>
              <a:t>2023).</a:t>
            </a:r>
            <a:endParaRPr>
              <a:solidFill>
                <a:schemeClr val="dk1"/>
              </a:solidFill>
            </a:endParaRPr>
          </a:p>
          <a:p>
            <a:pPr marL="0" lvl="0" indent="0" algn="l" rtl="0">
              <a:spcBef>
                <a:spcPts val="120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g3c4f7bb29aa_2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6" name="Google Shape;186;g3c4f7bb29aa_2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 b="1">
                <a:solidFill>
                  <a:schemeClr val="dk1"/>
                </a:solidFill>
              </a:rPr>
              <a:t>Notes:</a:t>
            </a:r>
            <a:r>
              <a:rPr lang="en">
                <a:solidFill>
                  <a:schemeClr val="dk1"/>
                </a:solidFill>
              </a:rPr>
              <a:t> Airedale NHS Foundation Trust had demonstrated measurable benefits on technology innovation, since it has led to moral issues. The relationship among the empowerment theory and the Care Act 2014 has not only reinforced the person-centred care but also ensured improved wellbeing, dignity and protection of the aged people.</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3bc06156921_0_2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 name="Google Shape;193;g3bc06156921_0_2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3bc06156921_0_28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3bc06156921_0_28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rgbClr val="F4CCCC"/>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3.xml"/><Relationship Id="rId7" Type="http://schemas.openxmlformats.org/officeDocument/2006/relationships/diagramQuickStyle" Target="../diagrams/quickStyle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15.xml"/><Relationship Id="rId9" Type="http://schemas.microsoft.com/office/2007/relationships/diagramDrawing" Target="../diagrams/drawing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hyperlink" Target="https://www.ebsco.com/research-starters/sociology/activity-theory-agingm" TargetMode="External"/><Relationship Id="rId3" Type="http://schemas.openxmlformats.org/officeDocument/2006/relationships/hyperlink" Target="https://www.airedale-trust.nhs.uk/" TargetMode="External"/><Relationship Id="rId7" Type="http://schemas.openxmlformats.org/officeDocument/2006/relationships/hyperlink" Target="https://assets.publishing.service.gov.uk/media/5a7b4f16e5274a34770ead1c/National_Service_Framework_for_Older_People.pdf" TargetMode="External"/><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hyperlink" Target="https://www.legislation.gov.uk/ukpga/2014/23/contents" TargetMode="External"/><Relationship Id="rId11" Type="http://schemas.openxmlformats.org/officeDocument/2006/relationships/hyperlink" Target="https://www.england.nhs.uk/atlas_case_study/implementation-of-telemedicine-at-airedale-nhs-foundation-trust/" TargetMode="External"/><Relationship Id="rId5" Type="http://schemas.openxmlformats.org/officeDocument/2006/relationships/hyperlink" Target="https://doi.org/10.3390/electronics12183918" TargetMode="External"/><Relationship Id="rId10" Type="http://schemas.openxmlformats.org/officeDocument/2006/relationships/hyperlink" Target="https://doi.org/10.1186/s12913-023-09428-1" TargetMode="External"/><Relationship Id="rId4" Type="http://schemas.openxmlformats.org/officeDocument/2006/relationships/hyperlink" Target="https://www.researchgate.net/publication/332289761_Continuity_Theory" TargetMode="External"/><Relationship Id="rId9" Type="http://schemas.openxmlformats.org/officeDocument/2006/relationships/hyperlink" Target="https://doi.org/10.1038/s41598-022-22609-y"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3390/s24134301" TargetMode="External"/><Relationship Id="rId3" Type="http://schemas.openxmlformats.org/officeDocument/2006/relationships/hyperlink" Target="https://www.gov.uk/guidance/equality-act-2010-guidance" TargetMode="External"/><Relationship Id="rId7" Type="http://schemas.openxmlformats.org/officeDocument/2006/relationships/hyperlink" Target="https://www.england.nhs.uk/long-term-plan/" TargetMode="External"/><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hyperlink" Target="https://doi.org/10.23996/fjhw.137992" TargetMode="External"/><Relationship Id="rId5" Type="http://schemas.openxmlformats.org/officeDocument/2006/relationships/hyperlink" Target="https://doi.org/10.5334/ijic.6537" TargetMode="External"/><Relationship Id="rId10" Type="http://schemas.openxmlformats.org/officeDocument/2006/relationships/hyperlink" Target="https://www.vr-elibrary.de/doi/pdf/10.14220/9783737014793#page=186" TargetMode="External"/><Relationship Id="rId4" Type="http://schemas.openxmlformats.org/officeDocument/2006/relationships/hyperlink" Target="https://doi.org/10.2147/CIA.S357860" TargetMode="External"/><Relationship Id="rId9" Type="http://schemas.openxmlformats.org/officeDocument/2006/relationships/hyperlink" Target="https://doi.org/10.1080/17483107.2022.21626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598100" y="1313975"/>
            <a:ext cx="8222100" cy="1464900"/>
          </a:xfrm>
          <a:prstGeom prst="rect">
            <a:avLst/>
          </a:prstGeom>
          <a:ln w="19050" cap="flat" cmpd="sng">
            <a:solidFill>
              <a:srgbClr val="000000"/>
            </a:solidFill>
            <a:prstDash val="solid"/>
            <a:round/>
            <a:headEnd type="none" w="sm" len="sm"/>
            <a:tailEnd type="none" w="sm" len="sm"/>
          </a:ln>
        </p:spPr>
        <p:txBody>
          <a:bodyPr spcFirstLastPara="1" wrap="square" lIns="91425" tIns="91425" rIns="91425" bIns="91425" anchor="b" anchorCtr="0">
            <a:normAutofit fontScale="90000"/>
          </a:bodyPr>
          <a:lstStyle/>
          <a:p>
            <a:pPr marL="0" lvl="0" indent="0" algn="ctr" rtl="0">
              <a:lnSpc>
                <a:spcPct val="150000"/>
              </a:lnSpc>
              <a:spcBef>
                <a:spcPts val="0"/>
              </a:spcBef>
              <a:spcAft>
                <a:spcPts val="0"/>
              </a:spcAft>
              <a:buNone/>
            </a:pPr>
            <a:r>
              <a:rPr lang="en" sz="2300" b="1">
                <a:solidFill>
                  <a:srgbClr val="000000"/>
                </a:solidFill>
                <a:latin typeface="Times New Roman"/>
                <a:ea typeface="Times New Roman"/>
                <a:cs typeface="Times New Roman"/>
                <a:sym typeface="Times New Roman"/>
              </a:rPr>
              <a:t>Module Code: BMHP6027 </a:t>
            </a:r>
            <a:endParaRPr sz="2300" b="1">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2300" b="1">
                <a:solidFill>
                  <a:srgbClr val="000000"/>
                </a:solidFill>
                <a:latin typeface="Times New Roman"/>
                <a:ea typeface="Times New Roman"/>
                <a:cs typeface="Times New Roman"/>
                <a:sym typeface="Times New Roman"/>
              </a:rPr>
              <a:t>Module Title: Empowering the Older Person</a:t>
            </a:r>
            <a:endParaRPr sz="2300" b="1">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2300" b="1">
                <a:solidFill>
                  <a:srgbClr val="000000"/>
                </a:solidFill>
                <a:latin typeface="Times New Roman"/>
                <a:ea typeface="Times New Roman"/>
                <a:cs typeface="Times New Roman"/>
                <a:sym typeface="Times New Roman"/>
              </a:rPr>
              <a:t>Assignment Title: Component 1 - Individual Presentation</a:t>
            </a:r>
            <a:endParaRPr sz="2300"/>
          </a:p>
        </p:txBody>
      </p:sp>
      <p:sp>
        <p:nvSpPr>
          <p:cNvPr id="86" name="Google Shape;86;p13"/>
          <p:cNvSpPr txBox="1">
            <a:spLocks noGrp="1"/>
          </p:cNvSpPr>
          <p:nvPr>
            <p:ph type="subTitle" idx="1"/>
          </p:nvPr>
        </p:nvSpPr>
        <p:spPr>
          <a:xfrm>
            <a:off x="2311900" y="3062575"/>
            <a:ext cx="4330800" cy="1154700"/>
          </a:xfrm>
          <a:prstGeom prst="rect">
            <a:avLst/>
          </a:prstGeom>
          <a:ln w="19050" cap="flat" cmpd="sng">
            <a:solidFill>
              <a:srgbClr val="000000"/>
            </a:solidFill>
            <a:prstDash val="solid"/>
            <a:round/>
            <a:headEnd type="none" w="sm" len="sm"/>
            <a:tailEnd type="none" w="sm" len="sm"/>
          </a:ln>
        </p:spPr>
        <p:txBody>
          <a:bodyPr spcFirstLastPara="1" wrap="square" lIns="91425" tIns="91425" rIns="91425" bIns="91425" anchor="t" anchorCtr="0">
            <a:normAutofit fontScale="92500" lnSpcReduction="10000"/>
          </a:bodyPr>
          <a:lstStyle/>
          <a:p>
            <a:pPr marL="0" lvl="0" indent="0" algn="ctr" rtl="0">
              <a:lnSpc>
                <a:spcPct val="150000"/>
              </a:lnSpc>
              <a:spcBef>
                <a:spcPts val="0"/>
              </a:spcBef>
              <a:spcAft>
                <a:spcPts val="0"/>
              </a:spcAft>
              <a:buNone/>
            </a:pPr>
            <a:r>
              <a:rPr lang="en" sz="1600" b="1">
                <a:solidFill>
                  <a:srgbClr val="000000"/>
                </a:solidFill>
                <a:latin typeface="Times New Roman"/>
                <a:ea typeface="Times New Roman"/>
                <a:cs typeface="Times New Roman"/>
                <a:sym typeface="Times New Roman"/>
              </a:rPr>
              <a:t>Presented by:</a:t>
            </a:r>
            <a:endParaRPr sz="1600" b="1">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1600" b="1">
                <a:solidFill>
                  <a:srgbClr val="000000"/>
                </a:solidFill>
                <a:latin typeface="Times New Roman"/>
                <a:ea typeface="Times New Roman"/>
                <a:cs typeface="Times New Roman"/>
                <a:sym typeface="Times New Roman"/>
              </a:rPr>
              <a:t>Celine Bena</a:t>
            </a:r>
            <a:endParaRPr sz="1600" b="1">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1600" b="1">
                <a:solidFill>
                  <a:srgbClr val="000000"/>
                </a:solidFill>
                <a:latin typeface="Times New Roman"/>
                <a:ea typeface="Times New Roman"/>
                <a:cs typeface="Times New Roman"/>
                <a:sym typeface="Times New Roman"/>
              </a:rPr>
              <a:t>Student ID:</a:t>
            </a:r>
            <a:endParaRPr/>
          </a:p>
        </p:txBody>
      </p:sp>
      <p:pic>
        <p:nvPicPr>
          <p:cNvPr id="87" name="Google Shape;87;p13"/>
          <p:cNvPicPr preferRelativeResize="0"/>
          <p:nvPr/>
        </p:nvPicPr>
        <p:blipFill>
          <a:blip r:embed="rId3">
            <a:alphaModFix/>
          </a:blip>
          <a:stretch>
            <a:fillRect/>
          </a:stretch>
        </p:blipFill>
        <p:spPr>
          <a:xfrm>
            <a:off x="515950" y="304800"/>
            <a:ext cx="2212401" cy="8864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sz="2200" b="1">
                <a:solidFill>
                  <a:srgbClr val="000000"/>
                </a:solidFill>
                <a:latin typeface="Times New Roman"/>
                <a:ea typeface="Times New Roman"/>
                <a:cs typeface="Times New Roman"/>
                <a:sym typeface="Times New Roman"/>
              </a:rPr>
              <a:t> Introduction</a:t>
            </a:r>
            <a:endParaRPr sz="2200">
              <a:latin typeface="Times New Roman"/>
              <a:ea typeface="Times New Roman"/>
              <a:cs typeface="Times New Roman"/>
              <a:sym typeface="Times New Roman"/>
            </a:endParaRPr>
          </a:p>
        </p:txBody>
      </p:sp>
      <p:sp>
        <p:nvSpPr>
          <p:cNvPr id="93" name="Google Shape;93;p14"/>
          <p:cNvSpPr txBox="1">
            <a:spLocks noGrp="1"/>
          </p:cNvSpPr>
          <p:nvPr>
            <p:ph type="body" idx="1"/>
          </p:nvPr>
        </p:nvSpPr>
        <p:spPr>
          <a:xfrm>
            <a:off x="311700" y="1093150"/>
            <a:ext cx="4532400" cy="3526500"/>
          </a:xfrm>
          <a:prstGeom prst="rect">
            <a:avLst/>
          </a:prstGeom>
        </p:spPr>
        <p:txBody>
          <a:bodyPr spcFirstLastPara="1" wrap="square" lIns="91425" tIns="91425" rIns="91425" bIns="91425" anchor="t" anchorCtr="0">
            <a:noAutofit/>
          </a:bodyPr>
          <a:lstStyle/>
          <a:p>
            <a:pPr marL="457200" lvl="0" indent="-273050" algn="just" rtl="0">
              <a:lnSpc>
                <a:spcPct val="150000"/>
              </a:lnSpc>
              <a:spcBef>
                <a:spcPts val="1200"/>
              </a:spcBef>
              <a:spcAft>
                <a:spcPts val="0"/>
              </a:spcAft>
              <a:buClr>
                <a:srgbClr val="000000"/>
              </a:buClr>
              <a:buSzPts val="700"/>
              <a:buFont typeface="Times New Roman"/>
              <a:buChar char="●"/>
            </a:pPr>
            <a:r>
              <a:rPr lang="en" sz="1400" dirty="0">
                <a:solidFill>
                  <a:srgbClr val="000000"/>
                </a:solidFill>
                <a:latin typeface="Times New Roman"/>
                <a:ea typeface="Times New Roman"/>
                <a:cs typeface="Times New Roman"/>
                <a:sym typeface="Times New Roman"/>
              </a:rPr>
              <a:t>Ageing is a natural process with biological, psychological, and social dimensions (wear-and-tear, genetic ageing)</a:t>
            </a:r>
            <a:endParaRPr sz="1400" dirty="0">
              <a:solidFill>
                <a:srgbClr val="000000"/>
              </a:solidFill>
              <a:latin typeface="Times New Roman"/>
              <a:ea typeface="Times New Roman"/>
              <a:cs typeface="Times New Roman"/>
              <a:sym typeface="Times New Roman"/>
            </a:endParaRPr>
          </a:p>
          <a:p>
            <a:pPr marL="457200" lvl="0" indent="-273050" algn="just" rtl="0">
              <a:lnSpc>
                <a:spcPct val="150000"/>
              </a:lnSpc>
              <a:spcBef>
                <a:spcPts val="0"/>
              </a:spcBef>
              <a:spcAft>
                <a:spcPts val="0"/>
              </a:spcAft>
              <a:buClr>
                <a:srgbClr val="000000"/>
              </a:buClr>
              <a:buSzPts val="700"/>
              <a:buFont typeface="Times New Roman"/>
              <a:buChar char="●"/>
            </a:pPr>
            <a:r>
              <a:rPr lang="en" sz="1400" b="1" dirty="0">
                <a:solidFill>
                  <a:srgbClr val="000000"/>
                </a:solidFill>
                <a:latin typeface="Times New Roman"/>
                <a:ea typeface="Times New Roman"/>
                <a:cs typeface="Times New Roman"/>
                <a:sym typeface="Times New Roman"/>
              </a:rPr>
              <a:t>Focus: </a:t>
            </a:r>
            <a:r>
              <a:rPr lang="en" sz="1400" dirty="0">
                <a:solidFill>
                  <a:srgbClr val="000000"/>
                </a:solidFill>
                <a:latin typeface="Times New Roman"/>
                <a:ea typeface="Times New Roman"/>
                <a:cs typeface="Times New Roman"/>
                <a:sym typeface="Times New Roman"/>
              </a:rPr>
              <a:t>care, empowerment, and support needs of older people in the UK, with case study on Airedale NHS Foundation Trust</a:t>
            </a:r>
            <a:endParaRPr sz="1400" dirty="0">
              <a:solidFill>
                <a:srgbClr val="000000"/>
              </a:solidFill>
              <a:latin typeface="Times New Roman"/>
              <a:ea typeface="Times New Roman"/>
              <a:cs typeface="Times New Roman"/>
              <a:sym typeface="Times New Roman"/>
            </a:endParaRPr>
          </a:p>
          <a:p>
            <a:pPr marL="457200" lvl="0" indent="-273050" algn="just" rtl="0">
              <a:lnSpc>
                <a:spcPct val="150000"/>
              </a:lnSpc>
              <a:spcBef>
                <a:spcPts val="0"/>
              </a:spcBef>
              <a:spcAft>
                <a:spcPts val="0"/>
              </a:spcAft>
              <a:buClr>
                <a:srgbClr val="000000"/>
              </a:buClr>
              <a:buSzPts val="700"/>
              <a:buFont typeface="Times New Roman"/>
              <a:buChar char="●"/>
            </a:pPr>
            <a:r>
              <a:rPr lang="en" sz="1400" b="1" dirty="0">
                <a:solidFill>
                  <a:srgbClr val="000000"/>
                </a:solidFill>
                <a:latin typeface="Times New Roman"/>
                <a:ea typeface="Times New Roman"/>
                <a:cs typeface="Times New Roman"/>
                <a:sym typeface="Times New Roman"/>
              </a:rPr>
              <a:t>Key themes:</a:t>
            </a:r>
            <a:r>
              <a:rPr lang="en" sz="1400" dirty="0">
                <a:solidFill>
                  <a:srgbClr val="000000"/>
                </a:solidFill>
                <a:latin typeface="Times New Roman"/>
                <a:ea typeface="Times New Roman"/>
                <a:cs typeface="Times New Roman"/>
                <a:sym typeface="Times New Roman"/>
              </a:rPr>
              <a:t> independence, functionality, choice, technological advancements, and ethical considerations </a:t>
            </a:r>
            <a:endParaRPr sz="1400" dirty="0">
              <a:solidFill>
                <a:srgbClr val="000000"/>
              </a:solidFill>
              <a:latin typeface="Times New Roman"/>
              <a:ea typeface="Times New Roman"/>
              <a:cs typeface="Times New Roman"/>
              <a:sym typeface="Times New Roman"/>
            </a:endParaRPr>
          </a:p>
          <a:p>
            <a:pPr marL="457200" lvl="0" indent="-273050" algn="just" rtl="0">
              <a:lnSpc>
                <a:spcPct val="150000"/>
              </a:lnSpc>
              <a:spcBef>
                <a:spcPts val="0"/>
              </a:spcBef>
              <a:spcAft>
                <a:spcPts val="0"/>
              </a:spcAft>
              <a:buClr>
                <a:srgbClr val="000000"/>
              </a:buClr>
              <a:buSzPts val="700"/>
              <a:buFont typeface="Times New Roman"/>
              <a:buChar char="●"/>
            </a:pPr>
            <a:r>
              <a:rPr lang="en" sz="1400" dirty="0">
                <a:solidFill>
                  <a:srgbClr val="000000"/>
                </a:solidFill>
                <a:latin typeface="Times New Roman"/>
                <a:ea typeface="Times New Roman"/>
                <a:cs typeface="Times New Roman"/>
                <a:sym typeface="Times New Roman"/>
              </a:rPr>
              <a:t>Ageism influences societal perceptions of older people’s needs.</a:t>
            </a:r>
            <a:endParaRPr sz="1400" dirty="0">
              <a:solidFill>
                <a:srgbClr val="000000"/>
              </a:solidFill>
              <a:latin typeface="Times New Roman"/>
              <a:ea typeface="Times New Roman"/>
              <a:cs typeface="Times New Roman"/>
              <a:sym typeface="Times New Roman"/>
            </a:endParaRPr>
          </a:p>
        </p:txBody>
      </p:sp>
      <p:pic>
        <p:nvPicPr>
          <p:cNvPr id="94" name="Google Shape;94;p14"/>
          <p:cNvPicPr preferRelativeResize="0"/>
          <p:nvPr/>
        </p:nvPicPr>
        <p:blipFill>
          <a:blip r:embed="rId5">
            <a:alphaModFix/>
          </a:blip>
          <a:stretch>
            <a:fillRect/>
          </a:stretch>
        </p:blipFill>
        <p:spPr>
          <a:xfrm>
            <a:off x="5049075" y="1732775"/>
            <a:ext cx="3504502" cy="2247250"/>
          </a:xfrm>
          <a:prstGeom prst="rect">
            <a:avLst/>
          </a:prstGeom>
          <a:noFill/>
          <a:ln>
            <a:noFill/>
          </a:ln>
        </p:spPr>
      </p:pic>
      <p:pic>
        <p:nvPicPr>
          <p:cNvPr id="20" name="Audio 19">
            <a:extLst>
              <a:ext uri="{FF2B5EF4-FFF2-40B4-BE49-F238E27FC236}">
                <a16:creationId xmlns:a16="http://schemas.microsoft.com/office/drawing/2014/main" id="{D6F26173-A525-1699-9EE6-9338FDDD02F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6641"/>
    </mc:Choice>
    <mc:Fallback>
      <p:transition spd="slow" advTm="96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400" b="1">
                <a:solidFill>
                  <a:srgbClr val="000000"/>
                </a:solidFill>
                <a:latin typeface="Times New Roman"/>
                <a:ea typeface="Times New Roman"/>
                <a:cs typeface="Times New Roman"/>
                <a:sym typeface="Times New Roman"/>
              </a:rPr>
              <a:t>Evaluation of Current Care and Support</a:t>
            </a:r>
            <a:endParaRPr sz="2400">
              <a:latin typeface="Times New Roman"/>
              <a:ea typeface="Times New Roman"/>
              <a:cs typeface="Times New Roman"/>
              <a:sym typeface="Times New Roman"/>
            </a:endParaRPr>
          </a:p>
        </p:txBody>
      </p:sp>
      <p:sp>
        <p:nvSpPr>
          <p:cNvPr id="100" name="Google Shape;100;p15"/>
          <p:cNvSpPr txBox="1">
            <a:spLocks noGrp="1"/>
          </p:cNvSpPr>
          <p:nvPr>
            <p:ph type="body" idx="1"/>
          </p:nvPr>
        </p:nvSpPr>
        <p:spPr>
          <a:xfrm>
            <a:off x="311700" y="1017800"/>
            <a:ext cx="8520600" cy="33390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UK services include domiciliary care, residential/nursing homes, day centres, hospice care, and community health services (Department of Health, 2021).</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Care Act 2014 emphasises personalisation and empowerment (Care Act, 2024).</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NHS Long-Term Plan integrates care and technological innovation for ageing population needs (NHS England, 2020).</a:t>
            </a:r>
            <a:endParaRPr sz="1500">
              <a:latin typeface="Times New Roman"/>
              <a:ea typeface="Times New Roman"/>
              <a:cs typeface="Times New Roman"/>
              <a:sym typeface="Times New Roman"/>
            </a:endParaRPr>
          </a:p>
        </p:txBody>
      </p:sp>
      <p:pic>
        <p:nvPicPr>
          <p:cNvPr id="101" name="Google Shape;101;p15"/>
          <p:cNvPicPr preferRelativeResize="0"/>
          <p:nvPr/>
        </p:nvPicPr>
        <p:blipFill>
          <a:blip r:embed="rId5">
            <a:alphaModFix/>
          </a:blip>
          <a:stretch>
            <a:fillRect/>
          </a:stretch>
        </p:blipFill>
        <p:spPr>
          <a:xfrm>
            <a:off x="3521900" y="2686750"/>
            <a:ext cx="4484700" cy="1600200"/>
          </a:xfrm>
          <a:prstGeom prst="rect">
            <a:avLst/>
          </a:prstGeom>
          <a:noFill/>
          <a:ln>
            <a:noFill/>
          </a:ln>
        </p:spPr>
      </p:pic>
      <p:pic>
        <p:nvPicPr>
          <p:cNvPr id="9" name="Audio 8">
            <a:extLst>
              <a:ext uri="{FF2B5EF4-FFF2-40B4-BE49-F238E27FC236}">
                <a16:creationId xmlns:a16="http://schemas.microsoft.com/office/drawing/2014/main" id="{C3524083-F0A7-9B12-9048-A4D6439EBF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6653"/>
    </mc:Choice>
    <mc:Fallback>
      <p:transition spd="slow" advTm="36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400" b="1">
                <a:solidFill>
                  <a:srgbClr val="000000"/>
                </a:solidFill>
                <a:latin typeface="Times New Roman"/>
                <a:ea typeface="Times New Roman"/>
                <a:cs typeface="Times New Roman"/>
                <a:sym typeface="Times New Roman"/>
              </a:rPr>
              <a:t>Evaluation of Current Care and Support (Contd.)</a:t>
            </a:r>
            <a:endParaRPr sz="2400">
              <a:latin typeface="Times New Roman"/>
              <a:ea typeface="Times New Roman"/>
              <a:cs typeface="Times New Roman"/>
              <a:sym typeface="Times New Roman"/>
            </a:endParaRPr>
          </a:p>
          <a:p>
            <a:pPr marL="0" lvl="0" indent="0" algn="ctr" rtl="0">
              <a:lnSpc>
                <a:spcPct val="150000"/>
              </a:lnSpc>
              <a:spcBef>
                <a:spcPts val="1000"/>
              </a:spcBef>
              <a:spcAft>
                <a:spcPts val="0"/>
              </a:spcAft>
              <a:buNone/>
            </a:pPr>
            <a:endParaRPr sz="2200" b="1">
              <a:solidFill>
                <a:srgbClr val="000000"/>
              </a:solidFill>
              <a:latin typeface="Times New Roman"/>
              <a:ea typeface="Times New Roman"/>
              <a:cs typeface="Times New Roman"/>
              <a:sym typeface="Times New Roman"/>
            </a:endParaRPr>
          </a:p>
        </p:txBody>
      </p:sp>
      <p:sp>
        <p:nvSpPr>
          <p:cNvPr id="107" name="Google Shape;107;p16"/>
          <p:cNvSpPr txBox="1">
            <a:spLocks noGrp="1"/>
          </p:cNvSpPr>
          <p:nvPr>
            <p:ph type="body" idx="1"/>
          </p:nvPr>
        </p:nvSpPr>
        <p:spPr>
          <a:xfrm>
            <a:off x="311700" y="1229875"/>
            <a:ext cx="4318500" cy="3339000"/>
          </a:xfrm>
          <a:prstGeom prst="rect">
            <a:avLst/>
          </a:prstGeom>
        </p:spPr>
        <p:txBody>
          <a:bodyPr spcFirstLastPara="1" wrap="square" lIns="91425" tIns="91425" rIns="91425" bIns="91425" anchor="t" anchorCtr="0">
            <a:normAutofit lnSpcReduction="10000"/>
          </a:bodyPr>
          <a:lstStyle/>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Airedale NHS Foundation Trust provides hospital/community services: nutrition support, rehabilitation, telemedicine (England.nhs.uk, 2025).</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Digital health solutions (video consultations) reduce transport issues, aligning with Activity Theory of Ageing (EBSCO, 2025).</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Limitations: digital exclusion for elderly lacking literacy/technology access, economic pressures, and workforce shortages.</a:t>
            </a:r>
            <a:endParaRPr sz="1400">
              <a:latin typeface="Times New Roman"/>
              <a:ea typeface="Times New Roman"/>
              <a:cs typeface="Times New Roman"/>
              <a:sym typeface="Times New Roman"/>
            </a:endParaRPr>
          </a:p>
        </p:txBody>
      </p:sp>
      <p:pic>
        <p:nvPicPr>
          <p:cNvPr id="108" name="Google Shape;108;p16"/>
          <p:cNvPicPr preferRelativeResize="0"/>
          <p:nvPr/>
        </p:nvPicPr>
        <p:blipFill>
          <a:blip r:embed="rId5">
            <a:alphaModFix/>
          </a:blip>
          <a:stretch>
            <a:fillRect/>
          </a:stretch>
        </p:blipFill>
        <p:spPr>
          <a:xfrm>
            <a:off x="4866750" y="1590925"/>
            <a:ext cx="3634225" cy="2244200"/>
          </a:xfrm>
          <a:prstGeom prst="rect">
            <a:avLst/>
          </a:prstGeom>
          <a:noFill/>
          <a:ln>
            <a:noFill/>
          </a:ln>
        </p:spPr>
      </p:pic>
      <p:pic>
        <p:nvPicPr>
          <p:cNvPr id="9" name="Audio 8">
            <a:extLst>
              <a:ext uri="{FF2B5EF4-FFF2-40B4-BE49-F238E27FC236}">
                <a16:creationId xmlns:a16="http://schemas.microsoft.com/office/drawing/2014/main" id="{D7008442-7EB1-A78E-B9D8-006BA330BEB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5043"/>
    </mc:Choice>
    <mc:Fallback>
      <p:transition spd="slow" advTm="450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7"/>
          <p:cNvSpPr txBox="1">
            <a:spLocks noGrp="1"/>
          </p:cNvSpPr>
          <p:nvPr>
            <p:ph type="title"/>
          </p:nvPr>
        </p:nvSpPr>
        <p:spPr>
          <a:xfrm>
            <a:off x="311700" y="410000"/>
            <a:ext cx="8520600" cy="912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400" b="1">
                <a:solidFill>
                  <a:srgbClr val="000000"/>
                </a:solidFill>
                <a:latin typeface="Times New Roman"/>
                <a:ea typeface="Times New Roman"/>
                <a:cs typeface="Times New Roman"/>
                <a:sym typeface="Times New Roman"/>
              </a:rPr>
              <a:t>Evaluation of Current Care and Support (Contd.)</a:t>
            </a:r>
            <a:endParaRPr sz="2400">
              <a:latin typeface="Times New Roman"/>
              <a:ea typeface="Times New Roman"/>
              <a:cs typeface="Times New Roman"/>
              <a:sym typeface="Times New Roman"/>
            </a:endParaRPr>
          </a:p>
          <a:p>
            <a:pPr marL="0" lvl="0" indent="0" algn="ctr" rtl="0">
              <a:lnSpc>
                <a:spcPct val="150000"/>
              </a:lnSpc>
              <a:spcBef>
                <a:spcPts val="1000"/>
              </a:spcBef>
              <a:spcAft>
                <a:spcPts val="0"/>
              </a:spcAft>
              <a:buNone/>
            </a:pPr>
            <a:endParaRPr sz="2200" b="1">
              <a:solidFill>
                <a:srgbClr val="000000"/>
              </a:solidFill>
              <a:latin typeface="Times New Roman"/>
              <a:ea typeface="Times New Roman"/>
              <a:cs typeface="Times New Roman"/>
              <a:sym typeface="Times New Roman"/>
            </a:endParaRPr>
          </a:p>
          <a:p>
            <a:pPr marL="0" lvl="0" indent="0" algn="ctr" rtl="0">
              <a:lnSpc>
                <a:spcPct val="150000"/>
              </a:lnSpc>
              <a:spcBef>
                <a:spcPts val="1000"/>
              </a:spcBef>
              <a:spcAft>
                <a:spcPts val="0"/>
              </a:spcAft>
              <a:buNone/>
            </a:pPr>
            <a:endParaRPr sz="2000" b="1">
              <a:solidFill>
                <a:srgbClr val="000000"/>
              </a:solidFill>
              <a:latin typeface="Times New Roman"/>
              <a:ea typeface="Times New Roman"/>
              <a:cs typeface="Times New Roman"/>
              <a:sym typeface="Times New Roman"/>
            </a:endParaRPr>
          </a:p>
        </p:txBody>
      </p:sp>
      <p:sp>
        <p:nvSpPr>
          <p:cNvPr id="114" name="Google Shape;114;p17"/>
          <p:cNvSpPr txBox="1">
            <a:spLocks noGrp="1"/>
          </p:cNvSpPr>
          <p:nvPr>
            <p:ph type="body" idx="1"/>
          </p:nvPr>
        </p:nvSpPr>
        <p:spPr>
          <a:xfrm>
            <a:off x="371975" y="1384800"/>
            <a:ext cx="8390100" cy="3023400"/>
          </a:xfrm>
          <a:prstGeom prst="rect">
            <a:avLst/>
          </a:prstGeom>
        </p:spPr>
        <p:txBody>
          <a:bodyPr spcFirstLastPara="1" wrap="square" lIns="91425" tIns="91425" rIns="91425" bIns="91425" anchor="t" anchorCtr="0">
            <a:normAutofit/>
          </a:bodyPr>
          <a:lstStyle/>
          <a:p>
            <a:pPr marL="457200" lvl="0" indent="-285750" algn="just" rtl="0">
              <a:lnSpc>
                <a:spcPct val="150000"/>
              </a:lnSpc>
              <a:spcBef>
                <a:spcPts val="1200"/>
              </a:spcBef>
              <a:spcAft>
                <a:spcPts val="0"/>
              </a:spcAft>
              <a:buClr>
                <a:srgbClr val="000000"/>
              </a:buClr>
              <a:buSzPts val="900"/>
              <a:buFont typeface="Times New Roman"/>
              <a:buChar char="●"/>
            </a:pPr>
            <a:r>
              <a:rPr lang="en" sz="1600">
                <a:latin typeface="Times New Roman"/>
                <a:ea typeface="Times New Roman"/>
                <a:cs typeface="Times New Roman"/>
                <a:sym typeface="Times New Roman"/>
              </a:rPr>
              <a:t>Demographic shifts: rising life expectancy and chronic conditions increase demand (Slide 4).</a:t>
            </a:r>
            <a:endParaRPr sz="160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 sz="1600">
                <a:latin typeface="Times New Roman"/>
                <a:ea typeface="Times New Roman"/>
                <a:cs typeface="Times New Roman"/>
                <a:sym typeface="Times New Roman"/>
              </a:rPr>
              <a:t>Vulnerabilities: decreased mobility, social isolation, financial insecurity.</a:t>
            </a:r>
            <a:endParaRPr sz="160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 sz="1600">
                <a:latin typeface="Times New Roman"/>
                <a:ea typeface="Times New Roman"/>
                <a:cs typeface="Times New Roman"/>
                <a:sym typeface="Times New Roman"/>
              </a:rPr>
              <a:t>Continuity Theory highlights benefits of routine, but overloaded services reduce personalised care (Asper, 2020).</a:t>
            </a:r>
            <a:endParaRPr sz="1600">
              <a:latin typeface="Times New Roman"/>
              <a:ea typeface="Times New Roman"/>
              <a:cs typeface="Times New Roman"/>
              <a:sym typeface="Times New Roman"/>
            </a:endParaRPr>
          </a:p>
          <a:p>
            <a:pPr marL="457200" lvl="0" indent="-285750" algn="just" rtl="0">
              <a:lnSpc>
                <a:spcPct val="150000"/>
              </a:lnSpc>
              <a:spcBef>
                <a:spcPts val="0"/>
              </a:spcBef>
              <a:spcAft>
                <a:spcPts val="0"/>
              </a:spcAft>
              <a:buClr>
                <a:srgbClr val="000000"/>
              </a:buClr>
              <a:buSzPts val="900"/>
              <a:buFont typeface="Times New Roman"/>
              <a:buChar char="●"/>
            </a:pPr>
            <a:r>
              <a:rPr lang="en" sz="1600">
                <a:latin typeface="Times New Roman"/>
                <a:ea typeface="Times New Roman"/>
                <a:cs typeface="Times New Roman"/>
                <a:sym typeface="Times New Roman"/>
              </a:rPr>
              <a:t>Strengths: innovation and integrated care; Challenges: fair access, sustainable financing, staffing shortages.</a:t>
            </a:r>
            <a:endParaRPr sz="1600">
              <a:latin typeface="Times New Roman"/>
              <a:ea typeface="Times New Roman"/>
              <a:cs typeface="Times New Roman"/>
              <a:sym typeface="Times New Roman"/>
            </a:endParaRPr>
          </a:p>
        </p:txBody>
      </p:sp>
      <p:pic>
        <p:nvPicPr>
          <p:cNvPr id="5" name="Audio 4">
            <a:extLst>
              <a:ext uri="{FF2B5EF4-FFF2-40B4-BE49-F238E27FC236}">
                <a16:creationId xmlns:a16="http://schemas.microsoft.com/office/drawing/2014/main" id="{79C07938-217D-23A1-C880-F572A32049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0893"/>
    </mc:Choice>
    <mc:Fallback>
      <p:transition spd="slow" advTm="50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18"/>
          <p:cNvSpPr txBox="1">
            <a:spLocks noGrp="1"/>
          </p:cNvSpPr>
          <p:nvPr>
            <p:ph type="title"/>
          </p:nvPr>
        </p:nvSpPr>
        <p:spPr>
          <a:xfrm>
            <a:off x="311700" y="509375"/>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400" b="1">
                <a:solidFill>
                  <a:srgbClr val="000000"/>
                </a:solidFill>
                <a:latin typeface="Times New Roman"/>
                <a:ea typeface="Times New Roman"/>
                <a:cs typeface="Times New Roman"/>
                <a:sym typeface="Times New Roman"/>
              </a:rPr>
              <a:t>Theories of Ageing</a:t>
            </a:r>
            <a:endParaRPr sz="2400">
              <a:latin typeface="Times New Roman"/>
              <a:ea typeface="Times New Roman"/>
              <a:cs typeface="Times New Roman"/>
              <a:sym typeface="Times New Roman"/>
            </a:endParaRPr>
          </a:p>
        </p:txBody>
      </p:sp>
      <p:sp>
        <p:nvSpPr>
          <p:cNvPr id="120" name="Google Shape;120;p18"/>
          <p:cNvSpPr txBox="1">
            <a:spLocks noGrp="1"/>
          </p:cNvSpPr>
          <p:nvPr>
            <p:ph type="body" idx="1"/>
          </p:nvPr>
        </p:nvSpPr>
        <p:spPr>
          <a:xfrm>
            <a:off x="311700" y="1169350"/>
            <a:ext cx="5255700" cy="3536100"/>
          </a:xfrm>
          <a:prstGeom prst="rect">
            <a:avLst/>
          </a:prstGeom>
        </p:spPr>
        <p:txBody>
          <a:bodyPr spcFirstLastPara="1" wrap="square" lIns="91425" tIns="91425" rIns="91425" bIns="91425" anchor="t" anchorCtr="0">
            <a:normAutofit/>
          </a:bodyPr>
          <a:lstStyle/>
          <a:p>
            <a:pPr marL="457200" lvl="0" indent="-273050" algn="just" rtl="0">
              <a:lnSpc>
                <a:spcPct val="150000"/>
              </a:lnSpc>
              <a:spcBef>
                <a:spcPts val="0"/>
              </a:spcBef>
              <a:spcAft>
                <a:spcPts val="0"/>
              </a:spcAft>
              <a:buClr>
                <a:srgbClr val="000000"/>
              </a:buClr>
              <a:buSzPts val="700"/>
              <a:buFont typeface="Times New Roman"/>
              <a:buChar char="●"/>
            </a:pPr>
            <a:r>
              <a:rPr lang="en" sz="1400" b="1">
                <a:solidFill>
                  <a:srgbClr val="000000"/>
                </a:solidFill>
                <a:latin typeface="Times New Roman"/>
                <a:ea typeface="Times New Roman"/>
                <a:cs typeface="Times New Roman"/>
                <a:sym typeface="Times New Roman"/>
              </a:rPr>
              <a:t>Disengagement Theory: </a:t>
            </a:r>
            <a:r>
              <a:rPr lang="en" sz="1400">
                <a:solidFill>
                  <a:srgbClr val="000000"/>
                </a:solidFill>
                <a:latin typeface="Times New Roman"/>
                <a:ea typeface="Times New Roman"/>
                <a:cs typeface="Times New Roman"/>
                <a:sym typeface="Times New Roman"/>
              </a:rPr>
              <a:t>ageing involves voluntary withdrawal from social roles, leading to isolation unless supported (Ejiri et al., 2022) .</a:t>
            </a:r>
            <a:endParaRPr sz="1400">
              <a:solidFill>
                <a:srgbClr val="000000"/>
              </a:solidFill>
              <a:latin typeface="Times New Roman"/>
              <a:ea typeface="Times New Roman"/>
              <a:cs typeface="Times New Roman"/>
              <a:sym typeface="Times New Roman"/>
            </a:endParaRPr>
          </a:p>
          <a:p>
            <a:pPr marL="457200" lvl="0" indent="-273050" algn="just" rtl="0">
              <a:lnSpc>
                <a:spcPct val="150000"/>
              </a:lnSpc>
              <a:spcBef>
                <a:spcPts val="1200"/>
              </a:spcBef>
              <a:spcAft>
                <a:spcPts val="0"/>
              </a:spcAft>
              <a:buClr>
                <a:srgbClr val="000000"/>
              </a:buClr>
              <a:buSzPts val="700"/>
              <a:buFont typeface="Times New Roman"/>
              <a:buChar char="●"/>
            </a:pPr>
            <a:r>
              <a:rPr lang="en" sz="1400" b="1">
                <a:solidFill>
                  <a:srgbClr val="000000"/>
                </a:solidFill>
                <a:latin typeface="Times New Roman"/>
                <a:ea typeface="Times New Roman"/>
                <a:cs typeface="Times New Roman"/>
                <a:sym typeface="Times New Roman"/>
              </a:rPr>
              <a:t>Activity Theory:</a:t>
            </a:r>
            <a:r>
              <a:rPr lang="en" sz="1400">
                <a:solidFill>
                  <a:srgbClr val="000000"/>
                </a:solidFill>
                <a:latin typeface="Times New Roman"/>
                <a:ea typeface="Times New Roman"/>
                <a:cs typeface="Times New Roman"/>
                <a:sym typeface="Times New Roman"/>
              </a:rPr>
              <a:t> independence and well-being supported by sustained social, physical, and cognitive activity (EBSCO, 2025).</a:t>
            </a:r>
            <a:endParaRPr sz="1400">
              <a:solidFill>
                <a:srgbClr val="000000"/>
              </a:solidFill>
              <a:latin typeface="Times New Roman"/>
              <a:ea typeface="Times New Roman"/>
              <a:cs typeface="Times New Roman"/>
              <a:sym typeface="Times New Roman"/>
            </a:endParaRPr>
          </a:p>
          <a:p>
            <a:pPr marL="457200" lvl="0" indent="-273050" algn="just" rtl="0">
              <a:lnSpc>
                <a:spcPct val="150000"/>
              </a:lnSpc>
              <a:spcBef>
                <a:spcPts val="1200"/>
              </a:spcBef>
              <a:spcAft>
                <a:spcPts val="1200"/>
              </a:spcAft>
              <a:buClr>
                <a:srgbClr val="000000"/>
              </a:buClr>
              <a:buSzPts val="700"/>
              <a:buFont typeface="Times New Roman"/>
              <a:buChar char="●"/>
            </a:pPr>
            <a:r>
              <a:rPr lang="en" sz="1400">
                <a:solidFill>
                  <a:srgbClr val="000000"/>
                </a:solidFill>
                <a:latin typeface="Times New Roman"/>
                <a:ea typeface="Times New Roman"/>
                <a:cs typeface="Times New Roman"/>
                <a:sym typeface="Times New Roman"/>
              </a:rPr>
              <a:t>UK practices encourage community-based involvement and rehabilitation.</a:t>
            </a:r>
            <a:endParaRPr sz="1400">
              <a:solidFill>
                <a:srgbClr val="000000"/>
              </a:solidFill>
              <a:latin typeface="Times New Roman"/>
              <a:ea typeface="Times New Roman"/>
              <a:cs typeface="Times New Roman"/>
              <a:sym typeface="Times New Roman"/>
            </a:endParaRPr>
          </a:p>
        </p:txBody>
      </p:sp>
      <p:pic>
        <p:nvPicPr>
          <p:cNvPr id="121" name="Google Shape;121;p18"/>
          <p:cNvPicPr preferRelativeResize="0"/>
          <p:nvPr/>
        </p:nvPicPr>
        <p:blipFill>
          <a:blip r:embed="rId5">
            <a:alphaModFix/>
          </a:blip>
          <a:stretch>
            <a:fillRect/>
          </a:stretch>
        </p:blipFill>
        <p:spPr>
          <a:xfrm>
            <a:off x="5688250" y="1468038"/>
            <a:ext cx="3023700" cy="2207425"/>
          </a:xfrm>
          <a:prstGeom prst="rect">
            <a:avLst/>
          </a:prstGeom>
          <a:noFill/>
          <a:ln>
            <a:noFill/>
          </a:ln>
        </p:spPr>
      </p:pic>
      <p:pic>
        <p:nvPicPr>
          <p:cNvPr id="4" name="Audio 3">
            <a:extLst>
              <a:ext uri="{FF2B5EF4-FFF2-40B4-BE49-F238E27FC236}">
                <a16:creationId xmlns:a16="http://schemas.microsoft.com/office/drawing/2014/main" id="{6728E15F-19BD-C8AD-9C37-19547428D02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8534"/>
    </mc:Choice>
    <mc:Fallback>
      <p:transition spd="slow" advTm="485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19"/>
          <p:cNvSpPr txBox="1">
            <a:spLocks noGrp="1"/>
          </p:cNvSpPr>
          <p:nvPr>
            <p:ph type="title"/>
          </p:nvPr>
        </p:nvSpPr>
        <p:spPr>
          <a:xfrm>
            <a:off x="311700" y="509375"/>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400" b="1">
                <a:solidFill>
                  <a:srgbClr val="000000"/>
                </a:solidFill>
                <a:latin typeface="Times New Roman"/>
                <a:ea typeface="Times New Roman"/>
                <a:cs typeface="Times New Roman"/>
                <a:sym typeface="Times New Roman"/>
              </a:rPr>
              <a:t>Theories of Ageing (Contd.)</a:t>
            </a:r>
            <a:endParaRPr sz="2400">
              <a:latin typeface="Times New Roman"/>
              <a:ea typeface="Times New Roman"/>
              <a:cs typeface="Times New Roman"/>
              <a:sym typeface="Times New Roman"/>
            </a:endParaRPr>
          </a:p>
          <a:p>
            <a:pPr marL="0" lvl="0" indent="0" algn="ctr" rtl="0">
              <a:lnSpc>
                <a:spcPct val="150000"/>
              </a:lnSpc>
              <a:spcBef>
                <a:spcPts val="1000"/>
              </a:spcBef>
              <a:spcAft>
                <a:spcPts val="0"/>
              </a:spcAft>
              <a:buNone/>
            </a:pPr>
            <a:endParaRPr sz="2200" b="1">
              <a:solidFill>
                <a:srgbClr val="000000"/>
              </a:solidFill>
              <a:latin typeface="Times New Roman"/>
              <a:ea typeface="Times New Roman"/>
              <a:cs typeface="Times New Roman"/>
              <a:sym typeface="Times New Roman"/>
            </a:endParaRPr>
          </a:p>
        </p:txBody>
      </p:sp>
      <p:sp>
        <p:nvSpPr>
          <p:cNvPr id="127" name="Google Shape;127;p19"/>
          <p:cNvSpPr txBox="1">
            <a:spLocks noGrp="1"/>
          </p:cNvSpPr>
          <p:nvPr>
            <p:ph type="body" idx="1"/>
          </p:nvPr>
        </p:nvSpPr>
        <p:spPr>
          <a:xfrm>
            <a:off x="311700" y="1480775"/>
            <a:ext cx="4572600" cy="30882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SzPts val="1400"/>
              <a:buFont typeface="Times New Roman"/>
              <a:buChar char="●"/>
            </a:pPr>
            <a:r>
              <a:rPr lang="en" sz="1400" b="1">
                <a:latin typeface="Times New Roman"/>
                <a:ea typeface="Times New Roman"/>
                <a:cs typeface="Times New Roman"/>
                <a:sym typeface="Times New Roman"/>
              </a:rPr>
              <a:t>Continuity Theory:</a:t>
            </a:r>
            <a:r>
              <a:rPr lang="en" sz="1400">
                <a:latin typeface="Times New Roman"/>
                <a:ea typeface="Times New Roman"/>
                <a:cs typeface="Times New Roman"/>
                <a:sym typeface="Times New Roman"/>
              </a:rPr>
              <a:t> emphasises continuation of routines and relationships, basis for person-centred care (Asper, 2020).</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Telehealth at Airedale NHS Foundation Trust supports activity and continuity of care.</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Engagement with healthcare professionals allows older adults to remain at home, fostering empowerment and functional competency.</a:t>
            </a:r>
            <a:endParaRPr sz="1400">
              <a:latin typeface="Times New Roman"/>
              <a:ea typeface="Times New Roman"/>
              <a:cs typeface="Times New Roman"/>
              <a:sym typeface="Times New Roman"/>
            </a:endParaRPr>
          </a:p>
        </p:txBody>
      </p:sp>
      <p:pic>
        <p:nvPicPr>
          <p:cNvPr id="128" name="Google Shape;128;p19"/>
          <p:cNvPicPr preferRelativeResize="0"/>
          <p:nvPr/>
        </p:nvPicPr>
        <p:blipFill>
          <a:blip r:embed="rId5">
            <a:alphaModFix/>
          </a:blip>
          <a:stretch>
            <a:fillRect/>
          </a:stretch>
        </p:blipFill>
        <p:spPr>
          <a:xfrm>
            <a:off x="5078775" y="2098800"/>
            <a:ext cx="3419475" cy="1333500"/>
          </a:xfrm>
          <a:prstGeom prst="rect">
            <a:avLst/>
          </a:prstGeom>
          <a:noFill/>
          <a:ln>
            <a:noFill/>
          </a:ln>
        </p:spPr>
      </p:pic>
      <p:pic>
        <p:nvPicPr>
          <p:cNvPr id="4" name="Audio 3">
            <a:extLst>
              <a:ext uri="{FF2B5EF4-FFF2-40B4-BE49-F238E27FC236}">
                <a16:creationId xmlns:a16="http://schemas.microsoft.com/office/drawing/2014/main" id="{6B2C214B-2C2B-1DFA-2C43-CEC7B6CFF07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3251"/>
    </mc:Choice>
    <mc:Fallback>
      <p:transition spd="slow" advTm="43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0"/>
          <p:cNvSpPr txBox="1">
            <a:spLocks noGrp="1"/>
          </p:cNvSpPr>
          <p:nvPr>
            <p:ph type="title"/>
          </p:nvPr>
        </p:nvSpPr>
        <p:spPr>
          <a:xfrm>
            <a:off x="311700" y="509375"/>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400" b="1">
                <a:solidFill>
                  <a:srgbClr val="000000"/>
                </a:solidFill>
                <a:latin typeface="Times New Roman"/>
                <a:ea typeface="Times New Roman"/>
                <a:cs typeface="Times New Roman"/>
                <a:sym typeface="Times New Roman"/>
              </a:rPr>
              <a:t>Policy and Legislation </a:t>
            </a:r>
            <a:endParaRPr sz="2400">
              <a:latin typeface="Times New Roman"/>
              <a:ea typeface="Times New Roman"/>
              <a:cs typeface="Times New Roman"/>
              <a:sym typeface="Times New Roman"/>
            </a:endParaRPr>
          </a:p>
        </p:txBody>
      </p:sp>
      <p:sp>
        <p:nvSpPr>
          <p:cNvPr id="134" name="Google Shape;134;p20"/>
          <p:cNvSpPr txBox="1">
            <a:spLocks noGrp="1"/>
          </p:cNvSpPr>
          <p:nvPr>
            <p:ph type="body" idx="1"/>
          </p:nvPr>
        </p:nvSpPr>
        <p:spPr>
          <a:xfrm>
            <a:off x="311700" y="1404875"/>
            <a:ext cx="8520600" cy="3023400"/>
          </a:xfrm>
          <a:prstGeom prst="rect">
            <a:avLst/>
          </a:prstGeom>
        </p:spPr>
        <p:txBody>
          <a:bodyPr spcFirstLastPara="1" wrap="square" lIns="91425" tIns="91425" rIns="91425" bIns="91425" anchor="t" anchorCtr="0">
            <a:normAutofit/>
          </a:bodyPr>
          <a:lstStyle/>
          <a:p>
            <a:pPr marL="457200" lvl="0" indent="-330200" algn="just" rtl="0">
              <a:lnSpc>
                <a:spcPct val="150000"/>
              </a:lnSpc>
              <a:spcBef>
                <a:spcPts val="0"/>
              </a:spcBef>
              <a:spcAft>
                <a:spcPts val="0"/>
              </a:spcAft>
              <a:buSzPts val="1600"/>
              <a:buFont typeface="Times New Roman"/>
              <a:buChar char="●"/>
            </a:pPr>
            <a:r>
              <a:rPr lang="en" sz="1600" b="1">
                <a:latin typeface="Times New Roman"/>
                <a:ea typeface="Times New Roman"/>
                <a:cs typeface="Times New Roman"/>
                <a:sym typeface="Times New Roman"/>
              </a:rPr>
              <a:t>Care Act 2014:</a:t>
            </a:r>
            <a:r>
              <a:rPr lang="en" sz="1600">
                <a:latin typeface="Times New Roman"/>
                <a:ea typeface="Times New Roman"/>
                <a:cs typeface="Times New Roman"/>
                <a:sym typeface="Times New Roman"/>
              </a:rPr>
              <a:t> wellbeing, personalisation, empowerment, tailored support (Care Act, 2024).</a:t>
            </a:r>
            <a:endParaRPr sz="1600">
              <a:latin typeface="Times New Roman"/>
              <a:ea typeface="Times New Roman"/>
              <a:cs typeface="Times New Roman"/>
              <a:sym typeface="Times New Roman"/>
            </a:endParaRPr>
          </a:p>
          <a:p>
            <a:pPr marL="457200" lvl="0" indent="-330200" algn="just" rtl="0">
              <a:lnSpc>
                <a:spcPct val="150000"/>
              </a:lnSpc>
              <a:spcBef>
                <a:spcPts val="0"/>
              </a:spcBef>
              <a:spcAft>
                <a:spcPts val="0"/>
              </a:spcAft>
              <a:buSzPts val="1600"/>
              <a:buFont typeface="Times New Roman"/>
              <a:buChar char="●"/>
            </a:pPr>
            <a:r>
              <a:rPr lang="en" sz="1600" b="1">
                <a:latin typeface="Times New Roman"/>
                <a:ea typeface="Times New Roman"/>
                <a:cs typeface="Times New Roman"/>
                <a:sym typeface="Times New Roman"/>
              </a:rPr>
              <a:t>Equality Act 2010:</a:t>
            </a:r>
            <a:r>
              <a:rPr lang="en" sz="1600">
                <a:latin typeface="Times New Roman"/>
                <a:ea typeface="Times New Roman"/>
                <a:cs typeface="Times New Roman"/>
                <a:sym typeface="Times New Roman"/>
              </a:rPr>
              <a:t> prevents age discrimination, ensuring equality in health/social care provision (GOV.UK, 2023).</a:t>
            </a:r>
            <a:endParaRPr sz="1600">
              <a:latin typeface="Times New Roman"/>
              <a:ea typeface="Times New Roman"/>
              <a:cs typeface="Times New Roman"/>
              <a:sym typeface="Times New Roman"/>
            </a:endParaRPr>
          </a:p>
        </p:txBody>
      </p:sp>
      <p:pic>
        <p:nvPicPr>
          <p:cNvPr id="135" name="Google Shape;135;p20"/>
          <p:cNvPicPr preferRelativeResize="0"/>
          <p:nvPr/>
        </p:nvPicPr>
        <p:blipFill>
          <a:blip r:embed="rId5">
            <a:alphaModFix/>
          </a:blip>
          <a:stretch>
            <a:fillRect/>
          </a:stretch>
        </p:blipFill>
        <p:spPr>
          <a:xfrm>
            <a:off x="4572000" y="2391875"/>
            <a:ext cx="2582626" cy="2267450"/>
          </a:xfrm>
          <a:prstGeom prst="rect">
            <a:avLst/>
          </a:prstGeom>
          <a:noFill/>
          <a:ln>
            <a:noFill/>
          </a:ln>
        </p:spPr>
      </p:pic>
      <p:pic>
        <p:nvPicPr>
          <p:cNvPr id="4" name="Audio 3">
            <a:extLst>
              <a:ext uri="{FF2B5EF4-FFF2-40B4-BE49-F238E27FC236}">
                <a16:creationId xmlns:a16="http://schemas.microsoft.com/office/drawing/2014/main" id="{0ACCA6BC-5368-8159-60ED-14BCF7852BE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0843"/>
    </mc:Choice>
    <mc:Fallback>
      <p:transition spd="slow" advTm="40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1"/>
          <p:cNvSpPr txBox="1">
            <a:spLocks noGrp="1"/>
          </p:cNvSpPr>
          <p:nvPr>
            <p:ph type="title"/>
          </p:nvPr>
        </p:nvSpPr>
        <p:spPr>
          <a:xfrm>
            <a:off x="311700" y="509375"/>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400" b="1">
                <a:solidFill>
                  <a:srgbClr val="000000"/>
                </a:solidFill>
                <a:latin typeface="Times New Roman"/>
                <a:ea typeface="Times New Roman"/>
                <a:cs typeface="Times New Roman"/>
                <a:sym typeface="Times New Roman"/>
              </a:rPr>
              <a:t>Policy and Legislation (Contd.)</a:t>
            </a:r>
            <a:endParaRPr sz="2400">
              <a:latin typeface="Times New Roman"/>
              <a:ea typeface="Times New Roman"/>
              <a:cs typeface="Times New Roman"/>
              <a:sym typeface="Times New Roman"/>
            </a:endParaRPr>
          </a:p>
          <a:p>
            <a:pPr marL="0" lvl="0" indent="0" algn="ctr" rtl="0">
              <a:lnSpc>
                <a:spcPct val="150000"/>
              </a:lnSpc>
              <a:spcBef>
                <a:spcPts val="1000"/>
              </a:spcBef>
              <a:spcAft>
                <a:spcPts val="0"/>
              </a:spcAft>
              <a:buNone/>
            </a:pPr>
            <a:endParaRPr sz="2200" b="1">
              <a:solidFill>
                <a:srgbClr val="000000"/>
              </a:solidFill>
              <a:latin typeface="Times New Roman"/>
              <a:ea typeface="Times New Roman"/>
              <a:cs typeface="Times New Roman"/>
              <a:sym typeface="Times New Roman"/>
            </a:endParaRPr>
          </a:p>
        </p:txBody>
      </p:sp>
      <p:sp>
        <p:nvSpPr>
          <p:cNvPr id="141" name="Google Shape;141;p21"/>
          <p:cNvSpPr txBox="1">
            <a:spLocks noGrp="1"/>
          </p:cNvSpPr>
          <p:nvPr>
            <p:ph type="body" idx="1"/>
          </p:nvPr>
        </p:nvSpPr>
        <p:spPr>
          <a:xfrm>
            <a:off x="732425" y="1362800"/>
            <a:ext cx="3435000" cy="3023400"/>
          </a:xfrm>
          <a:prstGeom prst="rect">
            <a:avLst/>
          </a:prstGeom>
        </p:spPr>
        <p:txBody>
          <a:bodyPr spcFirstLastPara="1" wrap="square" lIns="91425" tIns="91425" rIns="91425" bIns="91425" anchor="t" anchorCtr="0">
            <a:normAutofit fontScale="92500" lnSpcReduction="10000"/>
          </a:bodyPr>
          <a:lstStyle/>
          <a:p>
            <a:pPr marL="457200" lvl="0" indent="-323850" algn="just" rtl="0">
              <a:lnSpc>
                <a:spcPct val="150000"/>
              </a:lnSpc>
              <a:spcBef>
                <a:spcPts val="0"/>
              </a:spcBef>
              <a:spcAft>
                <a:spcPts val="0"/>
              </a:spcAft>
              <a:buSzPts val="1500"/>
              <a:buFont typeface="Times New Roman"/>
              <a:buChar char="●"/>
            </a:pPr>
            <a:r>
              <a:rPr lang="en" sz="1500" b="1">
                <a:latin typeface="Times New Roman"/>
                <a:ea typeface="Times New Roman"/>
                <a:cs typeface="Times New Roman"/>
                <a:sym typeface="Times New Roman"/>
              </a:rPr>
              <a:t>NHS Long-Term Plan:</a:t>
            </a:r>
            <a:r>
              <a:rPr lang="en" sz="1500">
                <a:latin typeface="Times New Roman"/>
                <a:ea typeface="Times New Roman"/>
                <a:cs typeface="Times New Roman"/>
                <a:sym typeface="Times New Roman"/>
              </a:rPr>
              <a:t> addresses ageing population challenges via integrated care, prevention, and technological innovation (NHS England, 2020).</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 sz="1500">
                <a:latin typeface="Times New Roman"/>
                <a:ea typeface="Times New Roman"/>
                <a:cs typeface="Times New Roman"/>
                <a:sym typeface="Times New Roman"/>
              </a:rPr>
              <a:t>Airedale NHS Foundation Trust applies these models to promote independence and dignity for older adults.</a:t>
            </a:r>
            <a:endParaRPr sz="1500">
              <a:latin typeface="Times New Roman"/>
              <a:ea typeface="Times New Roman"/>
              <a:cs typeface="Times New Roman"/>
              <a:sym typeface="Times New Roman"/>
            </a:endParaRPr>
          </a:p>
        </p:txBody>
      </p:sp>
      <p:pic>
        <p:nvPicPr>
          <p:cNvPr id="142" name="Google Shape;142;p21"/>
          <p:cNvPicPr preferRelativeResize="0"/>
          <p:nvPr/>
        </p:nvPicPr>
        <p:blipFill>
          <a:blip r:embed="rId5">
            <a:alphaModFix/>
          </a:blip>
          <a:stretch>
            <a:fillRect/>
          </a:stretch>
        </p:blipFill>
        <p:spPr>
          <a:xfrm>
            <a:off x="4467075" y="1797075"/>
            <a:ext cx="3838151" cy="2154850"/>
          </a:xfrm>
          <a:prstGeom prst="rect">
            <a:avLst/>
          </a:prstGeom>
          <a:noFill/>
          <a:ln>
            <a:noFill/>
          </a:ln>
        </p:spPr>
      </p:pic>
      <p:pic>
        <p:nvPicPr>
          <p:cNvPr id="4" name="Audio 3">
            <a:extLst>
              <a:ext uri="{FF2B5EF4-FFF2-40B4-BE49-F238E27FC236}">
                <a16:creationId xmlns:a16="http://schemas.microsoft.com/office/drawing/2014/main" id="{88A9A1D2-FF52-5E3B-D281-7EA78F82992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6957"/>
    </mc:Choice>
    <mc:Fallback>
      <p:transition spd="slow" advTm="36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2"/>
          <p:cNvSpPr txBox="1">
            <a:spLocks noGrp="1"/>
          </p:cNvSpPr>
          <p:nvPr>
            <p:ph type="title"/>
          </p:nvPr>
        </p:nvSpPr>
        <p:spPr>
          <a:xfrm>
            <a:off x="311700" y="509375"/>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400" b="1">
                <a:solidFill>
                  <a:srgbClr val="000000"/>
                </a:solidFill>
                <a:latin typeface="Times New Roman"/>
                <a:ea typeface="Times New Roman"/>
                <a:cs typeface="Times New Roman"/>
                <a:sym typeface="Times New Roman"/>
              </a:rPr>
              <a:t>Technological Innovations in Elderly Care </a:t>
            </a:r>
            <a:endParaRPr sz="2400">
              <a:latin typeface="Times New Roman"/>
              <a:ea typeface="Times New Roman"/>
              <a:cs typeface="Times New Roman"/>
              <a:sym typeface="Times New Roman"/>
            </a:endParaRPr>
          </a:p>
        </p:txBody>
      </p:sp>
      <p:sp>
        <p:nvSpPr>
          <p:cNvPr id="148" name="Google Shape;148;p22"/>
          <p:cNvSpPr txBox="1">
            <a:spLocks noGrp="1"/>
          </p:cNvSpPr>
          <p:nvPr>
            <p:ph type="body" idx="1"/>
          </p:nvPr>
        </p:nvSpPr>
        <p:spPr>
          <a:xfrm>
            <a:off x="311700" y="1319450"/>
            <a:ext cx="4894500" cy="3023400"/>
          </a:xfrm>
          <a:prstGeom prst="rect">
            <a:avLst/>
          </a:prstGeom>
        </p:spPr>
        <p:txBody>
          <a:bodyPr spcFirstLastPara="1" wrap="square" lIns="91425" tIns="91425" rIns="91425" bIns="91425" anchor="t" anchorCtr="0">
            <a:noAutofit/>
          </a:bodyPr>
          <a:lstStyle/>
          <a:p>
            <a:pPr marL="457200" lvl="0" indent="-323850" algn="just" rtl="0">
              <a:spcBef>
                <a:spcPts val="1200"/>
              </a:spcBef>
              <a:spcAft>
                <a:spcPts val="0"/>
              </a:spcAft>
              <a:buSzPts val="1500"/>
              <a:buFont typeface="Times New Roman"/>
              <a:buChar char="●"/>
            </a:pPr>
            <a:r>
              <a:rPr lang="en" sz="1500">
                <a:solidFill>
                  <a:srgbClr val="000000"/>
                </a:solidFill>
                <a:latin typeface="Times New Roman"/>
                <a:ea typeface="Times New Roman"/>
                <a:cs typeface="Times New Roman"/>
                <a:sym typeface="Times New Roman"/>
              </a:rPr>
              <a:t>Remote monitoring instruments and telecare can allow monitoring of the vital signs of the patient and safety at home (Ekstedt </a:t>
            </a:r>
            <a:r>
              <a:rPr lang="en" sz="1500" i="1">
                <a:solidFill>
                  <a:srgbClr val="000000"/>
                </a:solidFill>
                <a:latin typeface="Times New Roman"/>
                <a:ea typeface="Times New Roman"/>
                <a:cs typeface="Times New Roman"/>
                <a:sym typeface="Times New Roman"/>
              </a:rPr>
              <a:t>et al</a:t>
            </a:r>
            <a:r>
              <a:rPr lang="en" sz="1500">
                <a:solidFill>
                  <a:srgbClr val="000000"/>
                </a:solidFill>
                <a:latin typeface="Times New Roman"/>
                <a:ea typeface="Times New Roman"/>
                <a:cs typeface="Times New Roman"/>
                <a:sym typeface="Times New Roman"/>
              </a:rPr>
              <a:t>., 2023).</a:t>
            </a:r>
            <a:endParaRPr sz="150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SzPts val="1500"/>
              <a:buFont typeface="Times New Roman"/>
              <a:buChar char="●"/>
            </a:pPr>
            <a:r>
              <a:rPr lang="en" sz="1500">
                <a:solidFill>
                  <a:srgbClr val="000000"/>
                </a:solidFill>
                <a:latin typeface="Times New Roman"/>
                <a:ea typeface="Times New Roman"/>
                <a:cs typeface="Times New Roman"/>
                <a:sym typeface="Times New Roman"/>
              </a:rPr>
              <a:t>·Assistive technologies that are dementia friendly are assistive in memory, adherence to medication and safe mobility.</a:t>
            </a:r>
            <a:endParaRPr sz="150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SzPts val="1500"/>
              <a:buFont typeface="Times New Roman"/>
              <a:buChar char="●"/>
            </a:pPr>
            <a:r>
              <a:rPr lang="en" sz="1500">
                <a:solidFill>
                  <a:srgbClr val="000000"/>
                </a:solidFill>
                <a:latin typeface="Times New Roman"/>
                <a:ea typeface="Times New Roman"/>
                <a:cs typeface="Times New Roman"/>
                <a:sym typeface="Times New Roman"/>
              </a:rPr>
              <a:t>The robotics and intelligent therapeutic devices operate to improve rehabilitation and mental stimulation in older patients (Cantone </a:t>
            </a:r>
            <a:r>
              <a:rPr lang="en" sz="1500" i="1">
                <a:solidFill>
                  <a:srgbClr val="000000"/>
                </a:solidFill>
                <a:latin typeface="Times New Roman"/>
                <a:ea typeface="Times New Roman"/>
                <a:cs typeface="Times New Roman"/>
                <a:sym typeface="Times New Roman"/>
              </a:rPr>
              <a:t>et al</a:t>
            </a:r>
            <a:r>
              <a:rPr lang="en" sz="1500">
                <a:solidFill>
                  <a:srgbClr val="000000"/>
                </a:solidFill>
                <a:latin typeface="Times New Roman"/>
                <a:ea typeface="Times New Roman"/>
                <a:cs typeface="Times New Roman"/>
                <a:sym typeface="Times New Roman"/>
              </a:rPr>
              <a:t>., 2023).</a:t>
            </a:r>
            <a:endParaRPr sz="150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SzPts val="1500"/>
              <a:buFont typeface="Times New Roman"/>
              <a:buChar char="●"/>
            </a:pPr>
            <a:r>
              <a:rPr lang="en" sz="1500">
                <a:solidFill>
                  <a:srgbClr val="000000"/>
                </a:solidFill>
                <a:latin typeface="Times New Roman"/>
                <a:ea typeface="Times New Roman"/>
                <a:cs typeface="Times New Roman"/>
                <a:sym typeface="Times New Roman"/>
              </a:rPr>
              <a:t>The use of technology in NHS facilities can be hindered by the high costs of implementation and the need to train the staff.</a:t>
            </a:r>
            <a:endParaRPr sz="1500">
              <a:latin typeface="Times New Roman"/>
              <a:ea typeface="Times New Roman"/>
              <a:cs typeface="Times New Roman"/>
              <a:sym typeface="Times New Roman"/>
            </a:endParaRPr>
          </a:p>
        </p:txBody>
      </p:sp>
      <p:pic>
        <p:nvPicPr>
          <p:cNvPr id="149" name="Google Shape;149;p22"/>
          <p:cNvPicPr preferRelativeResize="0"/>
          <p:nvPr/>
        </p:nvPicPr>
        <p:blipFill>
          <a:blip r:embed="rId5">
            <a:alphaModFix/>
          </a:blip>
          <a:stretch>
            <a:fillRect/>
          </a:stretch>
        </p:blipFill>
        <p:spPr>
          <a:xfrm>
            <a:off x="5314950" y="1771524"/>
            <a:ext cx="3676651" cy="2343275"/>
          </a:xfrm>
          <a:prstGeom prst="rect">
            <a:avLst/>
          </a:prstGeom>
          <a:noFill/>
          <a:ln>
            <a:noFill/>
          </a:ln>
        </p:spPr>
      </p:pic>
      <p:pic>
        <p:nvPicPr>
          <p:cNvPr id="4" name="Audio 3">
            <a:extLst>
              <a:ext uri="{FF2B5EF4-FFF2-40B4-BE49-F238E27FC236}">
                <a16:creationId xmlns:a16="http://schemas.microsoft.com/office/drawing/2014/main" id="{FA773D0E-6AB4-3FB7-CFFE-2E122AF569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2450"/>
    </mc:Choice>
    <mc:Fallback>
      <p:transition spd="slow" advTm="62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3"/>
          <p:cNvSpPr txBox="1">
            <a:spLocks noGrp="1"/>
          </p:cNvSpPr>
          <p:nvPr>
            <p:ph type="title"/>
          </p:nvPr>
        </p:nvSpPr>
        <p:spPr>
          <a:xfrm>
            <a:off x="311700" y="509375"/>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400" b="1">
                <a:solidFill>
                  <a:srgbClr val="000000"/>
                </a:solidFill>
                <a:latin typeface="Times New Roman"/>
                <a:ea typeface="Times New Roman"/>
                <a:cs typeface="Times New Roman"/>
                <a:sym typeface="Times New Roman"/>
              </a:rPr>
              <a:t>Benefits and Limitations of Assistive Technology in Practice </a:t>
            </a:r>
            <a:endParaRPr sz="2400">
              <a:latin typeface="Times New Roman"/>
              <a:ea typeface="Times New Roman"/>
              <a:cs typeface="Times New Roman"/>
              <a:sym typeface="Times New Roman"/>
            </a:endParaRPr>
          </a:p>
        </p:txBody>
      </p:sp>
      <p:sp>
        <p:nvSpPr>
          <p:cNvPr id="155" name="Google Shape;155;p23"/>
          <p:cNvSpPr txBox="1">
            <a:spLocks noGrp="1"/>
          </p:cNvSpPr>
          <p:nvPr>
            <p:ph type="body" idx="1"/>
          </p:nvPr>
        </p:nvSpPr>
        <p:spPr>
          <a:xfrm>
            <a:off x="104450" y="1234075"/>
            <a:ext cx="5968500" cy="3413400"/>
          </a:xfrm>
          <a:prstGeom prst="rect">
            <a:avLst/>
          </a:prstGeom>
        </p:spPr>
        <p:txBody>
          <a:bodyPr spcFirstLastPara="1" wrap="square" lIns="91425" tIns="91425" rIns="91425" bIns="91425" anchor="t" anchorCtr="0">
            <a:noAutofit/>
          </a:bodyPr>
          <a:lstStyle/>
          <a:p>
            <a:pPr marL="0" lvl="0" indent="0" algn="just" rtl="0">
              <a:spcBef>
                <a:spcPts val="1200"/>
              </a:spcBef>
              <a:spcAft>
                <a:spcPts val="0"/>
              </a:spcAft>
              <a:buNone/>
            </a:pPr>
            <a:r>
              <a:rPr lang="en" sz="1500" b="1">
                <a:solidFill>
                  <a:srgbClr val="000000"/>
                </a:solidFill>
                <a:latin typeface="Times New Roman"/>
                <a:ea typeface="Times New Roman"/>
                <a:cs typeface="Times New Roman"/>
                <a:sym typeface="Times New Roman"/>
              </a:rPr>
              <a:t>Benefits of AT in Elderly Care</a:t>
            </a:r>
            <a:endParaRPr sz="1500" b="1">
              <a:solidFill>
                <a:srgbClr val="000000"/>
              </a:solidFill>
              <a:latin typeface="Times New Roman"/>
              <a:ea typeface="Times New Roman"/>
              <a:cs typeface="Times New Roman"/>
              <a:sym typeface="Times New Roman"/>
            </a:endParaRPr>
          </a:p>
          <a:p>
            <a:pPr marL="457200" lvl="0" indent="-323850" algn="just" rtl="0">
              <a:spcBef>
                <a:spcPts val="120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Assistive technologies enhance independence, as the elderly patients will be able to stay longer in their homes safely (Dam </a:t>
            </a:r>
            <a:r>
              <a:rPr lang="en" sz="1500" i="1">
                <a:solidFill>
                  <a:srgbClr val="000000"/>
                </a:solidFill>
                <a:latin typeface="Times New Roman"/>
                <a:ea typeface="Times New Roman"/>
                <a:cs typeface="Times New Roman"/>
                <a:sym typeface="Times New Roman"/>
              </a:rPr>
              <a:t>et al</a:t>
            </a:r>
            <a:r>
              <a:rPr lang="en" sz="1500">
                <a:solidFill>
                  <a:srgbClr val="000000"/>
                </a:solidFill>
                <a:latin typeface="Times New Roman"/>
                <a:ea typeface="Times New Roman"/>
                <a:cs typeface="Times New Roman"/>
                <a:sym typeface="Times New Roman"/>
              </a:rPr>
              <a:t>., 2024).</a:t>
            </a:r>
            <a:endParaRPr sz="150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Connection to NHS digital technology makes it possible to monitor and make changes in the care plan in real-time.</a:t>
            </a:r>
            <a:endParaRPr sz="1500">
              <a:solidFill>
                <a:srgbClr val="000000"/>
              </a:solidFill>
              <a:latin typeface="Times New Roman"/>
              <a:ea typeface="Times New Roman"/>
              <a:cs typeface="Times New Roman"/>
              <a:sym typeface="Times New Roman"/>
            </a:endParaRPr>
          </a:p>
          <a:p>
            <a:pPr marL="0" lvl="0" indent="0" algn="just" rtl="0">
              <a:spcBef>
                <a:spcPts val="1200"/>
              </a:spcBef>
              <a:spcAft>
                <a:spcPts val="0"/>
              </a:spcAft>
              <a:buNone/>
            </a:pPr>
            <a:r>
              <a:rPr lang="en" sz="1500" b="1">
                <a:solidFill>
                  <a:srgbClr val="000000"/>
                </a:solidFill>
                <a:latin typeface="Times New Roman"/>
                <a:ea typeface="Times New Roman"/>
                <a:cs typeface="Times New Roman"/>
                <a:sym typeface="Times New Roman"/>
              </a:rPr>
              <a:t>Limitations of AT in Elderly Care</a:t>
            </a:r>
            <a:endParaRPr sz="1500" b="1">
              <a:solidFill>
                <a:srgbClr val="000000"/>
              </a:solidFill>
              <a:latin typeface="Times New Roman"/>
              <a:ea typeface="Times New Roman"/>
              <a:cs typeface="Times New Roman"/>
              <a:sym typeface="Times New Roman"/>
            </a:endParaRPr>
          </a:p>
          <a:p>
            <a:pPr marL="457200" lvl="0" indent="-323850" algn="just" rtl="0">
              <a:spcBef>
                <a:spcPts val="120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Some older adults may not use the technological benefits due to digital exclusion and low levels of digital literacy.</a:t>
            </a:r>
            <a:endParaRPr sz="150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The issues of privacy and ethics are involved when monitoring technologies are applied to dementia care environments (Welsch and Buhr, 2022).</a:t>
            </a:r>
            <a:endParaRPr sz="1500">
              <a:latin typeface="Times New Roman"/>
              <a:ea typeface="Times New Roman"/>
              <a:cs typeface="Times New Roman"/>
              <a:sym typeface="Times New Roman"/>
            </a:endParaRPr>
          </a:p>
        </p:txBody>
      </p:sp>
      <p:pic>
        <p:nvPicPr>
          <p:cNvPr id="156" name="Google Shape;156;p23"/>
          <p:cNvPicPr preferRelativeResize="0"/>
          <p:nvPr/>
        </p:nvPicPr>
        <p:blipFill>
          <a:blip r:embed="rId5">
            <a:alphaModFix/>
          </a:blip>
          <a:stretch>
            <a:fillRect/>
          </a:stretch>
        </p:blipFill>
        <p:spPr>
          <a:xfrm>
            <a:off x="6273300" y="1973200"/>
            <a:ext cx="2675575" cy="2165475"/>
          </a:xfrm>
          <a:prstGeom prst="rect">
            <a:avLst/>
          </a:prstGeom>
          <a:noFill/>
          <a:ln>
            <a:noFill/>
          </a:ln>
        </p:spPr>
      </p:pic>
      <p:pic>
        <p:nvPicPr>
          <p:cNvPr id="8" name="Audio 7">
            <a:extLst>
              <a:ext uri="{FF2B5EF4-FFF2-40B4-BE49-F238E27FC236}">
                <a16:creationId xmlns:a16="http://schemas.microsoft.com/office/drawing/2014/main" id="{9B32C017-084C-2C27-4111-7467677EC53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7066"/>
    </mc:Choice>
    <mc:Fallback>
      <p:transition spd="slow" advTm="47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4"/>
          <p:cNvSpPr txBox="1">
            <a:spLocks noGrp="1"/>
          </p:cNvSpPr>
          <p:nvPr>
            <p:ph type="title"/>
          </p:nvPr>
        </p:nvSpPr>
        <p:spPr>
          <a:xfrm>
            <a:off x="311700" y="509375"/>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400" b="1">
                <a:solidFill>
                  <a:srgbClr val="000000"/>
                </a:solidFill>
                <a:latin typeface="Times New Roman"/>
                <a:ea typeface="Times New Roman"/>
                <a:cs typeface="Times New Roman"/>
                <a:sym typeface="Times New Roman"/>
              </a:rPr>
              <a:t>Ethical Consideration </a:t>
            </a:r>
            <a:endParaRPr sz="2400">
              <a:latin typeface="Times New Roman"/>
              <a:ea typeface="Times New Roman"/>
              <a:cs typeface="Times New Roman"/>
              <a:sym typeface="Times New Roman"/>
            </a:endParaRPr>
          </a:p>
        </p:txBody>
      </p:sp>
      <p:sp>
        <p:nvSpPr>
          <p:cNvPr id="162" name="Google Shape;162;p24"/>
          <p:cNvSpPr txBox="1">
            <a:spLocks noGrp="1"/>
          </p:cNvSpPr>
          <p:nvPr>
            <p:ph type="body" idx="1"/>
          </p:nvPr>
        </p:nvSpPr>
        <p:spPr>
          <a:xfrm>
            <a:off x="311700" y="1545525"/>
            <a:ext cx="4574400" cy="3045300"/>
          </a:xfrm>
          <a:prstGeom prst="rect">
            <a:avLst/>
          </a:prstGeom>
        </p:spPr>
        <p:txBody>
          <a:bodyPr spcFirstLastPara="1" wrap="square" lIns="91425" tIns="91425" rIns="91425" bIns="91425" anchor="t" anchorCtr="0">
            <a:normAutofit/>
          </a:bodyPr>
          <a:lstStyle/>
          <a:p>
            <a:pPr marL="457200" lvl="0" indent="-323850" algn="just" rtl="0">
              <a:spcBef>
                <a:spcPts val="1200"/>
              </a:spcBef>
              <a:spcAft>
                <a:spcPts val="0"/>
              </a:spcAft>
              <a:buSzPts val="1500"/>
              <a:buFont typeface="Times New Roman"/>
              <a:buChar char="●"/>
            </a:pPr>
            <a:r>
              <a:rPr lang="en" sz="1500">
                <a:solidFill>
                  <a:srgbClr val="000000"/>
                </a:solidFill>
                <a:latin typeface="Times New Roman"/>
                <a:ea typeface="Times New Roman"/>
                <a:cs typeface="Times New Roman"/>
                <a:sym typeface="Times New Roman"/>
              </a:rPr>
              <a:t>Informed consent should be obtained before implementing monitoring technologies (Leikas </a:t>
            </a:r>
            <a:r>
              <a:rPr lang="en" sz="1500" i="1">
                <a:solidFill>
                  <a:srgbClr val="000000"/>
                </a:solidFill>
                <a:latin typeface="Times New Roman"/>
                <a:ea typeface="Times New Roman"/>
                <a:cs typeface="Times New Roman"/>
                <a:sym typeface="Times New Roman"/>
              </a:rPr>
              <a:t>et al</a:t>
            </a:r>
            <a:r>
              <a:rPr lang="en" sz="1500">
                <a:solidFill>
                  <a:srgbClr val="000000"/>
                </a:solidFill>
                <a:latin typeface="Times New Roman"/>
                <a:ea typeface="Times New Roman"/>
                <a:cs typeface="Times New Roman"/>
                <a:sym typeface="Times New Roman"/>
              </a:rPr>
              <a:t>., 2024).</a:t>
            </a:r>
            <a:endParaRPr sz="150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SzPts val="1500"/>
              <a:buFont typeface="Times New Roman"/>
              <a:buChar char="●"/>
            </a:pPr>
            <a:r>
              <a:rPr lang="en" sz="1500">
                <a:solidFill>
                  <a:srgbClr val="000000"/>
                </a:solidFill>
                <a:latin typeface="Times New Roman"/>
                <a:ea typeface="Times New Roman"/>
                <a:cs typeface="Times New Roman"/>
                <a:sym typeface="Times New Roman"/>
              </a:rPr>
              <a:t>Patient privacy as well as dignity should always be protected</a:t>
            </a:r>
            <a:endParaRPr sz="150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SzPts val="1500"/>
              <a:buFont typeface="Times New Roman"/>
              <a:buChar char="●"/>
            </a:pPr>
            <a:r>
              <a:rPr lang="en" sz="1500">
                <a:solidFill>
                  <a:srgbClr val="000000"/>
                </a:solidFill>
                <a:latin typeface="Times New Roman"/>
                <a:ea typeface="Times New Roman"/>
                <a:cs typeface="Times New Roman"/>
                <a:sym typeface="Times New Roman"/>
              </a:rPr>
              <a:t>Data security measures also safeguard sensitive health information.</a:t>
            </a:r>
            <a:endParaRPr sz="150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SzPts val="1500"/>
              <a:buFont typeface="Times New Roman"/>
              <a:buChar char="●"/>
            </a:pPr>
            <a:r>
              <a:rPr lang="en" sz="1500">
                <a:solidFill>
                  <a:srgbClr val="000000"/>
                </a:solidFill>
                <a:latin typeface="Times New Roman"/>
                <a:ea typeface="Times New Roman"/>
                <a:cs typeface="Times New Roman"/>
                <a:sym typeface="Times New Roman"/>
              </a:rPr>
              <a:t>The ethical governance should guide responsible technology use. </a:t>
            </a:r>
            <a:endParaRPr sz="1500">
              <a:latin typeface="Times New Roman"/>
              <a:ea typeface="Times New Roman"/>
              <a:cs typeface="Times New Roman"/>
              <a:sym typeface="Times New Roman"/>
            </a:endParaRPr>
          </a:p>
        </p:txBody>
      </p:sp>
      <p:pic>
        <p:nvPicPr>
          <p:cNvPr id="163" name="Google Shape;163;p24"/>
          <p:cNvPicPr preferRelativeResize="0"/>
          <p:nvPr/>
        </p:nvPicPr>
        <p:blipFill>
          <a:blip r:embed="rId5">
            <a:alphaModFix/>
          </a:blip>
          <a:stretch>
            <a:fillRect/>
          </a:stretch>
        </p:blipFill>
        <p:spPr>
          <a:xfrm>
            <a:off x="5584800" y="1545525"/>
            <a:ext cx="2935800" cy="2958097"/>
          </a:xfrm>
          <a:prstGeom prst="rect">
            <a:avLst/>
          </a:prstGeom>
          <a:noFill/>
          <a:ln>
            <a:noFill/>
          </a:ln>
        </p:spPr>
      </p:pic>
      <p:pic>
        <p:nvPicPr>
          <p:cNvPr id="4" name="Audio 3">
            <a:extLst>
              <a:ext uri="{FF2B5EF4-FFF2-40B4-BE49-F238E27FC236}">
                <a16:creationId xmlns:a16="http://schemas.microsoft.com/office/drawing/2014/main" id="{271BD245-FE5A-D945-9F4E-086F895FB84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4708"/>
    </mc:Choice>
    <mc:Fallback>
      <p:transition spd="slow" advTm="34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5"/>
          <p:cNvSpPr txBox="1">
            <a:spLocks noGrp="1"/>
          </p:cNvSpPr>
          <p:nvPr>
            <p:ph type="title"/>
          </p:nvPr>
        </p:nvSpPr>
        <p:spPr>
          <a:xfrm>
            <a:off x="213525" y="257500"/>
            <a:ext cx="8779800" cy="8289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400" b="1">
                <a:solidFill>
                  <a:srgbClr val="000000"/>
                </a:solidFill>
                <a:latin typeface="Times New Roman"/>
                <a:ea typeface="Times New Roman"/>
                <a:cs typeface="Times New Roman"/>
                <a:sym typeface="Times New Roman"/>
              </a:rPr>
              <a:t>Case Studies and Real-World Application- GPS Tracker in Shoes </a:t>
            </a:r>
            <a:endParaRPr sz="2400">
              <a:latin typeface="Times New Roman"/>
              <a:ea typeface="Times New Roman"/>
              <a:cs typeface="Times New Roman"/>
              <a:sym typeface="Times New Roman"/>
            </a:endParaRPr>
          </a:p>
        </p:txBody>
      </p:sp>
      <p:sp>
        <p:nvSpPr>
          <p:cNvPr id="169" name="Google Shape;169;p25"/>
          <p:cNvSpPr txBox="1">
            <a:spLocks noGrp="1"/>
          </p:cNvSpPr>
          <p:nvPr>
            <p:ph type="body" idx="1"/>
          </p:nvPr>
        </p:nvSpPr>
        <p:spPr>
          <a:xfrm>
            <a:off x="311700" y="1229625"/>
            <a:ext cx="4574400" cy="3172800"/>
          </a:xfrm>
          <a:prstGeom prst="rect">
            <a:avLst/>
          </a:prstGeom>
        </p:spPr>
        <p:txBody>
          <a:bodyPr spcFirstLastPara="1" wrap="square" lIns="91425" tIns="91425" rIns="91425" bIns="91425" anchor="t" anchorCtr="0">
            <a:normAutofit/>
          </a:bodyPr>
          <a:lstStyle/>
          <a:p>
            <a:pPr marL="457200" lvl="0" indent="-323850" algn="just" rtl="0">
              <a:spcBef>
                <a:spcPts val="120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GPS monitoring improved the safety of Mrs Green since the chances of wandering were minimised.</a:t>
            </a:r>
            <a:endParaRPr sz="150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The phone gave hope and care to the family caregivers.</a:t>
            </a:r>
            <a:endParaRPr sz="150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Autonomy and privacy were issues that came up due to a lack of informed consent (Rukmini </a:t>
            </a:r>
            <a:r>
              <a:rPr lang="en" sz="1500" i="1">
                <a:solidFill>
                  <a:srgbClr val="000000"/>
                </a:solidFill>
                <a:latin typeface="Times New Roman"/>
                <a:ea typeface="Times New Roman"/>
                <a:cs typeface="Times New Roman"/>
                <a:sym typeface="Times New Roman"/>
              </a:rPr>
              <a:t>et al</a:t>
            </a:r>
            <a:r>
              <a:rPr lang="en" sz="1500">
                <a:solidFill>
                  <a:srgbClr val="000000"/>
                </a:solidFill>
                <a:latin typeface="Times New Roman"/>
                <a:ea typeface="Times New Roman"/>
                <a:cs typeface="Times New Roman"/>
                <a:sym typeface="Times New Roman"/>
              </a:rPr>
              <a:t>., 2024).</a:t>
            </a:r>
            <a:endParaRPr sz="150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Clr>
                <a:srgbClr val="000000"/>
              </a:buClr>
              <a:buSzPts val="1500"/>
              <a:buFont typeface="Times New Roman"/>
              <a:buChar char="●"/>
            </a:pPr>
            <a:r>
              <a:rPr lang="en" sz="1500">
                <a:solidFill>
                  <a:srgbClr val="000000"/>
                </a:solidFill>
                <a:latin typeface="Times New Roman"/>
                <a:ea typeface="Times New Roman"/>
                <a:cs typeface="Times New Roman"/>
                <a:sym typeface="Times New Roman"/>
              </a:rPr>
              <a:t>The execution of empowerment was based on shared decision-making and the least restrictive practice.</a:t>
            </a:r>
            <a:endParaRPr sz="1500">
              <a:solidFill>
                <a:srgbClr val="000000"/>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None/>
            </a:pPr>
            <a:endParaRPr sz="1500">
              <a:latin typeface="Times New Roman"/>
              <a:ea typeface="Times New Roman"/>
              <a:cs typeface="Times New Roman"/>
              <a:sym typeface="Times New Roman"/>
            </a:endParaRPr>
          </a:p>
        </p:txBody>
      </p:sp>
      <p:pic>
        <p:nvPicPr>
          <p:cNvPr id="170" name="Google Shape;170;p25"/>
          <p:cNvPicPr preferRelativeResize="0"/>
          <p:nvPr/>
        </p:nvPicPr>
        <p:blipFill>
          <a:blip r:embed="rId5">
            <a:alphaModFix/>
          </a:blip>
          <a:stretch>
            <a:fillRect/>
          </a:stretch>
        </p:blipFill>
        <p:spPr>
          <a:xfrm>
            <a:off x="5283425" y="1498625"/>
            <a:ext cx="3381626" cy="2146250"/>
          </a:xfrm>
          <a:prstGeom prst="rect">
            <a:avLst/>
          </a:prstGeom>
          <a:noFill/>
          <a:ln>
            <a:noFill/>
          </a:ln>
        </p:spPr>
      </p:pic>
      <p:pic>
        <p:nvPicPr>
          <p:cNvPr id="4" name="Audio 3">
            <a:extLst>
              <a:ext uri="{FF2B5EF4-FFF2-40B4-BE49-F238E27FC236}">
                <a16:creationId xmlns:a16="http://schemas.microsoft.com/office/drawing/2014/main" id="{74AB0F01-4541-9D24-117E-2B41A381BA2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2794"/>
    </mc:Choice>
    <mc:Fallback>
      <p:transition spd="slow" advTm="42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400" b="1">
                <a:solidFill>
                  <a:srgbClr val="000000"/>
                </a:solidFill>
                <a:latin typeface="Times New Roman"/>
                <a:ea typeface="Times New Roman"/>
                <a:cs typeface="Times New Roman"/>
                <a:sym typeface="Times New Roman"/>
              </a:rPr>
              <a:t>Link with theories and policy</a:t>
            </a:r>
            <a:endParaRPr sz="2400">
              <a:latin typeface="Times New Roman"/>
              <a:ea typeface="Times New Roman"/>
              <a:cs typeface="Times New Roman"/>
              <a:sym typeface="Times New Roman"/>
            </a:endParaRPr>
          </a:p>
        </p:txBody>
      </p:sp>
      <p:sp>
        <p:nvSpPr>
          <p:cNvPr id="176" name="Google Shape;176;p26"/>
          <p:cNvSpPr txBox="1">
            <a:spLocks noGrp="1"/>
          </p:cNvSpPr>
          <p:nvPr>
            <p:ph type="body" idx="1"/>
          </p:nvPr>
        </p:nvSpPr>
        <p:spPr>
          <a:xfrm>
            <a:off x="311700" y="1229875"/>
            <a:ext cx="4800300" cy="2984100"/>
          </a:xfrm>
          <a:prstGeom prst="rect">
            <a:avLst/>
          </a:prstGeom>
        </p:spPr>
        <p:txBody>
          <a:bodyPr spcFirstLastPara="1" wrap="square" lIns="91425" tIns="91425" rIns="91425" bIns="91425" anchor="t" anchorCtr="0">
            <a:normAutofit lnSpcReduction="10000"/>
          </a:bodyPr>
          <a:lstStyle/>
          <a:p>
            <a:pPr marL="457200" lvl="0" indent="-323850" algn="just" rtl="0">
              <a:spcBef>
                <a:spcPts val="1200"/>
              </a:spcBef>
              <a:spcAft>
                <a:spcPts val="0"/>
              </a:spcAft>
              <a:buClr>
                <a:srgbClr val="000000"/>
              </a:buClr>
              <a:buSzPts val="1500"/>
              <a:buFont typeface="Times New Roman"/>
              <a:buChar char="●"/>
            </a:pPr>
            <a:r>
              <a:rPr lang="en" sz="1500" dirty="0">
                <a:solidFill>
                  <a:srgbClr val="000000"/>
                </a:solidFill>
                <a:latin typeface="Times New Roman"/>
                <a:ea typeface="Times New Roman"/>
                <a:cs typeface="Times New Roman"/>
                <a:sym typeface="Times New Roman"/>
              </a:rPr>
              <a:t>The Care Act 2014 fosters the well-being and person-centred decision-making.</a:t>
            </a:r>
            <a:endParaRPr sz="1500" dirty="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Clr>
                <a:srgbClr val="000000"/>
              </a:buClr>
              <a:buSzPts val="1500"/>
              <a:buFont typeface="Times New Roman"/>
              <a:buChar char="●"/>
            </a:pPr>
            <a:r>
              <a:rPr lang="en" sz="1500" dirty="0">
                <a:solidFill>
                  <a:srgbClr val="000000"/>
                </a:solidFill>
                <a:latin typeface="Times New Roman"/>
                <a:ea typeface="Times New Roman"/>
                <a:cs typeface="Times New Roman"/>
                <a:sym typeface="Times New Roman"/>
              </a:rPr>
              <a:t>With the Equality Act 2010, there is protection against age and disability discrimination.</a:t>
            </a:r>
            <a:endParaRPr sz="1500" dirty="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Clr>
                <a:srgbClr val="000000"/>
              </a:buClr>
              <a:buSzPts val="1500"/>
              <a:buFont typeface="Times New Roman"/>
              <a:buChar char="●"/>
            </a:pPr>
            <a:r>
              <a:rPr lang="en" sz="1500" dirty="0">
                <a:solidFill>
                  <a:srgbClr val="000000"/>
                </a:solidFill>
                <a:latin typeface="Times New Roman"/>
                <a:ea typeface="Times New Roman"/>
                <a:cs typeface="Times New Roman"/>
                <a:sym typeface="Times New Roman"/>
              </a:rPr>
              <a:t>The NHS Long Term Plan is a scheme that focuses on the support of aged communities (‌Khan </a:t>
            </a:r>
            <a:r>
              <a:rPr lang="en" sz="1500" i="1" dirty="0">
                <a:solidFill>
                  <a:srgbClr val="000000"/>
                </a:solidFill>
                <a:latin typeface="Times New Roman"/>
                <a:ea typeface="Times New Roman"/>
                <a:cs typeface="Times New Roman"/>
                <a:sym typeface="Times New Roman"/>
              </a:rPr>
              <a:t>et al</a:t>
            </a:r>
            <a:r>
              <a:rPr lang="en" sz="1500" dirty="0">
                <a:solidFill>
                  <a:srgbClr val="000000"/>
                </a:solidFill>
                <a:latin typeface="Times New Roman"/>
                <a:ea typeface="Times New Roman"/>
                <a:cs typeface="Times New Roman"/>
                <a:sym typeface="Times New Roman"/>
              </a:rPr>
              <a:t>., 2023).</a:t>
            </a:r>
            <a:endParaRPr sz="1500" dirty="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Clr>
                <a:srgbClr val="000000"/>
              </a:buClr>
              <a:buSzPts val="1500"/>
              <a:buFont typeface="Times New Roman"/>
              <a:buChar char="●"/>
            </a:pPr>
            <a:r>
              <a:rPr lang="en" sz="1500" dirty="0">
                <a:solidFill>
                  <a:srgbClr val="000000"/>
                </a:solidFill>
                <a:latin typeface="Times New Roman"/>
                <a:ea typeface="Times New Roman"/>
                <a:cs typeface="Times New Roman"/>
                <a:sym typeface="Times New Roman"/>
              </a:rPr>
              <a:t>The application of GPS should go with the legal and ethical protection of responsibility.</a:t>
            </a:r>
            <a:endParaRPr sz="1500" dirty="0">
              <a:solidFill>
                <a:srgbClr val="000000"/>
              </a:solidFill>
              <a:latin typeface="Times New Roman"/>
              <a:ea typeface="Times New Roman"/>
              <a:cs typeface="Times New Roman"/>
              <a:sym typeface="Times New Roman"/>
            </a:endParaRPr>
          </a:p>
          <a:p>
            <a:pPr marL="457200" lvl="0" indent="-323850" algn="just" rtl="0">
              <a:spcBef>
                <a:spcPts val="0"/>
              </a:spcBef>
              <a:spcAft>
                <a:spcPts val="0"/>
              </a:spcAft>
              <a:buClr>
                <a:srgbClr val="000000"/>
              </a:buClr>
              <a:buSzPts val="1500"/>
              <a:buFont typeface="Times New Roman"/>
              <a:buChar char="●"/>
            </a:pPr>
            <a:r>
              <a:rPr lang="en" sz="1500" dirty="0">
                <a:solidFill>
                  <a:srgbClr val="000000"/>
                </a:solidFill>
                <a:latin typeface="Times New Roman"/>
                <a:ea typeface="Times New Roman"/>
                <a:cs typeface="Times New Roman"/>
                <a:sym typeface="Times New Roman"/>
              </a:rPr>
              <a:t>Activity Theory is also independence as well as well-being supported by sustained social, physical, and cognitive activity</a:t>
            </a:r>
            <a:endParaRPr sz="1500" dirty="0">
              <a:solidFill>
                <a:srgbClr val="000000"/>
              </a:solidFill>
              <a:latin typeface="Times New Roman"/>
              <a:ea typeface="Times New Roman"/>
              <a:cs typeface="Times New Roman"/>
              <a:sym typeface="Times New Roman"/>
            </a:endParaRPr>
          </a:p>
        </p:txBody>
      </p:sp>
      <p:pic>
        <p:nvPicPr>
          <p:cNvPr id="177" name="Google Shape;177;p26"/>
          <p:cNvPicPr preferRelativeResize="0"/>
          <p:nvPr/>
        </p:nvPicPr>
        <p:blipFill>
          <a:blip r:embed="rId5">
            <a:alphaModFix/>
          </a:blip>
          <a:stretch>
            <a:fillRect/>
          </a:stretch>
        </p:blipFill>
        <p:spPr>
          <a:xfrm>
            <a:off x="5333904" y="1669412"/>
            <a:ext cx="3400425" cy="2105025"/>
          </a:xfrm>
          <a:prstGeom prst="rect">
            <a:avLst/>
          </a:prstGeom>
          <a:noFill/>
          <a:ln>
            <a:noFill/>
          </a:ln>
        </p:spPr>
      </p:pic>
      <p:pic>
        <p:nvPicPr>
          <p:cNvPr id="4" name="Audio 3">
            <a:extLst>
              <a:ext uri="{FF2B5EF4-FFF2-40B4-BE49-F238E27FC236}">
                <a16:creationId xmlns:a16="http://schemas.microsoft.com/office/drawing/2014/main" id="{AAFD4B22-E975-833A-8D55-BC28DF6AF75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2840"/>
    </mc:Choice>
    <mc:Fallback>
      <p:transition spd="slow" advTm="42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7"/>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400" b="1">
                <a:solidFill>
                  <a:srgbClr val="000000"/>
                </a:solidFill>
                <a:latin typeface="Times New Roman"/>
                <a:ea typeface="Times New Roman"/>
                <a:cs typeface="Times New Roman"/>
                <a:sym typeface="Times New Roman"/>
              </a:rPr>
              <a:t>Recommendations</a:t>
            </a:r>
            <a:endParaRPr sz="2400">
              <a:latin typeface="Times New Roman"/>
              <a:ea typeface="Times New Roman"/>
              <a:cs typeface="Times New Roman"/>
              <a:sym typeface="Times New Roman"/>
            </a:endParaRPr>
          </a:p>
        </p:txBody>
      </p:sp>
      <p:graphicFrame>
        <p:nvGraphicFramePr>
          <p:cNvPr id="2" name="Diagram 1">
            <a:extLst>
              <a:ext uri="{FF2B5EF4-FFF2-40B4-BE49-F238E27FC236}">
                <a16:creationId xmlns:a16="http://schemas.microsoft.com/office/drawing/2014/main" id="{CB46432F-2226-9F1B-9303-594FFCEC93B4}"/>
              </a:ext>
            </a:extLst>
          </p:cNvPr>
          <p:cNvGraphicFramePr/>
          <p:nvPr>
            <p:extLst>
              <p:ext uri="{D42A27DB-BD31-4B8C-83A1-F6EECF244321}">
                <p14:modId xmlns:p14="http://schemas.microsoft.com/office/powerpoint/2010/main" val="86144525"/>
              </p:ext>
            </p:extLst>
          </p:nvPr>
        </p:nvGraphicFramePr>
        <p:xfrm>
          <a:off x="311700" y="1229875"/>
          <a:ext cx="8520600" cy="3339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 name="Audio 13">
            <a:extLst>
              <a:ext uri="{FF2B5EF4-FFF2-40B4-BE49-F238E27FC236}">
                <a16:creationId xmlns:a16="http://schemas.microsoft.com/office/drawing/2014/main" id="{8E05E35F-A1AB-0C5B-893B-5FBDF9233F4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6954"/>
    </mc:Choice>
    <mc:Fallback>
      <p:transition spd="slow" advTm="66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28"/>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400" b="1">
                <a:solidFill>
                  <a:srgbClr val="000000"/>
                </a:solidFill>
                <a:latin typeface="Times New Roman"/>
                <a:ea typeface="Times New Roman"/>
                <a:cs typeface="Times New Roman"/>
                <a:sym typeface="Times New Roman"/>
              </a:rPr>
              <a:t>Conclusion</a:t>
            </a:r>
            <a:endParaRPr sz="2400">
              <a:latin typeface="Times New Roman"/>
              <a:ea typeface="Times New Roman"/>
              <a:cs typeface="Times New Roman"/>
              <a:sym typeface="Times New Roman"/>
            </a:endParaRPr>
          </a:p>
        </p:txBody>
      </p:sp>
      <p:sp>
        <p:nvSpPr>
          <p:cNvPr id="189" name="Google Shape;189;p28"/>
          <p:cNvSpPr txBox="1">
            <a:spLocks noGrp="1"/>
          </p:cNvSpPr>
          <p:nvPr>
            <p:ph type="body" idx="1"/>
          </p:nvPr>
        </p:nvSpPr>
        <p:spPr>
          <a:xfrm>
            <a:off x="311700" y="1229875"/>
            <a:ext cx="4706100" cy="2889900"/>
          </a:xfrm>
          <a:prstGeom prst="rect">
            <a:avLst/>
          </a:prstGeom>
        </p:spPr>
        <p:txBody>
          <a:bodyPr spcFirstLastPara="1" wrap="square" lIns="91425" tIns="91425" rIns="91425" bIns="91425" anchor="t" anchorCtr="0">
            <a:normAutofit/>
          </a:bodyPr>
          <a:lstStyle/>
          <a:p>
            <a:pPr marL="457200" lvl="0" indent="-323850" algn="just" rtl="0">
              <a:spcBef>
                <a:spcPts val="1200"/>
              </a:spcBef>
              <a:spcAft>
                <a:spcPts val="0"/>
              </a:spcAft>
              <a:buSzPts val="1500"/>
              <a:buFont typeface="Times New Roman"/>
              <a:buChar char="●"/>
            </a:pPr>
            <a:r>
              <a:rPr lang="en" sz="1500">
                <a:latin typeface="Times New Roman"/>
                <a:ea typeface="Times New Roman"/>
                <a:cs typeface="Times New Roman"/>
                <a:sym typeface="Times New Roman"/>
              </a:rPr>
              <a:t>Telecare and remote monitoring helped enhance the safety and independence of the elderly at Airedale NHS Foundation Trust.</a:t>
            </a:r>
            <a:endParaRPr sz="1500">
              <a:latin typeface="Times New Roman"/>
              <a:ea typeface="Times New Roman"/>
              <a:cs typeface="Times New Roman"/>
              <a:sym typeface="Times New Roman"/>
            </a:endParaRPr>
          </a:p>
          <a:p>
            <a:pPr marL="457200" lvl="0" indent="-323850" algn="just" rtl="0">
              <a:spcBef>
                <a:spcPts val="0"/>
              </a:spcBef>
              <a:spcAft>
                <a:spcPts val="0"/>
              </a:spcAft>
              <a:buSzPts val="1500"/>
              <a:buFont typeface="Times New Roman"/>
              <a:buChar char="●"/>
            </a:pPr>
            <a:r>
              <a:rPr lang="en" sz="1500">
                <a:latin typeface="Times New Roman"/>
                <a:ea typeface="Times New Roman"/>
                <a:cs typeface="Times New Roman"/>
                <a:sym typeface="Times New Roman"/>
              </a:rPr>
              <a:t>Strong practices used to support dementia were enhanced through assistive technologies, such as GPS tracking.</a:t>
            </a:r>
            <a:endParaRPr sz="1500">
              <a:latin typeface="Times New Roman"/>
              <a:ea typeface="Times New Roman"/>
              <a:cs typeface="Times New Roman"/>
              <a:sym typeface="Times New Roman"/>
            </a:endParaRPr>
          </a:p>
          <a:p>
            <a:pPr marL="457200" lvl="0" indent="-323850" algn="just" rtl="0">
              <a:spcBef>
                <a:spcPts val="0"/>
              </a:spcBef>
              <a:spcAft>
                <a:spcPts val="0"/>
              </a:spcAft>
              <a:buSzPts val="1500"/>
              <a:buFont typeface="Times New Roman"/>
              <a:buChar char="●"/>
            </a:pPr>
            <a:r>
              <a:rPr lang="en" sz="1500">
                <a:latin typeface="Times New Roman"/>
                <a:ea typeface="Times New Roman"/>
                <a:cs typeface="Times New Roman"/>
                <a:sym typeface="Times New Roman"/>
              </a:rPr>
              <a:t>Responsible technology application was based on ethical governance and protection structures.</a:t>
            </a:r>
            <a:endParaRPr sz="1500">
              <a:latin typeface="Times New Roman"/>
              <a:ea typeface="Times New Roman"/>
              <a:cs typeface="Times New Roman"/>
              <a:sym typeface="Times New Roman"/>
            </a:endParaRPr>
          </a:p>
          <a:p>
            <a:pPr marL="457200" lvl="0" indent="-323850" algn="just" rtl="0">
              <a:spcBef>
                <a:spcPts val="0"/>
              </a:spcBef>
              <a:spcAft>
                <a:spcPts val="0"/>
              </a:spcAft>
              <a:buSzPts val="1500"/>
              <a:buFont typeface="Times New Roman"/>
              <a:buChar char="●"/>
            </a:pPr>
            <a:r>
              <a:rPr lang="en" sz="1500">
                <a:latin typeface="Times New Roman"/>
                <a:ea typeface="Times New Roman"/>
                <a:cs typeface="Times New Roman"/>
                <a:sym typeface="Times New Roman"/>
              </a:rPr>
              <a:t>Combining theory and UK policy enhanced results.</a:t>
            </a:r>
            <a:endParaRPr sz="1500">
              <a:latin typeface="Times New Roman"/>
              <a:ea typeface="Times New Roman"/>
              <a:cs typeface="Times New Roman"/>
              <a:sym typeface="Times New Roman"/>
            </a:endParaRPr>
          </a:p>
        </p:txBody>
      </p:sp>
      <p:pic>
        <p:nvPicPr>
          <p:cNvPr id="190" name="Google Shape;190;p28"/>
          <p:cNvPicPr preferRelativeResize="0"/>
          <p:nvPr/>
        </p:nvPicPr>
        <p:blipFill>
          <a:blip r:embed="rId5">
            <a:alphaModFix/>
          </a:blip>
          <a:stretch>
            <a:fillRect/>
          </a:stretch>
        </p:blipFill>
        <p:spPr>
          <a:xfrm>
            <a:off x="5320925" y="1547025"/>
            <a:ext cx="2952750" cy="1876425"/>
          </a:xfrm>
          <a:prstGeom prst="rect">
            <a:avLst/>
          </a:prstGeom>
          <a:noFill/>
          <a:ln>
            <a:noFill/>
          </a:ln>
        </p:spPr>
      </p:pic>
      <p:pic>
        <p:nvPicPr>
          <p:cNvPr id="8" name="Audio 7">
            <a:extLst>
              <a:ext uri="{FF2B5EF4-FFF2-40B4-BE49-F238E27FC236}">
                <a16:creationId xmlns:a16="http://schemas.microsoft.com/office/drawing/2014/main" id="{51A466AB-865D-3AB1-44D6-49B756CEFCA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6002"/>
    </mc:Choice>
    <mc:Fallback>
      <p:transition spd="slow" advTm="660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29"/>
          <p:cNvSpPr txBox="1">
            <a:spLocks noGrp="1"/>
          </p:cNvSpPr>
          <p:nvPr>
            <p:ph type="title"/>
          </p:nvPr>
        </p:nvSpPr>
        <p:spPr>
          <a:xfrm>
            <a:off x="311700" y="274200"/>
            <a:ext cx="8520600" cy="5640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a:solidFill>
                  <a:srgbClr val="000000"/>
                </a:solidFill>
                <a:latin typeface="Times New Roman"/>
                <a:ea typeface="Times New Roman"/>
                <a:cs typeface="Times New Roman"/>
                <a:sym typeface="Times New Roman"/>
              </a:rPr>
              <a:t>References</a:t>
            </a:r>
            <a:endParaRPr sz="2200">
              <a:latin typeface="Times New Roman"/>
              <a:ea typeface="Times New Roman"/>
              <a:cs typeface="Times New Roman"/>
              <a:sym typeface="Times New Roman"/>
            </a:endParaRPr>
          </a:p>
        </p:txBody>
      </p:sp>
      <p:sp>
        <p:nvSpPr>
          <p:cNvPr id="196" name="Google Shape;196;p29"/>
          <p:cNvSpPr txBox="1">
            <a:spLocks noGrp="1"/>
          </p:cNvSpPr>
          <p:nvPr>
            <p:ph type="body" idx="1"/>
          </p:nvPr>
        </p:nvSpPr>
        <p:spPr>
          <a:xfrm>
            <a:off x="171450" y="985750"/>
            <a:ext cx="8660850" cy="3814200"/>
          </a:xfrm>
          <a:prstGeom prst="rect">
            <a:avLst/>
          </a:prstGeom>
        </p:spPr>
        <p:txBody>
          <a:bodyPr spcFirstLastPara="1" wrap="square" lIns="91425" tIns="91425" rIns="91425" bIns="91425" anchor="t" anchorCtr="0">
            <a:noAutofit/>
          </a:bodyPr>
          <a:lstStyle/>
          <a:p>
            <a:pPr algn="just"/>
            <a:r>
              <a:rPr lang="en-IN" sz="1000" dirty="0">
                <a:latin typeface="Times New Roman" panose="02020603050405020304" pitchFamily="18" charset="0"/>
                <a:cs typeface="Times New Roman" panose="02020603050405020304" pitchFamily="18" charset="0"/>
              </a:rPr>
              <a:t>Airedale (2026) </a:t>
            </a:r>
            <a:r>
              <a:rPr lang="en-IN" sz="1000" i="1" dirty="0">
                <a:latin typeface="Times New Roman" panose="02020603050405020304" pitchFamily="18" charset="0"/>
                <a:cs typeface="Times New Roman" panose="02020603050405020304" pitchFamily="18" charset="0"/>
              </a:rPr>
              <a:t>Airedale NHS Foundation Trust</a:t>
            </a:r>
            <a:r>
              <a:rPr lang="en-IN" sz="1000" dirty="0">
                <a:latin typeface="Times New Roman" panose="02020603050405020304" pitchFamily="18" charset="0"/>
                <a:cs typeface="Times New Roman" panose="02020603050405020304" pitchFamily="18" charset="0"/>
              </a:rPr>
              <a:t>. [online] Airedale NHS Foundation Trust. Available at: </a:t>
            </a:r>
            <a:r>
              <a:rPr lang="en-IN" sz="1000" u="sng" dirty="0">
                <a:latin typeface="Times New Roman" panose="02020603050405020304" pitchFamily="18" charset="0"/>
                <a:cs typeface="Times New Roman" panose="02020603050405020304" pitchFamily="18" charset="0"/>
                <a:hlinkClick r:id="rId3"/>
              </a:rPr>
              <a:t>https://www.airedale-trust.nhs.uk/</a:t>
            </a:r>
            <a:r>
              <a:rPr lang="en-IN" sz="1000" dirty="0">
                <a:latin typeface="Times New Roman" panose="02020603050405020304" pitchFamily="18" charset="0"/>
                <a:cs typeface="Times New Roman" panose="02020603050405020304" pitchFamily="18" charset="0"/>
              </a:rPr>
              <a:t> [Accessed 4 March 2026]</a:t>
            </a:r>
          </a:p>
          <a:p>
            <a:pPr algn="just"/>
            <a:r>
              <a:rPr lang="en-IN" sz="1000" dirty="0">
                <a:latin typeface="Times New Roman" panose="02020603050405020304" pitchFamily="18" charset="0"/>
                <a:cs typeface="Times New Roman" panose="02020603050405020304" pitchFamily="18" charset="0"/>
              </a:rPr>
              <a:t>Asper, A. (2020) </a:t>
            </a:r>
            <a:r>
              <a:rPr lang="en-IN" sz="1000" i="1" dirty="0">
                <a:latin typeface="Times New Roman" panose="02020603050405020304" pitchFamily="18" charset="0"/>
                <a:cs typeface="Times New Roman" panose="02020603050405020304" pitchFamily="18" charset="0"/>
              </a:rPr>
              <a:t>Continuity Theory</a:t>
            </a:r>
            <a:r>
              <a:rPr lang="en-IN" sz="1000" dirty="0">
                <a:latin typeface="Times New Roman" panose="02020603050405020304" pitchFamily="18" charset="0"/>
                <a:cs typeface="Times New Roman" panose="02020603050405020304" pitchFamily="18" charset="0"/>
              </a:rPr>
              <a:t>. [online] ResearchGate. Available at: </a:t>
            </a:r>
            <a:r>
              <a:rPr lang="en-IN" sz="1000" u="sng" dirty="0">
                <a:latin typeface="Times New Roman" panose="02020603050405020304" pitchFamily="18" charset="0"/>
                <a:cs typeface="Times New Roman" panose="02020603050405020304" pitchFamily="18" charset="0"/>
                <a:hlinkClick r:id="rId4"/>
              </a:rPr>
              <a:t>https://www.researchgate.net/publication/332289761_Continuity_Theory</a:t>
            </a:r>
            <a:r>
              <a:rPr lang="en-IN" sz="1000" dirty="0">
                <a:latin typeface="Times New Roman" panose="02020603050405020304" pitchFamily="18" charset="0"/>
                <a:cs typeface="Times New Roman" panose="02020603050405020304" pitchFamily="18" charset="0"/>
              </a:rPr>
              <a:t> [Accessed 4 March 2026]</a:t>
            </a:r>
          </a:p>
          <a:p>
            <a:pPr algn="just"/>
            <a:r>
              <a:rPr lang="en-IN" sz="1000" dirty="0">
                <a:latin typeface="Times New Roman" panose="02020603050405020304" pitchFamily="18" charset="0"/>
                <a:cs typeface="Times New Roman" panose="02020603050405020304" pitchFamily="18" charset="0"/>
              </a:rPr>
              <a:t>Cantone, A.A., Esposito, M., Perillo, F.P., Romano, M., </a:t>
            </a:r>
            <a:r>
              <a:rPr lang="en-IN" sz="1000" dirty="0" err="1">
                <a:latin typeface="Times New Roman" panose="02020603050405020304" pitchFamily="18" charset="0"/>
                <a:cs typeface="Times New Roman" panose="02020603050405020304" pitchFamily="18" charset="0"/>
              </a:rPr>
              <a:t>Sebillo</a:t>
            </a:r>
            <a:r>
              <a:rPr lang="en-IN" sz="1000" dirty="0">
                <a:latin typeface="Times New Roman" panose="02020603050405020304" pitchFamily="18" charset="0"/>
                <a:cs typeface="Times New Roman" panose="02020603050405020304" pitchFamily="18" charset="0"/>
              </a:rPr>
              <a:t>, M. and Vitiello, G. (2023) ‘Enhancing elderly health monitoring: Achieving autonomous and secure living through the integration of artificial intelligence, autonomous robots, and sensors.’ </a:t>
            </a:r>
            <a:r>
              <a:rPr lang="en-IN" sz="1000" i="1" dirty="0">
                <a:latin typeface="Times New Roman" panose="02020603050405020304" pitchFamily="18" charset="0"/>
                <a:cs typeface="Times New Roman" panose="02020603050405020304" pitchFamily="18" charset="0"/>
              </a:rPr>
              <a:t>Electronics</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12</a:t>
            </a:r>
            <a:r>
              <a:rPr lang="en-IN" sz="1000" dirty="0">
                <a:latin typeface="Times New Roman" panose="02020603050405020304" pitchFamily="18" charset="0"/>
                <a:cs typeface="Times New Roman" panose="02020603050405020304" pitchFamily="18" charset="0"/>
              </a:rPr>
              <a:t>(18), pp.3918-3924. Available at: </a:t>
            </a:r>
            <a:r>
              <a:rPr lang="en-IN" sz="1000" u="sng" dirty="0">
                <a:latin typeface="Times New Roman" panose="02020603050405020304" pitchFamily="18" charset="0"/>
                <a:cs typeface="Times New Roman" panose="02020603050405020304" pitchFamily="18" charset="0"/>
                <a:hlinkClick r:id="rId5"/>
              </a:rPr>
              <a:t>https://doi.org/10.3390/electronics12183918</a:t>
            </a:r>
            <a:r>
              <a:rPr lang="en-IN" sz="1000" dirty="0">
                <a:latin typeface="Times New Roman" panose="02020603050405020304" pitchFamily="18" charset="0"/>
                <a:cs typeface="Times New Roman" panose="02020603050405020304" pitchFamily="18" charset="0"/>
              </a:rPr>
              <a:t> </a:t>
            </a:r>
          </a:p>
          <a:p>
            <a:pPr algn="just"/>
            <a:r>
              <a:rPr lang="en-IN" sz="1000" dirty="0">
                <a:latin typeface="Times New Roman" panose="02020603050405020304" pitchFamily="18" charset="0"/>
                <a:cs typeface="Times New Roman" panose="02020603050405020304" pitchFamily="18" charset="0"/>
              </a:rPr>
              <a:t>Care Act (2024) </a:t>
            </a:r>
            <a:r>
              <a:rPr lang="en-IN" sz="1000" i="1" dirty="0">
                <a:latin typeface="Times New Roman" panose="02020603050405020304" pitchFamily="18" charset="0"/>
                <a:cs typeface="Times New Roman" panose="02020603050405020304" pitchFamily="18" charset="0"/>
              </a:rPr>
              <a:t>Care Act 2014</a:t>
            </a:r>
            <a:r>
              <a:rPr lang="en-IN" sz="1000" dirty="0">
                <a:latin typeface="Times New Roman" panose="02020603050405020304" pitchFamily="18" charset="0"/>
                <a:cs typeface="Times New Roman" panose="02020603050405020304" pitchFamily="18" charset="0"/>
              </a:rPr>
              <a:t>. [online] Legislation.gov.uk. Available at: </a:t>
            </a:r>
            <a:r>
              <a:rPr lang="en-IN" sz="1000" u="sng" dirty="0">
                <a:latin typeface="Times New Roman" panose="02020603050405020304" pitchFamily="18" charset="0"/>
                <a:cs typeface="Times New Roman" panose="02020603050405020304" pitchFamily="18" charset="0"/>
                <a:hlinkClick r:id="rId6"/>
              </a:rPr>
              <a:t>https://www.legislation.gov.uk/ukpga/2014/23/contents</a:t>
            </a:r>
            <a:r>
              <a:rPr lang="en-IN" sz="1000" dirty="0">
                <a:latin typeface="Times New Roman" panose="02020603050405020304" pitchFamily="18" charset="0"/>
                <a:cs typeface="Times New Roman" panose="02020603050405020304" pitchFamily="18" charset="0"/>
              </a:rPr>
              <a:t> [Accessed 4 March 2026]</a:t>
            </a:r>
          </a:p>
          <a:p>
            <a:pPr algn="just"/>
            <a:r>
              <a:rPr lang="en-IN" sz="1000" dirty="0">
                <a:latin typeface="Times New Roman" panose="02020603050405020304" pitchFamily="18" charset="0"/>
                <a:cs typeface="Times New Roman" panose="02020603050405020304" pitchFamily="18" charset="0"/>
              </a:rPr>
              <a:t>Department of Health (2021) </a:t>
            </a:r>
            <a:r>
              <a:rPr lang="en-IN" sz="1000" i="1" dirty="0">
                <a:latin typeface="Times New Roman" panose="02020603050405020304" pitchFamily="18" charset="0"/>
                <a:cs typeface="Times New Roman" panose="02020603050405020304" pitchFamily="18" charset="0"/>
              </a:rPr>
              <a:t>Older People National Service Framework Modern Standards and Service Models National Service Framework for Older People</a:t>
            </a:r>
            <a:r>
              <a:rPr lang="en-IN" sz="1000" dirty="0">
                <a:latin typeface="Times New Roman" panose="02020603050405020304" pitchFamily="18" charset="0"/>
                <a:cs typeface="Times New Roman" panose="02020603050405020304" pitchFamily="18" charset="0"/>
              </a:rPr>
              <a:t>. [online] Available at: </a:t>
            </a:r>
            <a:r>
              <a:rPr lang="en-IN" sz="1000" u="sng" dirty="0">
                <a:latin typeface="Times New Roman" panose="02020603050405020304" pitchFamily="18" charset="0"/>
                <a:cs typeface="Times New Roman" panose="02020603050405020304" pitchFamily="18" charset="0"/>
                <a:hlinkClick r:id="rId7"/>
              </a:rPr>
              <a:t>https://assets.publishing.service.gov.uk/media/5a7b4f16e5274a34770ead1c/National_Service_Framework_for_Older_People.pdf</a:t>
            </a:r>
            <a:r>
              <a:rPr lang="en-IN" sz="1000" dirty="0">
                <a:latin typeface="Times New Roman" panose="02020603050405020304" pitchFamily="18" charset="0"/>
                <a:cs typeface="Times New Roman" panose="02020603050405020304" pitchFamily="18" charset="0"/>
              </a:rPr>
              <a:t> [Accessed 4 March 2026]</a:t>
            </a:r>
          </a:p>
          <a:p>
            <a:pPr algn="just"/>
            <a:r>
              <a:rPr lang="en-IN" sz="1000" dirty="0">
                <a:latin typeface="Times New Roman" panose="02020603050405020304" pitchFamily="18" charset="0"/>
                <a:cs typeface="Times New Roman" panose="02020603050405020304" pitchFamily="18" charset="0"/>
              </a:rPr>
              <a:t>EBSCO (2025) </a:t>
            </a:r>
            <a:r>
              <a:rPr lang="en-IN" sz="1000" i="1" dirty="0">
                <a:latin typeface="Times New Roman" panose="02020603050405020304" pitchFamily="18" charset="0"/>
                <a:cs typeface="Times New Roman" panose="02020603050405020304" pitchFamily="18" charset="0"/>
              </a:rPr>
              <a:t>Activity theory (aging) | EBSCO</a:t>
            </a:r>
            <a:r>
              <a:rPr lang="en-IN" sz="1000" dirty="0">
                <a:latin typeface="Times New Roman" panose="02020603050405020304" pitchFamily="18" charset="0"/>
                <a:cs typeface="Times New Roman" panose="02020603050405020304" pitchFamily="18" charset="0"/>
              </a:rPr>
              <a:t>. [online] EBSCO Information Services, Inc. | www.ebsco.com. Available at: </a:t>
            </a:r>
            <a:r>
              <a:rPr lang="en-IN" sz="1000" u="sng" dirty="0">
                <a:latin typeface="Times New Roman" panose="02020603050405020304" pitchFamily="18" charset="0"/>
                <a:cs typeface="Times New Roman" panose="02020603050405020304" pitchFamily="18" charset="0"/>
                <a:hlinkClick r:id="rId8"/>
              </a:rPr>
              <a:t>https://www.ebsco.com/research-starters/sociology/activity-theory-agingm</a:t>
            </a:r>
            <a:r>
              <a:rPr lang="en-IN" sz="1000" dirty="0">
                <a:latin typeface="Times New Roman" panose="02020603050405020304" pitchFamily="18" charset="0"/>
                <a:cs typeface="Times New Roman" panose="02020603050405020304" pitchFamily="18" charset="0"/>
              </a:rPr>
              <a:t> [Accessed 4 March 2026]</a:t>
            </a:r>
          </a:p>
          <a:p>
            <a:pPr algn="just"/>
            <a:r>
              <a:rPr lang="en-IN" sz="1000" dirty="0">
                <a:latin typeface="Times New Roman" panose="02020603050405020304" pitchFamily="18" charset="0"/>
                <a:cs typeface="Times New Roman" panose="02020603050405020304" pitchFamily="18" charset="0"/>
              </a:rPr>
              <a:t>Ejiri, M., Kawai, H., Ito, K., Hirano, H., Fujiwara, Y., Ihara, K., Kim, H. and Obuchi, S. (2022) ‘Association of social disengagement with health status and all-cause mortality among community-dwelling older adults: evidence from the </a:t>
            </a:r>
            <a:r>
              <a:rPr lang="en-IN" sz="1000" dirty="0" err="1">
                <a:latin typeface="Times New Roman" panose="02020603050405020304" pitchFamily="18" charset="0"/>
                <a:cs typeface="Times New Roman" panose="02020603050405020304" pitchFamily="18" charset="0"/>
              </a:rPr>
              <a:t>Otassha</a:t>
            </a:r>
            <a:r>
              <a:rPr lang="en-IN" sz="1000" dirty="0">
                <a:latin typeface="Times New Roman" panose="02020603050405020304" pitchFamily="18" charset="0"/>
                <a:cs typeface="Times New Roman" panose="02020603050405020304" pitchFamily="18" charset="0"/>
              </a:rPr>
              <a:t> study.’ </a:t>
            </a:r>
            <a:r>
              <a:rPr lang="en-IN" sz="1000" i="1" dirty="0">
                <a:latin typeface="Times New Roman" panose="02020603050405020304" pitchFamily="18" charset="0"/>
                <a:cs typeface="Times New Roman" panose="02020603050405020304" pitchFamily="18" charset="0"/>
              </a:rPr>
              <a:t>Scientific Reports</a:t>
            </a:r>
            <a:r>
              <a:rPr lang="en-IN" sz="1000" dirty="0">
                <a:latin typeface="Times New Roman" panose="02020603050405020304" pitchFamily="18" charset="0"/>
                <a:cs typeface="Times New Roman" panose="02020603050405020304" pitchFamily="18" charset="0"/>
              </a:rPr>
              <a:t>, [online] 12(1), p.17918. Available at: </a:t>
            </a:r>
            <a:r>
              <a:rPr lang="en-IN" sz="1000" u="sng" dirty="0">
                <a:latin typeface="Times New Roman" panose="02020603050405020304" pitchFamily="18" charset="0"/>
                <a:cs typeface="Times New Roman" panose="02020603050405020304" pitchFamily="18" charset="0"/>
                <a:hlinkClick r:id="rId9"/>
              </a:rPr>
              <a:t>https://doi.org/10.1038/s41598-022-22609-y</a:t>
            </a:r>
            <a:r>
              <a:rPr lang="en-IN" sz="1000" dirty="0">
                <a:latin typeface="Times New Roman" panose="02020603050405020304" pitchFamily="18" charset="0"/>
                <a:cs typeface="Times New Roman" panose="02020603050405020304" pitchFamily="18" charset="0"/>
              </a:rPr>
              <a:t> </a:t>
            </a:r>
          </a:p>
          <a:p>
            <a:pPr algn="just"/>
            <a:r>
              <a:rPr lang="en-IN" sz="1000" dirty="0">
                <a:latin typeface="Times New Roman" panose="02020603050405020304" pitchFamily="18" charset="0"/>
                <a:cs typeface="Times New Roman" panose="02020603050405020304" pitchFamily="18" charset="0"/>
              </a:rPr>
              <a:t>Ekstedt, M., Nordheim, E.S., Hellström, A., Strandberg, S. and Hagerman, H. (2023) ‘Patient safety and sense of security when telemonitoring chronic conditions at home: the views of patients and healthcare professionals-a qualitative study.’ </a:t>
            </a:r>
            <a:r>
              <a:rPr lang="en-IN" sz="1000" i="1" dirty="0">
                <a:latin typeface="Times New Roman" panose="02020603050405020304" pitchFamily="18" charset="0"/>
                <a:cs typeface="Times New Roman" panose="02020603050405020304" pitchFamily="18" charset="0"/>
              </a:rPr>
              <a:t>BMC health services research</a:t>
            </a:r>
            <a:r>
              <a:rPr lang="en-IN" sz="1000" dirty="0">
                <a:latin typeface="Times New Roman" panose="02020603050405020304" pitchFamily="18" charset="0"/>
                <a:cs typeface="Times New Roman" panose="02020603050405020304" pitchFamily="18" charset="0"/>
              </a:rPr>
              <a:t>, </a:t>
            </a:r>
            <a:r>
              <a:rPr lang="en-IN" sz="1000" i="1" dirty="0">
                <a:latin typeface="Times New Roman" panose="02020603050405020304" pitchFamily="18" charset="0"/>
                <a:cs typeface="Times New Roman" panose="02020603050405020304" pitchFamily="18" charset="0"/>
              </a:rPr>
              <a:t>23</a:t>
            </a:r>
            <a:r>
              <a:rPr lang="en-IN" sz="1000" dirty="0">
                <a:latin typeface="Times New Roman" panose="02020603050405020304" pitchFamily="18" charset="0"/>
                <a:cs typeface="Times New Roman" panose="02020603050405020304" pitchFamily="18" charset="0"/>
              </a:rPr>
              <a:t>(1), pp.581-587. Available at: </a:t>
            </a:r>
            <a:r>
              <a:rPr lang="en-IN" sz="1000" u="sng" dirty="0">
                <a:latin typeface="Times New Roman" panose="02020603050405020304" pitchFamily="18" charset="0"/>
                <a:cs typeface="Times New Roman" panose="02020603050405020304" pitchFamily="18" charset="0"/>
                <a:hlinkClick r:id="rId10"/>
              </a:rPr>
              <a:t>https://doi.org/10.1186/s12913-023-09428-1</a:t>
            </a:r>
            <a:r>
              <a:rPr lang="en-IN" sz="1000" dirty="0">
                <a:latin typeface="Times New Roman" panose="02020603050405020304" pitchFamily="18" charset="0"/>
                <a:cs typeface="Times New Roman" panose="02020603050405020304" pitchFamily="18" charset="0"/>
              </a:rPr>
              <a:t> </a:t>
            </a:r>
          </a:p>
          <a:p>
            <a:pPr algn="just"/>
            <a:r>
              <a:rPr lang="en-IN" sz="1000" dirty="0">
                <a:latin typeface="Times New Roman" panose="02020603050405020304" pitchFamily="18" charset="0"/>
                <a:cs typeface="Times New Roman" panose="02020603050405020304" pitchFamily="18" charset="0"/>
              </a:rPr>
              <a:t>England.nhs.uk (2025) </a:t>
            </a:r>
            <a:r>
              <a:rPr lang="en-IN" sz="1000" i="1" dirty="0">
                <a:latin typeface="Times New Roman" panose="02020603050405020304" pitchFamily="18" charset="0"/>
                <a:cs typeface="Times New Roman" panose="02020603050405020304" pitchFamily="18" charset="0"/>
              </a:rPr>
              <a:t>NHS England» Implementation of telemedicine at Airedale NHS Foundation Trust</a:t>
            </a:r>
            <a:r>
              <a:rPr lang="en-IN" sz="1000" dirty="0">
                <a:latin typeface="Times New Roman" panose="02020603050405020304" pitchFamily="18" charset="0"/>
                <a:cs typeface="Times New Roman" panose="02020603050405020304" pitchFamily="18" charset="0"/>
              </a:rPr>
              <a:t>. [online] www.england.nhs.uk. Available at: </a:t>
            </a:r>
            <a:r>
              <a:rPr lang="en-IN" sz="1000" u="sng" dirty="0">
                <a:latin typeface="Times New Roman" panose="02020603050405020304" pitchFamily="18" charset="0"/>
                <a:cs typeface="Times New Roman" panose="02020603050405020304" pitchFamily="18" charset="0"/>
                <a:hlinkClick r:id="rId11"/>
              </a:rPr>
              <a:t>https://www.england.nhs.uk/atlas_case_study/implementation-of-telemedicine-at-airedale-nhs-foundation-trust/</a:t>
            </a:r>
            <a:r>
              <a:rPr lang="en-IN" sz="1000" dirty="0">
                <a:latin typeface="Times New Roman" panose="02020603050405020304" pitchFamily="18" charset="0"/>
                <a:cs typeface="Times New Roman" panose="02020603050405020304" pitchFamily="18" charset="0"/>
              </a:rPr>
              <a:t> [Accessed 4 March 2026]</a:t>
            </a:r>
          </a:p>
          <a:p>
            <a:pPr marL="457200" lvl="0" indent="-292100" algn="just" rtl="0">
              <a:spcBef>
                <a:spcPts val="0"/>
              </a:spcBef>
              <a:spcAft>
                <a:spcPts val="0"/>
              </a:spcAft>
              <a:buSzPts val="1000"/>
              <a:buFont typeface="Times New Roman"/>
              <a:buChar char="●"/>
            </a:pPr>
            <a:endParaRPr sz="1000" dirty="0">
              <a:latin typeface="Times New Roman" panose="02020603050405020304" pitchFamily="18" charset="0"/>
              <a:ea typeface="Times New Roman"/>
              <a:cs typeface="Times New Roman" panose="02020603050405020304" pitchFamily="18" charset="0"/>
              <a:sym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30"/>
          <p:cNvSpPr txBox="1">
            <a:spLocks noGrp="1"/>
          </p:cNvSpPr>
          <p:nvPr>
            <p:ph type="title"/>
          </p:nvPr>
        </p:nvSpPr>
        <p:spPr>
          <a:xfrm>
            <a:off x="385179" y="149911"/>
            <a:ext cx="8520600" cy="674682"/>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None/>
            </a:pPr>
            <a:r>
              <a:rPr lang="en" sz="2200" b="1" dirty="0">
                <a:solidFill>
                  <a:srgbClr val="000000"/>
                </a:solidFill>
                <a:latin typeface="Times New Roman"/>
                <a:ea typeface="Times New Roman"/>
                <a:cs typeface="Times New Roman"/>
                <a:sym typeface="Times New Roman"/>
              </a:rPr>
              <a:t>References</a:t>
            </a:r>
            <a:endParaRPr sz="2200" dirty="0">
              <a:latin typeface="Times New Roman"/>
              <a:ea typeface="Times New Roman"/>
              <a:cs typeface="Times New Roman"/>
              <a:sym typeface="Times New Roman"/>
            </a:endParaRPr>
          </a:p>
        </p:txBody>
      </p:sp>
      <p:sp>
        <p:nvSpPr>
          <p:cNvPr id="202" name="Google Shape;202;p30"/>
          <p:cNvSpPr txBox="1">
            <a:spLocks noGrp="1"/>
          </p:cNvSpPr>
          <p:nvPr>
            <p:ph type="body" idx="1"/>
          </p:nvPr>
        </p:nvSpPr>
        <p:spPr>
          <a:xfrm>
            <a:off x="73479" y="971550"/>
            <a:ext cx="8939892" cy="3664850"/>
          </a:xfrm>
          <a:prstGeom prst="rect">
            <a:avLst/>
          </a:prstGeom>
        </p:spPr>
        <p:txBody>
          <a:bodyPr spcFirstLastPara="1" wrap="square" lIns="91425" tIns="91425" rIns="91425" bIns="91425" anchor="t" anchorCtr="0">
            <a:noAutofit/>
          </a:bodyPr>
          <a:lstStyle/>
          <a:p>
            <a:pPr algn="just">
              <a:lnSpc>
                <a:spcPct val="170000"/>
              </a:lnSpc>
            </a:pPr>
            <a:r>
              <a:rPr lang="en-IN" sz="900" dirty="0">
                <a:latin typeface="Times New Roman" panose="02020603050405020304" pitchFamily="18" charset="0"/>
                <a:cs typeface="Times New Roman" panose="02020603050405020304" pitchFamily="18" charset="0"/>
              </a:rPr>
              <a:t>GOV.UK (2023) </a:t>
            </a:r>
            <a:r>
              <a:rPr lang="en-IN" sz="900" i="1" dirty="0">
                <a:latin typeface="Times New Roman" panose="02020603050405020304" pitchFamily="18" charset="0"/>
                <a:cs typeface="Times New Roman" panose="02020603050405020304" pitchFamily="18" charset="0"/>
              </a:rPr>
              <a:t>Equality Act 2010</a:t>
            </a:r>
            <a:r>
              <a:rPr lang="en-IN" sz="900" dirty="0">
                <a:latin typeface="Times New Roman" panose="02020603050405020304" pitchFamily="18" charset="0"/>
                <a:cs typeface="Times New Roman" panose="02020603050405020304" pitchFamily="18" charset="0"/>
              </a:rPr>
              <a:t>. [online] GOV.UK. Available at: </a:t>
            </a:r>
            <a:r>
              <a:rPr lang="en-IN" sz="900" u="sng" dirty="0">
                <a:latin typeface="Times New Roman" panose="02020603050405020304" pitchFamily="18" charset="0"/>
                <a:cs typeface="Times New Roman" panose="02020603050405020304" pitchFamily="18" charset="0"/>
                <a:hlinkClick r:id="rId3"/>
              </a:rPr>
              <a:t>https://www.gov.uk/guidance/equality-act-2010-guidance</a:t>
            </a:r>
            <a:r>
              <a:rPr lang="en-IN" sz="900" dirty="0">
                <a:latin typeface="Times New Roman" panose="02020603050405020304" pitchFamily="18" charset="0"/>
                <a:cs typeface="Times New Roman" panose="02020603050405020304" pitchFamily="18" charset="0"/>
              </a:rPr>
              <a:t> [Accessed 4 March 2026]</a:t>
            </a:r>
          </a:p>
          <a:p>
            <a:pPr algn="just">
              <a:lnSpc>
                <a:spcPct val="170000"/>
              </a:lnSpc>
            </a:pPr>
            <a:r>
              <a:rPr lang="en-IN" sz="900" dirty="0">
                <a:latin typeface="Times New Roman" panose="02020603050405020304" pitchFamily="18" charset="0"/>
                <a:cs typeface="Times New Roman" panose="02020603050405020304" pitchFamily="18" charset="0"/>
              </a:rPr>
              <a:t>Holthe, T., Halvorsrud, L. and Lund, A. (2022) ‘Digital assistive technology to support everyday living in community-dwelling older adults with mild cognitive impairment and dementia.’ </a:t>
            </a:r>
            <a:r>
              <a:rPr lang="en-IN" sz="900" i="1" dirty="0">
                <a:latin typeface="Times New Roman" panose="02020603050405020304" pitchFamily="18" charset="0"/>
                <a:cs typeface="Times New Roman" panose="02020603050405020304" pitchFamily="18" charset="0"/>
              </a:rPr>
              <a:t>Clinical Interventions in Aging</a:t>
            </a:r>
            <a:r>
              <a:rPr lang="en-IN" sz="900" dirty="0">
                <a:latin typeface="Times New Roman" panose="02020603050405020304" pitchFamily="18" charset="0"/>
                <a:cs typeface="Times New Roman" panose="02020603050405020304" pitchFamily="18" charset="0"/>
              </a:rPr>
              <a:t>, pp.519-544. Available at: </a:t>
            </a:r>
            <a:r>
              <a:rPr lang="en-IN" sz="900" u="sng" dirty="0">
                <a:latin typeface="Times New Roman" panose="02020603050405020304" pitchFamily="18" charset="0"/>
                <a:cs typeface="Times New Roman" panose="02020603050405020304" pitchFamily="18" charset="0"/>
                <a:hlinkClick r:id="rId4"/>
              </a:rPr>
              <a:t>https://doi.org/10.2147/CIA.S357860</a:t>
            </a:r>
            <a:r>
              <a:rPr lang="en-IN" sz="900" dirty="0">
                <a:latin typeface="Times New Roman" panose="02020603050405020304" pitchFamily="18" charset="0"/>
                <a:cs typeface="Times New Roman" panose="02020603050405020304" pitchFamily="18" charset="0"/>
              </a:rPr>
              <a:t> </a:t>
            </a:r>
          </a:p>
          <a:p>
            <a:pPr algn="just">
              <a:lnSpc>
                <a:spcPct val="170000"/>
              </a:lnSpc>
            </a:pPr>
            <a:r>
              <a:rPr lang="en-IN" sz="900" dirty="0">
                <a:latin typeface="Times New Roman" panose="02020603050405020304" pitchFamily="18" charset="0"/>
                <a:cs typeface="Times New Roman" panose="02020603050405020304" pitchFamily="18" charset="0"/>
              </a:rPr>
              <a:t>‌</a:t>
            </a:r>
            <a:r>
              <a:rPr lang="en-GB" sz="900" dirty="0">
                <a:latin typeface="Times New Roman" panose="02020603050405020304" pitchFamily="18" charset="0"/>
                <a:cs typeface="Times New Roman" panose="02020603050405020304" pitchFamily="18" charset="0"/>
              </a:rPr>
              <a:t>Khan, N., Randhawa, G. and Hewson, D. </a:t>
            </a:r>
            <a:r>
              <a:rPr lang="en-IN" sz="900" dirty="0">
                <a:latin typeface="Times New Roman" panose="02020603050405020304" pitchFamily="18" charset="0"/>
                <a:cs typeface="Times New Roman" panose="02020603050405020304" pitchFamily="18" charset="0"/>
              </a:rPr>
              <a:t>(</a:t>
            </a:r>
            <a:r>
              <a:rPr lang="en-GB" sz="900" dirty="0">
                <a:latin typeface="Times New Roman" panose="02020603050405020304" pitchFamily="18" charset="0"/>
                <a:cs typeface="Times New Roman" panose="02020603050405020304" pitchFamily="18" charset="0"/>
              </a:rPr>
              <a:t>2023</a:t>
            </a:r>
            <a:r>
              <a:rPr lang="en-IN" sz="900" dirty="0">
                <a:latin typeface="Times New Roman" panose="02020603050405020304" pitchFamily="18" charset="0"/>
                <a:cs typeface="Times New Roman" panose="02020603050405020304" pitchFamily="18" charset="0"/>
              </a:rPr>
              <a:t>) ‘</a:t>
            </a:r>
            <a:r>
              <a:rPr lang="en-GB" sz="900" dirty="0">
                <a:latin typeface="Times New Roman" panose="02020603050405020304" pitchFamily="18" charset="0"/>
                <a:cs typeface="Times New Roman" panose="02020603050405020304" pitchFamily="18" charset="0"/>
              </a:rPr>
              <a:t>Integrated care for older people with different frailty levels: a qualitative study of local implementation of a national policy in Luton, England.</a:t>
            </a:r>
            <a:r>
              <a:rPr lang="en-IN" sz="900" dirty="0">
                <a:latin typeface="Times New Roman" panose="02020603050405020304" pitchFamily="18" charset="0"/>
                <a:cs typeface="Times New Roman" panose="02020603050405020304" pitchFamily="18" charset="0"/>
              </a:rPr>
              <a:t>’</a:t>
            </a:r>
            <a:r>
              <a:rPr lang="en-GB" sz="900" dirty="0">
                <a:latin typeface="Times New Roman" panose="02020603050405020304" pitchFamily="18" charset="0"/>
                <a:cs typeface="Times New Roman" panose="02020603050405020304" pitchFamily="18" charset="0"/>
              </a:rPr>
              <a:t> </a:t>
            </a:r>
            <a:r>
              <a:rPr lang="en-GB" sz="900" i="1" dirty="0">
                <a:latin typeface="Times New Roman" panose="02020603050405020304" pitchFamily="18" charset="0"/>
                <a:cs typeface="Times New Roman" panose="02020603050405020304" pitchFamily="18" charset="0"/>
              </a:rPr>
              <a:t>International Journal of Integrated Care</a:t>
            </a:r>
            <a:r>
              <a:rPr lang="en-GB" sz="900" dirty="0">
                <a:latin typeface="Times New Roman" panose="02020603050405020304" pitchFamily="18" charset="0"/>
                <a:cs typeface="Times New Roman" panose="02020603050405020304" pitchFamily="18" charset="0"/>
              </a:rPr>
              <a:t>, </a:t>
            </a:r>
            <a:r>
              <a:rPr lang="en-GB" sz="900" i="1" dirty="0">
                <a:latin typeface="Times New Roman" panose="02020603050405020304" pitchFamily="18" charset="0"/>
                <a:cs typeface="Times New Roman" panose="02020603050405020304" pitchFamily="18" charset="0"/>
              </a:rPr>
              <a:t>23</a:t>
            </a:r>
            <a:r>
              <a:rPr lang="en-GB" sz="900" dirty="0">
                <a:latin typeface="Times New Roman" panose="02020603050405020304" pitchFamily="18" charset="0"/>
                <a:cs typeface="Times New Roman" panose="02020603050405020304" pitchFamily="18" charset="0"/>
              </a:rPr>
              <a:t>(1), p.15. </a:t>
            </a:r>
            <a:r>
              <a:rPr lang="en-IN" sz="900" dirty="0">
                <a:latin typeface="Times New Roman" panose="02020603050405020304" pitchFamily="18" charset="0"/>
                <a:cs typeface="Times New Roman" panose="02020603050405020304" pitchFamily="18" charset="0"/>
              </a:rPr>
              <a:t>Available at: </a:t>
            </a:r>
            <a:r>
              <a:rPr lang="en-IN" sz="900" u="sng" dirty="0">
                <a:latin typeface="Times New Roman" panose="02020603050405020304" pitchFamily="18" charset="0"/>
                <a:cs typeface="Times New Roman" panose="02020603050405020304" pitchFamily="18" charset="0"/>
                <a:hlinkClick r:id="rId5"/>
              </a:rPr>
              <a:t>https://doi.org/10.5334/ijic.6537</a:t>
            </a:r>
            <a:r>
              <a:rPr lang="en-IN" sz="900" dirty="0">
                <a:latin typeface="Times New Roman" panose="02020603050405020304" pitchFamily="18" charset="0"/>
                <a:cs typeface="Times New Roman" panose="02020603050405020304" pitchFamily="18" charset="0"/>
              </a:rPr>
              <a:t> </a:t>
            </a:r>
          </a:p>
          <a:p>
            <a:pPr algn="just">
              <a:lnSpc>
                <a:spcPct val="170000"/>
              </a:lnSpc>
            </a:pPr>
            <a:r>
              <a:rPr lang="en-IN" sz="900" dirty="0" err="1">
                <a:latin typeface="Times New Roman" panose="02020603050405020304" pitchFamily="18" charset="0"/>
                <a:cs typeface="Times New Roman" panose="02020603050405020304" pitchFamily="18" charset="0"/>
              </a:rPr>
              <a:t>Leikas</a:t>
            </a:r>
            <a:r>
              <a:rPr lang="en-IN" sz="900" dirty="0">
                <a:latin typeface="Times New Roman" panose="02020603050405020304" pitchFamily="18" charset="0"/>
                <a:cs typeface="Times New Roman" panose="02020603050405020304" pitchFamily="18" charset="0"/>
              </a:rPr>
              <a:t>, J., </a:t>
            </a:r>
            <a:r>
              <a:rPr lang="en-IN" sz="900" dirty="0" err="1">
                <a:latin typeface="Times New Roman" panose="02020603050405020304" pitchFamily="18" charset="0"/>
                <a:cs typeface="Times New Roman" panose="02020603050405020304" pitchFamily="18" charset="0"/>
              </a:rPr>
              <a:t>Halkoaho</a:t>
            </a:r>
            <a:r>
              <a:rPr lang="en-IN" sz="900" dirty="0">
                <a:latin typeface="Times New Roman" panose="02020603050405020304" pitchFamily="18" charset="0"/>
                <a:cs typeface="Times New Roman" panose="02020603050405020304" pitchFamily="18" charset="0"/>
              </a:rPr>
              <a:t>, A. and Lanne, M. (2024) ‘Informed consent in the age of smart technologies.’ </a:t>
            </a:r>
            <a:r>
              <a:rPr lang="en-IN" sz="900" i="1" dirty="0">
                <a:latin typeface="Times New Roman" panose="02020603050405020304" pitchFamily="18" charset="0"/>
                <a:cs typeface="Times New Roman" panose="02020603050405020304" pitchFamily="18" charset="0"/>
              </a:rPr>
              <a:t>Finnish Journal of eHealth and </a:t>
            </a:r>
            <a:r>
              <a:rPr lang="en-IN" sz="900" i="1" dirty="0" err="1">
                <a:latin typeface="Times New Roman" panose="02020603050405020304" pitchFamily="18" charset="0"/>
                <a:cs typeface="Times New Roman" panose="02020603050405020304" pitchFamily="18" charset="0"/>
              </a:rPr>
              <a:t>eWelfare</a:t>
            </a:r>
            <a:r>
              <a:rPr lang="en-IN" sz="900" dirty="0">
                <a:latin typeface="Times New Roman" panose="02020603050405020304" pitchFamily="18" charset="0"/>
                <a:cs typeface="Times New Roman" panose="02020603050405020304" pitchFamily="18" charset="0"/>
              </a:rPr>
              <a:t>, </a:t>
            </a:r>
            <a:r>
              <a:rPr lang="en-IN" sz="900" i="1" dirty="0">
                <a:latin typeface="Times New Roman" panose="02020603050405020304" pitchFamily="18" charset="0"/>
                <a:cs typeface="Times New Roman" panose="02020603050405020304" pitchFamily="18" charset="0"/>
              </a:rPr>
              <a:t>16</a:t>
            </a:r>
            <a:r>
              <a:rPr lang="en-IN" sz="900" dirty="0">
                <a:latin typeface="Times New Roman" panose="02020603050405020304" pitchFamily="18" charset="0"/>
                <a:cs typeface="Times New Roman" panose="02020603050405020304" pitchFamily="18" charset="0"/>
              </a:rPr>
              <a:t>(3), pp.296-308. Available at: </a:t>
            </a:r>
            <a:r>
              <a:rPr lang="en-IN" sz="900" u="sng" dirty="0">
                <a:latin typeface="Times New Roman" panose="02020603050405020304" pitchFamily="18" charset="0"/>
                <a:cs typeface="Times New Roman" panose="02020603050405020304" pitchFamily="18" charset="0"/>
                <a:hlinkClick r:id="rId6"/>
              </a:rPr>
              <a:t>https://doi.org/10.23996/fjhw.137992</a:t>
            </a:r>
            <a:r>
              <a:rPr lang="en-IN" sz="900" dirty="0">
                <a:latin typeface="Times New Roman" panose="02020603050405020304" pitchFamily="18" charset="0"/>
                <a:cs typeface="Times New Roman" panose="02020603050405020304" pitchFamily="18" charset="0"/>
              </a:rPr>
              <a:t> </a:t>
            </a:r>
          </a:p>
          <a:p>
            <a:pPr algn="just">
              <a:lnSpc>
                <a:spcPct val="170000"/>
              </a:lnSpc>
            </a:pPr>
            <a:r>
              <a:rPr lang="en-IN" sz="900" dirty="0">
                <a:latin typeface="Times New Roman" panose="02020603050405020304" pitchFamily="18" charset="0"/>
                <a:cs typeface="Times New Roman" panose="02020603050405020304" pitchFamily="18" charset="0"/>
              </a:rPr>
              <a:t>NHS England (2020) </a:t>
            </a:r>
            <a:r>
              <a:rPr lang="en-IN" sz="900" i="1" dirty="0">
                <a:latin typeface="Times New Roman" panose="02020603050405020304" pitchFamily="18" charset="0"/>
                <a:cs typeface="Times New Roman" panose="02020603050405020304" pitchFamily="18" charset="0"/>
              </a:rPr>
              <a:t>NHS Long Term Plan</a:t>
            </a:r>
            <a:r>
              <a:rPr lang="en-IN" sz="900" dirty="0">
                <a:latin typeface="Times New Roman" panose="02020603050405020304" pitchFamily="18" charset="0"/>
                <a:cs typeface="Times New Roman" panose="02020603050405020304" pitchFamily="18" charset="0"/>
              </a:rPr>
              <a:t>. [online] NHS. Available at: </a:t>
            </a:r>
            <a:r>
              <a:rPr lang="en-IN" sz="900" u="sng" dirty="0">
                <a:latin typeface="Times New Roman" panose="02020603050405020304" pitchFamily="18" charset="0"/>
                <a:cs typeface="Times New Roman" panose="02020603050405020304" pitchFamily="18" charset="0"/>
                <a:hlinkClick r:id="rId7"/>
              </a:rPr>
              <a:t>https://www.england.nhs.uk/long-term-plan/</a:t>
            </a:r>
            <a:r>
              <a:rPr lang="en-IN" sz="900" dirty="0">
                <a:latin typeface="Times New Roman" panose="02020603050405020304" pitchFamily="18" charset="0"/>
                <a:cs typeface="Times New Roman" panose="02020603050405020304" pitchFamily="18" charset="0"/>
              </a:rPr>
              <a:t> [Accessed 4 March 2026]</a:t>
            </a:r>
          </a:p>
          <a:p>
            <a:pPr algn="just">
              <a:lnSpc>
                <a:spcPct val="170000"/>
              </a:lnSpc>
            </a:pPr>
            <a:r>
              <a:rPr lang="en-IN" sz="900" dirty="0">
                <a:latin typeface="Times New Roman" panose="02020603050405020304" pitchFamily="18" charset="0"/>
                <a:cs typeface="Times New Roman" panose="02020603050405020304" pitchFamily="18" charset="0"/>
              </a:rPr>
              <a:t>Rukmini, P.G., Hegde, R.B., </a:t>
            </a:r>
            <a:r>
              <a:rPr lang="en-IN" sz="900" dirty="0" err="1">
                <a:latin typeface="Times New Roman" panose="02020603050405020304" pitchFamily="18" charset="0"/>
                <a:cs typeface="Times New Roman" panose="02020603050405020304" pitchFamily="18" charset="0"/>
              </a:rPr>
              <a:t>Basavarajappa</a:t>
            </a:r>
            <a:r>
              <a:rPr lang="en-IN" sz="900" dirty="0">
                <a:latin typeface="Times New Roman" panose="02020603050405020304" pitchFamily="18" charset="0"/>
                <a:cs typeface="Times New Roman" panose="02020603050405020304" pitchFamily="18" charset="0"/>
              </a:rPr>
              <a:t>, B.K., Bhat, A.K., Pujari, A.N., Gargiulo, G.D., Gunawardana, U., Jan, T. and Naik, G.R. (2024) ‘Recent Innovations in Footwear and the Role of Smart Footwear in Healthcare—A Survey.’ </a:t>
            </a:r>
            <a:r>
              <a:rPr lang="en-IN" sz="900" i="1" dirty="0">
                <a:latin typeface="Times New Roman" panose="02020603050405020304" pitchFamily="18" charset="0"/>
                <a:cs typeface="Times New Roman" panose="02020603050405020304" pitchFamily="18" charset="0"/>
              </a:rPr>
              <a:t>Sensors</a:t>
            </a:r>
            <a:r>
              <a:rPr lang="en-IN" sz="900" dirty="0">
                <a:latin typeface="Times New Roman" panose="02020603050405020304" pitchFamily="18" charset="0"/>
                <a:cs typeface="Times New Roman" panose="02020603050405020304" pitchFamily="18" charset="0"/>
              </a:rPr>
              <a:t>, [online] 24(13), p.4301. Available at: </a:t>
            </a:r>
            <a:r>
              <a:rPr lang="en-IN" sz="900" u="sng" dirty="0">
                <a:latin typeface="Times New Roman" panose="02020603050405020304" pitchFamily="18" charset="0"/>
                <a:cs typeface="Times New Roman" panose="02020603050405020304" pitchFamily="18" charset="0"/>
                <a:hlinkClick r:id="rId8"/>
              </a:rPr>
              <a:t>https://doi.org/10.3390/s24134301</a:t>
            </a:r>
            <a:r>
              <a:rPr lang="en-IN" sz="900" dirty="0">
                <a:latin typeface="Times New Roman" panose="02020603050405020304" pitchFamily="18" charset="0"/>
                <a:cs typeface="Times New Roman" panose="02020603050405020304" pitchFamily="18" charset="0"/>
              </a:rPr>
              <a:t>. </a:t>
            </a:r>
          </a:p>
          <a:p>
            <a:pPr algn="just">
              <a:lnSpc>
                <a:spcPct val="170000"/>
              </a:lnSpc>
            </a:pPr>
            <a:r>
              <a:rPr lang="en-IN" sz="900" dirty="0">
                <a:latin typeface="Times New Roman" panose="02020603050405020304" pitchFamily="18" charset="0"/>
                <a:cs typeface="Times New Roman" panose="02020603050405020304" pitchFamily="18" charset="0"/>
              </a:rPr>
              <a:t>van Dam, K., </a:t>
            </a:r>
            <a:r>
              <a:rPr lang="en-IN" sz="900" dirty="0" err="1">
                <a:latin typeface="Times New Roman" panose="02020603050405020304" pitchFamily="18" charset="0"/>
                <a:cs typeface="Times New Roman" panose="02020603050405020304" pitchFamily="18" charset="0"/>
              </a:rPr>
              <a:t>Gielissen</a:t>
            </a:r>
            <a:r>
              <a:rPr lang="en-IN" sz="900" dirty="0">
                <a:latin typeface="Times New Roman" panose="02020603050405020304" pitchFamily="18" charset="0"/>
                <a:cs typeface="Times New Roman" panose="02020603050405020304" pitchFamily="18" charset="0"/>
              </a:rPr>
              <a:t>, M., Bles, R., van der Poel, A. and Boon, B. (2024) ‘The impact of assistive living technology on perceived independence of people with a physical disability in executing daily activities: a systematic literature review.’ </a:t>
            </a:r>
            <a:r>
              <a:rPr lang="en-IN" sz="900" i="1" dirty="0">
                <a:latin typeface="Times New Roman" panose="02020603050405020304" pitchFamily="18" charset="0"/>
                <a:cs typeface="Times New Roman" panose="02020603050405020304" pitchFamily="18" charset="0"/>
              </a:rPr>
              <a:t>Disability and Rehabilitation: Assistive Technology</a:t>
            </a:r>
            <a:r>
              <a:rPr lang="en-IN" sz="900" dirty="0">
                <a:latin typeface="Times New Roman" panose="02020603050405020304" pitchFamily="18" charset="0"/>
                <a:cs typeface="Times New Roman" panose="02020603050405020304" pitchFamily="18" charset="0"/>
              </a:rPr>
              <a:t>, </a:t>
            </a:r>
            <a:r>
              <a:rPr lang="en-IN" sz="900" i="1" dirty="0">
                <a:latin typeface="Times New Roman" panose="02020603050405020304" pitchFamily="18" charset="0"/>
                <a:cs typeface="Times New Roman" panose="02020603050405020304" pitchFamily="18" charset="0"/>
              </a:rPr>
              <a:t>19</a:t>
            </a:r>
            <a:r>
              <a:rPr lang="en-IN" sz="900" dirty="0">
                <a:latin typeface="Times New Roman" panose="02020603050405020304" pitchFamily="18" charset="0"/>
                <a:cs typeface="Times New Roman" panose="02020603050405020304" pitchFamily="18" charset="0"/>
              </a:rPr>
              <a:t>(4), pp.1262-1271. Available at: </a:t>
            </a:r>
            <a:r>
              <a:rPr lang="en-IN" sz="900" u="sng" dirty="0">
                <a:latin typeface="Times New Roman" panose="02020603050405020304" pitchFamily="18" charset="0"/>
                <a:cs typeface="Times New Roman" panose="02020603050405020304" pitchFamily="18" charset="0"/>
                <a:hlinkClick r:id="rId9"/>
              </a:rPr>
              <a:t>https://doi.org/10.1080/17483107.2022.2162614</a:t>
            </a:r>
            <a:r>
              <a:rPr lang="en-IN" sz="900" dirty="0">
                <a:latin typeface="Times New Roman" panose="02020603050405020304" pitchFamily="18" charset="0"/>
                <a:cs typeface="Times New Roman" panose="02020603050405020304" pitchFamily="18" charset="0"/>
              </a:rPr>
              <a:t> </a:t>
            </a:r>
          </a:p>
          <a:p>
            <a:pPr algn="just">
              <a:lnSpc>
                <a:spcPct val="170000"/>
              </a:lnSpc>
            </a:pPr>
            <a:r>
              <a:rPr lang="en-IN" sz="900" dirty="0">
                <a:latin typeface="Times New Roman" panose="02020603050405020304" pitchFamily="18" charset="0"/>
                <a:cs typeface="Times New Roman" panose="02020603050405020304" pitchFamily="18" charset="0"/>
              </a:rPr>
              <a:t>Welsch, J. and Buhr, E. (2022) ‘Privacy-sensitive Empowerment. Towards an integrated ethical concept for technology-assisted care for people with dementia.’ </a:t>
            </a:r>
            <a:r>
              <a:rPr lang="en-IN" sz="900" i="1" dirty="0" err="1">
                <a:latin typeface="Times New Roman" panose="02020603050405020304" pitchFamily="18" charset="0"/>
                <a:cs typeface="Times New Roman" panose="02020603050405020304" pitchFamily="18" charset="0"/>
              </a:rPr>
              <a:t>Digitalisierung</a:t>
            </a:r>
            <a:r>
              <a:rPr lang="en-IN" sz="900" i="1" dirty="0">
                <a:latin typeface="Times New Roman" panose="02020603050405020304" pitchFamily="18" charset="0"/>
                <a:cs typeface="Times New Roman" panose="02020603050405020304" pitchFamily="18" charset="0"/>
              </a:rPr>
              <a:t> der </a:t>
            </a:r>
            <a:r>
              <a:rPr lang="en-IN" sz="900" i="1" dirty="0" err="1">
                <a:latin typeface="Times New Roman" panose="02020603050405020304" pitchFamily="18" charset="0"/>
                <a:cs typeface="Times New Roman" panose="02020603050405020304" pitchFamily="18" charset="0"/>
              </a:rPr>
              <a:t>Pflege</a:t>
            </a:r>
            <a:r>
              <a:rPr lang="en-IN" sz="900" dirty="0">
                <a:latin typeface="Times New Roman" panose="02020603050405020304" pitchFamily="18" charset="0"/>
                <a:cs typeface="Times New Roman" panose="02020603050405020304" pitchFamily="18" charset="0"/>
              </a:rPr>
              <a:t>, </a:t>
            </a:r>
            <a:r>
              <a:rPr lang="en-IN" sz="900" i="1" dirty="0">
                <a:latin typeface="Times New Roman" panose="02020603050405020304" pitchFamily="18" charset="0"/>
                <a:cs typeface="Times New Roman" panose="02020603050405020304" pitchFamily="18" charset="0"/>
              </a:rPr>
              <a:t>40</a:t>
            </a:r>
            <a:r>
              <a:rPr lang="en-IN" sz="900" dirty="0">
                <a:latin typeface="Times New Roman" panose="02020603050405020304" pitchFamily="18" charset="0"/>
                <a:cs typeface="Times New Roman" panose="02020603050405020304" pitchFamily="18" charset="0"/>
              </a:rPr>
              <a:t>, pp.185-197. Available at: </a:t>
            </a:r>
            <a:r>
              <a:rPr lang="en-IN" sz="900" u="sng" dirty="0">
                <a:latin typeface="Times New Roman" panose="02020603050405020304" pitchFamily="18" charset="0"/>
                <a:cs typeface="Times New Roman" panose="02020603050405020304" pitchFamily="18" charset="0"/>
                <a:hlinkClick r:id="rId10"/>
              </a:rPr>
              <a:t>https://www.vr-elibrary.de/doi/pdf/10.14220/9783737014793#page=186</a:t>
            </a:r>
            <a:r>
              <a:rPr lang="en-IN" sz="900" dirty="0">
                <a:latin typeface="Times New Roman" panose="02020603050405020304" pitchFamily="18" charset="0"/>
                <a:cs typeface="Times New Roman" panose="02020603050405020304" pitchFamily="18" charset="0"/>
              </a:rPr>
              <a:t> </a:t>
            </a:r>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TotalTime>
  <Words>3523</Words>
  <Application>Microsoft Macintosh PowerPoint</Application>
  <PresentationFormat>On-screen Show (16:9)</PresentationFormat>
  <Paragraphs>111</Paragraphs>
  <Slides>18</Slides>
  <Notes>18</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Roboto</vt:lpstr>
      <vt:lpstr>Arial</vt:lpstr>
      <vt:lpstr>Times New Roman</vt:lpstr>
      <vt:lpstr>Geometric</vt:lpstr>
      <vt:lpstr>Module Code: BMHP6027  Module Title: Empowering the Older Person Assignment Title: Component 1 - Individual Presentation</vt:lpstr>
      <vt:lpstr> Introduction</vt:lpstr>
      <vt:lpstr>Evaluation of Current Care and Support</vt:lpstr>
      <vt:lpstr>Evaluation of Current Care and Support (Contd.) </vt:lpstr>
      <vt:lpstr>Evaluation of Current Care and Support (Contd.)  </vt:lpstr>
      <vt:lpstr>Theories of Ageing</vt:lpstr>
      <vt:lpstr>Theories of Ageing (Contd.) </vt:lpstr>
      <vt:lpstr>Policy and Legislation </vt:lpstr>
      <vt:lpstr>Policy and Legislation (Contd.) </vt:lpstr>
      <vt:lpstr>Technological Innovations in Elderly Care </vt:lpstr>
      <vt:lpstr>Benefits and Limitations of Assistive Technology in Practice </vt:lpstr>
      <vt:lpstr>Ethical Consideration </vt:lpstr>
      <vt:lpstr>Case Studies and Real-World Application- GPS Tracker in Shoes </vt:lpstr>
      <vt:lpstr>Link with theories and policy</vt:lpstr>
      <vt:lpstr>Recommendations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Exauce Mbombo Mukaba</cp:lastModifiedBy>
  <cp:revision>1</cp:revision>
  <dcterms:modified xsi:type="dcterms:W3CDTF">2026-03-09T00:48:38Z</dcterms:modified>
</cp:coreProperties>
</file>