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303" r:id="rId3"/>
    <p:sldId id="302" r:id="rId4"/>
    <p:sldId id="301" r:id="rId5"/>
    <p:sldId id="308" r:id="rId6"/>
    <p:sldId id="282" r:id="rId7"/>
    <p:sldId id="292" r:id="rId8"/>
    <p:sldId id="284" r:id="rId9"/>
    <p:sldId id="304" r:id="rId10"/>
    <p:sldId id="305" r:id="rId11"/>
    <p:sldId id="285" r:id="rId12"/>
    <p:sldId id="294" r:id="rId13"/>
    <p:sldId id="307" r:id="rId14"/>
    <p:sldId id="295" r:id="rId15"/>
    <p:sldId id="297" r:id="rId16"/>
    <p:sldId id="306" r:id="rId17"/>
    <p:sldId id="29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1" autoAdjust="0"/>
    <p:restoredTop sz="96327"/>
  </p:normalViewPr>
  <p:slideViewPr>
    <p:cSldViewPr snapToGrid="0" snapToObjects="1">
      <p:cViewPr varScale="1">
        <p:scale>
          <a:sx n="46" d="100"/>
          <a:sy n="46" d="100"/>
        </p:scale>
        <p:origin x="43" y="6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86C52-7590-3742-8266-447513F3F5F1}" type="datetimeFigureOut">
              <a:rPr lang="en-US" smtClean="0"/>
              <a:t>5/10/2022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EDB68E32-06F9-3D45-AE86-2E91B6033A9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3283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86C52-7590-3742-8266-447513F3F5F1}"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68E32-06F9-3D45-AE86-2E91B6033A9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23284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086C52-7590-3742-8266-447513F3F5F1}"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68E32-06F9-3D45-AE86-2E91B6033A9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1040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86C52-7590-3742-8266-447513F3F5F1}" type="datetimeFigureOut">
              <a:rPr lang="en-US" smtClean="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B68E32-06F9-3D45-AE86-2E91B6033A9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9971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86C52-7590-3742-8266-447513F3F5F1}" type="datetimeFigureOut">
              <a:rPr lang="en-US" smtClean="0"/>
              <a:t>5/10/2022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B68E32-06F9-3D45-AE86-2E91B6033A9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8025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86C52-7590-3742-8266-447513F3F5F1}" type="datetimeFigureOut">
              <a:rPr lang="en-US" smtClean="0"/>
              <a:t>5/10/2022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DB68E32-06F9-3D45-AE86-2E91B6033A9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7575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86C52-7590-3742-8266-447513F3F5F1}" type="datetimeFigureOut">
              <a:rPr lang="en-US" smtClean="0"/>
              <a:t>5/10/2022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DB68E32-06F9-3D45-AE86-2E91B6033A93}" type="slidenum">
              <a:rPr lang="en-US" smtClean="0"/>
              <a:t>‹#›</a:t>
            </a:fld>
            <a:endParaRPr lang="en-US"/>
          </a:p>
        </p:txBody>
      </p:sp>
    </p:spTree>
    <p:extLst>
      <p:ext uri="{BB962C8B-B14F-4D97-AF65-F5344CB8AC3E}">
        <p14:creationId xmlns:p14="http://schemas.microsoft.com/office/powerpoint/2010/main" val="44329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086C52-7590-3742-8266-447513F3F5F1}" type="datetimeFigureOut">
              <a:rPr lang="en-US" smtClean="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B68E32-06F9-3D45-AE86-2E91B6033A9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6092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4086C52-7590-3742-8266-447513F3F5F1}" type="datetimeFigureOut">
              <a:rPr lang="en-US" smtClean="0"/>
              <a:t>5/10/2022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EDB68E32-06F9-3D45-AE86-2E91B6033A9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7607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86C52-7590-3742-8266-447513F3F5F1}"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68E32-06F9-3D45-AE86-2E91B6033A9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76514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86C52-7590-3742-8266-447513F3F5F1}"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68E32-06F9-3D45-AE86-2E91B6033A9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7819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4086C52-7590-3742-8266-447513F3F5F1}" type="datetimeFigureOut">
              <a:rPr lang="en-US" smtClean="0"/>
              <a:t>5/10/2022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DB68E32-06F9-3D45-AE86-2E91B6033A9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57163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12D35-9BE3-4841-A089-D61A160C416E}"/>
              </a:ext>
            </a:extLst>
          </p:cNvPr>
          <p:cNvSpPr>
            <a:spLocks noGrp="1"/>
          </p:cNvSpPr>
          <p:nvPr>
            <p:ph type="ctrTitle"/>
          </p:nvPr>
        </p:nvSpPr>
        <p:spPr>
          <a:xfrm>
            <a:off x="1524000" y="331788"/>
            <a:ext cx="9144000" cy="1535112"/>
          </a:xfrm>
        </p:spPr>
        <p:txBody>
          <a:bodyPr>
            <a:normAutofit fontScale="90000"/>
          </a:bodyPr>
          <a:lstStyle/>
          <a:p>
            <a:r>
              <a:rPr lang="en-US" dirty="0">
                <a:solidFill>
                  <a:srgbClr val="262626"/>
                </a:solidFill>
              </a:rPr>
              <a:t>BMHP5013</a:t>
            </a:r>
            <a:br>
              <a:rPr lang="en-US" dirty="0">
                <a:solidFill>
                  <a:srgbClr val="262626"/>
                </a:solidFill>
              </a:rPr>
            </a:br>
            <a:r>
              <a:rPr lang="en-US" dirty="0">
                <a:solidFill>
                  <a:srgbClr val="262626"/>
                </a:solidFill>
              </a:rPr>
              <a:t>PUBLIC HEALTH POLICY</a:t>
            </a:r>
            <a:endParaRPr lang="en-US" dirty="0"/>
          </a:p>
        </p:txBody>
      </p:sp>
      <p:sp>
        <p:nvSpPr>
          <p:cNvPr id="3" name="Subtitle 2">
            <a:extLst>
              <a:ext uri="{FF2B5EF4-FFF2-40B4-BE49-F238E27FC236}">
                <a16:creationId xmlns:a16="http://schemas.microsoft.com/office/drawing/2014/main" id="{D099DF50-1464-044B-A491-612841FA2715}"/>
              </a:ext>
            </a:extLst>
          </p:cNvPr>
          <p:cNvSpPr>
            <a:spLocks noGrp="1"/>
          </p:cNvSpPr>
          <p:nvPr>
            <p:ph type="subTitle" idx="1"/>
          </p:nvPr>
        </p:nvSpPr>
        <p:spPr>
          <a:xfrm>
            <a:off x="1465262" y="2824529"/>
            <a:ext cx="9667875" cy="3505200"/>
          </a:xfrm>
        </p:spPr>
        <p:txBody>
          <a:bodyPr>
            <a:normAutofit/>
          </a:bodyPr>
          <a:lstStyle/>
          <a:p>
            <a:r>
              <a:rPr lang="en-US" dirty="0"/>
              <a:t>ASSESSMENT 1 – GROUP PRESENTATION</a:t>
            </a:r>
          </a:p>
          <a:p>
            <a:endParaRPr lang="en-US" dirty="0"/>
          </a:p>
          <a:p>
            <a:pPr algn="l"/>
            <a:r>
              <a:rPr lang="en-US" dirty="0"/>
              <a:t>Student (Group leader) name and ID: </a:t>
            </a:r>
          </a:p>
          <a:p>
            <a:pPr algn="l"/>
            <a:r>
              <a:rPr lang="en-US" dirty="0"/>
              <a:t>Student name and ID:  JAMAL  SESAY  1919235</a:t>
            </a:r>
          </a:p>
          <a:p>
            <a:pPr algn="l"/>
            <a:r>
              <a:rPr lang="en-US" dirty="0"/>
              <a:t>Student name and ID: </a:t>
            </a:r>
          </a:p>
          <a:p>
            <a:pPr algn="l"/>
            <a:r>
              <a:rPr lang="en-US" dirty="0"/>
              <a:t>Student name and ID: </a:t>
            </a:r>
          </a:p>
          <a:p>
            <a:pPr algn="l"/>
            <a:r>
              <a:rPr lang="en-US" dirty="0"/>
              <a:t>Student name and ID: </a:t>
            </a:r>
          </a:p>
          <a:p>
            <a:endParaRPr lang="en-US" dirty="0"/>
          </a:p>
          <a:p>
            <a:endParaRPr lang="en-US" dirty="0"/>
          </a:p>
        </p:txBody>
      </p:sp>
    </p:spTree>
    <p:extLst>
      <p:ext uri="{BB962C8B-B14F-4D97-AF65-F5344CB8AC3E}">
        <p14:creationId xmlns:p14="http://schemas.microsoft.com/office/powerpoint/2010/main" val="4069352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79E1C-912B-4B4B-A08B-633F5F7B8D47}"/>
              </a:ext>
            </a:extLst>
          </p:cNvPr>
          <p:cNvSpPr>
            <a:spLocks noGrp="1"/>
          </p:cNvSpPr>
          <p:nvPr>
            <p:ph type="title"/>
          </p:nvPr>
        </p:nvSpPr>
        <p:spPr/>
        <p:txBody>
          <a:bodyPr/>
          <a:lstStyle/>
          <a:p>
            <a:r>
              <a:rPr lang="en-GB" dirty="0"/>
              <a:t>SMOKING AS A PUBLIC HEALTH ISSUE IN UK</a:t>
            </a:r>
          </a:p>
        </p:txBody>
      </p:sp>
      <p:pic>
        <p:nvPicPr>
          <p:cNvPr id="4" name="Content Placeholder 3" descr="A picture containing text&#10;&#10;Description automatically generated">
            <a:extLst>
              <a:ext uri="{FF2B5EF4-FFF2-40B4-BE49-F238E27FC236}">
                <a16:creationId xmlns:a16="http://schemas.microsoft.com/office/drawing/2014/main" id="{A8DD8BC0-9850-4874-8380-9A557BFF6F9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452283"/>
            <a:ext cx="10515600" cy="5040592"/>
          </a:xfrm>
          <a:prstGeom prst="rect">
            <a:avLst/>
          </a:prstGeom>
          <a:noFill/>
          <a:ln>
            <a:noFill/>
          </a:ln>
        </p:spPr>
      </p:pic>
    </p:spTree>
    <p:extLst>
      <p:ext uri="{BB962C8B-B14F-4D97-AF65-F5344CB8AC3E}">
        <p14:creationId xmlns:p14="http://schemas.microsoft.com/office/powerpoint/2010/main" val="371840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CBC68B84-0A57-4F14-B59C-E29C35C640C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5730875" cy="6858000"/>
          </a:xfrm>
          <a:prstGeom prst="rect">
            <a:avLst/>
          </a:prstGeom>
          <a:noFill/>
          <a:ln>
            <a:noFill/>
          </a:ln>
        </p:spPr>
      </p:pic>
      <p:pic>
        <p:nvPicPr>
          <p:cNvPr id="5" name="Picture 4" descr="Examples of plain cigarette packages sold in Australia">
            <a:extLst>
              <a:ext uri="{FF2B5EF4-FFF2-40B4-BE49-F238E27FC236}">
                <a16:creationId xmlns:a16="http://schemas.microsoft.com/office/drawing/2014/main" id="{3E687D7A-2C44-4263-A16D-00E2B485420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30874" y="0"/>
            <a:ext cx="6461127" cy="6858000"/>
          </a:xfrm>
          <a:prstGeom prst="rect">
            <a:avLst/>
          </a:prstGeom>
          <a:noFill/>
          <a:ln>
            <a:noFill/>
          </a:ln>
        </p:spPr>
      </p:pic>
    </p:spTree>
    <p:extLst>
      <p:ext uri="{BB962C8B-B14F-4D97-AF65-F5344CB8AC3E}">
        <p14:creationId xmlns:p14="http://schemas.microsoft.com/office/powerpoint/2010/main" val="3054153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igures on Smoking in the UK: 10 million people smoke and 200,000 children aged 11 to 15 start smoking each year">
            <a:extLst>
              <a:ext uri="{FF2B5EF4-FFF2-40B4-BE49-F238E27FC236}">
                <a16:creationId xmlns:a16="http://schemas.microsoft.com/office/drawing/2014/main" id="{038D3BD9-618C-41FA-BC36-D3B6359E72E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730875" cy="6858000"/>
          </a:xfrm>
          <a:prstGeom prst="rect">
            <a:avLst/>
          </a:prstGeom>
          <a:noFill/>
          <a:ln>
            <a:noFill/>
          </a:ln>
        </p:spPr>
      </p:pic>
      <p:pic>
        <p:nvPicPr>
          <p:cNvPr id="5" name="Picture 4" descr="A picture containing person, music&#10;&#10;Description automatically generated">
            <a:extLst>
              <a:ext uri="{FF2B5EF4-FFF2-40B4-BE49-F238E27FC236}">
                <a16:creationId xmlns:a16="http://schemas.microsoft.com/office/drawing/2014/main" id="{43FF390E-BBE4-4977-9D62-F2EA57B9CC0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30875" y="0"/>
            <a:ext cx="6461125" cy="6858000"/>
          </a:xfrm>
          <a:prstGeom prst="rect">
            <a:avLst/>
          </a:prstGeom>
          <a:noFill/>
          <a:ln>
            <a:noFill/>
          </a:ln>
        </p:spPr>
      </p:pic>
    </p:spTree>
    <p:extLst>
      <p:ext uri="{BB962C8B-B14F-4D97-AF65-F5344CB8AC3E}">
        <p14:creationId xmlns:p14="http://schemas.microsoft.com/office/powerpoint/2010/main" val="3467505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B5713-E907-4C27-B031-DDC1F93A33D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5C8025F-A9A8-42B9-9D94-5D1629873BDA}"/>
              </a:ext>
            </a:extLst>
          </p:cNvPr>
          <p:cNvSpPr>
            <a:spLocks noGrp="1"/>
          </p:cNvSpPr>
          <p:nvPr>
            <p:ph idx="1"/>
          </p:nvPr>
        </p:nvSpPr>
        <p:spPr/>
        <p:txBody>
          <a:bodyPr>
            <a:normAutofit/>
          </a:bodyPr>
          <a:lstStyle/>
          <a:p>
            <a:r>
              <a:rPr lang="en-GB" dirty="0"/>
              <a:t>In my individual presentation, I will be talking about smoking as a chosen public health issue posing high risks on the health of the population in UK and globally. The relevant policies implemented by the national local governments and the World Health Organizations (WHO) at International levels to control the spread of smoking diseases and promote health and wellbeing of the population will be discuss. The presenter will also identify incidence, geographical distributions, prevalence rates, the scope and the causes of disease spreading among vulnerable groups and the total population in the UK. Finally, I will outline and explain the roles of different agencies including local authorities, health boards, governments, WHO and voluntary organizations.</a:t>
            </a:r>
          </a:p>
        </p:txBody>
      </p:sp>
    </p:spTree>
    <p:extLst>
      <p:ext uri="{BB962C8B-B14F-4D97-AF65-F5344CB8AC3E}">
        <p14:creationId xmlns:p14="http://schemas.microsoft.com/office/powerpoint/2010/main" val="3882382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a:xfrm>
            <a:off x="838200" y="1060696"/>
            <a:ext cx="10515600" cy="1187450"/>
          </a:xfrm>
        </p:spPr>
        <p:txBody>
          <a:bodyPr>
            <a:normAutofit/>
          </a:bodyPr>
          <a:lstStyle/>
          <a:p>
            <a:pPr algn="ctr"/>
            <a:r>
              <a:rPr lang="en-US" dirty="0"/>
              <a:t>The chosen Public Health Issue (1 of 2)</a:t>
            </a:r>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1221153" y="1919704"/>
            <a:ext cx="9920693" cy="4768963"/>
          </a:xfrm>
        </p:spPr>
        <p:txBody>
          <a:bodyPr>
            <a:normAutofit/>
          </a:bodyPr>
          <a:lstStyle/>
          <a:p>
            <a:r>
              <a:rPr lang="en-US" sz="1800" dirty="0">
                <a:cs typeface="Arial" panose="020B0604020202020204" pitchFamily="34" charset="0"/>
              </a:rPr>
              <a:t>Smoking is a public health issue identified in the health care setting in the UK and is defined as the inhaling and exhaling of smoke from tobacco consumption in the form of a cigarette, cigar, pipe smoking, or smoking of other drugs that causes and increases the risk of otitis media and bronchitis in children,  mouth larynx (voice box) and esophagus (tube between mouth and stomach) cancers. Symptoms can become more harmful and dangerous to the human health when smoking is combined with alcohol intake which triggers the tumors in tobacco substances causing cancer (DOH, 2007)</a:t>
            </a:r>
          </a:p>
          <a:p>
            <a:r>
              <a:rPr lang="en-US" sz="1800" dirty="0">
                <a:cs typeface="Arial" panose="020B0604020202020204" pitchFamily="34" charset="0"/>
              </a:rPr>
              <a:t>Smoking is considered as a health hazard and a public health issue because “smoke” is very toxic to every human tissue it comes across in the smoker’s body. Tobacco contains nicotine, a poisonous alkaloid, including other harmful substances such as carbon monoxide, acrolein, ammonia and tars- the leading factors to cancer related </a:t>
            </a:r>
            <a:r>
              <a:rPr lang="en-US" sz="1800">
                <a:cs typeface="Arial" panose="020B0604020202020204" pitchFamily="34" charset="0"/>
              </a:rPr>
              <a:t>deaths </a:t>
            </a:r>
            <a:r>
              <a:rPr lang="en-GB" sz="1800" b="0" i="0">
                <a:solidFill>
                  <a:srgbClr val="000000"/>
                </a:solidFill>
                <a:effectLst/>
                <a:latin typeface="Open Sans" panose="020B0606030504020204" pitchFamily="34" charset="0"/>
              </a:rPr>
              <a:t>(Health Effects of Cigarette Smoking, 2019).</a:t>
            </a:r>
            <a:endParaRPr lang="en-US" sz="1800" dirty="0">
              <a:cs typeface="Arial" panose="020B0604020202020204" pitchFamily="34" charset="0"/>
            </a:endParaRPr>
          </a:p>
          <a:p>
            <a:endParaRPr lang="en-US" i="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5604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a:xfrm>
            <a:off x="838200" y="357310"/>
            <a:ext cx="10515600" cy="1187450"/>
          </a:xfrm>
        </p:spPr>
        <p:txBody>
          <a:bodyPr>
            <a:normAutofit/>
          </a:bodyPr>
          <a:lstStyle/>
          <a:p>
            <a:pPr algn="ctr"/>
            <a:r>
              <a:rPr lang="en-US" dirty="0"/>
              <a:t>The chosen Public Health Issue (2 of 2)</a:t>
            </a:r>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1157697" y="1876425"/>
            <a:ext cx="9601196" cy="3999443"/>
          </a:xfrm>
        </p:spPr>
        <p:txBody>
          <a:bodyPr/>
          <a:lstStyle/>
          <a:p>
            <a:r>
              <a:rPr lang="en-US" dirty="0">
                <a:cs typeface="Arial" panose="020B0604020202020204" pitchFamily="34" charset="0"/>
              </a:rPr>
              <a:t>Smoking is my chosen public health issue because it is very dangerous and harmful to every human organ of the body causing many diseases, reducing quality of life and life expectancy. For example; smoking also damages the human heart and influences blood circulation, posing high risks for developing coronary heart disease, heart attacks, strokes, peripheral vascular disease (which may also damage the blood vessels), gum disease, oral cancer and worsening/prolonging symptoms of respiratory conditions related to asthma.</a:t>
            </a:r>
          </a:p>
          <a:p>
            <a:endParaRPr lang="en-US" i="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566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p:txBody>
          <a:bodyPr>
            <a:normAutofit/>
          </a:bodyPr>
          <a:lstStyle/>
          <a:p>
            <a:pPr algn="ctr"/>
            <a:r>
              <a:rPr lang="en-US" dirty="0"/>
              <a:t>Policies for users of health and social care services</a:t>
            </a:r>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1157697" y="1914525"/>
            <a:ext cx="9601196" cy="3961343"/>
          </a:xfrm>
        </p:spPr>
        <p:txBody>
          <a:bodyPr>
            <a:normAutofit/>
          </a:bodyPr>
          <a:lstStyle/>
          <a:p>
            <a:r>
              <a:rPr lang="en-US" dirty="0">
                <a:cs typeface="Arial" panose="020B0604020202020204" pitchFamily="34" charset="0"/>
              </a:rPr>
              <a:t>Tobacco control policies are implemented to intervene and improve health, decrease morbidity and mortality rates in the UK as well as globally. For example, in the UK, 78,000 people die every year with an increased risk of more than 50 serious health conditions from smoking related diseases such as cancer of the lungs, mouth, throat, stomach, bladder, bowel, cervix, kidney, liver, and pancreases etc. Globally, 4 million deaths occur every year from tobacco use with current trends pushing forward an increase prevalence rate to 10 million by the 2030s if care or action is not taken (</a:t>
            </a:r>
            <a:r>
              <a:rPr lang="en-GB" b="0" i="0" dirty="0">
                <a:solidFill>
                  <a:srgbClr val="000000"/>
                </a:solidFill>
                <a:effectLst/>
              </a:rPr>
              <a:t>Jha and </a:t>
            </a:r>
            <a:r>
              <a:rPr lang="en-GB" b="0" i="0" dirty="0" err="1">
                <a:solidFill>
                  <a:srgbClr val="000000"/>
                </a:solidFill>
                <a:effectLst/>
              </a:rPr>
              <a:t>Peto</a:t>
            </a:r>
            <a:r>
              <a:rPr lang="en-GB" b="0" i="0" dirty="0">
                <a:solidFill>
                  <a:srgbClr val="000000"/>
                </a:solidFill>
                <a:effectLst/>
              </a:rPr>
              <a:t>, 2014</a:t>
            </a:r>
            <a:r>
              <a:rPr lang="en-US" dirty="0">
                <a:cs typeface="Arial" panose="020B0604020202020204" pitchFamily="34" charset="0"/>
              </a:rPr>
              <a:t>) therefore social policies are relevant to control smoking in UK and globally.</a:t>
            </a:r>
          </a:p>
        </p:txBody>
      </p:sp>
    </p:spTree>
    <p:extLst>
      <p:ext uri="{BB962C8B-B14F-4D97-AF65-F5344CB8AC3E}">
        <p14:creationId xmlns:p14="http://schemas.microsoft.com/office/powerpoint/2010/main" val="1129816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9F3AE9-B052-46D0-9FB5-E32D94AE3242}"/>
              </a:ext>
            </a:extLst>
          </p:cNvPr>
          <p:cNvSpPr>
            <a:spLocks noGrp="1"/>
          </p:cNvSpPr>
          <p:nvPr>
            <p:ph idx="1"/>
          </p:nvPr>
        </p:nvSpPr>
        <p:spPr>
          <a:xfrm>
            <a:off x="675773" y="1950671"/>
            <a:ext cx="10840453" cy="4351338"/>
          </a:xfrm>
        </p:spPr>
        <p:txBody>
          <a:bodyPr>
            <a:normAutofit/>
          </a:bodyPr>
          <a:lstStyle/>
          <a:p>
            <a:r>
              <a:rPr lang="en-GB" dirty="0"/>
              <a:t>In regards to Government legislation, it is required of all health care services to comply with the Health and Safety Act (1974) in the work place to ensure safety measures are in place such as general risk assessments in the building and to provide an isolated environment for individual smokers to smoke within without spreading the polluted toxic air as a health hazard to other service users including non-smoking people in the environment. </a:t>
            </a:r>
          </a:p>
          <a:p>
            <a:r>
              <a:rPr lang="en-GB" dirty="0"/>
              <a:t>Regarding tobacco control policies, the local authorities practicing the Health and Social Care Act (2012) also have responsibility to promote public health through the implementation of tobacco control policies and programmes designed such as cessation treatment for quitting smoking and reducing the local smoking prevalence rate.</a:t>
            </a:r>
          </a:p>
          <a:p>
            <a:endParaRPr lang="en-GB" dirty="0"/>
          </a:p>
        </p:txBody>
      </p:sp>
    </p:spTree>
    <p:extLst>
      <p:ext uri="{BB962C8B-B14F-4D97-AF65-F5344CB8AC3E}">
        <p14:creationId xmlns:p14="http://schemas.microsoft.com/office/powerpoint/2010/main" val="3305907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BFE9F-22E5-4973-A1E2-39808B15420B}"/>
              </a:ext>
            </a:extLst>
          </p:cNvPr>
          <p:cNvSpPr>
            <a:spLocks noGrp="1"/>
          </p:cNvSpPr>
          <p:nvPr>
            <p:ph type="title"/>
          </p:nvPr>
        </p:nvSpPr>
        <p:spPr/>
        <p:txBody>
          <a:bodyPr/>
          <a:lstStyle/>
          <a:p>
            <a:r>
              <a:rPr lang="en-GB" dirty="0"/>
              <a:t>Government policies and strategies on tobacco control in UK are:</a:t>
            </a:r>
          </a:p>
        </p:txBody>
      </p:sp>
      <p:sp>
        <p:nvSpPr>
          <p:cNvPr id="3" name="Content Placeholder 2">
            <a:extLst>
              <a:ext uri="{FF2B5EF4-FFF2-40B4-BE49-F238E27FC236}">
                <a16:creationId xmlns:a16="http://schemas.microsoft.com/office/drawing/2014/main" id="{650295E1-75D6-4E0F-A4D9-E2B59DE4FFE8}"/>
              </a:ext>
            </a:extLst>
          </p:cNvPr>
          <p:cNvSpPr>
            <a:spLocks noGrp="1"/>
          </p:cNvSpPr>
          <p:nvPr>
            <p:ph idx="1"/>
          </p:nvPr>
        </p:nvSpPr>
        <p:spPr/>
        <p:txBody>
          <a:bodyPr>
            <a:normAutofit fontScale="70000" lnSpcReduction="20000"/>
          </a:bodyPr>
          <a:lstStyle/>
          <a:p>
            <a:r>
              <a:rPr lang="en-GB" sz="2200" dirty="0"/>
              <a:t>Higher taxation and restrictions on tobacco advertisement, well funded anti-smoking media campaigns and clean air laws.</a:t>
            </a:r>
          </a:p>
          <a:p>
            <a:r>
              <a:rPr lang="en-GB" sz="2200" dirty="0"/>
              <a:t>Health warning labels to be put on tobacco packets and the enforcement of youth access laws from purchasing tobacco.</a:t>
            </a:r>
          </a:p>
          <a:p>
            <a:r>
              <a:rPr lang="en-GB" sz="2200" dirty="0"/>
              <a:t>Schools education programs in line with gov. policies for the use of cessation treating to quit smoking and promote health and wellbeing.</a:t>
            </a:r>
          </a:p>
          <a:p>
            <a:r>
              <a:rPr lang="en-GB" sz="2200" dirty="0"/>
              <a:t>The UK stop smoking policy for over ten years, directed by the white paper on tobacco, “Smoking Kills” than non-smokers, has helped to reduce smoking hazardous rates in UK.</a:t>
            </a:r>
          </a:p>
          <a:p>
            <a:r>
              <a:rPr lang="en-GB" sz="2200" dirty="0"/>
              <a:t>UK Government further put measures in place since 2015 for all salesmen to put out of site cigarettes in shops and to comply with the legislation for standardised packaging to prevent children’s exposure to branding. They also banned the use of additives such as menthol making cigarettes more satisfactory for smokers. There is a ban on smoking in public places and smoke-free policies from the implementation of WHO Framework on tobacco control </a:t>
            </a:r>
            <a:r>
              <a:rPr lang="en-GB" dirty="0"/>
              <a:t>policies.</a:t>
            </a:r>
          </a:p>
        </p:txBody>
      </p:sp>
    </p:spTree>
    <p:extLst>
      <p:ext uri="{BB962C8B-B14F-4D97-AF65-F5344CB8AC3E}">
        <p14:creationId xmlns:p14="http://schemas.microsoft.com/office/powerpoint/2010/main" val="4256320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a:xfrm>
            <a:off x="1451579" y="390304"/>
            <a:ext cx="9603275" cy="1049235"/>
          </a:xfrm>
        </p:spPr>
        <p:txBody>
          <a:bodyPr>
            <a:noAutofit/>
          </a:bodyPr>
          <a:lstStyle/>
          <a:p>
            <a:pPr algn="ctr"/>
            <a:br>
              <a:rPr lang="en-US" dirty="0"/>
            </a:br>
            <a:r>
              <a:rPr lang="en-GB" dirty="0"/>
              <a:t>The impact of social policies on users of health and social care services </a:t>
            </a:r>
            <a:br>
              <a:rPr lang="en-GB" dirty="0"/>
            </a:br>
            <a:endParaRPr lang="en-US" dirty="0"/>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799123" y="1828801"/>
            <a:ext cx="10409072" cy="4892430"/>
          </a:xfrm>
        </p:spPr>
        <p:txBody>
          <a:bodyPr>
            <a:normAutofit/>
          </a:bodyPr>
          <a:lstStyle/>
          <a:p>
            <a:r>
              <a:rPr lang="en-US" sz="1800" dirty="0">
                <a:cs typeface="Arial" panose="020B0604020202020204" pitchFamily="34" charset="0"/>
              </a:rPr>
              <a:t>The increase in tobacco taxes by WHO as a relevant strategic tool for reducing tobacco use provided a reliable source of Government revenues. On the other hand, the increase in tobacco product prices has encouraged current tobacco users to stop or quit and prevent potential users from engaging in tobacco use as well as reducing tobacco consumption among those that continue to use it, with the greatest impact on the poor and young children as they are more sensitive to price than adults.</a:t>
            </a:r>
          </a:p>
          <a:p>
            <a:r>
              <a:rPr lang="en-US" sz="1800" dirty="0">
                <a:cs typeface="Arial" panose="020B0604020202020204" pitchFamily="34" charset="0"/>
              </a:rPr>
              <a:t>Evidence based study indicated that greater access to cessation treatment and telephone support hotlines has served as a strong potential tool to increase quitting rates despite the impact on heavier smokers to start cutting down their percentage rates of cigarette smoking per day or weekly to save money and maintain good health. </a:t>
            </a:r>
          </a:p>
          <a:p>
            <a:r>
              <a:rPr lang="en-US" sz="1800" dirty="0">
                <a:cs typeface="Arial" panose="020B0604020202020204" pitchFamily="34" charset="0"/>
              </a:rPr>
              <a:t>Smokers are encouraged during counselling to replace the habit of smoking cigarette with something else such as sweets, bubble gum and to also reduce the quantity gradually from 10 to 5 per day to the lowest limits until they finally quit.</a:t>
            </a:r>
          </a:p>
          <a:p>
            <a:endParaRPr lang="en-US" dirty="0">
              <a:cs typeface="Arial" panose="020B0604020202020204" pitchFamily="34" charset="0"/>
            </a:endParaRPr>
          </a:p>
        </p:txBody>
      </p:sp>
    </p:spTree>
    <p:extLst>
      <p:ext uri="{BB962C8B-B14F-4D97-AF65-F5344CB8AC3E}">
        <p14:creationId xmlns:p14="http://schemas.microsoft.com/office/powerpoint/2010/main" val="2299920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a:xfrm>
            <a:off x="838200" y="250825"/>
            <a:ext cx="10648950" cy="1325563"/>
          </a:xfrm>
        </p:spPr>
        <p:txBody>
          <a:bodyPr>
            <a:noAutofit/>
          </a:bodyPr>
          <a:lstStyle/>
          <a:p>
            <a:pPr algn="ctr"/>
            <a:br>
              <a:rPr lang="en-US" dirty="0"/>
            </a:br>
            <a:r>
              <a:rPr lang="en-GB" dirty="0"/>
              <a:t>Incidence of the Public Health Issue or Disease (1 of 2)</a:t>
            </a:r>
            <a:br>
              <a:rPr lang="en-GB" dirty="0"/>
            </a:br>
            <a:endParaRPr lang="en-US" dirty="0"/>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1157697" y="1995488"/>
            <a:ext cx="9601196" cy="4471987"/>
          </a:xfrm>
        </p:spPr>
        <p:txBody>
          <a:bodyPr>
            <a:normAutofit/>
          </a:bodyPr>
          <a:lstStyle/>
          <a:p>
            <a:r>
              <a:rPr lang="en-US" dirty="0">
                <a:cs typeface="Arial" panose="020B0604020202020204" pitchFamily="34" charset="0"/>
              </a:rPr>
              <a:t>Smoking is the most important public health issue with challenges facing the National Health Service in the UK. Tobacco smoking has been tending to cause harmful effects on the health of the UK population and globally. In fact, smoking is the primary risk factor for oral cancer and many other diseases, disability and deaths. Between 1950 and 2000, 70 people died due to tobacco smoking, and 450 million might die from smoking related diseases over the next 50 years.  Also, tobacco use has contributed to more than 5 million preventable deaths occurring globally every year and the current rates of such death is expected to double by 2030 if control measures are not put in place and enforced by the governments such as quit smoking treatments and implemented policies both nationally and internationally. </a:t>
            </a:r>
          </a:p>
          <a:p>
            <a:endParaRPr lang="en-US" i="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9437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16D5-B7A0-4E0E-A5EE-461FE771F28E}"/>
              </a:ext>
            </a:extLst>
          </p:cNvPr>
          <p:cNvSpPr>
            <a:spLocks noGrp="1"/>
          </p:cNvSpPr>
          <p:nvPr>
            <p:ph type="title"/>
          </p:nvPr>
        </p:nvSpPr>
        <p:spPr/>
        <p:txBody>
          <a:bodyPr/>
          <a:lstStyle/>
          <a:p>
            <a:r>
              <a:rPr lang="en-GB" dirty="0"/>
              <a:t>Smoking prevalence among adults aged 18 and over in UK.</a:t>
            </a:r>
          </a:p>
        </p:txBody>
      </p:sp>
      <p:sp>
        <p:nvSpPr>
          <p:cNvPr id="3" name="Content Placeholder 2">
            <a:extLst>
              <a:ext uri="{FF2B5EF4-FFF2-40B4-BE49-F238E27FC236}">
                <a16:creationId xmlns:a16="http://schemas.microsoft.com/office/drawing/2014/main" id="{59507A37-C5F7-4E24-908C-7F30648B2021}"/>
              </a:ext>
            </a:extLst>
          </p:cNvPr>
          <p:cNvSpPr>
            <a:spLocks noGrp="1"/>
          </p:cNvSpPr>
          <p:nvPr>
            <p:ph idx="1"/>
          </p:nvPr>
        </p:nvSpPr>
        <p:spPr>
          <a:xfrm>
            <a:off x="838200" y="2028825"/>
            <a:ext cx="10515600" cy="4667250"/>
          </a:xfrm>
        </p:spPr>
        <p:txBody>
          <a:bodyPr>
            <a:noAutofit/>
          </a:bodyPr>
          <a:lstStyle/>
          <a:p>
            <a:r>
              <a:rPr lang="en-GB" dirty="0">
                <a:ea typeface="Calibri" panose="020F0502020204030204" pitchFamily="34" charset="0"/>
                <a:cs typeface="Times New Roman" panose="02020603050405020304" pitchFamily="18" charset="0"/>
              </a:rPr>
              <a:t>Geographically, a</a:t>
            </a:r>
            <a:r>
              <a:rPr lang="en-GB" dirty="0">
                <a:effectLst/>
                <a:ea typeface="Calibri" panose="020F0502020204030204" pitchFamily="34" charset="0"/>
                <a:cs typeface="Times New Roman" panose="02020603050405020304" pitchFamily="18" charset="0"/>
              </a:rPr>
              <a:t>ccording to government surveys in Great Britain over the years, Cigarette Smoking Prevalence, among adults aged 18 and over, in Countries of the UK in 2019 are the following:</a:t>
            </a:r>
          </a:p>
          <a:p>
            <a:r>
              <a:rPr lang="en-GB" dirty="0">
                <a:effectLst/>
                <a:ea typeface="Calibri" panose="020F0502020204030204" pitchFamily="34" charset="0"/>
                <a:cs typeface="Times New Roman" panose="02020603050405020304" pitchFamily="18" charset="0"/>
              </a:rPr>
              <a:t>England has 14.4% per adults smoking, Wales 15.9%, Scotland 16.3%, Northern Ireland 15.5% with a total prevalence of 14.7% in UK. </a:t>
            </a:r>
          </a:p>
          <a:p>
            <a:r>
              <a:rPr lang="en-GB" dirty="0">
                <a:ea typeface="Calibri" panose="020F0502020204030204" pitchFamily="34" charset="0"/>
                <a:cs typeface="Times New Roman" panose="02020603050405020304" pitchFamily="18" charset="0"/>
              </a:rPr>
              <a:t>Approximately,</a:t>
            </a:r>
            <a:r>
              <a:rPr lang="en-GB" dirty="0">
                <a:effectLst/>
                <a:ea typeface="Calibri" panose="020F0502020204030204" pitchFamily="34" charset="0"/>
                <a:cs typeface="Times New Roman" panose="02020603050405020304" pitchFamily="18" charset="0"/>
              </a:rPr>
              <a:t> there are 6.9 million adult cigarette smokers in the United Kingdom and the proportion of those who have never smoked has increased from 37.4% </a:t>
            </a:r>
            <a:r>
              <a:rPr lang="en-GB" dirty="0">
                <a:ea typeface="Calibri" panose="020F0502020204030204" pitchFamily="34" charset="0"/>
                <a:cs typeface="Times New Roman" panose="02020603050405020304" pitchFamily="18" charset="0"/>
              </a:rPr>
              <a:t>since</a:t>
            </a:r>
            <a:r>
              <a:rPr lang="en-GB" dirty="0">
                <a:effectLst/>
                <a:ea typeface="Calibri" panose="020F0502020204030204" pitchFamily="34" charset="0"/>
                <a:cs typeface="Times New Roman" panose="02020603050405020304" pitchFamily="18" charset="0"/>
              </a:rPr>
              <a:t> 1974 to 60.4% in 2019.</a:t>
            </a:r>
            <a:endParaRPr lang="en-GB" dirty="0"/>
          </a:p>
        </p:txBody>
      </p:sp>
    </p:spTree>
    <p:extLst>
      <p:ext uri="{BB962C8B-B14F-4D97-AF65-F5344CB8AC3E}">
        <p14:creationId xmlns:p14="http://schemas.microsoft.com/office/powerpoint/2010/main" val="1080505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a:xfrm>
            <a:off x="838200" y="250825"/>
            <a:ext cx="10648950" cy="1325563"/>
          </a:xfrm>
        </p:spPr>
        <p:txBody>
          <a:bodyPr>
            <a:noAutofit/>
          </a:bodyPr>
          <a:lstStyle/>
          <a:p>
            <a:pPr algn="ctr"/>
            <a:br>
              <a:rPr lang="en-US" dirty="0"/>
            </a:br>
            <a:r>
              <a:rPr lang="en-GB" dirty="0"/>
              <a:t>Incidence of the Public Health Issue or Disease (2 of 2)</a:t>
            </a:r>
            <a:br>
              <a:rPr lang="en-GB" dirty="0"/>
            </a:br>
            <a:endParaRPr lang="en-US" dirty="0"/>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1157697" y="2073642"/>
            <a:ext cx="9601196" cy="4471987"/>
          </a:xfrm>
        </p:spPr>
        <p:txBody>
          <a:bodyPr>
            <a:normAutofit/>
          </a:bodyPr>
          <a:lstStyle/>
          <a:p>
            <a:r>
              <a:rPr lang="en-US" sz="2400" i="1" dirty="0">
                <a:solidFill>
                  <a:schemeClr val="accent1"/>
                </a:solidFill>
                <a:latin typeface="Calibri" panose="020F0502020204030204" pitchFamily="34" charset="0"/>
                <a:cs typeface="Calibri" panose="020F0502020204030204" pitchFamily="34" charset="0"/>
              </a:rPr>
              <a:t>Give details of geographical distribution, incidence, rates, vulnerable groups, causes, spread and control of chosen public health issue</a:t>
            </a:r>
          </a:p>
          <a:p>
            <a:r>
              <a:rPr lang="en-GB" sz="2400" dirty="0">
                <a:latin typeface="Calibri" panose="020F0502020204030204" pitchFamily="34" charset="0"/>
                <a:cs typeface="Calibri" panose="020F0502020204030204" pitchFamily="34" charset="0"/>
              </a:rPr>
              <a:t>Banned on smoking in public places and clean air laws for pollution from </a:t>
            </a:r>
            <a:r>
              <a:rPr lang="en-US" sz="2400" i="1" dirty="0">
                <a:latin typeface="Calibri" panose="020F0502020204030204" pitchFamily="34" charset="0"/>
                <a:cs typeface="Calibri" panose="020F0502020204030204" pitchFamily="34" charset="0"/>
              </a:rPr>
              <a:t>smoke-toxic dangerous to every human tissue it comes across from the smoker’s body has tremendously control the spread of smoking diseases among UK population.</a:t>
            </a:r>
            <a:endParaRPr lang="en-US" sz="2400" i="1" dirty="0">
              <a:solidFill>
                <a:schemeClr val="accent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59230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a:xfrm>
            <a:off x="838200" y="499940"/>
            <a:ext cx="10648950" cy="1325563"/>
          </a:xfrm>
        </p:spPr>
        <p:txBody>
          <a:bodyPr>
            <a:noAutofit/>
          </a:bodyPr>
          <a:lstStyle/>
          <a:p>
            <a:pPr algn="ctr"/>
            <a:br>
              <a:rPr lang="en-US" dirty="0"/>
            </a:br>
            <a:r>
              <a:rPr lang="en-GB" dirty="0"/>
              <a:t>Roles of Agencies and Impact on the Disease (1 of 2)</a:t>
            </a:r>
            <a:br>
              <a:rPr lang="en-GB" dirty="0"/>
            </a:br>
            <a:endParaRPr lang="en-US" dirty="0"/>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1157697" y="1886073"/>
            <a:ext cx="9601196" cy="4471987"/>
          </a:xfrm>
        </p:spPr>
        <p:txBody>
          <a:bodyPr>
            <a:normAutofit fontScale="85000" lnSpcReduction="20000"/>
          </a:bodyPr>
          <a:lstStyle/>
          <a:p>
            <a:r>
              <a:rPr lang="en-US" i="1" dirty="0">
                <a:solidFill>
                  <a:schemeClr val="accent1"/>
                </a:solidFill>
                <a:latin typeface="Arial" panose="020B0604020202020204" pitchFamily="34" charset="0"/>
                <a:cs typeface="Arial" panose="020B0604020202020204" pitchFamily="34" charset="0"/>
              </a:rPr>
              <a:t>Explore the roles of different agencies: local, national, international agencies e.g. local authorities, health boards, government, EU, WHO, voluntary organizations</a:t>
            </a:r>
          </a:p>
          <a:p>
            <a:r>
              <a:rPr lang="en-US" dirty="0">
                <a:latin typeface="Arial" panose="020B0604020202020204" pitchFamily="34" charset="0"/>
                <a:cs typeface="Arial" panose="020B0604020202020204" pitchFamily="34" charset="0"/>
              </a:rPr>
              <a:t>Dental professional scan plays an important role in preventing dangerous health impact from smoking by promoting smoking cessation such as nicotine replacement therapy, as more than 50% of smokers see a dentist in every 1 year.</a:t>
            </a:r>
          </a:p>
          <a:p>
            <a:r>
              <a:rPr lang="en-US" dirty="0">
                <a:latin typeface="Arial" panose="020B0604020202020204" pitchFamily="34" charset="0"/>
                <a:cs typeface="Arial" panose="020B0604020202020204" pitchFamily="34" charset="0"/>
              </a:rPr>
              <a:t>Local authorities practicing the Health and Social Care Act 2012 also play a vital role by encouraging smokers to quit smoking through cessation treatment and counselling.</a:t>
            </a:r>
          </a:p>
          <a:p>
            <a:r>
              <a:rPr lang="en-US" dirty="0">
                <a:latin typeface="Arial" panose="020B0604020202020204" pitchFamily="34" charset="0"/>
                <a:cs typeface="Arial" panose="020B0604020202020204" pitchFamily="34" charset="0"/>
              </a:rPr>
              <a:t>Local governments and WHO (World Health Organization) play an important role to implement policies that controls the spread of disease among population to promote health and wellbeing at national and international levels.</a:t>
            </a:r>
          </a:p>
          <a:p>
            <a:r>
              <a:rPr lang="en-US" dirty="0">
                <a:latin typeface="Arial" panose="020B0604020202020204" pitchFamily="34" charset="0"/>
                <a:cs typeface="Arial" panose="020B0604020202020204" pitchFamily="34" charset="0"/>
              </a:rPr>
              <a:t>Voluntary organizations including CQC, NICE, and DOH are responsible for regulating health policies and monitoring quality service delivery to users in the care settings, therefore, employees and employers are to comply with, and maintain the infection control policies at work. </a:t>
            </a:r>
          </a:p>
          <a:p>
            <a:endParaRPr lang="en-US" i="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4437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576C9-5BA5-476D-860D-AB758A239A9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27B36A7-C492-4F00-BFEE-B5BDBF221CF9}"/>
              </a:ext>
            </a:extLst>
          </p:cNvPr>
          <p:cNvSpPr>
            <a:spLocks noGrp="1"/>
          </p:cNvSpPr>
          <p:nvPr>
            <p:ph idx="1"/>
          </p:nvPr>
        </p:nvSpPr>
        <p:spPr>
          <a:xfrm>
            <a:off x="838200" y="1990044"/>
            <a:ext cx="10515600" cy="4765258"/>
          </a:xfrm>
        </p:spPr>
        <p:txBody>
          <a:bodyPr/>
          <a:lstStyle/>
          <a:p>
            <a:r>
              <a:rPr lang="en-GB" dirty="0"/>
              <a:t>Tobacco consumption is hazardous to health due to the toxic nicotine substances involved, and causes increased deaths among the population every year in the UK and globally. However, the significant increase in tobacco taxes has emerged as a positive strategic tool used by Governments and World Health organization (WHO) to generate reliable sources of government revenues, to support tobacco control, promote other health-related issues and to improve public health.</a:t>
            </a:r>
          </a:p>
        </p:txBody>
      </p:sp>
    </p:spTree>
    <p:extLst>
      <p:ext uri="{BB962C8B-B14F-4D97-AF65-F5344CB8AC3E}">
        <p14:creationId xmlns:p14="http://schemas.microsoft.com/office/powerpoint/2010/main" val="1622810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63576A-826F-A947-97B7-FB70C4A0B906}"/>
              </a:ext>
            </a:extLst>
          </p:cNvPr>
          <p:cNvSpPr>
            <a:spLocks noGrp="1"/>
          </p:cNvSpPr>
          <p:nvPr>
            <p:ph type="title"/>
          </p:nvPr>
        </p:nvSpPr>
        <p:spPr>
          <a:xfrm>
            <a:off x="838200" y="250825"/>
            <a:ext cx="10648950" cy="1325563"/>
          </a:xfrm>
        </p:spPr>
        <p:txBody>
          <a:bodyPr>
            <a:noAutofit/>
          </a:bodyPr>
          <a:lstStyle/>
          <a:p>
            <a:pPr algn="ctr"/>
            <a:r>
              <a:rPr lang="en-GB" dirty="0"/>
              <a:t>References </a:t>
            </a:r>
            <a:endParaRPr lang="en-US" dirty="0"/>
          </a:p>
        </p:txBody>
      </p:sp>
      <p:sp>
        <p:nvSpPr>
          <p:cNvPr id="4" name="Content Placeholder 3">
            <a:extLst>
              <a:ext uri="{FF2B5EF4-FFF2-40B4-BE49-F238E27FC236}">
                <a16:creationId xmlns:a16="http://schemas.microsoft.com/office/drawing/2014/main" id="{6FF3487E-39B1-8945-A5D9-A8206A6576BB}"/>
              </a:ext>
            </a:extLst>
          </p:cNvPr>
          <p:cNvSpPr>
            <a:spLocks noGrp="1"/>
          </p:cNvSpPr>
          <p:nvPr>
            <p:ph idx="1"/>
          </p:nvPr>
        </p:nvSpPr>
        <p:spPr>
          <a:xfrm>
            <a:off x="1157697" y="1690688"/>
            <a:ext cx="9601196" cy="4471987"/>
          </a:xfrm>
        </p:spPr>
        <p:txBody>
          <a:bodyPr>
            <a:normAutofit fontScale="62500" lnSpcReduction="20000"/>
          </a:bodyPr>
          <a:lstStyle/>
          <a:p>
            <a:endParaRPr lang="en-GB" sz="1400" b="0" i="0" dirty="0">
              <a:solidFill>
                <a:srgbClr val="000000"/>
              </a:solidFill>
              <a:effectLst/>
            </a:endParaRPr>
          </a:p>
          <a:p>
            <a:r>
              <a:rPr lang="en-GB" sz="3100" b="0" i="0" dirty="0">
                <a:solidFill>
                  <a:srgbClr val="000000"/>
                </a:solidFill>
                <a:effectLst/>
              </a:rPr>
              <a:t>Albert D, Ward A, Ahluwalia K, </a:t>
            </a:r>
            <a:r>
              <a:rPr lang="en-GB" sz="3100" b="0" i="0" dirty="0" err="1">
                <a:solidFill>
                  <a:srgbClr val="000000"/>
                </a:solidFill>
                <a:effectLst/>
              </a:rPr>
              <a:t>Sadowsky</a:t>
            </a:r>
            <a:r>
              <a:rPr lang="en-GB" sz="3100" b="0" i="0" dirty="0">
                <a:solidFill>
                  <a:srgbClr val="000000"/>
                </a:solidFill>
                <a:effectLst/>
              </a:rPr>
              <a:t> D. Addressing tobacco in managed care: A survey of dentists’ knowledge, attitudes, and </a:t>
            </a:r>
            <a:r>
              <a:rPr lang="en-GB" sz="3100" b="0" i="0" dirty="0" err="1">
                <a:solidFill>
                  <a:srgbClr val="000000"/>
                </a:solidFill>
                <a:effectLst/>
              </a:rPr>
              <a:t>behaviors</a:t>
            </a:r>
            <a:r>
              <a:rPr lang="en-GB" sz="3100" b="0" i="0" dirty="0">
                <a:solidFill>
                  <a:srgbClr val="000000"/>
                </a:solidFill>
                <a:effectLst/>
              </a:rPr>
              <a:t>. </a:t>
            </a:r>
            <a:r>
              <a:rPr lang="en-GB" sz="3100" b="0" i="1" dirty="0">
                <a:solidFill>
                  <a:srgbClr val="000000"/>
                </a:solidFill>
                <a:effectLst/>
              </a:rPr>
              <a:t>Am J Public Health. </a:t>
            </a:r>
            <a:r>
              <a:rPr lang="en-GB" sz="3100" b="0" i="0" dirty="0">
                <a:solidFill>
                  <a:srgbClr val="000000"/>
                </a:solidFill>
                <a:effectLst/>
              </a:rPr>
              <a:t>2002;92:997–1001. </a:t>
            </a:r>
            <a:endParaRPr lang="en-GB" sz="3100" b="0" i="0" dirty="0">
              <a:solidFill>
                <a:srgbClr val="333333"/>
              </a:solidFill>
              <a:effectLst/>
            </a:endParaRPr>
          </a:p>
          <a:p>
            <a:pPr algn="l"/>
            <a:r>
              <a:rPr lang="en-GB" sz="3100" b="0" i="0" dirty="0" err="1">
                <a:solidFill>
                  <a:srgbClr val="333333"/>
                </a:solidFill>
                <a:effectLst/>
              </a:rPr>
              <a:t>Chaloupka</a:t>
            </a:r>
            <a:r>
              <a:rPr lang="en-GB" sz="3100" b="0" i="0" dirty="0">
                <a:solidFill>
                  <a:srgbClr val="333333"/>
                </a:solidFill>
                <a:effectLst/>
              </a:rPr>
              <a:t> FJ, </a:t>
            </a:r>
            <a:r>
              <a:rPr lang="en-GB" sz="3100" b="0" i="0" dirty="0" err="1">
                <a:solidFill>
                  <a:srgbClr val="333333"/>
                </a:solidFill>
                <a:effectLst/>
              </a:rPr>
              <a:t>Yurekli</a:t>
            </a:r>
            <a:r>
              <a:rPr lang="en-GB" sz="3100" b="0" i="0" dirty="0">
                <a:solidFill>
                  <a:srgbClr val="333333"/>
                </a:solidFill>
                <a:effectLst/>
              </a:rPr>
              <a:t> A, Fong GT. Tobacco taxes as a tobacco control strategy. </a:t>
            </a:r>
            <a:r>
              <a:rPr lang="en-GB" sz="3100" b="0" i="1" dirty="0">
                <a:solidFill>
                  <a:srgbClr val="333333"/>
                </a:solidFill>
                <a:effectLst/>
              </a:rPr>
              <a:t>Tobacco Control </a:t>
            </a:r>
            <a:r>
              <a:rPr lang="en-GB" sz="3100" b="0" i="0" dirty="0">
                <a:solidFill>
                  <a:srgbClr val="333333"/>
                </a:solidFill>
                <a:effectLst/>
              </a:rPr>
              <a:t>2012;</a:t>
            </a:r>
            <a:r>
              <a:rPr lang="en-GB" sz="3100" b="1" i="0" dirty="0">
                <a:solidFill>
                  <a:srgbClr val="333333"/>
                </a:solidFill>
                <a:effectLst/>
              </a:rPr>
              <a:t>21:</a:t>
            </a:r>
            <a:r>
              <a:rPr lang="en-GB" sz="3100" b="0" i="0" dirty="0">
                <a:solidFill>
                  <a:srgbClr val="333333"/>
                </a:solidFill>
                <a:effectLst/>
              </a:rPr>
              <a:t>172-180</a:t>
            </a:r>
            <a:r>
              <a:rPr lang="en-GB" sz="3100" b="0" i="0" dirty="0">
                <a:solidFill>
                  <a:srgbClr val="000000"/>
                </a:solidFill>
                <a:effectLst/>
              </a:rPr>
              <a:t>. </a:t>
            </a:r>
          </a:p>
          <a:p>
            <a:pPr algn="l"/>
            <a:r>
              <a:rPr lang="en-GB" sz="3100" b="0" i="0" dirty="0">
                <a:solidFill>
                  <a:srgbClr val="000000"/>
                </a:solidFill>
                <a:effectLst/>
              </a:rPr>
              <a:t>Jha, P. and </a:t>
            </a:r>
            <a:r>
              <a:rPr lang="en-GB" sz="3100" b="0" i="0" dirty="0" err="1">
                <a:solidFill>
                  <a:srgbClr val="000000"/>
                </a:solidFill>
                <a:effectLst/>
              </a:rPr>
              <a:t>Peto</a:t>
            </a:r>
            <a:r>
              <a:rPr lang="en-GB" sz="3100" b="0" i="0" dirty="0">
                <a:solidFill>
                  <a:srgbClr val="000000"/>
                </a:solidFill>
                <a:effectLst/>
              </a:rPr>
              <a:t>, R., 2014. Global Effects of Smoking, of Quitting, and of Taxing Tobacco. </a:t>
            </a:r>
            <a:r>
              <a:rPr lang="en-GB" sz="3100" b="0" i="1" dirty="0">
                <a:solidFill>
                  <a:srgbClr val="000000"/>
                </a:solidFill>
                <a:effectLst/>
              </a:rPr>
              <a:t>New England Journal of Medicine</a:t>
            </a:r>
            <a:r>
              <a:rPr lang="en-GB" sz="3100" b="0" i="0" dirty="0">
                <a:solidFill>
                  <a:srgbClr val="000000"/>
                </a:solidFill>
                <a:effectLst/>
              </a:rPr>
              <a:t>, 370(1), pp.60-68.</a:t>
            </a:r>
          </a:p>
          <a:p>
            <a:pPr algn="l"/>
            <a:r>
              <a:rPr lang="en-GB" sz="3100" b="0" i="0">
                <a:solidFill>
                  <a:srgbClr val="000000"/>
                </a:solidFill>
                <a:effectLst/>
              </a:rPr>
              <a:t>Legislation.gov.uk</a:t>
            </a:r>
            <a:endParaRPr lang="en-GB" sz="3100" b="0" i="0" dirty="0">
              <a:solidFill>
                <a:srgbClr val="000000"/>
              </a:solidFill>
              <a:effectLst/>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en-GB" sz="3100" b="0" i="0" dirty="0">
                <a:solidFill>
                  <a:srgbClr val="000000"/>
                </a:solidFill>
                <a:effectLst/>
              </a:rPr>
              <a:t> </a:t>
            </a:r>
            <a:r>
              <a:rPr lang="en-GB" sz="3100" b="0" i="0" dirty="0" err="1">
                <a:solidFill>
                  <a:srgbClr val="000000"/>
                </a:solidFill>
                <a:effectLst/>
              </a:rPr>
              <a:t>O’shea</a:t>
            </a:r>
            <a:r>
              <a:rPr lang="en-GB" sz="3100" b="0" i="0" dirty="0">
                <a:solidFill>
                  <a:srgbClr val="000000"/>
                </a:solidFill>
                <a:effectLst/>
              </a:rPr>
              <a:t> RM, Corah NL. The dentist's role in cessation of cigarette smoking. </a:t>
            </a:r>
            <a:r>
              <a:rPr lang="en-GB" sz="3100" b="0" i="1" dirty="0">
                <a:solidFill>
                  <a:srgbClr val="000000"/>
                </a:solidFill>
                <a:effectLst/>
              </a:rPr>
              <a:t>Public Health Rep. </a:t>
            </a:r>
            <a:r>
              <a:rPr lang="en-GB" sz="3100" b="0" i="0" dirty="0">
                <a:solidFill>
                  <a:srgbClr val="000000"/>
                </a:solidFill>
                <a:effectLst/>
              </a:rPr>
              <a:t>1984;99:511–4. </a:t>
            </a:r>
          </a:p>
          <a:p>
            <a:pPr marL="0" indent="0" algn="l">
              <a:buNone/>
            </a:pPr>
            <a:br>
              <a:rPr lang="en-GB" sz="2400" dirty="0"/>
            </a:br>
            <a:endParaRPr lang="en-GB" sz="2400" b="0" i="0" dirty="0">
              <a:solidFill>
                <a:srgbClr val="000000"/>
              </a:solidFill>
              <a:effectLst/>
              <a:latin typeface="Times New Roman" panose="02020603050405020304" pitchFamily="18" charset="0"/>
            </a:endParaRPr>
          </a:p>
          <a:p>
            <a:pPr algn="l"/>
            <a:endParaRPr lang="en-GB" sz="2400" b="0" i="0" dirty="0">
              <a:solidFill>
                <a:srgbClr val="333333"/>
              </a:solidFill>
              <a:effectLst/>
              <a:latin typeface="interfaceregular"/>
            </a:endParaRPr>
          </a:p>
          <a:p>
            <a:pPr algn="l"/>
            <a:endParaRPr lang="en-GB" b="0" i="0" dirty="0">
              <a:solidFill>
                <a:srgbClr val="333333"/>
              </a:solidFill>
              <a:effectLst/>
              <a:latin typeface="interfaceregular"/>
            </a:endParaRPr>
          </a:p>
          <a:p>
            <a:endParaRPr lang="en-US" i="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295676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6261</TotalTime>
  <Words>1852</Words>
  <Application>Microsoft Office PowerPoint</Application>
  <PresentationFormat>Widescreen</PresentationFormat>
  <Paragraphs>56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Gill Sans MT</vt:lpstr>
      <vt:lpstr>interfaceregular</vt:lpstr>
      <vt:lpstr>Open Sans</vt:lpstr>
      <vt:lpstr>Times New Roman</vt:lpstr>
      <vt:lpstr>Gallery</vt:lpstr>
      <vt:lpstr>BMHP5013 PUBLIC HEALTH POLICY</vt:lpstr>
      <vt:lpstr>SMOKING AS A PUBLIC HEALTH ISSUE IN UK</vt:lpstr>
      <vt:lpstr>PowerPoint Presentation</vt:lpstr>
      <vt:lpstr>PowerPoint Presentation</vt:lpstr>
      <vt:lpstr>Introduction</vt:lpstr>
      <vt:lpstr>The chosen Public Health Issue (1 of 2)</vt:lpstr>
      <vt:lpstr>The chosen Public Health Issue (2 of 2)</vt:lpstr>
      <vt:lpstr>Policies for users of health and social care services</vt:lpstr>
      <vt:lpstr>PowerPoint Presentation</vt:lpstr>
      <vt:lpstr>Government policies and strategies on tobacco control in UK are:</vt:lpstr>
      <vt:lpstr> The impact of social policies on users of health and social care services  </vt:lpstr>
      <vt:lpstr> Incidence of the Public Health Issue or Disease (1 of 2) </vt:lpstr>
      <vt:lpstr>Smoking prevalence among adults aged 18 and over in UK.</vt:lpstr>
      <vt:lpstr> Incidence of the Public Health Issue or Disease (2 of 2) </vt:lpstr>
      <vt:lpstr> Roles of Agencies and Impact on the Disease (1 of 2)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BMHP5013 PUBLIC HEALTH POLICY</dc:title>
  <dc:creator>tanoj ghosh</dc:creator>
  <cp:lastModifiedBy>Jamal Sesay (1919235)</cp:lastModifiedBy>
  <cp:revision>18</cp:revision>
  <dcterms:created xsi:type="dcterms:W3CDTF">2021-11-19T10:48:54Z</dcterms:created>
  <dcterms:modified xsi:type="dcterms:W3CDTF">2022-05-10T13:59:43Z</dcterms:modified>
</cp:coreProperties>
</file>