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8" r:id="rId2"/>
    <p:sldId id="259" r:id="rId3"/>
    <p:sldId id="262" r:id="rId4"/>
    <p:sldId id="263" r:id="rId5"/>
    <p:sldId id="264" r:id="rId6"/>
    <p:sldId id="266" r:id="rId7"/>
    <p:sldId id="267" r:id="rId8"/>
    <p:sldId id="270" r:id="rId9"/>
    <p:sldId id="268" r:id="rId10"/>
    <p:sldId id="269" r:id="rId11"/>
    <p:sldId id="271" r:id="rId12"/>
    <p:sldId id="272" r:id="rId13"/>
    <p:sldId id="273" r:id="rId14"/>
    <p:sldId id="274" r:id="rId15"/>
    <p:sldId id="275" r:id="rId16"/>
    <p:sldId id="276" r:id="rId17"/>
    <p:sldId id="277" r:id="rId18"/>
    <p:sldId id="278" r:id="rId19"/>
    <p:sldId id="279" r:id="rId20"/>
    <p:sldId id="280" r:id="rId21"/>
    <p:sldId id="281" r:id="rId22"/>
    <p:sldId id="283" r:id="rId23"/>
    <p:sldId id="26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A7AF5F-73B8-00E8-D8C5-3A3F6816F0D9}" v="8" dt="2023-02-18T09:38:41.270"/>
    <p1510:client id="{D2F17959-DC2C-DE8E-7E1A-FE0C4E1B3332}" v="14" dt="2023-02-20T14:1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7532" autoAdjust="0"/>
  </p:normalViewPr>
  <p:slideViewPr>
    <p:cSldViewPr snapToGrid="0">
      <p:cViewPr varScale="1">
        <p:scale>
          <a:sx n="48" d="100"/>
          <a:sy n="48" d="100"/>
        </p:scale>
        <p:origin x="157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41A7AF5F-73B8-00E8-D8C5-3A3F6816F0D9}"/>
    <pc:docChg chg="modSld">
      <pc:chgData name="Alison Cooke" userId="S::a.cooke@uwtsd.ac.uk::46c329c9-26b7-4eba-b77b-7474421bfd31" providerId="AD" clId="Web-{41A7AF5F-73B8-00E8-D8C5-3A3F6816F0D9}" dt="2023-02-18T09:38:39.677" v="0" actId="20577"/>
      <pc:docMkLst>
        <pc:docMk/>
      </pc:docMkLst>
      <pc:sldChg chg="modSp">
        <pc:chgData name="Alison Cooke" userId="S::a.cooke@uwtsd.ac.uk::46c329c9-26b7-4eba-b77b-7474421bfd31" providerId="AD" clId="Web-{41A7AF5F-73B8-00E8-D8C5-3A3F6816F0D9}" dt="2023-02-18T09:38:39.677" v="0" actId="20577"/>
        <pc:sldMkLst>
          <pc:docMk/>
          <pc:sldMk cId="1147549936" sldId="258"/>
        </pc:sldMkLst>
        <pc:spChg chg="mod">
          <ac:chgData name="Alison Cooke" userId="S::a.cooke@uwtsd.ac.uk::46c329c9-26b7-4eba-b77b-7474421bfd31" providerId="AD" clId="Web-{41A7AF5F-73B8-00E8-D8C5-3A3F6816F0D9}" dt="2023-02-18T09:38:39.677" v="0" actId="20577"/>
          <ac:spMkLst>
            <pc:docMk/>
            <pc:sldMk cId="1147549936" sldId="258"/>
            <ac:spMk id="5" creationId="{96FE8A07-45B3-4401-AEF2-C9368D14EA2F}"/>
          </ac:spMkLst>
        </pc:spChg>
      </pc:sldChg>
    </pc:docChg>
  </pc:docChgLst>
  <pc:docChgLst>
    <pc:chgData name="Alison Cooke" userId="S::a.cooke@uwtsd.ac.uk::46c329c9-26b7-4eba-b77b-7474421bfd31" providerId="AD" clId="Web-{D2F17959-DC2C-DE8E-7E1A-FE0C4E1B3332}"/>
    <pc:docChg chg="modSld">
      <pc:chgData name="Alison Cooke" userId="S::a.cooke@uwtsd.ac.uk::46c329c9-26b7-4eba-b77b-7474421bfd31" providerId="AD" clId="Web-{D2F17959-DC2C-DE8E-7E1A-FE0C4E1B3332}" dt="2023-02-20T14:19:03" v="13"/>
      <pc:docMkLst>
        <pc:docMk/>
      </pc:docMkLst>
      <pc:sldChg chg="modSp">
        <pc:chgData name="Alison Cooke" userId="S::a.cooke@uwtsd.ac.uk::46c329c9-26b7-4eba-b77b-7474421bfd31" providerId="AD" clId="Web-{D2F17959-DC2C-DE8E-7E1A-FE0C4E1B3332}" dt="2023-02-20T14:18:33.390" v="11" actId="1076"/>
        <pc:sldMkLst>
          <pc:docMk/>
          <pc:sldMk cId="1147549936" sldId="258"/>
        </pc:sldMkLst>
        <pc:spChg chg="mod">
          <ac:chgData name="Alison Cooke" userId="S::a.cooke@uwtsd.ac.uk::46c329c9-26b7-4eba-b77b-7474421bfd31" providerId="AD" clId="Web-{D2F17959-DC2C-DE8E-7E1A-FE0C4E1B3332}" dt="2023-02-20T14:18:33.390" v="11" actId="1076"/>
          <ac:spMkLst>
            <pc:docMk/>
            <pc:sldMk cId="1147549936" sldId="258"/>
            <ac:spMk id="5" creationId="{96FE8A07-45B3-4401-AEF2-C9368D14EA2F}"/>
          </ac:spMkLst>
        </pc:spChg>
      </pc:sldChg>
      <pc:sldChg chg="modSp">
        <pc:chgData name="Alison Cooke" userId="S::a.cooke@uwtsd.ac.uk::46c329c9-26b7-4eba-b77b-7474421bfd31" providerId="AD" clId="Web-{D2F17959-DC2C-DE8E-7E1A-FE0C4E1B3332}" dt="2023-02-20T14:19:03" v="13"/>
        <pc:sldMkLst>
          <pc:docMk/>
          <pc:sldMk cId="2141641234" sldId="265"/>
        </pc:sldMkLst>
        <pc:spChg chg="mod">
          <ac:chgData name="Alison Cooke" userId="S::a.cooke@uwtsd.ac.uk::46c329c9-26b7-4eba-b77b-7474421bfd31" providerId="AD" clId="Web-{D2F17959-DC2C-DE8E-7E1A-FE0C4E1B3332}" dt="2023-02-20T14:19:03" v="13"/>
          <ac:spMkLst>
            <pc:docMk/>
            <pc:sldMk cId="2141641234" sldId="265"/>
            <ac:spMk id="2" creationId="{C65D7C4F-2371-4021-AFD6-46B3F392E5C5}"/>
          </ac:spMkLst>
        </pc:spChg>
      </pc:sldChg>
    </pc:docChg>
  </pc:docChgLst>
  <pc:docChgLst>
    <pc:chgData clId="Web-{41A7AF5F-73B8-00E8-D8C5-3A3F6816F0D9}"/>
    <pc:docChg chg="modSld">
      <pc:chgData name="" userId="" providerId="" clId="Web-{41A7AF5F-73B8-00E8-D8C5-3A3F6816F0D9}" dt="2023-02-18T09:38:37.239" v="5" actId="20577"/>
      <pc:docMkLst>
        <pc:docMk/>
      </pc:docMkLst>
      <pc:sldChg chg="modSp">
        <pc:chgData name="" userId="" providerId="" clId="Web-{41A7AF5F-73B8-00E8-D8C5-3A3F6816F0D9}" dt="2023-02-18T09:38:37.239" v="5" actId="20577"/>
        <pc:sldMkLst>
          <pc:docMk/>
          <pc:sldMk cId="1147549936" sldId="258"/>
        </pc:sldMkLst>
        <pc:spChg chg="mod">
          <ac:chgData name="" userId="" providerId="" clId="Web-{41A7AF5F-73B8-00E8-D8C5-3A3F6816F0D9}" dt="2023-02-18T09:38:37.239" v="5" actId="20577"/>
          <ac:spMkLst>
            <pc:docMk/>
            <pc:sldMk cId="1147549936" sldId="258"/>
            <ac:spMk id="5" creationId="{96FE8A07-45B3-4401-AEF2-C9368D14EA2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AA0212-5D6A-4860-9E79-17A20F3F670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04DF80F8-964C-4CFE-80B1-5604A700CC8F}">
      <dgm:prSet/>
      <dgm:spPr>
        <a:solidFill>
          <a:srgbClr val="00B0F0"/>
        </a:solidFill>
      </dgm:spPr>
      <dgm:t>
        <a:bodyPr/>
        <a:lstStyle/>
        <a:p>
          <a:r>
            <a:rPr lang="en-GB" b="1" dirty="0"/>
            <a:t>Flow</a:t>
          </a:r>
          <a:r>
            <a:rPr lang="en-GB" dirty="0"/>
            <a:t> – checking paragraphs, development of ideas and your in-text citations </a:t>
          </a:r>
          <a:endParaRPr lang="en-US" dirty="0"/>
        </a:p>
      </dgm:t>
    </dgm:pt>
    <dgm:pt modelId="{67296B0B-44FC-4D14-95AC-9F8B9C7D1E8A}" type="parTrans" cxnId="{354EE9E3-3FCB-45CA-903B-823CA32A1F1E}">
      <dgm:prSet/>
      <dgm:spPr/>
      <dgm:t>
        <a:bodyPr/>
        <a:lstStyle/>
        <a:p>
          <a:endParaRPr lang="en-US"/>
        </a:p>
      </dgm:t>
    </dgm:pt>
    <dgm:pt modelId="{1C3BF215-FD35-42EB-A881-FDE0E198A99D}" type="sibTrans" cxnId="{354EE9E3-3FCB-45CA-903B-823CA32A1F1E}">
      <dgm:prSet phldrT="01"/>
      <dgm:spPr/>
      <dgm:t>
        <a:bodyPr/>
        <a:lstStyle/>
        <a:p>
          <a:endParaRPr lang="en-US"/>
        </a:p>
      </dgm:t>
    </dgm:pt>
    <dgm:pt modelId="{7F314EBB-96CB-45E7-B2AC-AACE4C23CBC3}">
      <dgm:prSet/>
      <dgm:spPr>
        <a:solidFill>
          <a:srgbClr val="0070C0"/>
        </a:solidFill>
      </dgm:spPr>
      <dgm:t>
        <a:bodyPr/>
        <a:lstStyle/>
        <a:p>
          <a:r>
            <a:rPr lang="en-GB" b="1" dirty="0"/>
            <a:t>Clarity </a:t>
          </a:r>
          <a:r>
            <a:rPr lang="en-GB" dirty="0"/>
            <a:t>– checking for fluency and how well you have answered the question</a:t>
          </a:r>
          <a:endParaRPr lang="en-US" dirty="0"/>
        </a:p>
      </dgm:t>
    </dgm:pt>
    <dgm:pt modelId="{0330191A-EA26-4241-A5A2-F05DEA3D3ACE}" type="parTrans" cxnId="{C5790A82-6EE0-4999-AE98-5515E415AAEA}">
      <dgm:prSet/>
      <dgm:spPr/>
      <dgm:t>
        <a:bodyPr/>
        <a:lstStyle/>
        <a:p>
          <a:endParaRPr lang="en-US"/>
        </a:p>
      </dgm:t>
    </dgm:pt>
    <dgm:pt modelId="{869DABBA-A968-462B-B75F-F8F8C283DB16}" type="sibTrans" cxnId="{C5790A82-6EE0-4999-AE98-5515E415AAEA}">
      <dgm:prSet phldrT="02"/>
      <dgm:spPr/>
      <dgm:t>
        <a:bodyPr/>
        <a:lstStyle/>
        <a:p>
          <a:endParaRPr lang="en-US"/>
        </a:p>
      </dgm:t>
    </dgm:pt>
    <dgm:pt modelId="{7942F145-B9BD-4D89-8FB5-698453089E6A}">
      <dgm:prSet/>
      <dgm:spPr>
        <a:solidFill>
          <a:srgbClr val="002060"/>
        </a:solidFill>
      </dgm:spPr>
      <dgm:t>
        <a:bodyPr/>
        <a:lstStyle/>
        <a:p>
          <a:r>
            <a:rPr lang="en-GB" b="1" dirty="0"/>
            <a:t>Accuracy</a:t>
          </a:r>
          <a:r>
            <a:rPr lang="en-GB" dirty="0"/>
            <a:t> – checking your spelling, punctuation, grammar and referencing </a:t>
          </a:r>
          <a:endParaRPr lang="en-US" dirty="0"/>
        </a:p>
      </dgm:t>
    </dgm:pt>
    <dgm:pt modelId="{399E117F-1673-4F07-A820-A312A13133F6}" type="parTrans" cxnId="{E18E9118-3D61-44F6-B753-DEEDF3127D03}">
      <dgm:prSet/>
      <dgm:spPr/>
      <dgm:t>
        <a:bodyPr/>
        <a:lstStyle/>
        <a:p>
          <a:endParaRPr lang="en-US"/>
        </a:p>
      </dgm:t>
    </dgm:pt>
    <dgm:pt modelId="{63E57259-9BD2-4D90-B028-87827BC4E0C5}" type="sibTrans" cxnId="{E18E9118-3D61-44F6-B753-DEEDF3127D03}">
      <dgm:prSet phldrT="03"/>
      <dgm:spPr/>
      <dgm:t>
        <a:bodyPr/>
        <a:lstStyle/>
        <a:p>
          <a:endParaRPr lang="en-US"/>
        </a:p>
      </dgm:t>
    </dgm:pt>
    <dgm:pt modelId="{D9DA3F28-E846-4B86-95D6-671939724F95}" type="pres">
      <dgm:prSet presAssocID="{B2AA0212-5D6A-4860-9E79-17A20F3F670B}" presName="diagram" presStyleCnt="0">
        <dgm:presLayoutVars>
          <dgm:dir/>
          <dgm:resizeHandles val="exact"/>
        </dgm:presLayoutVars>
      </dgm:prSet>
      <dgm:spPr/>
    </dgm:pt>
    <dgm:pt modelId="{B2669183-CCD8-49C6-8189-7DF1F2836F9E}" type="pres">
      <dgm:prSet presAssocID="{04DF80F8-964C-4CFE-80B1-5604A700CC8F}" presName="node" presStyleLbl="node1" presStyleIdx="0" presStyleCnt="3">
        <dgm:presLayoutVars>
          <dgm:bulletEnabled val="1"/>
        </dgm:presLayoutVars>
      </dgm:prSet>
      <dgm:spPr/>
    </dgm:pt>
    <dgm:pt modelId="{62F61C95-4D49-468B-945C-65BC8FB4F0C4}" type="pres">
      <dgm:prSet presAssocID="{1C3BF215-FD35-42EB-A881-FDE0E198A99D}" presName="sibTrans" presStyleCnt="0"/>
      <dgm:spPr/>
    </dgm:pt>
    <dgm:pt modelId="{9C01AC6D-96BF-49BA-B86E-FD2D73CF1523}" type="pres">
      <dgm:prSet presAssocID="{7F314EBB-96CB-45E7-B2AC-AACE4C23CBC3}" presName="node" presStyleLbl="node1" presStyleIdx="1" presStyleCnt="3">
        <dgm:presLayoutVars>
          <dgm:bulletEnabled val="1"/>
        </dgm:presLayoutVars>
      </dgm:prSet>
      <dgm:spPr/>
    </dgm:pt>
    <dgm:pt modelId="{978F00F7-3DD5-444F-978F-630706B9FB8D}" type="pres">
      <dgm:prSet presAssocID="{869DABBA-A968-462B-B75F-F8F8C283DB16}" presName="sibTrans" presStyleCnt="0"/>
      <dgm:spPr/>
    </dgm:pt>
    <dgm:pt modelId="{1CDB91EC-06DC-4C08-BACB-E9469DE71492}" type="pres">
      <dgm:prSet presAssocID="{7942F145-B9BD-4D89-8FB5-698453089E6A}" presName="node" presStyleLbl="node1" presStyleIdx="2" presStyleCnt="3">
        <dgm:presLayoutVars>
          <dgm:bulletEnabled val="1"/>
        </dgm:presLayoutVars>
      </dgm:prSet>
      <dgm:spPr/>
    </dgm:pt>
  </dgm:ptLst>
  <dgm:cxnLst>
    <dgm:cxn modelId="{64C25006-BDEE-4A5E-AB53-8C63A4507170}" type="presOf" srcId="{04DF80F8-964C-4CFE-80B1-5604A700CC8F}" destId="{B2669183-CCD8-49C6-8189-7DF1F2836F9E}" srcOrd="0" destOrd="0" presId="urn:microsoft.com/office/officeart/2005/8/layout/default"/>
    <dgm:cxn modelId="{E18E9118-3D61-44F6-B753-DEEDF3127D03}" srcId="{B2AA0212-5D6A-4860-9E79-17A20F3F670B}" destId="{7942F145-B9BD-4D89-8FB5-698453089E6A}" srcOrd="2" destOrd="0" parTransId="{399E117F-1673-4F07-A820-A312A13133F6}" sibTransId="{63E57259-9BD2-4D90-B028-87827BC4E0C5}"/>
    <dgm:cxn modelId="{8AA3371B-6F7A-46DF-BD85-1BD8E9B243B9}" type="presOf" srcId="{7942F145-B9BD-4D89-8FB5-698453089E6A}" destId="{1CDB91EC-06DC-4C08-BACB-E9469DE71492}" srcOrd="0" destOrd="0" presId="urn:microsoft.com/office/officeart/2005/8/layout/default"/>
    <dgm:cxn modelId="{D1DBF35E-D6DB-4614-A555-9FAB98D66814}" type="presOf" srcId="{B2AA0212-5D6A-4860-9E79-17A20F3F670B}" destId="{D9DA3F28-E846-4B86-95D6-671939724F95}" srcOrd="0" destOrd="0" presId="urn:microsoft.com/office/officeart/2005/8/layout/default"/>
    <dgm:cxn modelId="{C5790A82-6EE0-4999-AE98-5515E415AAEA}" srcId="{B2AA0212-5D6A-4860-9E79-17A20F3F670B}" destId="{7F314EBB-96CB-45E7-B2AC-AACE4C23CBC3}" srcOrd="1" destOrd="0" parTransId="{0330191A-EA26-4241-A5A2-F05DEA3D3ACE}" sibTransId="{869DABBA-A968-462B-B75F-F8F8C283DB16}"/>
    <dgm:cxn modelId="{3BC09EA8-822E-4E30-A56C-02C1739905EC}" type="presOf" srcId="{7F314EBB-96CB-45E7-B2AC-AACE4C23CBC3}" destId="{9C01AC6D-96BF-49BA-B86E-FD2D73CF1523}" srcOrd="0" destOrd="0" presId="urn:microsoft.com/office/officeart/2005/8/layout/default"/>
    <dgm:cxn modelId="{354EE9E3-3FCB-45CA-903B-823CA32A1F1E}" srcId="{B2AA0212-5D6A-4860-9E79-17A20F3F670B}" destId="{04DF80F8-964C-4CFE-80B1-5604A700CC8F}" srcOrd="0" destOrd="0" parTransId="{67296B0B-44FC-4D14-95AC-9F8B9C7D1E8A}" sibTransId="{1C3BF215-FD35-42EB-A881-FDE0E198A99D}"/>
    <dgm:cxn modelId="{81D85DA2-6006-42AE-8252-F0CC5A9FE7AF}" type="presParOf" srcId="{D9DA3F28-E846-4B86-95D6-671939724F95}" destId="{B2669183-CCD8-49C6-8189-7DF1F2836F9E}" srcOrd="0" destOrd="0" presId="urn:microsoft.com/office/officeart/2005/8/layout/default"/>
    <dgm:cxn modelId="{A4D76805-F922-4968-8D4F-D3115F8733A8}" type="presParOf" srcId="{D9DA3F28-E846-4B86-95D6-671939724F95}" destId="{62F61C95-4D49-468B-945C-65BC8FB4F0C4}" srcOrd="1" destOrd="0" presId="urn:microsoft.com/office/officeart/2005/8/layout/default"/>
    <dgm:cxn modelId="{FCA26E80-CD53-4B09-88AA-15804236C391}" type="presParOf" srcId="{D9DA3F28-E846-4B86-95D6-671939724F95}" destId="{9C01AC6D-96BF-49BA-B86E-FD2D73CF1523}" srcOrd="2" destOrd="0" presId="urn:microsoft.com/office/officeart/2005/8/layout/default"/>
    <dgm:cxn modelId="{029660CB-FA74-4617-9836-9A484D954238}" type="presParOf" srcId="{D9DA3F28-E846-4B86-95D6-671939724F95}" destId="{978F00F7-3DD5-444F-978F-630706B9FB8D}" srcOrd="3" destOrd="0" presId="urn:microsoft.com/office/officeart/2005/8/layout/default"/>
    <dgm:cxn modelId="{4D891723-9EA7-4A22-B905-5455679819C8}" type="presParOf" srcId="{D9DA3F28-E846-4B86-95D6-671939724F95}" destId="{1CDB91EC-06DC-4C08-BACB-E9469DE7149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69183-CCD8-49C6-8189-7DF1F2836F9E}">
      <dsp:nvSpPr>
        <dsp:cNvPr id="0" name=""/>
        <dsp:cNvSpPr/>
      </dsp:nvSpPr>
      <dsp:spPr>
        <a:xfrm>
          <a:off x="0" y="929481"/>
          <a:ext cx="3428999" cy="2057400"/>
        </a:xfrm>
        <a:prstGeom prst="rect">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Flow</a:t>
          </a:r>
          <a:r>
            <a:rPr lang="en-GB" sz="2400" kern="1200" dirty="0"/>
            <a:t> – checking paragraphs, development of ideas and your in-text citations </a:t>
          </a:r>
          <a:endParaRPr lang="en-US" sz="2400" kern="1200" dirty="0"/>
        </a:p>
      </dsp:txBody>
      <dsp:txXfrm>
        <a:off x="0" y="929481"/>
        <a:ext cx="3428999" cy="2057400"/>
      </dsp:txXfrm>
    </dsp:sp>
    <dsp:sp modelId="{9C01AC6D-96BF-49BA-B86E-FD2D73CF1523}">
      <dsp:nvSpPr>
        <dsp:cNvPr id="0" name=""/>
        <dsp:cNvSpPr/>
      </dsp:nvSpPr>
      <dsp:spPr>
        <a:xfrm>
          <a:off x="3771900" y="929481"/>
          <a:ext cx="3428999" cy="2057400"/>
        </a:xfrm>
        <a:prstGeom prst="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Clarity </a:t>
          </a:r>
          <a:r>
            <a:rPr lang="en-GB" sz="2400" kern="1200" dirty="0"/>
            <a:t>– checking for fluency and how well you have answered the question</a:t>
          </a:r>
          <a:endParaRPr lang="en-US" sz="2400" kern="1200" dirty="0"/>
        </a:p>
      </dsp:txBody>
      <dsp:txXfrm>
        <a:off x="3771900" y="929481"/>
        <a:ext cx="3428999" cy="2057400"/>
      </dsp:txXfrm>
    </dsp:sp>
    <dsp:sp modelId="{1CDB91EC-06DC-4C08-BACB-E9469DE71492}">
      <dsp:nvSpPr>
        <dsp:cNvPr id="0" name=""/>
        <dsp:cNvSpPr/>
      </dsp:nvSpPr>
      <dsp:spPr>
        <a:xfrm>
          <a:off x="7543800" y="929481"/>
          <a:ext cx="3428999" cy="2057400"/>
        </a:xfrm>
        <a:prstGeom prst="rect">
          <a:avLst/>
        </a:prstGeom>
        <a:solidFill>
          <a:srgbClr val="00206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Accuracy</a:t>
          </a:r>
          <a:r>
            <a:rPr lang="en-GB" sz="2400" kern="1200" dirty="0"/>
            <a:t> – checking your spelling, punctuation, grammar and referencing </a:t>
          </a:r>
          <a:endParaRPr lang="en-US" sz="2400" kern="1200" dirty="0"/>
        </a:p>
      </dsp:txBody>
      <dsp:txXfrm>
        <a:off x="7543800" y="929481"/>
        <a:ext cx="3428999" cy="20574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start to produce a piece of written work, you are likely to be aware of various targets and standards that you need to work to, such as:</a:t>
            </a:r>
          </a:p>
          <a:p>
            <a:r>
              <a:rPr lang="en-GB" dirty="0"/>
              <a:t>•	the stipulated word limit;</a:t>
            </a:r>
          </a:p>
          <a:p>
            <a:r>
              <a:rPr lang="en-GB" dirty="0"/>
              <a:t>•	the required level of academic writing;</a:t>
            </a:r>
          </a:p>
          <a:p>
            <a:r>
              <a:rPr lang="en-GB" dirty="0"/>
              <a:t>•	the need to present material in a clear and logical order; and</a:t>
            </a:r>
          </a:p>
          <a:p>
            <a:r>
              <a:rPr lang="en-GB" dirty="0"/>
              <a:t>•	the necessary high standards in spelling, referencing, and grammar.</a:t>
            </a:r>
          </a:p>
          <a:p>
            <a:endParaRPr lang="en-GB" dirty="0"/>
          </a:p>
          <a:p>
            <a:r>
              <a:rPr lang="en-GB" dirty="0"/>
              <a:t>However, if you become too concerned at this stage about the required standard of the end product, you may feel reluctant to begin writing at all.</a:t>
            </a:r>
          </a:p>
          <a:p>
            <a:r>
              <a:rPr lang="en-GB" dirty="0"/>
              <a:t>This is why making a clear separation between the processes of ‘writing’ and ‘editing’ can be helpful. </a:t>
            </a:r>
          </a:p>
          <a:p>
            <a:r>
              <a:rPr lang="en-GB" dirty="0"/>
              <a:t>I suggest it is usually more helpful to produce something imperfect, then revise it, than to waste time trying to produce something that is perfect the first time.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701700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following table describes how writing can be a relatively free and expansive process; while editing can take care of the critical attention and refinement that will ensure your writing reaches the required standard.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13321669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What elements of you writing do you think you can critique?</a:t>
            </a:r>
          </a:p>
          <a:p>
            <a:endParaRPr lang="en-GB" dirty="0"/>
          </a:p>
          <a:p>
            <a:r>
              <a:rPr lang="en-GB" dirty="0"/>
              <a:t>Answer: here are some to consider, you may have others to add</a:t>
            </a:r>
          </a:p>
          <a:p>
            <a:r>
              <a:rPr lang="en-GB" dirty="0"/>
              <a:t>Overall logical structure </a:t>
            </a:r>
          </a:p>
          <a:p>
            <a:r>
              <a:rPr lang="en-GB" dirty="0"/>
              <a:t>Signposting and linking content </a:t>
            </a:r>
          </a:p>
          <a:p>
            <a:r>
              <a:rPr lang="en-GB" dirty="0"/>
              <a:t>Appropriate content under appropriate headings</a:t>
            </a:r>
          </a:p>
          <a:p>
            <a:r>
              <a:rPr lang="en-GB" dirty="0"/>
              <a:t>Line of argument </a:t>
            </a:r>
          </a:p>
          <a:p>
            <a:r>
              <a:rPr lang="en-GB" dirty="0"/>
              <a:t>Use of active/passive voice and of past and present tense</a:t>
            </a:r>
          </a:p>
          <a:p>
            <a:r>
              <a:rPr lang="en-GB" dirty="0"/>
              <a:t>Clarity of explanation</a:t>
            </a:r>
          </a:p>
          <a:p>
            <a:r>
              <a:rPr lang="en-GB" dirty="0"/>
              <a:t>Length of sentences and economy of word use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33465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Editing your work can feel like a negative experience:</a:t>
            </a:r>
          </a:p>
          <a:p>
            <a:endParaRPr lang="en-GB" dirty="0"/>
          </a:p>
          <a:p>
            <a:r>
              <a:rPr lang="en-GB" dirty="0"/>
              <a:t>What types of feelings/concerns do you think it could raise?</a:t>
            </a:r>
          </a:p>
          <a:p>
            <a:endParaRPr lang="en-GB" dirty="0"/>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spent such a lot of effort writing, that it feels impossible to improve on what you’ve done, even though you know it probably does need improving.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Perhaps you face the task of reducing the total number of words by 30%, and can’t see how you can do this without losing crucial material.</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Perhaps you are tired of looking at your writing, and the thought of studying it again closely for the editing process makes you want to run away.</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4221733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 others, editing can feel more positive than writing, because they know that this is a stage where they can really raise the standard of their work.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Some positive points about editing are:</a:t>
            </a:r>
          </a:p>
          <a:p>
            <a:r>
              <a:rPr lang="en-GB" sz="1200" b="0" i="0" kern="1200" dirty="0">
                <a:solidFill>
                  <a:schemeClr val="tx1"/>
                </a:solidFill>
                <a:effectLst/>
                <a:latin typeface="+mn-lt"/>
                <a:ea typeface="+mn-ea"/>
                <a:cs typeface="+mn-cs"/>
              </a:rPr>
              <a:t>If you are thinking about editing your work, it means that you must already have written something reasonably substantial.</a:t>
            </a:r>
          </a:p>
          <a:p>
            <a:r>
              <a:rPr lang="en-GB" sz="1200" b="0" i="0" kern="1200" dirty="0">
                <a:solidFill>
                  <a:schemeClr val="tx1"/>
                </a:solidFill>
                <a:effectLst/>
                <a:latin typeface="+mn-lt"/>
                <a:ea typeface="+mn-ea"/>
                <a:cs typeface="+mn-cs"/>
              </a:rPr>
              <a:t>Editing tends to be a highly constructive process. Every single useful change you make is a guaranteed step towards improving the quality of your work.</a:t>
            </a:r>
          </a:p>
          <a:p>
            <a:r>
              <a:rPr lang="en-GB" sz="1200" b="0" i="0" kern="1200" dirty="0">
                <a:solidFill>
                  <a:schemeClr val="tx1"/>
                </a:solidFill>
                <a:effectLst/>
                <a:latin typeface="+mn-lt"/>
                <a:ea typeface="+mn-ea"/>
                <a:cs typeface="+mn-cs"/>
              </a:rPr>
              <a:t>It tends to be much easier to criticise and improve on your writing, than it was to produce the writing in the first place.</a:t>
            </a:r>
          </a:p>
          <a:p>
            <a:r>
              <a:rPr lang="en-GB" sz="1200" b="0" i="0" kern="1200" dirty="0">
                <a:solidFill>
                  <a:schemeClr val="tx1"/>
                </a:solidFill>
                <a:effectLst/>
                <a:latin typeface="+mn-lt"/>
                <a:ea typeface="+mn-ea"/>
                <a:cs typeface="+mn-cs"/>
              </a:rPr>
              <a:t>It can therefore be relatively quick to produce significant improvements within the editing stage.</a:t>
            </a:r>
          </a:p>
          <a:p>
            <a:endParaRPr lang="en-GB" dirty="0"/>
          </a:p>
          <a:p>
            <a:r>
              <a:rPr lang="en-GB" dirty="0"/>
              <a:t>(Leicester University, 2019)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631941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comes to editing your work it is useful to have some sort of a plan or even a checklist of what you want to make sure that you have done/will do.</a:t>
            </a:r>
          </a:p>
          <a:p>
            <a:endParaRPr lang="en-GB" dirty="0"/>
          </a:p>
          <a:p>
            <a:r>
              <a:rPr lang="en-GB" dirty="0"/>
              <a:t>Spend a few minutes thinking about what you would put on a checklist?</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9982591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a few areas to assist you with compiling a checklist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423884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758241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Many people believe that they only need to edit their work for spelling and grammar. However, if the basic structure of the paper does not work, verifying the spelling and making sure that commas are in the right place will not help.</a:t>
            </a:r>
          </a:p>
          <a:p>
            <a:endParaRPr lang="en-GB" dirty="0"/>
          </a:p>
          <a:p>
            <a:r>
              <a:rPr lang="en-GB" dirty="0"/>
              <a:t>The above points have been taken from an assignment brief that has been given to university students to act as a checklist for them.</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5891417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lets consider where you  can reduce or simplify or shorten words or phrases which may help you to reduce word count or may even assist you when summarising content</a:t>
            </a:r>
          </a:p>
          <a:p>
            <a:endParaRPr lang="en-GB" dirty="0"/>
          </a:p>
          <a:p>
            <a:r>
              <a:rPr lang="en-GB" dirty="0"/>
              <a:t>How would you shorten the following:</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5670262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editing process you may identify that certain  sections of your writing are brief and straight to the point or than you have not met the word count required for your assignment.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can you therefore increase your word count?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0433306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Proofreading is the essential part of your writing process , it’s the final step you need to take to ensure that you are communicating your ideas clearly and to ensure that you are sticking to the assignment task and learning outcomes.</a:t>
            </a:r>
          </a:p>
          <a:p>
            <a:endParaRPr lang="en-GB" dirty="0"/>
          </a:p>
          <a:p>
            <a:r>
              <a:rPr lang="en-GB" dirty="0"/>
              <a:t>It is more than just a spell check, it will involve double checking your work against any criteria you have, making sure your references are accurate, your analysis is sound and clarifying any remaining questions or limitations of your work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502989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3 main areas to consider when proof </a:t>
            </a:r>
            <a:r>
              <a:rPr lang="en-GB" dirty="0" err="1"/>
              <a:t>redaing</a:t>
            </a:r>
            <a:r>
              <a:rPr lang="en-GB" dirty="0"/>
              <a:t> your work</a:t>
            </a:r>
          </a:p>
          <a:p>
            <a:pPr marL="228600" indent="-228600">
              <a:buAutoNum type="arabicPeriod"/>
            </a:pPr>
            <a:r>
              <a:rPr lang="en-GB" dirty="0"/>
              <a:t>Flow</a:t>
            </a:r>
          </a:p>
          <a:p>
            <a:pPr marL="228600" indent="-228600">
              <a:buAutoNum type="arabicPeriod"/>
            </a:pPr>
            <a:r>
              <a:rPr lang="en-GB" dirty="0"/>
              <a:t>Clarity</a:t>
            </a:r>
          </a:p>
          <a:p>
            <a:pPr marL="228600" indent="-228600">
              <a:buAutoNum type="arabicPeriod"/>
            </a:pPr>
            <a:r>
              <a:rPr lang="en-GB" dirty="0"/>
              <a:t>Accuracy</a:t>
            </a:r>
          </a:p>
          <a:p>
            <a:pPr marL="228600" indent="-228600">
              <a:buAutoNum type="arabicPeriod"/>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879974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Flow refers to how your work is structured, does it read well?  What kind of questions should you ask yourself when considering the way that your essay flows?</a:t>
            </a:r>
          </a:p>
          <a:p>
            <a:endParaRPr lang="en-GB" dirty="0"/>
          </a:p>
          <a:p>
            <a:endParaRPr lang="en-GB" dirty="0"/>
          </a:p>
          <a:p>
            <a:r>
              <a:rPr lang="en-GB" dirty="0"/>
              <a:t>Ref: (University of Manchester, 2019).</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41839719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1547817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Clarity refers to how you understand your work and how well you have answered the question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kind of things do you think you need to consider?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961843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finally, Accuracy  - this refers to whether there are any errors in your work, there is some things your spell checker will not pick up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kind of things do you need to consider under this heading?</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3962430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Proofreading is more effective when it is not your own work</a:t>
            </a:r>
            <a:endParaRPr lang="en-GB" sz="1200" dirty="0">
              <a:solidFill>
                <a:srgbClr val="FF0000"/>
              </a:solidFill>
            </a:endParaRPr>
          </a:p>
          <a:p>
            <a:r>
              <a:rPr lang="en-GB" sz="1200" dirty="0"/>
              <a:t>When spending a lot of time on a piece of work it is difficult to spot errors</a:t>
            </a:r>
          </a:p>
          <a:p>
            <a:r>
              <a:rPr lang="en-GB" sz="1200" dirty="0"/>
              <a:t>And we then often read what we think we have written, rather than what we have actually written </a:t>
            </a:r>
          </a:p>
          <a:p>
            <a:endParaRPr lang="en-GB" dirty="0"/>
          </a:p>
          <a:p>
            <a:endParaRPr lang="en-GB" dirty="0"/>
          </a:p>
          <a:p>
            <a:r>
              <a:rPr lang="en-GB" dirty="0"/>
              <a:t>So how do you go about actually proofreading?</a:t>
            </a:r>
          </a:p>
          <a:p>
            <a:endParaRPr lang="en-GB" dirty="0"/>
          </a:p>
          <a:p>
            <a:r>
              <a:rPr lang="en-GB" dirty="0"/>
              <a:t>Everybody will have their own way of doing this</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7262438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here are a few tips for you to consider</a:t>
            </a:r>
          </a:p>
          <a:p>
            <a:endParaRPr lang="en-GB" dirty="0"/>
          </a:p>
          <a:p>
            <a:r>
              <a:rPr lang="en-GB" dirty="0"/>
              <a:t>Again don’t forget we all have our own way of doing things and there are no set rules!</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41622894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1899643" y="881560"/>
            <a:ext cx="10363200" cy="3179507"/>
          </a:xfrm>
        </p:spPr>
        <p:txBody>
          <a:bodyPr>
            <a:normAutofit/>
          </a:bodyPr>
          <a:lstStyle/>
          <a:p>
            <a:r>
              <a:rPr lang="en-GB" b="1" dirty="0">
                <a:solidFill>
                  <a:schemeClr val="bg1"/>
                </a:solidFill>
              </a:rPr>
              <a:t>Academic Editing</a:t>
            </a:r>
            <a:br>
              <a:rPr lang="en-GB" b="1" dirty="0">
                <a:solidFill>
                  <a:schemeClr val="bg1"/>
                </a:solidFill>
              </a:rPr>
            </a:br>
            <a:r>
              <a:rPr lang="en-GB" b="1" dirty="0" err="1">
                <a:solidFill>
                  <a:srgbClr val="002060"/>
                </a:solidFill>
              </a:rPr>
              <a:t>Golygu</a:t>
            </a:r>
            <a:r>
              <a:rPr lang="en-GB" b="1" dirty="0">
                <a:solidFill>
                  <a:srgbClr val="002060"/>
                </a:solidFill>
              </a:rPr>
              <a:t> </a:t>
            </a:r>
            <a:r>
              <a:rPr lang="en-GB" b="1" dirty="0" err="1">
                <a:solidFill>
                  <a:srgbClr val="002060"/>
                </a:solidFill>
              </a:rPr>
              <a:t>Academaidd</a:t>
            </a:r>
            <a:endParaRPr lang="en-GB" b="1" dirty="0">
              <a:solidFill>
                <a:srgbClr val="002060"/>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92500" lnSpcReduction="20000"/>
          </a:bodyPr>
          <a:lstStyle/>
          <a:p>
            <a:pPr marL="0" indent="0">
              <a:buNone/>
            </a:pPr>
            <a:r>
              <a:rPr lang="en-GB" sz="2800" dirty="0">
                <a:latin typeface="+mj-lt"/>
              </a:rPr>
              <a:t>At the end of this session, you should be able to:</a:t>
            </a:r>
          </a:p>
          <a:p>
            <a:pPr marL="0" indent="0">
              <a:buNone/>
            </a:pPr>
            <a:endParaRPr lang="en-GB" sz="2800" dirty="0">
              <a:latin typeface="+mj-lt"/>
            </a:endParaRPr>
          </a:p>
          <a:p>
            <a:r>
              <a:rPr lang="en-GB" sz="2800" dirty="0">
                <a:latin typeface="+mj-lt"/>
              </a:rPr>
              <a:t>Understand what academic editing is.</a:t>
            </a:r>
          </a:p>
          <a:p>
            <a:r>
              <a:rPr lang="en-GB" sz="2800" dirty="0">
                <a:latin typeface="+mj-lt"/>
              </a:rPr>
              <a:t>Recognise how you can develop your editing skills. </a:t>
            </a:r>
          </a:p>
          <a:p>
            <a:r>
              <a:rPr lang="en-GB" sz="2800" dirty="0">
                <a:latin typeface="+mj-lt"/>
              </a:rPr>
              <a:t>Apply editing to your course work.</a:t>
            </a:r>
          </a:p>
          <a:p>
            <a:r>
              <a:rPr lang="en-GB" sz="2800" dirty="0">
                <a:latin typeface="+mj-lt"/>
              </a:rPr>
              <a:t>Proofreading your assignments</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197602" y="2792897"/>
            <a:ext cx="5384800" cy="467138"/>
          </a:xfrm>
        </p:spPr>
        <p:txBody>
          <a:bodyPr>
            <a:normAutofit fontScale="92500" lnSpcReduction="20000"/>
          </a:bodyPr>
          <a:lstStyle/>
          <a:p>
            <a:pPr marL="0" indent="0" algn="ctr">
              <a:buNone/>
            </a:pPr>
            <a:r>
              <a:rPr lang="en-GB" b="1" dirty="0"/>
              <a:t>Learning Outcomes</a:t>
            </a:r>
          </a:p>
        </p:txBody>
      </p:sp>
      <p:pic>
        <p:nvPicPr>
          <p:cNvPr id="4" name="Picture 3">
            <a:extLst>
              <a:ext uri="{FF2B5EF4-FFF2-40B4-BE49-F238E27FC236}">
                <a16:creationId xmlns:a16="http://schemas.microsoft.com/office/drawing/2014/main" id="{2DFBE4DD-5EE9-4B41-8333-329B565E5E90}"/>
              </a:ext>
            </a:extLst>
          </p:cNvPr>
          <p:cNvPicPr>
            <a:picLocks noChangeAspect="1"/>
          </p:cNvPicPr>
          <p:nvPr/>
        </p:nvPicPr>
        <p:blipFill>
          <a:blip r:embed="rId2"/>
          <a:stretch>
            <a:fillRect/>
          </a:stretch>
        </p:blipFill>
        <p:spPr>
          <a:xfrm>
            <a:off x="7435980" y="3429000"/>
            <a:ext cx="2908044" cy="1566808"/>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5" name="Content Placeholder 3">
            <a:extLst>
              <a:ext uri="{FF2B5EF4-FFF2-40B4-BE49-F238E27FC236}">
                <a16:creationId xmlns:a16="http://schemas.microsoft.com/office/drawing/2014/main" id="{D762F0AE-7C9D-461C-8FB2-F72701442516}"/>
              </a:ext>
            </a:extLst>
          </p:cNvPr>
          <p:cNvSpPr txBox="1">
            <a:spLocks/>
          </p:cNvSpPr>
          <p:nvPr/>
        </p:nvSpPr>
        <p:spPr>
          <a:xfrm>
            <a:off x="5278332" y="1378226"/>
            <a:ext cx="6054527" cy="3390084"/>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solidFill>
                  <a:schemeClr val="bg1"/>
                </a:solidFill>
              </a:rPr>
              <a:t>Editing is a stage of the writing process in which a writer or editor strives to improve a draft by correcting errors and making words and sentences clearer, more precise, and as effective as possible. The process of editing involves adding, deleting, and rearranging words to cut the clutter and streamline overall structure</a:t>
            </a:r>
            <a:r>
              <a:rPr lang="en-GB" dirty="0">
                <a:solidFill>
                  <a:schemeClr val="bg1"/>
                </a:solidFill>
              </a:rPr>
              <a:t>.</a:t>
            </a:r>
          </a:p>
        </p:txBody>
      </p:sp>
      <p:pic>
        <p:nvPicPr>
          <p:cNvPr id="6" name="Picture 5">
            <a:extLst>
              <a:ext uri="{FF2B5EF4-FFF2-40B4-BE49-F238E27FC236}">
                <a16:creationId xmlns:a16="http://schemas.microsoft.com/office/drawing/2014/main" id="{31BB0F7E-DB1F-40CA-8A58-85C4CB0976DD}"/>
              </a:ext>
            </a:extLst>
          </p:cNvPr>
          <p:cNvPicPr>
            <a:picLocks noChangeAspect="1"/>
          </p:cNvPicPr>
          <p:nvPr/>
        </p:nvPicPr>
        <p:blipFill>
          <a:blip r:embed="rId3"/>
          <a:stretch>
            <a:fillRect/>
          </a:stretch>
        </p:blipFill>
        <p:spPr>
          <a:xfrm>
            <a:off x="859141" y="2814128"/>
            <a:ext cx="2999492" cy="2395936"/>
          </a:xfrm>
          <a:prstGeom prst="rect">
            <a:avLst/>
          </a:prstGeom>
        </p:spPr>
      </p:pic>
      <p:sp>
        <p:nvSpPr>
          <p:cNvPr id="7" name="Rectangle 6">
            <a:extLst>
              <a:ext uri="{FF2B5EF4-FFF2-40B4-BE49-F238E27FC236}">
                <a16:creationId xmlns:a16="http://schemas.microsoft.com/office/drawing/2014/main" id="{D5898C78-609E-43FA-B685-7D6699673A22}"/>
              </a:ext>
            </a:extLst>
          </p:cNvPr>
          <p:cNvSpPr/>
          <p:nvPr/>
        </p:nvSpPr>
        <p:spPr>
          <a:xfrm>
            <a:off x="859141" y="1378226"/>
            <a:ext cx="2999492" cy="914400"/>
          </a:xfrm>
          <a:prstGeom prst="rect">
            <a:avLst/>
          </a:prstGeom>
          <a:gradFill flip="none" rotWithShape="1">
            <a:gsLst>
              <a:gs pos="0">
                <a:schemeClr val="bg1">
                  <a:lumMod val="65000"/>
                  <a:tint val="66000"/>
                  <a:satMod val="160000"/>
                </a:schemeClr>
              </a:gs>
              <a:gs pos="50000">
                <a:schemeClr val="bg1">
                  <a:lumMod val="65000"/>
                  <a:tint val="44500"/>
                  <a:satMod val="160000"/>
                </a:schemeClr>
              </a:gs>
              <a:gs pos="100000">
                <a:schemeClr val="bg1">
                  <a:lumMod val="65000"/>
                  <a:tint val="23500"/>
                  <a:satMod val="160000"/>
                </a:schemeClr>
              </a:gs>
            </a:gsLst>
            <a:path path="circle">
              <a:fillToRect l="50000" t="50000" r="50000" b="50000"/>
            </a:path>
            <a:tileRect/>
          </a:gra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Definition</a:t>
            </a:r>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Writing v Editing</a:t>
            </a:r>
          </a:p>
        </p:txBody>
      </p:sp>
      <p:pic>
        <p:nvPicPr>
          <p:cNvPr id="5" name="Content Placeholder 4">
            <a:extLst>
              <a:ext uri="{FF2B5EF4-FFF2-40B4-BE49-F238E27FC236}">
                <a16:creationId xmlns:a16="http://schemas.microsoft.com/office/drawing/2014/main" id="{A1D71899-FA68-48BB-B6AB-EC5FBE24069D}"/>
              </a:ext>
            </a:extLst>
          </p:cNvPr>
          <p:cNvPicPr>
            <a:picLocks noGrp="1" noChangeAspect="1"/>
          </p:cNvPicPr>
          <p:nvPr>
            <p:ph idx="1"/>
          </p:nvPr>
        </p:nvPicPr>
        <p:blipFill>
          <a:blip r:embed="rId3"/>
          <a:stretch>
            <a:fillRect/>
          </a:stretch>
        </p:blipFill>
        <p:spPr>
          <a:xfrm>
            <a:off x="609600" y="1620078"/>
            <a:ext cx="8048722" cy="3916363"/>
          </a:xfrm>
        </p:spPr>
      </p:pic>
      <p:pic>
        <p:nvPicPr>
          <p:cNvPr id="6" name="Picture 5">
            <a:extLst>
              <a:ext uri="{FF2B5EF4-FFF2-40B4-BE49-F238E27FC236}">
                <a16:creationId xmlns:a16="http://schemas.microsoft.com/office/drawing/2014/main" id="{75BB463F-649D-4038-A33E-00A3280CD4C5}"/>
              </a:ext>
            </a:extLst>
          </p:cNvPr>
          <p:cNvPicPr>
            <a:picLocks noChangeAspect="1"/>
          </p:cNvPicPr>
          <p:nvPr/>
        </p:nvPicPr>
        <p:blipFill>
          <a:blip r:embed="rId4"/>
          <a:stretch>
            <a:fillRect/>
          </a:stretch>
        </p:blipFill>
        <p:spPr>
          <a:xfrm>
            <a:off x="8999953" y="2840685"/>
            <a:ext cx="2938527" cy="1176630"/>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normAutofit fontScale="90000"/>
          </a:bodyPr>
          <a:lstStyle/>
          <a:p>
            <a:r>
              <a:rPr lang="en-GB" dirty="0">
                <a:solidFill>
                  <a:schemeClr val="bg1"/>
                </a:solidFill>
              </a:rPr>
              <a:t>Writing that you can critique with the editing process…..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normAutofit lnSpcReduction="10000"/>
          </a:bodyPr>
          <a:lstStyle/>
          <a:p>
            <a:r>
              <a:rPr lang="en-GB" dirty="0"/>
              <a:t>Overall logical structure </a:t>
            </a:r>
          </a:p>
          <a:p>
            <a:r>
              <a:rPr lang="en-GB" dirty="0"/>
              <a:t>Signposting and linking content </a:t>
            </a:r>
          </a:p>
          <a:p>
            <a:r>
              <a:rPr lang="en-GB" dirty="0"/>
              <a:t>Appropriate content under appropriate headings</a:t>
            </a:r>
          </a:p>
          <a:p>
            <a:r>
              <a:rPr lang="en-GB" dirty="0"/>
              <a:t>Line of argument </a:t>
            </a:r>
          </a:p>
          <a:p>
            <a:r>
              <a:rPr lang="en-GB" dirty="0"/>
              <a:t>Use of active/passive voice and of past and present tense</a:t>
            </a:r>
          </a:p>
          <a:p>
            <a:r>
              <a:rPr lang="en-GB" dirty="0"/>
              <a:t>Clarity of explanation</a:t>
            </a:r>
          </a:p>
          <a:p>
            <a:r>
              <a:rPr lang="en-GB" dirty="0"/>
              <a:t>Length of sentences and economy of word use</a:t>
            </a:r>
          </a:p>
          <a:p>
            <a:endParaRPr lang="en-GB" dirty="0"/>
          </a:p>
        </p:txBody>
      </p:sp>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6F02-04C8-4565-95EF-B0266E079365}"/>
              </a:ext>
            </a:extLst>
          </p:cNvPr>
          <p:cNvSpPr>
            <a:spLocks noGrp="1"/>
          </p:cNvSpPr>
          <p:nvPr>
            <p:ph type="title"/>
          </p:nvPr>
        </p:nvSpPr>
        <p:spPr>
          <a:solidFill>
            <a:srgbClr val="002060"/>
          </a:solidFill>
        </p:spPr>
        <p:txBody>
          <a:bodyPr/>
          <a:lstStyle/>
          <a:p>
            <a:r>
              <a:rPr lang="en-GB" dirty="0">
                <a:solidFill>
                  <a:schemeClr val="bg1"/>
                </a:solidFill>
              </a:rPr>
              <a:t>Negative feelings about editing</a:t>
            </a:r>
          </a:p>
        </p:txBody>
      </p:sp>
      <p:sp>
        <p:nvSpPr>
          <p:cNvPr id="3" name="Content Placeholder 2">
            <a:extLst>
              <a:ext uri="{FF2B5EF4-FFF2-40B4-BE49-F238E27FC236}">
                <a16:creationId xmlns:a16="http://schemas.microsoft.com/office/drawing/2014/main" id="{51B4D47E-97F9-4C6A-9D2A-EC65AF516295}"/>
              </a:ext>
            </a:extLst>
          </p:cNvPr>
          <p:cNvSpPr>
            <a:spLocks noGrp="1"/>
          </p:cNvSpPr>
          <p:nvPr>
            <p:ph idx="1"/>
          </p:nvPr>
        </p:nvSpPr>
        <p:spPr/>
        <p:txBody>
          <a:bodyPr>
            <a:normAutofit fontScale="85000" lnSpcReduction="20000"/>
          </a:bodyPr>
          <a:lstStyle/>
          <a:p>
            <a:pPr marL="0" indent="0">
              <a:buNone/>
            </a:pPr>
            <a:r>
              <a:rPr lang="en-GB" dirty="0"/>
              <a:t>Editing your work can feel like a negative experience:</a:t>
            </a:r>
          </a:p>
          <a:p>
            <a:r>
              <a:rPr lang="en-GB" sz="3200" b="0" i="0" kern="1200" dirty="0">
                <a:solidFill>
                  <a:schemeClr val="tx1"/>
                </a:solidFill>
                <a:effectLst/>
                <a:latin typeface="+mn-lt"/>
                <a:ea typeface="+mn-ea"/>
                <a:cs typeface="+mn-cs"/>
              </a:rPr>
              <a:t>Spent such a lot of effort writing, that it feels impossible to improve on what you’ve done, even though you know it probably does need improving.</a:t>
            </a:r>
          </a:p>
          <a:p>
            <a:r>
              <a:rPr lang="en-GB" sz="3200" b="0" i="0" kern="1200" dirty="0">
                <a:solidFill>
                  <a:schemeClr val="tx1"/>
                </a:solidFill>
                <a:effectLst/>
                <a:latin typeface="+mn-lt"/>
                <a:ea typeface="+mn-ea"/>
                <a:cs typeface="+mn-cs"/>
              </a:rPr>
              <a:t>Perhaps you face the task of reducing the total number of words by 30% and can’t see how you can do this without losing crucial material.</a:t>
            </a:r>
          </a:p>
          <a:p>
            <a:r>
              <a:rPr lang="en-GB" sz="3200" b="0" i="0" kern="1200" dirty="0">
                <a:solidFill>
                  <a:schemeClr val="tx1"/>
                </a:solidFill>
                <a:effectLst/>
                <a:latin typeface="+mn-lt"/>
                <a:ea typeface="+mn-ea"/>
                <a:cs typeface="+mn-cs"/>
              </a:rPr>
              <a:t>Perhaps you are tired of looking at your writing, and the thought of studying it again closely for the editing process makes you want to run away.</a:t>
            </a:r>
          </a:p>
          <a:p>
            <a:endParaRPr lang="en-GB" dirty="0"/>
          </a:p>
        </p:txBody>
      </p:sp>
    </p:spTree>
    <p:extLst>
      <p:ext uri="{BB962C8B-B14F-4D97-AF65-F5344CB8AC3E}">
        <p14:creationId xmlns:p14="http://schemas.microsoft.com/office/powerpoint/2010/main" val="1822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B40DF-8733-4F16-86DC-42086EFC7A33}"/>
              </a:ext>
            </a:extLst>
          </p:cNvPr>
          <p:cNvSpPr>
            <a:spLocks noGrp="1"/>
          </p:cNvSpPr>
          <p:nvPr>
            <p:ph type="title"/>
          </p:nvPr>
        </p:nvSpPr>
        <p:spPr>
          <a:solidFill>
            <a:srgbClr val="002060"/>
          </a:solidFill>
        </p:spPr>
        <p:txBody>
          <a:bodyPr/>
          <a:lstStyle/>
          <a:p>
            <a:r>
              <a:rPr lang="en-GB" dirty="0">
                <a:solidFill>
                  <a:schemeClr val="bg1"/>
                </a:solidFill>
              </a:rPr>
              <a:t>Positive feelings about editing…</a:t>
            </a:r>
          </a:p>
        </p:txBody>
      </p:sp>
      <p:sp>
        <p:nvSpPr>
          <p:cNvPr id="3" name="Content Placeholder 2">
            <a:extLst>
              <a:ext uri="{FF2B5EF4-FFF2-40B4-BE49-F238E27FC236}">
                <a16:creationId xmlns:a16="http://schemas.microsoft.com/office/drawing/2014/main" id="{E0689A37-6617-4127-B8EA-99927DDFED58}"/>
              </a:ext>
            </a:extLst>
          </p:cNvPr>
          <p:cNvSpPr>
            <a:spLocks noGrp="1"/>
          </p:cNvSpPr>
          <p:nvPr>
            <p:ph idx="1"/>
          </p:nvPr>
        </p:nvSpPr>
        <p:spPr>
          <a:xfrm>
            <a:off x="609600" y="1600201"/>
            <a:ext cx="8335617" cy="3917032"/>
          </a:xfrm>
        </p:spPr>
        <p:txBody>
          <a:bodyPr>
            <a:normAutofit fontScale="77500" lnSpcReduction="20000"/>
          </a:bodyPr>
          <a:lstStyle/>
          <a:p>
            <a:r>
              <a:rPr lang="en-GB" dirty="0"/>
              <a:t>If you’re thinking about editing, you must have written something substantial.</a:t>
            </a:r>
          </a:p>
          <a:p>
            <a:endParaRPr lang="en-GB" dirty="0"/>
          </a:p>
          <a:p>
            <a:r>
              <a:rPr lang="en-GB" dirty="0">
                <a:solidFill>
                  <a:schemeClr val="tx1"/>
                </a:solidFill>
              </a:rPr>
              <a:t>Every single useful change you make is a guaranteed step towards improving the quality of your work.</a:t>
            </a:r>
          </a:p>
          <a:p>
            <a:endParaRPr lang="en-GB" dirty="0">
              <a:solidFill>
                <a:schemeClr val="tx1"/>
              </a:solidFill>
            </a:endParaRPr>
          </a:p>
          <a:p>
            <a:r>
              <a:rPr lang="en-GB" dirty="0">
                <a:solidFill>
                  <a:schemeClr val="tx1"/>
                </a:solidFill>
              </a:rPr>
              <a:t>Easier to criticise and improve on your writing, than it was to produce the writing in the first place</a:t>
            </a:r>
          </a:p>
          <a:p>
            <a:endParaRPr lang="en-GB" dirty="0">
              <a:solidFill>
                <a:schemeClr val="tx1"/>
              </a:solidFill>
            </a:endParaRPr>
          </a:p>
          <a:p>
            <a:r>
              <a:rPr lang="en-GB" dirty="0"/>
              <a:t>R</a:t>
            </a:r>
            <a:r>
              <a:rPr lang="en-GB" dirty="0">
                <a:solidFill>
                  <a:schemeClr val="tx1"/>
                </a:solidFill>
              </a:rPr>
              <a:t>elatively quick to produce significant improvements within the editing stage.</a:t>
            </a:r>
          </a:p>
          <a:p>
            <a:endParaRPr lang="en-GB" dirty="0"/>
          </a:p>
        </p:txBody>
      </p:sp>
      <p:pic>
        <p:nvPicPr>
          <p:cNvPr id="4" name="Picture 3">
            <a:extLst>
              <a:ext uri="{FF2B5EF4-FFF2-40B4-BE49-F238E27FC236}">
                <a16:creationId xmlns:a16="http://schemas.microsoft.com/office/drawing/2014/main" id="{5D2D38FC-A9E8-4609-B980-00E8137A3ADF}"/>
              </a:ext>
            </a:extLst>
          </p:cNvPr>
          <p:cNvPicPr>
            <a:picLocks noChangeAspect="1"/>
          </p:cNvPicPr>
          <p:nvPr/>
        </p:nvPicPr>
        <p:blipFill>
          <a:blip r:embed="rId3"/>
          <a:stretch>
            <a:fillRect/>
          </a:stretch>
        </p:blipFill>
        <p:spPr>
          <a:xfrm>
            <a:off x="8945217" y="2020482"/>
            <a:ext cx="3033730" cy="2817035"/>
          </a:xfrm>
          <a:prstGeom prst="rect">
            <a:avLst/>
          </a:prstGeom>
        </p:spPr>
      </p:pic>
    </p:spTree>
    <p:extLst>
      <p:ext uri="{BB962C8B-B14F-4D97-AF65-F5344CB8AC3E}">
        <p14:creationId xmlns:p14="http://schemas.microsoft.com/office/powerpoint/2010/main" val="298948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4CBAF-F0B0-4717-9DB6-E126E6F550A7}"/>
              </a:ext>
            </a:extLst>
          </p:cNvPr>
          <p:cNvSpPr>
            <a:spLocks noGrp="1"/>
          </p:cNvSpPr>
          <p:nvPr>
            <p:ph type="title"/>
          </p:nvPr>
        </p:nvSpPr>
        <p:spPr>
          <a:solidFill>
            <a:srgbClr val="002060"/>
          </a:solidFill>
        </p:spPr>
        <p:txBody>
          <a:bodyPr/>
          <a:lstStyle/>
          <a:p>
            <a:r>
              <a:rPr lang="en-GB" dirty="0">
                <a:solidFill>
                  <a:schemeClr val="bg1"/>
                </a:solidFill>
              </a:rPr>
              <a:t>Task</a:t>
            </a:r>
          </a:p>
        </p:txBody>
      </p:sp>
      <p:sp>
        <p:nvSpPr>
          <p:cNvPr id="5" name="Content Placeholder 4">
            <a:extLst>
              <a:ext uri="{FF2B5EF4-FFF2-40B4-BE49-F238E27FC236}">
                <a16:creationId xmlns:a16="http://schemas.microsoft.com/office/drawing/2014/main" id="{2AC7C2F0-1DC5-4D8B-8AF9-77F54936D2D2}"/>
              </a:ext>
            </a:extLst>
          </p:cNvPr>
          <p:cNvSpPr>
            <a:spLocks noGrp="1"/>
          </p:cNvSpPr>
          <p:nvPr>
            <p:ph sz="half" idx="1"/>
          </p:nvPr>
        </p:nvSpPr>
        <p:spPr/>
        <p:txBody>
          <a:bodyPr/>
          <a:lstStyle/>
          <a:p>
            <a:pPr marL="0" indent="0">
              <a:buNone/>
            </a:pPr>
            <a:endParaRPr lang="en-GB" dirty="0"/>
          </a:p>
          <a:p>
            <a:pPr marL="0" indent="0">
              <a:buNone/>
            </a:pPr>
            <a:endParaRPr lang="en-GB" dirty="0"/>
          </a:p>
          <a:p>
            <a:pPr marL="0" indent="0">
              <a:buNone/>
            </a:pPr>
            <a:r>
              <a:rPr lang="en-GB" dirty="0"/>
              <a:t>Compile a checklist for when you need to edit your work</a:t>
            </a:r>
          </a:p>
          <a:p>
            <a:endParaRPr lang="en-GB" dirty="0"/>
          </a:p>
        </p:txBody>
      </p:sp>
      <p:pic>
        <p:nvPicPr>
          <p:cNvPr id="7" name="Content Placeholder 6">
            <a:extLst>
              <a:ext uri="{FF2B5EF4-FFF2-40B4-BE49-F238E27FC236}">
                <a16:creationId xmlns:a16="http://schemas.microsoft.com/office/drawing/2014/main" id="{7E4550F1-21A9-4D52-8BA6-AD68DA273E62}"/>
              </a:ext>
            </a:extLst>
          </p:cNvPr>
          <p:cNvPicPr>
            <a:picLocks noGrp="1" noChangeAspect="1"/>
          </p:cNvPicPr>
          <p:nvPr>
            <p:ph sz="half" idx="2"/>
          </p:nvPr>
        </p:nvPicPr>
        <p:blipFill>
          <a:blip r:embed="rId3"/>
          <a:stretch>
            <a:fillRect/>
          </a:stretch>
        </p:blipFill>
        <p:spPr>
          <a:xfrm>
            <a:off x="6680192" y="1600200"/>
            <a:ext cx="4419616" cy="3989388"/>
          </a:xfrm>
          <a:prstGeom prst="rect">
            <a:avLst/>
          </a:prstGeom>
        </p:spPr>
      </p:pic>
    </p:spTree>
    <p:extLst>
      <p:ext uri="{BB962C8B-B14F-4D97-AF65-F5344CB8AC3E}">
        <p14:creationId xmlns:p14="http://schemas.microsoft.com/office/powerpoint/2010/main" val="1816488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F587D-D760-4E7F-8979-EF601018B6C6}"/>
              </a:ext>
            </a:extLst>
          </p:cNvPr>
          <p:cNvSpPr>
            <a:spLocks noGrp="1"/>
          </p:cNvSpPr>
          <p:nvPr>
            <p:ph type="title"/>
          </p:nvPr>
        </p:nvSpPr>
        <p:spPr>
          <a:solidFill>
            <a:srgbClr val="002060"/>
          </a:solidFill>
        </p:spPr>
        <p:txBody>
          <a:bodyPr/>
          <a:lstStyle/>
          <a:p>
            <a:r>
              <a:rPr lang="en-GB" dirty="0">
                <a:solidFill>
                  <a:schemeClr val="bg1"/>
                </a:solidFill>
              </a:rPr>
              <a:t>Editing your work - checklist</a:t>
            </a:r>
          </a:p>
        </p:txBody>
      </p:sp>
      <p:sp>
        <p:nvSpPr>
          <p:cNvPr id="3" name="Content Placeholder 2">
            <a:extLst>
              <a:ext uri="{FF2B5EF4-FFF2-40B4-BE49-F238E27FC236}">
                <a16:creationId xmlns:a16="http://schemas.microsoft.com/office/drawing/2014/main" id="{224BDF6A-8136-4915-B972-C2D1F0CF671F}"/>
              </a:ext>
            </a:extLst>
          </p:cNvPr>
          <p:cNvSpPr>
            <a:spLocks noGrp="1"/>
          </p:cNvSpPr>
          <p:nvPr>
            <p:ph idx="1"/>
          </p:nvPr>
        </p:nvSpPr>
        <p:spPr>
          <a:xfrm>
            <a:off x="609600" y="1600201"/>
            <a:ext cx="7938052" cy="3917032"/>
          </a:xfrm>
        </p:spPr>
        <p:txBody>
          <a:bodyPr>
            <a:normAutofit lnSpcReduction="10000"/>
          </a:bodyPr>
          <a:lstStyle/>
          <a:p>
            <a:r>
              <a:rPr lang="en-GB" dirty="0">
                <a:latin typeface="Myriad Pro"/>
              </a:rPr>
              <a:t>Is it clear and readable</a:t>
            </a:r>
          </a:p>
          <a:p>
            <a:r>
              <a:rPr lang="en-GB" dirty="0">
                <a:latin typeface="Myriad Pro"/>
              </a:rPr>
              <a:t>Is there a coherent and logical argument </a:t>
            </a:r>
          </a:p>
          <a:p>
            <a:r>
              <a:rPr lang="en-GB" dirty="0">
                <a:latin typeface="Myriad Pro"/>
              </a:rPr>
              <a:t>Does it answer the question/assignment </a:t>
            </a:r>
          </a:p>
          <a:p>
            <a:r>
              <a:rPr lang="en-GB" dirty="0">
                <a:latin typeface="Myriad Pro"/>
              </a:rPr>
              <a:t>Does it stay on topic </a:t>
            </a:r>
          </a:p>
          <a:p>
            <a:r>
              <a:rPr lang="en-GB" dirty="0">
                <a:latin typeface="Myriad Pro"/>
              </a:rPr>
              <a:t>Is it structured to help guide the reader smoothly through their argument </a:t>
            </a:r>
          </a:p>
          <a:p>
            <a:r>
              <a:rPr lang="en-GB" dirty="0">
                <a:latin typeface="Myriad Pro"/>
              </a:rPr>
              <a:t>Does is stay within the word count</a:t>
            </a:r>
          </a:p>
          <a:p>
            <a:endParaRPr lang="en-GB" dirty="0"/>
          </a:p>
        </p:txBody>
      </p:sp>
      <p:pic>
        <p:nvPicPr>
          <p:cNvPr id="5" name="Picture 4">
            <a:extLst>
              <a:ext uri="{FF2B5EF4-FFF2-40B4-BE49-F238E27FC236}">
                <a16:creationId xmlns:a16="http://schemas.microsoft.com/office/drawing/2014/main" id="{5B339E19-A551-4185-AF2C-074B10DE9DB0}"/>
              </a:ext>
            </a:extLst>
          </p:cNvPr>
          <p:cNvPicPr>
            <a:picLocks noChangeAspect="1"/>
          </p:cNvPicPr>
          <p:nvPr/>
        </p:nvPicPr>
        <p:blipFill>
          <a:blip r:embed="rId3"/>
          <a:stretch>
            <a:fillRect/>
          </a:stretch>
        </p:blipFill>
        <p:spPr>
          <a:xfrm>
            <a:off x="9276829" y="2483522"/>
            <a:ext cx="2066723" cy="1572904"/>
          </a:xfrm>
          <a:prstGeom prst="rect">
            <a:avLst/>
          </a:prstGeom>
        </p:spPr>
      </p:pic>
    </p:spTree>
    <p:extLst>
      <p:ext uri="{BB962C8B-B14F-4D97-AF65-F5344CB8AC3E}">
        <p14:creationId xmlns:p14="http://schemas.microsoft.com/office/powerpoint/2010/main" val="351094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F801F-D543-4288-AB64-187A4A2D95D2}"/>
              </a:ext>
            </a:extLst>
          </p:cNvPr>
          <p:cNvSpPr>
            <a:spLocks noGrp="1"/>
          </p:cNvSpPr>
          <p:nvPr>
            <p:ph type="title"/>
          </p:nvPr>
        </p:nvSpPr>
        <p:spPr>
          <a:solidFill>
            <a:srgbClr val="002060"/>
          </a:solidFill>
        </p:spPr>
        <p:txBody>
          <a:bodyPr/>
          <a:lstStyle/>
          <a:p>
            <a:r>
              <a:rPr lang="en-GB" dirty="0">
                <a:solidFill>
                  <a:schemeClr val="bg1"/>
                </a:solidFill>
              </a:rPr>
              <a:t>Consider…….</a:t>
            </a:r>
          </a:p>
        </p:txBody>
      </p:sp>
      <p:sp>
        <p:nvSpPr>
          <p:cNvPr id="3" name="Content Placeholder 2">
            <a:extLst>
              <a:ext uri="{FF2B5EF4-FFF2-40B4-BE49-F238E27FC236}">
                <a16:creationId xmlns:a16="http://schemas.microsoft.com/office/drawing/2014/main" id="{AF099703-AFD5-49D7-A7CE-E7E994A1D548}"/>
              </a:ext>
            </a:extLst>
          </p:cNvPr>
          <p:cNvSpPr>
            <a:spLocks noGrp="1"/>
          </p:cNvSpPr>
          <p:nvPr>
            <p:ph idx="1"/>
          </p:nvPr>
        </p:nvSpPr>
        <p:spPr/>
        <p:txBody>
          <a:bodyPr>
            <a:normAutofit fontScale="92500" lnSpcReduction="20000"/>
          </a:bodyPr>
          <a:lstStyle/>
          <a:p>
            <a:r>
              <a:rPr lang="en-GB" dirty="0">
                <a:latin typeface="+mj-lt"/>
              </a:rPr>
              <a:t>Do not assume your reader will know what you are writing about</a:t>
            </a:r>
          </a:p>
          <a:p>
            <a:r>
              <a:rPr lang="en-GB" dirty="0">
                <a:latin typeface="+mj-lt"/>
              </a:rPr>
              <a:t>Explain everything in detail in a logical order </a:t>
            </a:r>
          </a:p>
          <a:p>
            <a:r>
              <a:rPr lang="en-GB" dirty="0">
                <a:latin typeface="+mj-lt"/>
              </a:rPr>
              <a:t>The use of acronyms/abbreviations make sure you write the word in full when you first introduce for example…..United Kingdom (UK)</a:t>
            </a:r>
          </a:p>
          <a:p>
            <a:r>
              <a:rPr lang="en-GB" dirty="0">
                <a:latin typeface="+mj-lt"/>
              </a:rPr>
              <a:t>Back up all facts and claims with references </a:t>
            </a:r>
          </a:p>
          <a:p>
            <a:r>
              <a:rPr lang="en-GB" dirty="0">
                <a:latin typeface="+mj-lt"/>
              </a:rPr>
              <a:t>Try and use plain English</a:t>
            </a:r>
          </a:p>
          <a:p>
            <a:r>
              <a:rPr lang="en-GB" dirty="0">
                <a:latin typeface="+mj-lt"/>
              </a:rPr>
              <a:t>Never use slang words or statements</a:t>
            </a:r>
          </a:p>
          <a:p>
            <a:endParaRPr lang="en-GB" dirty="0"/>
          </a:p>
        </p:txBody>
      </p:sp>
    </p:spTree>
    <p:extLst>
      <p:ext uri="{BB962C8B-B14F-4D97-AF65-F5344CB8AC3E}">
        <p14:creationId xmlns:p14="http://schemas.microsoft.com/office/powerpoint/2010/main" val="3880179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7A8DF-4C92-4D70-9F04-7C83D2324786}"/>
              </a:ext>
            </a:extLst>
          </p:cNvPr>
          <p:cNvSpPr>
            <a:spLocks noGrp="1"/>
          </p:cNvSpPr>
          <p:nvPr>
            <p:ph type="title"/>
          </p:nvPr>
        </p:nvSpPr>
        <p:spPr>
          <a:solidFill>
            <a:srgbClr val="002060"/>
          </a:solidFill>
        </p:spPr>
        <p:txBody>
          <a:bodyPr/>
          <a:lstStyle/>
          <a:p>
            <a:r>
              <a:rPr lang="en-GB" dirty="0">
                <a:solidFill>
                  <a:schemeClr val="bg1"/>
                </a:solidFill>
              </a:rPr>
              <a:t>Checklist suggestions</a:t>
            </a:r>
          </a:p>
        </p:txBody>
      </p:sp>
      <p:sp>
        <p:nvSpPr>
          <p:cNvPr id="3" name="Content Placeholder 2">
            <a:extLst>
              <a:ext uri="{FF2B5EF4-FFF2-40B4-BE49-F238E27FC236}">
                <a16:creationId xmlns:a16="http://schemas.microsoft.com/office/drawing/2014/main" id="{48894E72-1E69-43CD-B763-537ED66172EF}"/>
              </a:ext>
            </a:extLst>
          </p:cNvPr>
          <p:cNvSpPr>
            <a:spLocks noGrp="1"/>
          </p:cNvSpPr>
          <p:nvPr>
            <p:ph idx="1"/>
          </p:nvPr>
        </p:nvSpPr>
        <p:spPr/>
        <p:txBody>
          <a:bodyPr>
            <a:normAutofit fontScale="70000" lnSpcReduction="20000"/>
          </a:bodyPr>
          <a:lstStyle/>
          <a:p>
            <a:pPr>
              <a:buFont typeface="+mj-lt"/>
              <a:buAutoNum type="arabicPeriod"/>
            </a:pPr>
            <a:r>
              <a:rPr lang="en-GB" dirty="0">
                <a:latin typeface="Century Gothic" panose="020B0502020202020204" pitchFamily="34" charset="0"/>
              </a:rPr>
              <a:t>What I have written fits the assignment, in terms of content and format</a:t>
            </a:r>
          </a:p>
          <a:p>
            <a:pPr>
              <a:buFont typeface="+mj-lt"/>
              <a:buAutoNum type="arabicPeriod"/>
            </a:pPr>
            <a:r>
              <a:rPr lang="en-GB" dirty="0">
                <a:latin typeface="Century Gothic" panose="020B0502020202020204" pitchFamily="34" charset="0"/>
              </a:rPr>
              <a:t>I have provided adequate background information for the topic of my paper</a:t>
            </a:r>
          </a:p>
          <a:p>
            <a:pPr>
              <a:buFont typeface="+mj-lt"/>
              <a:buAutoNum type="arabicPeriod"/>
            </a:pPr>
            <a:r>
              <a:rPr lang="en-GB" dirty="0">
                <a:latin typeface="Century Gothic" panose="020B0502020202020204" pitchFamily="34" charset="0"/>
              </a:rPr>
              <a:t>Each of my paragraphs link</a:t>
            </a:r>
          </a:p>
          <a:p>
            <a:pPr>
              <a:buFont typeface="+mj-lt"/>
              <a:buAutoNum type="arabicPeriod"/>
            </a:pPr>
            <a:r>
              <a:rPr lang="en-GB" dirty="0">
                <a:latin typeface="Century Gothic" panose="020B0502020202020204" pitchFamily="34" charset="0"/>
              </a:rPr>
              <a:t>Which each paragraph I introduce, state, support and discuss</a:t>
            </a:r>
          </a:p>
          <a:p>
            <a:pPr>
              <a:buFont typeface="+mj-lt"/>
              <a:buAutoNum type="arabicPeriod"/>
            </a:pPr>
            <a:r>
              <a:rPr lang="en-GB" dirty="0">
                <a:latin typeface="Century Gothic" panose="020B0502020202020204" pitchFamily="34" charset="0"/>
              </a:rPr>
              <a:t>I use a variety of reliable, academic resources to support my ideas</a:t>
            </a:r>
          </a:p>
          <a:p>
            <a:pPr>
              <a:buFont typeface="+mj-lt"/>
              <a:buAutoNum type="arabicPeriod"/>
            </a:pPr>
            <a:r>
              <a:rPr lang="en-GB" dirty="0">
                <a:latin typeface="Century Gothic" panose="020B0502020202020204" pitchFamily="34" charset="0"/>
              </a:rPr>
              <a:t>I paraphrase my resources more than I quote them </a:t>
            </a:r>
          </a:p>
          <a:p>
            <a:pPr>
              <a:buFont typeface="+mj-lt"/>
              <a:buAutoNum type="arabicPeriod"/>
            </a:pPr>
            <a:r>
              <a:rPr lang="en-GB" dirty="0">
                <a:latin typeface="Century Gothic" panose="020B0502020202020204" pitchFamily="34" charset="0"/>
              </a:rPr>
              <a:t>I have used Harvard correctly, in-text and references list</a:t>
            </a:r>
          </a:p>
          <a:p>
            <a:pPr>
              <a:buFont typeface="+mj-lt"/>
              <a:buAutoNum type="arabicPeriod"/>
            </a:pPr>
            <a:r>
              <a:rPr lang="en-GB" dirty="0">
                <a:latin typeface="Century Gothic" panose="020B0502020202020204" pitchFamily="34" charset="0"/>
              </a:rPr>
              <a:t>Conclusion is brief and summarises </a:t>
            </a:r>
          </a:p>
          <a:p>
            <a:pPr>
              <a:buFont typeface="+mj-lt"/>
              <a:buAutoNum type="arabicPeriod"/>
            </a:pPr>
            <a:r>
              <a:rPr lang="en-GB" dirty="0">
                <a:latin typeface="Century Gothic" panose="020B0502020202020204" pitchFamily="34" charset="0"/>
              </a:rPr>
              <a:t>My paper is straightforward to read </a:t>
            </a:r>
          </a:p>
          <a:p>
            <a:endParaRPr lang="en-GB" dirty="0"/>
          </a:p>
        </p:txBody>
      </p:sp>
      <p:pic>
        <p:nvPicPr>
          <p:cNvPr id="4" name="Picture 3">
            <a:extLst>
              <a:ext uri="{FF2B5EF4-FFF2-40B4-BE49-F238E27FC236}">
                <a16:creationId xmlns:a16="http://schemas.microsoft.com/office/drawing/2014/main" id="{8AAE6C9B-BE25-4C2B-A70C-B61AAAFC620E}"/>
              </a:ext>
            </a:extLst>
          </p:cNvPr>
          <p:cNvPicPr>
            <a:picLocks noChangeAspect="1"/>
          </p:cNvPicPr>
          <p:nvPr/>
        </p:nvPicPr>
        <p:blipFill>
          <a:blip r:embed="rId3"/>
          <a:stretch>
            <a:fillRect/>
          </a:stretch>
        </p:blipFill>
        <p:spPr>
          <a:xfrm>
            <a:off x="9734029" y="3687926"/>
            <a:ext cx="2066723" cy="1572904"/>
          </a:xfrm>
          <a:prstGeom prst="rect">
            <a:avLst/>
          </a:prstGeom>
        </p:spPr>
      </p:pic>
    </p:spTree>
    <p:extLst>
      <p:ext uri="{BB962C8B-B14F-4D97-AF65-F5344CB8AC3E}">
        <p14:creationId xmlns:p14="http://schemas.microsoft.com/office/powerpoint/2010/main" val="1754982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ED57C0-3DB8-4CD4-832E-F79501DA76B2}"/>
              </a:ext>
            </a:extLst>
          </p:cNvPr>
          <p:cNvPicPr>
            <a:picLocks noChangeAspect="1"/>
          </p:cNvPicPr>
          <p:nvPr/>
        </p:nvPicPr>
        <p:blipFill>
          <a:blip r:embed="rId3"/>
          <a:stretch>
            <a:fillRect/>
          </a:stretch>
        </p:blipFill>
        <p:spPr>
          <a:xfrm>
            <a:off x="1800996" y="1484207"/>
            <a:ext cx="8590008" cy="3889585"/>
          </a:xfrm>
          <a:prstGeom prst="rect">
            <a:avLst/>
          </a:prstGeom>
        </p:spPr>
      </p:pic>
      <p:sp>
        <p:nvSpPr>
          <p:cNvPr id="7" name="Title 6">
            <a:extLst>
              <a:ext uri="{FF2B5EF4-FFF2-40B4-BE49-F238E27FC236}">
                <a16:creationId xmlns:a16="http://schemas.microsoft.com/office/drawing/2014/main" id="{EB83D947-20D0-418D-A9C5-119BBCD0F6B0}"/>
              </a:ext>
            </a:extLst>
          </p:cNvPr>
          <p:cNvSpPr>
            <a:spLocks noGrp="1"/>
          </p:cNvSpPr>
          <p:nvPr>
            <p:ph type="title"/>
          </p:nvPr>
        </p:nvSpPr>
        <p:spPr>
          <a:solidFill>
            <a:srgbClr val="002060"/>
          </a:solidFill>
        </p:spPr>
        <p:txBody>
          <a:bodyPr/>
          <a:lstStyle/>
          <a:p>
            <a:r>
              <a:rPr lang="en-GB" dirty="0">
                <a:solidFill>
                  <a:schemeClr val="bg1"/>
                </a:solidFill>
              </a:rPr>
              <a:t>Reducing, Simplifying &amp; Shortening</a:t>
            </a:r>
          </a:p>
        </p:txBody>
      </p:sp>
    </p:spTree>
    <p:extLst>
      <p:ext uri="{BB962C8B-B14F-4D97-AF65-F5344CB8AC3E}">
        <p14:creationId xmlns:p14="http://schemas.microsoft.com/office/powerpoint/2010/main" val="670233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23BE3-0558-434F-B09A-C9E8419E73BC}"/>
              </a:ext>
            </a:extLst>
          </p:cNvPr>
          <p:cNvSpPr>
            <a:spLocks noGrp="1"/>
          </p:cNvSpPr>
          <p:nvPr>
            <p:ph type="title"/>
          </p:nvPr>
        </p:nvSpPr>
        <p:spPr>
          <a:solidFill>
            <a:srgbClr val="002060"/>
          </a:solidFill>
        </p:spPr>
        <p:txBody>
          <a:bodyPr/>
          <a:lstStyle/>
          <a:p>
            <a:r>
              <a:rPr lang="en-GB" dirty="0">
                <a:solidFill>
                  <a:schemeClr val="bg1"/>
                </a:solidFill>
              </a:rPr>
              <a:t>Editing to increase word count</a:t>
            </a:r>
          </a:p>
        </p:txBody>
      </p:sp>
      <p:sp>
        <p:nvSpPr>
          <p:cNvPr id="3" name="Content Placeholder 2">
            <a:extLst>
              <a:ext uri="{FF2B5EF4-FFF2-40B4-BE49-F238E27FC236}">
                <a16:creationId xmlns:a16="http://schemas.microsoft.com/office/drawing/2014/main" id="{F491D224-AC5F-4E11-81B5-3A65CC86F81D}"/>
              </a:ext>
            </a:extLst>
          </p:cNvPr>
          <p:cNvSpPr>
            <a:spLocks noGrp="1"/>
          </p:cNvSpPr>
          <p:nvPr>
            <p:ph idx="1"/>
          </p:nvPr>
        </p:nvSpPr>
        <p:spPr/>
        <p:txBody>
          <a:bodyPr>
            <a:normAutofit fontScale="92500" lnSpcReduction="10000"/>
          </a:bodyPr>
          <a:lstStyle/>
          <a:p>
            <a:pPr marL="0" indent="0">
              <a:buNone/>
            </a:pPr>
            <a:r>
              <a:rPr lang="en-GB" sz="3200" dirty="0"/>
              <a:t>Techniques that can be used to increase your word count:</a:t>
            </a:r>
          </a:p>
          <a:p>
            <a:endParaRPr lang="en-GB" sz="3200" dirty="0"/>
          </a:p>
          <a:p>
            <a:r>
              <a:rPr lang="en-GB" sz="3200" dirty="0"/>
              <a:t>Taking the idea that is contained in one sentence, then developing it into a whole paragraph;</a:t>
            </a:r>
          </a:p>
          <a:p>
            <a:r>
              <a:rPr lang="en-GB" sz="3200" dirty="0"/>
              <a:t>Increasing the amount of comment as opposed to pure description</a:t>
            </a:r>
          </a:p>
          <a:p>
            <a:r>
              <a:rPr lang="en-GB" sz="3200" dirty="0"/>
              <a:t>Being more generous with signposting, linking and summaries</a:t>
            </a:r>
          </a:p>
          <a:p>
            <a:endParaRPr lang="en-GB" dirty="0"/>
          </a:p>
        </p:txBody>
      </p:sp>
    </p:spTree>
    <p:extLst>
      <p:ext uri="{BB962C8B-B14F-4D97-AF65-F5344CB8AC3E}">
        <p14:creationId xmlns:p14="http://schemas.microsoft.com/office/powerpoint/2010/main" val="1993274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AD2EB-F838-49E8-B158-912A12284E6D}"/>
              </a:ext>
            </a:extLst>
          </p:cNvPr>
          <p:cNvSpPr>
            <a:spLocks noGrp="1"/>
          </p:cNvSpPr>
          <p:nvPr>
            <p:ph type="title"/>
          </p:nvPr>
        </p:nvSpPr>
        <p:spPr>
          <a:solidFill>
            <a:srgbClr val="002060"/>
          </a:solidFill>
        </p:spPr>
        <p:txBody>
          <a:bodyPr/>
          <a:lstStyle/>
          <a:p>
            <a:r>
              <a:rPr lang="en-GB" dirty="0">
                <a:solidFill>
                  <a:schemeClr val="bg1"/>
                </a:solidFill>
              </a:rPr>
              <a:t>Proofreading</a:t>
            </a:r>
          </a:p>
        </p:txBody>
      </p:sp>
      <p:sp>
        <p:nvSpPr>
          <p:cNvPr id="3" name="Content Placeholder 2">
            <a:extLst>
              <a:ext uri="{FF2B5EF4-FFF2-40B4-BE49-F238E27FC236}">
                <a16:creationId xmlns:a16="http://schemas.microsoft.com/office/drawing/2014/main" id="{C2AA7C44-BE1B-4290-B6BD-8751C923FFC9}"/>
              </a:ext>
            </a:extLst>
          </p:cNvPr>
          <p:cNvSpPr>
            <a:spLocks noGrp="1"/>
          </p:cNvSpPr>
          <p:nvPr>
            <p:ph idx="1"/>
          </p:nvPr>
        </p:nvSpPr>
        <p:spPr>
          <a:xfrm>
            <a:off x="609600" y="1600201"/>
            <a:ext cx="8912087" cy="3917032"/>
          </a:xfrm>
        </p:spPr>
        <p:txBody>
          <a:bodyPr>
            <a:normAutofit fontScale="92500" lnSpcReduction="20000"/>
          </a:bodyPr>
          <a:lstStyle/>
          <a:p>
            <a:r>
              <a:rPr lang="en-GB" sz="3200" dirty="0"/>
              <a:t>Essential part of the writing process</a:t>
            </a:r>
          </a:p>
          <a:p>
            <a:r>
              <a:rPr lang="en-GB" sz="3200" dirty="0"/>
              <a:t>Final step to take to ensure you are communicating your ideas</a:t>
            </a:r>
          </a:p>
          <a:p>
            <a:r>
              <a:rPr lang="en-GB" sz="3200" dirty="0"/>
              <a:t>Ensuring you are sticking to the assignment task and learning outcomes</a:t>
            </a:r>
          </a:p>
          <a:p>
            <a:r>
              <a:rPr lang="en-GB" sz="3200" dirty="0"/>
              <a:t>More than just a spell check</a:t>
            </a:r>
          </a:p>
          <a:p>
            <a:r>
              <a:rPr lang="en-GB" sz="3200" dirty="0"/>
              <a:t>Making sure references are accurate </a:t>
            </a:r>
          </a:p>
          <a:p>
            <a:r>
              <a:rPr lang="en-GB" sz="3200" dirty="0"/>
              <a:t>Clarifying any remaining questions or limitations of your work</a:t>
            </a:r>
          </a:p>
          <a:p>
            <a:endParaRPr lang="en-GB" dirty="0"/>
          </a:p>
        </p:txBody>
      </p:sp>
      <p:pic>
        <p:nvPicPr>
          <p:cNvPr id="4" name="Picture 3">
            <a:extLst>
              <a:ext uri="{FF2B5EF4-FFF2-40B4-BE49-F238E27FC236}">
                <a16:creationId xmlns:a16="http://schemas.microsoft.com/office/drawing/2014/main" id="{0289E92C-48E5-4949-9C4C-8A08766E68A7}"/>
              </a:ext>
            </a:extLst>
          </p:cNvPr>
          <p:cNvPicPr>
            <a:picLocks noChangeAspect="1"/>
          </p:cNvPicPr>
          <p:nvPr/>
        </p:nvPicPr>
        <p:blipFill>
          <a:blip r:embed="rId3"/>
          <a:stretch>
            <a:fillRect/>
          </a:stretch>
        </p:blipFill>
        <p:spPr>
          <a:xfrm>
            <a:off x="9521687" y="3942617"/>
            <a:ext cx="2368823" cy="1223244"/>
          </a:xfrm>
          <a:prstGeom prst="rect">
            <a:avLst/>
          </a:prstGeom>
        </p:spPr>
      </p:pic>
    </p:spTree>
    <p:extLst>
      <p:ext uri="{BB962C8B-B14F-4D97-AF65-F5344CB8AC3E}">
        <p14:creationId xmlns:p14="http://schemas.microsoft.com/office/powerpoint/2010/main" val="202849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F9C2C-2C81-4AAC-BB92-0B8E7B3014B9}"/>
              </a:ext>
            </a:extLst>
          </p:cNvPr>
          <p:cNvSpPr>
            <a:spLocks noGrp="1"/>
          </p:cNvSpPr>
          <p:nvPr>
            <p:ph type="title"/>
          </p:nvPr>
        </p:nvSpPr>
        <p:spPr>
          <a:solidFill>
            <a:srgbClr val="002060"/>
          </a:solidFill>
        </p:spPr>
        <p:txBody>
          <a:bodyPr/>
          <a:lstStyle/>
          <a:p>
            <a:r>
              <a:rPr lang="en-GB" dirty="0">
                <a:solidFill>
                  <a:schemeClr val="bg1"/>
                </a:solidFill>
              </a:rPr>
              <a:t>3 main areas</a:t>
            </a:r>
          </a:p>
        </p:txBody>
      </p:sp>
      <p:graphicFrame>
        <p:nvGraphicFramePr>
          <p:cNvPr id="4" name="Content Placeholder 2">
            <a:extLst>
              <a:ext uri="{FF2B5EF4-FFF2-40B4-BE49-F238E27FC236}">
                <a16:creationId xmlns:a16="http://schemas.microsoft.com/office/drawing/2014/main" id="{6091A71A-3F8D-4471-8174-BAAD0B2AFC37}"/>
              </a:ext>
            </a:extLst>
          </p:cNvPr>
          <p:cNvGraphicFramePr>
            <a:graphicFrameLocks noGrp="1"/>
          </p:cNvGraphicFramePr>
          <p:nvPr>
            <p:ph idx="1"/>
            <p:extLst>
              <p:ext uri="{D42A27DB-BD31-4B8C-83A1-F6EECF244321}">
                <p14:modId xmlns:p14="http://schemas.microsoft.com/office/powerpoint/2010/main" val="4033872455"/>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2632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CFD2A-EB31-438C-BF55-90E63DC42AB2}"/>
              </a:ext>
            </a:extLst>
          </p:cNvPr>
          <p:cNvSpPr>
            <a:spLocks noGrp="1"/>
          </p:cNvSpPr>
          <p:nvPr>
            <p:ph type="title"/>
          </p:nvPr>
        </p:nvSpPr>
        <p:spPr>
          <a:solidFill>
            <a:srgbClr val="002060"/>
          </a:solidFill>
        </p:spPr>
        <p:txBody>
          <a:bodyPr>
            <a:normAutofit/>
          </a:bodyPr>
          <a:lstStyle/>
          <a:p>
            <a:r>
              <a:rPr lang="en-GB" dirty="0">
                <a:solidFill>
                  <a:schemeClr val="bg1"/>
                </a:solidFill>
              </a:rPr>
              <a:t>Essay flow…….</a:t>
            </a:r>
          </a:p>
        </p:txBody>
      </p:sp>
      <p:sp>
        <p:nvSpPr>
          <p:cNvPr id="3" name="Content Placeholder 2">
            <a:extLst>
              <a:ext uri="{FF2B5EF4-FFF2-40B4-BE49-F238E27FC236}">
                <a16:creationId xmlns:a16="http://schemas.microsoft.com/office/drawing/2014/main" id="{89B02E3F-DA6A-45A4-8DC3-8A6BED0D02C7}"/>
              </a:ext>
            </a:extLst>
          </p:cNvPr>
          <p:cNvSpPr>
            <a:spLocks noGrp="1"/>
          </p:cNvSpPr>
          <p:nvPr>
            <p:ph idx="1"/>
          </p:nvPr>
        </p:nvSpPr>
        <p:spPr/>
        <p:txBody>
          <a:bodyPr>
            <a:normAutofit fontScale="92500" lnSpcReduction="20000"/>
          </a:bodyPr>
          <a:lstStyle/>
          <a:p>
            <a:r>
              <a:rPr lang="en-GB" sz="3200" b="1" dirty="0">
                <a:solidFill>
                  <a:srgbClr val="0070C0"/>
                </a:solidFill>
              </a:rPr>
              <a:t>Is your argument ordered logically? </a:t>
            </a:r>
            <a:r>
              <a:rPr lang="en-GB" sz="3200" dirty="0"/>
              <a:t>– ideas should be organised in a way that makes sense that enables your reader to easily follow the flow are your argument </a:t>
            </a:r>
          </a:p>
          <a:p>
            <a:endParaRPr lang="en-GB" sz="3200" dirty="0"/>
          </a:p>
          <a:p>
            <a:r>
              <a:rPr lang="en-GB" sz="3200" b="1" dirty="0">
                <a:solidFill>
                  <a:srgbClr val="0070C0"/>
                </a:solidFill>
              </a:rPr>
              <a:t>Are your paragraphs well structured? </a:t>
            </a:r>
            <a:r>
              <a:rPr lang="en-GB" sz="3200" dirty="0"/>
              <a:t>– each paragraph should contain one main idea</a:t>
            </a:r>
          </a:p>
          <a:p>
            <a:endParaRPr lang="en-GB" sz="3200" dirty="0"/>
          </a:p>
          <a:p>
            <a:r>
              <a:rPr lang="en-GB" sz="3200" b="1" dirty="0">
                <a:solidFill>
                  <a:srgbClr val="0070C0"/>
                </a:solidFill>
              </a:rPr>
              <a:t>Are your paragraphs linked? </a:t>
            </a:r>
            <a:r>
              <a:rPr lang="en-GB" sz="3200" dirty="0"/>
              <a:t>– each paragraph should begin with a sentence that links to the previous paragraph </a:t>
            </a:r>
          </a:p>
          <a:p>
            <a:endParaRPr lang="en-GB" dirty="0"/>
          </a:p>
        </p:txBody>
      </p:sp>
    </p:spTree>
    <p:extLst>
      <p:ext uri="{BB962C8B-B14F-4D97-AF65-F5344CB8AC3E}">
        <p14:creationId xmlns:p14="http://schemas.microsoft.com/office/powerpoint/2010/main" val="3359259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50B9-6FD8-43B3-B62D-0E9DA4DBC424}"/>
              </a:ext>
            </a:extLst>
          </p:cNvPr>
          <p:cNvSpPr>
            <a:spLocks noGrp="1"/>
          </p:cNvSpPr>
          <p:nvPr>
            <p:ph type="title"/>
          </p:nvPr>
        </p:nvSpPr>
        <p:spPr>
          <a:solidFill>
            <a:srgbClr val="002060"/>
          </a:solidFill>
        </p:spPr>
        <p:txBody>
          <a:bodyPr/>
          <a:lstStyle/>
          <a:p>
            <a:r>
              <a:rPr lang="en-GB" dirty="0">
                <a:solidFill>
                  <a:schemeClr val="bg1"/>
                </a:solidFill>
              </a:rPr>
              <a:t>continued</a:t>
            </a:r>
          </a:p>
        </p:txBody>
      </p:sp>
      <p:sp>
        <p:nvSpPr>
          <p:cNvPr id="3" name="Content Placeholder 2">
            <a:extLst>
              <a:ext uri="{FF2B5EF4-FFF2-40B4-BE49-F238E27FC236}">
                <a16:creationId xmlns:a16="http://schemas.microsoft.com/office/drawing/2014/main" id="{3F4EB106-140A-49BD-8661-CEE02DDCE5E9}"/>
              </a:ext>
            </a:extLst>
          </p:cNvPr>
          <p:cNvSpPr>
            <a:spLocks noGrp="1"/>
          </p:cNvSpPr>
          <p:nvPr>
            <p:ph idx="1"/>
          </p:nvPr>
        </p:nvSpPr>
        <p:spPr/>
        <p:txBody>
          <a:bodyPr>
            <a:normAutofit lnSpcReduction="10000"/>
          </a:bodyPr>
          <a:lstStyle/>
          <a:p>
            <a:r>
              <a:rPr lang="en-GB" sz="3200" b="1" dirty="0">
                <a:solidFill>
                  <a:srgbClr val="0070C0"/>
                </a:solidFill>
              </a:rPr>
              <a:t>Sentences complete? </a:t>
            </a:r>
            <a:r>
              <a:rPr lang="en-GB" sz="3200" dirty="0"/>
              <a:t>– ensure that your sentences are complete, make sure they make sense, try avoiding really long sentences</a:t>
            </a:r>
          </a:p>
          <a:p>
            <a:endParaRPr lang="en-GB" sz="3200" dirty="0"/>
          </a:p>
          <a:p>
            <a:r>
              <a:rPr lang="en-GB" sz="3200" b="1" dirty="0">
                <a:solidFill>
                  <a:srgbClr val="0070C0"/>
                </a:solidFill>
              </a:rPr>
              <a:t>Is your introduction and conclusion strong? </a:t>
            </a:r>
            <a:r>
              <a:rPr lang="en-GB" sz="3200" dirty="0"/>
              <a:t>– your introduction should have a concise statement of how you are going to answer the question. Your conclusion should have your final thought on your themes and analysis. </a:t>
            </a:r>
          </a:p>
          <a:p>
            <a:endParaRPr lang="en-GB" dirty="0"/>
          </a:p>
        </p:txBody>
      </p:sp>
    </p:spTree>
    <p:extLst>
      <p:ext uri="{BB962C8B-B14F-4D97-AF65-F5344CB8AC3E}">
        <p14:creationId xmlns:p14="http://schemas.microsoft.com/office/powerpoint/2010/main" val="53913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F6E36-82E0-4040-884B-47EC8352E5E1}"/>
              </a:ext>
            </a:extLst>
          </p:cNvPr>
          <p:cNvSpPr>
            <a:spLocks noGrp="1"/>
          </p:cNvSpPr>
          <p:nvPr>
            <p:ph type="title"/>
          </p:nvPr>
        </p:nvSpPr>
        <p:spPr>
          <a:solidFill>
            <a:srgbClr val="002060"/>
          </a:solidFill>
        </p:spPr>
        <p:txBody>
          <a:bodyPr/>
          <a:lstStyle/>
          <a:p>
            <a:r>
              <a:rPr lang="en-GB" dirty="0">
                <a:solidFill>
                  <a:schemeClr val="bg1"/>
                </a:solidFill>
              </a:rPr>
              <a:t>Checking clarity</a:t>
            </a:r>
          </a:p>
        </p:txBody>
      </p:sp>
      <p:sp>
        <p:nvSpPr>
          <p:cNvPr id="3" name="Content Placeholder 2">
            <a:extLst>
              <a:ext uri="{FF2B5EF4-FFF2-40B4-BE49-F238E27FC236}">
                <a16:creationId xmlns:a16="http://schemas.microsoft.com/office/drawing/2014/main" id="{149FE92C-F4D2-4728-9DA0-7D1C739E20C9}"/>
              </a:ext>
            </a:extLst>
          </p:cNvPr>
          <p:cNvSpPr>
            <a:spLocks noGrp="1"/>
          </p:cNvSpPr>
          <p:nvPr>
            <p:ph idx="1"/>
          </p:nvPr>
        </p:nvSpPr>
        <p:spPr/>
        <p:txBody>
          <a:bodyPr>
            <a:normAutofit fontScale="92500"/>
          </a:bodyPr>
          <a:lstStyle/>
          <a:p>
            <a:r>
              <a:rPr lang="en-GB" sz="3200" b="1" dirty="0">
                <a:solidFill>
                  <a:srgbClr val="0070C0"/>
                </a:solidFill>
              </a:rPr>
              <a:t>Is anything unclear? </a:t>
            </a:r>
            <a:r>
              <a:rPr lang="en-GB" sz="3200" dirty="0"/>
              <a:t>– always make sure your sentences are well structured to avoid ambiguity in your meaning, you should always check you haven’t used any terminology or referred to anything that you have not explained.</a:t>
            </a:r>
          </a:p>
          <a:p>
            <a:endParaRPr lang="en-GB" sz="3200" dirty="0"/>
          </a:p>
          <a:p>
            <a:r>
              <a:rPr lang="en-GB" sz="3200" b="1" dirty="0">
                <a:solidFill>
                  <a:srgbClr val="0070C0"/>
                </a:solidFill>
              </a:rPr>
              <a:t>Have you answered all elements of the question? </a:t>
            </a:r>
            <a:r>
              <a:rPr lang="en-GB" sz="3200" dirty="0"/>
              <a:t>– refer back to your assignment question and the learning outcomes.</a:t>
            </a:r>
          </a:p>
          <a:p>
            <a:endParaRPr lang="en-GB" dirty="0"/>
          </a:p>
        </p:txBody>
      </p:sp>
    </p:spTree>
    <p:extLst>
      <p:ext uri="{BB962C8B-B14F-4D97-AF65-F5344CB8AC3E}">
        <p14:creationId xmlns:p14="http://schemas.microsoft.com/office/powerpoint/2010/main" val="335424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31ECE-6640-4621-BAF8-F323205AD7FD}"/>
              </a:ext>
            </a:extLst>
          </p:cNvPr>
          <p:cNvSpPr>
            <a:spLocks noGrp="1"/>
          </p:cNvSpPr>
          <p:nvPr>
            <p:ph type="title"/>
          </p:nvPr>
        </p:nvSpPr>
        <p:spPr>
          <a:solidFill>
            <a:srgbClr val="002060"/>
          </a:solidFill>
        </p:spPr>
        <p:txBody>
          <a:bodyPr/>
          <a:lstStyle/>
          <a:p>
            <a:r>
              <a:rPr lang="en-GB" dirty="0">
                <a:solidFill>
                  <a:schemeClr val="bg1"/>
                </a:solidFill>
              </a:rPr>
              <a:t>Accuracy</a:t>
            </a:r>
          </a:p>
        </p:txBody>
      </p:sp>
      <p:sp>
        <p:nvSpPr>
          <p:cNvPr id="3" name="Content Placeholder 2">
            <a:extLst>
              <a:ext uri="{FF2B5EF4-FFF2-40B4-BE49-F238E27FC236}">
                <a16:creationId xmlns:a16="http://schemas.microsoft.com/office/drawing/2014/main" id="{BD1B8A3B-DD23-474D-A664-8DBD3DCD5367}"/>
              </a:ext>
            </a:extLst>
          </p:cNvPr>
          <p:cNvSpPr>
            <a:spLocks noGrp="1"/>
          </p:cNvSpPr>
          <p:nvPr>
            <p:ph idx="1"/>
          </p:nvPr>
        </p:nvSpPr>
        <p:spPr/>
        <p:txBody>
          <a:bodyPr>
            <a:normAutofit fontScale="55000" lnSpcReduction="20000"/>
          </a:bodyPr>
          <a:lstStyle/>
          <a:p>
            <a:r>
              <a:rPr lang="en-GB" sz="3200" b="1" dirty="0">
                <a:solidFill>
                  <a:srgbClr val="0070C0"/>
                </a:solidFill>
              </a:rPr>
              <a:t>Have you made any typing errors </a:t>
            </a:r>
            <a:r>
              <a:rPr lang="en-GB" sz="3200" dirty="0"/>
              <a:t>– a spell checker will only tell you If a word is a word, not if it’s the right word. Always check your work manually for any typos that have not been picked up by the spell checker. For instance -  too/to</a:t>
            </a:r>
          </a:p>
          <a:p>
            <a:endParaRPr lang="en-GB" sz="3200" dirty="0"/>
          </a:p>
          <a:p>
            <a:r>
              <a:rPr lang="en-GB" sz="3200" b="1" dirty="0">
                <a:solidFill>
                  <a:srgbClr val="0070C0"/>
                </a:solidFill>
              </a:rPr>
              <a:t>Is your writing consistent </a:t>
            </a:r>
            <a:r>
              <a:rPr lang="en-GB" sz="3200" dirty="0"/>
              <a:t>– ensure you’ve been consistent throughout your work for instance the use of past or present tense </a:t>
            </a:r>
          </a:p>
          <a:p>
            <a:endParaRPr lang="en-GB" sz="3200" dirty="0">
              <a:solidFill>
                <a:srgbClr val="0070C0"/>
              </a:solidFill>
            </a:endParaRPr>
          </a:p>
          <a:p>
            <a:r>
              <a:rPr lang="en-GB" sz="3200" b="1" dirty="0">
                <a:solidFill>
                  <a:srgbClr val="0070C0"/>
                </a:solidFill>
              </a:rPr>
              <a:t>Are there any spelling mistakes </a:t>
            </a:r>
            <a:r>
              <a:rPr lang="en-GB" sz="3200" dirty="0"/>
              <a:t>– be careful on the UK/US variations on word for example practice/practise</a:t>
            </a:r>
          </a:p>
          <a:p>
            <a:endParaRPr lang="en-GB" sz="3200" dirty="0"/>
          </a:p>
          <a:p>
            <a:r>
              <a:rPr lang="en-GB" sz="3200" dirty="0">
                <a:solidFill>
                  <a:srgbClr val="0070C0"/>
                </a:solidFill>
              </a:rPr>
              <a:t> </a:t>
            </a:r>
            <a:r>
              <a:rPr lang="en-GB" sz="3200" b="1" dirty="0">
                <a:solidFill>
                  <a:srgbClr val="0070C0"/>
                </a:solidFill>
              </a:rPr>
              <a:t>Have you referenced accurately </a:t>
            </a:r>
            <a:r>
              <a:rPr lang="en-GB" sz="3200" dirty="0"/>
              <a:t>– not referencing correctly loses you marks or even being accused of plagiarism </a:t>
            </a:r>
          </a:p>
          <a:p>
            <a:endParaRPr lang="en-GB" sz="3200" dirty="0"/>
          </a:p>
          <a:p>
            <a:r>
              <a:rPr lang="en-GB" sz="3200" b="1" dirty="0">
                <a:solidFill>
                  <a:srgbClr val="0070C0"/>
                </a:solidFill>
              </a:rPr>
              <a:t>Have you used correct punctuation </a:t>
            </a:r>
            <a:r>
              <a:rPr lang="en-GB" sz="3200" dirty="0"/>
              <a:t>– punctuating incorrectly can make it harder for the reader to follow your arguments </a:t>
            </a:r>
          </a:p>
          <a:p>
            <a:endParaRPr lang="en-GB" sz="3200" dirty="0"/>
          </a:p>
          <a:p>
            <a:endParaRPr lang="en-GB" sz="3200" dirty="0"/>
          </a:p>
          <a:p>
            <a:endParaRPr lang="en-GB" dirty="0"/>
          </a:p>
        </p:txBody>
      </p:sp>
    </p:spTree>
    <p:extLst>
      <p:ext uri="{BB962C8B-B14F-4D97-AF65-F5344CB8AC3E}">
        <p14:creationId xmlns:p14="http://schemas.microsoft.com/office/powerpoint/2010/main" val="334788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6DA25-24BA-45F2-ACF2-F353CA3BD8A7}"/>
              </a:ext>
            </a:extLst>
          </p:cNvPr>
          <p:cNvSpPr>
            <a:spLocks noGrp="1"/>
          </p:cNvSpPr>
          <p:nvPr>
            <p:ph type="title"/>
          </p:nvPr>
        </p:nvSpPr>
        <p:spPr>
          <a:solidFill>
            <a:srgbClr val="002060"/>
          </a:solidFill>
        </p:spPr>
        <p:txBody>
          <a:bodyPr/>
          <a:lstStyle/>
          <a:p>
            <a:r>
              <a:rPr lang="en-GB" dirty="0">
                <a:solidFill>
                  <a:schemeClr val="bg1"/>
                </a:solidFill>
              </a:rPr>
              <a:t>How to do it</a:t>
            </a:r>
          </a:p>
        </p:txBody>
      </p:sp>
      <p:sp>
        <p:nvSpPr>
          <p:cNvPr id="3" name="Content Placeholder 2">
            <a:extLst>
              <a:ext uri="{FF2B5EF4-FFF2-40B4-BE49-F238E27FC236}">
                <a16:creationId xmlns:a16="http://schemas.microsoft.com/office/drawing/2014/main" id="{BBB634DE-5F71-43F6-B47D-471A34FB116F}"/>
              </a:ext>
            </a:extLst>
          </p:cNvPr>
          <p:cNvSpPr>
            <a:spLocks noGrp="1"/>
          </p:cNvSpPr>
          <p:nvPr>
            <p:ph idx="1"/>
          </p:nvPr>
        </p:nvSpPr>
        <p:spPr/>
        <p:txBody>
          <a:bodyPr/>
          <a:lstStyle/>
          <a:p>
            <a:r>
              <a:rPr lang="en-GB" sz="3200" dirty="0"/>
              <a:t>Proofreading is more effective when it is not your own work</a:t>
            </a:r>
            <a:endParaRPr lang="en-GB" sz="3200" dirty="0">
              <a:solidFill>
                <a:srgbClr val="FF0000"/>
              </a:solidFill>
            </a:endParaRPr>
          </a:p>
          <a:p>
            <a:r>
              <a:rPr lang="en-GB" sz="3200" dirty="0"/>
              <a:t>When spending a lot of time on a piece of work it is difficult to spot errors</a:t>
            </a:r>
          </a:p>
          <a:p>
            <a:r>
              <a:rPr lang="en-GB" sz="3200" dirty="0"/>
              <a:t>Often read what we think we have written, rather than what we have actually written </a:t>
            </a:r>
          </a:p>
          <a:p>
            <a:endParaRPr lang="en-GB" dirty="0"/>
          </a:p>
        </p:txBody>
      </p:sp>
    </p:spTree>
    <p:extLst>
      <p:ext uri="{BB962C8B-B14F-4D97-AF65-F5344CB8AC3E}">
        <p14:creationId xmlns:p14="http://schemas.microsoft.com/office/powerpoint/2010/main" val="3718130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23934-862E-4114-A6A3-D19F1712B823}"/>
              </a:ext>
            </a:extLst>
          </p:cNvPr>
          <p:cNvSpPr>
            <a:spLocks noGrp="1"/>
          </p:cNvSpPr>
          <p:nvPr>
            <p:ph type="title"/>
          </p:nvPr>
        </p:nvSpPr>
        <p:spPr>
          <a:solidFill>
            <a:srgbClr val="002060"/>
          </a:solidFill>
        </p:spPr>
        <p:txBody>
          <a:bodyPr/>
          <a:lstStyle/>
          <a:p>
            <a:r>
              <a:rPr lang="en-GB" dirty="0">
                <a:solidFill>
                  <a:schemeClr val="bg1"/>
                </a:solidFill>
              </a:rPr>
              <a:t>Top tips…</a:t>
            </a:r>
          </a:p>
        </p:txBody>
      </p:sp>
      <p:sp>
        <p:nvSpPr>
          <p:cNvPr id="3" name="Content Placeholder 2">
            <a:extLst>
              <a:ext uri="{FF2B5EF4-FFF2-40B4-BE49-F238E27FC236}">
                <a16:creationId xmlns:a16="http://schemas.microsoft.com/office/drawing/2014/main" id="{1DCEDB10-379A-4C8B-8BF2-8699BA7B81EE}"/>
              </a:ext>
            </a:extLst>
          </p:cNvPr>
          <p:cNvSpPr>
            <a:spLocks noGrp="1"/>
          </p:cNvSpPr>
          <p:nvPr>
            <p:ph idx="1"/>
          </p:nvPr>
        </p:nvSpPr>
        <p:spPr/>
        <p:txBody>
          <a:bodyPr>
            <a:normAutofit fontScale="62500" lnSpcReduction="20000"/>
          </a:bodyPr>
          <a:lstStyle/>
          <a:p>
            <a:r>
              <a:rPr lang="en-GB" dirty="0"/>
              <a:t>Good idea to leave some time after finishing your work and going back to it later to proofread.</a:t>
            </a:r>
          </a:p>
          <a:p>
            <a:endParaRPr lang="en-GB" dirty="0"/>
          </a:p>
          <a:p>
            <a:r>
              <a:rPr lang="en-GB" dirty="0"/>
              <a:t>Plan your time well to ensure you have enough time for proofread </a:t>
            </a:r>
          </a:p>
          <a:p>
            <a:endParaRPr lang="en-GB" dirty="0"/>
          </a:p>
          <a:p>
            <a:r>
              <a:rPr lang="en-GB" dirty="0"/>
              <a:t>Reading work aloud is a great way to check that your writing flows well</a:t>
            </a:r>
          </a:p>
          <a:p>
            <a:endParaRPr lang="en-GB" dirty="0"/>
          </a:p>
          <a:p>
            <a:r>
              <a:rPr lang="en-GB" dirty="0"/>
              <a:t>Changing the presentation of your document after you have finished writing helps </a:t>
            </a:r>
          </a:p>
          <a:p>
            <a:endParaRPr lang="en-GB" dirty="0"/>
          </a:p>
          <a:p>
            <a:r>
              <a:rPr lang="en-GB" dirty="0"/>
              <a:t>Printing off </a:t>
            </a:r>
          </a:p>
          <a:p>
            <a:endParaRPr lang="en-GB" dirty="0"/>
          </a:p>
          <a:p>
            <a:r>
              <a:rPr lang="en-GB" dirty="0"/>
              <a:t>Repeat the process, check your work a few times </a:t>
            </a:r>
          </a:p>
          <a:p>
            <a:endParaRPr lang="en-GB" dirty="0"/>
          </a:p>
        </p:txBody>
      </p:sp>
    </p:spTree>
    <p:extLst>
      <p:ext uri="{BB962C8B-B14F-4D97-AF65-F5344CB8AC3E}">
        <p14:creationId xmlns:p14="http://schemas.microsoft.com/office/powerpoint/2010/main" val="292487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92500" lnSpcReduction="20000"/>
          </a:bodyPr>
          <a:lstStyle/>
          <a:p>
            <a:pPr marL="0" indent="0">
              <a:buNone/>
            </a:pPr>
            <a:r>
              <a:rPr lang="en-GB" sz="2800" dirty="0">
                <a:latin typeface="+mj-lt"/>
              </a:rPr>
              <a:t>At the end of this session, you should be able to:</a:t>
            </a:r>
          </a:p>
          <a:p>
            <a:pPr marL="0" indent="0">
              <a:buNone/>
            </a:pPr>
            <a:endParaRPr lang="en-GB" sz="2800" dirty="0">
              <a:latin typeface="+mj-lt"/>
            </a:endParaRPr>
          </a:p>
          <a:p>
            <a:r>
              <a:rPr lang="en-GB" sz="2800" dirty="0">
                <a:latin typeface="+mj-lt"/>
              </a:rPr>
              <a:t>Understand what academic editing is.</a:t>
            </a:r>
          </a:p>
          <a:p>
            <a:r>
              <a:rPr lang="en-GB" sz="2800" dirty="0">
                <a:latin typeface="+mj-lt"/>
              </a:rPr>
              <a:t>Recognise how you can develop your editing skills. </a:t>
            </a:r>
          </a:p>
          <a:p>
            <a:r>
              <a:rPr lang="en-GB" sz="2800" dirty="0">
                <a:latin typeface="+mj-lt"/>
              </a:rPr>
              <a:t>Apply editing to your course work.</a:t>
            </a:r>
          </a:p>
          <a:p>
            <a:r>
              <a:rPr lang="en-GB" sz="2800" dirty="0">
                <a:latin typeface="+mj-lt"/>
              </a:rPr>
              <a:t>Proofreading your assignments</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197602" y="2792897"/>
            <a:ext cx="5384800" cy="467138"/>
          </a:xfrm>
        </p:spPr>
        <p:txBody>
          <a:bodyPr>
            <a:normAutofit fontScale="92500" lnSpcReduction="20000"/>
          </a:bodyPr>
          <a:lstStyle/>
          <a:p>
            <a:pPr marL="0" indent="0" algn="ctr">
              <a:buNone/>
            </a:pPr>
            <a:r>
              <a:rPr lang="en-GB" b="1" dirty="0"/>
              <a:t>Learning Outcomes</a:t>
            </a:r>
          </a:p>
        </p:txBody>
      </p:sp>
      <p:pic>
        <p:nvPicPr>
          <p:cNvPr id="4" name="Picture 3">
            <a:extLst>
              <a:ext uri="{FF2B5EF4-FFF2-40B4-BE49-F238E27FC236}">
                <a16:creationId xmlns:a16="http://schemas.microsoft.com/office/drawing/2014/main" id="{2DFBE4DD-5EE9-4B41-8333-329B565E5E90}"/>
              </a:ext>
            </a:extLst>
          </p:cNvPr>
          <p:cNvPicPr>
            <a:picLocks noChangeAspect="1"/>
          </p:cNvPicPr>
          <p:nvPr/>
        </p:nvPicPr>
        <p:blipFill>
          <a:blip r:embed="rId2"/>
          <a:stretch>
            <a:fillRect/>
          </a:stretch>
        </p:blipFill>
        <p:spPr>
          <a:xfrm>
            <a:off x="7435980" y="3429000"/>
            <a:ext cx="2908044" cy="1566808"/>
          </a:xfrm>
          <a:prstGeom prst="rect">
            <a:avLst/>
          </a:prstGeom>
        </p:spPr>
      </p:pic>
    </p:spTree>
    <p:extLst>
      <p:ext uri="{BB962C8B-B14F-4D97-AF65-F5344CB8AC3E}">
        <p14:creationId xmlns:p14="http://schemas.microsoft.com/office/powerpoint/2010/main" val="9152290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dirty="0">
                <a:solidFill>
                  <a:srgbClr val="FFFFFF"/>
                </a:solidFill>
              </a:rPr>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2214</Words>
  <Application>Microsoft Office PowerPoint</Application>
  <PresentationFormat>Widescreen</PresentationFormat>
  <Paragraphs>226</Paragraphs>
  <Slides>23</Slides>
  <Notes>20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Theme1.thmx first page pp</vt:lpstr>
      <vt:lpstr>Academic Editing Golygu Academaidd</vt:lpstr>
      <vt:lpstr>Learning Outcomes</vt:lpstr>
      <vt:lpstr>PowerPoint Presentation</vt:lpstr>
      <vt:lpstr>Writing v Editing</vt:lpstr>
      <vt:lpstr>Writing that you can critique with the editing process…..</vt:lpstr>
      <vt:lpstr>Negative feelings about editing</vt:lpstr>
      <vt:lpstr>Positive feelings about editing…</vt:lpstr>
      <vt:lpstr>Task</vt:lpstr>
      <vt:lpstr>Editing your work - checklist</vt:lpstr>
      <vt:lpstr>Consider…….</vt:lpstr>
      <vt:lpstr>Checklist suggestions</vt:lpstr>
      <vt:lpstr>Reducing, Simplifying &amp; Shortening</vt:lpstr>
      <vt:lpstr>Editing to increase word count</vt:lpstr>
      <vt:lpstr>Proofreading</vt:lpstr>
      <vt:lpstr>3 main areas</vt:lpstr>
      <vt:lpstr>Essay flow…….</vt:lpstr>
      <vt:lpstr>continued</vt:lpstr>
      <vt:lpstr>Checking clarity</vt:lpstr>
      <vt:lpstr>Accuracy</vt:lpstr>
      <vt:lpstr>How to do it</vt:lpstr>
      <vt:lpstr>Top tips…</vt:lpstr>
      <vt:lpstr>Learning Outcomes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cp:lastModifiedBy>
  <cp:revision>19</cp:revision>
  <dcterms:created xsi:type="dcterms:W3CDTF">2021-10-13T07:56:41Z</dcterms:created>
  <dcterms:modified xsi:type="dcterms:W3CDTF">2023-02-20T14:19:11Z</dcterms:modified>
</cp:coreProperties>
</file>