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70" r:id="rId1"/>
  </p:sldMasterIdLst>
  <p:notesMasterIdLst>
    <p:notesMasterId r:id="rId20"/>
  </p:notesMasterIdLst>
  <p:handoutMasterIdLst>
    <p:handoutMasterId r:id="rId21"/>
  </p:handoutMasterIdLst>
  <p:sldIdLst>
    <p:sldId id="256" r:id="rId2"/>
    <p:sldId id="1085" r:id="rId3"/>
    <p:sldId id="269" r:id="rId4"/>
    <p:sldId id="270" r:id="rId5"/>
    <p:sldId id="1078" r:id="rId6"/>
    <p:sldId id="271" r:id="rId7"/>
    <p:sldId id="1080" r:id="rId8"/>
    <p:sldId id="272" r:id="rId9"/>
    <p:sldId id="1079" r:id="rId10"/>
    <p:sldId id="274" r:id="rId11"/>
    <p:sldId id="275" r:id="rId12"/>
    <p:sldId id="1081" r:id="rId13"/>
    <p:sldId id="1087" r:id="rId14"/>
    <p:sldId id="276" r:id="rId15"/>
    <p:sldId id="278" r:id="rId16"/>
    <p:sldId id="1084" r:id="rId17"/>
    <p:sldId id="282" r:id="rId18"/>
    <p:sldId id="884" r:id="rId19"/>
  </p:sldIdLst>
  <p:sldSz cx="9144000" cy="6858000" type="screen4x3"/>
  <p:notesSz cx="6794500" cy="9906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0000CC"/>
    <a:srgbClr val="3E67A4"/>
    <a:srgbClr val="C0C0C4"/>
    <a:srgbClr val="7E7E86"/>
    <a:srgbClr val="A50021"/>
    <a:srgbClr val="678DC5"/>
    <a:srgbClr val="3E8D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173994-04D7-4737-87A1-984BB4DD691A}" v="1" dt="2026-02-03T09:44:24.5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7" autoAdjust="0"/>
    <p:restoredTop sz="95706" autoAdjust="0"/>
  </p:normalViewPr>
  <p:slideViewPr>
    <p:cSldViewPr>
      <p:cViewPr varScale="1">
        <p:scale>
          <a:sx n="111" d="100"/>
          <a:sy n="111" d="100"/>
        </p:scale>
        <p:origin x="1776" y="3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5" d="100"/>
          <a:sy n="85" d="100"/>
        </p:scale>
        <p:origin x="-3936" y="-96"/>
      </p:cViewPr>
      <p:guideLst>
        <p:guide orient="horz" pos="3120"/>
        <p:guide pos="214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11">
            <a:extLst>
              <a:ext uri="{FF2B5EF4-FFF2-40B4-BE49-F238E27FC236}">
                <a16:creationId xmlns:a16="http://schemas.microsoft.com/office/drawing/2014/main" id="{FDD3F18B-DFF0-473D-A543-B06731B9754E}"/>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3315" name="Line 13">
            <a:extLst>
              <a:ext uri="{FF2B5EF4-FFF2-40B4-BE49-F238E27FC236}">
                <a16:creationId xmlns:a16="http://schemas.microsoft.com/office/drawing/2014/main" id="{96774FA9-5C4C-E34B-9503-ABC2029686F1}"/>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27652" name="Rectangle 14">
            <a:extLst>
              <a:ext uri="{FF2B5EF4-FFF2-40B4-BE49-F238E27FC236}">
                <a16:creationId xmlns:a16="http://schemas.microsoft.com/office/drawing/2014/main" id="{CADB2582-D99D-4170-8872-6E2E6320994E}"/>
              </a:ext>
            </a:extLst>
          </p:cNvPr>
          <p:cNvSpPr>
            <a:spLocks noChangeArrowheads="1"/>
          </p:cNvSpPr>
          <p:nvPr/>
        </p:nvSpPr>
        <p:spPr bwMode="auto">
          <a:xfrm>
            <a:off x="5746750" y="9250363"/>
            <a:ext cx="787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a:defRPr>
                <a:solidFill>
                  <a:schemeClr val="tx1"/>
                </a:solidFill>
                <a:latin typeface="Arial" panose="020B0604020202020204" pitchFamily="34" charset="0"/>
                <a:cs typeface="Arial" panose="020B0604020202020204" pitchFamily="34" charset="0"/>
              </a:defRPr>
            </a:lvl1pPr>
            <a:lvl2pPr marL="742950" indent="-285750" defTabSz="903288">
              <a:defRPr>
                <a:solidFill>
                  <a:schemeClr val="tx1"/>
                </a:solidFill>
                <a:latin typeface="Arial" panose="020B0604020202020204" pitchFamily="34" charset="0"/>
                <a:cs typeface="Arial" panose="020B0604020202020204" pitchFamily="34" charset="0"/>
              </a:defRPr>
            </a:lvl2pPr>
            <a:lvl3pPr marL="1143000" indent="-228600" defTabSz="903288">
              <a:defRPr>
                <a:solidFill>
                  <a:schemeClr val="tx1"/>
                </a:solidFill>
                <a:latin typeface="Arial" panose="020B0604020202020204" pitchFamily="34" charset="0"/>
                <a:cs typeface="Arial" panose="020B0604020202020204" pitchFamily="34" charset="0"/>
              </a:defRPr>
            </a:lvl3pPr>
            <a:lvl4pPr marL="1600200" indent="-228600" defTabSz="903288">
              <a:defRPr>
                <a:solidFill>
                  <a:schemeClr val="tx1"/>
                </a:solidFill>
                <a:latin typeface="Arial" panose="020B0604020202020204" pitchFamily="34" charset="0"/>
                <a:cs typeface="Arial" panose="020B0604020202020204" pitchFamily="34" charset="0"/>
              </a:defRPr>
            </a:lvl4pPr>
            <a:lvl5pPr marL="2057400" indent="-228600" defTabSz="903288">
              <a:defRPr>
                <a:solidFill>
                  <a:schemeClr val="tx1"/>
                </a:solidFill>
                <a:latin typeface="Arial" panose="020B0604020202020204" pitchFamily="34" charset="0"/>
                <a:cs typeface="Arial" panose="020B0604020202020204" pitchFamily="34" charset="0"/>
              </a:defRPr>
            </a:lvl5pPr>
            <a:lvl6pPr marL="25146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fld id="{2DC1579E-110D-4544-B6B6-745B03A1101F}" type="slidenum">
              <a:rPr lang="en-US" altLang="en-US" sz="800"/>
              <a:pPr algn="r"/>
              <a:t>‹#›</a:t>
            </a:fld>
            <a:endParaRPr lang="en-US" altLang="en-US" sz="80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8">
            <a:extLst>
              <a:ext uri="{FF2B5EF4-FFF2-40B4-BE49-F238E27FC236}">
                <a16:creationId xmlns:a16="http://schemas.microsoft.com/office/drawing/2014/main" id="{FD28D61C-8C23-4ADE-A6EB-6B45E0B365FE}"/>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2291" name="Line 10">
            <a:extLst>
              <a:ext uri="{FF2B5EF4-FFF2-40B4-BE49-F238E27FC236}">
                <a16:creationId xmlns:a16="http://schemas.microsoft.com/office/drawing/2014/main" id="{6195F7DF-7219-D991-7A8B-1D449F592181}"/>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8" name="Slide Image Placeholder 7">
            <a:extLst>
              <a:ext uri="{FF2B5EF4-FFF2-40B4-BE49-F238E27FC236}">
                <a16:creationId xmlns:a16="http://schemas.microsoft.com/office/drawing/2014/main" id="{33E63FD1-ACE6-42D0-A35E-32880D1F4854}"/>
              </a:ext>
            </a:extLst>
          </p:cNvPr>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9" name="Notes Placeholder 8">
            <a:extLst>
              <a:ext uri="{FF2B5EF4-FFF2-40B4-BE49-F238E27FC236}">
                <a16:creationId xmlns:a16="http://schemas.microsoft.com/office/drawing/2014/main" id="{67EB028D-166B-449D-8991-14FF5A42D9FA}"/>
              </a:ext>
            </a:extLst>
          </p:cNvPr>
          <p:cNvSpPr>
            <a:spLocks noGrp="1"/>
          </p:cNvSpPr>
          <p:nvPr>
            <p:ph type="body" sz="quarter" idx="3"/>
          </p:nvPr>
        </p:nvSpPr>
        <p:spPr>
          <a:xfrm>
            <a:off x="679450" y="4705350"/>
            <a:ext cx="5435600" cy="44577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Slide Number Placeholder 9">
            <a:extLst>
              <a:ext uri="{FF2B5EF4-FFF2-40B4-BE49-F238E27FC236}">
                <a16:creationId xmlns:a16="http://schemas.microsoft.com/office/drawing/2014/main" id="{76132658-59C8-4340-B972-E7B16473C184}"/>
              </a:ext>
            </a:extLst>
          </p:cNvPr>
          <p:cNvSpPr>
            <a:spLocks noGrp="1"/>
          </p:cNvSpPr>
          <p:nvPr>
            <p:ph type="sldNum" sz="quarter" idx="5"/>
          </p:nvPr>
        </p:nvSpPr>
        <p:spPr>
          <a:xfrm>
            <a:off x="3848100" y="9409113"/>
            <a:ext cx="2944813" cy="4953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0AE3D3B3-F67B-48BD-85F7-277AA1A51637}"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mn-ea"/>
        <a:cs typeface="+mn-cs"/>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1">
            <a:extLst>
              <a:ext uri="{FF2B5EF4-FFF2-40B4-BE49-F238E27FC236}">
                <a16:creationId xmlns:a16="http://schemas.microsoft.com/office/drawing/2014/main" id="{E125ECC5-9635-6ADD-464F-7060A54FEC01}"/>
              </a:ext>
            </a:extLst>
          </p:cNvPr>
          <p:cNvSpPr>
            <a:spLocks noGrp="1" noChangeArrowheads="1"/>
          </p:cNvSpPr>
          <p:nvPr>
            <p:ph type="sldNum" sz="quarter" idx="5"/>
          </p:nvPr>
        </p:nvSpPr>
        <p:spPr bwMode="auto">
          <a:xfrm>
            <a:off x="5746750" y="9250363"/>
            <a:ext cx="787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ct val="50000"/>
              </a:spcBef>
              <a:buSzPct val="100000"/>
              <a:buChar char="•"/>
              <a:defRPr sz="1200">
                <a:solidFill>
                  <a:schemeClr val="tx1"/>
                </a:solidFill>
                <a:latin typeface="Arial" panose="020B0604020202020204" pitchFamily="34" charset="0"/>
              </a:defRPr>
            </a:lvl1pPr>
            <a:lvl2pPr marL="742950" indent="-285750">
              <a:lnSpc>
                <a:spcPct val="90000"/>
              </a:lnSpc>
              <a:spcBef>
                <a:spcPct val="35000"/>
              </a:spcBef>
              <a:buSzPct val="100000"/>
              <a:buChar char="•"/>
              <a:defRPr sz="1200">
                <a:solidFill>
                  <a:schemeClr val="tx1"/>
                </a:solidFill>
                <a:latin typeface="Arial" panose="020B0604020202020204" pitchFamily="34" charset="0"/>
              </a:defRPr>
            </a:lvl2pPr>
            <a:lvl3pPr marL="1143000" indent="-228600">
              <a:lnSpc>
                <a:spcPct val="90000"/>
              </a:lnSpc>
              <a:spcBef>
                <a:spcPct val="35000"/>
              </a:spcBef>
              <a:buSzPct val="100000"/>
              <a:buChar char="•"/>
              <a:defRPr sz="1200">
                <a:solidFill>
                  <a:schemeClr val="tx1"/>
                </a:solidFill>
                <a:latin typeface="Arial" panose="020B0604020202020204" pitchFamily="34" charset="0"/>
              </a:defRPr>
            </a:lvl3pPr>
            <a:lvl4pPr marL="1600200" indent="-228600">
              <a:lnSpc>
                <a:spcPct val="90000"/>
              </a:lnSpc>
              <a:spcBef>
                <a:spcPct val="35000"/>
              </a:spcBef>
              <a:buSzPct val="100000"/>
              <a:buChar char="•"/>
              <a:defRPr sz="1200">
                <a:solidFill>
                  <a:schemeClr val="tx1"/>
                </a:solidFill>
                <a:latin typeface="Arial" panose="020B0604020202020204" pitchFamily="34" charset="0"/>
              </a:defRPr>
            </a:lvl4pPr>
            <a:lvl5pPr marL="2057400" indent="-228600">
              <a:lnSpc>
                <a:spcPct val="90000"/>
              </a:lnSpc>
              <a:spcBef>
                <a:spcPct val="35000"/>
              </a:spcBef>
              <a:buSzPct val="100000"/>
              <a:buChar char="•"/>
              <a:defRPr sz="1200">
                <a:solidFill>
                  <a:schemeClr val="tx1"/>
                </a:solidFill>
                <a:latin typeface="Arial" panose="020B0604020202020204" pitchFamily="34" charset="0"/>
              </a:defRPr>
            </a:lvl5pPr>
            <a:lvl6pPr marL="25146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6pPr>
            <a:lvl7pPr marL="29718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7pPr>
            <a:lvl8pPr marL="34290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8pPr>
            <a:lvl9pPr marL="38862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9pPr>
          </a:lstStyle>
          <a:p>
            <a:pPr>
              <a:lnSpc>
                <a:spcPct val="100000"/>
              </a:lnSpc>
              <a:spcBef>
                <a:spcPct val="0"/>
              </a:spcBef>
              <a:buSzTx/>
              <a:buFontTx/>
              <a:buNone/>
            </a:pPr>
            <a:fld id="{DB4C81BE-14D5-401E-840C-3A0E97734983}" type="slidenum">
              <a:rPr lang="en-US" altLang="en-US"/>
              <a:pPr>
                <a:lnSpc>
                  <a:spcPct val="100000"/>
                </a:lnSpc>
                <a:spcBef>
                  <a:spcPct val="0"/>
                </a:spcBef>
                <a:buSzTx/>
                <a:buFontTx/>
                <a:buNone/>
              </a:pPr>
              <a:t>1</a:t>
            </a:fld>
            <a:endParaRPr lang="en-US" altLang="en-US"/>
          </a:p>
        </p:txBody>
      </p:sp>
      <p:sp>
        <p:nvSpPr>
          <p:cNvPr id="15363" name="Rectangle 2">
            <a:extLst>
              <a:ext uri="{FF2B5EF4-FFF2-40B4-BE49-F238E27FC236}">
                <a16:creationId xmlns:a16="http://schemas.microsoft.com/office/drawing/2014/main" id="{4B9C7647-DDAF-A583-1236-EEB3B1406816}"/>
              </a:ext>
            </a:extLst>
          </p:cNvPr>
          <p:cNvSpPr>
            <a:spLocks noGrp="1" noRot="1" noChangeAspect="1" noChangeArrowheads="1" noTextEdit="1"/>
          </p:cNvSpPr>
          <p:nvPr>
            <p:ph type="sldImg"/>
          </p:nvPr>
        </p:nvSpPr>
        <p:spPr bwMode="auto">
          <a:xfrm>
            <a:off x="590550" y="260350"/>
            <a:ext cx="5668963" cy="42529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4" name="Rectangle 3">
            <a:extLst>
              <a:ext uri="{FF2B5EF4-FFF2-40B4-BE49-F238E27FC236}">
                <a16:creationId xmlns:a16="http://schemas.microsoft.com/office/drawing/2014/main" id="{6077C65F-C69A-C205-0194-9C22EB1AB11E}"/>
              </a:ext>
            </a:extLst>
          </p:cNvPr>
          <p:cNvSpPr>
            <a:spLocks noGrp="1" noChangeArrowheads="1"/>
          </p:cNvSpPr>
          <p:nvPr>
            <p:ph type="body" idx="1"/>
          </p:nvPr>
        </p:nvSpPr>
        <p:spPr bwMode="auto">
          <a:xfrm>
            <a:off x="744538" y="4665663"/>
            <a:ext cx="5300662" cy="45323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3.1: Wireless Networks
3.1.3: Other Wireless Networks</a:t>
            </a:r>
            <a:endParaRPr lang="pt-BR" dirty="0"/>
          </a:p>
          <a:p>
            <a:r>
              <a:rPr lang="en-US"/>
              <a:t>3.1.4 Check Your Understanding - Wireless Networks</a:t>
            </a:r>
            <a:r>
              <a:rPr lang="en-US" dirty="0"/>
              <a:t>
</a:t>
            </a:r>
            <a:endParaRPr lang="en-US"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3.2.1: Mobile Devices and Wi-Fi
</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3.2.2: Wi-Fi Settings
</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3.2.2: Wi-Fi Settings (Cont.)
</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960156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3.2.3: Configure Mobile Wi-Fi Connectivity
</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3.2.3: Configure Mobile Wi-Fi Connectivity (Cont.)
</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3219909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3.2.4: Configure Cellular Data Settings
</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3.2.4: Configure Cellular Data Settings (Cont.)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7480871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3.2.6: Simple Connectivity with Bluetooth
</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3.2.7: Bluetooth Pairing
</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3.2.7: Bluetooth Pairing (Cont.)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6079710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3.2.7: Bluetooth Pairing (Cont.)
</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4332745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3.2: Mobile Device Connectivity
3.2.8: Explore Your Network Settings on Your Mobile Device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Wireless and Mobile Networks
3.3: Wireless and Mobile Networks Summary
3.3.1: What Did I Learn in this Module?
</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16</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1 – Networking Today</a:t>
            </a:r>
          </a:p>
          <a:p>
            <a:pPr>
              <a:lnSpc>
                <a:spcPct val="80000"/>
              </a:lnSpc>
              <a:buFontTx/>
              <a:buNone/>
            </a:pPr>
            <a:r>
              <a:rPr lang="en-US" dirty="0">
                <a:latin typeface="Arial" charset="0"/>
              </a:rPr>
              <a:t>New Terms and Commands</a:t>
            </a:r>
            <a:endParaRPr lang="en-US" dirty="0"/>
          </a:p>
        </p:txBody>
      </p:sp>
    </p:spTree>
    <p:extLst>
      <p:ext uri="{BB962C8B-B14F-4D97-AF65-F5344CB8AC3E}">
        <p14:creationId xmlns:p14="http://schemas.microsoft.com/office/powerpoint/2010/main" val="415609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Tree>
    <p:extLst>
      <p:ext uri="{BB962C8B-B14F-4D97-AF65-F5344CB8AC3E}">
        <p14:creationId xmlns:p14="http://schemas.microsoft.com/office/powerpoint/2010/main" val="68972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2555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645993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9982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7769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4016369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183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9358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dirty="0"/>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65003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5466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47972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CHUNK">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0" y="365760"/>
            <a:ext cx="9144000" cy="1219200"/>
          </a:xfrm>
          <a:prstGeom prst="rect">
            <a:avLst/>
          </a:prstGeom>
          <a:noFill/>
          <a:ln/>
        </p:spPr>
        <p:txBody>
          <a:bodyPr wrap="square" rtlCol="0"/>
          <a:lstStyle>
            <a:lvl1pPr marL="0" indent="0">
              <a:buNone/>
              <a:defRPr lang="en-US" sz="2200" dirty="0">
                <a:solidFill>
                  <a:srgbClr val="024C69"/>
                </a:solidFill>
                <a:latin typeface="Arial" pitchFamily="34" charset="0"/>
                <a:ea typeface="Arial" pitchFamily="34" charset="-122"/>
                <a:cs typeface="Arial" pitchFamily="34" charset="-120"/>
              </a:defRPr>
            </a:lvl1pPr>
          </a:lstStyle>
          <a:p>
            <a:pPr marL="0" indent="0">
              <a:buNone/>
            </a:pPr>
            <a:r>
              <a:rPr lang="en-US" sz="2200">
                <a:solidFill>
                  <a:srgbClr val="024C69"/>
                </a:solidFill>
                <a:latin typeface="Arial" pitchFamily="34" charset="0"/>
                <a:ea typeface="Arial" pitchFamily="34" charset="-122"/>
                <a:cs typeface="Arial" pitchFamily="34" charset="-120"/>
              </a:rPr>
              <a:t>(custom placeholder text!)</a:t>
            </a:r>
            <a:endParaRPr lang="en-US" sz="2200"/>
          </a:p>
        </p:txBody>
      </p:sp>
      <p:sp>
        <p:nvSpPr>
          <p:cNvPr id="3" name="Text 0"/>
          <p:cNvSpPr>
            <a:spLocks noGrp="1"/>
          </p:cNvSpPr>
          <p:nvPr>
            <p:ph type="body" idx="101" hasCustomPrompt="1"/>
          </p:nvPr>
        </p:nvSpPr>
        <p:spPr>
          <a:xfrm>
            <a:off x="0" y="0"/>
            <a:ext cx="9144000" cy="365760"/>
          </a:xfrm>
          <a:prstGeom prst="rect">
            <a:avLst/>
          </a:prstGeom>
          <a:noFill/>
          <a:ln/>
        </p:spPr>
        <p:txBody>
          <a:bodyPr wrap="square" rtlCol="0"/>
          <a:lstStyle>
            <a:lvl1pPr marL="0" indent="0">
              <a:buNone/>
              <a:defRPr lang="en-US" sz="1600" dirty="0">
                <a:solidFill>
                  <a:srgbClr val="024C69"/>
                </a:solidFill>
                <a:latin typeface="Arial" pitchFamily="34" charset="0"/>
                <a:ea typeface="Arial" pitchFamily="34" charset="-122"/>
                <a:cs typeface="Arial" pitchFamily="34" charset="-120"/>
              </a:defRPr>
            </a:lvl1pPr>
          </a:lstStyle>
          <a:p>
            <a:pPr marL="0" indent="0">
              <a:buNone/>
            </a:pPr>
            <a:r>
              <a:rPr lang="en-US" sz="1600">
                <a:solidFill>
                  <a:srgbClr val="024C69"/>
                </a:solidFill>
                <a:latin typeface="Arial" pitchFamily="34" charset="0"/>
                <a:ea typeface="Arial" pitchFamily="34" charset="-122"/>
                <a:cs typeface="Arial" pitchFamily="34" charset="-120"/>
              </a:rPr>
              <a:t>(custom placeholder text!)</a:t>
            </a:r>
            <a:endParaRPr lang="en-US" sz="1600"/>
          </a:p>
        </p:txBody>
      </p:sp>
      <p:pic>
        <p:nvPicPr>
          <p:cNvPr id="5" name="Image 0" descr="C:/Users/ahungerf/git/netacad-vudu/src/pptx/assets/Cisco_logo_sm.png"/>
          <p:cNvPicPr>
            <a:picLocks noChangeAspect="1"/>
          </p:cNvPicPr>
          <p:nvPr/>
        </p:nvPicPr>
        <p:blipFill>
          <a:blip r:embed="rId2"/>
          <a:stretch>
            <a:fillRect/>
          </a:stretch>
        </p:blipFill>
        <p:spPr>
          <a:xfrm>
            <a:off x="457200" y="6172200"/>
            <a:ext cx="365760" cy="243840"/>
          </a:xfrm>
          <a:prstGeom prst="rect">
            <a:avLst/>
          </a:prstGeom>
        </p:spPr>
      </p:pic>
    </p:spTree>
    <p:extLst>
      <p:ext uri="{BB962C8B-B14F-4D97-AF65-F5344CB8AC3E}">
        <p14:creationId xmlns:p14="http://schemas.microsoft.com/office/powerpoint/2010/main" val="1440362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2FDE647B-F716-1A75-73CD-F5DE62D5D251}"/>
              </a:ext>
            </a:extLst>
          </p:cNvPr>
          <p:cNvSpPr>
            <a:spLocks noGrp="1" noChangeArrowheads="1"/>
          </p:cNvSpPr>
          <p:nvPr>
            <p:ph type="body" idx="1"/>
          </p:nvPr>
        </p:nvSpPr>
        <p:spPr bwMode="auto">
          <a:xfrm>
            <a:off x="228600" y="1828800"/>
            <a:ext cx="85344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4450" r:id="rId1"/>
    <p:sldLayoutId id="2147484448" r:id="rId2"/>
    <p:sldLayoutId id="2147484451" r:id="rId3"/>
    <p:sldLayoutId id="2147484449" r:id="rId4"/>
    <p:sldLayoutId id="2147484452" r:id="rId5"/>
    <p:sldLayoutId id="2147484453" r:id="rId6"/>
    <p:sldLayoutId id="2147484454" r:id="rId7"/>
    <p:sldLayoutId id="2147484455" r:id="rId8"/>
    <p:sldLayoutId id="2147484456" r:id="rId9"/>
    <p:sldLayoutId id="2147484457" r:id="rId10"/>
    <p:sldLayoutId id="2147484458" r:id="rId11"/>
    <p:sldLayoutId id="2147484459" r:id="rId12"/>
  </p:sldLayoutIdLst>
  <p:hf hdr="0"/>
  <p:txStyles>
    <p:title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AutoShape 10" descr="data:image/jpeg;base64,/9j/4AAQSkZJRgABAQAAAQABAAD/2wBDAAkGBwgHBgkIBwgKCgkLDRYPDQwMDRsUFRAWIB0iIiAdHx8kKDQsJCYxJx8fLT0tMTU3Ojo6Iys/RD84QzQ5Ojf/2wBDAQoKCg0MDRoPDxo3JR8lNzc3Nzc3Nzc3Nzc3Nzc3Nzc3Nzc3Nzc3Nzc3Nzc3Nzc3Nzc3Nzc3Nzc3Nzc3Nzc3Nzf/wAARCAB3ANsDASIAAhEBAxEB/8QAGwAAAQUBAQAAAAAAAAAAAAAAAAIDBAUGAQf/xABCEAACAQMDAQQGBgcGBwEAAAABAgMABBEFEiExBhNBURQiYXGRsTIzcoGh0RUjNFOSweEHQkNSk/BiY3OCssLxov/EABcBAQEBAQAAAAAAAAAAAAAAAAABAgP/xAAgEQEBAAICAgMBAQAAAAAAAAAAAQIREiExQQNCYVEi/9oADAMBAAIRAxEAPwD3GiiigKKKKAooooCqLtFq0+m7e5UHOMnYW5JwOM1e1SdoNJbUmT9YiBcdXZTkHI+ias8hrsvrM+qtcCZVAjClSEKnkkEYPuq/zWe7P6AunvcGSWOdXxgAk7Tlick/aqzvLaCO1ldI1VwjbTnxxWM7Z3FmjGvajJptmZ4wCFBY5UscAE8Dz4qu7Pa7dalqL20yoFVTnETIcjHn14NSr7SxqVkyRGNS7urtkgsMkYyvNNaH2ek0vUGuTMrKykFcsxycDqfdWsbLjv2VQdvO3N32a1X0SCGF07lZMsecksMe7ip/9mPay57XaVe3l3FHE0F2YFEZyCAit/7GpPaPsdFr92Li4vWQjACiCNsD3kZ+NK0Ds6vZqzlhjuFljkYvnuEjbdtI5KgZ6Dr5VMrqIs+0movpei3d9EFLwpuAboea810n+1S/v+0+maUbaBUu7hYmYPkgH7q9M1PTY9SsZLZZe6SThnVVfI8Rggisvaf2d29nfwXsOosZYHDp3lrEwyD9nj3jmrP0bkV2uKMDGa7QFFFFAUUUUBRRUe7mZIwsYzM/CDrg+Z9g60D+4edGRVfcrb26I93LI6lsesSQxx4gcY+6o5vdJKb0ZUx0MalT7uPlQXAIPSu1Et3aOZoWZ2UjdGzYyfMZ+HWpWaDtFFcoO0GiigjSX1tExWSeNWHUFqXbXMN0he3lSVQcEo2cGosmj2ryNJmZWY5JWZl59wNJ0TTrewgb0cP+sIZi7luce2gsqyfbUsDFsEhOVB2RGTAJOeB861lQr+wtbtla5hEhXgZYj5GrPIy3YaWffebIw/C5X6GMM4zg58qs+03pEtvEpt3HrcCP1yfZwOOM81F0DU4VurpW0xbIEDDpL3xkwT1AGR/X2Gri5voxCkwJIRiQCNpOAegOKz8ksu0tl6ROyEU0NjMs8ckf647VkQqcYHmBV/xVOuuwFsbJMnp9Hn8aeXU2Kq3o0+GxjCZxk4warMzizqi7VKzWUe1JG9bkRrk48vYaukYsuTTN79QftL/5Cs5XU23O2PaO+h7FapGkUyXGWKHBRui8jOPbzXnHZy77SXHbXSEcXjWgu1MuHDrs8SQCTjpXvN1aQXkXdXUMc0ec7ZFyKrn7LaC8iyNo9iXVgwYwLkEHII465rRFvXaSq7a6WAoO0VHe+tE+ndQL75FH86c76MxiTeuwjIbPGPfQOUVGN/aAgG6gB8u8X86kA5oO1AuIpZ5vUl2GIqy+rnnxz7D0qfTEf7RL/wBvyrOXpYaMsgwJ7RiB1ZDvwfd1x91c3whQq2rsT4CHHzAFTBXa0ivaGVnknJeHbHtQAgnzyeCB93/yXCxaJCeSVBrs/wBTJ9k0m3/Z4vsD5Vz+y+kTUGv1dfQk3Jj1sMAR8ah2k2ufpHFxAnoWw5ZpV3bvcB09tSr8al3yCzRe62+swcBs/eDUG2l1yK9la9SIWIiJy0qlgwHkFHFdEvhfo2UUjoQDXaYLgWhKNgiPjHuruwjrM+fePyomz9QreYxxhWilyPJDT2z/AJz/ABH5UbPKZ/iPyoVz0n/kzfwGkSXGRjuZv9M04I8/4z/EflUO/vYLEqJ5ZyWHRU3fyondOmfjiKb+A1lb/sxNd3KztqFypxh19DVu85HLE8+GOMDmtDYalZ3ved3PLGY8bhKoXr06j31McRqpPfE4Geo/Kl/TVYZux7tNdAX836xW2r6BHti3dNox/d2nBOc5OauuynZ+bRIWR9QkuFYn1XgWIknHOFAHh5U1L2j9GuZH9H7wsoUq8wwmMnnA4PrD8KvrDU7W6t45HeON3TcYy4yBnB+6p48nlNi+j99MXzqICCw+kvj7RXLm7txbS7Z4wdjYw4GOK8/v0/WStyArbQjM24g9DtJJPQ+NS6yml3x1t6BqGoRafbPcXG4RpjO0ZPJx/OmtN1e21KzS6tm/VOWA3cHgkH8QaiaXJbzaRbLO6MdgyJGGePOompQrGCdNgs2YLwCEGSTnr1/+1blhJ+nfpdSalbxSCOSVEbj6RwOaRcSx3EYPrlNxBAyDkA1nIZtXfeb1YhjHd91Ip+Y91R55e0DquQoOM/tOB0HmvTk/hUmeKSZr2bRbeaAwM93sI2kLOASMY61JXT0TTU09Fm7lAArtKC3Bz161G0u7ufRpm1CRFZfoEupJGPZWR0ntDfX95ePJfymFJXEQLhQFB9XIUc8VeUvhqS7bC57OW11EI5bm6Kgg4Dgc/cPaauUARVUeAxzWW7G6k0ltfNqF4S3pW1DK2OqLwM+0ml6z2oe01VbCzgS4fYrn1j624nABHTp1PFPPgaXvU/zr8abhYNPKQQR6vQ58KoF1dYNZj0yezjVGYRxOcktx9LOMeHTrV+EwziMhAMDCqKmst9r0fozVTc6VLcSGQ3XXwaENj8aTo2jy6bc3Esl81wsxysfdBFj56DH860kWs/1Mn2TSbf8AZ4vsD5Uqf6mT7JpNv+zxfYHyrH2PR49Kz+vatb29rdxSE8RsC5wFTIxkk1aXV/DbyLG+4uy5AGOn31VyX2l31y9q0MTTlc7ZERiR+NbZy8K4dsNNaykEboyoDE7CaPCttzg+t1wM+6qGx1W27P30rPdXAe5jX1HUygjPBGOB4/H47q20mx7hCLC0G4AkiBRk469KauNPtBdAeiW/0T/hL5e6rLZNM3wob/tXFaPCLqaeFmU4At9wbn2E46jrVrp+oG/JCXxXcm4K0IUgEcHr7Qanz6RbSMCtpBgeUaj+VEWndznuUEeeuwhfkKJxdiVkYGS93gHjgDPv8/wql7YILkxIirL9E8hiODn+6D/v4Vfeiy+Mkn8f9KV6NL+8k/j/AKUl7XHc9Ml2VtJIfS0khEYZlxhMA+ux4zjoCKv4luArQsHdQh2uRk8BeCS2SeetTvRpP3kn8Y/KnIISjAnpg9T7vyrGWMt3WpbtgLqKR2dViWRWIYMyZYY8M+Gc46HpWu7NqDpdsGB3BCDu6/SPWrkgVCuP1E3fp/l9df8APzj4+VMrqLjicu+7EDqwPrDaNvUk8cVlNX0uw06IXWrai0IkbadlvuG489ACei9fZWnsibhEupgN7D1UByEHl7/Ou31rDdELcJvVeQM+YwaYd3d8Lf4Z0f0ddKtfR276HuwUkZcFh548Kki5t2zhozg4OGHBrMal6ZYxl9P0jvmVgAmT0xknJOOvhVbdXWtekkJoaPhnIfCDJABXIPmSR7MZrWo53KxuTcW46tGB7xXPSIFIBaMEg4G4dBWQVr8wxubKEStgvGbdDs8+RwaRcz6ot1BDFpkc1sysZJO5QCM4446nOAOKahyybMSQTo4TY45VsH8KqLHsdodnGUitN0bHdslcuvwNPadeTSxH0mGOIjpztz93h4VYLdYUcJ/qCmo1MnXgihhRIo0RA64VVAA5FRLzQLC9v0v5YyLlFCiRDjIByAfOpTTiQAEoBuBPrjwNO9/F+9X400u+0M6HZNqCX0iNJPGcoWOQp86knvDK6RsqnGcsuf5inPSIv3q/GmDJmZzGQSdoB645FC1DutJuriVpDex849UwEge71qNF0m5064uZJ7/0hJSCsYj2iP3cmlXenXNzOZBdqqkYCGMn/wBqTpOlXFjdzzS3pnjkAAj2kKh9mSaKtJ/qZPsmk2/7PF9gfKlT/UyfZNJt/wBni+wPlWPseka9bT1cLeRxu2OA0W84+BqNaSaM1yy2kVvHcqpPEGxse8gVIvodOeTfeCPvNuMscHHl7qjadZaIl68+nx25uimGdDlivTn2dK2LO2/Zo/sD5UxcRsbgPtYjBGRUmD6pfdS8UZs3EDYf3b/D+ld2N+7f4f0qdRQ4oOw/u3/391IkZYxmQFR5scfyqxrKdtIy5jKxuzeqMpGHYDJz1HHFWdnFcLIjqTGdwBwSGHX4VLtyEVieMYJ+FYbsy7xekrhjIzKArLsLetJjpjHAzWoCvHFIxlyxX1jhsHA8Bu4rGWXG6Jj2J+0unReqzTHyxEefjUmykW9aO7BzGy5jHkM+I8/lWHvUYNKZEcyEgqVBC4x63Gc9NvStVoNy0WlWm6GVzt2kqBjJc88npSzZMqmRgwMJlJ7vulLp4ePrD28c1Hm7SaajYYTE84AiPNOTXBS1bMExDQ7eAOODyeaxuoRyCaXekhmMhYMoIXbkbuCSf8vTy9+U16LdPQITBe2ySx+vFIAQeRkU1PaW0cTyGBSVBPvqNoM7ro9oDBKT3Y5UDHzqa85I5t5vgPzpzkXjKzHZ3W4dUEpvdKSzKhSgEne7s5z9EcYx+NXki2q2/fRWZlB6BUOT8aXcs8tvJHGk8bOpUOAARn76opNH1B7oym8nMW7PcsgxjyyTn76ZfJN9RngtEmtWGRps/jkCHy++lPNAm4DTZiFPG2POaprnRrtwXExUA4xsDdMe/wD3mp+iW1zZAd/LLKhTG0RkDOc5x0+FJ8mKX47/AFaW0NvPHuNt3fsZcGnTZ2wGTCo+6kpPj/Cm/grzGPU0uO0eozzS/qIpiMOxKpjg9eByKvKNzD8enrbWjEhY0OPKui1SJ90SRj3jxrKdkTcLc6jeBHeCRY9kj5w4Bbp8RW1pMpV4yKq6Oqd4RDGNuOqOo5/7hTeknWPTJV1CILbbQY2MisxPjwAMePn91XGKMeNUIn+pk+yaTb/s8X2B8qVP9TJ9k0m3/Z4vsD5Vj7HoxdabBdSiWUyBwMZSQr8qjWmgWNrfPeosrTuu0mSVnGMAdCceAq2orY4oAAAAAHgKDwK7XG6UEGLVrCa8eziuo3uEJDRqeRjr8KlGVQBk4B86zuq2dpZyvdQ2am4bLGbLAjJJOdvJ5qhXXb8R7DaxMNwODb3JII6HkVbr0zd7b/0iL/OPj7M1HuorG6YelQwSso47xVJAz7fbWDbV7oxlBptthuTi0nHP8NcbWrpUCvpsBQZIzaTnkkny9poz/v8AG+hisrXc8EMMJYesUULke2pKlJEyuCp+/NZPR70TSw97psSs+P1iIy7c+Ybp1NauEALgdKjUt9ov6H0zOf0fbf6QpwQxQbI4Y1jjXGEUYA9byqVmmZfrB93/AJUapiNQyxqwBUooIPj1pI0fTOg0+2x/0hSkQOkaEnDIAce41FudPaGOOKC6ud8jbQXkyF4JJPHP0fxoz36WcKRwxrFEqoijCqowAKXkVl5bq1IEcl9MxBJBw+7w9vsq20gq0e5SW9UMsjMfWU5I48D1q9HayyKMiqW/Ve/lcySRqGCkDcSx2g9AemMfjUVHVpO7Wad2kDACQOqng8ZzxwDTRbf40Ew3RlV6npTWyUJtjLjHTlfypi1061KiZA5EihgrOSOeasQMVCS+0VmlTblnGT47cfKm4dJ06C5e5hsbdJnO5pFjAJPnUe40TvppJDcD123YaJWx7OfCnND0k6RBJF6VJcB33AuAMcdOKNTpKvQBaye7+dSaqLrVrOSd7BZCZiduQhKhvItjANSLDVrO/kZLaQlwCdrIVJHmMjke2syXdq+k+iuZ9lGfZWkIn+pk+yaTb/s8X2B8q7Of1MnH90/KuW/1Ef2B8qx9g9RRRWw1cGRYXMI3SY9Ue2qS6bX+6Jt4z3ngGaPHXx48q0FFBBto7l7NDdMiTMg7wKMhTjkZzSUurSNAHu4lIZuDIB41OZdwIPQjFVT6BbyQmFp7sIV2kCbwxjrj8aJpYRFZUDxyhlPIZTkEUi6tjPHsD4wfz/OjTbGPTrNLWFpDGmcGRtzdc8mpVCxXi1uVGBPx7/6Upbe6X/Gz/wBxqdRROEQ+5uf3v/6NAhnDZMinp1JPjUyihxiKkbIYgxHGF49xpN+wRrYtn6w9Bkn1GqRKD6pHg2T8KqtXvZISENm00ZGSdpOD7h9xqr4Zm91TV4ZJO50TUpI8jAEQ8h06/wC80XHbvTez/cQXttfvM8CkosIRkwWHIcqRz04560rVVvNSsJbUWNzbd5jE9uJUdcHPBA9nwzWUk7CNI7SynVpJGILNIjMxPtJTJrr8U+P711w4b3k2tn2kTV9KbVNKsbybfcMO5MY3rhAvOCQOmR14qPZ6ndy6nbrc6FdWUKklpvR2IJKsBnaOOvU8VndI7JzaVexXMP6VKpIHeEd4iS46BgqjI9n3dK2K3kwkUfoeRwTyTCy4+I61n5JjL/i9M58d/wCWksci0gBGCI1z8BUimLRmeJXZSpYAlT1XjpT9c2RXDXaKDK23Zme37QzaiXgmikkZ03L68e7qBwfnTuj9m3s9VlvJpEWNkKrDDlQCSCTxjyrS0UEf0WPzk/1G/Oj0WP8A4/8AUb86kUVnhj/F3Uc2kRGDvx/1G/OnlUKoAHAGBSqKTGTxEFFFFaBRRRQFFFFAUUUUBRRRQFFFFAVTa/oNtrYhS7BKxNuUBiOePIjyooqy6D1npstrFFELyZo41VQpC9AMdcZrjaWCfVublTwM96enlRRRi4R06VGZe83y7icn9YcHnPSpUdv3SBEACjwzRRQmMng9GMCl0UVGoKKKKKKKKKAooooCiiig/9k=">
            <a:extLst>
              <a:ext uri="{FF2B5EF4-FFF2-40B4-BE49-F238E27FC236}">
                <a16:creationId xmlns:a16="http://schemas.microsoft.com/office/drawing/2014/main" id="{817761BB-325C-7E0E-286B-B23602011A68}"/>
              </a:ext>
            </a:extLst>
          </p:cNvPr>
          <p:cNvSpPr>
            <a:spLocks noChangeAspect="1" noChangeArrowheads="1"/>
          </p:cNvSpPr>
          <p:nvPr/>
        </p:nvSpPr>
        <p:spPr bwMode="auto">
          <a:xfrm>
            <a:off x="63500" y="-401638"/>
            <a:ext cx="1485900" cy="80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endParaRPr lang="en-GB" altLang="en-US" sz="1800">
              <a:latin typeface="Arial" panose="020B0604020202020204" pitchFamily="34" charset="0"/>
            </a:endParaRPr>
          </a:p>
        </p:txBody>
      </p:sp>
      <p:sp>
        <p:nvSpPr>
          <p:cNvPr id="7" name="Title 1">
            <a:extLst>
              <a:ext uri="{FF2B5EF4-FFF2-40B4-BE49-F238E27FC236}">
                <a16:creationId xmlns:a16="http://schemas.microsoft.com/office/drawing/2014/main" id="{14FCC310-2C9A-41BB-8295-822EE3A25273}"/>
              </a:ext>
            </a:extLst>
          </p:cNvPr>
          <p:cNvSpPr txBox="1">
            <a:spLocks/>
          </p:cNvSpPr>
          <p:nvPr/>
        </p:nvSpPr>
        <p:spPr>
          <a:xfrm>
            <a:off x="1568450" y="571500"/>
            <a:ext cx="6499225" cy="711200"/>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a:solidFill>
                  <a:srgbClr val="0F3661"/>
                </a:solidFill>
                <a:latin typeface="Times New Roman"/>
                <a:cs typeface="Times New Roman"/>
              </a:rPr>
              <a:t>Network Essentials</a:t>
            </a:r>
          </a:p>
        </p:txBody>
      </p:sp>
      <p:sp>
        <p:nvSpPr>
          <p:cNvPr id="8" name="Rectangle 2">
            <a:extLst>
              <a:ext uri="{FF2B5EF4-FFF2-40B4-BE49-F238E27FC236}">
                <a16:creationId xmlns:a16="http://schemas.microsoft.com/office/drawing/2014/main" id="{17D93A6F-44F7-453D-8CF6-E57A70F7DE1E}"/>
              </a:ext>
            </a:extLst>
          </p:cNvPr>
          <p:cNvSpPr txBox="1">
            <a:spLocks noChangeArrowheads="1"/>
          </p:cNvSpPr>
          <p:nvPr/>
        </p:nvSpPr>
        <p:spPr bwMode="white">
          <a:xfrm>
            <a:off x="228600" y="1565005"/>
            <a:ext cx="8839200" cy="140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lIns="82124" tIns="41061" rIns="82124" bIns="41061" anchor="ctr"/>
          <a:lstStyle>
            <a:lvl1pPr algn="l" defTabSz="814388" rtl="0" eaLnBrk="0" fontAlgn="base" hangingPunct="0">
              <a:lnSpc>
                <a:spcPct val="90000"/>
              </a:lnSpc>
              <a:spcBef>
                <a:spcPct val="0"/>
              </a:spcBef>
              <a:spcAft>
                <a:spcPct val="0"/>
              </a:spcAft>
              <a:defRPr sz="3000" b="0">
                <a:solidFill>
                  <a:srgbClr val="FFFFFF"/>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gn="ctr" eaLnBrk="1" hangingPunct="1">
              <a:defRPr/>
            </a:pPr>
            <a:r>
              <a:rPr lang="en-US" sz="2400" b="1" dirty="0">
                <a:solidFill>
                  <a:schemeClr val="tx1"/>
                </a:solidFill>
                <a:latin typeface="Arial" charset="0"/>
              </a:rPr>
              <a:t>Week2: Wireless and Mobile Networks</a:t>
            </a:r>
            <a:endParaRPr lang="en-US" sz="2400" kern="0" dirty="0">
              <a:solidFill>
                <a:schemeClr val="tx1"/>
              </a:solidFill>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589221"/>
            <a:ext cx="9144000" cy="274320"/>
          </a:xfrm>
          <a:prstGeom prst="rect">
            <a:avLst/>
          </a:prstGeom>
          <a:noFill/>
          <a:ln/>
        </p:spPr>
        <p:txBody>
          <a:bodyPr wrap="square" rtlCol="0" anchor="t"/>
          <a:lstStyle/>
          <a:p>
            <a:r>
              <a:rPr lang="en-US" dirty="0"/>
              <a:t>Wireless Networks</a:t>
            </a:r>
          </a:p>
        </p:txBody>
      </p:sp>
      <p:sp>
        <p:nvSpPr>
          <p:cNvPr id="5" name="Text 2"/>
          <p:cNvSpPr/>
          <p:nvPr/>
        </p:nvSpPr>
        <p:spPr>
          <a:xfrm>
            <a:off x="57843" y="1066800"/>
            <a:ext cx="8229600" cy="584260"/>
          </a:xfrm>
          <a:prstGeom prst="rect">
            <a:avLst/>
          </a:prstGeom>
          <a:noFill/>
          <a:ln/>
        </p:spPr>
        <p:txBody>
          <a:bodyPr wrap="square" lIns="91440" tIns="45720" rIns="91440" bIns="45720" rtlCol="0" anchor="t"/>
          <a:lstStyle/>
          <a:p>
            <a:pPr>
              <a:lnSpc>
                <a:spcPts val="2000"/>
              </a:lnSpc>
            </a:pPr>
            <a:r>
              <a:rPr lang="en-US" sz="1400" dirty="0">
                <a:solidFill>
                  <a:srgbClr val="000000"/>
                </a:solidFill>
                <a:latin typeface="Arial"/>
                <a:cs typeface="Arial"/>
              </a:rPr>
              <a:t>In addition to the GSM and 4G/5G transmitters and receivers, smartphones make connections in a variety of ways.</a:t>
            </a:r>
            <a:endParaRPr lang="en-US" dirty="0">
              <a:solidFill>
                <a:srgbClr val="000000"/>
              </a:solidFill>
              <a:latin typeface="Calibri" panose="020F0502020204030204"/>
              <a:cs typeface="Calibri" panose="020F0502020204030204"/>
            </a:endParaRPr>
          </a:p>
          <a:p>
            <a:pPr>
              <a:lnSpc>
                <a:spcPts val="2000"/>
              </a:lnSpc>
            </a:pPr>
            <a:endParaRPr lang="en-US" sz="1400" dirty="0">
              <a:latin typeface="Arial"/>
              <a:cs typeface="Arial"/>
            </a:endParaRPr>
          </a:p>
          <a:p>
            <a:endParaRPr lang="en-US" sz="1400" dirty="0">
              <a:latin typeface="Arial"/>
              <a:cs typeface="Arial"/>
            </a:endParaRPr>
          </a:p>
          <a:p>
            <a:pPr>
              <a:lnSpc>
                <a:spcPts val="2000"/>
              </a:lnSpc>
            </a:pPr>
            <a:endParaRPr lang="en-US" sz="1400" dirty="0">
              <a:latin typeface="Arial"/>
              <a:cs typeface="Arial"/>
            </a:endParaRPr>
          </a:p>
        </p:txBody>
      </p:sp>
      <p:graphicFrame>
        <p:nvGraphicFramePr>
          <p:cNvPr id="4" name="Tabela 5">
            <a:extLst>
              <a:ext uri="{FF2B5EF4-FFF2-40B4-BE49-F238E27FC236}">
                <a16:creationId xmlns:a16="http://schemas.microsoft.com/office/drawing/2014/main" id="{06D8CB96-70B1-1303-7EDE-9AD71EDAAF5D}"/>
              </a:ext>
            </a:extLst>
          </p:cNvPr>
          <p:cNvGraphicFramePr>
            <a:graphicFrameLocks noGrp="1"/>
          </p:cNvGraphicFramePr>
          <p:nvPr>
            <p:extLst>
              <p:ext uri="{D42A27DB-BD31-4B8C-83A1-F6EECF244321}">
                <p14:modId xmlns:p14="http://schemas.microsoft.com/office/powerpoint/2010/main" val="19793267"/>
              </p:ext>
            </p:extLst>
          </p:nvPr>
        </p:nvGraphicFramePr>
        <p:xfrm>
          <a:off x="78924" y="1854319"/>
          <a:ext cx="8912676" cy="3627120"/>
        </p:xfrm>
        <a:graphic>
          <a:graphicData uri="http://schemas.openxmlformats.org/drawingml/2006/table">
            <a:tbl>
              <a:tblPr firstRow="1" bandRow="1">
                <a:tableStyleId>{5C22544A-7EE6-4342-B048-85BDC9FD1C3A}</a:tableStyleId>
              </a:tblPr>
              <a:tblGrid>
                <a:gridCol w="1034142">
                  <a:extLst>
                    <a:ext uri="{9D8B030D-6E8A-4147-A177-3AD203B41FA5}">
                      <a16:colId xmlns:a16="http://schemas.microsoft.com/office/drawing/2014/main" val="401912232"/>
                    </a:ext>
                  </a:extLst>
                </a:gridCol>
                <a:gridCol w="7878534">
                  <a:extLst>
                    <a:ext uri="{9D8B030D-6E8A-4147-A177-3AD203B41FA5}">
                      <a16:colId xmlns:a16="http://schemas.microsoft.com/office/drawing/2014/main" val="3838612341"/>
                    </a:ext>
                  </a:extLst>
                </a:gridCol>
              </a:tblGrid>
              <a:tr h="370840">
                <a:tc>
                  <a:txBody>
                    <a:bodyPr/>
                    <a:lstStyle/>
                    <a:p>
                      <a:pPr lvl="0">
                        <a:buNone/>
                      </a:pPr>
                      <a:r>
                        <a:rPr lang="pt-BR" sz="1400" b="1" dirty="0">
                          <a:solidFill>
                            <a:schemeClr val="tx1"/>
                          </a:solidFill>
                          <a:latin typeface="Arial"/>
                        </a:rPr>
                        <a:t>GPS</a:t>
                      </a:r>
                      <a:endParaRPr lang="en-US"/>
                    </a:p>
                  </a:txBody>
                  <a:tcPr anchor="ctr">
                    <a:solidFill>
                      <a:srgbClr val="E9EBF5"/>
                    </a:solidFill>
                  </a:tcPr>
                </a:tc>
                <a:tc>
                  <a:txBody>
                    <a:bodyPr/>
                    <a:lstStyle/>
                    <a:p>
                      <a:pPr marL="0" marR="0" lvl="0" indent="0" algn="just">
                        <a:lnSpc>
                          <a:spcPct val="100000"/>
                        </a:lnSpc>
                        <a:spcBef>
                          <a:spcPts val="0"/>
                        </a:spcBef>
                        <a:spcAft>
                          <a:spcPts val="0"/>
                        </a:spcAft>
                        <a:buNone/>
                      </a:pPr>
                      <a:r>
                        <a:rPr lang="en-US" sz="1400" b="0" i="0" u="none" strike="noStrike" noProof="0" dirty="0">
                          <a:solidFill>
                            <a:schemeClr val="tx1"/>
                          </a:solidFill>
                          <a:latin typeface="Arial"/>
                        </a:rPr>
                        <a:t>It uses satellites to transmit signals that cover the globe. The smartphone can receive these signals and calculate the phone’s location to an accuracy of within 10 meters.</a:t>
                      </a:r>
                      <a:endParaRPr lang="pt-BR" dirty="0">
                        <a:solidFill>
                          <a:schemeClr val="tx1"/>
                        </a:solidFill>
                      </a:endParaRPr>
                    </a:p>
                  </a:txBody>
                  <a:tcPr anchor="ctr">
                    <a:solidFill>
                      <a:srgbClr val="E9EBF5"/>
                    </a:solidFill>
                  </a:tcPr>
                </a:tc>
                <a:extLst>
                  <a:ext uri="{0D108BD9-81ED-4DB2-BD59-A6C34878D82A}">
                    <a16:rowId xmlns:a16="http://schemas.microsoft.com/office/drawing/2014/main" val="3921902088"/>
                  </a:ext>
                </a:extLst>
              </a:tr>
              <a:tr h="370840">
                <a:tc>
                  <a:txBody>
                    <a:bodyPr/>
                    <a:lstStyle/>
                    <a:p>
                      <a:r>
                        <a:rPr lang="pt-BR" sz="1400" b="1" dirty="0">
                          <a:latin typeface="Arial"/>
                        </a:rPr>
                        <a:t>Wi-Fi</a:t>
                      </a:r>
                    </a:p>
                  </a:txBody>
                  <a:tcPr anchor="ctr"/>
                </a:tc>
                <a:tc>
                  <a:txBody>
                    <a:bodyPr/>
                    <a:lstStyle/>
                    <a:p>
                      <a:pPr marL="0" marR="0" lvl="0" indent="0" algn="just">
                        <a:lnSpc>
                          <a:spcPct val="100000"/>
                        </a:lnSpc>
                        <a:spcBef>
                          <a:spcPts val="0"/>
                        </a:spcBef>
                        <a:spcAft>
                          <a:spcPts val="0"/>
                        </a:spcAft>
                        <a:buNone/>
                      </a:pPr>
                      <a:r>
                        <a:rPr lang="en-US" sz="1400" b="0" i="0" u="none" strike="noStrike" noProof="0" dirty="0">
                          <a:latin typeface="Arial"/>
                        </a:rPr>
                        <a:t>Wi-Fi</a:t>
                      </a:r>
                      <a:r>
                        <a:rPr lang="en-US" sz="1400" b="1" i="0" u="none" strike="noStrike" noProof="0" dirty="0">
                          <a:latin typeface="Arial"/>
                        </a:rPr>
                        <a:t> </a:t>
                      </a:r>
                      <a:r>
                        <a:rPr lang="en-US" sz="1400" b="0" i="0" u="none" strike="noStrike" noProof="0" dirty="0">
                          <a:latin typeface="Arial"/>
                        </a:rPr>
                        <a:t>transmitters and receivers located within the smartphone enable the phone to connect to local networks and the internet. The phone needs to be within the range of the signal from a wireless network access point to receive and send data on a Wi-Fi network. Wi-Fi networks are usually privately owned but often provide guest or public access hotspots. Wi-Fi network connections on the phone are like network connections on a laptop computer.</a:t>
                      </a:r>
                      <a:endParaRPr lang="en-US" sz="1400" b="0" i="0" u="none" strike="noStrike" noProof="0" dirty="0"/>
                    </a:p>
                  </a:txBody>
                  <a:tcPr anchor="ctr"/>
                </a:tc>
                <a:extLst>
                  <a:ext uri="{0D108BD9-81ED-4DB2-BD59-A6C34878D82A}">
                    <a16:rowId xmlns:a16="http://schemas.microsoft.com/office/drawing/2014/main" val="2326884323"/>
                  </a:ext>
                </a:extLst>
              </a:tr>
              <a:tr h="370840">
                <a:tc>
                  <a:txBody>
                    <a:bodyPr/>
                    <a:lstStyle/>
                    <a:p>
                      <a:r>
                        <a:rPr lang="pt-BR" sz="1400" b="1" dirty="0">
                          <a:latin typeface="Arial"/>
                        </a:rPr>
                        <a:t>Bluetooth</a:t>
                      </a:r>
                    </a:p>
                  </a:txBody>
                  <a:tcPr anchor="ctr"/>
                </a:tc>
                <a:tc>
                  <a:txBody>
                    <a:bodyPr/>
                    <a:lstStyle/>
                    <a:p>
                      <a:pPr marL="0" marR="0" lvl="0" indent="0" algn="just">
                        <a:lnSpc>
                          <a:spcPct val="100000"/>
                        </a:lnSpc>
                        <a:spcBef>
                          <a:spcPts val="0"/>
                        </a:spcBef>
                        <a:spcAft>
                          <a:spcPts val="0"/>
                        </a:spcAft>
                        <a:buNone/>
                      </a:pPr>
                      <a:r>
                        <a:rPr lang="en-US" sz="1400" b="0" i="0" u="none" strike="noStrike" kern="1200" noProof="0" dirty="0">
                          <a:solidFill>
                            <a:schemeClr val="dk1"/>
                          </a:solidFill>
                          <a:latin typeface="Arial"/>
                          <a:ea typeface="+mn-ea"/>
                          <a:cs typeface="+mn-cs"/>
                        </a:rPr>
                        <a:t>It is a low-power, shorter range wireless technology that is intended to replace wired connectivity for accessories such as speakers, headphones, and microphones. It can also be used to connect a smartwatch to a smartphone. Because Bluetooth technology can be used to transmit both data and voice, it can be used to create small local networks. It is wireless technology that allows multiple devices to communicate over short distances. </a:t>
                      </a:r>
                      <a:endParaRPr lang="en-US" sz="1400" b="0" i="0" u="none" strike="noStrike" noProof="0" dirty="0">
                        <a:latin typeface="Arial"/>
                      </a:endParaRPr>
                    </a:p>
                  </a:txBody>
                  <a:tcPr anchor="ctr"/>
                </a:tc>
                <a:extLst>
                  <a:ext uri="{0D108BD9-81ED-4DB2-BD59-A6C34878D82A}">
                    <a16:rowId xmlns:a16="http://schemas.microsoft.com/office/drawing/2014/main" val="348217191"/>
                  </a:ext>
                </a:extLst>
              </a:tr>
              <a:tr h="370840">
                <a:tc>
                  <a:txBody>
                    <a:bodyPr/>
                    <a:lstStyle/>
                    <a:p>
                      <a:r>
                        <a:rPr lang="pt-BR" sz="1400" b="1" dirty="0">
                          <a:latin typeface="Arial"/>
                        </a:rPr>
                        <a:t>NFC</a:t>
                      </a:r>
                    </a:p>
                  </a:txBody>
                  <a:tcPr anchor="ctr"/>
                </a:tc>
                <a:tc>
                  <a:txBody>
                    <a:bodyPr/>
                    <a:lstStyle/>
                    <a:p>
                      <a:pPr marL="0" marR="0" lvl="0" indent="0" algn="just">
                        <a:lnSpc>
                          <a:spcPct val="100000"/>
                        </a:lnSpc>
                        <a:spcBef>
                          <a:spcPts val="0"/>
                        </a:spcBef>
                        <a:spcAft>
                          <a:spcPts val="0"/>
                        </a:spcAft>
                        <a:buNone/>
                      </a:pPr>
                      <a:r>
                        <a:rPr lang="en-US" sz="1400" b="0" i="0" u="none" strike="noStrike" noProof="0" dirty="0">
                          <a:latin typeface="Arial"/>
                        </a:rPr>
                        <a:t>It is a wireless communication technology that enables data to be exchanged by devices that are in very close proximity to each other, usually less than a few centimeters. It uses electromagnetic fields to transmit data</a:t>
                      </a:r>
                      <a:r>
                        <a:rPr lang="en-US" sz="1800" b="0" i="0" u="none" strike="noStrike" noProof="0" dirty="0">
                          <a:latin typeface="Arial"/>
                        </a:rPr>
                        <a:t>.</a:t>
                      </a:r>
                      <a:endParaRPr lang="en-US" sz="1800" b="0" i="0" u="none" strike="noStrike" noProof="0" dirty="0"/>
                    </a:p>
                  </a:txBody>
                  <a:tcPr anchor="ctr"/>
                </a:tc>
                <a:extLst>
                  <a:ext uri="{0D108BD9-81ED-4DB2-BD59-A6C34878D82A}">
                    <a16:rowId xmlns:a16="http://schemas.microsoft.com/office/drawing/2014/main" val="3176374344"/>
                  </a:ext>
                </a:extLst>
              </a:tr>
            </a:tbl>
          </a:graphicData>
        </a:graphic>
      </p:graphicFrame>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418382"/>
          </a:xfrm>
          <a:prstGeom prst="rect">
            <a:avLst/>
          </a:prstGeom>
          <a:noFill/>
          <a:ln/>
        </p:spPr>
        <p:txBody>
          <a:bodyPr wrap="square" rtlCol="0" anchor="t"/>
          <a:lstStyle/>
          <a:p>
            <a:r>
              <a:rPr lang="en-US" dirty="0"/>
              <a:t>Mobile Devices and Wi-Fi</a:t>
            </a:r>
          </a:p>
        </p:txBody>
      </p:sp>
      <p:sp>
        <p:nvSpPr>
          <p:cNvPr id="5" name="Text 2"/>
          <p:cNvSpPr/>
          <p:nvPr/>
        </p:nvSpPr>
        <p:spPr>
          <a:xfrm>
            <a:off x="367995" y="1777909"/>
            <a:ext cx="8229600" cy="3143251"/>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000000"/>
                </a:solidFill>
                <a:latin typeface="Arial"/>
                <a:cs typeface="Arial"/>
              </a:rPr>
              <a:t>With mobile devices becoming more powerful, many tasks that needed to be performed on large computers connected to physical networks can now be completed using mobile devices on wireless networks.</a:t>
            </a:r>
            <a:endParaRPr lang="en-US" dirty="0">
              <a:cs typeface="Calibri" panose="020F0502020204030204"/>
            </a:endParaRPr>
          </a:p>
          <a:p>
            <a:pPr marL="285750" indent="-285750" algn="just">
              <a:buFont typeface="Arial,Sans-Serif"/>
              <a:buChar char="•"/>
            </a:pPr>
            <a:r>
              <a:rPr lang="en-US" sz="1400" dirty="0">
                <a:latin typeface="Arial"/>
                <a:cs typeface="Arial"/>
              </a:rPr>
              <a:t>Almost all mobile devices can connect to Wi-Fi networks. </a:t>
            </a:r>
            <a:endParaRPr lang="en-US" sz="1400" dirty="0">
              <a:ea typeface="+mn-lt"/>
              <a:cs typeface="+mn-lt"/>
            </a:endParaRPr>
          </a:p>
          <a:p>
            <a:pPr marL="285750" indent="-285750" algn="just">
              <a:buFont typeface="Arial,Sans-Serif"/>
              <a:buChar char="•"/>
            </a:pPr>
            <a:r>
              <a:rPr lang="en-US" sz="1400" dirty="0">
                <a:latin typeface="Arial"/>
                <a:cs typeface="Arial"/>
              </a:rPr>
              <a:t>It is advisable to connect to Wi-Fi networks when possible because data used over Wi-Fi does not count against the cellular data plan. </a:t>
            </a:r>
            <a:endParaRPr lang="en-US" sz="1400" dirty="0">
              <a:ea typeface="+mn-lt"/>
              <a:cs typeface="+mn-lt"/>
            </a:endParaRPr>
          </a:p>
          <a:p>
            <a:pPr marL="285750" indent="-285750" algn="just">
              <a:buFont typeface="Arial,Sans-Serif"/>
              <a:buChar char="•"/>
            </a:pPr>
            <a:r>
              <a:rPr lang="en-US" sz="1400" dirty="0">
                <a:latin typeface="Arial"/>
                <a:cs typeface="Arial"/>
              </a:rPr>
              <a:t>Wi-Fi radios use less power than cellular radios, so connecting to Wi-Fi networks conserves battery power. </a:t>
            </a:r>
            <a:endParaRPr lang="en-US" sz="1400" dirty="0">
              <a:ea typeface="+mn-lt"/>
              <a:cs typeface="+mn-lt"/>
            </a:endParaRPr>
          </a:p>
          <a:p>
            <a:pPr marL="285750" indent="-285750" algn="just">
              <a:buFont typeface="Arial,Sans-Serif"/>
              <a:buChar char="•"/>
            </a:pPr>
            <a:r>
              <a:rPr lang="en-US" sz="1400" dirty="0">
                <a:latin typeface="Arial"/>
                <a:cs typeface="Arial"/>
              </a:rPr>
              <a:t>It is important to use security when connecting to Wi-Fi networks. </a:t>
            </a:r>
            <a:endParaRPr lang="en-US" sz="1400" dirty="0">
              <a:ea typeface="+mn-lt"/>
              <a:cs typeface="+mn-lt"/>
            </a:endParaRPr>
          </a:p>
          <a:p>
            <a:pPr marL="285750" indent="-285750" algn="just">
              <a:buFont typeface="Arial,Sans-Serif"/>
              <a:buChar char="•"/>
            </a:pPr>
            <a:r>
              <a:rPr lang="en-US" sz="1400" dirty="0">
                <a:latin typeface="Arial"/>
                <a:cs typeface="Arial"/>
              </a:rPr>
              <a:t>These precautions should be taken to protect Wi-Fi communications on mobile devices:</a:t>
            </a:r>
            <a:endParaRPr lang="en-US" sz="1400" dirty="0">
              <a:ea typeface="+mn-lt"/>
              <a:cs typeface="+mn-lt"/>
            </a:endParaRPr>
          </a:p>
          <a:p>
            <a:pPr marL="742950" lvl="1" indent="-285750" algn="just">
              <a:buFont typeface="Wingdings" panose="05000000000000000000" pitchFamily="2" charset="2"/>
              <a:buChar char="§"/>
            </a:pPr>
            <a:r>
              <a:rPr lang="en-US" sz="1400" dirty="0">
                <a:latin typeface="Arial"/>
                <a:cs typeface="Arial"/>
              </a:rPr>
              <a:t>Never send login or password information using unencrypted text (plaintext).</a:t>
            </a:r>
            <a:endParaRPr lang="en-US" sz="1400" dirty="0">
              <a:ea typeface="+mn-lt"/>
              <a:cs typeface="+mn-lt"/>
            </a:endParaRPr>
          </a:p>
          <a:p>
            <a:pPr marL="742950" lvl="1" indent="-285750" algn="just">
              <a:buFont typeface="Wingdings" panose="05000000000000000000" pitchFamily="2" charset="2"/>
              <a:buChar char="§"/>
            </a:pPr>
            <a:r>
              <a:rPr lang="en-US" sz="1400" dirty="0">
                <a:latin typeface="Arial"/>
                <a:cs typeface="Arial"/>
              </a:rPr>
              <a:t>Use a VPN connection when possible if you are sending sensitive data.</a:t>
            </a:r>
            <a:endParaRPr lang="en-US" sz="1400" dirty="0">
              <a:ea typeface="+mn-lt"/>
              <a:cs typeface="+mn-lt"/>
            </a:endParaRPr>
          </a:p>
          <a:p>
            <a:pPr marL="742950" lvl="1" indent="-285750" algn="just">
              <a:buFont typeface="Wingdings" panose="05000000000000000000" pitchFamily="2" charset="2"/>
              <a:buChar char="§"/>
            </a:pPr>
            <a:r>
              <a:rPr lang="en-US" sz="1400" dirty="0">
                <a:latin typeface="Arial"/>
                <a:cs typeface="Arial"/>
              </a:rPr>
              <a:t>Enable security on home networks.</a:t>
            </a:r>
            <a:endParaRPr lang="en-US" sz="1400" dirty="0">
              <a:ea typeface="+mn-lt"/>
              <a:cs typeface="+mn-lt"/>
            </a:endParaRPr>
          </a:p>
          <a:p>
            <a:pPr marL="742950" lvl="1" indent="-285750" algn="just">
              <a:buFont typeface="Wingdings" panose="05000000000000000000" pitchFamily="2" charset="2"/>
              <a:buChar char="§"/>
            </a:pPr>
            <a:r>
              <a:rPr lang="en-US" sz="1400" dirty="0">
                <a:latin typeface="Arial"/>
                <a:cs typeface="Arial"/>
              </a:rPr>
              <a:t>Use WPA2 or higher encryption for security.</a:t>
            </a:r>
            <a:endParaRPr lang="en-US" sz="1400" dirty="0">
              <a:ea typeface="+mn-lt"/>
              <a:cs typeface="+mn-lt"/>
            </a:endParaRPr>
          </a:p>
          <a:p>
            <a:pPr marL="285750" indent="-285750">
              <a:buFont typeface="Arial"/>
              <a:buChar char="•"/>
            </a:pPr>
            <a:endParaRPr lang="en-US" sz="1400" dirty="0">
              <a:latin typeface="Arial"/>
              <a:ea typeface="+mn-lt"/>
              <a:cs typeface="Arial"/>
            </a:endParaRPr>
          </a:p>
          <a:p>
            <a:endParaRPr lang="en-US" dirty="0">
              <a:latin typeface="Calibri" panose="020F0502020204030204"/>
              <a:cs typeface="Calibri" panose="020F0502020204030204"/>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418382"/>
          </a:xfrm>
          <a:prstGeom prst="rect">
            <a:avLst/>
          </a:prstGeom>
          <a:noFill/>
          <a:ln/>
        </p:spPr>
        <p:txBody>
          <a:bodyPr wrap="square" rtlCol="0" anchor="t"/>
          <a:lstStyle/>
          <a:p>
            <a:r>
              <a:rPr lang="en-US" dirty="0"/>
              <a:t>Wi-Fi Settings</a:t>
            </a:r>
          </a:p>
        </p:txBody>
      </p:sp>
      <p:sp>
        <p:nvSpPr>
          <p:cNvPr id="5" name="Text 2"/>
          <p:cNvSpPr/>
          <p:nvPr/>
        </p:nvSpPr>
        <p:spPr>
          <a:xfrm>
            <a:off x="274477" y="1676106"/>
            <a:ext cx="8229600" cy="760204"/>
          </a:xfrm>
          <a:prstGeom prst="rect">
            <a:avLst/>
          </a:prstGeom>
          <a:noFill/>
          <a:ln/>
        </p:spPr>
        <p:txBody>
          <a:bodyPr wrap="square" lIns="91440" tIns="45720" rIns="91440" bIns="45720" rtlCol="0" anchor="t"/>
          <a:lstStyle/>
          <a:p>
            <a:pPr marL="285750" indent="-285750">
              <a:lnSpc>
                <a:spcPts val="2000"/>
              </a:lnSpc>
              <a:buFont typeface="Arial"/>
              <a:buChar char="•"/>
            </a:pPr>
            <a:r>
              <a:rPr lang="en-US" sz="1400" dirty="0">
                <a:solidFill>
                  <a:srgbClr val="000000"/>
                </a:solidFill>
                <a:latin typeface="Arial"/>
                <a:cs typeface="Arial"/>
              </a:rPr>
              <a:t>Two of the most popular operating systems for mobile devices are Android and Apple iOS. </a:t>
            </a:r>
            <a:endParaRPr lang="en-US" dirty="0">
              <a:solidFill>
                <a:srgbClr val="000000"/>
              </a:solidFill>
              <a:latin typeface="Calibri" panose="020F0502020204030204"/>
              <a:cs typeface="Calibri" panose="020F0502020204030204"/>
            </a:endParaRPr>
          </a:p>
          <a:p>
            <a:pPr marL="285750" indent="-285750">
              <a:lnSpc>
                <a:spcPts val="2000"/>
              </a:lnSpc>
              <a:buFont typeface="Arial"/>
              <a:buChar char="•"/>
            </a:pPr>
            <a:r>
              <a:rPr lang="en-US" sz="1400" dirty="0">
                <a:solidFill>
                  <a:srgbClr val="000000"/>
                </a:solidFill>
                <a:latin typeface="Arial"/>
                <a:cs typeface="Arial"/>
              </a:rPr>
              <a:t>Each operating system has settings that enable you to configure your device to connect to wireless networks.</a:t>
            </a:r>
            <a:endParaRPr lang="en-US" dirty="0">
              <a:solidFill>
                <a:srgbClr val="000000"/>
              </a:solidFill>
              <a:latin typeface="Calibri" panose="020F0502020204030204"/>
              <a:cs typeface="Calibri" panose="020F0502020204030204"/>
            </a:endParaRPr>
          </a:p>
          <a:p>
            <a:pPr>
              <a:lnSpc>
                <a:spcPts val="2000"/>
              </a:lnSpc>
            </a:pPr>
            <a:endParaRPr lang="en-US" sz="1400" dirty="0">
              <a:latin typeface="Arial"/>
              <a:cs typeface="Arial"/>
            </a:endParaRPr>
          </a:p>
          <a:p>
            <a:pPr>
              <a:lnSpc>
                <a:spcPts val="2000"/>
              </a:lnSpc>
            </a:pPr>
            <a:endParaRPr lang="en-US" sz="1400" b="1" dirty="0">
              <a:latin typeface="Arial"/>
              <a:cs typeface="Arial"/>
            </a:endParaRPr>
          </a:p>
          <a:p>
            <a:pPr>
              <a:lnSpc>
                <a:spcPts val="2000"/>
              </a:lnSpc>
            </a:pPr>
            <a:endParaRPr lang="en-US" sz="1400" b="1" dirty="0">
              <a:latin typeface="Arial"/>
              <a:cs typeface="Arial"/>
            </a:endParaRPr>
          </a:p>
          <a:p>
            <a:pPr>
              <a:lnSpc>
                <a:spcPts val="2000"/>
              </a:lnSpc>
            </a:pPr>
            <a:endParaRPr lang="en-US" dirty="0"/>
          </a:p>
        </p:txBody>
      </p:sp>
      <p:sp>
        <p:nvSpPr>
          <p:cNvPr id="6" name="CaixaDeTexto 5">
            <a:extLst>
              <a:ext uri="{FF2B5EF4-FFF2-40B4-BE49-F238E27FC236}">
                <a16:creationId xmlns:a16="http://schemas.microsoft.com/office/drawing/2014/main" id="{D05CC966-5E93-27A0-D16A-B36982B98E56}"/>
              </a:ext>
            </a:extLst>
          </p:cNvPr>
          <p:cNvSpPr txBox="1"/>
          <p:nvPr/>
        </p:nvSpPr>
        <p:spPr>
          <a:xfrm>
            <a:off x="1491475" y="2514152"/>
            <a:ext cx="2003800" cy="3306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ts val="2000"/>
              </a:lnSpc>
            </a:pPr>
            <a:r>
              <a:rPr lang="en-US" sz="1400" b="1" dirty="0">
                <a:latin typeface="Arial"/>
                <a:cs typeface="Arial"/>
              </a:rPr>
              <a:t>Android Wi-Fi Switch</a:t>
            </a:r>
            <a:endParaRPr lang="pt-BR" sz="1400" dirty="0"/>
          </a:p>
        </p:txBody>
      </p:sp>
      <p:pic>
        <p:nvPicPr>
          <p:cNvPr id="4" name="Picture 5" descr="A screenshot of a computer&#10;&#10;Description automatically generated">
            <a:extLst>
              <a:ext uri="{FF2B5EF4-FFF2-40B4-BE49-F238E27FC236}">
                <a16:creationId xmlns:a16="http://schemas.microsoft.com/office/drawing/2014/main" id="{C339E02E-13C5-E626-1678-204926B09405}"/>
              </a:ext>
            </a:extLst>
          </p:cNvPr>
          <p:cNvPicPr>
            <a:picLocks noChangeAspect="1"/>
          </p:cNvPicPr>
          <p:nvPr/>
        </p:nvPicPr>
        <p:blipFill rotWithShape="1">
          <a:blip r:embed="rId3"/>
          <a:srcRect l="20363" t="23835" r="17440" b="7348"/>
          <a:stretch/>
        </p:blipFill>
        <p:spPr>
          <a:xfrm>
            <a:off x="271553" y="2874574"/>
            <a:ext cx="4423017" cy="2840433"/>
          </a:xfrm>
          <a:prstGeom prst="rect">
            <a:avLst/>
          </a:prstGeom>
        </p:spPr>
      </p:pic>
      <p:sp>
        <p:nvSpPr>
          <p:cNvPr id="8" name="CaixaDeTexto 7">
            <a:extLst>
              <a:ext uri="{FF2B5EF4-FFF2-40B4-BE49-F238E27FC236}">
                <a16:creationId xmlns:a16="http://schemas.microsoft.com/office/drawing/2014/main" id="{A7BA4BF6-B60B-DF12-7CB0-01EBACC11AED}"/>
              </a:ext>
            </a:extLst>
          </p:cNvPr>
          <p:cNvSpPr txBox="1"/>
          <p:nvPr/>
        </p:nvSpPr>
        <p:spPr>
          <a:xfrm>
            <a:off x="6014295" y="2507052"/>
            <a:ext cx="1684781"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400" b="1" dirty="0">
                <a:latin typeface="Arial"/>
              </a:rPr>
              <a:t>IOS Wi-Fi Switch</a:t>
            </a:r>
            <a:endParaRPr lang="pt-BR" sz="1400" dirty="0"/>
          </a:p>
        </p:txBody>
      </p:sp>
      <p:pic>
        <p:nvPicPr>
          <p:cNvPr id="7" name="Imagem 7" descr="Interface gráfica do usuário, Texto, Aplicativo, Email&#10;&#10;Descrição gerada automaticamente">
            <a:extLst>
              <a:ext uri="{FF2B5EF4-FFF2-40B4-BE49-F238E27FC236}">
                <a16:creationId xmlns:a16="http://schemas.microsoft.com/office/drawing/2014/main" id="{81AD54D6-2A7F-8B2A-919B-4C2F178405AE}"/>
              </a:ext>
            </a:extLst>
          </p:cNvPr>
          <p:cNvPicPr>
            <a:picLocks noChangeAspect="1"/>
          </p:cNvPicPr>
          <p:nvPr/>
        </p:nvPicPr>
        <p:blipFill>
          <a:blip r:embed="rId4"/>
          <a:stretch>
            <a:fillRect/>
          </a:stretch>
        </p:blipFill>
        <p:spPr>
          <a:xfrm>
            <a:off x="4990381" y="2865481"/>
            <a:ext cx="3875416" cy="2884670"/>
          </a:xfrm>
          <a:prstGeom prst="rect">
            <a:avLst/>
          </a:prstGeom>
        </p:spPr>
      </p:pic>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3752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Wi-Fi Settings </a:t>
            </a:r>
            <a:r>
              <a:rPr lang="en-US">
                <a:latin typeface="Arial"/>
                <a:cs typeface="Arial"/>
              </a:rPr>
              <a:t>(Cont.)</a:t>
            </a:r>
            <a:endParaRPr lang="en-US"/>
          </a:p>
        </p:txBody>
      </p:sp>
      <p:sp>
        <p:nvSpPr>
          <p:cNvPr id="5" name="Text 2"/>
          <p:cNvSpPr/>
          <p:nvPr/>
        </p:nvSpPr>
        <p:spPr>
          <a:xfrm>
            <a:off x="291845" y="1766863"/>
            <a:ext cx="8562975" cy="3639268"/>
          </a:xfrm>
          <a:prstGeom prst="rect">
            <a:avLst/>
          </a:prstGeom>
          <a:noFill/>
          <a:ln/>
        </p:spPr>
        <p:txBody>
          <a:bodyPr wrap="square" lIns="91440" tIns="45720" rIns="91440" bIns="45720" rtlCol="0" anchor="t"/>
          <a:lstStyle/>
          <a:p>
            <a:pPr marL="285750" indent="-285750">
              <a:buFont typeface="Arial"/>
              <a:buChar char="•"/>
            </a:pPr>
            <a:r>
              <a:rPr lang="en-US" sz="1400" dirty="0">
                <a:latin typeface="Arial"/>
                <a:cs typeface="Calibri"/>
              </a:rPr>
              <a:t>To</a:t>
            </a:r>
            <a:r>
              <a:rPr lang="en-US" sz="1400" dirty="0">
                <a:latin typeface="Arial"/>
                <a:ea typeface="+mn-lt"/>
                <a:cs typeface="+mn-lt"/>
              </a:rPr>
              <a:t> connect an Android or iOS device when it is within the coverage range of a Wi-Fi network, turn on Wi-Fi and the device then searches for all available Wi-Fi networks and displays them in a list. </a:t>
            </a:r>
            <a:endParaRPr lang="pt-BR" dirty="0">
              <a:cs typeface="Calibri" panose="020F0502020204030204"/>
            </a:endParaRPr>
          </a:p>
          <a:p>
            <a:pPr marL="285750" indent="-285750">
              <a:buFont typeface="Arial"/>
              <a:buChar char="•"/>
            </a:pPr>
            <a:endParaRPr lang="en-US" sz="1400" dirty="0">
              <a:latin typeface="Arial"/>
              <a:ea typeface="+mn-lt"/>
              <a:cs typeface="+mn-lt"/>
            </a:endParaRPr>
          </a:p>
          <a:p>
            <a:pPr marL="285750" indent="-285750">
              <a:buFont typeface="Arial"/>
              <a:buChar char="•"/>
            </a:pPr>
            <a:r>
              <a:rPr lang="en-US" sz="1400" dirty="0">
                <a:latin typeface="Arial"/>
                <a:ea typeface="+mn-lt"/>
                <a:cs typeface="+mn-lt"/>
              </a:rPr>
              <a:t>Touch a Wi-Fi network in the list to connect. </a:t>
            </a:r>
          </a:p>
          <a:p>
            <a:pPr marL="285750" indent="-285750">
              <a:buFont typeface="Arial"/>
              <a:buChar char="•"/>
            </a:pPr>
            <a:endParaRPr lang="en-US" sz="1400" dirty="0">
              <a:latin typeface="Arial"/>
              <a:ea typeface="+mn-lt"/>
              <a:cs typeface="+mn-lt"/>
            </a:endParaRPr>
          </a:p>
          <a:p>
            <a:pPr marL="285750" indent="-285750">
              <a:buFont typeface="Arial"/>
              <a:buChar char="•"/>
            </a:pPr>
            <a:r>
              <a:rPr lang="en-US" sz="1400" dirty="0">
                <a:latin typeface="Arial"/>
                <a:ea typeface="+mn-lt"/>
                <a:cs typeface="+mn-lt"/>
              </a:rPr>
              <a:t>Enter a password if needed.</a:t>
            </a:r>
            <a:endParaRPr lang="en-US" sz="1400" dirty="0">
              <a:latin typeface="Arial"/>
              <a:cs typeface="Calibri"/>
            </a:endParaRPr>
          </a:p>
          <a:p>
            <a:endParaRPr lang="en-US" sz="1400" dirty="0">
              <a:latin typeface="Arial"/>
              <a:ea typeface="+mn-lt"/>
              <a:cs typeface="+mn-lt"/>
            </a:endParaRPr>
          </a:p>
          <a:p>
            <a:pPr marL="285750" indent="-285750">
              <a:buFont typeface="Arial"/>
              <a:buChar char="•"/>
            </a:pPr>
            <a:r>
              <a:rPr lang="en-US" sz="1400" dirty="0">
                <a:latin typeface="Arial"/>
                <a:ea typeface="+mn-lt"/>
                <a:cs typeface="+mn-lt"/>
              </a:rPr>
              <a:t>When a mobile device is out of the range of the Wi-Fi network, it attempts to connect to another Wi-Fi network in range. </a:t>
            </a:r>
            <a:endParaRPr lang="en-US" sz="1400" dirty="0">
              <a:latin typeface="Arial"/>
              <a:ea typeface="+mn-lt"/>
              <a:cs typeface="Arial"/>
            </a:endParaRPr>
          </a:p>
          <a:p>
            <a:pPr marL="285750" indent="-285750">
              <a:buFont typeface="Arial"/>
              <a:buChar char="•"/>
            </a:pPr>
            <a:endParaRPr lang="en-US" sz="1400" dirty="0">
              <a:latin typeface="Arial"/>
              <a:ea typeface="+mn-lt"/>
              <a:cs typeface="+mn-lt"/>
            </a:endParaRPr>
          </a:p>
          <a:p>
            <a:pPr marL="285750" indent="-285750">
              <a:buFont typeface="Arial"/>
              <a:buChar char="•"/>
            </a:pPr>
            <a:r>
              <a:rPr lang="en-US" sz="1400" dirty="0">
                <a:latin typeface="Arial"/>
                <a:ea typeface="+mn-lt"/>
                <a:cs typeface="+mn-lt"/>
              </a:rPr>
              <a:t>If no Wi-Fi networks are in range, the mobile device connects to the cellular data network. </a:t>
            </a:r>
            <a:endParaRPr lang="en-US" sz="1400" dirty="0">
              <a:latin typeface="Arial"/>
              <a:ea typeface="+mn-lt"/>
              <a:cs typeface="Arial"/>
            </a:endParaRPr>
          </a:p>
          <a:p>
            <a:pPr marL="285750" indent="-285750">
              <a:buFont typeface="Arial"/>
              <a:buChar char="•"/>
            </a:pPr>
            <a:endParaRPr lang="en-US" sz="1400" dirty="0">
              <a:latin typeface="Arial"/>
              <a:ea typeface="+mn-lt"/>
              <a:cs typeface="+mn-lt"/>
            </a:endParaRPr>
          </a:p>
          <a:p>
            <a:pPr marL="285750" indent="-285750">
              <a:buFont typeface="Arial"/>
              <a:buChar char="•"/>
            </a:pPr>
            <a:r>
              <a:rPr lang="en-US" sz="1400" dirty="0">
                <a:latin typeface="Arial"/>
                <a:ea typeface="+mn-lt"/>
                <a:cs typeface="+mn-lt"/>
              </a:rPr>
              <a:t>When Wi-Fi is on, it will automatically connect to any Wi-Fi network that it has connected to previously.</a:t>
            </a:r>
            <a:endParaRPr lang="en-US" sz="1400" dirty="0">
              <a:latin typeface="Arial"/>
              <a:ea typeface="+mn-lt"/>
              <a:cs typeface="Arial"/>
            </a:endParaRPr>
          </a:p>
          <a:p>
            <a:pPr marL="285750" indent="-285750">
              <a:buFont typeface="Arial"/>
              <a:buChar char="•"/>
            </a:pPr>
            <a:endParaRPr lang="en-US" sz="1400" dirty="0">
              <a:latin typeface="Arial"/>
              <a:ea typeface="+mn-lt"/>
              <a:cs typeface="+mn-lt"/>
            </a:endParaRPr>
          </a:p>
          <a:p>
            <a:pPr marL="285750" indent="-285750">
              <a:buFont typeface="Arial"/>
              <a:buChar char="•"/>
            </a:pPr>
            <a:r>
              <a:rPr lang="en-US" sz="1400" dirty="0">
                <a:latin typeface="Arial"/>
                <a:ea typeface="+mn-lt"/>
                <a:cs typeface="+mn-lt"/>
              </a:rPr>
              <a:t>If the network is new, the mobile device either displays a list of available networks that can be used or asks if it should connect to it.</a:t>
            </a:r>
            <a:endParaRPr lang="en-US" sz="1400" dirty="0">
              <a:latin typeface="Arial"/>
              <a:cs typeface="Arial"/>
            </a:endParaRPr>
          </a:p>
          <a:p>
            <a:pPr>
              <a:lnSpc>
                <a:spcPts val="2000"/>
              </a:lnSpc>
            </a:pPr>
            <a:endParaRPr lang="en-US" sz="1400" b="1" dirty="0">
              <a:latin typeface="Arial"/>
              <a:cs typeface="Arial"/>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5</a:t>
            </a:fld>
            <a:endParaRPr lang="en-US"/>
          </a:p>
        </p:txBody>
      </p:sp>
    </p:spTree>
    <p:extLst>
      <p:ext uri="{BB962C8B-B14F-4D97-AF65-F5344CB8AC3E}">
        <p14:creationId xmlns:p14="http://schemas.microsoft.com/office/powerpoint/2010/main" val="402144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353684"/>
          </a:xfrm>
          <a:prstGeom prst="rect">
            <a:avLst/>
          </a:prstGeom>
          <a:noFill/>
          <a:ln/>
        </p:spPr>
        <p:txBody>
          <a:bodyPr wrap="square" rtlCol="0" anchor="t"/>
          <a:lstStyle/>
          <a:p>
            <a:r>
              <a:rPr lang="en-US" dirty="0"/>
              <a:t>Configure Mobile Wi-Fi Connectivity</a:t>
            </a:r>
          </a:p>
        </p:txBody>
      </p:sp>
      <p:sp>
        <p:nvSpPr>
          <p:cNvPr id="5" name="Text 2"/>
          <p:cNvSpPr/>
          <p:nvPr/>
        </p:nvSpPr>
        <p:spPr>
          <a:xfrm>
            <a:off x="151192" y="1835123"/>
            <a:ext cx="4820009" cy="3488306"/>
          </a:xfrm>
          <a:prstGeom prst="rect">
            <a:avLst/>
          </a:prstGeom>
          <a:noFill/>
          <a:ln/>
        </p:spPr>
        <p:txBody>
          <a:bodyPr wrap="square" lIns="91440" tIns="45720" rIns="91440" bIns="45720" rtlCol="0" anchor="t"/>
          <a:lstStyle/>
          <a:p>
            <a:pPr marL="285750" indent="-285750" algn="just">
              <a:lnSpc>
                <a:spcPts val="2000"/>
              </a:lnSpc>
              <a:buFont typeface="Arial"/>
              <a:buChar char="•"/>
            </a:pPr>
            <a:r>
              <a:rPr lang="en-US" sz="1400" dirty="0">
                <a:solidFill>
                  <a:srgbClr val="000000"/>
                </a:solidFill>
                <a:latin typeface="Arial"/>
                <a:cs typeface="Arial"/>
              </a:rPr>
              <a:t>If your mobile device does not prompt to connect to a Wi-Fi network, the network SSID broadcast may be turned off, or the device may not be set to connect automatically. </a:t>
            </a:r>
            <a:endParaRPr lang="en-US" dirty="0">
              <a:solidFill>
                <a:srgbClr val="000000"/>
              </a:solidFill>
              <a:latin typeface="Calibri" panose="020F0502020204030204"/>
              <a:cs typeface="Calibri" panose="020F0502020204030204"/>
            </a:endParaRPr>
          </a:p>
          <a:p>
            <a:pPr marL="285750" indent="-285750" algn="just">
              <a:lnSpc>
                <a:spcPts val="2000"/>
              </a:lnSpc>
              <a:buFont typeface="Arial"/>
              <a:buChar char="•"/>
            </a:pPr>
            <a:r>
              <a:rPr lang="en-US" sz="1400" dirty="0">
                <a:solidFill>
                  <a:srgbClr val="000000"/>
                </a:solidFill>
                <a:latin typeface="Arial"/>
                <a:cs typeface="Arial"/>
              </a:rPr>
              <a:t>You can manually configure the Wi-Fi settings on the mobile device. </a:t>
            </a:r>
            <a:endParaRPr lang="en-US" dirty="0">
              <a:solidFill>
                <a:srgbClr val="000000"/>
              </a:solidFill>
              <a:latin typeface="Calibri" panose="020F0502020204030204"/>
              <a:cs typeface="Calibri" panose="020F0502020204030204"/>
            </a:endParaRPr>
          </a:p>
          <a:p>
            <a:pPr marL="285750" indent="-285750" algn="just">
              <a:lnSpc>
                <a:spcPts val="2000"/>
              </a:lnSpc>
              <a:buFont typeface="Arial"/>
              <a:buChar char="•"/>
            </a:pPr>
            <a:r>
              <a:rPr lang="en-US" sz="1400" dirty="0">
                <a:solidFill>
                  <a:srgbClr val="000000"/>
                </a:solidFill>
                <a:latin typeface="Arial"/>
                <a:cs typeface="Arial"/>
              </a:rPr>
              <a:t>Remember that SSIDs and passphrases must be typed exactly as entered on the wireless router setup or the device will not connect properly, as shown in the figure. </a:t>
            </a:r>
            <a:endParaRPr lang="en-US" dirty="0">
              <a:solidFill>
                <a:srgbClr val="000000"/>
              </a:solidFill>
              <a:latin typeface="Calibri" panose="020F0502020204030204"/>
              <a:cs typeface="Calibri" panose="020F0502020204030204"/>
            </a:endParaRPr>
          </a:p>
          <a:p>
            <a:pPr marL="285750" indent="-285750" algn="just">
              <a:lnSpc>
                <a:spcPts val="2000"/>
              </a:lnSpc>
              <a:buFont typeface="Arial"/>
              <a:buChar char="•"/>
            </a:pPr>
            <a:r>
              <a:rPr lang="en-US" sz="1400" dirty="0">
                <a:solidFill>
                  <a:srgbClr val="000000"/>
                </a:solidFill>
                <a:latin typeface="Arial"/>
                <a:cs typeface="Arial"/>
              </a:rPr>
              <a:t>SSID is the name assigned to a wireless network. </a:t>
            </a:r>
            <a:endParaRPr lang="en-US" dirty="0">
              <a:solidFill>
                <a:srgbClr val="000000"/>
              </a:solidFill>
              <a:latin typeface="Calibri" panose="020F0502020204030204"/>
              <a:cs typeface="Calibri" panose="020F0502020204030204"/>
            </a:endParaRPr>
          </a:p>
          <a:p>
            <a:pPr marL="285750" indent="-285750" algn="just">
              <a:lnSpc>
                <a:spcPts val="2000"/>
              </a:lnSpc>
              <a:buFont typeface="Arial"/>
              <a:buChar char="•"/>
            </a:pPr>
            <a:r>
              <a:rPr lang="en-US" sz="1400" dirty="0">
                <a:solidFill>
                  <a:srgbClr val="000000"/>
                </a:solidFill>
                <a:latin typeface="Arial"/>
                <a:cs typeface="Arial"/>
              </a:rPr>
              <a:t>Passphrase is what we normally use as the “wireless password”.</a:t>
            </a:r>
            <a:endParaRPr lang="en-US" dirty="0">
              <a:cs typeface="Calibri" panose="020F0502020204030204"/>
            </a:endParaRPr>
          </a:p>
        </p:txBody>
      </p:sp>
      <p:pic>
        <p:nvPicPr>
          <p:cNvPr id="7" name="Picture 5" descr="Graphical user interface, application&#10;&#10;Description automatically generated">
            <a:extLst>
              <a:ext uri="{FF2B5EF4-FFF2-40B4-BE49-F238E27FC236}">
                <a16:creationId xmlns:a16="http://schemas.microsoft.com/office/drawing/2014/main" id="{D6A5A97E-DFAE-E81B-F2B7-98D384E79560}"/>
              </a:ext>
            </a:extLst>
          </p:cNvPr>
          <p:cNvPicPr>
            <a:picLocks noChangeAspect="1"/>
          </p:cNvPicPr>
          <p:nvPr/>
        </p:nvPicPr>
        <p:blipFill rotWithShape="1">
          <a:blip r:embed="rId3"/>
          <a:srcRect l="36701" t="25804" r="12990" b="16484"/>
          <a:stretch/>
        </p:blipFill>
        <p:spPr>
          <a:xfrm>
            <a:off x="5019640" y="2043224"/>
            <a:ext cx="3952887" cy="2572811"/>
          </a:xfrm>
          <a:prstGeom prst="rect">
            <a:avLst/>
          </a:prstGeom>
        </p:spPr>
      </p:pic>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418382"/>
          </a:xfrm>
          <a:prstGeom prst="rect">
            <a:avLst/>
          </a:prstGeom>
          <a:noFill/>
          <a:ln/>
        </p:spPr>
        <p:txBody>
          <a:bodyPr vert="horz" wrap="square" lIns="91440" tIns="45720" rIns="91440" bIns="45720" numCol="1" rtlCol="0" anchor="t" anchorCtr="0" compatLnSpc="1">
            <a:prstTxWarp prst="textNoShape">
              <a:avLst/>
            </a:prstTxWarp>
          </a:bodyPr>
          <a:lstStyle/>
          <a:p>
            <a:r>
              <a:rPr lang="en-US">
                <a:latin typeface="Arial"/>
                <a:cs typeface="Arial"/>
              </a:rPr>
              <a:t>Configure Mobile Wi-Fi Connectivity (Cont.)</a:t>
            </a:r>
            <a:endParaRPr lang="en-US"/>
          </a:p>
        </p:txBody>
      </p:sp>
      <p:sp>
        <p:nvSpPr>
          <p:cNvPr id="6" name="Text 2">
            <a:extLst>
              <a:ext uri="{FF2B5EF4-FFF2-40B4-BE49-F238E27FC236}">
                <a16:creationId xmlns:a16="http://schemas.microsoft.com/office/drawing/2014/main" id="{3E0A620C-970C-22E2-0EAB-8F518C73C644}"/>
              </a:ext>
            </a:extLst>
          </p:cNvPr>
          <p:cNvSpPr/>
          <p:nvPr/>
        </p:nvSpPr>
        <p:spPr>
          <a:xfrm>
            <a:off x="371917" y="1694912"/>
            <a:ext cx="8227083" cy="3734339"/>
          </a:xfrm>
          <a:prstGeom prst="rect">
            <a:avLst/>
          </a:prstGeom>
          <a:noFill/>
          <a:ln/>
        </p:spPr>
        <p:txBody>
          <a:bodyPr wrap="square" lIns="91440" tIns="45720" rIns="91440" bIns="45720" rtlCol="0" anchor="t"/>
          <a:lstStyle/>
          <a:p>
            <a:pPr marL="285750" indent="-285750">
              <a:buFont typeface="Arial"/>
              <a:buChar char="•"/>
            </a:pPr>
            <a:r>
              <a:rPr lang="en-US" sz="1400" dirty="0">
                <a:latin typeface="Arial"/>
                <a:ea typeface="+mn-lt"/>
                <a:cs typeface="+mn-lt"/>
              </a:rPr>
              <a:t>To connect to a Wi-Fi network manually on an Android device, follow these steps:</a:t>
            </a:r>
            <a:br>
              <a:rPr lang="en-US" sz="1400" dirty="0">
                <a:latin typeface="Arial"/>
                <a:ea typeface="+mn-lt"/>
                <a:cs typeface="+mn-lt"/>
              </a:rPr>
            </a:br>
            <a:r>
              <a:rPr lang="en-US" sz="1400" b="1" dirty="0">
                <a:latin typeface="Arial"/>
                <a:ea typeface="+mn-lt"/>
                <a:cs typeface="+mn-lt"/>
              </a:rPr>
              <a:t>Step 1</a:t>
            </a:r>
            <a:r>
              <a:rPr lang="en-US" sz="1400" dirty="0">
                <a:latin typeface="Arial"/>
                <a:ea typeface="+mn-lt"/>
                <a:cs typeface="+mn-lt"/>
              </a:rPr>
              <a:t>. Select </a:t>
            </a:r>
            <a:r>
              <a:rPr lang="en-US" sz="1400" b="1" dirty="0">
                <a:latin typeface="Arial"/>
                <a:ea typeface="+mn-lt"/>
                <a:cs typeface="+mn-lt"/>
              </a:rPr>
              <a:t>Settings &gt; Add network.</a:t>
            </a:r>
            <a:br>
              <a:rPr lang="en-US" sz="1400" b="1" dirty="0">
                <a:latin typeface="Arial"/>
                <a:ea typeface="+mn-lt"/>
                <a:cs typeface="+mn-lt"/>
              </a:rPr>
            </a:br>
            <a:r>
              <a:rPr lang="en-US" sz="1400" b="1" dirty="0">
                <a:latin typeface="Arial"/>
                <a:ea typeface="+mn-lt"/>
                <a:cs typeface="+mn-lt"/>
              </a:rPr>
              <a:t>Step 2.</a:t>
            </a:r>
            <a:r>
              <a:rPr lang="en-US" sz="1400" dirty="0">
                <a:latin typeface="Arial"/>
                <a:ea typeface="+mn-lt"/>
                <a:cs typeface="+mn-lt"/>
              </a:rPr>
              <a:t> Enter the network SSID.</a:t>
            </a:r>
            <a:br>
              <a:rPr lang="en-US" sz="1400" dirty="0">
                <a:latin typeface="Arial"/>
                <a:ea typeface="+mn-lt"/>
                <a:cs typeface="+mn-lt"/>
              </a:rPr>
            </a:br>
            <a:r>
              <a:rPr lang="en-US" sz="1400" b="1" dirty="0">
                <a:latin typeface="Arial"/>
                <a:ea typeface="+mn-lt"/>
                <a:cs typeface="+mn-lt"/>
              </a:rPr>
              <a:t>Step 3</a:t>
            </a:r>
            <a:r>
              <a:rPr lang="en-US" sz="1400" dirty="0">
                <a:latin typeface="Arial"/>
                <a:ea typeface="+mn-lt"/>
                <a:cs typeface="+mn-lt"/>
              </a:rPr>
              <a:t>. Touch </a:t>
            </a:r>
            <a:r>
              <a:rPr lang="en-US" sz="1400" b="1" dirty="0">
                <a:latin typeface="Arial"/>
                <a:ea typeface="+mn-lt"/>
                <a:cs typeface="+mn-lt"/>
              </a:rPr>
              <a:t>Security</a:t>
            </a:r>
            <a:r>
              <a:rPr lang="en-US" sz="1400" dirty="0">
                <a:latin typeface="Arial"/>
                <a:ea typeface="+mn-lt"/>
                <a:cs typeface="+mn-lt"/>
              </a:rPr>
              <a:t> and select a security type.</a:t>
            </a:r>
            <a:br>
              <a:rPr lang="en-US" sz="1400" dirty="0">
                <a:latin typeface="Arial"/>
                <a:ea typeface="+mn-lt"/>
                <a:cs typeface="+mn-lt"/>
              </a:rPr>
            </a:br>
            <a:r>
              <a:rPr lang="en-US" sz="1400" b="1" dirty="0">
                <a:latin typeface="Arial"/>
                <a:ea typeface="+mn-lt"/>
                <a:cs typeface="+mn-lt"/>
              </a:rPr>
              <a:t>Step 4</a:t>
            </a:r>
            <a:r>
              <a:rPr lang="en-US" sz="1400" dirty="0">
                <a:latin typeface="Arial"/>
                <a:ea typeface="+mn-lt"/>
                <a:cs typeface="+mn-lt"/>
              </a:rPr>
              <a:t>. Touch</a:t>
            </a:r>
            <a:r>
              <a:rPr lang="en-US" sz="1400" b="1" dirty="0">
                <a:latin typeface="Arial"/>
                <a:ea typeface="+mn-lt"/>
                <a:cs typeface="+mn-lt"/>
              </a:rPr>
              <a:t> Password</a:t>
            </a:r>
            <a:r>
              <a:rPr lang="en-US" sz="1400" dirty="0">
                <a:latin typeface="Arial"/>
                <a:ea typeface="+mn-lt"/>
                <a:cs typeface="+mn-lt"/>
              </a:rPr>
              <a:t> and enter the password.</a:t>
            </a:r>
            <a:br>
              <a:rPr lang="en-US" sz="1400" dirty="0">
                <a:latin typeface="Arial"/>
                <a:ea typeface="+mn-lt"/>
                <a:cs typeface="+mn-lt"/>
              </a:rPr>
            </a:br>
            <a:r>
              <a:rPr lang="en-US" sz="1400" b="1" dirty="0">
                <a:latin typeface="Arial"/>
                <a:ea typeface="+mn-lt"/>
                <a:cs typeface="+mn-lt"/>
              </a:rPr>
              <a:t>Step 5</a:t>
            </a:r>
            <a:r>
              <a:rPr lang="en-US" sz="1400" dirty="0">
                <a:latin typeface="Arial"/>
                <a:ea typeface="+mn-lt"/>
                <a:cs typeface="+mn-lt"/>
              </a:rPr>
              <a:t>. Touch</a:t>
            </a:r>
            <a:r>
              <a:rPr lang="en-US" sz="1400" b="1" dirty="0">
                <a:latin typeface="Arial"/>
                <a:ea typeface="+mn-lt"/>
                <a:cs typeface="+mn-lt"/>
              </a:rPr>
              <a:t> Save.</a:t>
            </a:r>
            <a:endParaRPr lang="en-US" sz="1400" dirty="0">
              <a:latin typeface="Arial"/>
              <a:cs typeface="Arial"/>
            </a:endParaRPr>
          </a:p>
          <a:p>
            <a:endParaRPr lang="en-US" sz="1400" dirty="0">
              <a:latin typeface="Arial"/>
              <a:ea typeface="+mn-lt"/>
              <a:cs typeface="+mn-lt"/>
            </a:endParaRPr>
          </a:p>
          <a:p>
            <a:pPr marL="285750" indent="-285750">
              <a:buFont typeface="Arial"/>
              <a:buChar char="•"/>
            </a:pPr>
            <a:r>
              <a:rPr lang="en-US" sz="1400" dirty="0">
                <a:latin typeface="Arial"/>
                <a:ea typeface="+mn-lt"/>
                <a:cs typeface="+mn-lt"/>
              </a:rPr>
              <a:t>To connect to a Wi-Fi network manually on an iOS device, follow these steps:</a:t>
            </a:r>
            <a:br>
              <a:rPr lang="en-US" sz="1400" dirty="0">
                <a:latin typeface="Arial"/>
                <a:ea typeface="+mn-lt"/>
                <a:cs typeface="+mn-lt"/>
              </a:rPr>
            </a:br>
            <a:r>
              <a:rPr lang="en-US" sz="1400" b="1" dirty="0">
                <a:latin typeface="Arial"/>
                <a:ea typeface="+mn-lt"/>
                <a:cs typeface="+mn-lt"/>
              </a:rPr>
              <a:t>Step 1</a:t>
            </a:r>
            <a:r>
              <a:rPr lang="en-US" sz="1400" dirty="0">
                <a:latin typeface="Arial"/>
                <a:ea typeface="+mn-lt"/>
                <a:cs typeface="+mn-lt"/>
              </a:rPr>
              <a:t>. Select</a:t>
            </a:r>
            <a:r>
              <a:rPr lang="en-US" sz="1400" b="1" dirty="0">
                <a:latin typeface="Arial"/>
                <a:ea typeface="+mn-lt"/>
                <a:cs typeface="+mn-lt"/>
              </a:rPr>
              <a:t> Settings &gt; Wi-Fi &gt; Other.</a:t>
            </a:r>
            <a:br>
              <a:rPr lang="en-US" sz="1400" b="1" dirty="0">
                <a:latin typeface="Arial"/>
                <a:ea typeface="+mn-lt"/>
                <a:cs typeface="+mn-lt"/>
              </a:rPr>
            </a:br>
            <a:r>
              <a:rPr lang="en-US" sz="1400" b="1" dirty="0">
                <a:latin typeface="Arial"/>
                <a:ea typeface="+mn-lt"/>
                <a:cs typeface="+mn-lt"/>
              </a:rPr>
              <a:t>Step 2.</a:t>
            </a:r>
            <a:r>
              <a:rPr lang="en-US" sz="1400" dirty="0">
                <a:latin typeface="Arial"/>
                <a:ea typeface="+mn-lt"/>
                <a:cs typeface="+mn-lt"/>
              </a:rPr>
              <a:t> Enter the network SSID.</a:t>
            </a:r>
            <a:br>
              <a:rPr lang="en-US" sz="1400" dirty="0">
                <a:latin typeface="Arial"/>
                <a:ea typeface="+mn-lt"/>
                <a:cs typeface="+mn-lt"/>
              </a:rPr>
            </a:br>
            <a:r>
              <a:rPr lang="en-US" sz="1400" b="1" dirty="0">
                <a:latin typeface="Arial"/>
                <a:ea typeface="+mn-lt"/>
                <a:cs typeface="+mn-lt"/>
              </a:rPr>
              <a:t>Step 3</a:t>
            </a:r>
            <a:r>
              <a:rPr lang="en-US" sz="1400" dirty="0">
                <a:latin typeface="Arial"/>
                <a:ea typeface="+mn-lt"/>
                <a:cs typeface="+mn-lt"/>
              </a:rPr>
              <a:t>. Touch</a:t>
            </a:r>
            <a:r>
              <a:rPr lang="en-US" sz="1400" b="1" dirty="0">
                <a:latin typeface="Arial"/>
                <a:ea typeface="+mn-lt"/>
                <a:cs typeface="+mn-lt"/>
              </a:rPr>
              <a:t> Security</a:t>
            </a:r>
            <a:r>
              <a:rPr lang="en-US" sz="1400" dirty="0">
                <a:latin typeface="Arial"/>
                <a:ea typeface="+mn-lt"/>
                <a:cs typeface="+mn-lt"/>
              </a:rPr>
              <a:t> and select a security type.</a:t>
            </a:r>
            <a:br>
              <a:rPr lang="en-US" sz="1400" dirty="0">
                <a:latin typeface="Arial"/>
                <a:ea typeface="+mn-lt"/>
                <a:cs typeface="+mn-lt"/>
              </a:rPr>
            </a:br>
            <a:r>
              <a:rPr lang="en-US" sz="1400" b="1" dirty="0">
                <a:latin typeface="Arial"/>
                <a:ea typeface="+mn-lt"/>
                <a:cs typeface="+mn-lt"/>
              </a:rPr>
              <a:t>Step 4</a:t>
            </a:r>
            <a:r>
              <a:rPr lang="en-US" sz="1400" dirty="0">
                <a:latin typeface="Arial"/>
                <a:ea typeface="+mn-lt"/>
                <a:cs typeface="+mn-lt"/>
              </a:rPr>
              <a:t>. Touch</a:t>
            </a:r>
            <a:r>
              <a:rPr lang="en-US" sz="1400" b="1" dirty="0">
                <a:latin typeface="Arial"/>
                <a:ea typeface="+mn-lt"/>
                <a:cs typeface="+mn-lt"/>
              </a:rPr>
              <a:t> Other Network.</a:t>
            </a:r>
            <a:br>
              <a:rPr lang="en-US" sz="1400" b="1" dirty="0">
                <a:latin typeface="Arial"/>
                <a:ea typeface="+mn-lt"/>
                <a:cs typeface="+mn-lt"/>
              </a:rPr>
            </a:br>
            <a:r>
              <a:rPr lang="en-US" sz="1400" b="1" dirty="0">
                <a:latin typeface="Arial"/>
                <a:ea typeface="+mn-lt"/>
                <a:cs typeface="+mn-lt"/>
              </a:rPr>
              <a:t>Step 5.</a:t>
            </a:r>
            <a:r>
              <a:rPr lang="en-US" sz="1400" dirty="0">
                <a:latin typeface="Arial"/>
                <a:ea typeface="+mn-lt"/>
                <a:cs typeface="+mn-lt"/>
              </a:rPr>
              <a:t> Touch</a:t>
            </a:r>
            <a:r>
              <a:rPr lang="en-US" sz="1400" b="1" dirty="0">
                <a:latin typeface="Arial"/>
                <a:ea typeface="+mn-lt"/>
                <a:cs typeface="+mn-lt"/>
              </a:rPr>
              <a:t> Password</a:t>
            </a:r>
            <a:r>
              <a:rPr lang="en-US" sz="1400" dirty="0">
                <a:latin typeface="Arial"/>
                <a:ea typeface="+mn-lt"/>
                <a:cs typeface="+mn-lt"/>
              </a:rPr>
              <a:t> and enter the password.</a:t>
            </a:r>
            <a:br>
              <a:rPr lang="en-US" sz="1400" dirty="0">
                <a:latin typeface="Arial"/>
                <a:ea typeface="+mn-lt"/>
                <a:cs typeface="+mn-lt"/>
              </a:rPr>
            </a:br>
            <a:r>
              <a:rPr lang="en-US" sz="1400" b="1" dirty="0">
                <a:latin typeface="Arial"/>
                <a:ea typeface="+mn-lt"/>
                <a:cs typeface="+mn-lt"/>
              </a:rPr>
              <a:t>Step 6</a:t>
            </a:r>
            <a:r>
              <a:rPr lang="en-US" sz="1400" dirty="0">
                <a:latin typeface="Arial"/>
                <a:ea typeface="+mn-lt"/>
                <a:cs typeface="+mn-lt"/>
              </a:rPr>
              <a:t>. Touch</a:t>
            </a:r>
            <a:r>
              <a:rPr lang="en-US" sz="1400" b="1" dirty="0">
                <a:latin typeface="Arial"/>
                <a:ea typeface="+mn-lt"/>
                <a:cs typeface="+mn-lt"/>
              </a:rPr>
              <a:t> Join.</a:t>
            </a:r>
            <a:endParaRPr lang="en-US" sz="1400" dirty="0">
              <a:latin typeface="Arial"/>
              <a:cs typeface="Arial"/>
            </a:endParaRPr>
          </a:p>
          <a:p>
            <a:endParaRPr lang="en-US" sz="1400" dirty="0">
              <a:latin typeface="Calibri" panose="020F0502020204030204"/>
              <a:cs typeface="Calibri" panose="020F0502020204030204"/>
            </a:endParaRPr>
          </a:p>
          <a:p>
            <a:pPr marL="285750" indent="-285750">
              <a:buFont typeface="Arial,Sans-Serif"/>
              <a:buChar char="•"/>
            </a:pPr>
            <a:r>
              <a:rPr lang="en-US" sz="1400" dirty="0">
                <a:latin typeface="Arial"/>
                <a:cs typeface="Arial"/>
              </a:rPr>
              <a:t>Operating systems for mobile devices are updated frequently and may be customized by the device manufacturer.</a:t>
            </a:r>
            <a:endParaRPr lang="en-US" dirty="0"/>
          </a:p>
          <a:p>
            <a:pPr>
              <a:lnSpc>
                <a:spcPts val="2000"/>
              </a:lnSpc>
            </a:pPr>
            <a:endParaRPr lang="en-US" sz="1400" dirty="0">
              <a:latin typeface="Arial"/>
              <a:cs typeface="Arial"/>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7</a:t>
            </a:fld>
            <a:endParaRPr lang="en-US"/>
          </a:p>
        </p:txBody>
      </p:sp>
    </p:spTree>
    <p:extLst>
      <p:ext uri="{BB962C8B-B14F-4D97-AF65-F5344CB8AC3E}">
        <p14:creationId xmlns:p14="http://schemas.microsoft.com/office/powerpoint/2010/main" val="55474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34090" y="25179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48230" y="650552"/>
            <a:ext cx="9144000" cy="34290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Configure Cellular Data Settings</a:t>
            </a:r>
            <a:endParaRPr lang="en-US" dirty="0"/>
          </a:p>
        </p:txBody>
      </p:sp>
      <p:sp>
        <p:nvSpPr>
          <p:cNvPr id="6" name="TextBox 5">
            <a:extLst>
              <a:ext uri="{FF2B5EF4-FFF2-40B4-BE49-F238E27FC236}">
                <a16:creationId xmlns:a16="http://schemas.microsoft.com/office/drawing/2014/main" id="{CDA8322B-5308-374D-BED1-29C42AD71148}"/>
              </a:ext>
            </a:extLst>
          </p:cNvPr>
          <p:cNvSpPr txBox="1"/>
          <p:nvPr/>
        </p:nvSpPr>
        <p:spPr>
          <a:xfrm>
            <a:off x="79112" y="1216077"/>
            <a:ext cx="8761202"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333333"/>
                </a:solidFill>
                <a:latin typeface="Arial"/>
                <a:cs typeface="Arial"/>
              </a:rPr>
              <a:t>Cellular data plans are offered by most cell phone carriers, but the bandwidth limitations and charges for usage vary widely by carrier, and by plan within carriers, so many mobile device users only use their cellular data plans when Wi-Fi service is not available.</a:t>
            </a:r>
            <a:endParaRPr lang="en-US" b="1" dirty="0">
              <a:cs typeface="Calibri"/>
            </a:endParaRPr>
          </a:p>
        </p:txBody>
      </p:sp>
      <p:sp>
        <p:nvSpPr>
          <p:cNvPr id="4" name="CaixaDeTexto 3">
            <a:extLst>
              <a:ext uri="{FF2B5EF4-FFF2-40B4-BE49-F238E27FC236}">
                <a16:creationId xmlns:a16="http://schemas.microsoft.com/office/drawing/2014/main" id="{47684E0C-5F9D-034C-A311-E618DBDD96A1}"/>
              </a:ext>
            </a:extLst>
          </p:cNvPr>
          <p:cNvSpPr txBox="1"/>
          <p:nvPr/>
        </p:nvSpPr>
        <p:spPr>
          <a:xfrm>
            <a:off x="187284" y="2138710"/>
            <a:ext cx="4073413" cy="8463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300" b="1" dirty="0">
                <a:solidFill>
                  <a:srgbClr val="333333"/>
                </a:solidFill>
                <a:latin typeface="Arial"/>
                <a:cs typeface="Arial"/>
              </a:rPr>
              <a:t>Android Cellular Data</a:t>
            </a:r>
            <a:endParaRPr lang="en-US" sz="1300" dirty="0">
              <a:latin typeface="Arial"/>
              <a:ea typeface="+mn-lt"/>
              <a:cs typeface="+mn-lt"/>
            </a:endParaRPr>
          </a:p>
          <a:p>
            <a:pPr algn="ctr"/>
            <a:r>
              <a:rPr lang="en-US" sz="1200" dirty="0">
                <a:solidFill>
                  <a:srgbClr val="333333"/>
                </a:solidFill>
                <a:latin typeface="Arial"/>
                <a:cs typeface="Arial"/>
              </a:rPr>
              <a:t>To turn on or off cellular data use the following path:</a:t>
            </a:r>
            <a:endParaRPr lang="en-US" sz="1200" dirty="0">
              <a:latin typeface="Arial"/>
              <a:ea typeface="+mn-lt"/>
              <a:cs typeface="+mn-lt"/>
            </a:endParaRPr>
          </a:p>
          <a:p>
            <a:pPr algn="ctr"/>
            <a:r>
              <a:rPr lang="en-US" sz="1200" b="1" dirty="0">
                <a:solidFill>
                  <a:srgbClr val="333333"/>
                </a:solidFill>
                <a:latin typeface="Arial"/>
                <a:cs typeface="Arial"/>
              </a:rPr>
              <a:t>Settings</a:t>
            </a:r>
            <a:r>
              <a:rPr lang="en-US" sz="1200" dirty="0">
                <a:solidFill>
                  <a:srgbClr val="333333"/>
                </a:solidFill>
                <a:latin typeface="Arial"/>
                <a:cs typeface="Arial"/>
              </a:rPr>
              <a:t> &gt; touch </a:t>
            </a:r>
            <a:r>
              <a:rPr lang="en-US" sz="1200" b="1" dirty="0">
                <a:solidFill>
                  <a:srgbClr val="333333"/>
                </a:solidFill>
                <a:latin typeface="Arial"/>
                <a:cs typeface="Arial"/>
              </a:rPr>
              <a:t>More</a:t>
            </a:r>
            <a:r>
              <a:rPr lang="en-US" sz="1200" dirty="0">
                <a:solidFill>
                  <a:srgbClr val="333333"/>
                </a:solidFill>
                <a:latin typeface="Arial"/>
                <a:cs typeface="Arial"/>
              </a:rPr>
              <a:t> under </a:t>
            </a:r>
            <a:r>
              <a:rPr lang="en-US" sz="1200" b="1" dirty="0">
                <a:solidFill>
                  <a:srgbClr val="333333"/>
                </a:solidFill>
                <a:latin typeface="Arial"/>
                <a:cs typeface="Arial"/>
              </a:rPr>
              <a:t>Wireless and Networks</a:t>
            </a:r>
            <a:r>
              <a:rPr lang="en-US" sz="1200" dirty="0">
                <a:solidFill>
                  <a:srgbClr val="333333"/>
                </a:solidFill>
                <a:latin typeface="Arial"/>
                <a:cs typeface="Arial"/>
              </a:rPr>
              <a:t> &gt; </a:t>
            </a:r>
            <a:endParaRPr lang="en-US" sz="1200" dirty="0">
              <a:latin typeface="Arial"/>
              <a:ea typeface="+mn-lt"/>
              <a:cs typeface="+mn-lt"/>
            </a:endParaRPr>
          </a:p>
          <a:p>
            <a:pPr algn="ctr"/>
            <a:r>
              <a:rPr lang="en-US" sz="1200" dirty="0">
                <a:solidFill>
                  <a:srgbClr val="333333"/>
                </a:solidFill>
                <a:latin typeface="Arial"/>
                <a:cs typeface="Arial"/>
              </a:rPr>
              <a:t>touch </a:t>
            </a:r>
            <a:r>
              <a:rPr lang="en-US" sz="1200" b="1" dirty="0">
                <a:solidFill>
                  <a:srgbClr val="333333"/>
                </a:solidFill>
                <a:latin typeface="Arial"/>
                <a:cs typeface="Arial"/>
              </a:rPr>
              <a:t>Mobile Networks</a:t>
            </a:r>
            <a:r>
              <a:rPr lang="en-US" sz="1200" dirty="0">
                <a:solidFill>
                  <a:srgbClr val="333333"/>
                </a:solidFill>
                <a:latin typeface="Arial"/>
                <a:cs typeface="Arial"/>
              </a:rPr>
              <a:t> &gt; touch </a:t>
            </a:r>
            <a:r>
              <a:rPr lang="en-US" sz="1200" b="1" dirty="0">
                <a:solidFill>
                  <a:srgbClr val="333333"/>
                </a:solidFill>
                <a:latin typeface="Arial"/>
                <a:cs typeface="Arial"/>
              </a:rPr>
              <a:t>Data enabled</a:t>
            </a:r>
            <a:endParaRPr lang="en-US" sz="1200" dirty="0">
              <a:ea typeface="+mn-lt"/>
              <a:cs typeface="+mn-lt"/>
            </a:endParaRPr>
          </a:p>
        </p:txBody>
      </p:sp>
      <p:pic>
        <p:nvPicPr>
          <p:cNvPr id="7" name="Picture 7" descr="Graphical user interface&#10;&#10;Description automatically generated">
            <a:extLst>
              <a:ext uri="{FF2B5EF4-FFF2-40B4-BE49-F238E27FC236}">
                <a16:creationId xmlns:a16="http://schemas.microsoft.com/office/drawing/2014/main" id="{C193E0F7-A669-3AF8-AA99-A805DD35E822}"/>
              </a:ext>
            </a:extLst>
          </p:cNvPr>
          <p:cNvPicPr>
            <a:picLocks noChangeAspect="1"/>
          </p:cNvPicPr>
          <p:nvPr/>
        </p:nvPicPr>
        <p:blipFill rotWithShape="1">
          <a:blip r:embed="rId3"/>
          <a:srcRect l="53493" t="42272" r="31700" b="27002"/>
          <a:stretch/>
        </p:blipFill>
        <p:spPr>
          <a:xfrm>
            <a:off x="1193423" y="3065696"/>
            <a:ext cx="2200106" cy="2565289"/>
          </a:xfrm>
          <a:prstGeom prst="rect">
            <a:avLst/>
          </a:prstGeom>
        </p:spPr>
      </p:pic>
      <p:sp>
        <p:nvSpPr>
          <p:cNvPr id="5" name="CaixaDeTexto 4">
            <a:extLst>
              <a:ext uri="{FF2B5EF4-FFF2-40B4-BE49-F238E27FC236}">
                <a16:creationId xmlns:a16="http://schemas.microsoft.com/office/drawing/2014/main" id="{00C61D43-D0A4-F684-F89E-9A58064E0B8C}"/>
              </a:ext>
            </a:extLst>
          </p:cNvPr>
          <p:cNvSpPr txBox="1"/>
          <p:nvPr/>
        </p:nvSpPr>
        <p:spPr>
          <a:xfrm>
            <a:off x="4714216" y="2242432"/>
            <a:ext cx="4231821" cy="6617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300" b="1" dirty="0">
                <a:latin typeface="Arial"/>
                <a:cs typeface="Arial"/>
              </a:rPr>
              <a:t>iOS Cellular Data</a:t>
            </a:r>
            <a:endParaRPr lang="en-US" sz="1300" dirty="0">
              <a:latin typeface="Arial"/>
              <a:ea typeface="+mn-lt"/>
              <a:cs typeface="+mn-lt"/>
            </a:endParaRPr>
          </a:p>
          <a:p>
            <a:pPr algn="ctr"/>
            <a:r>
              <a:rPr lang="en-US" sz="1200" dirty="0">
                <a:latin typeface="Arial"/>
                <a:cs typeface="Arial"/>
              </a:rPr>
              <a:t>To turn on or off cellular data use the following path:</a:t>
            </a:r>
            <a:endParaRPr lang="en-US" sz="1200" dirty="0">
              <a:latin typeface="Arial"/>
              <a:ea typeface="+mn-lt"/>
              <a:cs typeface="+mn-lt"/>
            </a:endParaRPr>
          </a:p>
          <a:p>
            <a:pPr algn="ctr"/>
            <a:r>
              <a:rPr lang="en-US" sz="1200" b="1" dirty="0">
                <a:latin typeface="Arial"/>
                <a:cs typeface="Arial"/>
              </a:rPr>
              <a:t>Settings &gt; Cellular Data &gt; </a:t>
            </a:r>
            <a:r>
              <a:rPr lang="en-US" sz="1200" dirty="0">
                <a:latin typeface="Arial"/>
                <a:cs typeface="Arial"/>
              </a:rPr>
              <a:t>turn cellular data on or off.</a:t>
            </a:r>
            <a:endParaRPr lang="en-US" sz="1200" dirty="0">
              <a:ea typeface="+mn-lt"/>
              <a:cs typeface="+mn-lt"/>
            </a:endParaRPr>
          </a:p>
        </p:txBody>
      </p:sp>
      <p:pic>
        <p:nvPicPr>
          <p:cNvPr id="8" name="Imagem 8" descr="Interface gráfica do usuário, Texto, Aplicativo, chat ou mensagem de texto&#10;&#10;Descrição gerada automaticamente">
            <a:extLst>
              <a:ext uri="{FF2B5EF4-FFF2-40B4-BE49-F238E27FC236}">
                <a16:creationId xmlns:a16="http://schemas.microsoft.com/office/drawing/2014/main" id="{28F9F40D-4830-CB37-360B-F8A08A665255}"/>
              </a:ext>
            </a:extLst>
          </p:cNvPr>
          <p:cNvPicPr>
            <a:picLocks noChangeAspect="1"/>
          </p:cNvPicPr>
          <p:nvPr/>
        </p:nvPicPr>
        <p:blipFill>
          <a:blip r:embed="rId4"/>
          <a:stretch>
            <a:fillRect/>
          </a:stretch>
        </p:blipFill>
        <p:spPr>
          <a:xfrm>
            <a:off x="5945109" y="2955897"/>
            <a:ext cx="1770033" cy="2675088"/>
          </a:xfrm>
          <a:prstGeom prst="rect">
            <a:avLst/>
          </a:prstGeom>
        </p:spPr>
      </p:pic>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 end="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461514"/>
          </a:xfrm>
          <a:prstGeom prst="rect">
            <a:avLst/>
          </a:prstGeom>
          <a:noFill/>
          <a:ln/>
        </p:spPr>
        <p:txBody>
          <a:bodyPr vert="horz" wrap="square" lIns="91440" tIns="45720" rIns="91440" bIns="45720" numCol="1" rtlCol="0" anchor="t" anchorCtr="0" compatLnSpc="1">
            <a:prstTxWarp prst="textNoShape">
              <a:avLst/>
            </a:prstTxWarp>
          </a:bodyPr>
          <a:lstStyle/>
          <a:p>
            <a:r>
              <a:rPr lang="en-US">
                <a:latin typeface="Arial"/>
                <a:cs typeface="Arial"/>
              </a:rPr>
              <a:t>Configure Cellular Data Settings (Cont.)</a:t>
            </a:r>
            <a:endParaRPr lang="en-US"/>
          </a:p>
        </p:txBody>
      </p:sp>
      <p:sp>
        <p:nvSpPr>
          <p:cNvPr id="8" name="TextBox 7">
            <a:extLst>
              <a:ext uri="{FF2B5EF4-FFF2-40B4-BE49-F238E27FC236}">
                <a16:creationId xmlns:a16="http://schemas.microsoft.com/office/drawing/2014/main" id="{8F986EC1-308B-9243-E59F-D363BAA38430}"/>
              </a:ext>
            </a:extLst>
          </p:cNvPr>
          <p:cNvSpPr txBox="1"/>
          <p:nvPr/>
        </p:nvSpPr>
        <p:spPr>
          <a:xfrm>
            <a:off x="397192" y="1824864"/>
            <a:ext cx="8217837"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latin typeface="Arial"/>
                <a:cs typeface="Segoe UI"/>
              </a:rPr>
              <a:t>​</a:t>
            </a:r>
            <a:r>
              <a:rPr lang="en-US" sz="1400" dirty="0">
                <a:latin typeface="Arial"/>
                <a:cs typeface="Arial"/>
              </a:rPr>
              <a:t>Mobile devices are preprogrammed to use a Wi-Fi network​</a:t>
            </a:r>
            <a:r>
              <a:rPr lang="en-US" sz="1400" dirty="0">
                <a:latin typeface="Arial"/>
                <a:cs typeface="Segoe UI"/>
              </a:rPr>
              <a:t> for internet if one is available and the device can connect​ to the access point and receive an IP address. ​</a:t>
            </a:r>
            <a:endParaRPr lang="en-US" sz="1400" dirty="0">
              <a:latin typeface="Calibri" panose="020F0502020204030204"/>
              <a:cs typeface="Calibri" panose="020F0502020204030204"/>
            </a:endParaRPr>
          </a:p>
          <a:p>
            <a:pPr marL="285750" indent="-285750" algn="just">
              <a:buFont typeface="Arial"/>
              <a:buChar char="•"/>
            </a:pPr>
            <a:endParaRPr lang="en-US" sz="1400" dirty="0">
              <a:latin typeface="Arial"/>
              <a:cs typeface="Segoe UI"/>
            </a:endParaRPr>
          </a:p>
          <a:p>
            <a:pPr marL="285750" indent="-285750" algn="just">
              <a:buFont typeface="Arial"/>
              <a:buChar char="•"/>
            </a:pPr>
            <a:r>
              <a:rPr lang="en-US" sz="1400" dirty="0">
                <a:latin typeface="Arial"/>
                <a:cs typeface="Arial"/>
              </a:rPr>
              <a:t>If no Wi-Fi​ </a:t>
            </a:r>
            <a:r>
              <a:rPr lang="en-US" sz="1400" dirty="0">
                <a:latin typeface="Arial"/>
                <a:cs typeface="Segoe UI"/>
              </a:rPr>
              <a:t>network is available, the device uses the cellular data capability​ if it is configured. </a:t>
            </a:r>
            <a:endParaRPr lang="en-US" sz="1400" dirty="0">
              <a:latin typeface="Calibri" panose="020F0502020204030204"/>
              <a:cs typeface="Calibri" panose="020F0502020204030204"/>
            </a:endParaRPr>
          </a:p>
          <a:p>
            <a:pPr marL="285750" indent="-285750" algn="just">
              <a:buFont typeface="Arial"/>
              <a:buChar char="•"/>
            </a:pPr>
            <a:endParaRPr lang="en-US" sz="1400" dirty="0">
              <a:latin typeface="Arial"/>
              <a:cs typeface="Segoe UI"/>
            </a:endParaRPr>
          </a:p>
          <a:p>
            <a:pPr marL="285750" indent="-285750" algn="just">
              <a:buFont typeface="Arial"/>
              <a:buChar char="•"/>
            </a:pPr>
            <a:r>
              <a:rPr lang="en-US" sz="1400" dirty="0">
                <a:latin typeface="Arial"/>
                <a:cs typeface="Segoe UI"/>
              </a:rPr>
              <a:t>Most of the time, transitions from one network​ to another are not obvious to the user. </a:t>
            </a:r>
            <a:endParaRPr lang="en-US" sz="1400" dirty="0">
              <a:latin typeface="Calibri" panose="020F0502020204030204"/>
              <a:cs typeface="Calibri" panose="020F0502020204030204"/>
            </a:endParaRPr>
          </a:p>
          <a:p>
            <a:pPr marL="285750" indent="-285750" algn="just">
              <a:buFont typeface="Arial"/>
              <a:buChar char="•"/>
            </a:pPr>
            <a:endParaRPr lang="en-US" sz="1400" dirty="0">
              <a:latin typeface="Arial"/>
              <a:cs typeface="Segoe UI"/>
            </a:endParaRPr>
          </a:p>
          <a:p>
            <a:pPr marL="285750" indent="-285750" algn="just">
              <a:buFont typeface="Arial"/>
              <a:buChar char="•"/>
            </a:pPr>
            <a:r>
              <a:rPr lang="en-US" sz="1400" dirty="0">
                <a:latin typeface="Arial"/>
                <a:cs typeface="Segoe UI"/>
              </a:rPr>
              <a:t>For example, as a mobile device moves from an area of 4G coverage to 3G coverage, the 4G radio shuts off and turns on the 3G radio. </a:t>
            </a:r>
            <a:endParaRPr lang="en-US" sz="1400" dirty="0">
              <a:latin typeface="Calibri" panose="020F0502020204030204"/>
              <a:cs typeface="Calibri" panose="020F0502020204030204"/>
            </a:endParaRPr>
          </a:p>
          <a:p>
            <a:pPr marL="285750" indent="-285750" algn="just">
              <a:buFont typeface="Arial"/>
              <a:buChar char="•"/>
            </a:pPr>
            <a:endParaRPr lang="en-US" sz="1400" dirty="0">
              <a:latin typeface="Arial"/>
              <a:cs typeface="Segoe UI"/>
            </a:endParaRPr>
          </a:p>
          <a:p>
            <a:pPr marL="285750" indent="-285750" algn="just">
              <a:buFont typeface="Arial"/>
              <a:buChar char="•"/>
            </a:pPr>
            <a:r>
              <a:rPr lang="en-US" sz="1400" dirty="0">
                <a:latin typeface="Arial"/>
                <a:cs typeface="Segoe UI"/>
              </a:rPr>
              <a:t>Connections are not lost during this transition.</a:t>
            </a:r>
            <a:endParaRPr lang="en-US" sz="1400" dirty="0">
              <a:latin typeface="Calibri" panose="020F0502020204030204"/>
              <a:cs typeface="Calibri" panose="020F0502020204030204"/>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9</a:t>
            </a:fld>
            <a:endParaRPr lang="en-US"/>
          </a:p>
        </p:txBody>
      </p:sp>
    </p:spTree>
    <p:extLst>
      <p:ext uri="{BB962C8B-B14F-4D97-AF65-F5344CB8AC3E}">
        <p14:creationId xmlns:p14="http://schemas.microsoft.com/office/powerpoint/2010/main" val="2051786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375250"/>
          </a:xfrm>
          <a:prstGeom prst="rect">
            <a:avLst/>
          </a:prstGeom>
          <a:noFill/>
          <a:ln/>
        </p:spPr>
        <p:txBody>
          <a:bodyPr wrap="square" rtlCol="0" anchor="t"/>
          <a:lstStyle/>
          <a:p>
            <a:r>
              <a:rPr lang="en-US" dirty="0"/>
              <a:t>Simple Connectivity with Bluetooth</a:t>
            </a:r>
          </a:p>
        </p:txBody>
      </p:sp>
      <p:sp>
        <p:nvSpPr>
          <p:cNvPr id="5" name="Text 2"/>
          <p:cNvSpPr/>
          <p:nvPr/>
        </p:nvSpPr>
        <p:spPr>
          <a:xfrm>
            <a:off x="375690" y="1786779"/>
            <a:ext cx="8229600" cy="3606920"/>
          </a:xfrm>
          <a:prstGeom prst="rect">
            <a:avLst/>
          </a:prstGeom>
          <a:noFill/>
          <a:ln/>
        </p:spPr>
        <p:txBody>
          <a:bodyPr wrap="square" lIns="91440" tIns="45720" rIns="91440" bIns="45720" rtlCol="0" anchor="t"/>
          <a:lstStyle/>
          <a:p>
            <a:pPr marL="285750" indent="-285750" algn="just">
              <a:buFont typeface="Arial"/>
              <a:buChar char="•"/>
            </a:pPr>
            <a:r>
              <a:rPr lang="en-US" sz="1400" dirty="0">
                <a:latin typeface="Arial"/>
                <a:ea typeface="+mn-lt"/>
                <a:cs typeface="+mn-lt"/>
              </a:rPr>
              <a:t>Bluetooth technology provides a simple way for mobile devices to connect to each other and to wireless accessories. </a:t>
            </a:r>
            <a:endParaRPr lang="en-US" sz="1400" dirty="0">
              <a:latin typeface="Arial"/>
              <a:ea typeface="+mn-lt"/>
              <a:cs typeface="Arial"/>
            </a:endParaRPr>
          </a:p>
          <a:p>
            <a:pPr marL="285750" indent="-285750" algn="just">
              <a:buFont typeface="Arial"/>
              <a:buChar char="•"/>
            </a:pPr>
            <a:r>
              <a:rPr lang="en-US" sz="1400" dirty="0">
                <a:latin typeface="Arial"/>
                <a:ea typeface="+mn-lt"/>
                <a:cs typeface="+mn-lt"/>
              </a:rPr>
              <a:t>Bluetooth is wireless, automatic, and uses very little power, which helps conserve battery life.</a:t>
            </a:r>
            <a:endParaRPr lang="en-US" sz="1400" dirty="0">
              <a:latin typeface="Arial"/>
              <a:ea typeface="+mn-lt"/>
              <a:cs typeface="Arial"/>
            </a:endParaRPr>
          </a:p>
          <a:p>
            <a:pPr marL="285750" indent="-285750" algn="just">
              <a:buFont typeface="Arial"/>
              <a:buChar char="•"/>
            </a:pPr>
            <a:r>
              <a:rPr lang="en-US" sz="1400" dirty="0">
                <a:latin typeface="Arial"/>
                <a:ea typeface="+mn-lt"/>
                <a:cs typeface="+mn-lt"/>
              </a:rPr>
              <a:t>Up to eight Bluetooth devices can be connected at any one time.</a:t>
            </a:r>
            <a:endParaRPr lang="en-US" sz="1400" dirty="0">
              <a:latin typeface="Arial"/>
              <a:cs typeface="Arial"/>
            </a:endParaRPr>
          </a:p>
          <a:p>
            <a:pPr marL="285750" indent="-285750" algn="just">
              <a:buFont typeface="Arial"/>
              <a:buChar char="•"/>
            </a:pPr>
            <a:r>
              <a:rPr lang="en-US" sz="1400" dirty="0">
                <a:latin typeface="Arial"/>
                <a:ea typeface="+mn-lt"/>
                <a:cs typeface="+mn-lt"/>
              </a:rPr>
              <a:t>These are some examples of how devices use Bluetooth:</a:t>
            </a:r>
            <a:endParaRPr lang="en-US" sz="1400" dirty="0">
              <a:latin typeface="Arial"/>
              <a:cs typeface="Arial"/>
            </a:endParaRPr>
          </a:p>
          <a:p>
            <a:pPr marL="742950" lvl="1" indent="-285750" algn="just">
              <a:buFont typeface="Arial"/>
              <a:buChar char="•"/>
            </a:pPr>
            <a:r>
              <a:rPr lang="en-US" sz="1400" b="1" dirty="0">
                <a:latin typeface="Arial"/>
                <a:ea typeface="+mn-lt"/>
                <a:cs typeface="+mn-lt"/>
              </a:rPr>
              <a:t>Hands-free headset</a:t>
            </a:r>
            <a:r>
              <a:rPr lang="en-US" sz="1400" dirty="0">
                <a:latin typeface="Arial"/>
                <a:ea typeface="+mn-lt"/>
                <a:cs typeface="+mn-lt"/>
              </a:rPr>
              <a:t> - A small earpiece with a microphone can be used for making and receiving calls.</a:t>
            </a:r>
            <a:endParaRPr lang="en-US" sz="1400" dirty="0">
              <a:latin typeface="Arial"/>
              <a:cs typeface="Arial"/>
            </a:endParaRPr>
          </a:p>
          <a:p>
            <a:pPr marL="742950" lvl="1" indent="-285750" algn="just">
              <a:buFont typeface="Arial"/>
              <a:buChar char="•"/>
            </a:pPr>
            <a:r>
              <a:rPr lang="en-US" sz="1400" b="1" dirty="0">
                <a:latin typeface="Arial"/>
                <a:ea typeface="+mn-lt"/>
                <a:cs typeface="+mn-lt"/>
              </a:rPr>
              <a:t>Keyboard or mouse</a:t>
            </a:r>
            <a:r>
              <a:rPr lang="en-US" sz="1400" dirty="0">
                <a:latin typeface="Arial"/>
                <a:ea typeface="+mn-lt"/>
                <a:cs typeface="+mn-lt"/>
              </a:rPr>
              <a:t> - They can be connected to a mobile device to make input easier.</a:t>
            </a:r>
            <a:endParaRPr lang="en-US" sz="1400" dirty="0">
              <a:latin typeface="Arial"/>
              <a:cs typeface="Arial"/>
            </a:endParaRPr>
          </a:p>
          <a:p>
            <a:pPr marL="742950" lvl="1" indent="-285750" algn="just">
              <a:buFont typeface="Arial"/>
              <a:buChar char="•"/>
            </a:pPr>
            <a:r>
              <a:rPr lang="en-US" sz="1400" b="1" dirty="0">
                <a:latin typeface="Arial"/>
                <a:ea typeface="+mn-lt"/>
                <a:cs typeface="+mn-lt"/>
              </a:rPr>
              <a:t>Stereo control</a:t>
            </a:r>
            <a:r>
              <a:rPr lang="en-US" sz="1400" dirty="0">
                <a:latin typeface="Arial"/>
                <a:ea typeface="+mn-lt"/>
                <a:cs typeface="+mn-lt"/>
              </a:rPr>
              <a:t> - A mobile device can connect to a home or car stereo to play music.</a:t>
            </a:r>
            <a:endParaRPr lang="en-US" sz="1400" dirty="0">
              <a:latin typeface="Arial"/>
              <a:cs typeface="Arial"/>
            </a:endParaRPr>
          </a:p>
          <a:p>
            <a:pPr marL="742950" lvl="1" indent="-285750" algn="just">
              <a:buFont typeface="Arial"/>
              <a:buChar char="•"/>
            </a:pPr>
            <a:r>
              <a:rPr lang="en-US" sz="1400" b="1" dirty="0">
                <a:latin typeface="Arial"/>
                <a:ea typeface="+mn-lt"/>
                <a:cs typeface="+mn-lt"/>
              </a:rPr>
              <a:t>Car speakerphone</a:t>
            </a:r>
            <a:r>
              <a:rPr lang="en-US" sz="1400" dirty="0">
                <a:latin typeface="Arial"/>
                <a:ea typeface="+mn-lt"/>
                <a:cs typeface="+mn-lt"/>
              </a:rPr>
              <a:t> - A device that contains a speaker and a microphone can be used for making and receiving calls.</a:t>
            </a:r>
            <a:endParaRPr lang="en-US" sz="1400" dirty="0">
              <a:latin typeface="Arial"/>
              <a:cs typeface="Arial"/>
            </a:endParaRPr>
          </a:p>
          <a:p>
            <a:pPr marL="742950" lvl="1" indent="-285750" algn="just">
              <a:buFont typeface="Arial"/>
              <a:buChar char="•"/>
            </a:pPr>
            <a:r>
              <a:rPr lang="en-US" sz="1400" b="1" dirty="0">
                <a:latin typeface="Arial"/>
                <a:ea typeface="+mn-lt"/>
                <a:cs typeface="+mn-lt"/>
              </a:rPr>
              <a:t>Tethering</a:t>
            </a:r>
            <a:r>
              <a:rPr lang="en-US" sz="1400" dirty="0">
                <a:latin typeface="Arial"/>
                <a:ea typeface="+mn-lt"/>
                <a:cs typeface="+mn-lt"/>
              </a:rPr>
              <a:t> - A mobile device can connect to another mobile device or computer to share a network connection. Tethering can also be performed with a Wi-Fi connection or a cable connection such as USB.</a:t>
            </a:r>
            <a:endParaRPr lang="en-US" sz="1400" dirty="0">
              <a:latin typeface="Arial"/>
              <a:cs typeface="Arial"/>
            </a:endParaRPr>
          </a:p>
          <a:p>
            <a:pPr marL="742950" lvl="1" indent="-285750" algn="just">
              <a:buFont typeface="Arial"/>
              <a:buChar char="•"/>
            </a:pPr>
            <a:r>
              <a:rPr lang="en-US" sz="1400" b="1" dirty="0">
                <a:latin typeface="Arial"/>
                <a:ea typeface="+mn-lt"/>
                <a:cs typeface="+mn-lt"/>
              </a:rPr>
              <a:t>Mobile speaker</a:t>
            </a:r>
            <a:r>
              <a:rPr lang="en-US" sz="1400" dirty="0">
                <a:latin typeface="Arial"/>
                <a:ea typeface="+mn-lt"/>
                <a:cs typeface="+mn-lt"/>
              </a:rPr>
              <a:t> - Portable speakers can connect to mobile devices to provide high-quality audio without a stereo system.</a:t>
            </a:r>
            <a:endParaRPr lang="en-US" sz="1400" dirty="0">
              <a:latin typeface="Arial"/>
              <a:cs typeface="Arial"/>
            </a:endParaRPr>
          </a:p>
          <a:p>
            <a:pPr algn="just">
              <a:lnSpc>
                <a:spcPts val="2000"/>
              </a:lnSpc>
            </a:pPr>
            <a:endParaRPr lang="en-US" sz="1400" dirty="0">
              <a:latin typeface="Arial"/>
              <a:cs typeface="Arial"/>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1"/>
            <a:ext cx="9144000" cy="429165"/>
          </a:xfrm>
          <a:prstGeom prst="rect">
            <a:avLst/>
          </a:prstGeom>
          <a:noFill/>
          <a:ln/>
        </p:spPr>
        <p:txBody>
          <a:bodyPr wrap="square" rtlCol="0" anchor="t"/>
          <a:lstStyle/>
          <a:p>
            <a:r>
              <a:rPr lang="en-US" dirty="0"/>
              <a:t>Bluetooth Pairing</a:t>
            </a:r>
          </a:p>
        </p:txBody>
      </p:sp>
      <p:sp>
        <p:nvSpPr>
          <p:cNvPr id="5" name="Text 2"/>
          <p:cNvSpPr/>
          <p:nvPr/>
        </p:nvSpPr>
        <p:spPr>
          <a:xfrm>
            <a:off x="409558" y="1677237"/>
            <a:ext cx="8229600" cy="3790230"/>
          </a:xfrm>
          <a:prstGeom prst="rect">
            <a:avLst/>
          </a:prstGeom>
          <a:noFill/>
          <a:ln/>
        </p:spPr>
        <p:txBody>
          <a:bodyPr wrap="square" lIns="91440" tIns="45720" rIns="91440" bIns="45720" rtlCol="0" anchor="t"/>
          <a:lstStyle/>
          <a:p>
            <a:pPr marL="285750" indent="-285750">
              <a:buFont typeface="Arial"/>
              <a:buChar char="•"/>
            </a:pPr>
            <a:r>
              <a:rPr lang="en-US" sz="1400" dirty="0">
                <a:latin typeface="Arial"/>
                <a:ea typeface="+mn-lt"/>
                <a:cs typeface="+mn-lt"/>
              </a:rPr>
              <a:t>Bluetooth pairing occurs when two Bluetooth devices establish a connection to share resources. </a:t>
            </a:r>
            <a:endParaRPr lang="en-US" sz="1400" dirty="0">
              <a:latin typeface="Arial"/>
              <a:ea typeface="+mn-lt"/>
              <a:cs typeface="Arial"/>
            </a:endParaRPr>
          </a:p>
          <a:p>
            <a:pPr marL="285750" indent="-285750">
              <a:buFont typeface="Arial"/>
              <a:buChar char="•"/>
            </a:pPr>
            <a:r>
              <a:rPr lang="en-US" sz="1400" dirty="0">
                <a:latin typeface="Arial"/>
                <a:ea typeface="+mn-lt"/>
                <a:cs typeface="+mn-lt"/>
              </a:rPr>
              <a:t>For the devices to pair, the Bluetooth radios are turned on, and one device begins searching for other devices. </a:t>
            </a:r>
            <a:endParaRPr lang="en-US" sz="1400" dirty="0">
              <a:latin typeface="Arial"/>
              <a:ea typeface="+mn-lt"/>
              <a:cs typeface="Arial"/>
            </a:endParaRPr>
          </a:p>
          <a:p>
            <a:pPr marL="285750" indent="-285750">
              <a:buFont typeface="Arial"/>
              <a:buChar char="•"/>
            </a:pPr>
            <a:r>
              <a:rPr lang="en-US" sz="1400" dirty="0">
                <a:latin typeface="Arial"/>
                <a:ea typeface="+mn-lt"/>
                <a:cs typeface="+mn-lt"/>
              </a:rPr>
              <a:t>Other devices must be set to discoverable mode (visible), so that they can be detected.</a:t>
            </a:r>
            <a:endParaRPr lang="en-US" sz="1400" dirty="0">
              <a:latin typeface="Arial"/>
              <a:ea typeface="+mn-lt"/>
              <a:cs typeface="Arial"/>
            </a:endParaRPr>
          </a:p>
          <a:p>
            <a:pPr marL="285750" indent="-285750">
              <a:buFont typeface="Arial"/>
              <a:buChar char="•"/>
            </a:pPr>
            <a:r>
              <a:rPr lang="en-US" sz="1400" dirty="0">
                <a:latin typeface="Arial"/>
                <a:ea typeface="+mn-lt"/>
                <a:cs typeface="+mn-lt"/>
              </a:rPr>
              <a:t>When a Bluetooth device is in discoverable mode, it transmits the following information when another Bluetooth device requests it:</a:t>
            </a:r>
            <a:endParaRPr lang="en-US" sz="1400" dirty="0">
              <a:latin typeface="Arial"/>
              <a:cs typeface="Arial"/>
            </a:endParaRPr>
          </a:p>
          <a:p>
            <a:pPr marL="742950" lvl="1" indent="-285750">
              <a:buFont typeface="Arial"/>
              <a:buChar char="•"/>
            </a:pPr>
            <a:r>
              <a:rPr lang="en-US" sz="1400" dirty="0">
                <a:latin typeface="Arial"/>
                <a:ea typeface="+mn-lt"/>
                <a:cs typeface="+mn-lt"/>
              </a:rPr>
              <a:t>Name</a:t>
            </a:r>
            <a:endParaRPr lang="en-US" sz="1400" dirty="0">
              <a:latin typeface="Arial"/>
              <a:cs typeface="Arial"/>
            </a:endParaRPr>
          </a:p>
          <a:p>
            <a:pPr marL="742950" lvl="1" indent="-285750">
              <a:buFont typeface="Arial"/>
              <a:buChar char="•"/>
            </a:pPr>
            <a:r>
              <a:rPr lang="en-US" sz="1400" dirty="0">
                <a:latin typeface="Arial"/>
                <a:ea typeface="+mn-lt"/>
                <a:cs typeface="+mn-lt"/>
              </a:rPr>
              <a:t>Bluetooth class</a:t>
            </a:r>
            <a:endParaRPr lang="en-US" sz="1400" dirty="0">
              <a:latin typeface="Arial"/>
              <a:cs typeface="Arial"/>
            </a:endParaRPr>
          </a:p>
          <a:p>
            <a:pPr marL="742950" lvl="1" indent="-285750">
              <a:buFont typeface="Arial"/>
              <a:buChar char="•"/>
            </a:pPr>
            <a:r>
              <a:rPr lang="en-US" sz="1400" dirty="0">
                <a:latin typeface="Arial"/>
                <a:ea typeface="+mn-lt"/>
                <a:cs typeface="+mn-lt"/>
              </a:rPr>
              <a:t>Services that the device can use</a:t>
            </a:r>
            <a:endParaRPr lang="en-US" sz="1400" dirty="0">
              <a:latin typeface="Arial"/>
              <a:cs typeface="Arial"/>
            </a:endParaRPr>
          </a:p>
          <a:p>
            <a:pPr marL="742950" lvl="1" indent="-285750">
              <a:buFont typeface="Arial"/>
              <a:buChar char="•"/>
            </a:pPr>
            <a:r>
              <a:rPr lang="en-US" sz="1400" dirty="0">
                <a:latin typeface="Arial"/>
                <a:ea typeface="+mn-lt"/>
                <a:cs typeface="+mn-lt"/>
              </a:rPr>
              <a:t>Technical information, such as the features or the Bluetooth specification that it supports</a:t>
            </a:r>
            <a:endParaRPr lang="en-US" sz="1400" dirty="0">
              <a:latin typeface="Arial"/>
              <a:cs typeface="Calibri"/>
            </a:endParaRPr>
          </a:p>
          <a:p>
            <a:pPr marL="285750" indent="-285750">
              <a:buFont typeface="Arial"/>
              <a:buChar char="•"/>
            </a:pPr>
            <a:r>
              <a:rPr lang="en-US" sz="1400" dirty="0">
                <a:latin typeface="Arial"/>
                <a:ea typeface="+mn-lt"/>
                <a:cs typeface="+mn-lt"/>
              </a:rPr>
              <a:t>During the pairing process, a personal identification number (PIN) may be requested to authenticate the pairing process. </a:t>
            </a:r>
            <a:endParaRPr lang="en-US" sz="1400" dirty="0">
              <a:latin typeface="Arial"/>
              <a:ea typeface="+mn-lt"/>
              <a:cs typeface="Arial"/>
            </a:endParaRPr>
          </a:p>
          <a:p>
            <a:pPr marL="285750" indent="-285750">
              <a:buFont typeface="Arial"/>
              <a:buChar char="•"/>
            </a:pPr>
            <a:r>
              <a:rPr lang="en-US" sz="1400" dirty="0">
                <a:latin typeface="Arial"/>
                <a:ea typeface="+mn-lt"/>
                <a:cs typeface="+mn-lt"/>
              </a:rPr>
              <a:t>The PIN is often a number but can also be a numeric code or passkey. </a:t>
            </a:r>
            <a:endParaRPr lang="en-US" sz="1400" dirty="0">
              <a:latin typeface="Arial"/>
              <a:ea typeface="+mn-lt"/>
              <a:cs typeface="Arial"/>
            </a:endParaRPr>
          </a:p>
          <a:p>
            <a:pPr marL="285750" indent="-285750">
              <a:buFont typeface="Arial"/>
              <a:buChar char="•"/>
            </a:pPr>
            <a:r>
              <a:rPr lang="en-US" sz="1400" dirty="0">
                <a:latin typeface="Arial"/>
                <a:ea typeface="+mn-lt"/>
                <a:cs typeface="+mn-lt"/>
              </a:rPr>
              <a:t>The PIN is stored using pairing services, so it does not have to be entered the next time the device tries to connect. </a:t>
            </a:r>
            <a:endParaRPr lang="en-US" sz="1400" dirty="0">
              <a:latin typeface="Arial"/>
              <a:ea typeface="+mn-lt"/>
              <a:cs typeface="Arial"/>
            </a:endParaRPr>
          </a:p>
          <a:p>
            <a:pPr marL="285750" indent="-285750">
              <a:buFont typeface="Arial"/>
              <a:buChar char="•"/>
            </a:pPr>
            <a:r>
              <a:rPr lang="en-US" sz="1400" dirty="0">
                <a:latin typeface="Arial"/>
                <a:ea typeface="+mn-lt"/>
                <a:cs typeface="+mn-lt"/>
              </a:rPr>
              <a:t>This is convenient when using a headset with a smart phone, because they are paired automatically when the headset is turned on and within range.</a:t>
            </a:r>
            <a:endParaRPr lang="en-US" sz="1400" dirty="0">
              <a:latin typeface="Arial"/>
              <a:cs typeface="Arial"/>
            </a:endParaRPr>
          </a:p>
          <a:p>
            <a:pPr>
              <a:lnSpc>
                <a:spcPts val="2000"/>
              </a:lnSpc>
            </a:pPr>
            <a:endParaRPr lang="en-US" sz="1400" dirty="0">
              <a:latin typeface="Arial"/>
              <a:cs typeface="Arial"/>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418382"/>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Bluetooth Pairing </a:t>
            </a:r>
            <a:r>
              <a:rPr lang="en-US">
                <a:latin typeface="Arial"/>
                <a:cs typeface="Arial"/>
              </a:rPr>
              <a:t>(Cont.)</a:t>
            </a:r>
            <a:endParaRPr lang="en-US"/>
          </a:p>
        </p:txBody>
      </p:sp>
      <p:sp>
        <p:nvSpPr>
          <p:cNvPr id="5" name="Text 2"/>
          <p:cNvSpPr/>
          <p:nvPr/>
        </p:nvSpPr>
        <p:spPr>
          <a:xfrm>
            <a:off x="583140" y="1771624"/>
            <a:ext cx="6965360" cy="2575701"/>
          </a:xfrm>
          <a:prstGeom prst="rect">
            <a:avLst/>
          </a:prstGeom>
          <a:noFill/>
          <a:ln/>
        </p:spPr>
        <p:txBody>
          <a:bodyPr wrap="square" lIns="91440" tIns="45720" rIns="91440" bIns="45720" rtlCol="0" anchor="t"/>
          <a:lstStyle/>
          <a:p>
            <a:r>
              <a:rPr lang="en-US" sz="1400" dirty="0">
                <a:latin typeface="Arial"/>
                <a:ea typeface="+mn-lt"/>
                <a:cs typeface="+mn-lt"/>
              </a:rPr>
              <a:t>To pair a Bluetooth device with an Android device, follow these steps:</a:t>
            </a:r>
            <a:endParaRPr lang="en-US" sz="1400" dirty="0">
              <a:latin typeface="Arial"/>
              <a:cs typeface="Arial"/>
            </a:endParaRPr>
          </a:p>
          <a:p>
            <a:pPr marL="285750" indent="-285750">
              <a:buFont typeface="Arial"/>
              <a:buChar char="•"/>
            </a:pPr>
            <a:endParaRPr lang="en-US" sz="1400" dirty="0">
              <a:latin typeface="Arial"/>
              <a:ea typeface="+mn-lt"/>
              <a:cs typeface="+mn-lt"/>
            </a:endParaRPr>
          </a:p>
          <a:p>
            <a:r>
              <a:rPr lang="en-US" sz="1400" b="1" dirty="0">
                <a:latin typeface="Arial"/>
                <a:ea typeface="+mn-lt"/>
                <a:cs typeface="+mn-lt"/>
              </a:rPr>
              <a:t>     Step 1.</a:t>
            </a:r>
            <a:r>
              <a:rPr lang="en-US" sz="1400" dirty="0">
                <a:latin typeface="Arial"/>
                <a:ea typeface="+mn-lt"/>
                <a:cs typeface="+mn-lt"/>
              </a:rPr>
              <a:t> Follow the instructions for your device to place it in discoverable mode.</a:t>
            </a:r>
            <a:endParaRPr lang="en-US" sz="1400" dirty="0">
              <a:latin typeface="Arial"/>
              <a:cs typeface="Arial"/>
            </a:endParaRPr>
          </a:p>
          <a:p>
            <a:r>
              <a:rPr lang="en-US" sz="1400" b="1" dirty="0">
                <a:latin typeface="Arial"/>
                <a:ea typeface="+mn-lt"/>
                <a:cs typeface="+mn-lt"/>
              </a:rPr>
              <a:t>     Step 2.</a:t>
            </a:r>
            <a:r>
              <a:rPr lang="en-US" sz="1400" dirty="0">
                <a:latin typeface="Arial"/>
                <a:ea typeface="+mn-lt"/>
                <a:cs typeface="+mn-lt"/>
              </a:rPr>
              <a:t> Check the instructions for your device to find the connection PIN.</a:t>
            </a:r>
            <a:endParaRPr lang="en-US" sz="1400" dirty="0">
              <a:latin typeface="Arial"/>
              <a:cs typeface="Arial"/>
            </a:endParaRPr>
          </a:p>
          <a:p>
            <a:r>
              <a:rPr lang="en-US" sz="1400" b="1" dirty="0">
                <a:latin typeface="Arial"/>
                <a:ea typeface="+mn-lt"/>
                <a:cs typeface="+mn-lt"/>
              </a:rPr>
              <a:t>     Step 3.</a:t>
            </a:r>
            <a:r>
              <a:rPr lang="en-US" sz="1400" dirty="0">
                <a:latin typeface="Arial"/>
                <a:ea typeface="+mn-lt"/>
                <a:cs typeface="+mn-lt"/>
              </a:rPr>
              <a:t> Select </a:t>
            </a:r>
            <a:r>
              <a:rPr lang="en-US" sz="1400" b="1" dirty="0">
                <a:latin typeface="Arial"/>
                <a:ea typeface="+mn-lt"/>
                <a:cs typeface="+mn-lt"/>
              </a:rPr>
              <a:t>Settings &gt; Wireless and networks.</a:t>
            </a:r>
            <a:endParaRPr lang="en-US" sz="1400" dirty="0">
              <a:latin typeface="Arial"/>
              <a:cs typeface="Arial"/>
            </a:endParaRPr>
          </a:p>
          <a:p>
            <a:r>
              <a:rPr lang="en-US" sz="1400" b="1" dirty="0">
                <a:latin typeface="Arial"/>
                <a:ea typeface="+mn-lt"/>
                <a:cs typeface="+mn-lt"/>
              </a:rPr>
              <a:t>     Step 4.</a:t>
            </a:r>
            <a:r>
              <a:rPr lang="en-US" sz="1400" dirty="0">
                <a:latin typeface="Arial"/>
                <a:ea typeface="+mn-lt"/>
                <a:cs typeface="+mn-lt"/>
              </a:rPr>
              <a:t> Touch </a:t>
            </a:r>
            <a:r>
              <a:rPr lang="en-US" sz="1400" b="1" dirty="0">
                <a:latin typeface="Arial"/>
                <a:ea typeface="+mn-lt"/>
                <a:cs typeface="+mn-lt"/>
              </a:rPr>
              <a:t>Bluetooth</a:t>
            </a:r>
            <a:r>
              <a:rPr lang="en-US" sz="1400" dirty="0">
                <a:latin typeface="Arial"/>
                <a:ea typeface="+mn-lt"/>
                <a:cs typeface="+mn-lt"/>
              </a:rPr>
              <a:t> to turn it on.</a:t>
            </a:r>
            <a:endParaRPr lang="en-US" sz="1400" dirty="0">
              <a:latin typeface="Arial"/>
              <a:cs typeface="Arial"/>
            </a:endParaRPr>
          </a:p>
          <a:p>
            <a:r>
              <a:rPr lang="en-US" sz="1400" b="1" dirty="0">
                <a:latin typeface="Arial"/>
                <a:ea typeface="+mn-lt"/>
                <a:cs typeface="+mn-lt"/>
              </a:rPr>
              <a:t>     Step 5.</a:t>
            </a:r>
            <a:r>
              <a:rPr lang="en-US" sz="1400" dirty="0">
                <a:latin typeface="Arial"/>
                <a:ea typeface="+mn-lt"/>
                <a:cs typeface="+mn-lt"/>
              </a:rPr>
              <a:t> Touch the </a:t>
            </a:r>
            <a:r>
              <a:rPr lang="en-US" sz="1400" b="1" dirty="0">
                <a:latin typeface="Arial"/>
                <a:ea typeface="+mn-lt"/>
                <a:cs typeface="+mn-lt"/>
              </a:rPr>
              <a:t>Bluetooth tab.</a:t>
            </a:r>
            <a:endParaRPr lang="en-US" sz="1400" dirty="0">
              <a:latin typeface="Arial"/>
              <a:cs typeface="Arial"/>
            </a:endParaRPr>
          </a:p>
          <a:p>
            <a:r>
              <a:rPr lang="en-US" sz="1400" b="1" dirty="0">
                <a:latin typeface="Arial"/>
                <a:ea typeface="+mn-lt"/>
                <a:cs typeface="+mn-lt"/>
              </a:rPr>
              <a:t>     Step 6.</a:t>
            </a:r>
            <a:r>
              <a:rPr lang="en-US" sz="1400" dirty="0">
                <a:latin typeface="Arial"/>
                <a:ea typeface="+mn-lt"/>
                <a:cs typeface="+mn-lt"/>
              </a:rPr>
              <a:t> Touch </a:t>
            </a:r>
            <a:r>
              <a:rPr lang="en-US" sz="1400" b="1" dirty="0">
                <a:latin typeface="Arial"/>
                <a:ea typeface="+mn-lt"/>
                <a:cs typeface="+mn-lt"/>
              </a:rPr>
              <a:t>Scan for devices.</a:t>
            </a:r>
            <a:endParaRPr lang="en-US" sz="1400" dirty="0">
              <a:latin typeface="Arial"/>
              <a:cs typeface="Arial"/>
            </a:endParaRPr>
          </a:p>
          <a:p>
            <a:r>
              <a:rPr lang="en-US" sz="1400" b="1" dirty="0">
                <a:latin typeface="Arial"/>
                <a:ea typeface="+mn-lt"/>
                <a:cs typeface="+mn-lt"/>
              </a:rPr>
              <a:t>     Step 7.</a:t>
            </a:r>
            <a:r>
              <a:rPr lang="en-US" sz="1400" dirty="0">
                <a:latin typeface="Arial"/>
                <a:ea typeface="+mn-lt"/>
                <a:cs typeface="+mn-lt"/>
              </a:rPr>
              <a:t> Touch the discovered device to select it.</a:t>
            </a:r>
            <a:endParaRPr lang="en-US" sz="1400" dirty="0">
              <a:latin typeface="Arial"/>
              <a:cs typeface="Arial"/>
            </a:endParaRPr>
          </a:p>
          <a:p>
            <a:r>
              <a:rPr lang="en-US" sz="1400" b="1" dirty="0">
                <a:latin typeface="Arial"/>
                <a:ea typeface="+mn-lt"/>
                <a:cs typeface="+mn-lt"/>
              </a:rPr>
              <a:t>     Step 8.</a:t>
            </a:r>
            <a:r>
              <a:rPr lang="en-US" sz="1400" dirty="0">
                <a:latin typeface="Arial"/>
                <a:ea typeface="+mn-lt"/>
                <a:cs typeface="+mn-lt"/>
              </a:rPr>
              <a:t> Type the PIN.</a:t>
            </a:r>
          </a:p>
          <a:p>
            <a:r>
              <a:rPr lang="en-US" sz="1400" b="1" dirty="0">
                <a:latin typeface="Arial"/>
                <a:ea typeface="+mn-lt"/>
                <a:cs typeface="+mn-lt"/>
              </a:rPr>
              <a:t>     Step 9.</a:t>
            </a:r>
            <a:r>
              <a:rPr lang="en-US" sz="1400" dirty="0">
                <a:latin typeface="Arial"/>
                <a:ea typeface="+mn-lt"/>
                <a:cs typeface="+mn-lt"/>
              </a:rPr>
              <a:t> Touch the device name again to connect to it.</a:t>
            </a:r>
          </a:p>
        </p:txBody>
      </p:sp>
      <p:sp>
        <p:nvSpPr>
          <p:cNvPr id="6" name="CaixaDeTexto 5">
            <a:extLst>
              <a:ext uri="{FF2B5EF4-FFF2-40B4-BE49-F238E27FC236}">
                <a16:creationId xmlns:a16="http://schemas.microsoft.com/office/drawing/2014/main" id="{F2820273-8D88-0A35-1706-D4E0A8F9BC2C}"/>
              </a:ext>
            </a:extLst>
          </p:cNvPr>
          <p:cNvSpPr txBox="1"/>
          <p:nvPr/>
        </p:nvSpPr>
        <p:spPr>
          <a:xfrm>
            <a:off x="334413" y="4547530"/>
            <a:ext cx="846992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Arial"/>
                <a:cs typeface="Arial"/>
              </a:rPr>
              <a:t>Remember that mobile device operating systems are updated frequently. Always refer to the documentation of the manufacturer for your specific model device for the latest command reference.</a:t>
            </a:r>
            <a:endParaRPr lang="pt-BR" sz="1400" dirty="0">
              <a:ea typeface="+mn-lt"/>
              <a:cs typeface="+mn-lt"/>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12</a:t>
            </a:fld>
            <a:endParaRPr lang="en-US"/>
          </a:p>
        </p:txBody>
      </p:sp>
    </p:spTree>
    <p:extLst>
      <p:ext uri="{BB962C8B-B14F-4D97-AF65-F5344CB8AC3E}">
        <p14:creationId xmlns:p14="http://schemas.microsoft.com/office/powerpoint/2010/main" val="2712706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0"/>
            <a:ext cx="9144000" cy="418382"/>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Bluetooth Pairing </a:t>
            </a:r>
            <a:r>
              <a:rPr lang="en-US">
                <a:latin typeface="Arial"/>
                <a:cs typeface="Arial"/>
              </a:rPr>
              <a:t>(Cont.)</a:t>
            </a:r>
            <a:endParaRPr lang="en-US"/>
          </a:p>
        </p:txBody>
      </p:sp>
      <p:sp>
        <p:nvSpPr>
          <p:cNvPr id="4" name="CaixaDeTexto 3">
            <a:extLst>
              <a:ext uri="{FF2B5EF4-FFF2-40B4-BE49-F238E27FC236}">
                <a16:creationId xmlns:a16="http://schemas.microsoft.com/office/drawing/2014/main" id="{AACA1C1C-AB61-A6BA-BBE2-793D5009B62C}"/>
              </a:ext>
            </a:extLst>
          </p:cNvPr>
          <p:cNvSpPr txBox="1"/>
          <p:nvPr/>
        </p:nvSpPr>
        <p:spPr>
          <a:xfrm>
            <a:off x="588642" y="1885644"/>
            <a:ext cx="7037439" cy="181588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a:latin typeface="Arial"/>
                <a:cs typeface="Arial"/>
              </a:rPr>
              <a:t>To pair a Bluetooth device with an iOS device, follow these steps:</a:t>
            </a:r>
            <a:endParaRPr lang="en-US" sz="1400" dirty="0">
              <a:latin typeface="Arial"/>
              <a:ea typeface="+mn-lt"/>
              <a:cs typeface="+mn-lt"/>
            </a:endParaRPr>
          </a:p>
          <a:p>
            <a:endParaRPr lang="en-US" sz="1400" dirty="0">
              <a:latin typeface="Arial"/>
              <a:cs typeface="Arial"/>
            </a:endParaRPr>
          </a:p>
          <a:p>
            <a:r>
              <a:rPr lang="en-US" sz="1400" b="1" dirty="0">
                <a:latin typeface="Arial"/>
                <a:cs typeface="Arial"/>
              </a:rPr>
              <a:t>     Step 1.</a:t>
            </a:r>
            <a:r>
              <a:rPr lang="en-US" sz="1400" dirty="0">
                <a:latin typeface="Arial"/>
                <a:cs typeface="Arial"/>
              </a:rPr>
              <a:t> Follow the instructions for your device to place it in discoverable mode.</a:t>
            </a:r>
            <a:endParaRPr lang="en-US" sz="1400" dirty="0">
              <a:latin typeface="Arial"/>
              <a:ea typeface="+mn-lt"/>
              <a:cs typeface="+mn-lt"/>
            </a:endParaRPr>
          </a:p>
          <a:p>
            <a:r>
              <a:rPr lang="en-US" sz="1400" b="1" dirty="0">
                <a:latin typeface="Arial"/>
                <a:cs typeface="Arial"/>
              </a:rPr>
              <a:t>     Step 2.</a:t>
            </a:r>
            <a:r>
              <a:rPr lang="en-US" sz="1400" dirty="0">
                <a:latin typeface="Arial"/>
                <a:cs typeface="Arial"/>
              </a:rPr>
              <a:t> Check the instructions for your device to find the connection PIN.</a:t>
            </a:r>
            <a:endParaRPr lang="en-US" sz="1400" dirty="0">
              <a:latin typeface="Arial"/>
              <a:ea typeface="+mn-lt"/>
              <a:cs typeface="+mn-lt"/>
            </a:endParaRPr>
          </a:p>
          <a:p>
            <a:r>
              <a:rPr lang="en-US" sz="1400" b="1" dirty="0">
                <a:latin typeface="Arial"/>
                <a:cs typeface="Arial"/>
              </a:rPr>
              <a:t>     Step 3.</a:t>
            </a:r>
            <a:r>
              <a:rPr lang="en-US" sz="1400" dirty="0">
                <a:latin typeface="Arial"/>
                <a:cs typeface="Arial"/>
              </a:rPr>
              <a:t> Select </a:t>
            </a:r>
            <a:r>
              <a:rPr lang="en-US" sz="1400" b="1" dirty="0">
                <a:latin typeface="Arial"/>
                <a:cs typeface="Arial"/>
              </a:rPr>
              <a:t>Settings &gt; Bluetooth.</a:t>
            </a:r>
            <a:endParaRPr lang="en-US" sz="1400" dirty="0">
              <a:latin typeface="Arial"/>
              <a:ea typeface="+mn-lt"/>
              <a:cs typeface="+mn-lt"/>
            </a:endParaRPr>
          </a:p>
          <a:p>
            <a:r>
              <a:rPr lang="en-US" sz="1400" b="1" dirty="0">
                <a:latin typeface="Arial"/>
                <a:cs typeface="Arial"/>
              </a:rPr>
              <a:t>     Step 4.</a:t>
            </a:r>
            <a:r>
              <a:rPr lang="en-US" sz="1400" dirty="0">
                <a:latin typeface="Arial"/>
                <a:cs typeface="Arial"/>
              </a:rPr>
              <a:t> Touch </a:t>
            </a:r>
            <a:r>
              <a:rPr lang="en-US" sz="1400" b="1" dirty="0">
                <a:latin typeface="Arial"/>
                <a:cs typeface="Arial"/>
              </a:rPr>
              <a:t>Bluetooth</a:t>
            </a:r>
            <a:r>
              <a:rPr lang="en-US" sz="1400" dirty="0">
                <a:latin typeface="Arial"/>
                <a:cs typeface="Arial"/>
              </a:rPr>
              <a:t> to turn it on.</a:t>
            </a:r>
            <a:endParaRPr lang="en-US" sz="1400" dirty="0">
              <a:latin typeface="Arial"/>
              <a:ea typeface="+mn-lt"/>
              <a:cs typeface="+mn-lt"/>
            </a:endParaRPr>
          </a:p>
          <a:p>
            <a:r>
              <a:rPr lang="en-US" sz="1400" b="1" dirty="0">
                <a:latin typeface="Arial"/>
                <a:cs typeface="Arial"/>
              </a:rPr>
              <a:t>     Step 5.</a:t>
            </a:r>
            <a:r>
              <a:rPr lang="en-US" sz="1400" dirty="0">
                <a:latin typeface="Arial"/>
                <a:cs typeface="Arial"/>
              </a:rPr>
              <a:t> Touch the discovered device to select it.</a:t>
            </a:r>
            <a:endParaRPr lang="en-US" sz="1400" dirty="0">
              <a:latin typeface="Arial"/>
              <a:ea typeface="+mn-lt"/>
              <a:cs typeface="+mn-lt"/>
            </a:endParaRPr>
          </a:p>
          <a:p>
            <a:r>
              <a:rPr lang="en-US" sz="1400" b="1" dirty="0">
                <a:latin typeface="Arial"/>
                <a:cs typeface="Arial"/>
              </a:rPr>
              <a:t>     Step 6.</a:t>
            </a:r>
            <a:r>
              <a:rPr lang="en-US" sz="1400" dirty="0">
                <a:latin typeface="Arial"/>
                <a:cs typeface="Arial"/>
              </a:rPr>
              <a:t> Type the PIN.</a:t>
            </a:r>
            <a:endParaRPr lang="en-US" sz="1400" dirty="0">
              <a:latin typeface="Arial"/>
              <a:ea typeface="+mn-lt"/>
              <a:cs typeface="+mn-lt"/>
            </a:endParaRPr>
          </a:p>
        </p:txBody>
      </p:sp>
      <p:sp>
        <p:nvSpPr>
          <p:cNvPr id="6" name="CaixaDeTexto 5">
            <a:extLst>
              <a:ext uri="{FF2B5EF4-FFF2-40B4-BE49-F238E27FC236}">
                <a16:creationId xmlns:a16="http://schemas.microsoft.com/office/drawing/2014/main" id="{F2820273-8D88-0A35-1706-D4E0A8F9BC2C}"/>
              </a:ext>
            </a:extLst>
          </p:cNvPr>
          <p:cNvSpPr txBox="1"/>
          <p:nvPr/>
        </p:nvSpPr>
        <p:spPr>
          <a:xfrm>
            <a:off x="334413" y="4547530"/>
            <a:ext cx="846992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Arial"/>
                <a:cs typeface="Arial"/>
              </a:rPr>
              <a:t>Remember that mobile device operating systems are updated frequently. Always refer to the documentation of the manufacturer for your specific model device for the latest command reference.</a:t>
            </a:r>
            <a:endParaRPr lang="pt-BR" sz="1400" dirty="0">
              <a:ea typeface="+mn-lt"/>
              <a:cs typeface="+mn-lt"/>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13</a:t>
            </a:fld>
            <a:endParaRPr lang="en-US"/>
          </a:p>
        </p:txBody>
      </p:sp>
    </p:spTree>
    <p:extLst>
      <p:ext uri="{BB962C8B-B14F-4D97-AF65-F5344CB8AC3E}">
        <p14:creationId xmlns:p14="http://schemas.microsoft.com/office/powerpoint/2010/main" val="238871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Mobile Device Connectivity</a:t>
            </a:r>
          </a:p>
        </p:txBody>
      </p:sp>
      <p:sp>
        <p:nvSpPr>
          <p:cNvPr id="3" name="Text 0"/>
          <p:cNvSpPr>
            <a:spLocks noGrp="1"/>
          </p:cNvSpPr>
          <p:nvPr>
            <p:ph type="body" idx="100" hasCustomPrompt="1"/>
          </p:nvPr>
        </p:nvSpPr>
        <p:spPr>
          <a:xfrm>
            <a:off x="0" y="1131571"/>
            <a:ext cx="9144000" cy="472297"/>
          </a:xfrm>
          <a:prstGeom prst="rect">
            <a:avLst/>
          </a:prstGeom>
          <a:noFill/>
          <a:ln/>
        </p:spPr>
        <p:txBody>
          <a:bodyPr wrap="square" rtlCol="0" anchor="t"/>
          <a:lstStyle/>
          <a:p>
            <a:r>
              <a:rPr lang="en-US" dirty="0"/>
              <a:t>Explore Your Network Settings on Your Mobile Device</a:t>
            </a:r>
          </a:p>
        </p:txBody>
      </p:sp>
      <p:sp>
        <p:nvSpPr>
          <p:cNvPr id="5" name="Text 2"/>
          <p:cNvSpPr/>
          <p:nvPr/>
        </p:nvSpPr>
        <p:spPr>
          <a:xfrm>
            <a:off x="357604" y="1888892"/>
            <a:ext cx="8229600" cy="2808839"/>
          </a:xfrm>
          <a:prstGeom prst="rect">
            <a:avLst/>
          </a:prstGeom>
          <a:noFill/>
          <a:ln/>
        </p:spPr>
        <p:txBody>
          <a:bodyPr wrap="square" lIns="91440" tIns="45720" rIns="91440" bIns="45720" rtlCol="0" anchor="t"/>
          <a:lstStyle/>
          <a:p>
            <a:pPr marL="285750" indent="-285750">
              <a:lnSpc>
                <a:spcPts val="2000"/>
              </a:lnSpc>
              <a:buFont typeface="Arial"/>
              <a:buChar char="•"/>
            </a:pPr>
            <a:r>
              <a:rPr lang="en-US" sz="1400" dirty="0">
                <a:solidFill>
                  <a:srgbClr val="000000"/>
                </a:solidFill>
                <a:latin typeface="Arial"/>
                <a:ea typeface="Arial" pitchFamily="34" charset="-122"/>
                <a:cs typeface="Arial"/>
              </a:rPr>
              <a:t>Now that you have reviewed the steps to configure and verify your Wi-Fi, cellular, and Bluetooth access, explore these settings on your own phone. </a:t>
            </a:r>
            <a:endParaRPr lang="en-US">
              <a:solidFill>
                <a:srgbClr val="000000"/>
              </a:solidFill>
              <a:latin typeface="Calibri" panose="020F0502020204030204"/>
              <a:ea typeface="Arial" pitchFamily="34" charset="-122"/>
              <a:cs typeface="Calibri" panose="020F0502020204030204"/>
            </a:endParaRPr>
          </a:p>
          <a:p>
            <a:pPr marL="285750" indent="-285750">
              <a:lnSpc>
                <a:spcPts val="2000"/>
              </a:lnSpc>
              <a:buFont typeface="Arial"/>
              <a:buChar char="•"/>
            </a:pPr>
            <a:endParaRPr lang="en-US" sz="1400" dirty="0">
              <a:solidFill>
                <a:srgbClr val="000000"/>
              </a:solidFill>
              <a:latin typeface="Arial"/>
              <a:ea typeface="Arial" pitchFamily="34" charset="-122"/>
              <a:cs typeface="Arial"/>
            </a:endParaRPr>
          </a:p>
          <a:p>
            <a:pPr marL="285750" indent="-285750">
              <a:lnSpc>
                <a:spcPts val="2000"/>
              </a:lnSpc>
              <a:buFont typeface="Arial"/>
              <a:buChar char="•"/>
            </a:pPr>
            <a:r>
              <a:rPr lang="en-US" sz="1400" dirty="0">
                <a:solidFill>
                  <a:srgbClr val="000000"/>
                </a:solidFill>
                <a:latin typeface="Arial"/>
                <a:ea typeface="Arial" pitchFamily="34" charset="-122"/>
                <a:cs typeface="Arial"/>
              </a:rPr>
              <a:t>If you have access to a Bluetooth device, like headphones or a speaker, connect it to your phone.</a:t>
            </a:r>
            <a:endParaRPr lang="en-US" dirty="0">
              <a:solidFill>
                <a:srgbClr val="000000"/>
              </a:solidFill>
              <a:latin typeface="Calibri" panose="020F0502020204030204"/>
              <a:ea typeface="Arial" pitchFamily="34" charset="-122"/>
              <a:cs typeface="Calibri" panose="020F0502020204030204"/>
            </a:endParaRPr>
          </a:p>
          <a:p>
            <a:pPr marL="285750" indent="-285750">
              <a:lnSpc>
                <a:spcPts val="2000"/>
              </a:lnSpc>
              <a:buFont typeface="Arial"/>
              <a:buChar char="•"/>
            </a:pPr>
            <a:endParaRPr lang="en-US" sz="1400" dirty="0">
              <a:solidFill>
                <a:srgbClr val="000000"/>
              </a:solidFill>
              <a:latin typeface="Arial"/>
              <a:ea typeface="Arial" pitchFamily="34" charset="-122"/>
              <a:cs typeface="Arial"/>
            </a:endParaRPr>
          </a:p>
          <a:p>
            <a:pPr marL="285750" indent="-285750">
              <a:lnSpc>
                <a:spcPts val="2000"/>
              </a:lnSpc>
              <a:buFont typeface="Arial"/>
              <a:buChar char="•"/>
            </a:pPr>
            <a:r>
              <a:rPr lang="en-US" sz="1400" dirty="0">
                <a:solidFill>
                  <a:srgbClr val="000000"/>
                </a:solidFill>
                <a:latin typeface="Arial"/>
                <a:ea typeface="Arial" pitchFamily="34" charset="-122"/>
                <a:cs typeface="Arial"/>
              </a:rPr>
              <a:t>Notice that you can be using all three of these wireless services simultaneously, each serving a different role. </a:t>
            </a:r>
            <a:endParaRPr lang="en-US">
              <a:solidFill>
                <a:srgbClr val="000000"/>
              </a:solidFill>
              <a:latin typeface="Calibri" panose="020F0502020204030204"/>
              <a:ea typeface="Arial" pitchFamily="34" charset="-122"/>
              <a:cs typeface="Calibri" panose="020F0502020204030204"/>
            </a:endParaRPr>
          </a:p>
          <a:p>
            <a:pPr marL="285750" indent="-285750">
              <a:lnSpc>
                <a:spcPts val="2000"/>
              </a:lnSpc>
              <a:buFont typeface="Arial"/>
              <a:buChar char="•"/>
            </a:pPr>
            <a:endParaRPr lang="en-US" sz="1400" dirty="0">
              <a:solidFill>
                <a:srgbClr val="000000"/>
              </a:solidFill>
              <a:latin typeface="Arial"/>
              <a:ea typeface="Arial" pitchFamily="34" charset="-122"/>
              <a:cs typeface="Arial"/>
            </a:endParaRPr>
          </a:p>
          <a:p>
            <a:pPr marL="285750" indent="-285750">
              <a:lnSpc>
                <a:spcPts val="2000"/>
              </a:lnSpc>
              <a:buFont typeface="Arial"/>
              <a:buChar char="•"/>
            </a:pPr>
            <a:r>
              <a:rPr lang="en-US" sz="1400" dirty="0">
                <a:solidFill>
                  <a:srgbClr val="000000"/>
                </a:solidFill>
                <a:latin typeface="Arial"/>
                <a:ea typeface="Arial" pitchFamily="34" charset="-122"/>
                <a:cs typeface="Arial"/>
              </a:rPr>
              <a:t>You could be listening to music (Bluetooth), researching on the internet (Wi-Fi), and receiving text messages (cellular).</a:t>
            </a:r>
            <a:endParaRPr lang="en-US" dirty="0">
              <a:cs typeface="Calibri" panose="020F0502020204030204"/>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Wireless and Mobile Networks Summary</a:t>
            </a:r>
          </a:p>
        </p:txBody>
      </p:sp>
      <p:sp>
        <p:nvSpPr>
          <p:cNvPr id="5" name="Text 2"/>
          <p:cNvSpPr/>
          <p:nvPr/>
        </p:nvSpPr>
        <p:spPr>
          <a:xfrm>
            <a:off x="260756" y="1620883"/>
            <a:ext cx="8627050" cy="3841105"/>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000000"/>
                </a:solidFill>
                <a:latin typeface="Arial"/>
                <a:cs typeface="Arial"/>
              </a:rPr>
              <a:t>Cell phones use radio waves to transmit voice signals between antenna-mounted towers, located in specific geographic areas, until delivered to their destinations. </a:t>
            </a:r>
            <a:endParaRPr lang="en-US" dirty="0">
              <a:solidFill>
                <a:srgbClr val="000000"/>
              </a:solidFill>
              <a:latin typeface="Calibri" panose="020F0502020204030204"/>
              <a:cs typeface="Calibri" panose="020F0502020204030204"/>
            </a:endParaRPr>
          </a:p>
          <a:p>
            <a:pPr marL="285750" indent="-285750" algn="just">
              <a:buFont typeface="Arial"/>
              <a:buChar char="•"/>
            </a:pPr>
            <a:r>
              <a:rPr lang="en-US" sz="1400" dirty="0">
                <a:solidFill>
                  <a:srgbClr val="000000"/>
                </a:solidFill>
                <a:latin typeface="Arial"/>
                <a:cs typeface="Arial"/>
              </a:rPr>
              <a:t>This type of network is used when sending text messages or making a phone call to another mobile or wired phone.</a:t>
            </a:r>
            <a:endParaRPr lang="en-US" dirty="0">
              <a:solidFill>
                <a:srgbClr val="000000"/>
              </a:solidFill>
              <a:latin typeface="Calibri" panose="020F0502020204030204"/>
              <a:cs typeface="Calibri" panose="020F0502020204030204"/>
            </a:endParaRPr>
          </a:p>
          <a:p>
            <a:pPr marL="285750" indent="-285750" algn="just">
              <a:buFont typeface="Arial"/>
              <a:buChar char="•"/>
            </a:pPr>
            <a:r>
              <a:rPr lang="en-US" sz="1400" dirty="0">
                <a:solidFill>
                  <a:srgbClr val="000000"/>
                </a:solidFill>
                <a:latin typeface="Arial"/>
                <a:cs typeface="Arial"/>
              </a:rPr>
              <a:t>A GSM network is the most common type of cellular telephone network.</a:t>
            </a:r>
            <a:endParaRPr lang="en-US" dirty="0">
              <a:solidFill>
                <a:srgbClr val="000000"/>
              </a:solidFill>
              <a:latin typeface="Calibri" panose="020F0502020204030204"/>
              <a:cs typeface="Calibri" panose="020F0502020204030204"/>
            </a:endParaRPr>
          </a:p>
          <a:p>
            <a:pPr marL="285750" indent="-285750" algn="just">
              <a:buFont typeface="Arial"/>
              <a:buChar char="•"/>
            </a:pPr>
            <a:r>
              <a:rPr lang="en-US" sz="1400" dirty="0">
                <a:solidFill>
                  <a:srgbClr val="000000"/>
                </a:solidFill>
                <a:latin typeface="Arial"/>
                <a:cs typeface="Arial"/>
              </a:rPr>
              <a:t>The abbreviations 3G, 4G, 4G-LTE, and 5G are used to describe enhanced cell phone networks that are optimized for the fast transmission of data, with 4G currently the most dominant. </a:t>
            </a:r>
            <a:endParaRPr lang="en-US" dirty="0">
              <a:solidFill>
                <a:srgbClr val="000000"/>
              </a:solidFill>
              <a:latin typeface="Calibri" panose="020F0502020204030204"/>
              <a:cs typeface="Calibri" panose="020F0502020204030204"/>
            </a:endParaRPr>
          </a:p>
          <a:p>
            <a:pPr marL="285750" indent="-285750" algn="just">
              <a:buFont typeface="Arial"/>
              <a:buChar char="•"/>
            </a:pPr>
            <a:r>
              <a:rPr lang="en-US" sz="1400" dirty="0">
                <a:solidFill>
                  <a:srgbClr val="000000"/>
                </a:solidFill>
                <a:latin typeface="Arial"/>
                <a:cs typeface="Arial"/>
              </a:rPr>
              <a:t>NFC is a wireless communication technology that enables data to be exchanged by devices that are in very close proximity to each other, usually less than a few centimeters.</a:t>
            </a:r>
          </a:p>
          <a:p>
            <a:pPr marL="285750" indent="-285750" algn="just">
              <a:buFont typeface="Arial,Sans-Serif"/>
              <a:buChar char="•"/>
            </a:pPr>
            <a:r>
              <a:rPr lang="en-US" sz="1400" dirty="0">
                <a:solidFill>
                  <a:srgbClr val="000000"/>
                </a:solidFill>
                <a:latin typeface="Arial"/>
                <a:cs typeface="Arial"/>
              </a:rPr>
              <a:t>Wi-Fi transmitters and receivers located within most smartphones enable the phone to connect to local networks and the internet. </a:t>
            </a:r>
            <a:endParaRPr lang="en-US" sz="1400" dirty="0">
              <a:ea typeface="+mn-lt"/>
              <a:cs typeface="+mn-lt"/>
            </a:endParaRPr>
          </a:p>
          <a:p>
            <a:pPr marL="285750" indent="-285750" algn="just">
              <a:buFont typeface="Arial,Sans-Serif"/>
              <a:buChar char="•"/>
            </a:pPr>
            <a:r>
              <a:rPr lang="en-US" sz="1400" dirty="0">
                <a:solidFill>
                  <a:srgbClr val="000000"/>
                </a:solidFill>
                <a:latin typeface="Arial"/>
                <a:cs typeface="Arial"/>
              </a:rPr>
              <a:t>Wi-Fi networks are usually privately owned but often provide guest or public access hotspots. </a:t>
            </a:r>
            <a:endParaRPr lang="en-US" sz="1400" dirty="0">
              <a:ea typeface="+mn-lt"/>
              <a:cs typeface="+mn-lt"/>
            </a:endParaRPr>
          </a:p>
          <a:p>
            <a:pPr marL="285750" indent="-285750" algn="just">
              <a:buFont typeface="Arial,Sans-Serif"/>
              <a:buChar char="•"/>
            </a:pPr>
            <a:r>
              <a:rPr lang="en-US" sz="1400" dirty="0">
                <a:solidFill>
                  <a:srgbClr val="000000"/>
                </a:solidFill>
                <a:latin typeface="Arial"/>
                <a:cs typeface="Arial"/>
              </a:rPr>
              <a:t>A hotspot is an area where Wi-Fi signals are available.</a:t>
            </a:r>
            <a:endParaRPr lang="en-US" sz="1400" dirty="0">
              <a:ea typeface="+mn-lt"/>
              <a:cs typeface="+mn-lt"/>
            </a:endParaRPr>
          </a:p>
          <a:p>
            <a:pPr marL="285750" indent="-285750" algn="just">
              <a:buFont typeface="Arial,Sans-Serif"/>
              <a:buChar char="•"/>
            </a:pPr>
            <a:r>
              <a:rPr lang="en-US" sz="1400" dirty="0">
                <a:solidFill>
                  <a:srgbClr val="000000"/>
                </a:solidFill>
                <a:latin typeface="Arial"/>
                <a:cs typeface="Arial"/>
              </a:rPr>
              <a:t>Precautions should be taken to protect Wi-Fi communications on mobile devices including - never sending login or password information using plaintext, using a VPN connection, if possible, when sending sensitive data, and enabling security on home networks.</a:t>
            </a:r>
          </a:p>
          <a:p>
            <a:pPr marL="285750" indent="-285750" algn="just">
              <a:buFont typeface="Arial,Sans-Serif"/>
              <a:buChar char="•"/>
            </a:pPr>
            <a:r>
              <a:rPr lang="en-US" sz="1400" dirty="0">
                <a:solidFill>
                  <a:srgbClr val="000000"/>
                </a:solidFill>
                <a:latin typeface="Arial"/>
                <a:cs typeface="Arial"/>
              </a:rPr>
              <a:t>WPA2 or higher encryption should be used for security.</a:t>
            </a:r>
            <a:endParaRPr lang="en-US" dirty="0"/>
          </a:p>
          <a:p>
            <a:pPr marL="285750" indent="-285750" algn="just">
              <a:buFont typeface="Arial,Sans-Serif"/>
              <a:buChar char="•"/>
            </a:pPr>
            <a:endParaRPr lang="en-US" sz="1400" dirty="0">
              <a:latin typeface="Arial"/>
              <a:cs typeface="Arial"/>
            </a:endParaRPr>
          </a:p>
          <a:p>
            <a:pPr marL="285750" indent="-285750" algn="just">
              <a:buFont typeface="Arial,Sans-Serif"/>
              <a:buChar char="•"/>
            </a:pPr>
            <a:endParaRPr lang="en-US" sz="1400" dirty="0">
              <a:latin typeface="Arial"/>
              <a:cs typeface="Arial"/>
            </a:endParaRPr>
          </a:p>
          <a:p>
            <a:pPr marL="285750" indent="-285750" algn="just">
              <a:buFont typeface="Arial"/>
              <a:buChar char="•"/>
            </a:pPr>
            <a:endParaRPr lang="en-US" sz="1400" dirty="0">
              <a:latin typeface="Arial"/>
              <a:cs typeface="Arial"/>
            </a:endParaRPr>
          </a:p>
          <a:p>
            <a:pPr algn="just"/>
            <a:endParaRPr lang="en-US" sz="1400" dirty="0">
              <a:latin typeface="Arial"/>
              <a:cs typeface="Arial"/>
            </a:endParaRPr>
          </a:p>
          <a:p>
            <a:pPr algn="just"/>
            <a:endParaRPr lang="en-US" sz="1400" dirty="0">
              <a:latin typeface="Arial"/>
              <a:cs typeface="Arial"/>
            </a:endParaRPr>
          </a:p>
          <a:p>
            <a:pPr algn="just">
              <a:lnSpc>
                <a:spcPts val="2000"/>
              </a:lnSpc>
            </a:pPr>
            <a:endParaRPr lang="en-US" sz="1400" dirty="0">
              <a:latin typeface="Arial"/>
              <a:cs typeface="Arial"/>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 xmlns:ma14="http://schemas.microsoft.com/office/mac/drawingml/2011/main"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 y="810721"/>
            <a:ext cx="4806462" cy="757551"/>
          </a:xfrm>
        </p:spPr>
        <p:txBody>
          <a:bodyPr/>
          <a:lstStyle/>
          <a:p>
            <a:r>
              <a:rPr lang="en-US" sz="1600" dirty="0">
                <a:solidFill>
                  <a:srgbClr val="024C69"/>
                </a:solidFill>
                <a:latin typeface="Arial"/>
                <a:ea typeface="ＭＳ Ｐゴシック"/>
              </a:rPr>
              <a:t>Wireless and Mobile Networks</a:t>
            </a:r>
            <a:br>
              <a:rPr lang="en-US" dirty="0">
                <a:solidFill>
                  <a:srgbClr val="024C69"/>
                </a:solidFill>
                <a:latin typeface="Arial" charset="0"/>
              </a:rPr>
            </a:br>
            <a:r>
              <a:rPr lang="en-US" sz="2200" dirty="0">
                <a:solidFill>
                  <a:srgbClr val="024C69"/>
                </a:solidFill>
                <a:latin typeface="Arial"/>
                <a:ea typeface="ＭＳ Ｐゴシック"/>
              </a:rPr>
              <a:t>Terms</a:t>
            </a:r>
            <a:endParaRPr lang="en-US" sz="2200" dirty="0">
              <a:solidFill>
                <a:srgbClr val="024C69"/>
              </a:solidFill>
            </a:endParaRPr>
          </a:p>
        </p:txBody>
      </p:sp>
      <p:graphicFrame>
        <p:nvGraphicFramePr>
          <p:cNvPr id="3" name="Content Placeholder 2"/>
          <p:cNvGraphicFramePr>
            <a:graphicFrameLocks noGrp="1"/>
          </p:cNvGraphicFramePr>
          <p:nvPr>
            <p:ph idx="1"/>
          </p:nvPr>
        </p:nvGraphicFramePr>
        <p:xfrm>
          <a:off x="2982914" y="1960563"/>
          <a:ext cx="3094039" cy="3271520"/>
        </p:xfrm>
        <a:graphic>
          <a:graphicData uri="http://schemas.openxmlformats.org/drawingml/2006/table">
            <a:tbl>
              <a:tblPr firstRow="1" bandRow="1">
                <a:tableStyleId>{F5AB1C69-6EDB-4FF4-983F-18BD219EF322}</a:tableStyleId>
              </a:tblPr>
              <a:tblGrid>
                <a:gridCol w="3094039">
                  <a:extLst>
                    <a:ext uri="{9D8B030D-6E8A-4147-A177-3AD203B41FA5}">
                      <a16:colId xmlns:a16="http://schemas.microsoft.com/office/drawing/2014/main" val="2731093094"/>
                    </a:ext>
                  </a:extLst>
                </a:gridCol>
              </a:tblGrid>
              <a:tr h="370840">
                <a:tc>
                  <a:txBody>
                    <a:bodyPr/>
                    <a:lstStyle/>
                    <a:p>
                      <a:pPr marL="172720" lvl="0" indent="-172720" algn="l">
                        <a:lnSpc>
                          <a:spcPct val="100000"/>
                        </a:lnSpc>
                        <a:spcBef>
                          <a:spcPts val="200"/>
                        </a:spcBef>
                        <a:spcAft>
                          <a:spcPts val="200"/>
                        </a:spcAft>
                        <a:buFont typeface="Arial" panose="020B0604020202020204" pitchFamily="34" charset="0"/>
                        <a:buChar char="•"/>
                      </a:pPr>
                      <a:r>
                        <a:rPr lang="en-US" b="0" baseline="0">
                          <a:solidFill>
                            <a:schemeClr val="tx1">
                              <a:lumMod val="50000"/>
                            </a:schemeClr>
                          </a:solidFill>
                          <a:latin typeface="+mn-lt"/>
                        </a:rPr>
                        <a:t>Wireless Networks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Mobile Device Connectivity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Global Positioning System (GPS)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Wi-Fi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Bluetooth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Near Field Communication (NFC)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Hands-free headset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Keyboard or mouse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Stereo control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Car speakerphone </a:t>
                      </a:r>
                      <a:endParaRPr lang="en-US"/>
                    </a:p>
                    <a:p>
                      <a:pPr marL="172720" lvl="0" indent="-172720" algn="l">
                        <a:lnSpc>
                          <a:spcPct val="100000"/>
                        </a:lnSpc>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Tethering </a:t>
                      </a:r>
                      <a:endParaRPr lang="en-US"/>
                    </a:p>
                    <a:p>
                      <a:pPr marL="172720" lvl="0" indent="-172720">
                        <a:spcBef>
                          <a:spcPts val="200"/>
                        </a:spcBef>
                        <a:spcAft>
                          <a:spcPts val="200"/>
                        </a:spcAft>
                        <a:buFont typeface="Arial" panose="020B0604020202020204" pitchFamily="34" charset="0"/>
                        <a:buChar char="•"/>
                      </a:pPr>
                      <a:r>
                        <a:rPr lang="en-US" sz="1400" b="0" i="0" u="none" strike="noStrike" baseline="0" noProof="0">
                          <a:solidFill>
                            <a:srgbClr val="2C2C2E"/>
                          </a:solidFill>
                          <a:latin typeface="Arial"/>
                        </a:rPr>
                        <a:t>Mobile speaker</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00795013"/>
                  </a:ext>
                </a:extLst>
              </a:tr>
            </a:tbl>
          </a:graphicData>
        </a:graphic>
      </p:graphicFrame>
    </p:spTree>
    <p:extLst>
      <p:ext uri="{BB962C8B-B14F-4D97-AF65-F5344CB8AC3E}">
        <p14:creationId xmlns:p14="http://schemas.microsoft.com/office/powerpoint/2010/main" val="410510631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1" name="Title 1">
            <a:extLst>
              <a:ext uri="{FF2B5EF4-FFF2-40B4-BE49-F238E27FC236}">
                <a16:creationId xmlns:a16="http://schemas.microsoft.com/office/drawing/2014/main" id="{69B3E3E2-E3AC-1F7E-DF50-CA6B1F9E3431}"/>
              </a:ext>
            </a:extLst>
          </p:cNvPr>
          <p:cNvSpPr>
            <a:spLocks noGrp="1"/>
          </p:cNvSpPr>
          <p:nvPr>
            <p:ph type="title"/>
          </p:nvPr>
        </p:nvSpPr>
        <p:spPr bwMode="auto">
          <a:xfrm>
            <a:off x="742950" y="2217738"/>
            <a:ext cx="8042275" cy="1336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a:t>Questions?</a:t>
            </a:r>
            <a:endParaRPr lang="en-US"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Pages>28</Pages>
  <Words>2499</Words>
  <Application>Microsoft Office PowerPoint</Application>
  <PresentationFormat>On-screen Show (4:3)</PresentationFormat>
  <Paragraphs>219</Paragraphs>
  <Slides>18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Arial,Sans-Serif</vt:lpstr>
      <vt:lpstr>Arial</vt:lpstr>
      <vt:lpstr>Calibri</vt:lpstr>
      <vt:lpstr>Comic Sans MS</vt:lpstr>
      <vt:lpstr>Times New Roman</vt:lpstr>
      <vt:lpstr>Wingdings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Wireless and Mobile Networks Terms</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Munyaradzi Nicholas Murira</cp:lastModifiedBy>
  <cp:revision>2</cp:revision>
  <dcterms:created xsi:type="dcterms:W3CDTF">2012-01-13T14:50:56Z</dcterms:created>
  <dcterms:modified xsi:type="dcterms:W3CDTF">2026-02-03T09:45:28Z</dcterms:modified>
</cp:coreProperties>
</file>