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6"/>
    <p:restoredTop sz="94652"/>
  </p:normalViewPr>
  <p:slideViewPr>
    <p:cSldViewPr snapToGrid="0" snapToObjects="1">
      <p:cViewPr>
        <p:scale>
          <a:sx n="55" d="100"/>
          <a:sy n="55" d="100"/>
        </p:scale>
        <p:origin x="1528" y="-2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2/24/20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tiff"/><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hyperlink" Target="https://www.imeche.org/docs/default-source/1-oscar/challenges/design-challenge/2020/imeche-1st-year-design-challenge---project-specification-2020---v1-1.pdf?sfvrsn=2"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Text Box 29">
            <a:extLst>
              <a:ext uri="{FF2B5EF4-FFF2-40B4-BE49-F238E27FC236}">
                <a16:creationId xmlns:a16="http://schemas.microsoft.com/office/drawing/2014/main" id="{6DC300CB-5F73-4338-BDEC-E74915A0D7B3}"/>
              </a:ext>
            </a:extLst>
          </p:cNvPr>
          <p:cNvSpPr txBox="1">
            <a:spLocks noChangeArrowheads="1"/>
          </p:cNvSpPr>
          <p:nvPr/>
        </p:nvSpPr>
        <p:spPr bwMode="auto">
          <a:xfrm>
            <a:off x="229700" y="6911684"/>
            <a:ext cx="7700963" cy="21850471"/>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rPr>
              <a:t>Introduction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The IMECHE have assembled a challenge for university’s all over the UK to Create a Line launcher That can be fired up to 6 meters. The budget That the IMECHE have set to create this is £30. To achieve this, Roles were given to each member to research and create what they thought would be the most practical design and functions (making use of 3d design software and cutting equipment for the purchased materials).</a:t>
            </a: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rPr>
              <a:t>Group F Members</a:t>
            </a:r>
          </a:p>
          <a:p>
            <a:pPr marL="571500" indent="-571500" defTabSz="914400" eaLnBrk="0" fontAlgn="base" hangingPunct="0">
              <a:spcBef>
                <a:spcPct val="0"/>
              </a:spcBef>
              <a:spcAft>
                <a:spcPct val="0"/>
              </a:spcAft>
              <a:buFont typeface="Arial" panose="020B0604020202020204" pitchFamily="34" charset="0"/>
              <a:buChar char="•"/>
            </a:pPr>
            <a:r>
              <a:rPr lang="en-GB" altLang="en-US" sz="2800" dirty="0">
                <a:solidFill>
                  <a:srgbClr val="000000"/>
                </a:solidFill>
                <a:latin typeface="Arial" panose="020B0604020202020204" pitchFamily="34" charset="0"/>
              </a:rPr>
              <a:t>James Elliot - Team Coordination Mounting System, Systems integration. This role is responsible for overseeing the group and making sure their work has been done correctly.</a:t>
            </a:r>
          </a:p>
          <a:p>
            <a:pPr marL="571500" indent="-571500" defTabSz="914400" eaLnBrk="0" fontAlgn="base" hangingPunct="0">
              <a:spcBef>
                <a:spcPct val="0"/>
              </a:spcBef>
              <a:spcAft>
                <a:spcPct val="0"/>
              </a:spcAft>
              <a:buFont typeface="Arial" panose="020B0604020202020204" pitchFamily="34" charset="0"/>
              <a:buChar char="•"/>
            </a:pPr>
            <a:endParaRPr lang="en-GB" altLang="en-US" sz="2800" dirty="0">
              <a:solidFill>
                <a:srgbClr val="000000"/>
              </a:solidFill>
              <a:latin typeface="Arial" panose="020B0604020202020204" pitchFamily="34" charset="0"/>
            </a:endParaRPr>
          </a:p>
          <a:p>
            <a:pPr marL="571500" indent="-571500" defTabSz="914400" eaLnBrk="0" fontAlgn="base" hangingPunct="0">
              <a:spcBef>
                <a:spcPct val="0"/>
              </a:spcBef>
              <a:spcAft>
                <a:spcPct val="0"/>
              </a:spcAft>
              <a:buFont typeface="Arial" panose="020B0604020202020204" pitchFamily="34" charset="0"/>
              <a:buChar char="•"/>
            </a:pPr>
            <a:r>
              <a:rPr lang="en-GB" altLang="en-US" sz="2800" dirty="0">
                <a:solidFill>
                  <a:srgbClr val="000000"/>
                </a:solidFill>
                <a:latin typeface="Arial" panose="020B0604020202020204" pitchFamily="34" charset="0"/>
              </a:rPr>
              <a:t>Harry Rivers - Energy Release (Trigger) and Safety System. This role is responsible for releasing the ball in the barrel and preventing the miss-fire of the ball</a:t>
            </a:r>
            <a:r>
              <a:rPr lang="en-GB" altLang="en-US" sz="3600" dirty="0">
                <a:solidFill>
                  <a:srgbClr val="000000"/>
                </a:solidFill>
                <a:latin typeface="Arial" panose="020B0604020202020204" pitchFamily="34" charset="0"/>
              </a:rPr>
              <a:t>.</a:t>
            </a:r>
          </a:p>
          <a:p>
            <a:pPr marL="571500" indent="-571500" defTabSz="914400" eaLnBrk="0" fontAlgn="base" hangingPunct="0">
              <a:spcBef>
                <a:spcPct val="0"/>
              </a:spcBef>
              <a:spcAft>
                <a:spcPct val="0"/>
              </a:spcAft>
              <a:buFont typeface="Arial" panose="020B0604020202020204" pitchFamily="34" charset="0"/>
              <a:buChar char="•"/>
            </a:pPr>
            <a:endParaRPr lang="en-GB" altLang="en-US" sz="2800" dirty="0">
              <a:solidFill>
                <a:srgbClr val="000000"/>
              </a:solidFill>
              <a:latin typeface="Arial" panose="020B0604020202020204" pitchFamily="34" charset="0"/>
            </a:endParaRPr>
          </a:p>
          <a:p>
            <a:pPr marL="571500" indent="-571500" defTabSz="914400" eaLnBrk="0" fontAlgn="base" hangingPunct="0">
              <a:spcBef>
                <a:spcPct val="0"/>
              </a:spcBef>
              <a:spcAft>
                <a:spcPct val="0"/>
              </a:spcAft>
              <a:buFont typeface="Arial" panose="020B0604020202020204" pitchFamily="34" charset="0"/>
              <a:buChar char="•"/>
            </a:pPr>
            <a:r>
              <a:rPr lang="en-GB" altLang="en-US" sz="2800" dirty="0">
                <a:solidFill>
                  <a:srgbClr val="000000"/>
                </a:solidFill>
                <a:latin typeface="Arial" panose="020B0604020202020204" pitchFamily="34" charset="0"/>
              </a:rPr>
              <a:t>Rhodri Jenkins - Lateral Aiming and Range Adjustment System. This role is responsible allowing the device to be able to fire a ball at different ranges.</a:t>
            </a:r>
          </a:p>
          <a:p>
            <a:pPr marL="571500" indent="-571500" defTabSz="914400" eaLnBrk="0" fontAlgn="base" hangingPunct="0">
              <a:spcBef>
                <a:spcPct val="0"/>
              </a:spcBef>
              <a:spcAft>
                <a:spcPct val="0"/>
              </a:spcAft>
              <a:buFont typeface="Arial" panose="020B0604020202020204" pitchFamily="34" charset="0"/>
              <a:buChar char="•"/>
            </a:pPr>
            <a:endParaRPr lang="en-GB" altLang="en-US" sz="2800" dirty="0">
              <a:solidFill>
                <a:srgbClr val="000000"/>
              </a:solidFill>
              <a:latin typeface="Arial" panose="020B0604020202020204" pitchFamily="34" charset="0"/>
            </a:endParaRPr>
          </a:p>
          <a:p>
            <a:pPr marL="571500" indent="-571500" defTabSz="914400" eaLnBrk="0" fontAlgn="base" hangingPunct="0">
              <a:spcBef>
                <a:spcPct val="0"/>
              </a:spcBef>
              <a:spcAft>
                <a:spcPct val="0"/>
              </a:spcAft>
              <a:buFont typeface="Arial" panose="020B0604020202020204" pitchFamily="34" charset="0"/>
              <a:buChar char="•"/>
            </a:pPr>
            <a:r>
              <a:rPr lang="en-GB" altLang="en-US" sz="2800" dirty="0">
                <a:solidFill>
                  <a:srgbClr val="000000"/>
                </a:solidFill>
                <a:latin typeface="Arial" panose="020B0604020202020204" pitchFamily="34" charset="0"/>
              </a:rPr>
              <a:t>Iwan Williams - Projectile Launch and Line Management. This role is responsible for the retrieval of the ball when. fired as well as the barrel needed</a:t>
            </a:r>
          </a:p>
          <a:p>
            <a:pPr marL="571500" indent="-571500" defTabSz="914400" eaLnBrk="0" fontAlgn="base" hangingPunct="0">
              <a:spcBef>
                <a:spcPct val="0"/>
              </a:spcBef>
              <a:spcAft>
                <a:spcPct val="0"/>
              </a:spcAft>
              <a:buFont typeface="Arial" panose="020B0604020202020204" pitchFamily="34" charset="0"/>
              <a:buChar char="•"/>
            </a:pPr>
            <a:endParaRPr lang="en-GB" altLang="en-US" sz="2800" dirty="0">
              <a:solidFill>
                <a:srgbClr val="000000"/>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rPr>
              <a:t>Line Launcher Features</a:t>
            </a:r>
          </a:p>
          <a:p>
            <a:pPr marR="0" lvl="0" algn="l" defTabSz="914400" rtl="0" eaLnBrk="0" fontAlgn="base" latinLnBrk="0" hangingPunct="0">
              <a:lnSpc>
                <a:spcPct val="100000"/>
              </a:lnSpc>
              <a:spcBef>
                <a:spcPct val="0"/>
              </a:spcBef>
              <a:spcAft>
                <a:spcPct val="0"/>
              </a:spcAft>
              <a:buClrTx/>
              <a:buSzTx/>
              <a:tabLst/>
            </a:pPr>
            <a:r>
              <a:rPr kumimoji="0" lang="en-GB" altLang="en-US" sz="3600" b="1" i="0" u="none" strike="noStrike" cap="none" normalizeH="0" baseline="0" dirty="0">
                <a:ln>
                  <a:noFill/>
                </a:ln>
                <a:solidFill>
                  <a:srgbClr val="000000"/>
                </a:solidFill>
                <a:effectLst/>
                <a:latin typeface="Arial" panose="020B0604020202020204" pitchFamily="34" charset="0"/>
              </a:rPr>
              <a:t>(Base)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The base is used to connect all pieces together, the barrel, battery and trigger mechanism sit in the box on top holding them together. The two holes in the back of the base are for the trigger wires and the retrieval wire and the hole in the front is for the barrel to extend outward. There is slits in the side of the base to connect to the angle adjuster and to allow the base to be moved forward and back for aim adjustment.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9" name="Text Box 30">
            <a:extLst>
              <a:ext uri="{FF2B5EF4-FFF2-40B4-BE49-F238E27FC236}">
                <a16:creationId xmlns:a16="http://schemas.microsoft.com/office/drawing/2014/main" id="{729C0B74-B520-44A6-B821-0C1597FBC1F5}"/>
              </a:ext>
            </a:extLst>
          </p:cNvPr>
          <p:cNvSpPr txBox="1">
            <a:spLocks noChangeArrowheads="1"/>
          </p:cNvSpPr>
          <p:nvPr/>
        </p:nvSpPr>
        <p:spPr bwMode="auto">
          <a:xfrm>
            <a:off x="8305914" y="6865342"/>
            <a:ext cx="6319184" cy="2129882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R="0" lvl="0" algn="l" defTabSz="914400" rtl="0" eaLnBrk="0" fontAlgn="base" latinLnBrk="0" hangingPunct="0">
              <a:lnSpc>
                <a:spcPct val="100000"/>
              </a:lnSpc>
              <a:spcBef>
                <a:spcPct val="0"/>
              </a:spcBef>
              <a:spcAft>
                <a:spcPct val="0"/>
              </a:spcAft>
              <a:buClrTx/>
              <a:buSzTx/>
              <a:tabLst/>
            </a:pPr>
            <a:r>
              <a:rPr lang="en-GB" altLang="en-US" sz="3600" b="1" dirty="0">
                <a:solidFill>
                  <a:srgbClr val="000000"/>
                </a:solidFill>
                <a:latin typeface="Arial" panose="020B0604020202020204" pitchFamily="34" charset="0"/>
                <a:cs typeface="Arial" panose="020B0604020202020204" pitchFamily="34" charset="0"/>
              </a:rPr>
              <a:t>(Angle adjustment)</a:t>
            </a:r>
          </a:p>
          <a:p>
            <a:pPr marR="0" lvl="0" algn="l" defTabSz="914400" rtl="0" eaLnBrk="0" fontAlgn="base" latinLnBrk="0" hangingPunct="0">
              <a:lnSpc>
                <a:spcPct val="100000"/>
              </a:lnSpc>
              <a:spcBef>
                <a:spcPct val="0"/>
              </a:spcBef>
              <a:spcAft>
                <a:spcPct val="0"/>
              </a:spcAft>
              <a:buClrTx/>
              <a:buSzTx/>
              <a:tabLst/>
            </a:pPr>
            <a:endParaRPr kumimoji="0" lang="en-GB" altLang="en-US" sz="3600" b="1"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800" dirty="0">
              <a:solidFill>
                <a:srgbClr val="000000"/>
              </a:solidFill>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800" dirty="0">
              <a:solidFill>
                <a:srgbClr val="000000"/>
              </a:solidFill>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This Feature was created to be able to adjust the base to a variety of angles. These angles will help with the distance variations that will be required for the ball to achieve. The angles are between 30 and 55 degrees and this helps increase or decrease the distance that’s required. There is a precise cut </a:t>
            </a:r>
            <a:r>
              <a:rPr lang="en-GB" altLang="en-US" sz="2800" dirty="0">
                <a:solidFill>
                  <a:srgbClr val="000000"/>
                </a:solidFill>
                <a:latin typeface="Arial" panose="020B0604020202020204" pitchFamily="34" charset="0"/>
              </a:rPr>
              <a:t>on the bottom </a:t>
            </a:r>
            <a:r>
              <a:rPr kumimoji="0" lang="en-GB" altLang="en-US" sz="2800" b="0" i="0" u="none" strike="noStrike" cap="none" normalizeH="0" baseline="0" dirty="0">
                <a:ln>
                  <a:noFill/>
                </a:ln>
                <a:solidFill>
                  <a:srgbClr val="000000"/>
                </a:solidFill>
                <a:effectLst/>
                <a:latin typeface="Arial" panose="020B0604020202020204" pitchFamily="34" charset="0"/>
              </a:rPr>
              <a:t>for the launch pin, </a:t>
            </a:r>
            <a:r>
              <a:rPr kumimoji="0" lang="en-GB" altLang="en-US" sz="2800" b="0" i="0" u="none" strike="noStrike" cap="none" normalizeH="0" baseline="0">
                <a:ln>
                  <a:noFill/>
                </a:ln>
                <a:solidFill>
                  <a:srgbClr val="000000"/>
                </a:solidFill>
                <a:effectLst/>
                <a:latin typeface="Arial" panose="020B0604020202020204" pitchFamily="34" charset="0"/>
              </a:rPr>
              <a:t>this is </a:t>
            </a:r>
            <a:r>
              <a:rPr kumimoji="0" lang="en-GB" altLang="en-US" sz="2800" b="0" i="0" u="none" strike="noStrike" cap="none" normalizeH="0" baseline="0" dirty="0">
                <a:ln>
                  <a:noFill/>
                </a:ln>
                <a:solidFill>
                  <a:srgbClr val="000000"/>
                </a:solidFill>
                <a:effectLst/>
                <a:latin typeface="Arial" panose="020B0604020202020204" pitchFamily="34" charset="0"/>
              </a:rPr>
              <a:t>a requirement from IMECHE to secure it on the testing Table.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(Safety Barrier)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600" dirty="0">
              <a:solidFill>
                <a:srgbClr val="000000"/>
              </a:solidFill>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rPr>
              <a:t>safety barrier is a piece of wood that was laser cut to size This part was attached to the end of a motor to work as a barrier to stop the ball from reaching the spring. The motor requires the use of a 6-volt battery, as well as a button to stop the motor running when not in use. To release the ball from the spring a small piece of rope will be attached to a piece of cardboard which is attached to the spring. The rope will be 2 meters in length as well as the wire for the motor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3" name="Text Box 31">
            <a:extLst>
              <a:ext uri="{FF2B5EF4-FFF2-40B4-BE49-F238E27FC236}">
                <a16:creationId xmlns:a16="http://schemas.microsoft.com/office/drawing/2014/main" id="{D24F4C7A-C3ED-4109-898A-73A1F003853C}"/>
              </a:ext>
            </a:extLst>
          </p:cNvPr>
          <p:cNvSpPr txBox="1">
            <a:spLocks noChangeArrowheads="1"/>
          </p:cNvSpPr>
          <p:nvPr/>
        </p:nvSpPr>
        <p:spPr bwMode="auto">
          <a:xfrm>
            <a:off x="15079461" y="6865342"/>
            <a:ext cx="6002337" cy="21591861"/>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(Reel)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600" dirty="0">
              <a:solidFill>
                <a:srgbClr val="000000"/>
              </a:solidFill>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This is the reel mechanism that is used when reloading the launcher. Its purpose is to reel in the string attached to the ball which will return the ball to the launcher after being launched. It is made up of five separate parts, the first of which being the actual reel itself which is all one part. The other four are the brackets that hold it in place and attach it to the launcher. The reel rotates when the handle on the side is turned, allowing the line (which will be tied in place) to wrap around the spool when being recalled.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AU" altLang="en-US" sz="3600" b="1" i="0" u="none" strike="noStrike" cap="none" normalizeH="0" baseline="0" dirty="0">
                <a:ln>
                  <a:noFill/>
                </a:ln>
                <a:solidFill>
                  <a:srgbClr val="000000"/>
                </a:solidFill>
                <a:effectLst/>
                <a:latin typeface="Arial" panose="020B0604020202020204" pitchFamily="34" charset="0"/>
              </a:rPr>
              <a:t>Materials / Machines Used</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AU" altLang="en-US" sz="2800" i="0" u="none" strike="noStrike" cap="none" normalizeH="0" baseline="0" dirty="0">
                <a:ln>
                  <a:noFill/>
                </a:ln>
                <a:solidFill>
                  <a:srgbClr val="000000"/>
                </a:solidFill>
                <a:effectLst/>
                <a:latin typeface="Arial" panose="020B0604020202020204" pitchFamily="34" charset="0"/>
              </a:rPr>
              <a:t>MDF wood</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AU" altLang="en-US" sz="2800" dirty="0">
                <a:solidFill>
                  <a:srgbClr val="000000"/>
                </a:solidFill>
                <a:latin typeface="Arial" panose="020B0604020202020204" pitchFamily="34" charset="0"/>
              </a:rPr>
              <a:t>Laser Cutter</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AU" altLang="en-US" sz="2800" i="0" u="none" strike="noStrike" cap="none" normalizeH="0" baseline="0" dirty="0">
                <a:ln>
                  <a:noFill/>
                </a:ln>
                <a:solidFill>
                  <a:srgbClr val="000000"/>
                </a:solidFill>
                <a:effectLst/>
                <a:latin typeface="Arial" panose="020B0604020202020204" pitchFamily="34" charset="0"/>
              </a:rPr>
              <a:t>M12 nut and bolt</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AU" altLang="en-US" sz="2800" dirty="0">
                <a:solidFill>
                  <a:srgbClr val="000000"/>
                </a:solidFill>
                <a:latin typeface="Arial" panose="020B0604020202020204" pitchFamily="34" charset="0"/>
              </a:rPr>
              <a:t>Block Battery 6V</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AU" altLang="en-US" sz="2800" i="0" u="none" strike="noStrike" cap="none" normalizeH="0" baseline="0" dirty="0">
                <a:ln>
                  <a:noFill/>
                </a:ln>
                <a:solidFill>
                  <a:srgbClr val="000000"/>
                </a:solidFill>
                <a:effectLst/>
                <a:latin typeface="Arial" panose="020B0604020202020204" pitchFamily="34" charset="0"/>
              </a:rPr>
              <a:t>Mini magnetic motor</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AU" altLang="en-US" sz="2800" i="0" u="none" strike="noStrike" cap="none" normalizeH="0" baseline="0" dirty="0">
                <a:ln>
                  <a:noFill/>
                </a:ln>
                <a:solidFill>
                  <a:srgbClr val="000000"/>
                </a:solidFill>
                <a:effectLst/>
                <a:latin typeface="Arial" panose="020B0604020202020204" pitchFamily="34" charset="0"/>
              </a:rPr>
              <a:t>Copper wire</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AU" altLang="en-US" sz="2800" dirty="0">
                <a:solidFill>
                  <a:srgbClr val="000000"/>
                </a:solidFill>
                <a:latin typeface="Arial" panose="020B0604020202020204" pitchFamily="34" charset="0"/>
              </a:rPr>
              <a:t>Compression spring</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AU" altLang="en-US" sz="2800" i="0" u="none" strike="noStrike" cap="none" normalizeH="0" baseline="0" dirty="0">
                <a:ln>
                  <a:noFill/>
                </a:ln>
                <a:solidFill>
                  <a:srgbClr val="000000"/>
                </a:solidFill>
                <a:effectLst/>
                <a:latin typeface="Arial" panose="020B0604020202020204" pitchFamily="34" charset="0"/>
              </a:rPr>
              <a:t>Switch</a:t>
            </a:r>
            <a:endParaRPr kumimoji="0" lang="en-AU" altLang="en-US" sz="36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AU" altLang="en-US" sz="3600" b="1" i="0" u="none" strike="noStrike" cap="none" normalizeH="0" baseline="0" dirty="0">
                <a:ln>
                  <a:noFill/>
                </a:ln>
                <a:solidFill>
                  <a:srgbClr val="000000"/>
                </a:solidFill>
                <a:effectLst/>
                <a:latin typeface="Arial" panose="020B0604020202020204" pitchFamily="34" charset="0"/>
              </a:rPr>
              <a:t>Acknowledgements</a:t>
            </a:r>
          </a:p>
          <a:p>
            <a:pPr marL="742950" marR="0" lvl="0" indent="-74295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800" b="0" i="0" u="none" strike="noStrike" cap="none" normalizeH="0" baseline="0" dirty="0">
                <a:ln>
                  <a:noFill/>
                </a:ln>
                <a:solidFill>
                  <a:srgbClr val="000000"/>
                </a:solidFill>
                <a:effectLst/>
                <a:latin typeface="Arial" panose="020B0604020202020204" pitchFamily="34" charset="0"/>
              </a:rPr>
              <a:t>Rhodri Jenkins</a:t>
            </a:r>
          </a:p>
          <a:p>
            <a:pPr marL="742950" marR="0" lvl="0" indent="-742950" algn="l" defTabSz="914400" rtl="0" eaLnBrk="0" fontAlgn="base" latinLnBrk="0" hangingPunct="0">
              <a:lnSpc>
                <a:spcPct val="100000"/>
              </a:lnSpc>
              <a:spcBef>
                <a:spcPct val="0"/>
              </a:spcBef>
              <a:spcAft>
                <a:spcPct val="0"/>
              </a:spcAft>
              <a:buClrTx/>
              <a:buSzTx/>
              <a:buFont typeface="+mj-lt"/>
              <a:buAutoNum type="arabicPeriod"/>
              <a:tabLst/>
            </a:pPr>
            <a:r>
              <a:rPr lang="en-GB" altLang="en-US" sz="2800" dirty="0">
                <a:solidFill>
                  <a:srgbClr val="000000"/>
                </a:solidFill>
                <a:latin typeface="Arial" panose="020B0604020202020204" pitchFamily="34" charset="0"/>
              </a:rPr>
              <a:t>Harry Rivers</a:t>
            </a:r>
          </a:p>
          <a:p>
            <a:pPr marL="742950" marR="0" lvl="0" indent="-74295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800" b="0" i="0" u="none" strike="noStrike" cap="none" normalizeH="0" baseline="0" dirty="0">
                <a:ln>
                  <a:noFill/>
                </a:ln>
                <a:solidFill>
                  <a:srgbClr val="000000"/>
                </a:solidFill>
                <a:effectLst/>
                <a:latin typeface="Arial" panose="020B0604020202020204" pitchFamily="34" charset="0"/>
              </a:rPr>
              <a:t>Iwan Williams</a:t>
            </a:r>
          </a:p>
          <a:p>
            <a:pPr marL="742950" marR="0" lvl="0" indent="-742950" algn="l" defTabSz="914400" rtl="0" eaLnBrk="0" fontAlgn="base" latinLnBrk="0" hangingPunct="0">
              <a:lnSpc>
                <a:spcPct val="100000"/>
              </a:lnSpc>
              <a:spcBef>
                <a:spcPct val="0"/>
              </a:spcBef>
              <a:spcAft>
                <a:spcPct val="0"/>
              </a:spcAft>
              <a:buClrTx/>
              <a:buSzTx/>
              <a:buFont typeface="+mj-lt"/>
              <a:buAutoNum type="arabicPeriod"/>
              <a:tabLst/>
            </a:pPr>
            <a:r>
              <a:rPr lang="en-GB" altLang="en-US" sz="2800" dirty="0">
                <a:solidFill>
                  <a:srgbClr val="000000"/>
                </a:solidFill>
                <a:latin typeface="Arial" panose="020B0604020202020204" pitchFamily="34" charset="0"/>
              </a:rPr>
              <a:t>James Elliot</a:t>
            </a:r>
            <a:endParaRPr kumimoji="0" lang="en-GB" altLang="en-US" sz="36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Arial" panose="020B0604020202020204" pitchFamily="34" charset="0"/>
            </a:endParaRPr>
          </a:p>
          <a:p>
            <a:r>
              <a:rPr lang="en-GB" sz="1800" dirty="0" err="1">
                <a:latin typeface="Arial" panose="020B0604020202020204" pitchFamily="34" charset="0"/>
                <a:cs typeface="Arial" panose="020B0604020202020204" pitchFamily="34" charset="0"/>
              </a:rPr>
              <a:t>Imeche.org</a:t>
            </a:r>
            <a:r>
              <a:rPr lang="en-GB" sz="1800" dirty="0">
                <a:latin typeface="Arial" panose="020B0604020202020204" pitchFamily="34" charset="0"/>
                <a:cs typeface="Arial" panose="020B0604020202020204" pitchFamily="34" charset="0"/>
              </a:rPr>
              <a:t>. (2019). First year design challenge 2020 project specification including the national final. [online] Available at: </a:t>
            </a:r>
            <a:r>
              <a:rPr lang="en-GB" sz="1800" u="sng" dirty="0">
                <a:latin typeface="Arial" panose="020B0604020202020204" pitchFamily="34" charset="0"/>
                <a:cs typeface="Arial" panose="020B0604020202020204" pitchFamily="34" charset="0"/>
                <a:hlinkClick r:id="rId4"/>
              </a:rPr>
              <a:t>https://www.imeche.org/docs/default-source/1-oscar/challenges/design-challenge/2020/imeche-1st-year-design-challenge---project-specification-2020---v1-1.pdf?sfvrsn=2</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[Accessed 7 Dec.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GB" sz="1800" dirty="0">
                <a:latin typeface="Arial" panose="020B0604020202020204" pitchFamily="34" charset="0"/>
                <a:cs typeface="Arial" panose="020B0604020202020204" pitchFamily="34" charset="0"/>
              </a:rPr>
              <a:t>Jenkins, R., Williams, I., Rivers, H., Elliot, J. and Pugh, J. (2020). </a:t>
            </a:r>
            <a:r>
              <a:rPr lang="en-GB" sz="1800" i="1" dirty="0">
                <a:latin typeface="Arial" panose="020B0604020202020204" pitchFamily="34" charset="0"/>
                <a:cs typeface="Arial" panose="020B0604020202020204" pitchFamily="34" charset="0"/>
              </a:rPr>
              <a:t>Line Launcher Project Part 2 (Group F)</a:t>
            </a:r>
            <a:r>
              <a:rPr lang="en-GB" sz="1800" dirty="0">
                <a:latin typeface="Arial" panose="020B0604020202020204" pitchFamily="34" charset="0"/>
                <a:cs typeface="Arial" panose="020B0604020202020204" pitchFamily="34" charset="0"/>
              </a:rPr>
              <a:t>. p.13.</a:t>
            </a:r>
            <a:endParaRPr kumimoji="0" lang="en-GB"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56" name="Picture 32">
            <a:extLst>
              <a:ext uri="{FF2B5EF4-FFF2-40B4-BE49-F238E27FC236}">
                <a16:creationId xmlns:a16="http://schemas.microsoft.com/office/drawing/2014/main" id="{DFCB9548-7BF4-4E9D-97C2-D132BCD644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700" y="22585919"/>
            <a:ext cx="3441700" cy="17018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57" name="Picture 33">
            <a:extLst>
              <a:ext uri="{FF2B5EF4-FFF2-40B4-BE49-F238E27FC236}">
                <a16:creationId xmlns:a16="http://schemas.microsoft.com/office/drawing/2014/main" id="{F2587AA5-A79F-4B2D-AB65-6E0C292FC2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57844" y="8315332"/>
            <a:ext cx="2790825" cy="27305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58" name="Picture 34">
            <a:extLst>
              <a:ext uri="{FF2B5EF4-FFF2-40B4-BE49-F238E27FC236}">
                <a16:creationId xmlns:a16="http://schemas.microsoft.com/office/drawing/2014/main" id="{CE0CE13D-BD05-4F21-8B1A-7E07FC6D16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079461" y="7593213"/>
            <a:ext cx="3867150" cy="308451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59" name="Picture 35">
            <a:extLst>
              <a:ext uri="{FF2B5EF4-FFF2-40B4-BE49-F238E27FC236}">
                <a16:creationId xmlns:a16="http://schemas.microsoft.com/office/drawing/2014/main" id="{7CBF76F9-CB4D-44A3-821D-FDFA06CEA1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6469" y="18752067"/>
            <a:ext cx="3389313" cy="2974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7" name="Picture 36">
            <a:extLst>
              <a:ext uri="{FF2B5EF4-FFF2-40B4-BE49-F238E27FC236}">
                <a16:creationId xmlns:a16="http://schemas.microsoft.com/office/drawing/2014/main" id="{382CD63B-3A29-427B-88B8-2CC1D46953AA}"/>
              </a:ext>
            </a:extLst>
          </p:cNvPr>
          <p:cNvPicPr>
            <a:picLocks noChangeAspect="1"/>
          </p:cNvPicPr>
          <p:nvPr/>
        </p:nvPicPr>
        <p:blipFill>
          <a:blip r:embed="rId9"/>
          <a:stretch>
            <a:fillRect/>
          </a:stretch>
        </p:blipFill>
        <p:spPr>
          <a:xfrm>
            <a:off x="11210693" y="8315332"/>
            <a:ext cx="3152381" cy="2765838"/>
          </a:xfrm>
          <a:prstGeom prst="rect">
            <a:avLst/>
          </a:prstGeom>
        </p:spPr>
      </p:pic>
      <p:sp>
        <p:nvSpPr>
          <p:cNvPr id="38" name="Text Box 37">
            <a:extLst>
              <a:ext uri="{FF2B5EF4-FFF2-40B4-BE49-F238E27FC236}">
                <a16:creationId xmlns:a16="http://schemas.microsoft.com/office/drawing/2014/main" id="{73306649-2D5F-43C2-B21E-CFEE94203F5F}"/>
              </a:ext>
            </a:extLst>
          </p:cNvPr>
          <p:cNvSpPr txBox="1">
            <a:spLocks noChangeArrowheads="1"/>
          </p:cNvSpPr>
          <p:nvPr/>
        </p:nvSpPr>
        <p:spPr bwMode="auto">
          <a:xfrm>
            <a:off x="6878400" y="2111038"/>
            <a:ext cx="14325600" cy="435196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rgbClr val="0070C0"/>
                </a:solidFill>
                <a:effectLst/>
                <a:latin typeface="Calibri" panose="020F0502020204030204" pitchFamily="34" charset="0"/>
              </a:rPr>
              <a:t>IMECHE Line Launcher Project (Group F)</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1" i="0" u="none" strike="noStrike" cap="none" normalizeH="0" baseline="0" dirty="0">
                <a:ln>
                  <a:noFill/>
                </a:ln>
                <a:solidFill>
                  <a:srgbClr val="0070C0"/>
                </a:solidFill>
                <a:effectLst/>
                <a:latin typeface="Calibri" panose="020F0502020204030204" pitchFamily="34" charset="0"/>
              </a:rPr>
              <a:t>Rhodri Jenkins (1801396), Harry Rivers (1902574), Iwan Williams (1901752), James Elliot (1903653), Jonathan Pugh (1808090)</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rgbClr val="0070C0"/>
                </a:solidFill>
                <a:effectLst/>
                <a:latin typeface="Calibri" panose="020F0502020204030204" pitchFamily="34" charset="0"/>
              </a:rPr>
              <a:t>Richard Morgan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rgbClr val="0070C0"/>
                </a:solidFill>
                <a:effectLst/>
                <a:latin typeface="Calibri" panose="020F0502020204030204" pitchFamily="34" charset="0"/>
              </a:rPr>
              <a:t>School</a:t>
            </a:r>
            <a:r>
              <a:rPr kumimoji="0" lang="en-GB" altLang="en-US" sz="3600" b="0" i="0" u="none" strike="noStrike" cap="none" normalizeH="0" baseline="0" dirty="0">
                <a:ln>
                  <a:noFill/>
                </a:ln>
                <a:solidFill>
                  <a:srgbClr val="0070C0"/>
                </a:solidFill>
                <a:effectLst/>
                <a:latin typeface="Georgia" panose="02040502050405020303" pitchFamily="18" charset="0"/>
              </a:rPr>
              <a:t> </a:t>
            </a:r>
            <a:r>
              <a:rPr kumimoji="0" lang="en-GB" altLang="en-US" sz="3600" b="0" i="1" u="none" strike="noStrike" cap="none" normalizeH="0" baseline="0" dirty="0">
                <a:ln>
                  <a:noFill/>
                </a:ln>
                <a:solidFill>
                  <a:srgbClr val="0070C0"/>
                </a:solidFill>
                <a:effectLst/>
                <a:latin typeface="Georgia" panose="02040502050405020303" pitchFamily="18" charset="0"/>
              </a:rPr>
              <a:t>of</a:t>
            </a:r>
            <a:r>
              <a:rPr kumimoji="0" lang="en-GB" altLang="en-US" sz="3600" b="0" i="0" u="none" strike="noStrike" cap="none" normalizeH="0" baseline="0" dirty="0">
                <a:ln>
                  <a:noFill/>
                </a:ln>
                <a:solidFill>
                  <a:srgbClr val="0070C0"/>
                </a:solidFill>
                <a:effectLst/>
                <a:latin typeface="Georgia" panose="02040502050405020303" pitchFamily="18" charset="0"/>
              </a:rPr>
              <a:t> </a:t>
            </a:r>
            <a:r>
              <a:rPr kumimoji="0" lang="en-GB" altLang="en-US" sz="3600" b="1" i="0" u="none" strike="noStrike" cap="none" normalizeH="0" baseline="0" dirty="0">
                <a:ln>
                  <a:noFill/>
                </a:ln>
                <a:solidFill>
                  <a:srgbClr val="0070C0"/>
                </a:solidFill>
                <a:effectLst/>
                <a:latin typeface="Calibri" panose="020F0502020204030204" pitchFamily="34" charset="0"/>
              </a:rPr>
              <a:t>Engineering</a:t>
            </a:r>
            <a:endParaRPr kumimoji="0" lang="en-GB" altLang="en-US" sz="3600" b="0" i="0" u="none" strike="noStrike" cap="none" normalizeH="0" baseline="0" dirty="0">
              <a:ln>
                <a:noFill/>
              </a:ln>
              <a:solidFill>
                <a:srgbClr val="0070C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rgbClr val="0070C0"/>
                </a:solidFill>
                <a:effectLst/>
                <a:latin typeface="Calibri" panose="020F0502020204030204" pitchFamily="34" charset="0"/>
              </a:rPr>
              <a:t>BEng (Hons) Motorsport / Automotive / Mechanical Engineering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9" name="Picture 38">
            <a:extLst>
              <a:ext uri="{FF2B5EF4-FFF2-40B4-BE49-F238E27FC236}">
                <a16:creationId xmlns:a16="http://schemas.microsoft.com/office/drawing/2014/main" id="{3FD2FF88-BBE3-49BF-8C29-862C92170D57}"/>
              </a:ext>
            </a:extLst>
          </p:cNvPr>
          <p:cNvPicPr>
            <a:picLocks noChangeAspect="1"/>
          </p:cNvPicPr>
          <p:nvPr/>
        </p:nvPicPr>
        <p:blipFill>
          <a:blip r:embed="rId10"/>
          <a:stretch>
            <a:fillRect/>
          </a:stretch>
        </p:blipFill>
        <p:spPr>
          <a:xfrm>
            <a:off x="348597" y="2160580"/>
            <a:ext cx="5790476" cy="4704762"/>
          </a:xfrm>
          <a:prstGeom prst="rect">
            <a:avLst/>
          </a:prstGeom>
        </p:spPr>
      </p:pic>
      <p:pic>
        <p:nvPicPr>
          <p:cNvPr id="3" name="Picture 2">
            <a:extLst>
              <a:ext uri="{FF2B5EF4-FFF2-40B4-BE49-F238E27FC236}">
                <a16:creationId xmlns:a16="http://schemas.microsoft.com/office/drawing/2014/main" id="{7A9C3738-7278-5147-8579-863DA6057DA1}"/>
              </a:ext>
            </a:extLst>
          </p:cNvPr>
          <p:cNvPicPr>
            <a:picLocks noChangeAspect="1"/>
          </p:cNvPicPr>
          <p:nvPr/>
        </p:nvPicPr>
        <p:blipFill>
          <a:blip r:embed="rId11"/>
          <a:stretch>
            <a:fillRect/>
          </a:stretch>
        </p:blipFill>
        <p:spPr>
          <a:xfrm>
            <a:off x="229700" y="29049606"/>
            <a:ext cx="3441700" cy="1118552"/>
          </a:xfrm>
          <a:prstGeom prst="rect">
            <a:avLst/>
          </a:prstGeom>
        </p:spPr>
      </p:pic>
      <p:sp>
        <p:nvSpPr>
          <p:cNvPr id="5" name="TextBox 4">
            <a:extLst>
              <a:ext uri="{FF2B5EF4-FFF2-40B4-BE49-F238E27FC236}">
                <a16:creationId xmlns:a16="http://schemas.microsoft.com/office/drawing/2014/main" id="{E8F90235-06A1-D147-9F1D-47A8B77B5F94}"/>
              </a:ext>
            </a:extLst>
          </p:cNvPr>
          <p:cNvSpPr txBox="1"/>
          <p:nvPr/>
        </p:nvSpPr>
        <p:spPr>
          <a:xfrm>
            <a:off x="3819470" y="22621963"/>
            <a:ext cx="2711959"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(Photo courtesy of James Elliot)</a:t>
            </a:r>
          </a:p>
        </p:txBody>
      </p:sp>
      <p:sp>
        <p:nvSpPr>
          <p:cNvPr id="7" name="TextBox 6">
            <a:extLst>
              <a:ext uri="{FF2B5EF4-FFF2-40B4-BE49-F238E27FC236}">
                <a16:creationId xmlns:a16="http://schemas.microsoft.com/office/drawing/2014/main" id="{0D0CE0E5-3B8B-824C-9F81-A0C4793F19AA}"/>
              </a:ext>
            </a:extLst>
          </p:cNvPr>
          <p:cNvSpPr txBox="1"/>
          <p:nvPr/>
        </p:nvSpPr>
        <p:spPr>
          <a:xfrm>
            <a:off x="8305914" y="10926375"/>
            <a:ext cx="2094883"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(Photo courtesy of Rhodri Jenkins)</a:t>
            </a:r>
          </a:p>
        </p:txBody>
      </p:sp>
      <p:sp>
        <p:nvSpPr>
          <p:cNvPr id="11" name="TextBox 10">
            <a:extLst>
              <a:ext uri="{FF2B5EF4-FFF2-40B4-BE49-F238E27FC236}">
                <a16:creationId xmlns:a16="http://schemas.microsoft.com/office/drawing/2014/main" id="{FF23946C-9ABF-2447-AA89-66F655A99ACE}"/>
              </a:ext>
            </a:extLst>
          </p:cNvPr>
          <p:cNvSpPr txBox="1"/>
          <p:nvPr/>
        </p:nvSpPr>
        <p:spPr>
          <a:xfrm flipH="1">
            <a:off x="11016000" y="7540102"/>
            <a:ext cx="3836280"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(Theoretical Distances at Different angles (Jenkins et al., 2020))</a:t>
            </a:r>
            <a:endParaRPr lang="en-US" sz="2000" i="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E04875D2-3FA2-EB41-8BFE-01C25F77BDC4}"/>
              </a:ext>
            </a:extLst>
          </p:cNvPr>
          <p:cNvSpPr txBox="1"/>
          <p:nvPr/>
        </p:nvSpPr>
        <p:spPr>
          <a:xfrm>
            <a:off x="11803852" y="18770915"/>
            <a:ext cx="2188028"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(Photo courtesy of Harry Rivers)</a:t>
            </a:r>
          </a:p>
        </p:txBody>
      </p:sp>
      <p:sp>
        <p:nvSpPr>
          <p:cNvPr id="13" name="TextBox 12">
            <a:extLst>
              <a:ext uri="{FF2B5EF4-FFF2-40B4-BE49-F238E27FC236}">
                <a16:creationId xmlns:a16="http://schemas.microsoft.com/office/drawing/2014/main" id="{DB5EBF6F-9EF1-554F-B608-1F18970DE44B}"/>
              </a:ext>
            </a:extLst>
          </p:cNvPr>
          <p:cNvSpPr txBox="1"/>
          <p:nvPr/>
        </p:nvSpPr>
        <p:spPr>
          <a:xfrm>
            <a:off x="19014306" y="8114214"/>
            <a:ext cx="2090057"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(Photo courtesy of Iwan Williams)</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216</TotalTime>
  <Words>828</Words>
  <Application>Microsoft Macintosh PowerPoint</Application>
  <PresentationFormat>Custom</PresentationFormat>
  <Paragraphs>87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Rhodri Jenkins (1801396)</cp:lastModifiedBy>
  <cp:revision>32</cp:revision>
  <dcterms:created xsi:type="dcterms:W3CDTF">2016-02-25T08:27:32Z</dcterms:created>
  <dcterms:modified xsi:type="dcterms:W3CDTF">2020-02-24T22:06:39Z</dcterms:modified>
</cp:coreProperties>
</file>