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476" autoAdjust="0"/>
  </p:normalViewPr>
  <p:slideViewPr>
    <p:cSldViewPr>
      <p:cViewPr>
        <p:scale>
          <a:sx n="30" d="100"/>
          <a:sy n="30" d="100"/>
        </p:scale>
        <p:origin x="-128" y="16"/>
      </p:cViewPr>
      <p:guideLst>
        <p:guide orient="horz" pos="2880"/>
        <p:guide pos="216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C8B5D-71BE-427E-A887-AF37A0B9308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8BCC0-E1F9-49F0-8DBE-699896E74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42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False, False (common intention is constructive trusts) PRDF, Expectation (court starts with claimant’s expectation) </a:t>
            </a:r>
          </a:p>
          <a:p>
            <a:endParaRPr lang="en-GB" dirty="0"/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1.Promissory estoppel is the type relevant in land law?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False.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key doctrine is proprietary estoppel.</a:t>
            </a:r>
          </a:p>
          <a:p>
            <a:pPr lvl="1"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Does land estoppel require common intention?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False.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intention belongs primarily to constructive trusts.</a:t>
            </a:r>
          </a:p>
          <a:p>
            <a:pPr lvl="1"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3.Four elements of proprietary estoppel: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Representation/assurance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Reliance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Detriment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Unconscionability</a:t>
            </a:r>
          </a:p>
          <a:p>
            <a:pPr lvl="1"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Starting point for remedy?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Expectation.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Subject to proportionality and justice.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Today's topic also involves equity protecting vulnerable parties, particularly through undue influence.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001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Introduce mortgages as a method of securing repayment of a debt.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Define: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Mortgagor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Borrower.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Mortgagee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Lender.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mortgage is not the loan itself.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loan creates a debt.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mortgage secures that debt against the property.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Practical example: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House price £250,000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Deposit £25,000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Loan £225,000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repayments fail: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lender can enforce security.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residential v commercial lending.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does a lender need security rather than merely a contractual promise?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Answer: Property provides an asset that can be sold if default occurs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would happen if banks lent £250,000 without taking security?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usually answer: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interest rates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Greater lending risk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Fewer mortgages available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why mortgages are economically important:</a:t>
            </a:r>
          </a:p>
          <a:p>
            <a:pPr marL="228600" indent="-228600" fontAlgn="t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 in home ownership by making house ownership more affordable</a:t>
            </a:r>
          </a:p>
          <a:p>
            <a:pPr marL="228600" indent="-228600" fontAlgn="t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Stimulate economic growth – increased demand for housing means an increase in construction and jobs – contributing to the GDPR </a:t>
            </a:r>
          </a:p>
          <a:p>
            <a:pPr marL="228600" indent="-228600" fontAlgn="t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employment – mortgage lending supports jobs in construction banking estate agents and raised industries </a:t>
            </a:r>
          </a:p>
          <a:p>
            <a:pPr marL="228600" indent="-228600" fontAlgn="t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banking sector – banks earn interest from mortgages and provides revenue to suppose their operations and further lending</a:t>
            </a:r>
          </a:p>
          <a:p>
            <a:pPr marL="228600" indent="-228600" fontAlgn="t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Influence consumer spending – directly affect households disposable income – interest rates increase, that means less disposable income for the house, goods services</a:t>
            </a:r>
          </a:p>
          <a:p>
            <a:pPr marL="0" indent="0" fontAlgn="t"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 fontAlgn="t">
              <a:buNone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excessive lending can create risks, such as rising house prices, household debt and financial instability – makes the economy more vulnerable to financial crisis </a:t>
            </a:r>
          </a:p>
          <a:p>
            <a:pPr marL="0" indent="0" fontAlgn="t">
              <a:buNone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UK housing market depends heavily upon lending availability.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the 2008 financial crisis briefly.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 US banks gave mortgages to people with poor credit histories who more likely to struggle with repayments 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demand for houses and easy access to mortgages causes house prices to rise rapidly – making people believe property prices would keep increasing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do you think lenders became much stricter after 2008?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usually creates 5-10 minutes of useful discussion.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41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Sometimes for large commercial mortgages, bank will instruct their own solicitor to represent them, and borrower will also be independently represented </a:t>
            </a:r>
          </a:p>
          <a:p>
            <a:endParaRPr lang="en-GB" dirty="0"/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Walk students through a standard conveyancing transaction.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1: Offer accepted.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2: Mortgage application.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3: Lender due diligence: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affordability checks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credit score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employment history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4: Property valuation.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valuation protects the lender, not necessarily the borrower.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Many clients misunderstand this.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5: Formal mortgage offer issued.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6: Solicitor checks mortgage instructions.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7: Exchange and completion.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practical point: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Often one solicitor acts for both borrower and lender.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creates potential conflict-of-interest issues.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happens if the solicitor discovers something affecting the lender's security?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may be obliged to report to the lender.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998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solicitor must: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Review mortgage conditions.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legal implications.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enforcement consequences.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risks of default.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 unfair terms.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 for undue influence concerns.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professional duties.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 acting for both borrower and lender: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must remain aligned.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conflict develops, solicitor may need to cease acting.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a solicitor prioritise the interests of the borrower alone?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owe duties to both clients if acting jointly.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511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Mortgage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Requirements: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 by deed.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Complies with statutory formalities.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Registered.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Relevant legislation: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Law of Property Act 1925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Law of Property (Miscellaneous Provisions) Act 1989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 Registration Act 2002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registered legal charge creates a legal proprietary interest.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Equitable Mortgage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Arises where: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borrower only has an equitable interest; or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attempted legal mortgage is defective.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failure to register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defective deed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fraud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exam tip: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often incorrectly assume a defective mortgage is automatically void.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Instead: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Equity often intervenes and recognises an equitable mortgage.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27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Sarah owns her property.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 borrows £200,000 from Barclays.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mortgage deed is signed.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 solicitor forgets to register it.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or equitable mortgage?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Answer: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Equitable.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lender has an equitable interest because equity regards as done that which ought to be done.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risks does Barclays face if registration does not occur?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should identify: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priority risks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insolvency risks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subsequent lender issues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23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Historically mortgage law heavily favoured lenders.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Equity later developed protections for borrowers.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Introduce: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Equity of Redemption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borrower's equitable right to redeem the mortgage.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Meaning: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borrower can repay and recover unencumbered ownership.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Fundamental principle: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Once a mortgage, always a mortgage.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lender cannot convert security into outright ownership simply because it prefers to do so.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how courts closely protect redemption rights.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Imagine: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25-year mortgage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borrower wins lottery after 2 years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they repay?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Answer: Yes.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lender cannot insist on keeping the mortgage alive solely to continue earning interest.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demonstrates why the equity of redemption is protected.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Introduce the phrase: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"Once a mortgage, always a mortgage."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discuss: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might lenders wish to prevent redemption?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identify: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continued interest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profit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commercial advantage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2451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Fairclough v Swan Brewery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restriction appeared commercially reasonable.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 the court looked at substance rather than form.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does equity care about substance rather than wording?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to: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unconscionability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fairness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preventing exploitation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create a useful discussion on the role of equity generally.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Cityland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Properties v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Dabrah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[1968]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57% interest rate.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Held unconscionable.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Jones v Morgan [2001]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50% interest rate upheld on the facts.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every harsh bargain is automatically unfair.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Courts assess: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bargaining power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circumstances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commercial reality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might equity intervene in mortgage contracts more readily than ordinary commercial contracts?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186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Actual Undue Influence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examples: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 1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Husband states: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Sign this mortgage or I will leave you.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Discussion: Could this constitute undue influence?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 2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Parent threatens to cut off financial support unless mortgage signed.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Could amount to actual undue influence.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usually engage well with practical examples.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Presumed Undue Influence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 through the legal test slowly.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1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 of trust and confidence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2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Transaction calls for explanation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3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Presumption arises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 4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Defendant rebuts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Draw a flowchart on the whiteboard.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find this much easier than learning the test abstractly.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Etridge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(Very Important)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teaching trainee conveyancers: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Tell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remember only one mortgage authority for practice, remember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Etridge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why.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Because solicitors regularly encounter: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spouses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parents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 guarantees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remortgages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Walk through every stage of the protocol.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throughout: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is this step necessary?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independent advice?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private meeting?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detailed attendance note?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written confirmation?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should appreciate the risk management purpose.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745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Leading case: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Royal Bank of Scotland v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Etridge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(No 2) [2002]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protocol protects lenders where: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person secures another person's debts.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Typical example: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Wife gives charge over home to support husband's business borrowing.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Central objective: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 informed consent.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Lender responsibilities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Must: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warn third party.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 independent legal advice.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 financial information.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refuse to proceed without confirmation.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Solicitor responsibilities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Must: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meet client privately.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risks.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potential loss of home.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indebtedness.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alternatives.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make attendance notes.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 written advice.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Teaching point: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must the debtor spouse not attend the meeting?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eliminate pressure and ensure independence.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Conveyancing exam tip: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Attendance notes are often crucial evidence.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424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would allocate: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 minutes group discussion, 5 minute class feedback, 5 minute model answer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Model Discussion Points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Indicators of undue influence: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 relationship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debt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benefit primarily accruing to Del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vulnerability of Liz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lack of understanding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same solicitor acting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 negligence issue: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Failure to provide independent advice.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Etridge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breach.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is most likely to be sued?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usually answer: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 them towards: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lender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solicitor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negligence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28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Shift focus to lender rights.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 is security and law recognises lender protection.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 to sue on covenant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Lender may sue for debt personally.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Insurance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may be insured at borrower's expense.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Consolidation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LPA 1925 s93.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example on slide.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 loans may be linked.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Tacking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LPA 1925 s94.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Further advances may attach to an earlier mortgage.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Receiver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LPA 1925 s109.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common in commercial property.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receiver: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Collects rent and manages asset to maximise recovery.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467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Although lenders enjoy strong rights, borrowers receive statutory protection.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legislation: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 Law Act 1996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Allows relevant family members to participate.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Criminal Law Act 1977 s6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Court order generally required.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Administration of Justice Act 1970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Court may suspend possession where reasonable prospect of repayment exists.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Practical point: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Courts generally encourage repayment plans before possession.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493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£300,000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Outstanding balance: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£275,000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 falls: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£220,000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borrower stops payments.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options does the lender realistically have?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identify: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repossession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sale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proceedings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explain: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Most lenders would prefer repayment to litigation.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 of sale usually becomes the key remedy.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Requirements under LPA 1925 s103 include: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notice served;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three months elapsed; or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two months interest arrears; or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 contractual default.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7490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Cuckmere Brick Co v Mutual Finance Ltd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Mortgagee must take reasonable precautions to obtain true market value.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Duty is not: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best conceivable price.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Duty is: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 price reasonably obtainable.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Pre-action Protocol (2017):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communication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negotiation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exploration of alternatives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Failure can expose lender to challenge.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case: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Mortgagee sold property.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Failed to advertise planning permission.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Obtained lower price.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Mortgagee liable.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the lender obliged to achieve the highest imaginable price?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Reasonable market value.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distinction frequently appears in exams.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8726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Receiver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commercial remedy.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Receiver: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manages property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collects income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pays debts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Foreclosure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Rare modern remedy.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Mortgagor loses right of redemption.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vests absolutely in lender.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Courts rarely favour foreclosure today because sale is generally fairer.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might foreclosure produce injustice?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Expected answer: Property value may significantly exceed debt.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9740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Priority becomes important when: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than one mortgage exists.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Sale proceeds may be insufficient.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Mortgages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Priority determined by: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Date of registration.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date of creation.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 practical lesson: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Register immediately.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Equitable Mortgages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Protection differs.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Registered land: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notice needed.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Unregistered land: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 charge registration required.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Discuss:</a:t>
            </a:r>
          </a:p>
          <a:p>
            <a:pPr fontAlgn="t"/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sold: £200,000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Costs: £5,000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 1: £120,000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 2: £60,000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 3: £50,000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gets paid?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 through calculations live.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understand priority much better through numbers.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672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418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Williams &amp; Glyn's Bank v Boland [1981]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Occupiers with overriding interests may affect priorities.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Distribution order: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 equitable interests.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Costs of sale.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 registered charge.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Subsequent charges.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Unprotected interests.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Remaining balance to borrower.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162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work in pairs.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Issue 1: Can Red Bank sell?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Generally yes, if: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default exists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 of sale exercisable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statutory requirements satisfied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Issue 2: Potential challenges?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should identify: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possession proceedings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notice requirements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mortgagee sale duties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obtaining best price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pre-action protocol compliance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possible family occupation issues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IRAC structure.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015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A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v equitable mortgage?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B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Actual v presumed undue influence?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C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Steps in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Etridge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D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Priority rules?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Mortgagee remedies?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Award points.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8BCC0-E1F9-49F0-8DBE-699896E741F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83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1593735" y="7651303"/>
            <a:ext cx="6694805" cy="2085339"/>
          </a:xfrm>
          <a:custGeom>
            <a:avLst/>
            <a:gdLst/>
            <a:ahLst/>
            <a:cxnLst/>
            <a:rect l="l" t="t" r="r" b="b"/>
            <a:pathLst>
              <a:path w="6694805" h="2085340">
                <a:moveTo>
                  <a:pt x="3345179" y="0"/>
                </a:moveTo>
                <a:lnTo>
                  <a:pt x="6694260" y="433982"/>
                </a:lnTo>
                <a:lnTo>
                  <a:pt x="6694260" y="2084830"/>
                </a:lnTo>
                <a:lnTo>
                  <a:pt x="0" y="2084830"/>
                </a:lnTo>
                <a:lnTo>
                  <a:pt x="0" y="433477"/>
                </a:lnTo>
                <a:lnTo>
                  <a:pt x="3345179" y="0"/>
                </a:lnTo>
                <a:close/>
              </a:path>
            </a:pathLst>
          </a:custGeom>
          <a:solidFill>
            <a:srgbClr val="00B3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1591921" y="7651304"/>
            <a:ext cx="6696075" cy="2085339"/>
          </a:xfrm>
          <a:custGeom>
            <a:avLst/>
            <a:gdLst/>
            <a:ahLst/>
            <a:cxnLst/>
            <a:rect l="l" t="t" r="r" b="b"/>
            <a:pathLst>
              <a:path w="6696075" h="2085340">
                <a:moveTo>
                  <a:pt x="5" y="433756"/>
                </a:moveTo>
                <a:lnTo>
                  <a:pt x="3347001" y="0"/>
                </a:lnTo>
                <a:lnTo>
                  <a:pt x="6696074" y="434018"/>
                </a:lnTo>
                <a:lnTo>
                  <a:pt x="6696001" y="2084829"/>
                </a:lnTo>
                <a:lnTo>
                  <a:pt x="0" y="2084829"/>
                </a:lnTo>
              </a:path>
            </a:pathLst>
          </a:custGeom>
          <a:ln w="171449">
            <a:solidFill>
              <a:srgbClr val="FED30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7084" y="833595"/>
            <a:ext cx="1753108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590932" y="3808776"/>
            <a:ext cx="9050655" cy="4235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22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6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38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5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11.png"/><Relationship Id="rId7" Type="http://schemas.openxmlformats.org/officeDocument/2006/relationships/image" Target="../media/image5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5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jpg"/><Relationship Id="rId4" Type="http://schemas.openxmlformats.org/officeDocument/2006/relationships/image" Target="../media/image6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g"/><Relationship Id="rId3" Type="http://schemas.openxmlformats.org/officeDocument/2006/relationships/image" Target="../media/image62.png"/><Relationship Id="rId7" Type="http://schemas.openxmlformats.org/officeDocument/2006/relationships/image" Target="../media/image6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openxmlformats.org/officeDocument/2006/relationships/image" Target="../media/image31.png"/><Relationship Id="rId4" Type="http://schemas.openxmlformats.org/officeDocument/2006/relationships/image" Target="../media/image6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6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3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33.png"/><Relationship Id="rId4" Type="http://schemas.openxmlformats.org/officeDocument/2006/relationships/image" Target="../media/image3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hyperlink" Target="https://www.justice.gov.uk/courts/procedure-rules/civil/protocol/prot_mha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30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60.png"/><Relationship Id="rId10" Type="http://schemas.openxmlformats.org/officeDocument/2006/relationships/image" Target="../media/image74.png"/><Relationship Id="rId4" Type="http://schemas.openxmlformats.org/officeDocument/2006/relationships/image" Target="../media/image43.png"/><Relationship Id="rId9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6.png"/><Relationship Id="rId4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76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42.png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business-" TargetMode="External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10" Type="http://schemas.openxmlformats.org/officeDocument/2006/relationships/hyperlink" Target="https://www.lawsociety.org.uk/topics/property/model-letter-post-etridge" TargetMode="External"/><Relationship Id="rId4" Type="http://schemas.openxmlformats.org/officeDocument/2006/relationships/image" Target="../media/image83.png"/><Relationship Id="rId9" Type="http://schemas.openxmlformats.org/officeDocument/2006/relationships/hyperlink" Target="http://www.lawsociety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10129" y="632459"/>
              <a:ext cx="12277575" cy="965453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312081" y="3410046"/>
              <a:ext cx="9976485" cy="5105400"/>
            </a:xfrm>
            <a:custGeom>
              <a:avLst/>
              <a:gdLst/>
              <a:ahLst/>
              <a:cxnLst/>
              <a:rect l="l" t="t" r="r" b="b"/>
              <a:pathLst>
                <a:path w="9976485" h="5105400">
                  <a:moveTo>
                    <a:pt x="9975918" y="5104919"/>
                  </a:moveTo>
                  <a:lnTo>
                    <a:pt x="609600" y="5104919"/>
                  </a:lnTo>
                  <a:lnTo>
                    <a:pt x="561960" y="5103085"/>
                  </a:lnTo>
                  <a:lnTo>
                    <a:pt x="515323" y="5097673"/>
                  </a:lnTo>
                  <a:lnTo>
                    <a:pt x="469824" y="5088819"/>
                  </a:lnTo>
                  <a:lnTo>
                    <a:pt x="425599" y="5076658"/>
                  </a:lnTo>
                  <a:lnTo>
                    <a:pt x="382784" y="5061326"/>
                  </a:lnTo>
                  <a:lnTo>
                    <a:pt x="341513" y="5042958"/>
                  </a:lnTo>
                  <a:lnTo>
                    <a:pt x="301923" y="5021691"/>
                  </a:lnTo>
                  <a:lnTo>
                    <a:pt x="264149" y="4997658"/>
                  </a:lnTo>
                  <a:lnTo>
                    <a:pt x="228326" y="4970997"/>
                  </a:lnTo>
                  <a:lnTo>
                    <a:pt x="194590" y="4941842"/>
                  </a:lnTo>
                  <a:lnTo>
                    <a:pt x="163077" y="4910328"/>
                  </a:lnTo>
                  <a:lnTo>
                    <a:pt x="133922" y="4876593"/>
                  </a:lnTo>
                  <a:lnTo>
                    <a:pt x="107260" y="4840770"/>
                  </a:lnTo>
                  <a:lnTo>
                    <a:pt x="83228" y="4802996"/>
                  </a:lnTo>
                  <a:lnTo>
                    <a:pt x="61960" y="4763406"/>
                  </a:lnTo>
                  <a:lnTo>
                    <a:pt x="43592" y="4722135"/>
                  </a:lnTo>
                  <a:lnTo>
                    <a:pt x="28260" y="4679320"/>
                  </a:lnTo>
                  <a:lnTo>
                    <a:pt x="16100" y="4635095"/>
                  </a:lnTo>
                  <a:lnTo>
                    <a:pt x="7246" y="4589596"/>
                  </a:lnTo>
                  <a:lnTo>
                    <a:pt x="1834" y="4542959"/>
                  </a:lnTo>
                  <a:lnTo>
                    <a:pt x="0" y="4495319"/>
                  </a:lnTo>
                  <a:lnTo>
                    <a:pt x="0" y="609600"/>
                  </a:lnTo>
                  <a:lnTo>
                    <a:pt x="1907" y="561329"/>
                  </a:lnTo>
                  <a:lnTo>
                    <a:pt x="7246" y="515323"/>
                  </a:lnTo>
                  <a:lnTo>
                    <a:pt x="16100" y="469824"/>
                  </a:lnTo>
                  <a:lnTo>
                    <a:pt x="28260" y="425599"/>
                  </a:lnTo>
                  <a:lnTo>
                    <a:pt x="43592" y="382784"/>
                  </a:lnTo>
                  <a:lnTo>
                    <a:pt x="61960" y="341513"/>
                  </a:lnTo>
                  <a:lnTo>
                    <a:pt x="83228" y="301923"/>
                  </a:lnTo>
                  <a:lnTo>
                    <a:pt x="107260" y="264149"/>
                  </a:lnTo>
                  <a:lnTo>
                    <a:pt x="133922" y="228326"/>
                  </a:lnTo>
                  <a:lnTo>
                    <a:pt x="163077" y="194590"/>
                  </a:lnTo>
                  <a:lnTo>
                    <a:pt x="194590" y="163077"/>
                  </a:lnTo>
                  <a:lnTo>
                    <a:pt x="228326" y="133922"/>
                  </a:lnTo>
                  <a:lnTo>
                    <a:pt x="264149" y="107260"/>
                  </a:lnTo>
                  <a:lnTo>
                    <a:pt x="301923" y="83228"/>
                  </a:lnTo>
                  <a:lnTo>
                    <a:pt x="341513" y="61960"/>
                  </a:lnTo>
                  <a:lnTo>
                    <a:pt x="382784" y="43592"/>
                  </a:lnTo>
                  <a:lnTo>
                    <a:pt x="425599" y="28260"/>
                  </a:lnTo>
                  <a:lnTo>
                    <a:pt x="469824" y="16100"/>
                  </a:lnTo>
                  <a:lnTo>
                    <a:pt x="515323" y="7245"/>
                  </a:lnTo>
                  <a:lnTo>
                    <a:pt x="561283" y="1912"/>
                  </a:lnTo>
                  <a:lnTo>
                    <a:pt x="559919" y="1912"/>
                  </a:lnTo>
                  <a:lnTo>
                    <a:pt x="609600" y="0"/>
                  </a:lnTo>
                  <a:lnTo>
                    <a:pt x="9975918" y="0"/>
                  </a:lnTo>
                  <a:lnTo>
                    <a:pt x="9975918" y="5104919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13768069" cy="1350010"/>
            </a:xfrm>
            <a:custGeom>
              <a:avLst/>
              <a:gdLst/>
              <a:ahLst/>
              <a:cxnLst/>
              <a:rect l="l" t="t" r="r" b="b"/>
              <a:pathLst>
                <a:path w="13768069" h="1350010">
                  <a:moveTo>
                    <a:pt x="13281592" y="1349547"/>
                  </a:moveTo>
                  <a:lnTo>
                    <a:pt x="0" y="1349547"/>
                  </a:lnTo>
                  <a:lnTo>
                    <a:pt x="0" y="0"/>
                  </a:lnTo>
                  <a:lnTo>
                    <a:pt x="13767369" y="0"/>
                  </a:lnTo>
                  <a:lnTo>
                    <a:pt x="13767468" y="863772"/>
                  </a:lnTo>
                  <a:lnTo>
                    <a:pt x="13764992" y="911785"/>
                  </a:lnTo>
                  <a:lnTo>
                    <a:pt x="13757949" y="958985"/>
                  </a:lnTo>
                  <a:lnTo>
                    <a:pt x="13746371" y="1005053"/>
                  </a:lnTo>
                  <a:lnTo>
                    <a:pt x="13730391" y="1049670"/>
                  </a:lnTo>
                  <a:lnTo>
                    <a:pt x="13710141" y="1092519"/>
                  </a:lnTo>
                  <a:lnTo>
                    <a:pt x="13685752" y="1133281"/>
                  </a:lnTo>
                  <a:lnTo>
                    <a:pt x="13657357" y="1171636"/>
                  </a:lnTo>
                  <a:lnTo>
                    <a:pt x="13625088" y="1207267"/>
                  </a:lnTo>
                  <a:lnTo>
                    <a:pt x="13589457" y="1239537"/>
                  </a:lnTo>
                  <a:lnTo>
                    <a:pt x="13551101" y="1267931"/>
                  </a:lnTo>
                  <a:lnTo>
                    <a:pt x="13510340" y="1292320"/>
                  </a:lnTo>
                  <a:lnTo>
                    <a:pt x="13467491" y="1312570"/>
                  </a:lnTo>
                  <a:lnTo>
                    <a:pt x="13422873" y="1328550"/>
                  </a:lnTo>
                  <a:lnTo>
                    <a:pt x="13376805" y="1340127"/>
                  </a:lnTo>
                  <a:lnTo>
                    <a:pt x="13329606" y="1347170"/>
                  </a:lnTo>
                  <a:lnTo>
                    <a:pt x="13281592" y="1349547"/>
                  </a:lnTo>
                  <a:close/>
                </a:path>
              </a:pathLst>
            </a:custGeom>
            <a:solidFill>
              <a:srgbClr val="FED307">
                <a:alpha val="6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9407" y="4690918"/>
              <a:ext cx="161924" cy="16192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9407" y="5290993"/>
              <a:ext cx="161924" cy="16192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9407" y="5891068"/>
              <a:ext cx="161924" cy="1619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9407" y="6491143"/>
              <a:ext cx="161924" cy="16192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9407" y="7091218"/>
              <a:ext cx="161924" cy="161924"/>
            </a:xfrm>
            <a:prstGeom prst="rect">
              <a:avLst/>
            </a:prstGeom>
          </p:spPr>
        </p:pic>
      </p:grp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4765"/>
              </a:lnSpc>
              <a:spcBef>
                <a:spcPts val="95"/>
              </a:spcBef>
            </a:pPr>
            <a:r>
              <a:rPr spc="-10" dirty="0"/>
              <a:t>Contents</a:t>
            </a:r>
          </a:p>
          <a:p>
            <a:pPr marL="875030">
              <a:lnSpc>
                <a:spcPts val="4725"/>
              </a:lnSpc>
            </a:pPr>
            <a:r>
              <a:rPr b="0" spc="-2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b="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stages</a:t>
            </a:r>
          </a:p>
          <a:p>
            <a:pPr marL="875030" marR="1932305">
              <a:lnSpc>
                <a:spcPts val="4730"/>
              </a:lnSpc>
              <a:spcBef>
                <a:spcPts val="180"/>
              </a:spcBef>
            </a:pPr>
            <a:r>
              <a:rPr b="0" spc="-30" dirty="0">
                <a:solidFill>
                  <a:srgbClr val="FFFFFF"/>
                </a:solidFill>
                <a:latin typeface="Trebuchet MS"/>
                <a:cs typeface="Trebuchet MS"/>
              </a:rPr>
              <a:t>Legal</a:t>
            </a:r>
            <a:r>
              <a:rPr b="0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275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b="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85" dirty="0">
                <a:solidFill>
                  <a:srgbClr val="FFFFFF"/>
                </a:solidFill>
                <a:latin typeface="Trebuchet MS"/>
                <a:cs typeface="Trebuchet MS"/>
              </a:rPr>
              <a:t>equitable</a:t>
            </a:r>
            <a:r>
              <a:rPr b="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mortgages </a:t>
            </a:r>
            <a:r>
              <a:rPr b="0" spc="-40" dirty="0">
                <a:solidFill>
                  <a:srgbClr val="FFFFFF"/>
                </a:solidFill>
                <a:latin typeface="Trebuchet MS"/>
                <a:cs typeface="Trebuchet MS"/>
              </a:rPr>
              <a:t>Enforceability</a:t>
            </a:r>
          </a:p>
          <a:p>
            <a:pPr marL="875030">
              <a:lnSpc>
                <a:spcPts val="4535"/>
              </a:lnSpc>
            </a:pPr>
            <a:r>
              <a:rPr b="0" spc="-70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b="0" spc="-20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</a:p>
          <a:p>
            <a:pPr marL="875030" marR="5080">
              <a:lnSpc>
                <a:spcPts val="4720"/>
              </a:lnSpc>
              <a:spcBef>
                <a:spcPts val="145"/>
              </a:spcBef>
            </a:pPr>
            <a:r>
              <a:rPr b="0" dirty="0">
                <a:solidFill>
                  <a:srgbClr val="FFFFFF"/>
                </a:solidFill>
                <a:latin typeface="Trebuchet MS"/>
                <a:cs typeface="Trebuchet MS"/>
              </a:rPr>
              <a:t>Mortgagor</a:t>
            </a:r>
            <a:r>
              <a:rPr b="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b="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dirty="0">
                <a:solidFill>
                  <a:srgbClr val="FFFFFF"/>
                </a:solidFill>
                <a:latin typeface="Trebuchet MS"/>
                <a:cs typeface="Trebuchet MS"/>
              </a:rPr>
              <a:t>mortgagee</a:t>
            </a:r>
            <a:r>
              <a:rPr b="0" spc="-114" dirty="0">
                <a:solidFill>
                  <a:srgbClr val="FFFFFF"/>
                </a:solidFill>
                <a:latin typeface="Trebuchet MS"/>
                <a:cs typeface="Trebuchet MS"/>
              </a:rPr>
              <a:t> rights</a:t>
            </a:r>
            <a:r>
              <a:rPr b="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b="0" spc="-65" dirty="0">
                <a:solidFill>
                  <a:srgbClr val="FFFFFF"/>
                </a:solidFill>
                <a:latin typeface="Trebuchet MS"/>
                <a:cs typeface="Trebuchet MS"/>
              </a:rPr>
              <a:t>responsibilities</a:t>
            </a: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29756" y="178467"/>
            <a:ext cx="6403340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200" spc="-175" dirty="0"/>
              <a:t>UNIT</a:t>
            </a:r>
            <a:r>
              <a:rPr sz="5200" spc="-250" dirty="0"/>
              <a:t> </a:t>
            </a:r>
            <a:r>
              <a:rPr sz="5200" spc="-290" dirty="0"/>
              <a:t>5:</a:t>
            </a:r>
            <a:r>
              <a:rPr sz="5200" spc="-250" dirty="0"/>
              <a:t> </a:t>
            </a:r>
            <a:r>
              <a:rPr sz="5200" spc="229" dirty="0"/>
              <a:t>MORTGAGES</a:t>
            </a:r>
            <a:endParaRPr sz="5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347533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12060" algn="l"/>
              </a:tabLst>
            </a:pPr>
            <a:r>
              <a:rPr sz="7500" spc="-20" dirty="0">
                <a:solidFill>
                  <a:srgbClr val="FED307"/>
                </a:solidFill>
              </a:rPr>
              <a:t>UNIT</a:t>
            </a:r>
            <a:r>
              <a:rPr sz="7500" dirty="0">
                <a:solidFill>
                  <a:srgbClr val="FED307"/>
                </a:solidFill>
              </a:rPr>
              <a:t>	</a:t>
            </a:r>
            <a:r>
              <a:rPr sz="7500" spc="-409" dirty="0">
                <a:solidFill>
                  <a:srgbClr val="FED307"/>
                </a:solidFill>
              </a:rPr>
              <a:t>5:</a:t>
            </a:r>
            <a:r>
              <a:rPr sz="7500" spc="-385" dirty="0">
                <a:solidFill>
                  <a:srgbClr val="FED307"/>
                </a:solidFill>
              </a:rPr>
              <a:t> </a:t>
            </a:r>
            <a:r>
              <a:rPr sz="7500" spc="-40" dirty="0">
                <a:solidFill>
                  <a:srgbClr val="FFFFFF"/>
                </a:solidFill>
              </a:rPr>
              <a:t>LEARNING</a:t>
            </a:r>
            <a:r>
              <a:rPr sz="7500" spc="-525" dirty="0">
                <a:solidFill>
                  <a:srgbClr val="FFFFFF"/>
                </a:solidFill>
              </a:rPr>
              <a:t> </a:t>
            </a:r>
            <a:r>
              <a:rPr sz="7500" spc="350" dirty="0">
                <a:solidFill>
                  <a:srgbClr val="FFFFFF"/>
                </a:solidFill>
              </a:rPr>
              <a:t>OUTCOMES</a:t>
            </a:r>
            <a:endParaRPr sz="750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2635495"/>
            <a:ext cx="142874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3521320"/>
            <a:ext cx="142874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4407144"/>
            <a:ext cx="142874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6178794"/>
            <a:ext cx="142874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7064619"/>
            <a:ext cx="142874" cy="1428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38274" y="7950444"/>
            <a:ext cx="142874" cy="1428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771600" y="2387908"/>
            <a:ext cx="15480030" cy="587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spc="-25" dirty="0">
                <a:solidFill>
                  <a:srgbClr val="FFFFFF"/>
                </a:solidFill>
                <a:latin typeface="Trebuchet MS"/>
                <a:cs typeface="Trebuchet MS"/>
              </a:rPr>
              <a:t>Differentiate</a:t>
            </a:r>
            <a:r>
              <a:rPr sz="35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sz="35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legal</a:t>
            </a:r>
            <a:r>
              <a:rPr sz="35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equitable</a:t>
            </a:r>
            <a:r>
              <a:rPr sz="35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mortgages</a:t>
            </a:r>
            <a:endParaRPr sz="3500">
              <a:latin typeface="Trebuchet MS"/>
              <a:cs typeface="Trebuchet MS"/>
            </a:endParaRPr>
          </a:p>
          <a:p>
            <a:pPr marL="12700" marR="5080">
              <a:lnSpc>
                <a:spcPts val="6980"/>
              </a:lnSpc>
              <a:spcBef>
                <a:spcPts val="690"/>
              </a:spcBef>
            </a:pP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5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responsibilities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mortgagor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mortgagee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effect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145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mortgage,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25" dirty="0">
                <a:solidFill>
                  <a:srgbClr val="FFFFFF"/>
                </a:solidFill>
                <a:latin typeface="Trebuchet MS"/>
                <a:cs typeface="Trebuchet MS"/>
              </a:rPr>
              <a:t>differentiating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between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actual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presumed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endParaRPr sz="3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5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50" dirty="0">
                <a:solidFill>
                  <a:srgbClr val="FFFFFF"/>
                </a:solidFill>
                <a:latin typeface="Trebuchet MS"/>
                <a:cs typeface="Trebuchet MS"/>
              </a:rPr>
              <a:t>rules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95" dirty="0">
                <a:solidFill>
                  <a:srgbClr val="FFFFFF"/>
                </a:solidFill>
                <a:latin typeface="Trebuchet MS"/>
                <a:cs typeface="Trebuchet MS"/>
              </a:rPr>
              <a:t>priority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distributing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proceeds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5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FFFFFF"/>
                </a:solidFill>
                <a:latin typeface="Trebuchet MS"/>
                <a:cs typeface="Trebuchet MS"/>
              </a:rPr>
              <a:t>sale</a:t>
            </a:r>
            <a:endParaRPr sz="3500">
              <a:latin typeface="Trebuchet MS"/>
              <a:cs typeface="Trebuchet MS"/>
            </a:endParaRPr>
          </a:p>
          <a:p>
            <a:pPr marL="12700" marR="3536315">
              <a:lnSpc>
                <a:spcPts val="6970"/>
              </a:lnSpc>
              <a:spcBef>
                <a:spcPts val="495"/>
              </a:spcBef>
            </a:pP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Summarise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sz="35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35" dirty="0">
                <a:solidFill>
                  <a:srgbClr val="FFFFFF"/>
                </a:solidFill>
                <a:latin typeface="Trebuchet MS"/>
                <a:cs typeface="Trebuchet MS"/>
              </a:rPr>
              <a:t>solicitor</a:t>
            </a:r>
            <a:r>
              <a:rPr sz="35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advising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5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mortgages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Apply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factual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scenarios.</a:t>
            </a:r>
            <a:endParaRPr sz="3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38409" y="2385535"/>
            <a:ext cx="142874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05171" y="3133248"/>
            <a:ext cx="152400" cy="1523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05171" y="3885723"/>
            <a:ext cx="152400" cy="1523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05171" y="4638198"/>
            <a:ext cx="152400" cy="1523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05171" y="5390673"/>
            <a:ext cx="152400" cy="152399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374264" y="1921350"/>
            <a:ext cx="16099155" cy="4540250"/>
          </a:xfrm>
          <a:prstGeom prst="rect">
            <a:avLst/>
          </a:prstGeom>
        </p:spPr>
        <p:txBody>
          <a:bodyPr vert="horz" wrap="square" lIns="0" tIns="216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5"/>
              </a:spcBef>
            </a:pPr>
            <a:r>
              <a:rPr sz="3600" spc="-70" dirty="0">
                <a:solidFill>
                  <a:srgbClr val="292959"/>
                </a:solidFill>
                <a:latin typeface="Trebuchet MS"/>
                <a:cs typeface="Trebuchet MS"/>
              </a:rPr>
              <a:t>Answer</a:t>
            </a:r>
            <a:r>
              <a:rPr sz="3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95" dirty="0">
                <a:solidFill>
                  <a:srgbClr val="292959"/>
                </a:solidFill>
                <a:latin typeface="Trebuchet MS"/>
                <a:cs typeface="Trebuchet MS"/>
              </a:rPr>
              <a:t>short-</a:t>
            </a:r>
            <a:r>
              <a:rPr sz="3600" spc="-60" dirty="0">
                <a:solidFill>
                  <a:srgbClr val="292959"/>
                </a:solidFill>
                <a:latin typeface="Trebuchet MS"/>
                <a:cs typeface="Trebuchet MS"/>
              </a:rPr>
              <a:t>answer</a:t>
            </a:r>
            <a:r>
              <a:rPr sz="3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questions</a:t>
            </a:r>
            <a:endParaRPr sz="3600">
              <a:latin typeface="Trebuchet MS"/>
              <a:cs typeface="Trebuchet MS"/>
            </a:endParaRPr>
          </a:p>
          <a:p>
            <a:pPr marL="789305" marR="5080">
              <a:lnSpc>
                <a:spcPts val="5930"/>
              </a:lnSpc>
              <a:spcBef>
                <a:spcPts val="459"/>
              </a:spcBef>
            </a:pPr>
            <a:r>
              <a:rPr sz="3600" spc="-250" dirty="0">
                <a:solidFill>
                  <a:srgbClr val="292959"/>
                </a:solidFill>
                <a:latin typeface="Trebuchet MS"/>
                <a:cs typeface="Trebuchet MS"/>
              </a:rPr>
              <a:t>True</a:t>
            </a: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6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false,</a:t>
            </a:r>
            <a:r>
              <a:rPr sz="3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promissory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92959"/>
                </a:solidFill>
                <a:latin typeface="Trebuchet MS"/>
                <a:cs typeface="Trebuchet MS"/>
              </a:rPr>
              <a:t>estoppel</a:t>
            </a:r>
            <a:r>
              <a:rPr sz="36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5" dirty="0">
                <a:solidFill>
                  <a:srgbClr val="292959"/>
                </a:solidFill>
                <a:latin typeface="Trebuchet MS"/>
                <a:cs typeface="Trebuchet MS"/>
              </a:rPr>
              <a:t>type</a:t>
            </a:r>
            <a:r>
              <a:rPr sz="36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6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92959"/>
                </a:solidFill>
                <a:latin typeface="Trebuchet MS"/>
                <a:cs typeface="Trebuchet MS"/>
              </a:rPr>
              <a:t>estoppel</a:t>
            </a:r>
            <a:r>
              <a:rPr sz="36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40" dirty="0">
                <a:solidFill>
                  <a:srgbClr val="292959"/>
                </a:solidFill>
                <a:latin typeface="Trebuchet MS"/>
                <a:cs typeface="Trebuchet MS"/>
              </a:rPr>
              <a:t>relevant</a:t>
            </a:r>
            <a:r>
              <a:rPr sz="3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6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6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50" dirty="0">
                <a:solidFill>
                  <a:srgbClr val="292959"/>
                </a:solidFill>
                <a:latin typeface="Trebuchet MS"/>
                <a:cs typeface="Trebuchet MS"/>
              </a:rPr>
              <a:t>law? </a:t>
            </a:r>
            <a:r>
              <a:rPr sz="3600" spc="-250" dirty="0">
                <a:solidFill>
                  <a:srgbClr val="292959"/>
                </a:solidFill>
                <a:latin typeface="Trebuchet MS"/>
                <a:cs typeface="Trebuchet MS"/>
              </a:rPr>
              <a:t>True</a:t>
            </a: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6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false,</a:t>
            </a:r>
            <a:r>
              <a:rPr sz="3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92959"/>
                </a:solidFill>
                <a:latin typeface="Trebuchet MS"/>
                <a:cs typeface="Trebuchet MS"/>
              </a:rPr>
              <a:t>estoppel</a:t>
            </a:r>
            <a:r>
              <a:rPr sz="3600" spc="-229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8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6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0" dirty="0">
                <a:solidFill>
                  <a:srgbClr val="292959"/>
                </a:solidFill>
                <a:latin typeface="Trebuchet MS"/>
                <a:cs typeface="Trebuchet MS"/>
              </a:rPr>
              <a:t>requires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5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15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8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intention?</a:t>
            </a:r>
            <a:endParaRPr sz="3600">
              <a:latin typeface="Trebuchet MS"/>
              <a:cs typeface="Trebuchet MS"/>
            </a:endParaRPr>
          </a:p>
          <a:p>
            <a:pPr marL="789305">
              <a:lnSpc>
                <a:spcPct val="100000"/>
              </a:lnSpc>
              <a:spcBef>
                <a:spcPts val="1135"/>
              </a:spcBef>
            </a:pP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3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600" spc="-2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four</a:t>
            </a:r>
            <a:r>
              <a:rPr sz="3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92959"/>
                </a:solidFill>
                <a:latin typeface="Trebuchet MS"/>
                <a:cs typeface="Trebuchet MS"/>
              </a:rPr>
              <a:t>elements</a:t>
            </a:r>
            <a:r>
              <a:rPr sz="3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6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95" dirty="0">
                <a:solidFill>
                  <a:srgbClr val="292959"/>
                </a:solidFill>
                <a:latin typeface="Trebuchet MS"/>
                <a:cs typeface="Trebuchet MS"/>
              </a:rPr>
              <a:t>proven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6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92959"/>
                </a:solidFill>
                <a:latin typeface="Trebuchet MS"/>
                <a:cs typeface="Trebuchet MS"/>
              </a:rPr>
              <a:t>establish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estoppel?</a:t>
            </a:r>
            <a:endParaRPr sz="3600">
              <a:latin typeface="Trebuchet MS"/>
              <a:cs typeface="Trebuchet MS"/>
            </a:endParaRPr>
          </a:p>
          <a:p>
            <a:pPr marL="789305" marR="578485">
              <a:lnSpc>
                <a:spcPts val="5930"/>
              </a:lnSpc>
              <a:spcBef>
                <a:spcPts val="260"/>
              </a:spcBef>
            </a:pP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3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90" dirty="0">
                <a:solidFill>
                  <a:srgbClr val="292959"/>
                </a:solidFill>
                <a:latin typeface="Trebuchet MS"/>
                <a:cs typeface="Trebuchet MS"/>
              </a:rPr>
              <a:t>starting</a:t>
            </a:r>
            <a:r>
              <a:rPr sz="36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90" dirty="0">
                <a:solidFill>
                  <a:srgbClr val="292959"/>
                </a:solidFill>
                <a:latin typeface="Trebuchet MS"/>
                <a:cs typeface="Trebuchet MS"/>
              </a:rPr>
              <a:t>point</a:t>
            </a:r>
            <a:r>
              <a:rPr sz="36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600" spc="-2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6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36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92959"/>
                </a:solidFill>
                <a:latin typeface="Trebuchet MS"/>
                <a:cs typeface="Trebuchet MS"/>
              </a:rPr>
              <a:t>calculating</a:t>
            </a:r>
            <a:r>
              <a:rPr sz="36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20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3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6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40" dirty="0">
                <a:solidFill>
                  <a:srgbClr val="292959"/>
                </a:solidFill>
                <a:latin typeface="Trebuchet MS"/>
                <a:cs typeface="Trebuchet MS"/>
              </a:rPr>
              <a:t>satisfy 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30" dirty="0">
                <a:solidFill>
                  <a:srgbClr val="292959"/>
                </a:solidFill>
                <a:latin typeface="Trebuchet MS"/>
                <a:cs typeface="Trebuchet MS"/>
              </a:rPr>
              <a:t>equity?</a:t>
            </a:r>
            <a:r>
              <a:rPr sz="36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50" dirty="0">
                <a:solidFill>
                  <a:srgbClr val="292959"/>
                </a:solidFill>
                <a:latin typeface="Trebuchet MS"/>
                <a:cs typeface="Trebuchet MS"/>
              </a:rPr>
              <a:t>Detriment</a:t>
            </a:r>
            <a:r>
              <a:rPr sz="3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expectation?</a:t>
            </a:r>
            <a:endParaRPr sz="3600">
              <a:latin typeface="Trebuchet MS"/>
              <a:cs typeface="Trebuchet MS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542859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155" dirty="0">
                <a:solidFill>
                  <a:srgbClr val="E65385"/>
                </a:solidFill>
              </a:rPr>
              <a:t>ICEBREAKER:</a:t>
            </a:r>
            <a:r>
              <a:rPr sz="7500" spc="-190" dirty="0">
                <a:solidFill>
                  <a:srgbClr val="E65385"/>
                </a:solidFill>
              </a:rPr>
              <a:t> </a:t>
            </a:r>
            <a:r>
              <a:rPr sz="7500" dirty="0"/>
              <a:t>RECAPPING</a:t>
            </a:r>
            <a:r>
              <a:rPr sz="7500" spc="-190" dirty="0"/>
              <a:t> </a:t>
            </a:r>
            <a:r>
              <a:rPr sz="7500" spc="-85" dirty="0"/>
              <a:t>ESTOPPEL</a:t>
            </a:r>
            <a:endParaRPr sz="75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2182177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3306127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3868102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90846" y="4425314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90846" y="4987289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5554027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6116002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6677976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14584" y="7801927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14584" y="8925876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14584" y="10049826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179895" y="1828482"/>
            <a:ext cx="10267315" cy="8455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600"/>
              </a:lnSpc>
              <a:spcBef>
                <a:spcPts val="100"/>
              </a:spcBef>
            </a:pP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Contractual</a:t>
            </a:r>
            <a:r>
              <a:rPr sz="27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loans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money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50" dirty="0">
                <a:solidFill>
                  <a:srgbClr val="292959"/>
                </a:solidFill>
                <a:latin typeface="Trebuchet MS"/>
                <a:cs typeface="Trebuchet MS"/>
              </a:rPr>
              <a:t>return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for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over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land/property.</a:t>
            </a:r>
            <a:endParaRPr sz="2700">
              <a:latin typeface="Trebuchet MS"/>
              <a:cs typeface="Trebuchet MS"/>
            </a:endParaRPr>
          </a:p>
          <a:p>
            <a:pPr marL="12700" marR="2248535">
              <a:lnSpc>
                <a:spcPct val="136600"/>
              </a:lnSpc>
            </a:pPr>
            <a:r>
              <a:rPr sz="2700" spc="12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7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residential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commercial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mechanism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fund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endParaRPr sz="2700">
              <a:latin typeface="Trebuchet MS"/>
              <a:cs typeface="Trebuchet MS"/>
            </a:endParaRPr>
          </a:p>
          <a:p>
            <a:pPr marL="595630" marR="1652270">
              <a:lnSpc>
                <a:spcPct val="136600"/>
              </a:lnSpc>
            </a:pP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few</a:t>
            </a:r>
            <a:r>
              <a:rPr sz="27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homeowners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able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loan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commercial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properties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way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free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capital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business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(borrower)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90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3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(bank)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90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45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endParaRPr sz="2700">
              <a:latin typeface="Trebuchet MS"/>
              <a:cs typeface="Trebuchet MS"/>
            </a:endParaRPr>
          </a:p>
          <a:p>
            <a:pPr marL="12700" marR="345440">
              <a:lnSpc>
                <a:spcPct val="136600"/>
              </a:lnSpc>
            </a:pP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Despite</a:t>
            </a:r>
            <a:r>
              <a:rPr sz="27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rise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purchases,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applications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declining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recent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70" dirty="0">
                <a:solidFill>
                  <a:srgbClr val="292959"/>
                </a:solidFill>
                <a:latin typeface="Trebuchet MS"/>
                <a:cs typeface="Trebuchet MS"/>
              </a:rPr>
              <a:t>(2022)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Outstanding</a:t>
            </a:r>
            <a:r>
              <a:rPr sz="27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residential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mortgages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start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95" dirty="0">
                <a:solidFill>
                  <a:srgbClr val="292959"/>
                </a:solidFill>
                <a:latin typeface="Trebuchet MS"/>
                <a:cs typeface="Trebuchet MS"/>
              </a:rPr>
              <a:t>2024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75" dirty="0">
                <a:solidFill>
                  <a:srgbClr val="292959"/>
                </a:solidFill>
                <a:latin typeface="Garamond"/>
                <a:cs typeface="Garamond"/>
              </a:rPr>
              <a:t>£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1,660,900,000,000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(rising)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(FCA,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4" dirty="0">
                <a:solidFill>
                  <a:srgbClr val="292959"/>
                </a:solidFill>
                <a:latin typeface="Trebuchet MS"/>
                <a:cs typeface="Trebuchet MS"/>
              </a:rPr>
              <a:t>2024)</a:t>
            </a:r>
            <a:endParaRPr sz="2700">
              <a:latin typeface="Trebuchet MS"/>
              <a:cs typeface="Trebuchet MS"/>
            </a:endParaRPr>
          </a:p>
          <a:p>
            <a:pPr marL="12700" marR="601345">
              <a:lnSpc>
                <a:spcPct val="136600"/>
              </a:lnSpc>
            </a:pP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Those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defaulting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repayments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65" dirty="0">
                <a:solidFill>
                  <a:srgbClr val="292959"/>
                </a:solidFill>
                <a:latin typeface="Trebuchet MS"/>
                <a:cs typeface="Trebuchet MS"/>
              </a:rPr>
              <a:t>risk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repossession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their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80" dirty="0">
                <a:solidFill>
                  <a:srgbClr val="292959"/>
                </a:solidFill>
                <a:latin typeface="Trebuchet MS"/>
                <a:cs typeface="Trebuchet MS"/>
              </a:rPr>
              <a:t>(i.e.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7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acting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interest).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floating</a:t>
            </a:r>
            <a:endParaRPr sz="27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589837" y="2040731"/>
            <a:ext cx="6698162" cy="7696199"/>
          </a:xfrm>
          <a:prstGeom prst="rect">
            <a:avLst/>
          </a:prstGeom>
        </p:spPr>
      </p:pic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263205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722109" algn="l"/>
              </a:tabLst>
            </a:pPr>
            <a:r>
              <a:rPr sz="7500" spc="50" dirty="0">
                <a:solidFill>
                  <a:srgbClr val="E65385"/>
                </a:solidFill>
              </a:rPr>
              <a:t>INTRODUCING</a:t>
            </a:r>
            <a:r>
              <a:rPr sz="7500" dirty="0">
                <a:solidFill>
                  <a:srgbClr val="E65385"/>
                </a:solidFill>
              </a:rPr>
              <a:t>	</a:t>
            </a:r>
            <a:r>
              <a:rPr sz="7500" spc="345" dirty="0"/>
              <a:t>MORTGAGES</a:t>
            </a:r>
            <a:endParaRPr sz="75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2215038"/>
            <a:ext cx="114299" cy="114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3415188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5215413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7615713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8215788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9415938"/>
            <a:ext cx="114299" cy="11429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23055" y="1847361"/>
            <a:ext cx="10121265" cy="8426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10235">
              <a:lnSpc>
                <a:spcPct val="135800"/>
              </a:lnSpc>
              <a:spcBef>
                <a:spcPts val="100"/>
              </a:spcBef>
            </a:pP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applies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offer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accepted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(increasingly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using</a:t>
            </a:r>
            <a:r>
              <a:rPr sz="29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brokers)</a:t>
            </a:r>
            <a:endParaRPr sz="2900">
              <a:latin typeface="Trebuchet MS"/>
              <a:cs typeface="Trebuchet MS"/>
            </a:endParaRPr>
          </a:p>
          <a:p>
            <a:pPr marL="12700" marR="36195">
              <a:lnSpc>
                <a:spcPct val="135800"/>
              </a:lnSpc>
            </a:pP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Banks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require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deposit,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subject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diligence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(assess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able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meet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monthly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repayments: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income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assessed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creditworthiness)</a:t>
            </a:r>
            <a:endParaRPr sz="2900">
              <a:latin typeface="Trebuchet MS"/>
              <a:cs typeface="Trebuchet MS"/>
            </a:endParaRPr>
          </a:p>
          <a:p>
            <a:pPr marL="12700" marR="52069">
              <a:lnSpc>
                <a:spcPct val="135800"/>
              </a:lnSpc>
            </a:pP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reviewed: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survey.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wants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assurance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70" dirty="0">
                <a:solidFill>
                  <a:srgbClr val="292959"/>
                </a:solidFill>
                <a:latin typeface="Trebuchet MS"/>
                <a:cs typeface="Trebuchet MS"/>
              </a:rPr>
              <a:t>good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condition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9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register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70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charge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0" dirty="0">
                <a:solidFill>
                  <a:srgbClr val="292959"/>
                </a:solidFill>
                <a:latin typeface="Trebuchet MS"/>
                <a:cs typeface="Trebuchet MS"/>
              </a:rPr>
              <a:t>(i.e.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sufficient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recover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loan)</a:t>
            </a:r>
            <a:endParaRPr sz="2900">
              <a:latin typeface="Trebuchet MS"/>
              <a:cs typeface="Trebuchet MS"/>
            </a:endParaRPr>
          </a:p>
          <a:p>
            <a:pPr marL="12700" marR="387985" algn="just">
              <a:lnSpc>
                <a:spcPct val="135800"/>
              </a:lnSpc>
            </a:pP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diligence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formal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offer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(letter) </a:t>
            </a:r>
            <a:r>
              <a:rPr sz="2900" spc="60" dirty="0">
                <a:solidFill>
                  <a:srgbClr val="292959"/>
                </a:solidFill>
                <a:latin typeface="Trebuchet MS"/>
                <a:cs typeface="Trebuchet MS"/>
              </a:rPr>
              <a:t>Once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received,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conveyancer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proceed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9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endParaRPr sz="2900">
              <a:latin typeface="Trebuchet MS"/>
              <a:cs typeface="Trebuchet MS"/>
            </a:endParaRPr>
          </a:p>
          <a:p>
            <a:pPr marL="12700" marR="5080" algn="just">
              <a:lnSpc>
                <a:spcPct val="135800"/>
              </a:lnSpc>
            </a:pP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9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cases,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acting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lender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conveyancing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(without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conflict).</a:t>
            </a:r>
            <a:endParaRPr sz="29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589837" y="771525"/>
            <a:ext cx="6696075" cy="8963024"/>
          </a:xfrm>
          <a:prstGeom prst="rect">
            <a:avLst/>
          </a:prstGeom>
        </p:spPr>
      </p:pic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612394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dirty="0">
                <a:solidFill>
                  <a:srgbClr val="E65385"/>
                </a:solidFill>
              </a:rPr>
              <a:t>KEY</a:t>
            </a:r>
            <a:r>
              <a:rPr sz="7500" spc="-420" dirty="0">
                <a:solidFill>
                  <a:srgbClr val="E65385"/>
                </a:solidFill>
              </a:rPr>
              <a:t> </a:t>
            </a:r>
            <a:r>
              <a:rPr sz="7500" spc="210" dirty="0"/>
              <a:t>STATGES</a:t>
            </a:r>
            <a:endParaRPr sz="75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2208371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2789396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8471" y="3365658"/>
            <a:ext cx="114300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8471" y="3946683"/>
            <a:ext cx="114300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4532471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5694521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38471" y="6270783"/>
            <a:ext cx="114300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8471" y="6851808"/>
            <a:ext cx="114300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33634" y="8018621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538471" y="8594883"/>
            <a:ext cx="114300" cy="1142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38471" y="9175908"/>
            <a:ext cx="114300" cy="11429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201475" y="1838160"/>
            <a:ext cx="16226790" cy="7578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754370">
              <a:lnSpc>
                <a:spcPct val="136200"/>
              </a:lnSpc>
              <a:spcBef>
                <a:spcPts val="95"/>
              </a:spcBef>
            </a:pP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undertake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diligence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offer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satisfied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offer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Commercial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loans: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commitment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letter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facility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endParaRPr sz="2800">
              <a:latin typeface="Trebuchet MS"/>
              <a:cs typeface="Trebuchet MS"/>
            </a:endParaRPr>
          </a:p>
          <a:p>
            <a:pPr marL="12700" marR="772795">
              <a:lnSpc>
                <a:spcPts val="4580"/>
              </a:lnSpc>
              <a:spcBef>
                <a:spcPts val="355"/>
              </a:spcBef>
            </a:pP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Mortgagor’s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checks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T&amp;Cs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gives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advice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assistance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client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exchange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contracts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(at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point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binding)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advice:</a:t>
            </a:r>
            <a:r>
              <a:rPr sz="28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enforcement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options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explained.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implications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hardship/arrears</a:t>
            </a:r>
            <a:endParaRPr sz="2800">
              <a:latin typeface="Trebuchet MS"/>
              <a:cs typeface="Trebuchet MS"/>
            </a:endParaRPr>
          </a:p>
          <a:p>
            <a:pPr marL="617220" marR="5080">
              <a:lnSpc>
                <a:spcPts val="4580"/>
              </a:lnSpc>
              <a:spcBef>
                <a:spcPts val="355"/>
              </a:spcBef>
            </a:pP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protections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issue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arises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way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reached: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influence,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unfair </a:t>
            </a: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terms,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consumer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protection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Conflict</a:t>
            </a:r>
            <a:r>
              <a:rPr sz="28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65" dirty="0">
                <a:solidFill>
                  <a:srgbClr val="292959"/>
                </a:solidFill>
                <a:latin typeface="Trebuchet MS"/>
                <a:cs typeface="Trebuchet MS"/>
              </a:rPr>
              <a:t>interest:</a:t>
            </a:r>
            <a:r>
              <a:rPr sz="28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same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solicitor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acts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bank.</a:t>
            </a:r>
            <a:endParaRPr sz="2800">
              <a:latin typeface="Trebuchet MS"/>
              <a:cs typeface="Trebuchet MS"/>
            </a:endParaRPr>
          </a:p>
          <a:p>
            <a:pPr marL="617220" marR="1726564">
              <a:lnSpc>
                <a:spcPts val="4570"/>
              </a:lnSpc>
              <a:spcBef>
                <a:spcPts val="160"/>
              </a:spcBef>
            </a:pP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Usually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do,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CoI,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prejudicial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otherwise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unacceptable.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becomes</a:t>
            </a: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unacceptable,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continue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parties.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815149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125" dirty="0">
                <a:solidFill>
                  <a:srgbClr val="E65385"/>
                </a:solidFill>
              </a:rPr>
              <a:t>SOLICITOR’S</a:t>
            </a:r>
            <a:r>
              <a:rPr sz="7500" spc="-350" dirty="0">
                <a:solidFill>
                  <a:srgbClr val="E65385"/>
                </a:solidFill>
              </a:rPr>
              <a:t> </a:t>
            </a:r>
            <a:r>
              <a:rPr sz="7500" spc="-155" dirty="0"/>
              <a:t>ROLE</a:t>
            </a:r>
            <a:endParaRPr sz="75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2208371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3370421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4532471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8471" y="5108733"/>
            <a:ext cx="114300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8471" y="6270783"/>
            <a:ext cx="114300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38471" y="7432833"/>
            <a:ext cx="114300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38471" y="8013858"/>
            <a:ext cx="114300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538471" y="8594883"/>
            <a:ext cx="114300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38471" y="9175908"/>
            <a:ext cx="114300" cy="11429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201475" y="1838160"/>
            <a:ext cx="10373360" cy="8159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10845">
              <a:lnSpc>
                <a:spcPct val="136200"/>
              </a:lnSpc>
              <a:spcBef>
                <a:spcPts val="9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Mortgages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created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equity.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are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endParaRPr sz="2800">
              <a:latin typeface="Trebuchet MS"/>
              <a:cs typeface="Trebuchet MS"/>
            </a:endParaRPr>
          </a:p>
          <a:p>
            <a:pPr marL="12700" marR="520700">
              <a:lnSpc>
                <a:spcPts val="4570"/>
              </a:lnSpc>
              <a:spcBef>
                <a:spcPts val="360"/>
              </a:spcBef>
            </a:pP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mortgages</a:t>
            </a:r>
            <a:r>
              <a:rPr sz="28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‘plug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gap’</a:t>
            </a:r>
            <a:r>
              <a:rPr sz="28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might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failed.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b="1" spc="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5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2800">
              <a:latin typeface="Trebuchet MS"/>
              <a:cs typeface="Trebuchet MS"/>
            </a:endParaRPr>
          </a:p>
          <a:p>
            <a:pPr marL="617220" marR="34925">
              <a:lnSpc>
                <a:spcPts val="4580"/>
              </a:lnSpc>
              <a:spcBef>
                <a:spcPts val="355"/>
              </a:spcBef>
            </a:pP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created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deed,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demise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(temp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ownership/lease)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2800" b="1" spc="-100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10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ss85-</a:t>
            </a:r>
            <a:r>
              <a:rPr sz="2800" b="1" spc="-35" dirty="0">
                <a:solidFill>
                  <a:srgbClr val="292959"/>
                </a:solidFill>
                <a:latin typeface="Trebuchet MS"/>
                <a:cs typeface="Trebuchet MS"/>
              </a:rPr>
              <a:t>86</a:t>
            </a:r>
            <a:r>
              <a:rPr sz="2800" b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):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850"/>
              </a:spcBef>
            </a:pP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compliance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statutory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formalities: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9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8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80" dirty="0">
                <a:solidFill>
                  <a:srgbClr val="292959"/>
                </a:solidFill>
                <a:latin typeface="Trebuchet MS"/>
                <a:cs typeface="Trebuchet MS"/>
              </a:rPr>
              <a:t>(Misc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b="1" spc="-40" dirty="0">
                <a:solidFill>
                  <a:srgbClr val="292959"/>
                </a:solidFill>
                <a:latin typeface="Trebuchet MS"/>
                <a:cs typeface="Trebuchet MS"/>
              </a:rPr>
              <a:t>Provisions)</a:t>
            </a:r>
            <a:r>
              <a:rPr sz="28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8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80" dirty="0">
                <a:solidFill>
                  <a:srgbClr val="292959"/>
                </a:solidFill>
                <a:latin typeface="Trebuchet MS"/>
                <a:cs typeface="Trebuchet MS"/>
              </a:rPr>
              <a:t>1989</a:t>
            </a:r>
            <a:endParaRPr sz="2800">
              <a:latin typeface="Trebuchet MS"/>
              <a:cs typeface="Trebuchet MS"/>
            </a:endParaRPr>
          </a:p>
          <a:p>
            <a:pPr marL="617220" marR="3313429">
              <a:lnSpc>
                <a:spcPts val="4580"/>
              </a:lnSpc>
              <a:spcBef>
                <a:spcPts val="355"/>
              </a:spcBef>
            </a:pP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recorded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register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2800" b="1" spc="-105" dirty="0">
                <a:solidFill>
                  <a:srgbClr val="292959"/>
                </a:solidFill>
                <a:latin typeface="Trebuchet MS"/>
                <a:cs typeface="Trebuchet MS"/>
              </a:rPr>
              <a:t>LRA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2002,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" dirty="0">
                <a:solidFill>
                  <a:srgbClr val="292959"/>
                </a:solidFill>
                <a:latin typeface="Trebuchet MS"/>
                <a:cs typeface="Trebuchet MS"/>
              </a:rPr>
              <a:t>s23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)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28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holds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850"/>
              </a:spcBef>
            </a:pP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legally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binding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contract: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Registry</a:t>
            </a:r>
            <a:endParaRPr sz="2800">
              <a:latin typeface="Trebuchet MS"/>
              <a:cs typeface="Trebuchet MS"/>
            </a:endParaRPr>
          </a:p>
          <a:p>
            <a:pPr marL="617220" marR="411480">
              <a:lnSpc>
                <a:spcPts val="4570"/>
              </a:lnSpc>
              <a:spcBef>
                <a:spcPts val="160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continues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exist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charge,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until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fully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repaid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charge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removed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49002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10" dirty="0">
                <a:solidFill>
                  <a:srgbClr val="E65385"/>
                </a:solidFill>
              </a:rPr>
              <a:t>LEGAL</a:t>
            </a:r>
            <a:r>
              <a:rPr sz="7500" spc="-440" dirty="0">
                <a:solidFill>
                  <a:srgbClr val="E65385"/>
                </a:solidFill>
              </a:rPr>
              <a:t> </a:t>
            </a:r>
            <a:r>
              <a:rPr sz="7500" spc="465" dirty="0">
                <a:solidFill>
                  <a:srgbClr val="E65385"/>
                </a:solidFill>
              </a:rPr>
              <a:t>V</a:t>
            </a:r>
            <a:r>
              <a:rPr sz="7500" spc="-409" dirty="0">
                <a:solidFill>
                  <a:srgbClr val="E65385"/>
                </a:solidFill>
              </a:rPr>
              <a:t> </a:t>
            </a:r>
            <a:r>
              <a:rPr sz="7500" spc="-180" dirty="0"/>
              <a:t>EQUITABLE</a:t>
            </a:r>
            <a:r>
              <a:rPr sz="7500" spc="-390" dirty="0"/>
              <a:t> </a:t>
            </a:r>
            <a:r>
              <a:rPr sz="7500" spc="345" dirty="0"/>
              <a:t>MORTGAGES</a:t>
            </a:r>
            <a:endParaRPr sz="7500"/>
          </a:p>
        </p:txBody>
      </p:sp>
      <p:pic>
        <p:nvPicPr>
          <p:cNvPr id="13" name="object 1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589837" y="3018013"/>
            <a:ext cx="6696074" cy="446722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589837" y="2366917"/>
            <a:ext cx="6696075" cy="7372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09834" y="2238851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38496" y="2938939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738496" y="3643788"/>
            <a:ext cx="142875" cy="142874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476684" y="4353401"/>
            <a:ext cx="133350" cy="133350"/>
          </a:xfrm>
          <a:custGeom>
            <a:avLst/>
            <a:gdLst/>
            <a:ahLst/>
            <a:cxnLst/>
            <a:rect l="l" t="t" r="r" b="b"/>
            <a:pathLst>
              <a:path w="133350" h="133350">
                <a:moveTo>
                  <a:pt x="133349" y="133349"/>
                </a:moveTo>
                <a:lnTo>
                  <a:pt x="0" y="133349"/>
                </a:lnTo>
                <a:lnTo>
                  <a:pt x="0" y="0"/>
                </a:lnTo>
                <a:lnTo>
                  <a:pt x="133349" y="0"/>
                </a:lnTo>
                <a:lnTo>
                  <a:pt x="133349" y="13334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76684" y="5058251"/>
            <a:ext cx="133350" cy="133350"/>
          </a:xfrm>
          <a:custGeom>
            <a:avLst/>
            <a:gdLst/>
            <a:ahLst/>
            <a:cxnLst/>
            <a:rect l="l" t="t" r="r" b="b"/>
            <a:pathLst>
              <a:path w="133350" h="133350">
                <a:moveTo>
                  <a:pt x="133349" y="133349"/>
                </a:moveTo>
                <a:lnTo>
                  <a:pt x="0" y="133349"/>
                </a:lnTo>
                <a:lnTo>
                  <a:pt x="0" y="0"/>
                </a:lnTo>
                <a:lnTo>
                  <a:pt x="133349" y="0"/>
                </a:lnTo>
                <a:lnTo>
                  <a:pt x="133349" y="13334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738496" y="7168038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331104" y="1807680"/>
            <a:ext cx="10036810" cy="7073900"/>
          </a:xfrm>
          <a:prstGeom prst="rect">
            <a:avLst/>
          </a:prstGeom>
        </p:spPr>
        <p:txBody>
          <a:bodyPr vert="horz" wrap="square" lIns="0" tIns="199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3400" b="1" spc="-2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400" b="1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b="1" spc="65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3400">
              <a:latin typeface="Trebuchet MS"/>
              <a:cs typeface="Trebuchet MS"/>
            </a:endParaRPr>
          </a:p>
          <a:p>
            <a:pPr marL="746125" marR="528320">
              <a:lnSpc>
                <a:spcPct val="136000"/>
              </a:lnSpc>
            </a:pPr>
            <a:r>
              <a:rPr sz="3400" spc="-185" dirty="0">
                <a:solidFill>
                  <a:srgbClr val="292959"/>
                </a:solidFill>
                <a:latin typeface="Trebuchet MS"/>
                <a:cs typeface="Trebuchet MS"/>
              </a:rPr>
              <a:t>rare,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4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14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40" dirty="0">
                <a:solidFill>
                  <a:srgbClr val="292959"/>
                </a:solidFill>
                <a:latin typeface="Trebuchet MS"/>
                <a:cs typeface="Trebuchet MS"/>
              </a:rPr>
              <a:t>grant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14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0" dirty="0">
                <a:solidFill>
                  <a:srgbClr val="292959"/>
                </a:solidFill>
                <a:latin typeface="Trebuchet MS"/>
                <a:cs typeface="Trebuchet MS"/>
              </a:rPr>
              <a:t>interest 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0" dirty="0">
                <a:solidFill>
                  <a:srgbClr val="292959"/>
                </a:solidFill>
                <a:latin typeface="Trebuchet MS"/>
                <a:cs typeface="Trebuchet MS"/>
              </a:rPr>
              <a:t>arise</a:t>
            </a:r>
            <a:r>
              <a:rPr sz="34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" dirty="0">
                <a:solidFill>
                  <a:srgbClr val="292959"/>
                </a:solidFill>
                <a:latin typeface="Trebuchet MS"/>
                <a:cs typeface="Trebuchet MS"/>
              </a:rPr>
              <a:t>because</a:t>
            </a:r>
            <a:endParaRPr sz="3400">
              <a:latin typeface="Trebuchet MS"/>
              <a:cs typeface="Trebuchet MS"/>
            </a:endParaRPr>
          </a:p>
          <a:p>
            <a:pPr marL="1480185" marR="180975">
              <a:lnSpc>
                <a:spcPct val="136000"/>
              </a:lnSpc>
            </a:pPr>
            <a:r>
              <a:rPr sz="3400" spc="-3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4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0" dirty="0">
                <a:solidFill>
                  <a:srgbClr val="292959"/>
                </a:solidFill>
                <a:latin typeface="Trebuchet MS"/>
                <a:cs typeface="Trebuchet MS"/>
              </a:rPr>
              <a:t>holds</a:t>
            </a:r>
            <a:r>
              <a:rPr sz="3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8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20" dirty="0">
                <a:solidFill>
                  <a:srgbClr val="292959"/>
                </a:solidFill>
                <a:latin typeface="Trebuchet MS"/>
                <a:cs typeface="Trebuchet MS"/>
              </a:rPr>
              <a:t>land </a:t>
            </a:r>
            <a:r>
              <a:rPr sz="3400" spc="-10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4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because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45" dirty="0">
                <a:solidFill>
                  <a:srgbClr val="292959"/>
                </a:solidFill>
                <a:latin typeface="Trebuchet MS"/>
                <a:cs typeface="Trebuchet MS"/>
              </a:rPr>
              <a:t>(legal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30" dirty="0">
                <a:solidFill>
                  <a:srgbClr val="292959"/>
                </a:solidFill>
                <a:latin typeface="Trebuchet MS"/>
                <a:cs typeface="Trebuchet MS"/>
              </a:rPr>
              <a:t>mortgage)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" dirty="0">
                <a:solidFill>
                  <a:srgbClr val="292959"/>
                </a:solidFill>
                <a:latin typeface="Trebuchet MS"/>
                <a:cs typeface="Trebuchet MS"/>
              </a:rPr>
              <a:t>contract </a:t>
            </a:r>
            <a:r>
              <a:rPr sz="3400" spc="-25" dirty="0">
                <a:solidFill>
                  <a:srgbClr val="292959"/>
                </a:solidFill>
                <a:latin typeface="Trebuchet MS"/>
                <a:cs typeface="Trebuchet MS"/>
              </a:rPr>
              <a:t>declared</a:t>
            </a:r>
            <a:r>
              <a:rPr sz="34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70" dirty="0">
                <a:solidFill>
                  <a:srgbClr val="292959"/>
                </a:solidFill>
                <a:latin typeface="Trebuchet MS"/>
                <a:cs typeface="Trebuchet MS"/>
              </a:rPr>
              <a:t>defective....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eg.</a:t>
            </a:r>
            <a:r>
              <a:rPr sz="34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34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4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25" dirty="0">
                <a:solidFill>
                  <a:srgbClr val="292959"/>
                </a:solidFill>
                <a:latin typeface="Trebuchet MS"/>
                <a:cs typeface="Trebuchet MS"/>
              </a:rPr>
              <a:t>failure</a:t>
            </a:r>
            <a:r>
              <a:rPr sz="3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400" spc="-145" dirty="0">
                <a:solidFill>
                  <a:srgbClr val="292959"/>
                </a:solidFill>
                <a:latin typeface="Trebuchet MS"/>
                <a:cs typeface="Trebuchet MS"/>
              </a:rPr>
              <a:t>register,</a:t>
            </a:r>
            <a:r>
              <a:rPr sz="3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0" dirty="0">
                <a:solidFill>
                  <a:srgbClr val="292959"/>
                </a:solidFill>
                <a:latin typeface="Trebuchet MS"/>
                <a:cs typeface="Trebuchet MS"/>
              </a:rPr>
              <a:t>fraud</a:t>
            </a:r>
            <a:r>
              <a:rPr sz="34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4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70" dirty="0">
                <a:solidFill>
                  <a:srgbClr val="292959"/>
                </a:solidFill>
                <a:latin typeface="Trebuchet MS"/>
                <a:cs typeface="Trebuchet MS"/>
              </a:rPr>
              <a:t>part</a:t>
            </a:r>
            <a:r>
              <a:rPr sz="34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4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endParaRPr sz="3400">
              <a:latin typeface="Trebuchet MS"/>
              <a:cs typeface="Trebuchet MS"/>
            </a:endParaRPr>
          </a:p>
          <a:p>
            <a:pPr marL="746125" marR="5080" algn="just">
              <a:lnSpc>
                <a:spcPct val="136000"/>
              </a:lnSpc>
            </a:pP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400" spc="-2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4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4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3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34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4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70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4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2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4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292959"/>
                </a:solidFill>
                <a:latin typeface="Trebuchet MS"/>
                <a:cs typeface="Trebuchet MS"/>
              </a:rPr>
              <a:t>its </a:t>
            </a:r>
            <a:r>
              <a:rPr sz="3400" spc="-35" dirty="0">
                <a:solidFill>
                  <a:srgbClr val="292959"/>
                </a:solidFill>
                <a:latin typeface="Trebuchet MS"/>
                <a:cs typeface="Trebuchet MS"/>
              </a:rPr>
              <a:t>own</a:t>
            </a:r>
            <a:r>
              <a:rPr sz="3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2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4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14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0" dirty="0">
                <a:solidFill>
                  <a:srgbClr val="292959"/>
                </a:solidFill>
                <a:latin typeface="Trebuchet MS"/>
                <a:cs typeface="Trebuchet MS"/>
              </a:rPr>
              <a:t>protected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5" dirty="0">
                <a:solidFill>
                  <a:srgbClr val="292959"/>
                </a:solidFill>
                <a:latin typeface="Trebuchet MS"/>
                <a:cs typeface="Trebuchet MS"/>
              </a:rPr>
              <a:t>registration</a:t>
            </a:r>
            <a:r>
              <a:rPr sz="3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400" spc="14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400" spc="-10" dirty="0">
                <a:solidFill>
                  <a:srgbClr val="292959"/>
                </a:solidFill>
                <a:latin typeface="Trebuchet MS"/>
                <a:cs typeface="Trebuchet MS"/>
              </a:rPr>
              <a:t>notice.</a:t>
            </a:r>
            <a:endParaRPr sz="34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49002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10" dirty="0">
                <a:solidFill>
                  <a:srgbClr val="E65385"/>
                </a:solidFill>
              </a:rPr>
              <a:t>LEGAL</a:t>
            </a:r>
            <a:r>
              <a:rPr sz="7500" spc="-440" dirty="0">
                <a:solidFill>
                  <a:srgbClr val="E65385"/>
                </a:solidFill>
              </a:rPr>
              <a:t> </a:t>
            </a:r>
            <a:r>
              <a:rPr sz="7500" spc="465" dirty="0">
                <a:solidFill>
                  <a:srgbClr val="E65385"/>
                </a:solidFill>
              </a:rPr>
              <a:t>V</a:t>
            </a:r>
            <a:r>
              <a:rPr sz="7500" spc="-409" dirty="0">
                <a:solidFill>
                  <a:srgbClr val="E65385"/>
                </a:solidFill>
              </a:rPr>
              <a:t> </a:t>
            </a:r>
            <a:r>
              <a:rPr sz="7500" spc="-180" dirty="0"/>
              <a:t>EQUITABLE</a:t>
            </a:r>
            <a:r>
              <a:rPr sz="7500" spc="-390" dirty="0"/>
              <a:t> </a:t>
            </a:r>
            <a:r>
              <a:rPr sz="7500" spc="345" dirty="0"/>
              <a:t>MORTGAGES</a:t>
            </a:r>
            <a:endParaRPr sz="75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2218848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2866548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3514248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4161948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246" y="4804886"/>
            <a:ext cx="133349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43246" y="5452586"/>
            <a:ext cx="133349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6105048"/>
            <a:ext cx="123825" cy="1238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6752748"/>
            <a:ext cx="123825" cy="1238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71734" y="7400449"/>
            <a:ext cx="123825" cy="12382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8048148"/>
            <a:ext cx="123825" cy="12382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9343548"/>
            <a:ext cx="123825" cy="1238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71734" y="9991248"/>
            <a:ext cx="123825" cy="12382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266364" y="1818157"/>
            <a:ext cx="15760700" cy="8445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094864">
              <a:lnSpc>
                <a:spcPct val="137100"/>
              </a:lnSpc>
              <a:spcBef>
                <a:spcPts val="100"/>
              </a:spcBef>
            </a:pP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duties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mortgage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Historically,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1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perceived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rights,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endParaRPr sz="3100">
              <a:latin typeface="Trebuchet MS"/>
              <a:cs typeface="Trebuchet MS"/>
            </a:endParaRPr>
          </a:p>
          <a:p>
            <a:pPr marL="12700" marR="1385570">
              <a:lnSpc>
                <a:spcPct val="137100"/>
              </a:lnSpc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legally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binding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enjoy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contractual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rights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1925: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ways</a:t>
            </a:r>
            <a:r>
              <a:rPr sz="31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create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charge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(deed)</a:t>
            </a:r>
            <a:endParaRPr sz="3100">
              <a:latin typeface="Trebuchet MS"/>
              <a:cs typeface="Trebuchet MS"/>
            </a:endParaRPr>
          </a:p>
          <a:p>
            <a:pPr marL="12700" marR="100330">
              <a:lnSpc>
                <a:spcPct val="137100"/>
              </a:lnSpc>
            </a:pP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gives</a:t>
            </a:r>
            <a:r>
              <a:rPr sz="31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rise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70" dirty="0">
                <a:solidFill>
                  <a:srgbClr val="292959"/>
                </a:solidFill>
                <a:latin typeface="Trebuchet MS"/>
                <a:cs typeface="Trebuchet MS"/>
              </a:rPr>
              <a:t>equity</a:t>
            </a:r>
            <a:r>
              <a:rPr sz="31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b="1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50" dirty="0">
                <a:solidFill>
                  <a:srgbClr val="292959"/>
                </a:solidFill>
                <a:latin typeface="Trebuchet MS"/>
                <a:cs typeface="Trebuchet MS"/>
              </a:rPr>
              <a:t>redemption: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enjoyed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pending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repayment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debt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key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dates: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lifespan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3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six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months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31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end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20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redeem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3100">
              <a:latin typeface="Trebuchet MS"/>
              <a:cs typeface="Trebuchet MS"/>
            </a:endParaRPr>
          </a:p>
          <a:p>
            <a:pPr marL="12700" marR="5080">
              <a:lnSpc>
                <a:spcPct val="137100"/>
              </a:lnSpc>
            </a:pP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redeem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mortgage,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rather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bound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for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term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(e.g.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65" dirty="0">
                <a:solidFill>
                  <a:srgbClr val="292959"/>
                </a:solidFill>
                <a:latin typeface="Trebuchet MS"/>
                <a:cs typeface="Trebuchet MS"/>
              </a:rPr>
              <a:t>25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years)</a:t>
            </a:r>
            <a:endParaRPr sz="3100">
              <a:latin typeface="Trebuchet MS"/>
              <a:cs typeface="Trebuchet MS"/>
            </a:endParaRPr>
          </a:p>
          <a:p>
            <a:pPr marL="12700" marR="4657090">
              <a:lnSpc>
                <a:spcPct val="137100"/>
              </a:lnSpc>
            </a:pP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essential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redeem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time.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windfall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1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want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ensure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priority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499679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85" dirty="0">
                <a:solidFill>
                  <a:srgbClr val="E65385"/>
                </a:solidFill>
              </a:rPr>
              <a:t>ENFORCEABILITY</a:t>
            </a:r>
            <a:r>
              <a:rPr sz="7500" spc="-475" dirty="0">
                <a:solidFill>
                  <a:srgbClr val="E65385"/>
                </a:solidFill>
              </a:rPr>
              <a:t> </a:t>
            </a:r>
            <a:r>
              <a:rPr sz="7500" dirty="0"/>
              <a:t>OF</a:t>
            </a:r>
            <a:r>
              <a:rPr sz="7500" spc="-470" dirty="0"/>
              <a:t> </a:t>
            </a:r>
            <a:r>
              <a:rPr sz="7500" spc="345" dirty="0"/>
              <a:t>MORTGAGES</a:t>
            </a:r>
            <a:endParaRPr sz="75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2235041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3568541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62296" y="4230528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62296" y="4897278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81259" y="5568791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62296" y="6230778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62296" y="6897528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62296" y="8231028"/>
            <a:ext cx="142875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287944" y="1827359"/>
            <a:ext cx="16325215" cy="802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10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unfair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stipulation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changes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time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prevents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repayment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70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thus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keeping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alive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Unconscionable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struck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down: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i="1" spc="225" dirty="0">
                <a:solidFill>
                  <a:srgbClr val="292959"/>
                </a:solidFill>
                <a:latin typeface="Gill Sans MT"/>
                <a:cs typeface="Gill Sans MT"/>
              </a:rPr>
              <a:t>Cityland</a:t>
            </a:r>
            <a:r>
              <a:rPr sz="3200" i="1" spc="-25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i="1" spc="180" dirty="0">
                <a:solidFill>
                  <a:srgbClr val="292959"/>
                </a:solidFill>
                <a:latin typeface="Gill Sans MT"/>
                <a:cs typeface="Gill Sans MT"/>
              </a:rPr>
              <a:t>Properties</a:t>
            </a:r>
            <a:r>
              <a:rPr sz="3200" i="1" spc="-25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i="1" spc="155" dirty="0">
                <a:solidFill>
                  <a:srgbClr val="292959"/>
                </a:solidFill>
                <a:latin typeface="Gill Sans MT"/>
                <a:cs typeface="Gill Sans MT"/>
              </a:rPr>
              <a:t>v</a:t>
            </a:r>
            <a:r>
              <a:rPr sz="3200" i="1" spc="-20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i="1" spc="160" dirty="0">
                <a:solidFill>
                  <a:srgbClr val="292959"/>
                </a:solidFill>
                <a:latin typeface="Gill Sans MT"/>
                <a:cs typeface="Gill Sans MT"/>
              </a:rPr>
              <a:t>Dabrah</a:t>
            </a:r>
            <a:r>
              <a:rPr sz="3200" i="1" spc="-25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[1968]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Ch.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5" dirty="0">
                <a:solidFill>
                  <a:srgbClr val="292959"/>
                </a:solidFill>
                <a:latin typeface="Trebuchet MS"/>
                <a:cs typeface="Trebuchet MS"/>
              </a:rPr>
              <a:t>166: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25" dirty="0">
                <a:solidFill>
                  <a:srgbClr val="292959"/>
                </a:solidFill>
                <a:latin typeface="Trebuchet MS"/>
                <a:cs typeface="Trebuchet MS"/>
              </a:rPr>
              <a:t>57%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rate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unfair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unconscionable</a:t>
            </a:r>
            <a:endParaRPr sz="3200">
              <a:latin typeface="Trebuchet MS"/>
              <a:cs typeface="Trebuchet MS"/>
            </a:endParaRPr>
          </a:p>
          <a:p>
            <a:pPr marL="12700" marR="70485" indent="690245">
              <a:lnSpc>
                <a:spcPct val="136700"/>
              </a:lnSpc>
            </a:pPr>
            <a:r>
              <a:rPr sz="3200" i="1" spc="254" dirty="0">
                <a:solidFill>
                  <a:srgbClr val="292959"/>
                </a:solidFill>
                <a:latin typeface="Gill Sans MT"/>
                <a:cs typeface="Gill Sans MT"/>
              </a:rPr>
              <a:t>Jones</a:t>
            </a:r>
            <a:r>
              <a:rPr sz="3200" i="1" spc="-40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i="1" spc="155" dirty="0">
                <a:solidFill>
                  <a:srgbClr val="292959"/>
                </a:solidFill>
                <a:latin typeface="Gill Sans MT"/>
                <a:cs typeface="Gill Sans MT"/>
              </a:rPr>
              <a:t>v</a:t>
            </a:r>
            <a:r>
              <a:rPr sz="3200" i="1" spc="-35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i="1" spc="180" dirty="0">
                <a:solidFill>
                  <a:srgbClr val="292959"/>
                </a:solidFill>
                <a:latin typeface="Gill Sans MT"/>
                <a:cs typeface="Gill Sans MT"/>
              </a:rPr>
              <a:t>Morgan</a:t>
            </a:r>
            <a:r>
              <a:rPr sz="3200" i="1" spc="-25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[2001]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65" dirty="0">
                <a:solidFill>
                  <a:srgbClr val="292959"/>
                </a:solidFill>
                <a:latin typeface="Trebuchet MS"/>
                <a:cs typeface="Trebuchet MS"/>
              </a:rPr>
              <a:t>EWCA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Civ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995: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90" dirty="0">
                <a:solidFill>
                  <a:srgbClr val="292959"/>
                </a:solidFill>
                <a:latin typeface="Trebuchet MS"/>
                <a:cs typeface="Trebuchet MS"/>
              </a:rPr>
              <a:t>50%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rate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fair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thus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unconscionable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equity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redemption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protect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‘unfair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65" dirty="0">
                <a:solidFill>
                  <a:srgbClr val="292959"/>
                </a:solidFill>
                <a:latin typeface="Trebuchet MS"/>
                <a:cs typeface="Trebuchet MS"/>
              </a:rPr>
              <a:t>terms’,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safeguards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endParaRPr sz="3200">
              <a:latin typeface="Trebuchet MS"/>
              <a:cs typeface="Trebuchet MS"/>
            </a:endParaRPr>
          </a:p>
          <a:p>
            <a:pPr marL="702945" marR="674370">
              <a:lnSpc>
                <a:spcPct val="136700"/>
              </a:lnSpc>
            </a:pP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consumer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protection: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mortgagors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enough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information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entrering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contract,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about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risks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conditions.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Significant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loan,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subject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usual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40" dirty="0">
                <a:solidFill>
                  <a:srgbClr val="292959"/>
                </a:solidFill>
                <a:latin typeface="Trebuchet MS"/>
                <a:cs typeface="Trebuchet MS"/>
              </a:rPr>
              <a:t>CP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law. </a:t>
            </a:r>
            <a:r>
              <a:rPr sz="3200" b="1" i="1" spc="-40" dirty="0">
                <a:solidFill>
                  <a:srgbClr val="292959"/>
                </a:solidFill>
                <a:latin typeface="Trebuchet MS"/>
                <a:cs typeface="Trebuchet MS"/>
              </a:rPr>
              <a:t>Fairclough</a:t>
            </a:r>
            <a:r>
              <a:rPr sz="32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20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2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110" dirty="0">
                <a:solidFill>
                  <a:srgbClr val="292959"/>
                </a:solidFill>
                <a:latin typeface="Trebuchet MS"/>
                <a:cs typeface="Trebuchet MS"/>
              </a:rPr>
              <a:t>Swan</a:t>
            </a:r>
            <a:r>
              <a:rPr sz="32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105" dirty="0">
                <a:solidFill>
                  <a:srgbClr val="292959"/>
                </a:solidFill>
                <a:latin typeface="Trebuchet MS"/>
                <a:cs typeface="Trebuchet MS"/>
              </a:rPr>
              <a:t>Brewery</a:t>
            </a:r>
            <a:r>
              <a:rPr sz="32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440" dirty="0">
                <a:solidFill>
                  <a:srgbClr val="292959"/>
                </a:solidFill>
                <a:latin typeface="Trebuchet MS"/>
                <a:cs typeface="Trebuchet MS"/>
              </a:rPr>
              <a:t>[1912]</a:t>
            </a:r>
            <a:r>
              <a:rPr sz="32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280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3200" b="1" spc="-145" dirty="0">
                <a:solidFill>
                  <a:srgbClr val="292959"/>
                </a:solidFill>
                <a:latin typeface="Trebuchet MS"/>
                <a:cs typeface="Trebuchet MS"/>
              </a:rPr>
              <a:t> 565:</a:t>
            </a:r>
            <a:r>
              <a:rPr sz="32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condition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restricted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redemption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until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6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months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held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unfair,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rendering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tto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redemption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‘illusionary’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644271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170" dirty="0">
                <a:solidFill>
                  <a:srgbClr val="E65385"/>
                </a:solidFill>
              </a:rPr>
              <a:t>UNFAIR</a:t>
            </a:r>
            <a:r>
              <a:rPr sz="7500" spc="-385" dirty="0">
                <a:solidFill>
                  <a:srgbClr val="E65385"/>
                </a:solidFill>
              </a:rPr>
              <a:t> </a:t>
            </a:r>
            <a:r>
              <a:rPr sz="7500" spc="125" dirty="0"/>
              <a:t>TERMS</a:t>
            </a:r>
            <a:endParaRPr sz="75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2235041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2901791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62296" y="4230528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62296" y="5564028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81259" y="6902291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81259" y="7569041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62296" y="8231028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287944" y="1827359"/>
            <a:ext cx="16379190" cy="7359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92150">
              <a:lnSpc>
                <a:spcPct val="136700"/>
              </a:lnSpc>
              <a:spcBef>
                <a:spcPts val="100"/>
              </a:spcBef>
            </a:pP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mortgages,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other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contractual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agreement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Arises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85" dirty="0">
                <a:solidFill>
                  <a:srgbClr val="292959"/>
                </a:solidFill>
                <a:latin typeface="Trebuchet MS"/>
                <a:cs typeface="Trebuchet MS"/>
              </a:rPr>
              <a:t>rarely: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decisions</a:t>
            </a:r>
            <a:r>
              <a:rPr sz="32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because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pressure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exerted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may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well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influence.</a:t>
            </a:r>
            <a:endParaRPr sz="3200">
              <a:latin typeface="Trebuchet MS"/>
              <a:cs typeface="Trebuchet MS"/>
            </a:endParaRPr>
          </a:p>
          <a:p>
            <a:pPr marL="702945" marR="5080">
              <a:lnSpc>
                <a:spcPct val="136700"/>
              </a:lnSpc>
            </a:pP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Actual</a:t>
            </a:r>
            <a:r>
              <a:rPr sz="32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influence: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improper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pressure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actions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parties,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e.g.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pressure,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coercion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unlawful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threats</a:t>
            </a:r>
            <a:endParaRPr sz="3200">
              <a:latin typeface="Trebuchet MS"/>
              <a:cs typeface="Trebuchet MS"/>
            </a:endParaRPr>
          </a:p>
          <a:p>
            <a:pPr marL="702945" marR="544195">
              <a:lnSpc>
                <a:spcPct val="136700"/>
              </a:lnSpc>
            </a:pP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Presumed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influence: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acquired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ability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two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people,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unfair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advantage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(breach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trust)</a:t>
            </a:r>
            <a:endParaRPr sz="32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141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aside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established</a:t>
            </a:r>
            <a:endParaRPr sz="3200">
              <a:latin typeface="Trebuchet MS"/>
              <a:cs typeface="Trebuchet MS"/>
            </a:endParaRPr>
          </a:p>
          <a:p>
            <a:pPr marL="702945" marR="768985" indent="-690880" algn="just">
              <a:lnSpc>
                <a:spcPct val="136700"/>
              </a:lnSpc>
            </a:pP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Solicitors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duty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care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clients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regarding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(Etridge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protocol)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steps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gain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protection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risk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being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later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argued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mortgagor.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799338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10" dirty="0">
                <a:solidFill>
                  <a:srgbClr val="E65385"/>
                </a:solidFill>
              </a:rPr>
              <a:t>UNDUE</a:t>
            </a:r>
            <a:r>
              <a:rPr sz="7500" spc="-330" dirty="0">
                <a:solidFill>
                  <a:srgbClr val="E65385"/>
                </a:solidFill>
              </a:rPr>
              <a:t> </a:t>
            </a:r>
            <a:r>
              <a:rPr sz="7500" spc="-135" dirty="0"/>
              <a:t>INFLUENCE</a:t>
            </a:r>
            <a:endParaRPr sz="75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305327" y="8301340"/>
            <a:ext cx="5267325" cy="1067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0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r>
              <a:rPr sz="3400" b="1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305" dirty="0">
                <a:solidFill>
                  <a:srgbClr val="FFFFFF"/>
                </a:solidFill>
                <a:latin typeface="Gill Sans MT"/>
                <a:cs typeface="Gill Sans MT"/>
              </a:rPr>
              <a:t>BCCI</a:t>
            </a:r>
            <a:r>
              <a:rPr sz="3400" i="1" spc="-5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65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3400" i="1" spc="-5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290" dirty="0">
                <a:solidFill>
                  <a:srgbClr val="FFFFFF"/>
                </a:solidFill>
                <a:latin typeface="Gill Sans MT"/>
                <a:cs typeface="Gill Sans MT"/>
              </a:rPr>
              <a:t>Aboody</a:t>
            </a:r>
            <a:endParaRPr sz="3400">
              <a:latin typeface="Gill Sans MT"/>
              <a:cs typeface="Gill Sans MT"/>
            </a:endParaRPr>
          </a:p>
          <a:p>
            <a:pPr algn="ctr">
              <a:lnSpc>
                <a:spcPct val="100000"/>
              </a:lnSpc>
              <a:spcBef>
                <a:spcPts val="45"/>
              </a:spcBef>
            </a:pPr>
            <a:r>
              <a:rPr sz="3400" spc="-160" dirty="0">
                <a:solidFill>
                  <a:srgbClr val="FFFFFF"/>
                </a:solidFill>
                <a:latin typeface="Trebuchet MS"/>
                <a:cs typeface="Trebuchet MS"/>
              </a:rPr>
              <a:t>[1990]</a:t>
            </a:r>
            <a:r>
              <a:rPr sz="34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825" dirty="0">
                <a:solidFill>
                  <a:srgbClr val="FFFFFF"/>
                </a:solidFill>
                <a:latin typeface="Trebuchet MS"/>
                <a:cs typeface="Trebuchet MS"/>
              </a:rPr>
              <a:t>1</a:t>
            </a:r>
            <a:r>
              <a:rPr sz="3400" spc="-100" dirty="0">
                <a:solidFill>
                  <a:srgbClr val="FFFFFF"/>
                </a:solidFill>
                <a:latin typeface="Trebuchet MS"/>
                <a:cs typeface="Trebuchet MS"/>
              </a:rPr>
              <a:t> Q.B.</a:t>
            </a:r>
            <a:r>
              <a:rPr sz="34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40" dirty="0">
                <a:solidFill>
                  <a:srgbClr val="FFFFFF"/>
                </a:solidFill>
                <a:latin typeface="Trebuchet MS"/>
                <a:cs typeface="Trebuchet MS"/>
              </a:rPr>
              <a:t>923</a:t>
            </a:r>
            <a:endParaRPr sz="34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331398" y="1165006"/>
            <a:ext cx="4310380" cy="107315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25"/>
              </a:spcBef>
            </a:pPr>
            <a:r>
              <a:rPr sz="3000" b="1" spc="190" dirty="0">
                <a:latin typeface="Trebuchet MS"/>
                <a:cs typeface="Trebuchet MS"/>
              </a:rPr>
              <a:t>Class</a:t>
            </a:r>
            <a:r>
              <a:rPr sz="3000" b="1" spc="-150" dirty="0">
                <a:latin typeface="Trebuchet MS"/>
                <a:cs typeface="Trebuchet MS"/>
              </a:rPr>
              <a:t> </a:t>
            </a:r>
            <a:r>
              <a:rPr sz="3000" b="1" spc="-190" dirty="0">
                <a:latin typeface="Trebuchet MS"/>
                <a:cs typeface="Trebuchet MS"/>
              </a:rPr>
              <a:t>2B:</a:t>
            </a:r>
            <a:r>
              <a:rPr sz="3000" b="1" spc="-145" dirty="0">
                <a:latin typeface="Trebuchet MS"/>
                <a:cs typeface="Trebuchet MS"/>
              </a:rPr>
              <a:t> </a:t>
            </a:r>
            <a:r>
              <a:rPr sz="3000" b="1" spc="-45" dirty="0">
                <a:latin typeface="Trebuchet MS"/>
                <a:cs typeface="Trebuchet MS"/>
              </a:rPr>
              <a:t>that</a:t>
            </a:r>
            <a:r>
              <a:rPr sz="3000" b="1" spc="-145" dirty="0">
                <a:latin typeface="Trebuchet MS"/>
                <a:cs typeface="Trebuchet MS"/>
              </a:rPr>
              <a:t> </a:t>
            </a:r>
            <a:r>
              <a:rPr sz="3000" b="1" i="1" spc="-35" dirty="0">
                <a:latin typeface="Trebuchet MS"/>
                <a:cs typeface="Trebuchet MS"/>
              </a:rPr>
              <a:t>particular</a:t>
            </a:r>
            <a:endParaRPr sz="3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525"/>
              </a:spcBef>
            </a:pPr>
            <a:r>
              <a:rPr sz="3000" b="1" spc="-10" dirty="0">
                <a:latin typeface="Trebuchet MS"/>
                <a:cs typeface="Trebuchet MS"/>
              </a:rPr>
              <a:t>relationship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39887" y="1165006"/>
            <a:ext cx="4609465" cy="4302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10565" marR="702945" algn="ctr">
              <a:lnSpc>
                <a:spcPct val="114599"/>
              </a:lnSpc>
              <a:spcBef>
                <a:spcPts val="100"/>
              </a:spcBef>
            </a:pPr>
            <a:r>
              <a:rPr sz="3000" b="1" spc="190" dirty="0">
                <a:latin typeface="Trebuchet MS"/>
                <a:cs typeface="Trebuchet MS"/>
              </a:rPr>
              <a:t>Class</a:t>
            </a:r>
            <a:r>
              <a:rPr sz="3000" b="1" spc="-145" dirty="0">
                <a:latin typeface="Trebuchet MS"/>
                <a:cs typeface="Trebuchet MS"/>
              </a:rPr>
              <a:t> </a:t>
            </a:r>
            <a:r>
              <a:rPr sz="3000" b="1" spc="-90" dirty="0">
                <a:latin typeface="Trebuchet MS"/>
                <a:cs typeface="Trebuchet MS"/>
              </a:rPr>
              <a:t>2A:</a:t>
            </a:r>
            <a:r>
              <a:rPr sz="3000" b="1" spc="-140" dirty="0">
                <a:latin typeface="Trebuchet MS"/>
                <a:cs typeface="Trebuchet MS"/>
              </a:rPr>
              <a:t> </a:t>
            </a:r>
            <a:r>
              <a:rPr sz="3000" b="1" spc="-10" dirty="0">
                <a:latin typeface="Trebuchet MS"/>
                <a:cs typeface="Trebuchet MS"/>
              </a:rPr>
              <a:t>specific relationships:</a:t>
            </a:r>
            <a:endParaRPr sz="3000">
              <a:latin typeface="Trebuchet MS"/>
              <a:cs typeface="Trebuchet MS"/>
            </a:endParaRPr>
          </a:p>
          <a:p>
            <a:pPr marL="387350" marR="379730" algn="ctr">
              <a:lnSpc>
                <a:spcPct val="114599"/>
              </a:lnSpc>
              <a:spcBef>
                <a:spcPts val="670"/>
              </a:spcBef>
            </a:pPr>
            <a:r>
              <a:rPr sz="3000" spc="-65" dirty="0">
                <a:latin typeface="Trebuchet MS"/>
                <a:cs typeface="Trebuchet MS"/>
              </a:rPr>
              <a:t>Solicitor</a:t>
            </a:r>
            <a:r>
              <a:rPr sz="3000" spc="-105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and</a:t>
            </a:r>
            <a:r>
              <a:rPr sz="3000" spc="-100" dirty="0">
                <a:latin typeface="Trebuchet MS"/>
                <a:cs typeface="Trebuchet MS"/>
              </a:rPr>
              <a:t> </a:t>
            </a:r>
            <a:r>
              <a:rPr sz="3000" spc="-10" dirty="0">
                <a:latin typeface="Trebuchet MS"/>
                <a:cs typeface="Trebuchet MS"/>
              </a:rPr>
              <a:t>client </a:t>
            </a:r>
            <a:r>
              <a:rPr sz="3000" spc="-160" dirty="0">
                <a:latin typeface="Trebuchet MS"/>
                <a:cs typeface="Trebuchet MS"/>
              </a:rPr>
              <a:t>Trustee</a:t>
            </a:r>
            <a:r>
              <a:rPr sz="3000" spc="-50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and</a:t>
            </a:r>
            <a:r>
              <a:rPr sz="3000" spc="-45" dirty="0">
                <a:latin typeface="Trebuchet MS"/>
                <a:cs typeface="Trebuchet MS"/>
              </a:rPr>
              <a:t> </a:t>
            </a:r>
            <a:r>
              <a:rPr sz="3000" spc="-65" dirty="0">
                <a:latin typeface="Trebuchet MS"/>
                <a:cs typeface="Trebuchet MS"/>
              </a:rPr>
              <a:t>beneficiary </a:t>
            </a:r>
            <a:r>
              <a:rPr sz="3000" dirty="0">
                <a:latin typeface="Trebuchet MS"/>
                <a:cs typeface="Trebuchet MS"/>
              </a:rPr>
              <a:t>Guardian</a:t>
            </a:r>
            <a:r>
              <a:rPr sz="3000" spc="-100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and</a:t>
            </a:r>
            <a:r>
              <a:rPr sz="3000" spc="-95" dirty="0">
                <a:latin typeface="Trebuchet MS"/>
                <a:cs typeface="Trebuchet MS"/>
              </a:rPr>
              <a:t> </a:t>
            </a:r>
            <a:r>
              <a:rPr sz="3000" spc="-20" dirty="0">
                <a:latin typeface="Trebuchet MS"/>
                <a:cs typeface="Trebuchet MS"/>
              </a:rPr>
              <a:t>ward</a:t>
            </a:r>
            <a:endParaRPr sz="3000">
              <a:latin typeface="Trebuchet MS"/>
              <a:cs typeface="Trebuchet MS"/>
            </a:endParaRPr>
          </a:p>
          <a:p>
            <a:pPr marL="12700" marR="5080" algn="ctr">
              <a:lnSpc>
                <a:spcPct val="114599"/>
              </a:lnSpc>
            </a:pPr>
            <a:r>
              <a:rPr sz="3000" dirty="0">
                <a:latin typeface="Trebuchet MS"/>
                <a:cs typeface="Trebuchet MS"/>
              </a:rPr>
              <a:t>Medical</a:t>
            </a:r>
            <a:r>
              <a:rPr sz="3000" spc="-110" dirty="0">
                <a:latin typeface="Trebuchet MS"/>
                <a:cs typeface="Trebuchet MS"/>
              </a:rPr>
              <a:t> </a:t>
            </a:r>
            <a:r>
              <a:rPr sz="3000" spc="-55" dirty="0">
                <a:latin typeface="Trebuchet MS"/>
                <a:cs typeface="Trebuchet MS"/>
              </a:rPr>
              <a:t>advisor</a:t>
            </a:r>
            <a:r>
              <a:rPr sz="3000" spc="-110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and</a:t>
            </a:r>
            <a:r>
              <a:rPr sz="3000" spc="-110" dirty="0">
                <a:latin typeface="Trebuchet MS"/>
                <a:cs typeface="Trebuchet MS"/>
              </a:rPr>
              <a:t> </a:t>
            </a:r>
            <a:r>
              <a:rPr sz="3000" spc="-60" dirty="0">
                <a:latin typeface="Trebuchet MS"/>
                <a:cs typeface="Trebuchet MS"/>
              </a:rPr>
              <a:t>patient </a:t>
            </a:r>
            <a:r>
              <a:rPr sz="3000" spc="-90" dirty="0">
                <a:latin typeface="Trebuchet MS"/>
                <a:cs typeface="Trebuchet MS"/>
              </a:rPr>
              <a:t>Parent </a:t>
            </a:r>
            <a:r>
              <a:rPr sz="3000" dirty="0">
                <a:latin typeface="Trebuchet MS"/>
                <a:cs typeface="Trebuchet MS"/>
              </a:rPr>
              <a:t>and</a:t>
            </a:r>
            <a:r>
              <a:rPr sz="3000" spc="-90" dirty="0">
                <a:latin typeface="Trebuchet MS"/>
                <a:cs typeface="Trebuchet MS"/>
              </a:rPr>
              <a:t> </a:t>
            </a:r>
            <a:r>
              <a:rPr sz="3000" spc="-20" dirty="0">
                <a:latin typeface="Trebuchet MS"/>
                <a:cs typeface="Trebuchet MS"/>
              </a:rPr>
              <a:t>child</a:t>
            </a:r>
            <a:endParaRPr sz="3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525"/>
              </a:spcBef>
            </a:pPr>
            <a:r>
              <a:rPr sz="3000" spc="-140" dirty="0">
                <a:latin typeface="Trebuchet MS"/>
                <a:cs typeface="Trebuchet MS"/>
              </a:rPr>
              <a:t>But</a:t>
            </a:r>
            <a:r>
              <a:rPr sz="3000" spc="-95" dirty="0">
                <a:latin typeface="Trebuchet MS"/>
                <a:cs typeface="Trebuchet MS"/>
              </a:rPr>
              <a:t> </a:t>
            </a:r>
            <a:r>
              <a:rPr sz="3000" spc="-90" dirty="0">
                <a:latin typeface="Trebuchet MS"/>
                <a:cs typeface="Trebuchet MS"/>
              </a:rPr>
              <a:t>not</a:t>
            </a:r>
            <a:r>
              <a:rPr sz="3000" spc="-135" dirty="0">
                <a:latin typeface="Trebuchet MS"/>
                <a:cs typeface="Trebuchet MS"/>
              </a:rPr>
              <a:t> </a:t>
            </a:r>
            <a:r>
              <a:rPr sz="3000" spc="-20" dirty="0">
                <a:latin typeface="Trebuchet MS"/>
                <a:cs typeface="Trebuchet MS"/>
              </a:rPr>
              <a:t>husband</a:t>
            </a:r>
            <a:r>
              <a:rPr sz="3000" spc="-155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&amp;</a:t>
            </a:r>
            <a:r>
              <a:rPr sz="3000" spc="-130" dirty="0">
                <a:latin typeface="Trebuchet MS"/>
                <a:cs typeface="Trebuchet MS"/>
              </a:rPr>
              <a:t> </a:t>
            </a:r>
            <a:r>
              <a:rPr sz="3000" spc="-20" dirty="0">
                <a:latin typeface="Trebuchet MS"/>
                <a:cs typeface="Trebuchet MS"/>
              </a:rPr>
              <a:t>wife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94655" y="5965605"/>
            <a:ext cx="4499610" cy="1073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57960" marR="5080" indent="-1445895">
              <a:lnSpc>
                <a:spcPct val="114599"/>
              </a:lnSpc>
              <a:spcBef>
                <a:spcPts val="100"/>
              </a:spcBef>
            </a:pPr>
            <a:r>
              <a:rPr sz="3000" spc="-114" dirty="0">
                <a:latin typeface="Trebuchet MS"/>
                <a:cs typeface="Trebuchet MS"/>
              </a:rPr>
              <a:t>Irrebuttable</a:t>
            </a:r>
            <a:r>
              <a:rPr sz="3000" spc="-65" dirty="0">
                <a:latin typeface="Trebuchet MS"/>
                <a:cs typeface="Trebuchet MS"/>
              </a:rPr>
              <a:t> </a:t>
            </a:r>
            <a:r>
              <a:rPr sz="3000" spc="-90" dirty="0">
                <a:latin typeface="Trebuchet MS"/>
                <a:cs typeface="Trebuchet MS"/>
              </a:rPr>
              <a:t>presumption</a:t>
            </a:r>
            <a:r>
              <a:rPr sz="3000" spc="-60" dirty="0">
                <a:latin typeface="Trebuchet MS"/>
                <a:cs typeface="Trebuchet MS"/>
              </a:rPr>
              <a:t> </a:t>
            </a:r>
            <a:r>
              <a:rPr sz="3000" spc="-25" dirty="0">
                <a:latin typeface="Trebuchet MS"/>
                <a:cs typeface="Trebuchet MS"/>
              </a:rPr>
              <a:t>of </a:t>
            </a:r>
            <a:r>
              <a:rPr sz="3000" spc="-10" dirty="0">
                <a:latin typeface="Trebuchet MS"/>
                <a:cs typeface="Trebuchet MS"/>
              </a:rPr>
              <a:t>infliuence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261300" y="2555655"/>
            <a:ext cx="4450715" cy="3692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94360" marR="473075" indent="-206375">
              <a:lnSpc>
                <a:spcPct val="114599"/>
              </a:lnSpc>
              <a:spcBef>
                <a:spcPts val="100"/>
              </a:spcBef>
              <a:buSzPct val="96666"/>
              <a:buChar char="•"/>
              <a:tabLst>
                <a:tab pos="1019810" algn="l"/>
              </a:tabLst>
            </a:pPr>
            <a:r>
              <a:rPr sz="3000" dirty="0">
                <a:latin typeface="Trebuchet MS"/>
                <a:cs typeface="Trebuchet MS"/>
              </a:rPr>
              <a:t>Was</a:t>
            </a:r>
            <a:r>
              <a:rPr sz="3000" spc="-215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one</a:t>
            </a:r>
            <a:r>
              <a:rPr sz="3000" spc="-155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of</a:t>
            </a:r>
            <a:r>
              <a:rPr sz="3000" spc="-155" dirty="0">
                <a:latin typeface="Trebuchet MS"/>
                <a:cs typeface="Trebuchet MS"/>
              </a:rPr>
              <a:t> </a:t>
            </a:r>
            <a:r>
              <a:rPr sz="3000" spc="-165" dirty="0">
                <a:latin typeface="Trebuchet MS"/>
                <a:cs typeface="Trebuchet MS"/>
              </a:rPr>
              <a:t>trust</a:t>
            </a:r>
            <a:r>
              <a:rPr sz="3000" spc="-95" dirty="0">
                <a:latin typeface="Trebuchet MS"/>
                <a:cs typeface="Trebuchet MS"/>
              </a:rPr>
              <a:t> </a:t>
            </a:r>
            <a:r>
              <a:rPr sz="3000" spc="-25" dirty="0">
                <a:latin typeface="Trebuchet MS"/>
                <a:cs typeface="Trebuchet MS"/>
              </a:rPr>
              <a:t>and 	</a:t>
            </a:r>
            <a:r>
              <a:rPr sz="3000" spc="-55" dirty="0">
                <a:latin typeface="Trebuchet MS"/>
                <a:cs typeface="Trebuchet MS"/>
              </a:rPr>
              <a:t>confidence;</a:t>
            </a:r>
            <a:r>
              <a:rPr sz="3000" spc="-170" dirty="0">
                <a:latin typeface="Trebuchet MS"/>
                <a:cs typeface="Trebuchet MS"/>
              </a:rPr>
              <a:t> </a:t>
            </a:r>
            <a:r>
              <a:rPr sz="3000" i="1" spc="190" dirty="0">
                <a:latin typeface="Gill Sans MT"/>
                <a:cs typeface="Gill Sans MT"/>
              </a:rPr>
              <a:t>so</a:t>
            </a:r>
            <a:endParaRPr sz="3000">
              <a:latin typeface="Gill Sans MT"/>
              <a:cs typeface="Gill Sans MT"/>
            </a:endParaRPr>
          </a:p>
          <a:p>
            <a:pPr marL="12700" marR="5080" indent="309880">
              <a:lnSpc>
                <a:spcPct val="114599"/>
              </a:lnSpc>
              <a:buSzPct val="96666"/>
              <a:buFont typeface="Trebuchet MS"/>
              <a:buChar char="•"/>
              <a:tabLst>
                <a:tab pos="322580" algn="l"/>
              </a:tabLst>
            </a:pPr>
            <a:r>
              <a:rPr sz="3000" i="1" spc="200" dirty="0">
                <a:latin typeface="Gill Sans MT"/>
                <a:cs typeface="Gill Sans MT"/>
              </a:rPr>
              <a:t>Rebuttable</a:t>
            </a:r>
            <a:r>
              <a:rPr sz="3000" i="1" spc="-35" dirty="0">
                <a:latin typeface="Gill Sans MT"/>
                <a:cs typeface="Gill Sans MT"/>
              </a:rPr>
              <a:t> </a:t>
            </a:r>
            <a:r>
              <a:rPr sz="3000" spc="-10" dirty="0">
                <a:latin typeface="Trebuchet MS"/>
                <a:cs typeface="Trebuchet MS"/>
              </a:rPr>
              <a:t>presumption </a:t>
            </a:r>
            <a:r>
              <a:rPr sz="3000" spc="-95" dirty="0">
                <a:latin typeface="Trebuchet MS"/>
                <a:cs typeface="Trebuchet MS"/>
              </a:rPr>
              <a:t>that</a:t>
            </a:r>
            <a:r>
              <a:rPr sz="3000" spc="-130" dirty="0">
                <a:latin typeface="Trebuchet MS"/>
                <a:cs typeface="Trebuchet MS"/>
              </a:rPr>
              <a:t> </a:t>
            </a:r>
            <a:r>
              <a:rPr sz="3000" spc="-65" dirty="0">
                <a:latin typeface="Trebuchet MS"/>
                <a:cs typeface="Trebuchet MS"/>
              </a:rPr>
              <a:t>transaction</a:t>
            </a:r>
            <a:r>
              <a:rPr sz="3000" spc="-140" dirty="0">
                <a:latin typeface="Trebuchet MS"/>
                <a:cs typeface="Trebuchet MS"/>
              </a:rPr>
              <a:t> </a:t>
            </a:r>
            <a:r>
              <a:rPr sz="3000" i="1" spc="125" dirty="0">
                <a:latin typeface="Gill Sans MT"/>
                <a:cs typeface="Gill Sans MT"/>
              </a:rPr>
              <a:t>is</a:t>
            </a:r>
            <a:r>
              <a:rPr sz="3000" i="1" spc="-60" dirty="0">
                <a:latin typeface="Gill Sans MT"/>
                <a:cs typeface="Gill Sans MT"/>
              </a:rPr>
              <a:t> </a:t>
            </a:r>
            <a:r>
              <a:rPr sz="3000" dirty="0">
                <a:latin typeface="Trebuchet MS"/>
                <a:cs typeface="Trebuchet MS"/>
              </a:rPr>
              <a:t>one</a:t>
            </a:r>
            <a:r>
              <a:rPr sz="3000" spc="-135" dirty="0">
                <a:latin typeface="Trebuchet MS"/>
                <a:cs typeface="Trebuchet MS"/>
              </a:rPr>
              <a:t> </a:t>
            </a:r>
            <a:r>
              <a:rPr sz="3000" spc="-65" dirty="0">
                <a:latin typeface="Trebuchet MS"/>
                <a:cs typeface="Trebuchet MS"/>
              </a:rPr>
              <a:t>that</a:t>
            </a:r>
            <a:endParaRPr sz="3000">
              <a:latin typeface="Trebuchet MS"/>
              <a:cs typeface="Trebuchet MS"/>
            </a:endParaRPr>
          </a:p>
          <a:p>
            <a:pPr marL="306705">
              <a:lnSpc>
                <a:spcPct val="100000"/>
              </a:lnSpc>
              <a:spcBef>
                <a:spcPts val="520"/>
              </a:spcBef>
            </a:pPr>
            <a:r>
              <a:rPr sz="3000" spc="-50" dirty="0">
                <a:latin typeface="Trebuchet MS"/>
                <a:cs typeface="Trebuchet MS"/>
              </a:rPr>
              <a:t>calls</a:t>
            </a:r>
            <a:r>
              <a:rPr sz="3000" spc="-114" dirty="0">
                <a:latin typeface="Trebuchet MS"/>
                <a:cs typeface="Trebuchet MS"/>
              </a:rPr>
              <a:t> </a:t>
            </a:r>
            <a:r>
              <a:rPr sz="3000" spc="-100" dirty="0">
                <a:latin typeface="Trebuchet MS"/>
                <a:cs typeface="Trebuchet MS"/>
              </a:rPr>
              <a:t>for</a:t>
            </a:r>
            <a:r>
              <a:rPr sz="3000" spc="-110" dirty="0">
                <a:latin typeface="Trebuchet MS"/>
                <a:cs typeface="Trebuchet MS"/>
              </a:rPr>
              <a:t> </a:t>
            </a:r>
            <a:r>
              <a:rPr sz="3000" dirty="0">
                <a:latin typeface="Trebuchet MS"/>
                <a:cs typeface="Trebuchet MS"/>
              </a:rPr>
              <a:t>an</a:t>
            </a:r>
            <a:r>
              <a:rPr sz="3000" spc="-110" dirty="0">
                <a:latin typeface="Trebuchet MS"/>
                <a:cs typeface="Trebuchet MS"/>
              </a:rPr>
              <a:t> </a:t>
            </a:r>
            <a:r>
              <a:rPr sz="3000" spc="-10" dirty="0">
                <a:latin typeface="Trebuchet MS"/>
                <a:cs typeface="Trebuchet MS"/>
              </a:rPr>
              <a:t>explanation</a:t>
            </a:r>
            <a:endParaRPr sz="3000">
              <a:latin typeface="Trebuchet MS"/>
              <a:cs typeface="Trebuchet MS"/>
            </a:endParaRPr>
          </a:p>
          <a:p>
            <a:pPr marL="126364" marR="5080" indent="-125730">
              <a:lnSpc>
                <a:spcPct val="114599"/>
              </a:lnSpc>
              <a:buSzPct val="56666"/>
              <a:buChar char="•"/>
              <a:tabLst>
                <a:tab pos="1816100" algn="l"/>
              </a:tabLst>
            </a:pPr>
            <a:r>
              <a:rPr sz="3000" dirty="0">
                <a:latin typeface="Trebuchet MS"/>
                <a:cs typeface="Trebuchet MS"/>
              </a:rPr>
              <a:t>(Can</a:t>
            </a:r>
            <a:r>
              <a:rPr sz="3000" spc="-50" dirty="0">
                <a:latin typeface="Trebuchet MS"/>
                <a:cs typeface="Trebuchet MS"/>
              </a:rPr>
              <a:t> </a:t>
            </a:r>
            <a:r>
              <a:rPr sz="3000" spc="-80" dirty="0">
                <a:latin typeface="Trebuchet MS"/>
                <a:cs typeface="Trebuchet MS"/>
              </a:rPr>
              <a:t>include</a:t>
            </a:r>
            <a:r>
              <a:rPr sz="3000" spc="-50" dirty="0">
                <a:latin typeface="Trebuchet MS"/>
                <a:cs typeface="Trebuchet MS"/>
              </a:rPr>
              <a:t> </a:t>
            </a:r>
            <a:r>
              <a:rPr sz="3000" spc="-20" dirty="0">
                <a:latin typeface="Trebuchet MS"/>
                <a:cs typeface="Trebuchet MS"/>
              </a:rPr>
              <a:t>husband</a:t>
            </a:r>
            <a:r>
              <a:rPr sz="3000" spc="-50" dirty="0">
                <a:latin typeface="Trebuchet MS"/>
                <a:cs typeface="Trebuchet MS"/>
              </a:rPr>
              <a:t> </a:t>
            </a:r>
            <a:r>
              <a:rPr sz="3000" spc="-25" dirty="0">
                <a:latin typeface="Trebuchet MS"/>
                <a:cs typeface="Trebuchet MS"/>
              </a:rPr>
              <a:t>and 	</a:t>
            </a:r>
            <a:r>
              <a:rPr sz="3000" spc="-20" dirty="0">
                <a:latin typeface="Trebuchet MS"/>
                <a:cs typeface="Trebuchet MS"/>
              </a:rPr>
              <a:t>wife)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3065492" y="1187249"/>
            <a:ext cx="0" cy="5934075"/>
          </a:xfrm>
          <a:custGeom>
            <a:avLst/>
            <a:gdLst/>
            <a:ahLst/>
            <a:cxnLst/>
            <a:rect l="l" t="t" r="r" b="b"/>
            <a:pathLst>
              <a:path h="5934075">
                <a:moveTo>
                  <a:pt x="0" y="0"/>
                </a:moveTo>
                <a:lnTo>
                  <a:pt x="0" y="5934074"/>
                </a:lnTo>
              </a:path>
            </a:pathLst>
          </a:custGeom>
          <a:ln w="9524">
            <a:solidFill>
              <a:srgbClr val="292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2684" y="2212181"/>
            <a:ext cx="123825" cy="1238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95621" y="2826543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4064793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95621" y="5303043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52684" y="6546056"/>
            <a:ext cx="123825" cy="1238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7160418"/>
            <a:ext cx="133350" cy="13334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8398668"/>
            <a:ext cx="133350" cy="13334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95621" y="9636918"/>
            <a:ext cx="133350" cy="133349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1244635" y="1837512"/>
            <a:ext cx="6594475" cy="8074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59765" marR="1107440" indent="-647700">
              <a:lnSpc>
                <a:spcPct val="135400"/>
              </a:lnSpc>
              <a:spcBef>
                <a:spcPts val="100"/>
              </a:spcBef>
            </a:pPr>
            <a:r>
              <a:rPr sz="3000" b="1" spc="190" dirty="0">
                <a:solidFill>
                  <a:srgbClr val="292959"/>
                </a:solidFill>
                <a:latin typeface="Trebuchet MS"/>
                <a:cs typeface="Trebuchet MS"/>
              </a:rPr>
              <a:t>Class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540" dirty="0">
                <a:solidFill>
                  <a:srgbClr val="292959"/>
                </a:solidFill>
                <a:latin typeface="Trebuchet MS"/>
                <a:cs typeface="Trebuchet MS"/>
              </a:rPr>
              <a:t>1: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actual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60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influence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Claimant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prove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undue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actually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exerted;</a:t>
            </a:r>
            <a:endParaRPr sz="3000">
              <a:latin typeface="Trebuchet MS"/>
              <a:cs typeface="Trebuchet MS"/>
            </a:endParaRPr>
          </a:p>
          <a:p>
            <a:pPr marL="659765" marR="357505">
              <a:lnSpc>
                <a:spcPct val="135400"/>
              </a:lnSpc>
            </a:pP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third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party;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204" dirty="0">
                <a:solidFill>
                  <a:srgbClr val="292959"/>
                </a:solidFill>
                <a:latin typeface="Gill Sans MT"/>
                <a:cs typeface="Gill Sans MT"/>
              </a:rPr>
              <a:t>and</a:t>
            </a:r>
            <a:endParaRPr sz="3000">
              <a:latin typeface="Gill Sans MT"/>
              <a:cs typeface="Gill Sans MT"/>
            </a:endParaRPr>
          </a:p>
          <a:p>
            <a:pPr marL="659765" marR="67945">
              <a:lnSpc>
                <a:spcPct val="135400"/>
              </a:lnSpc>
            </a:pP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brought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about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3000">
              <a:latin typeface="Trebuchet MS"/>
              <a:cs typeface="Trebuchet MS"/>
            </a:endParaRPr>
          </a:p>
          <a:p>
            <a:pPr marL="659765" marR="5080" indent="-647700">
              <a:lnSpc>
                <a:spcPct val="135400"/>
              </a:lnSpc>
            </a:pPr>
            <a:r>
              <a:rPr sz="3000" b="1" spc="190" dirty="0">
                <a:solidFill>
                  <a:srgbClr val="292959"/>
                </a:solidFill>
                <a:latin typeface="Trebuchet MS"/>
                <a:cs typeface="Trebuchet MS"/>
              </a:rPr>
              <a:t>Class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10" dirty="0">
                <a:solidFill>
                  <a:srgbClr val="292959"/>
                </a:solidFill>
                <a:latin typeface="Trebuchet MS"/>
                <a:cs typeface="Trebuchet MS"/>
              </a:rPr>
              <a:t>2: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presumed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60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influence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trust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confidence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parties;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204" dirty="0">
                <a:solidFill>
                  <a:srgbClr val="292959"/>
                </a:solidFill>
                <a:latin typeface="Gill Sans MT"/>
                <a:cs typeface="Gill Sans MT"/>
              </a:rPr>
              <a:t>and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calls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an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explanation;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155" dirty="0">
                <a:solidFill>
                  <a:srgbClr val="292959"/>
                </a:solidFill>
                <a:latin typeface="Gill Sans MT"/>
                <a:cs typeface="Gill Sans MT"/>
              </a:rPr>
              <a:t>but</a:t>
            </a:r>
            <a:endParaRPr sz="3000">
              <a:latin typeface="Gill Sans MT"/>
              <a:cs typeface="Gill Sans MT"/>
            </a:endParaRPr>
          </a:p>
          <a:p>
            <a:pPr marL="659765">
              <a:lnSpc>
                <a:spcPct val="100000"/>
              </a:lnSpc>
              <a:spcBef>
                <a:spcPts val="1275"/>
              </a:spcBef>
            </a:pP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rebuttable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7" name="object 17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560451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55" dirty="0">
                <a:solidFill>
                  <a:srgbClr val="E65385"/>
                </a:solidFill>
              </a:rPr>
              <a:t>TWO</a:t>
            </a:r>
            <a:r>
              <a:rPr sz="7500" spc="-360" dirty="0">
                <a:solidFill>
                  <a:srgbClr val="E65385"/>
                </a:solidFill>
              </a:rPr>
              <a:t> </a:t>
            </a:r>
            <a:r>
              <a:rPr sz="7500" spc="295" dirty="0"/>
              <a:t>FORMS</a:t>
            </a:r>
            <a:endParaRPr sz="75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1259" y="2235041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4235291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62296" y="4897278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62296" y="6897528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62296" y="7564278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62296" y="8231028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87944" y="1827359"/>
            <a:ext cx="10118725" cy="6692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0970">
              <a:lnSpc>
                <a:spcPct val="136700"/>
              </a:lnSpc>
              <a:spcBef>
                <a:spcPts val="100"/>
              </a:spcBef>
            </a:pP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2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claims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2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ben</a:t>
            </a:r>
            <a:r>
              <a:rPr sz="32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wronged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needs</a:t>
            </a:r>
            <a:r>
              <a:rPr sz="32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prove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exerted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enter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10"/>
              </a:spcBef>
            </a:pP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2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show:</a:t>
            </a:r>
            <a:endParaRPr sz="3200">
              <a:latin typeface="Trebuchet MS"/>
              <a:cs typeface="Trebuchet MS"/>
            </a:endParaRPr>
          </a:p>
          <a:p>
            <a:pPr marL="702945" marR="5080">
              <a:lnSpc>
                <a:spcPct val="136700"/>
              </a:lnSpc>
            </a:pP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(or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someone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who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induced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own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benefit)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had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capacity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complainant</a:t>
            </a:r>
            <a:endParaRPr sz="3200">
              <a:latin typeface="Trebuchet MS"/>
              <a:cs typeface="Trebuchet MS"/>
            </a:endParaRPr>
          </a:p>
          <a:p>
            <a:pPr marL="702945" marR="4558665">
              <a:lnSpc>
                <a:spcPct val="136700"/>
              </a:lnSpc>
            </a:pP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influence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exercised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its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exercise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undue,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its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exercise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brought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about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589837" y="771525"/>
            <a:ext cx="6696075" cy="8963024"/>
          </a:xfrm>
          <a:prstGeom prst="rect">
            <a:avLst/>
          </a:prstGeom>
        </p:spPr>
      </p:pic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597084" y="839310"/>
            <a:ext cx="10920095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900" spc="80" dirty="0">
                <a:solidFill>
                  <a:srgbClr val="E65385"/>
                </a:solidFill>
              </a:rPr>
              <a:t>ACTUAL</a:t>
            </a:r>
            <a:r>
              <a:rPr sz="6900" spc="-305" dirty="0">
                <a:solidFill>
                  <a:srgbClr val="E65385"/>
                </a:solidFill>
              </a:rPr>
              <a:t> </a:t>
            </a:r>
            <a:r>
              <a:rPr sz="6900" spc="-195" dirty="0"/>
              <a:t>UNDUE</a:t>
            </a:r>
            <a:r>
              <a:rPr sz="6900" spc="-305" dirty="0"/>
              <a:t> </a:t>
            </a:r>
            <a:r>
              <a:rPr sz="6900" spc="-110" dirty="0"/>
              <a:t>INFLUENCE</a:t>
            </a:r>
            <a:endParaRPr sz="69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3634" y="2208371"/>
            <a:ext cx="104775" cy="10477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201475" y="1992503"/>
            <a:ext cx="49403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Question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whether: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8471" y="2784633"/>
            <a:ext cx="114300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8471" y="3365658"/>
            <a:ext cx="114300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8471" y="3946683"/>
            <a:ext cx="114300" cy="11429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2143309" y="4532471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143309" y="6275546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806015" y="2419185"/>
            <a:ext cx="9293225" cy="40925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93725">
              <a:lnSpc>
                <a:spcPct val="136200"/>
              </a:lnSpc>
              <a:spcBef>
                <a:spcPts val="9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sufficient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trust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confidence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other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tainted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presumed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(fact)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Burden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proof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claimant,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discharged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if:</a:t>
            </a:r>
            <a:endParaRPr sz="2800">
              <a:latin typeface="Trebuchet MS"/>
              <a:cs typeface="Trebuchet MS"/>
            </a:endParaRPr>
          </a:p>
          <a:p>
            <a:pPr marL="617220" marR="506730">
              <a:lnSpc>
                <a:spcPts val="4580"/>
              </a:lnSpc>
              <a:spcBef>
                <a:spcPts val="355"/>
              </a:spcBef>
            </a:pP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complainant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prove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placed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trust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 confidence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other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relation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management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affairs,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844"/>
              </a:spcBef>
            </a:pP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calls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explanation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(eg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143309" y="8018620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38471" y="9175908"/>
            <a:ext cx="114300" cy="1142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38471" y="9756933"/>
            <a:ext cx="114300" cy="11429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806015" y="7648409"/>
            <a:ext cx="8837295" cy="23495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17220" marR="5080">
              <a:lnSpc>
                <a:spcPct val="136200"/>
              </a:lnSpc>
              <a:spcBef>
                <a:spcPts val="95"/>
              </a:spcBef>
            </a:pP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proven: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rebuttable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15" dirty="0">
                <a:solidFill>
                  <a:srgbClr val="292959"/>
                </a:solidFill>
                <a:latin typeface="Trebuchet MS"/>
                <a:cs typeface="Trebuchet MS"/>
              </a:rPr>
              <a:t>UI,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defendant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(lender)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prove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influence</a:t>
            </a:r>
            <a:endParaRPr sz="2800">
              <a:latin typeface="Trebuchet MS"/>
              <a:cs typeface="Trebuchet MS"/>
            </a:endParaRPr>
          </a:p>
          <a:p>
            <a:pPr marL="12700" marR="2879090">
              <a:lnSpc>
                <a:spcPts val="4570"/>
              </a:lnSpc>
              <a:spcBef>
                <a:spcPts val="160"/>
              </a:spcBef>
            </a:pP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pre-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transaction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enough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92959"/>
                </a:solidFill>
                <a:latin typeface="Trebuchet MS"/>
                <a:cs typeface="Trebuchet MS"/>
              </a:rPr>
              <a:t>just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prove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endParaRPr sz="2800">
              <a:latin typeface="Trebuchet MS"/>
              <a:cs typeface="Trebuchet MS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1506196" y="7565579"/>
            <a:ext cx="6867525" cy="2256790"/>
            <a:chOff x="11506196" y="7565579"/>
            <a:chExt cx="6867525" cy="2256790"/>
          </a:xfrm>
        </p:grpSpPr>
        <p:sp>
          <p:nvSpPr>
            <p:cNvPr id="15" name="object 15"/>
            <p:cNvSpPr/>
            <p:nvPr/>
          </p:nvSpPr>
          <p:spPr>
            <a:xfrm>
              <a:off x="11593735" y="7651303"/>
              <a:ext cx="6694805" cy="2085339"/>
            </a:xfrm>
            <a:custGeom>
              <a:avLst/>
              <a:gdLst/>
              <a:ahLst/>
              <a:cxnLst/>
              <a:rect l="l" t="t" r="r" b="b"/>
              <a:pathLst>
                <a:path w="6694805" h="2085340">
                  <a:moveTo>
                    <a:pt x="3345179" y="0"/>
                  </a:moveTo>
                  <a:lnTo>
                    <a:pt x="6694260" y="433982"/>
                  </a:lnTo>
                  <a:lnTo>
                    <a:pt x="6694260" y="2084830"/>
                  </a:lnTo>
                  <a:lnTo>
                    <a:pt x="0" y="2084830"/>
                  </a:lnTo>
                  <a:lnTo>
                    <a:pt x="0" y="433477"/>
                  </a:lnTo>
                  <a:lnTo>
                    <a:pt x="3345179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591921" y="7651304"/>
              <a:ext cx="6696075" cy="2085339"/>
            </a:xfrm>
            <a:custGeom>
              <a:avLst/>
              <a:gdLst/>
              <a:ahLst/>
              <a:cxnLst/>
              <a:rect l="l" t="t" r="r" b="b"/>
              <a:pathLst>
                <a:path w="6696075" h="2085340">
                  <a:moveTo>
                    <a:pt x="5" y="433756"/>
                  </a:moveTo>
                  <a:lnTo>
                    <a:pt x="3347001" y="0"/>
                  </a:lnTo>
                  <a:lnTo>
                    <a:pt x="6696074" y="434018"/>
                  </a:lnTo>
                  <a:lnTo>
                    <a:pt x="6696001" y="2084829"/>
                  </a:lnTo>
                  <a:lnTo>
                    <a:pt x="0" y="2084829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12453114" y="8034640"/>
            <a:ext cx="4971415" cy="159131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algn="ctr">
              <a:lnSpc>
                <a:spcPct val="101099"/>
              </a:lnSpc>
              <a:spcBef>
                <a:spcPts val="55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r>
              <a:rPr sz="3400" b="1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195" dirty="0">
                <a:solidFill>
                  <a:srgbClr val="FFFFFF"/>
                </a:solidFill>
                <a:latin typeface="Gill Sans MT"/>
                <a:cs typeface="Gill Sans MT"/>
              </a:rPr>
              <a:t>Royal</a:t>
            </a:r>
            <a:r>
              <a:rPr sz="3400" i="1" spc="-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00" dirty="0">
                <a:solidFill>
                  <a:srgbClr val="FFFFFF"/>
                </a:solidFill>
                <a:latin typeface="Gill Sans MT"/>
                <a:cs typeface="Gill Sans MT"/>
              </a:rPr>
              <a:t>Bank</a:t>
            </a:r>
            <a:r>
              <a:rPr sz="3400" i="1" spc="-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254" dirty="0">
                <a:solidFill>
                  <a:srgbClr val="FFFFFF"/>
                </a:solidFill>
                <a:latin typeface="Gill Sans MT"/>
                <a:cs typeface="Gill Sans MT"/>
              </a:rPr>
              <a:t>of </a:t>
            </a:r>
            <a:r>
              <a:rPr sz="3400" i="1" spc="275" dirty="0">
                <a:solidFill>
                  <a:srgbClr val="FFFFFF"/>
                </a:solidFill>
                <a:latin typeface="Gill Sans MT"/>
                <a:cs typeface="Gill Sans MT"/>
              </a:rPr>
              <a:t>Scotland</a:t>
            </a:r>
            <a:r>
              <a:rPr sz="3400" i="1" spc="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65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3400" i="1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229" dirty="0">
                <a:solidFill>
                  <a:srgbClr val="FFFFFF"/>
                </a:solidFill>
                <a:latin typeface="Gill Sans MT"/>
                <a:cs typeface="Gill Sans MT"/>
              </a:rPr>
              <a:t>Etridge</a:t>
            </a:r>
            <a:r>
              <a:rPr sz="3400" i="1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dirty="0">
                <a:solidFill>
                  <a:srgbClr val="FFFFFF"/>
                </a:solidFill>
                <a:latin typeface="Gill Sans MT"/>
                <a:cs typeface="Gill Sans MT"/>
              </a:rPr>
              <a:t>(No</a:t>
            </a:r>
            <a:r>
              <a:rPr sz="3400" i="1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55" dirty="0">
                <a:solidFill>
                  <a:srgbClr val="FFFFFF"/>
                </a:solidFill>
                <a:latin typeface="Gill Sans MT"/>
                <a:cs typeface="Gill Sans MT"/>
              </a:rPr>
              <a:t>2) </a:t>
            </a:r>
            <a:r>
              <a:rPr sz="3400" spc="110" dirty="0">
                <a:solidFill>
                  <a:srgbClr val="FFFFFF"/>
                </a:solidFill>
                <a:latin typeface="Trebuchet MS"/>
                <a:cs typeface="Trebuchet MS"/>
              </a:rPr>
              <a:t>[2002]</a:t>
            </a:r>
            <a:r>
              <a:rPr sz="34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285" dirty="0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250" dirty="0">
                <a:solidFill>
                  <a:srgbClr val="FFFFFF"/>
                </a:solidFill>
                <a:latin typeface="Trebuchet MS"/>
                <a:cs typeface="Trebuchet MS"/>
              </a:rPr>
              <a:t>AC</a:t>
            </a: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FFFFFF"/>
                </a:solidFill>
                <a:latin typeface="Trebuchet MS"/>
                <a:cs typeface="Trebuchet MS"/>
              </a:rPr>
              <a:t>773</a:t>
            </a:r>
            <a:endParaRPr sz="3400">
              <a:latin typeface="Trebuchet MS"/>
              <a:cs typeface="Trebuchet M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11162769" y="2348127"/>
            <a:ext cx="7123430" cy="4996180"/>
          </a:xfrm>
          <a:custGeom>
            <a:avLst/>
            <a:gdLst/>
            <a:ahLst/>
            <a:cxnLst/>
            <a:rect l="l" t="t" r="r" b="b"/>
            <a:pathLst>
              <a:path w="7123430" h="4996180">
                <a:moveTo>
                  <a:pt x="6639455" y="4995824"/>
                </a:moveTo>
                <a:lnTo>
                  <a:pt x="485775" y="4995824"/>
                </a:lnTo>
                <a:lnTo>
                  <a:pt x="437762" y="4993447"/>
                </a:lnTo>
                <a:lnTo>
                  <a:pt x="390562" y="4986404"/>
                </a:lnTo>
                <a:lnTo>
                  <a:pt x="344494" y="4974826"/>
                </a:lnTo>
                <a:lnTo>
                  <a:pt x="299877" y="4958847"/>
                </a:lnTo>
                <a:lnTo>
                  <a:pt x="257028" y="4938597"/>
                </a:lnTo>
                <a:lnTo>
                  <a:pt x="216266" y="4914208"/>
                </a:lnTo>
                <a:lnTo>
                  <a:pt x="177911" y="4885813"/>
                </a:lnTo>
                <a:lnTo>
                  <a:pt x="142280" y="4853544"/>
                </a:lnTo>
                <a:lnTo>
                  <a:pt x="110011" y="4817913"/>
                </a:lnTo>
                <a:lnTo>
                  <a:pt x="81616" y="4779558"/>
                </a:lnTo>
                <a:lnTo>
                  <a:pt x="57227" y="4738796"/>
                </a:lnTo>
                <a:lnTo>
                  <a:pt x="36977" y="4695947"/>
                </a:lnTo>
                <a:lnTo>
                  <a:pt x="20997" y="4651330"/>
                </a:lnTo>
                <a:lnTo>
                  <a:pt x="9420" y="4605262"/>
                </a:lnTo>
                <a:lnTo>
                  <a:pt x="2377" y="4558062"/>
                </a:lnTo>
                <a:lnTo>
                  <a:pt x="0" y="4510049"/>
                </a:lnTo>
                <a:lnTo>
                  <a:pt x="0" y="485775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6" y="216266"/>
                </a:lnTo>
                <a:lnTo>
                  <a:pt x="110011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7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6639455" y="0"/>
                </a:lnTo>
                <a:lnTo>
                  <a:pt x="6687467" y="2377"/>
                </a:lnTo>
                <a:lnTo>
                  <a:pt x="6734667" y="9420"/>
                </a:lnTo>
                <a:lnTo>
                  <a:pt x="6780735" y="20997"/>
                </a:lnTo>
                <a:lnTo>
                  <a:pt x="6825353" y="36977"/>
                </a:lnTo>
                <a:lnTo>
                  <a:pt x="6868201" y="57227"/>
                </a:lnTo>
                <a:lnTo>
                  <a:pt x="6908963" y="81615"/>
                </a:lnTo>
                <a:lnTo>
                  <a:pt x="6947319" y="110010"/>
                </a:lnTo>
                <a:lnTo>
                  <a:pt x="6982950" y="142280"/>
                </a:lnTo>
                <a:lnTo>
                  <a:pt x="7015219" y="177911"/>
                </a:lnTo>
                <a:lnTo>
                  <a:pt x="7043614" y="216266"/>
                </a:lnTo>
                <a:lnTo>
                  <a:pt x="7068003" y="257028"/>
                </a:lnTo>
                <a:lnTo>
                  <a:pt x="7088253" y="299877"/>
                </a:lnTo>
                <a:lnTo>
                  <a:pt x="7104232" y="344494"/>
                </a:lnTo>
                <a:lnTo>
                  <a:pt x="7115809" y="390562"/>
                </a:lnTo>
                <a:lnTo>
                  <a:pt x="7122953" y="437762"/>
                </a:lnTo>
                <a:lnTo>
                  <a:pt x="7122953" y="4558062"/>
                </a:lnTo>
                <a:lnTo>
                  <a:pt x="7115809" y="4605262"/>
                </a:lnTo>
                <a:lnTo>
                  <a:pt x="7104232" y="4651330"/>
                </a:lnTo>
                <a:lnTo>
                  <a:pt x="7088253" y="4695947"/>
                </a:lnTo>
                <a:lnTo>
                  <a:pt x="7068003" y="4738796"/>
                </a:lnTo>
                <a:lnTo>
                  <a:pt x="7043614" y="4779558"/>
                </a:lnTo>
                <a:lnTo>
                  <a:pt x="7015219" y="4817913"/>
                </a:lnTo>
                <a:lnTo>
                  <a:pt x="6982950" y="4853544"/>
                </a:lnTo>
                <a:lnTo>
                  <a:pt x="6947319" y="4885813"/>
                </a:lnTo>
                <a:lnTo>
                  <a:pt x="6908963" y="4914208"/>
                </a:lnTo>
                <a:lnTo>
                  <a:pt x="6868201" y="4938597"/>
                </a:lnTo>
                <a:lnTo>
                  <a:pt x="6825353" y="4958847"/>
                </a:lnTo>
                <a:lnTo>
                  <a:pt x="6780735" y="4974826"/>
                </a:lnTo>
                <a:lnTo>
                  <a:pt x="6734667" y="4986404"/>
                </a:lnTo>
                <a:lnTo>
                  <a:pt x="6687467" y="4993447"/>
                </a:lnTo>
                <a:lnTo>
                  <a:pt x="6639455" y="4995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2462173" y="2395816"/>
            <a:ext cx="4526915" cy="4673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b="1" spc="-30" dirty="0">
                <a:solidFill>
                  <a:srgbClr val="FFFFFF"/>
                </a:solidFill>
                <a:latin typeface="Trebuchet MS"/>
                <a:cs typeface="Trebuchet MS"/>
              </a:rPr>
              <a:t>Rebutting</a:t>
            </a:r>
            <a:r>
              <a:rPr sz="2900" b="1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b="1" spc="-9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900" b="1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b="1" spc="-25" dirty="0">
                <a:solidFill>
                  <a:srgbClr val="FFFFFF"/>
                </a:solidFill>
                <a:latin typeface="Trebuchet MS"/>
                <a:cs typeface="Trebuchet MS"/>
              </a:rPr>
              <a:t>Presumption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458923" y="3129241"/>
            <a:ext cx="6532880" cy="3401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1985" indent="-200025">
              <a:lnSpc>
                <a:spcPct val="100000"/>
              </a:lnSpc>
              <a:spcBef>
                <a:spcPts val="100"/>
              </a:spcBef>
              <a:buSzPct val="96551"/>
              <a:buFont typeface="Arial"/>
              <a:buChar char="▪"/>
              <a:tabLst>
                <a:tab pos="641985" algn="l"/>
              </a:tabLst>
            </a:pPr>
            <a:r>
              <a:rPr sz="2900" spc="-19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FFFFFF"/>
                </a:solidFill>
                <a:latin typeface="Trebuchet MS"/>
                <a:cs typeface="Trebuchet MS"/>
              </a:rPr>
              <a:t>evidential</a:t>
            </a:r>
            <a:r>
              <a:rPr sz="2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FFFFFF"/>
                </a:solidFill>
                <a:latin typeface="Trebuchet MS"/>
                <a:cs typeface="Trebuchet MS"/>
              </a:rPr>
              <a:t>presumption</a:t>
            </a:r>
            <a:r>
              <a:rPr sz="2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9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endParaRPr sz="2900">
              <a:latin typeface="Trebuchet MS"/>
              <a:cs typeface="Trebuchet MS"/>
            </a:endParaRPr>
          </a:p>
          <a:p>
            <a:pPr marL="12065" marR="5080" indent="-635" algn="ctr">
              <a:lnSpc>
                <a:spcPct val="165900"/>
              </a:lnSpc>
            </a:pPr>
            <a:r>
              <a:rPr sz="2900" spc="-60" dirty="0">
                <a:solidFill>
                  <a:srgbClr val="FFFFFF"/>
                </a:solidFill>
                <a:latin typeface="Trebuchet MS"/>
                <a:cs typeface="Trebuchet MS"/>
              </a:rPr>
              <a:t>exercise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FFFFFF"/>
                </a:solidFill>
                <a:latin typeface="Trebuchet MS"/>
                <a:cs typeface="Trebuchet MS"/>
              </a:rPr>
              <a:t>be </a:t>
            </a:r>
            <a:r>
              <a:rPr sz="2900" spc="-95" dirty="0">
                <a:solidFill>
                  <a:srgbClr val="FFFFFF"/>
                </a:solidFill>
                <a:latin typeface="Trebuchet MS"/>
                <a:cs typeface="Trebuchet MS"/>
              </a:rPr>
              <a:t>rebutted</a:t>
            </a:r>
            <a:r>
              <a:rPr sz="29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sz="2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FFFFFF"/>
                </a:solidFill>
                <a:latin typeface="Trebuchet MS"/>
                <a:cs typeface="Trebuchet MS"/>
              </a:rPr>
              <a:t>showing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9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FFFFFF"/>
                </a:solidFill>
                <a:latin typeface="Trebuchet MS"/>
                <a:cs typeface="Trebuchet MS"/>
              </a:rPr>
              <a:t>transaction </a:t>
            </a:r>
            <a:r>
              <a:rPr sz="2900" dirty="0">
                <a:solidFill>
                  <a:srgbClr val="FFFFFF"/>
                </a:solidFill>
                <a:latin typeface="Trebuchet MS"/>
                <a:cs typeface="Trebuchet MS"/>
              </a:rPr>
              <a:t>was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FFFFFF"/>
                </a:solidFill>
                <a:latin typeface="Trebuchet MS"/>
                <a:cs typeface="Trebuchet MS"/>
              </a:rPr>
              <a:t>entered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into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204" dirty="0">
                <a:solidFill>
                  <a:srgbClr val="FFFFFF"/>
                </a:solidFill>
                <a:latin typeface="Trebuchet MS"/>
                <a:cs typeface="Trebuchet MS"/>
              </a:rPr>
              <a:t>“only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FFFFFF"/>
                </a:solidFill>
                <a:latin typeface="Trebuchet MS"/>
                <a:cs typeface="Trebuchet MS"/>
              </a:rPr>
              <a:t>after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215" dirty="0">
                <a:solidFill>
                  <a:srgbClr val="FFFFFF"/>
                </a:solidFill>
                <a:latin typeface="Trebuchet MS"/>
                <a:cs typeface="Trebuchet MS"/>
              </a:rPr>
              <a:t>full,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FFFFFF"/>
                </a:solidFill>
                <a:latin typeface="Trebuchet MS"/>
                <a:cs typeface="Trebuchet MS"/>
              </a:rPr>
              <a:t>free</a:t>
            </a:r>
            <a:r>
              <a:rPr sz="29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2900" spc="-100" dirty="0">
                <a:solidFill>
                  <a:srgbClr val="FFFFFF"/>
                </a:solidFill>
                <a:latin typeface="Trebuchet MS"/>
                <a:cs typeface="Trebuchet MS"/>
              </a:rPr>
              <a:t>informed</a:t>
            </a:r>
            <a:r>
              <a:rPr sz="29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FFFFFF"/>
                </a:solidFill>
                <a:latin typeface="Trebuchet MS"/>
                <a:cs typeface="Trebuchet MS"/>
              </a:rPr>
              <a:t>thought</a:t>
            </a:r>
            <a:r>
              <a:rPr sz="2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FFFFFF"/>
                </a:solidFill>
                <a:latin typeface="Trebuchet MS"/>
                <a:cs typeface="Trebuchet MS"/>
              </a:rPr>
              <a:t>about</a:t>
            </a:r>
            <a:r>
              <a:rPr sz="29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900" spc="-315" dirty="0">
                <a:solidFill>
                  <a:srgbClr val="FFFFFF"/>
                </a:solidFill>
                <a:latin typeface="Trebuchet MS"/>
                <a:cs typeface="Trebuchet MS"/>
              </a:rPr>
              <a:t>it”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385154" y="6470816"/>
            <a:ext cx="15748000" cy="1203325"/>
          </a:xfrm>
          <a:prstGeom prst="rect">
            <a:avLst/>
          </a:prstGeom>
        </p:spPr>
        <p:txBody>
          <a:bodyPr vert="horz" wrap="square" lIns="0" tIns="1695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35"/>
              </a:spcBef>
              <a:tabLst>
                <a:tab pos="8970010" algn="l"/>
              </a:tabLst>
            </a:pP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readily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explicable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4350" i="1" spc="217" baseline="-25862" dirty="0">
                <a:solidFill>
                  <a:srgbClr val="FFFFFF"/>
                </a:solidFill>
                <a:latin typeface="Gill Sans MT"/>
                <a:cs typeface="Gill Sans MT"/>
              </a:rPr>
              <a:t>Zamet</a:t>
            </a:r>
            <a:r>
              <a:rPr sz="4350" i="1" spc="-60" baseline="-25862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350" i="1" spc="209" baseline="-25862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4350" i="1" spc="-37" baseline="-25862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350" i="1" spc="82" baseline="-25862" dirty="0">
                <a:solidFill>
                  <a:srgbClr val="FFFFFF"/>
                </a:solidFill>
                <a:latin typeface="Gill Sans MT"/>
                <a:cs typeface="Gill Sans MT"/>
              </a:rPr>
              <a:t>Hyman</a:t>
            </a:r>
            <a:r>
              <a:rPr sz="4350" i="1" spc="-37" baseline="-25862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350" spc="-397" baseline="-25862" dirty="0">
                <a:solidFill>
                  <a:srgbClr val="FFFFFF"/>
                </a:solidFill>
                <a:latin typeface="Trebuchet MS"/>
                <a:cs typeface="Trebuchet MS"/>
              </a:rPr>
              <a:t>[1961]</a:t>
            </a:r>
            <a:r>
              <a:rPr sz="4350" spc="-135" baseline="-25862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350" baseline="-25862" dirty="0">
                <a:solidFill>
                  <a:srgbClr val="FFFFFF"/>
                </a:solidFill>
                <a:latin typeface="Trebuchet MS"/>
                <a:cs typeface="Trebuchet MS"/>
              </a:rPr>
              <a:t>3</a:t>
            </a:r>
            <a:r>
              <a:rPr sz="4350" spc="-142" baseline="-25862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350" spc="-179" baseline="-25862" dirty="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sz="4350" spc="-142" baseline="-25862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350" spc="-262" baseline="-25862" dirty="0">
                <a:solidFill>
                  <a:srgbClr val="FFFFFF"/>
                </a:solidFill>
                <a:latin typeface="Trebuchet MS"/>
                <a:cs typeface="Trebuchet MS"/>
              </a:rPr>
              <a:t>E.R.</a:t>
            </a:r>
            <a:r>
              <a:rPr sz="4350" spc="-135" baseline="-25862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350" spc="-187" baseline="-25862" dirty="0">
                <a:solidFill>
                  <a:srgbClr val="FFFFFF"/>
                </a:solidFill>
                <a:latin typeface="Trebuchet MS"/>
                <a:cs typeface="Trebuchet MS"/>
              </a:rPr>
              <a:t>933,</a:t>
            </a:r>
            <a:r>
              <a:rPr sz="4350" spc="-142" baseline="-25862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350" baseline="-25862" dirty="0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sz="4350" spc="-142" baseline="-25862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350" spc="-37" baseline="-25862" dirty="0">
                <a:solidFill>
                  <a:srgbClr val="FFFFFF"/>
                </a:solidFill>
                <a:latin typeface="Trebuchet MS"/>
                <a:cs typeface="Trebuchet MS"/>
              </a:rPr>
              <a:t>938</a:t>
            </a:r>
            <a:endParaRPr sz="4350" baseline="-25862">
              <a:latin typeface="Trebuchet MS"/>
              <a:cs typeface="Trebuchet MS"/>
            </a:endParaRPr>
          </a:p>
          <a:p>
            <a:pPr marL="38100">
              <a:lnSpc>
                <a:spcPct val="100000"/>
              </a:lnSpc>
              <a:spcBef>
                <a:spcPts val="1195"/>
              </a:spcBef>
            </a:pP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parties)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22" name="object 22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295209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dirty="0">
                <a:solidFill>
                  <a:srgbClr val="E65385"/>
                </a:solidFill>
              </a:rPr>
              <a:t>PRESUMED</a:t>
            </a:r>
            <a:r>
              <a:rPr sz="7500" spc="-285" dirty="0">
                <a:solidFill>
                  <a:srgbClr val="E65385"/>
                </a:solidFill>
              </a:rPr>
              <a:t> </a:t>
            </a:r>
            <a:r>
              <a:rPr sz="7500" spc="-210" dirty="0"/>
              <a:t>UNDUE</a:t>
            </a:r>
            <a:r>
              <a:rPr sz="7500" spc="-280" dirty="0"/>
              <a:t> </a:t>
            </a:r>
            <a:r>
              <a:rPr sz="7500" spc="-120" dirty="0"/>
              <a:t>INFLUENCE</a:t>
            </a:r>
            <a:endParaRPr sz="75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2338863"/>
            <a:ext cx="114299" cy="114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3539013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4139088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5339238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6539388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3159" y="8339613"/>
            <a:ext cx="114299" cy="11429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23055" y="1971186"/>
            <a:ext cx="10350500" cy="7826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18440">
              <a:lnSpc>
                <a:spcPct val="135800"/>
              </a:lnSpc>
              <a:spcBef>
                <a:spcPts val="100"/>
              </a:spcBef>
            </a:pP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Sets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guidelines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protect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future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endParaRPr sz="2900">
              <a:latin typeface="Trebuchet MS"/>
              <a:cs typeface="Trebuchet MS"/>
            </a:endParaRPr>
          </a:p>
          <a:p>
            <a:pPr marL="12700" marR="722630">
              <a:lnSpc>
                <a:spcPct val="135800"/>
              </a:lnSpc>
            </a:pPr>
            <a:r>
              <a:rPr sz="2900" spc="-185" dirty="0">
                <a:solidFill>
                  <a:srgbClr val="292959"/>
                </a:solidFill>
                <a:latin typeface="Trebuchet MS"/>
                <a:cs typeface="Trebuchet MS"/>
              </a:rPr>
              <a:t>Key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aspect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solicitor’s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duty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care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relation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mortgages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Clear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awareness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protocol,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breaches</a:t>
            </a:r>
            <a:endParaRPr sz="2900">
              <a:latin typeface="Trebuchet MS"/>
              <a:cs typeface="Trebuchet MS"/>
            </a:endParaRPr>
          </a:p>
          <a:p>
            <a:pPr marL="12700" marR="5080">
              <a:lnSpc>
                <a:spcPct val="135800"/>
              </a:lnSpc>
            </a:pP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individual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provides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benefit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party,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can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influence.</a:t>
            </a:r>
            <a:endParaRPr sz="2900">
              <a:latin typeface="Trebuchet MS"/>
              <a:cs typeface="Trebuchet MS"/>
            </a:endParaRPr>
          </a:p>
          <a:p>
            <a:pPr marL="12700" marR="574675">
              <a:lnSpc>
                <a:spcPct val="135800"/>
              </a:lnSpc>
            </a:pP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Etridge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protocol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outlines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follow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enable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protect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itself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claiming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influence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(setting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aside.</a:t>
            </a:r>
            <a:endParaRPr sz="2900">
              <a:latin typeface="Trebuchet MS"/>
              <a:cs typeface="Trebuchet MS"/>
            </a:endParaRPr>
          </a:p>
          <a:p>
            <a:pPr marL="12700" marR="914400">
              <a:lnSpc>
                <a:spcPct val="135800"/>
              </a:lnSpc>
            </a:pP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Purpose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show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understood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fully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informed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decision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grant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endParaRPr sz="2900">
              <a:latin typeface="Trebuchet MS"/>
              <a:cs typeface="Trebuchet MS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506196" y="771525"/>
            <a:ext cx="6867525" cy="9050655"/>
            <a:chOff x="11506196" y="771525"/>
            <a:chExt cx="6867525" cy="905065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589837" y="771525"/>
              <a:ext cx="6591300" cy="739139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593735" y="7651302"/>
              <a:ext cx="6694805" cy="2085339"/>
            </a:xfrm>
            <a:custGeom>
              <a:avLst/>
              <a:gdLst/>
              <a:ahLst/>
              <a:cxnLst/>
              <a:rect l="l" t="t" r="r" b="b"/>
              <a:pathLst>
                <a:path w="6694805" h="2085340">
                  <a:moveTo>
                    <a:pt x="3345179" y="0"/>
                  </a:moveTo>
                  <a:lnTo>
                    <a:pt x="6694260" y="433982"/>
                  </a:lnTo>
                  <a:lnTo>
                    <a:pt x="6694260" y="2084830"/>
                  </a:lnTo>
                  <a:lnTo>
                    <a:pt x="0" y="2084830"/>
                  </a:lnTo>
                  <a:lnTo>
                    <a:pt x="0" y="433477"/>
                  </a:lnTo>
                  <a:lnTo>
                    <a:pt x="3345179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591921" y="7651304"/>
              <a:ext cx="6696075" cy="2085339"/>
            </a:xfrm>
            <a:custGeom>
              <a:avLst/>
              <a:gdLst/>
              <a:ahLst/>
              <a:cxnLst/>
              <a:rect l="l" t="t" r="r" b="b"/>
              <a:pathLst>
                <a:path w="6696075" h="2085340">
                  <a:moveTo>
                    <a:pt x="5" y="433756"/>
                  </a:moveTo>
                  <a:lnTo>
                    <a:pt x="3347001" y="0"/>
                  </a:lnTo>
                  <a:lnTo>
                    <a:pt x="6696074" y="434018"/>
                  </a:lnTo>
                  <a:lnTo>
                    <a:pt x="6696001" y="2084829"/>
                  </a:lnTo>
                  <a:lnTo>
                    <a:pt x="0" y="2084829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2453114" y="8034640"/>
            <a:ext cx="4971415" cy="159131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algn="ctr">
              <a:lnSpc>
                <a:spcPct val="101099"/>
              </a:lnSpc>
              <a:spcBef>
                <a:spcPts val="55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r>
              <a:rPr sz="3400" b="1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195" dirty="0">
                <a:solidFill>
                  <a:srgbClr val="FFFFFF"/>
                </a:solidFill>
                <a:latin typeface="Gill Sans MT"/>
                <a:cs typeface="Gill Sans MT"/>
              </a:rPr>
              <a:t>Royal</a:t>
            </a:r>
            <a:r>
              <a:rPr sz="3400" i="1" spc="-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00" dirty="0">
                <a:solidFill>
                  <a:srgbClr val="FFFFFF"/>
                </a:solidFill>
                <a:latin typeface="Gill Sans MT"/>
                <a:cs typeface="Gill Sans MT"/>
              </a:rPr>
              <a:t>Bank</a:t>
            </a:r>
            <a:r>
              <a:rPr sz="3400" i="1" spc="-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254" dirty="0">
                <a:solidFill>
                  <a:srgbClr val="FFFFFF"/>
                </a:solidFill>
                <a:latin typeface="Gill Sans MT"/>
                <a:cs typeface="Gill Sans MT"/>
              </a:rPr>
              <a:t>of </a:t>
            </a:r>
            <a:r>
              <a:rPr sz="3400" i="1" spc="275" dirty="0">
                <a:solidFill>
                  <a:srgbClr val="FFFFFF"/>
                </a:solidFill>
                <a:latin typeface="Gill Sans MT"/>
                <a:cs typeface="Gill Sans MT"/>
              </a:rPr>
              <a:t>Scotland</a:t>
            </a:r>
            <a:r>
              <a:rPr sz="3400" i="1" spc="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65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3400" i="1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229" dirty="0">
                <a:solidFill>
                  <a:srgbClr val="FFFFFF"/>
                </a:solidFill>
                <a:latin typeface="Gill Sans MT"/>
                <a:cs typeface="Gill Sans MT"/>
              </a:rPr>
              <a:t>Etridge</a:t>
            </a:r>
            <a:r>
              <a:rPr sz="3400" i="1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dirty="0">
                <a:solidFill>
                  <a:srgbClr val="FFFFFF"/>
                </a:solidFill>
                <a:latin typeface="Gill Sans MT"/>
                <a:cs typeface="Gill Sans MT"/>
              </a:rPr>
              <a:t>(No</a:t>
            </a:r>
            <a:r>
              <a:rPr sz="3400" i="1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400" i="1" spc="155" dirty="0">
                <a:solidFill>
                  <a:srgbClr val="FFFFFF"/>
                </a:solidFill>
                <a:latin typeface="Gill Sans MT"/>
                <a:cs typeface="Gill Sans MT"/>
              </a:rPr>
              <a:t>2) </a:t>
            </a:r>
            <a:r>
              <a:rPr sz="3400" spc="110" dirty="0">
                <a:solidFill>
                  <a:srgbClr val="FFFFFF"/>
                </a:solidFill>
                <a:latin typeface="Trebuchet MS"/>
                <a:cs typeface="Trebuchet MS"/>
              </a:rPr>
              <a:t>[2002]</a:t>
            </a:r>
            <a:r>
              <a:rPr sz="34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285" dirty="0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250" dirty="0">
                <a:solidFill>
                  <a:srgbClr val="FFFFFF"/>
                </a:solidFill>
                <a:latin typeface="Trebuchet MS"/>
                <a:cs typeface="Trebuchet MS"/>
              </a:rPr>
              <a:t>AC</a:t>
            </a: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FFFFFF"/>
                </a:solidFill>
                <a:latin typeface="Trebuchet MS"/>
                <a:cs typeface="Trebuchet MS"/>
              </a:rPr>
              <a:t>773</a:t>
            </a:r>
            <a:endParaRPr sz="34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884618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160" dirty="0">
                <a:solidFill>
                  <a:srgbClr val="E65385"/>
                </a:solidFill>
              </a:rPr>
              <a:t>ETRIDGE</a:t>
            </a:r>
            <a:r>
              <a:rPr sz="7500" spc="-390" dirty="0">
                <a:solidFill>
                  <a:srgbClr val="E65385"/>
                </a:solidFill>
              </a:rPr>
              <a:t> </a:t>
            </a:r>
            <a:r>
              <a:rPr sz="7500" spc="60" dirty="0"/>
              <a:t>PROTOCOL</a:t>
            </a:r>
            <a:endParaRPr sz="75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6959" y="2305525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2796063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3786663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4777263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6959" y="5277325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6263163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6758463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7253763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7749063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6071" y="8244362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6959" y="9239725"/>
            <a:ext cx="95250" cy="952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115154" y="2001360"/>
            <a:ext cx="16936085" cy="7454900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20"/>
              </a:spcBef>
            </a:pP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writes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party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inform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that:</a:t>
            </a:r>
            <a:endParaRPr sz="2400">
              <a:latin typeface="Trebuchet MS"/>
              <a:cs typeface="Trebuchet MS"/>
            </a:endParaRPr>
          </a:p>
          <a:p>
            <a:pPr marL="530860" marR="194945">
              <a:lnSpc>
                <a:spcPct val="135400"/>
              </a:lnSpc>
            </a:pP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nominate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solicitor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advise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provide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(see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below).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solicitor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debtor's 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solicitor,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24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decide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whether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conflict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decline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endParaRPr sz="2400">
              <a:latin typeface="Trebuchet MS"/>
              <a:cs typeface="Trebuchet MS"/>
            </a:endParaRPr>
          </a:p>
          <a:p>
            <a:pPr marL="530860" marR="5080">
              <a:lnSpc>
                <a:spcPct val="135400"/>
              </a:lnSpc>
            </a:pP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obtain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received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explanation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24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impact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(the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'</a:t>
            </a:r>
            <a:r>
              <a:rPr sz="2400" b="1" spc="-3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'),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400">
              <a:latin typeface="Trebuchet MS"/>
              <a:cs typeface="Trebuchet MS"/>
            </a:endParaRPr>
          </a:p>
          <a:p>
            <a:pPr marL="530860">
              <a:lnSpc>
                <a:spcPct val="100000"/>
              </a:lnSpc>
              <a:spcBef>
                <a:spcPts val="1019"/>
              </a:spcBef>
            </a:pP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4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stop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dispute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later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whether the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legally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binding</a:t>
            </a:r>
            <a:endParaRPr sz="2400">
              <a:latin typeface="Trebuchet MS"/>
              <a:cs typeface="Trebuchet MS"/>
            </a:endParaRPr>
          </a:p>
          <a:p>
            <a:pPr marL="12700" marR="377825">
              <a:lnSpc>
                <a:spcPct val="135400"/>
              </a:lnSpc>
            </a:pP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gives</a:t>
            </a:r>
            <a:r>
              <a:rPr sz="24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party's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all the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other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information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able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advise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party,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including:</a:t>
            </a:r>
            <a:endParaRPr sz="2400">
              <a:latin typeface="Trebuchet MS"/>
              <a:cs typeface="Trebuchet MS"/>
            </a:endParaRPr>
          </a:p>
          <a:p>
            <a:pPr marL="530860" marR="10081895">
              <a:lnSpc>
                <a:spcPct val="135400"/>
              </a:lnSpc>
            </a:pP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purpose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debtor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debtor's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current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indebtedness</a:t>
            </a:r>
            <a:endParaRPr sz="2400">
              <a:latin typeface="Trebuchet MS"/>
              <a:cs typeface="Trebuchet MS"/>
            </a:endParaRPr>
          </a:p>
          <a:p>
            <a:pPr marL="530860" marR="7543800">
              <a:lnSpc>
                <a:spcPct val="135400"/>
              </a:lnSpc>
            </a:pP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4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new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debtor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copies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applications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debtor,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400">
              <a:latin typeface="Trebuchet MS"/>
              <a:cs typeface="Trebuchet MS"/>
            </a:endParaRPr>
          </a:p>
          <a:p>
            <a:pPr marL="530860" marR="122555">
              <a:lnSpc>
                <a:spcPct val="135400"/>
              </a:lnSpc>
            </a:pP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4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information 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might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lead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suspect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being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influenced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entering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into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freely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proceed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consent,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refuses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104709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ACTIONS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185" dirty="0"/>
              <a:t>ON</a:t>
            </a:r>
            <a:r>
              <a:rPr sz="7500" spc="-355" dirty="0"/>
              <a:t> </a:t>
            </a:r>
            <a:r>
              <a:rPr sz="7500" spc="-395" dirty="0"/>
              <a:t>THE</a:t>
            </a:r>
            <a:r>
              <a:rPr sz="7500" spc="-350" dirty="0"/>
              <a:t> </a:t>
            </a:r>
            <a:r>
              <a:rPr sz="7500" spc="-345" dirty="0"/>
              <a:t>LENDER</a:t>
            </a:r>
            <a:endParaRPr sz="75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2342673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2990373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5581173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7524274"/>
            <a:ext cx="123825" cy="123823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8171973"/>
            <a:ext cx="123825" cy="12382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266364" y="1941982"/>
            <a:ext cx="16399510" cy="6502400"/>
          </a:xfrm>
          <a:prstGeom prst="rect">
            <a:avLst/>
          </a:prstGeom>
        </p:spPr>
        <p:txBody>
          <a:bodyPr vert="horz" wrap="square" lIns="0" tIns="187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instructed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85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3100" i="1" spc="85" dirty="0">
                <a:solidFill>
                  <a:srgbClr val="292959"/>
                </a:solidFill>
                <a:latin typeface="Gill Sans MT"/>
                <a:cs typeface="Gill Sans MT"/>
              </a:rPr>
              <a:t>not</a:t>
            </a:r>
            <a:r>
              <a:rPr sz="3100" i="1" spc="-25" dirty="0">
                <a:solidFill>
                  <a:srgbClr val="292959"/>
                </a:solidFill>
                <a:latin typeface="Gill Sans MT"/>
                <a:cs typeface="Gill Sans MT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debtor)</a:t>
            </a:r>
            <a:endParaRPr sz="3100">
              <a:latin typeface="Trebuchet MS"/>
              <a:cs typeface="Trebuchet MS"/>
            </a:endParaRPr>
          </a:p>
          <a:p>
            <a:pPr marL="12700" marR="167005">
              <a:lnSpc>
                <a:spcPct val="137100"/>
              </a:lnSpc>
            </a:pP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conflict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acting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(where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also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acting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there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likely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conflict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interest—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advice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independent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feels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unable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discharge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obligation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refuse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act)</a:t>
            </a:r>
            <a:endParaRPr sz="3100">
              <a:latin typeface="Trebuchet MS"/>
              <a:cs typeface="Trebuchet MS"/>
            </a:endParaRPr>
          </a:p>
          <a:p>
            <a:pPr marL="12700" marR="387985">
              <a:lnSpc>
                <a:spcPct val="137100"/>
              </a:lnSpc>
            </a:pP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solicitor's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indemnity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insurers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issued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guidance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additional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requirements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met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acting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scenario,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complied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guidelines/requirements</a:t>
            </a:r>
            <a:endParaRPr sz="3100">
              <a:latin typeface="Trebuchet MS"/>
              <a:cs typeface="Trebuchet MS"/>
            </a:endParaRPr>
          </a:p>
          <a:p>
            <a:pPr marL="12700" marR="5080">
              <a:lnSpc>
                <a:spcPct val="137100"/>
              </a:lnSpc>
            </a:pP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meets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party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face-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to-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face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(without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being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present)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advice 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gives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advice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clear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technical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language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265428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ACTIONS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185" dirty="0"/>
              <a:t>ON</a:t>
            </a:r>
            <a:r>
              <a:rPr sz="7500" spc="-355" dirty="0"/>
              <a:t> </a:t>
            </a:r>
            <a:r>
              <a:rPr sz="7500" spc="-395" dirty="0"/>
              <a:t>THE</a:t>
            </a:r>
            <a:r>
              <a:rPr sz="7500" spc="-350" dirty="0"/>
              <a:t> </a:t>
            </a:r>
            <a:r>
              <a:rPr sz="7500" spc="125" dirty="0"/>
              <a:t>SOLICITOR</a:t>
            </a:r>
            <a:endParaRPr sz="75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3634" y="2332196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8471" y="2908458"/>
            <a:ext cx="114300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8471" y="5232558"/>
            <a:ext cx="114300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3634" y="6399371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3634" y="7561420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3634" y="9304495"/>
            <a:ext cx="104775" cy="1047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01475" y="1961985"/>
            <a:ext cx="16685894" cy="8159750"/>
          </a:xfrm>
          <a:prstGeom prst="rect">
            <a:avLst/>
          </a:prstGeom>
        </p:spPr>
        <p:txBody>
          <a:bodyPr vert="horz" wrap="square" lIns="0" tIns="167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15"/>
              </a:spcBef>
            </a:pP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ensures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receive</a:t>
            </a:r>
            <a:endParaRPr sz="2800">
              <a:latin typeface="Trebuchet MS"/>
              <a:cs typeface="Trebuchet MS"/>
            </a:endParaRPr>
          </a:p>
          <a:p>
            <a:pPr marL="617220" marR="298450">
              <a:lnSpc>
                <a:spcPts val="4570"/>
              </a:lnSpc>
              <a:spcBef>
                <a:spcPts val="359"/>
              </a:spcBef>
            </a:pP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lender,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information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discharge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its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obligations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properly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(including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purpose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loan,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debtor's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current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indebtedness,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new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copies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applications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debtor);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800">
              <a:latin typeface="Trebuchet MS"/>
              <a:cs typeface="Trebuchet MS"/>
            </a:endParaRPr>
          </a:p>
          <a:p>
            <a:pPr marL="617220" marR="208915">
              <a:lnSpc>
                <a:spcPts val="4580"/>
              </a:lnSpc>
              <a:spcBef>
                <a:spcPts val="10"/>
              </a:spcBef>
            </a:pP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party,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letter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enclosures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sent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relation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security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confident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ability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interpret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advise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relation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information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endParaRPr sz="2800">
              <a:latin typeface="Trebuchet MS"/>
              <a:cs typeface="Trebuchet MS"/>
            </a:endParaRPr>
          </a:p>
          <a:p>
            <a:pPr marL="12700" marR="249554" algn="just">
              <a:lnSpc>
                <a:spcPts val="4570"/>
              </a:lnSpc>
              <a:spcBef>
                <a:spcPts val="359"/>
              </a:spcBef>
            </a:pPr>
            <a:r>
              <a:rPr sz="2800" spc="-2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explains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4" dirty="0">
                <a:solidFill>
                  <a:srgbClr val="292959"/>
                </a:solidFill>
                <a:latin typeface="Trebuchet MS"/>
                <a:cs typeface="Trebuchet MS"/>
              </a:rPr>
              <a:t>try</a:t>
            </a:r>
            <a:r>
              <a:rPr sz="2800" spc="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challenge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lender </a:t>
            </a:r>
            <a:r>
              <a:rPr sz="2800" spc="-18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rely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solicitor's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written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(the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'</a:t>
            </a:r>
            <a:r>
              <a:rPr sz="2800" b="1" spc="-1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')</a:t>
            </a:r>
            <a:r>
              <a:rPr sz="28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rebut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suggestion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did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not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understand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were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signing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did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understand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implications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endParaRPr sz="2800">
              <a:latin typeface="Trebuchet MS"/>
              <a:cs typeface="Trebuchet MS"/>
            </a:endParaRPr>
          </a:p>
          <a:p>
            <a:pPr marL="12700" marR="5080" algn="just">
              <a:lnSpc>
                <a:spcPts val="4570"/>
              </a:lnSpc>
            </a:pPr>
            <a:r>
              <a:rPr sz="2800" spc="-2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confirms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8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happy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the solicitor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circumstances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advise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them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practical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implications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265428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ACTIONS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185" dirty="0"/>
              <a:t>ON</a:t>
            </a:r>
            <a:r>
              <a:rPr sz="7500" spc="-355" dirty="0"/>
              <a:t> </a:t>
            </a:r>
            <a:r>
              <a:rPr sz="7500" spc="-395" dirty="0"/>
              <a:t>THE</a:t>
            </a:r>
            <a:r>
              <a:rPr sz="7500" spc="-350" dirty="0"/>
              <a:t> </a:t>
            </a:r>
            <a:r>
              <a:rPr sz="7500" spc="125" dirty="0"/>
              <a:t>SOLICITOR</a:t>
            </a:r>
            <a:endParaRPr sz="75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2309336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52746" y="2847498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52746" y="3390423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52746" y="4476273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52746" y="5019198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52746" y="5562123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52746" y="6105048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452746" y="6647973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7738585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452746" y="8276748"/>
            <a:ext cx="114299" cy="1142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452746" y="8819673"/>
            <a:ext cx="114299" cy="11429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52746" y="9362598"/>
            <a:ext cx="114299" cy="11429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158315" y="1981664"/>
            <a:ext cx="16882745" cy="7626350"/>
          </a:xfrm>
          <a:prstGeom prst="rect">
            <a:avLst/>
          </a:prstGeom>
        </p:spPr>
        <p:txBody>
          <a:bodyPr vert="horz" wrap="square" lIns="0" tIns="1593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5"/>
              </a:spcBef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explains: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endParaRPr sz="2600">
              <a:latin typeface="Trebuchet MS"/>
              <a:cs typeface="Trebuchet MS"/>
            </a:endParaRPr>
          </a:p>
          <a:p>
            <a:pPr marL="574040" marR="5080">
              <a:lnSpc>
                <a:spcPct val="137000"/>
              </a:lnSpc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practical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consequences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sign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documents,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potential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loss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house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and/or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bankruptcy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purpose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debtor's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current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indebtedness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new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risk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increasing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indebtedness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consulting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party;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600">
              <a:latin typeface="Trebuchet MS"/>
              <a:cs typeface="Trebuchet MS"/>
            </a:endParaRPr>
          </a:p>
          <a:p>
            <a:pPr marL="574040" marR="559435">
              <a:lnSpc>
                <a:spcPct val="137000"/>
              </a:lnSpc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duration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party's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liability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under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guarantee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discusses: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finances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understanding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property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being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charged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favour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lender;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assets</a:t>
            </a:r>
            <a:r>
              <a:rPr sz="26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2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repay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event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debtor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defaulting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debt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repayments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265428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ACTIONS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185" dirty="0"/>
              <a:t>ON</a:t>
            </a:r>
            <a:r>
              <a:rPr sz="7500" spc="-355" dirty="0"/>
              <a:t> </a:t>
            </a:r>
            <a:r>
              <a:rPr sz="7500" spc="-395" dirty="0"/>
              <a:t>THE</a:t>
            </a:r>
            <a:r>
              <a:rPr sz="7500" spc="-350" dirty="0"/>
              <a:t> </a:t>
            </a:r>
            <a:r>
              <a:rPr sz="7500" spc="125" dirty="0"/>
              <a:t>SOLICITOR</a:t>
            </a:r>
            <a:endParaRPr sz="75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2309336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3395186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448103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5023961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52746" y="6105048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6652735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95534" y="7195660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534" y="8281510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95534" y="8824436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95534" y="9367361"/>
            <a:ext cx="104775" cy="1047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158315" y="1981664"/>
            <a:ext cx="16793845" cy="7626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7000"/>
              </a:lnSpc>
              <a:spcBef>
                <a:spcPts val="100"/>
              </a:spcBef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clearly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states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not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obliged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go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ahead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checks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they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wish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proceed</a:t>
            </a:r>
            <a:endParaRPr sz="2600">
              <a:latin typeface="Trebuchet MS"/>
              <a:cs typeface="Trebuchet MS"/>
            </a:endParaRPr>
          </a:p>
          <a:p>
            <a:pPr marL="12700" marR="899160">
              <a:lnSpc>
                <a:spcPct val="137000"/>
              </a:lnSpc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asks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would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like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negotiate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behalf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change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ie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80" dirty="0">
                <a:solidFill>
                  <a:srgbClr val="292959"/>
                </a:solidFill>
                <a:latin typeface="Trebuchet MS"/>
                <a:cs typeface="Trebuchet MS"/>
              </a:rPr>
              <a:t>limit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liability</a:t>
            </a:r>
            <a:endParaRPr sz="2600">
              <a:latin typeface="Trebuchet MS"/>
              <a:cs typeface="Trebuchet MS"/>
            </a:endParaRPr>
          </a:p>
          <a:p>
            <a:pPr marL="12700" marR="393065" algn="just">
              <a:lnSpc>
                <a:spcPct val="137000"/>
              </a:lnSpc>
            </a:pP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happy</a:t>
            </a:r>
            <a:r>
              <a:rPr sz="2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go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ahead,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solicitor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obtains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authority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provide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lender </a:t>
            </a:r>
            <a:r>
              <a:rPr sz="26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writes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detailed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attendance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note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recording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meeting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discussions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which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took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place,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including:</a:t>
            </a:r>
            <a:endParaRPr sz="2600">
              <a:latin typeface="Trebuchet MS"/>
              <a:cs typeface="Trebuchet MS"/>
            </a:endParaRPr>
          </a:p>
          <a:p>
            <a:pPr marL="574040" algn="just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endParaRPr sz="2600">
              <a:latin typeface="Trebuchet MS"/>
              <a:cs typeface="Trebuchet MS"/>
            </a:endParaRPr>
          </a:p>
          <a:p>
            <a:pPr marL="12700" marR="717550">
              <a:lnSpc>
                <a:spcPct val="137000"/>
              </a:lnSpc>
            </a:pP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understood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risk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involved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signing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them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party's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willingness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enter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amendments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negotiated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their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behalf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transaction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documents;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that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happy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send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endParaRPr sz="2600">
              <a:latin typeface="Trebuchet MS"/>
              <a:cs typeface="Trebuchet MS"/>
            </a:endParaRPr>
          </a:p>
          <a:p>
            <a:pPr marL="12700" marR="2411730">
              <a:lnSpc>
                <a:spcPct val="137000"/>
              </a:lnSpc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sends</a:t>
            </a: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letter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confirming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advice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solicitor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receives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acknowledgement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attached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letter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advice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signed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265428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ACTIONS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185" dirty="0">
                <a:solidFill>
                  <a:srgbClr val="E65385"/>
                </a:solidFill>
              </a:rPr>
              <a:t>ON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-395" dirty="0"/>
              <a:t>THE</a:t>
            </a:r>
            <a:r>
              <a:rPr sz="7500" spc="-350" dirty="0"/>
              <a:t> </a:t>
            </a:r>
            <a:r>
              <a:rPr sz="7500" spc="125" dirty="0"/>
              <a:t>SOLICITOR</a:t>
            </a:r>
            <a:endParaRPr sz="75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327213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130" dirty="0">
                <a:solidFill>
                  <a:srgbClr val="E65385"/>
                </a:solidFill>
              </a:rPr>
              <a:t>ACTIVITY</a:t>
            </a:r>
            <a:r>
              <a:rPr sz="7500" spc="-345" dirty="0">
                <a:solidFill>
                  <a:srgbClr val="E65385"/>
                </a:solidFill>
              </a:rPr>
              <a:t> </a:t>
            </a:r>
            <a:r>
              <a:rPr sz="7500" spc="-1335" dirty="0">
                <a:solidFill>
                  <a:srgbClr val="E65385"/>
                </a:solidFill>
              </a:rPr>
              <a:t>1:</a:t>
            </a:r>
            <a:r>
              <a:rPr sz="7500" spc="-340" dirty="0">
                <a:solidFill>
                  <a:srgbClr val="E65385"/>
                </a:solidFill>
              </a:rPr>
              <a:t> </a:t>
            </a:r>
            <a:r>
              <a:rPr sz="7500" spc="-210" dirty="0"/>
              <a:t>UNDUE</a:t>
            </a:r>
            <a:r>
              <a:rPr sz="7500" spc="-340" dirty="0"/>
              <a:t> </a:t>
            </a:r>
            <a:r>
              <a:rPr sz="7500" spc="-110" dirty="0"/>
              <a:t>INFLUENCE</a:t>
            </a:r>
            <a:endParaRPr sz="7500"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2298857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3727607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4680107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6108857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7061357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7537607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8490107"/>
            <a:ext cx="95250" cy="952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434" y="8966357"/>
            <a:ext cx="95250" cy="9524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093574" y="2001665"/>
            <a:ext cx="16471900" cy="7169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2885">
              <a:lnSpc>
                <a:spcPct val="135900"/>
              </a:lnSpc>
              <a:spcBef>
                <a:spcPts val="100"/>
              </a:spcBef>
            </a:pPr>
            <a:r>
              <a:rPr sz="2300" spc="-190" dirty="0">
                <a:solidFill>
                  <a:srgbClr val="203458"/>
                </a:solidFill>
                <a:latin typeface="Trebuchet MS"/>
                <a:cs typeface="Trebuchet MS"/>
              </a:rPr>
              <a:t>Liz,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teacher,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married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Del,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owns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his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business,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Botox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clinic.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home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Del’s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sole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name,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owned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it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 they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met.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6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subject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mortgage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North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Western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Bank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sum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Garamond"/>
                <a:cs typeface="Garamond"/>
              </a:rPr>
              <a:t>£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150,000,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almost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0" dirty="0">
                <a:solidFill>
                  <a:srgbClr val="203458"/>
                </a:solidFill>
                <a:latin typeface="Trebuchet MS"/>
                <a:cs typeface="Trebuchet MS"/>
              </a:rPr>
              <a:t>fully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repaid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15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later.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point,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Del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suggested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property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remortgaged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finance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his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business.</a:t>
            </a:r>
            <a:endParaRPr sz="2300" dirty="0">
              <a:latin typeface="Trebuchet MS"/>
              <a:cs typeface="Trebuchet MS"/>
            </a:endParaRPr>
          </a:p>
          <a:p>
            <a:pPr marL="12700" marR="294640">
              <a:lnSpc>
                <a:spcPct val="135900"/>
              </a:lnSpc>
            </a:pP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70" dirty="0">
                <a:solidFill>
                  <a:srgbClr val="203458"/>
                </a:solidFill>
                <a:latin typeface="Trebuchet MS"/>
                <a:cs typeface="Trebuchet MS"/>
              </a:rPr>
              <a:t>time,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experiencing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severe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fatigue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work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105" dirty="0">
                <a:solidFill>
                  <a:srgbClr val="203458"/>
                </a:solidFill>
                <a:latin typeface="Trebuchet MS"/>
                <a:cs typeface="Trebuchet MS"/>
              </a:rPr>
              <a:t>COVID-</a:t>
            </a:r>
            <a:r>
              <a:rPr sz="2300" spc="-285" dirty="0">
                <a:solidFill>
                  <a:srgbClr val="203458"/>
                </a:solidFill>
                <a:latin typeface="Trebuchet MS"/>
                <a:cs typeface="Trebuchet MS"/>
              </a:rPr>
              <a:t>19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pandemic,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well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caring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elderly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couple’s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severely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disabled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daughter,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Amanda,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65" dirty="0">
                <a:solidFill>
                  <a:srgbClr val="203458"/>
                </a:solidFill>
                <a:latin typeface="Trebuchet MS"/>
                <a:cs typeface="Trebuchet MS"/>
              </a:rPr>
              <a:t>aged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20.</a:t>
            </a:r>
            <a:endParaRPr sz="2300" dirty="0">
              <a:latin typeface="Trebuchet MS"/>
              <a:cs typeface="Trebuchet MS"/>
            </a:endParaRPr>
          </a:p>
          <a:p>
            <a:pPr marL="12700" marR="5080">
              <a:lnSpc>
                <a:spcPct val="135900"/>
              </a:lnSpc>
            </a:pP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Del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told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business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might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‘go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under’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funds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urgently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needed,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option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for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business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loan.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He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persuaded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agree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remortgage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sum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Garamond"/>
                <a:cs typeface="Garamond"/>
              </a:rPr>
              <a:t>£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100,000.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signed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documents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really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reading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fully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home.</a:t>
            </a:r>
            <a:endParaRPr sz="2300" dirty="0">
              <a:latin typeface="Trebuchet MS"/>
              <a:cs typeface="Trebuchet MS"/>
            </a:endParaRPr>
          </a:p>
          <a:p>
            <a:pPr marL="12700" marR="254635">
              <a:lnSpc>
                <a:spcPct val="135900"/>
              </a:lnSpc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funds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design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decorate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waiting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room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Botox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clinic,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purchase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new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equipment,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pay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existing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bills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run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promotional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campaign.</a:t>
            </a:r>
            <a:endParaRPr sz="2300" dirty="0">
              <a:latin typeface="Trebuchet MS"/>
              <a:cs typeface="Trebuchet MS"/>
            </a:endParaRPr>
          </a:p>
          <a:p>
            <a:pPr marL="12700" marR="316230">
              <a:lnSpc>
                <a:spcPct val="135900"/>
              </a:lnSpc>
            </a:pPr>
            <a:r>
              <a:rPr sz="2300" spc="5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year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03458"/>
                </a:solidFill>
                <a:latin typeface="Trebuchet MS"/>
                <a:cs typeface="Trebuchet MS"/>
              </a:rPr>
              <a:t>later,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business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now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debt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since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customer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numbers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dropped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negative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reviews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media.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3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sick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leave,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receiving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payments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paid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sick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leave. 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bank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threatening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repossession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due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mortgage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arrears,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unhappy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about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remortgage.</a:t>
            </a:r>
            <a:endParaRPr sz="23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solicitor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acted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parties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during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remortgage.</a:t>
            </a:r>
            <a:endParaRPr sz="23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3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60" dirty="0">
                <a:solidFill>
                  <a:srgbClr val="203458"/>
                </a:solidFill>
                <a:latin typeface="Trebuchet MS"/>
                <a:cs typeface="Trebuchet MS"/>
              </a:rPr>
              <a:t>key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questions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3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65" dirty="0">
                <a:solidFill>
                  <a:srgbClr val="203458"/>
                </a:solidFill>
                <a:latin typeface="Trebuchet MS"/>
                <a:cs typeface="Trebuchet MS"/>
              </a:rPr>
              <a:t>you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95" dirty="0">
                <a:solidFill>
                  <a:srgbClr val="203458"/>
                </a:solidFill>
                <a:latin typeface="Trebuchet MS"/>
                <a:cs typeface="Trebuchet MS"/>
              </a:rPr>
              <a:t>ask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14" dirty="0">
                <a:solidFill>
                  <a:srgbClr val="203458"/>
                </a:solidFill>
                <a:latin typeface="Trebuchet MS"/>
                <a:cs typeface="Trebuchet MS"/>
              </a:rPr>
              <a:t>Liz</a:t>
            </a:r>
            <a:r>
              <a:rPr sz="23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8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3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50" dirty="0">
                <a:solidFill>
                  <a:srgbClr val="203458"/>
                </a:solidFill>
                <a:latin typeface="Trebuchet MS"/>
                <a:cs typeface="Trebuchet MS"/>
              </a:rPr>
              <a:t>determine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7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23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argue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50" dirty="0">
                <a:solidFill>
                  <a:srgbClr val="203458"/>
                </a:solidFill>
                <a:latin typeface="Trebuchet MS"/>
                <a:cs typeface="Trebuchet MS"/>
              </a:rPr>
              <a:t>undue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influence</a:t>
            </a:r>
            <a:endParaRPr sz="23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2336006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2955131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3569494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4193381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4807743"/>
            <a:ext cx="133350" cy="13334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2248084" y="6050756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248084" y="7289006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248084" y="8527256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244635" y="1961337"/>
            <a:ext cx="10004425" cy="7454900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sue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endParaRPr sz="3000">
              <a:latin typeface="Trebuchet MS"/>
              <a:cs typeface="Trebuchet MS"/>
            </a:endParaRPr>
          </a:p>
          <a:p>
            <a:pPr marL="659765" marR="83185" indent="-647700">
              <a:lnSpc>
                <a:spcPct val="135400"/>
              </a:lnSpc>
            </a:pP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Insurance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risk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fire,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mortgagor’s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expense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Act,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section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30" dirty="0">
                <a:solidFill>
                  <a:srgbClr val="292959"/>
                </a:solidFill>
                <a:latin typeface="Trebuchet MS"/>
                <a:cs typeface="Trebuchet MS"/>
              </a:rPr>
              <a:t>101(1)(ii)</a:t>
            </a:r>
            <a:endParaRPr sz="3000">
              <a:latin typeface="Trebuchet MS"/>
              <a:cs typeface="Trebuchet MS"/>
            </a:endParaRPr>
          </a:p>
          <a:p>
            <a:pPr marL="659765" marR="487680" indent="-647700">
              <a:lnSpc>
                <a:spcPct val="135400"/>
              </a:lnSpc>
            </a:pP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Consolidating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mortgages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tacking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advances Consolidating</a:t>
            </a:r>
            <a:r>
              <a:rPr sz="30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mortgages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—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Act,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1925,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section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93</a:t>
            </a:r>
            <a:endParaRPr sz="3000">
              <a:latin typeface="Trebuchet MS"/>
              <a:cs typeface="Trebuchet MS"/>
            </a:endParaRPr>
          </a:p>
          <a:p>
            <a:pPr marL="1307465" marR="555625">
              <a:lnSpc>
                <a:spcPct val="135400"/>
              </a:lnSpc>
            </a:pP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January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2016—</a:t>
            </a:r>
            <a:r>
              <a:rPr sz="3000" spc="7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borrows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Garamond"/>
                <a:cs typeface="Garamond"/>
              </a:rPr>
              <a:t>£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100,000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Building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Society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buy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Red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endParaRPr sz="3000">
              <a:latin typeface="Trebuchet MS"/>
              <a:cs typeface="Trebuchet MS"/>
            </a:endParaRPr>
          </a:p>
          <a:p>
            <a:pPr marL="1307465" marR="549910">
              <a:lnSpc>
                <a:spcPct val="135400"/>
              </a:lnSpc>
            </a:pP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January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2018—</a:t>
            </a:r>
            <a:r>
              <a:rPr sz="3000" spc="7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borrows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Garamond"/>
                <a:cs typeface="Garamond"/>
              </a:rPr>
              <a:t>£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100,000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Building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Society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buy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Blue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House.</a:t>
            </a:r>
            <a:endParaRPr sz="3000">
              <a:latin typeface="Trebuchet MS"/>
              <a:cs typeface="Trebuchet MS"/>
            </a:endParaRPr>
          </a:p>
          <a:p>
            <a:pPr marL="1307465" marR="5080">
              <a:lnSpc>
                <a:spcPct val="135400"/>
              </a:lnSpc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insist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7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redeem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on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Blue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until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he</a:t>
            </a:r>
            <a:r>
              <a:rPr sz="30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repaid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Red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endParaRPr sz="3000">
              <a:latin typeface="Trebuchet MS"/>
              <a:cs typeface="Trebuchet MS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589837" y="2164556"/>
            <a:ext cx="6638925" cy="7572374"/>
          </a:xfrm>
          <a:prstGeom prst="rect">
            <a:avLst/>
          </a:prstGeom>
        </p:spPr>
      </p:pic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PROTECTIONS</a:t>
            </a:r>
            <a:r>
              <a:rPr spc="-210" dirty="0">
                <a:solidFill>
                  <a:srgbClr val="E65385"/>
                </a:solidFill>
              </a:rPr>
              <a:t> </a:t>
            </a:r>
            <a:r>
              <a:rPr spc="-195" dirty="0"/>
              <a:t>FOR</a:t>
            </a:r>
            <a:r>
              <a:rPr spc="-204" dirty="0"/>
              <a:t> </a:t>
            </a:r>
            <a:r>
              <a:rPr spc="200" dirty="0"/>
              <a:t>MORTGAGEE</a:t>
            </a:r>
            <a:r>
              <a:rPr spc="-210" dirty="0"/>
              <a:t> </a:t>
            </a:r>
            <a:r>
              <a:rPr spc="-395" dirty="0"/>
              <a:t>(LENDER)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2342673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43246" y="2985611"/>
            <a:ext cx="133349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246" y="4281011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43246" y="4928711"/>
            <a:ext cx="133349" cy="13334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314759" y="6228873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6876573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43246" y="7519510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1734" y="8171973"/>
            <a:ext cx="123825" cy="1238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43246" y="8814910"/>
            <a:ext cx="133349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266364" y="1941982"/>
            <a:ext cx="10260330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1355" marR="494030" indent="-669290">
              <a:lnSpc>
                <a:spcPct val="137100"/>
              </a:lnSpc>
              <a:spcBef>
                <a:spcPts val="100"/>
              </a:spcBef>
            </a:pP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Tacking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advances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—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Property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Act,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section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70" dirty="0">
                <a:solidFill>
                  <a:srgbClr val="292959"/>
                </a:solidFill>
                <a:latin typeface="Trebuchet MS"/>
                <a:cs typeface="Trebuchet MS"/>
              </a:rPr>
              <a:t>94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January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2016—</a:t>
            </a:r>
            <a:r>
              <a:rPr sz="3100" spc="7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borrows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Garamond"/>
                <a:cs typeface="Garamond"/>
              </a:rPr>
              <a:t>£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100,000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Building Society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January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2018—</a:t>
            </a:r>
            <a:r>
              <a:rPr sz="3100" spc="7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borrows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Garamond"/>
                <a:cs typeface="Garamond"/>
              </a:rPr>
              <a:t>£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10,000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405" dirty="0">
                <a:solidFill>
                  <a:srgbClr val="292959"/>
                </a:solidFill>
                <a:latin typeface="Trebuchet MS"/>
                <a:cs typeface="Trebuchet MS"/>
              </a:rPr>
              <a:t>C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building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society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January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10" dirty="0">
                <a:solidFill>
                  <a:srgbClr val="292959"/>
                </a:solidFill>
                <a:latin typeface="Trebuchet MS"/>
                <a:cs typeface="Trebuchet MS"/>
              </a:rPr>
              <a:t>2020—</a:t>
            </a:r>
            <a:r>
              <a:rPr sz="3100" spc="7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borrows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Garamond"/>
                <a:cs typeface="Garamond"/>
              </a:rPr>
              <a:t>£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10,000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Building Society</a:t>
            </a:r>
            <a:endParaRPr sz="3100">
              <a:latin typeface="Trebuchet MS"/>
              <a:cs typeface="Trebuchet MS"/>
            </a:endParaRPr>
          </a:p>
          <a:p>
            <a:pPr marL="12700" marR="66040" indent="1444625">
              <a:lnSpc>
                <a:spcPct val="137100"/>
              </a:lnSpc>
            </a:pP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treated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extension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2016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loan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Restricting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endParaRPr sz="3100">
              <a:latin typeface="Trebuchet MS"/>
              <a:cs typeface="Trebuchet MS"/>
            </a:endParaRPr>
          </a:p>
          <a:p>
            <a:pPr marL="12700" marR="3355340" indent="668655">
              <a:lnSpc>
                <a:spcPct val="137100"/>
              </a:lnSpc>
            </a:pP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Act,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section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99 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power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appoint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receiver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Act,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section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109</a:t>
            </a:r>
            <a:endParaRPr sz="3100">
              <a:latin typeface="Trebuchet MS"/>
              <a:cs typeface="Trebuchet MS"/>
            </a:endParaRPr>
          </a:p>
        </p:txBody>
      </p:sp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589837" y="2164556"/>
            <a:ext cx="6696075" cy="7572374"/>
          </a:xfrm>
          <a:prstGeom prst="rect">
            <a:avLst/>
          </a:prstGeom>
        </p:spPr>
      </p:pic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597084" y="833595"/>
            <a:ext cx="175310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PROTECTIONS</a:t>
            </a:r>
            <a:r>
              <a:rPr spc="-210" dirty="0">
                <a:solidFill>
                  <a:srgbClr val="E65385"/>
                </a:solidFill>
              </a:rPr>
              <a:t> </a:t>
            </a:r>
            <a:r>
              <a:rPr spc="-195" dirty="0"/>
              <a:t>FOR</a:t>
            </a:r>
            <a:r>
              <a:rPr spc="-204" dirty="0"/>
              <a:t> </a:t>
            </a:r>
            <a:r>
              <a:rPr spc="200" dirty="0"/>
              <a:t>MORTGAGEE</a:t>
            </a:r>
            <a:r>
              <a:rPr spc="-210" dirty="0"/>
              <a:t> </a:t>
            </a:r>
            <a:r>
              <a:rPr spc="-395" dirty="0"/>
              <a:t>(LENDER)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2335053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2897028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4020978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4582953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5144928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14584" y="5706903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14584" y="6268878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90846" y="6826091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90846" y="7950041"/>
            <a:ext cx="114299" cy="1142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490846" y="8512015"/>
            <a:ext cx="114299" cy="11429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179895" y="1981358"/>
            <a:ext cx="15918815" cy="7331075"/>
          </a:xfrm>
          <a:prstGeom prst="rect">
            <a:avLst/>
          </a:prstGeom>
        </p:spPr>
        <p:txBody>
          <a:bodyPr vert="horz" wrap="square" lIns="0" tIns="163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Several</a:t>
            </a:r>
            <a:r>
              <a:rPr sz="27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protections,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repaid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per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endParaRPr sz="2700" dirty="0">
              <a:latin typeface="Trebuchet MS"/>
              <a:cs typeface="Trebuchet MS"/>
            </a:endParaRPr>
          </a:p>
          <a:p>
            <a:pPr marL="12700" marR="515620">
              <a:lnSpc>
                <a:spcPct val="136600"/>
              </a:lnSpc>
            </a:pP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payment/breach: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though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offer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flexibility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(e.g.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extra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70" dirty="0">
                <a:solidFill>
                  <a:srgbClr val="292959"/>
                </a:solidFill>
                <a:latin typeface="Trebuchet MS"/>
                <a:cs typeface="Trebuchet MS"/>
              </a:rPr>
              <a:t>time):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technically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700" spc="-150" dirty="0">
                <a:solidFill>
                  <a:srgbClr val="292959"/>
                </a:solidFill>
                <a:latin typeface="Trebuchet MS"/>
                <a:cs typeface="Trebuchet MS"/>
              </a:rPr>
              <a:t>‘arrears’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once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single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missed.</a:t>
            </a:r>
            <a:endParaRPr sz="27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Arrears</a:t>
            </a:r>
            <a:r>
              <a:rPr sz="27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main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factor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triggering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action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endParaRPr sz="2700" dirty="0">
              <a:latin typeface="Trebuchet MS"/>
              <a:cs typeface="Trebuchet MS"/>
            </a:endParaRPr>
          </a:p>
          <a:p>
            <a:pPr marL="12700" marR="1981200">
              <a:lnSpc>
                <a:spcPct val="136600"/>
              </a:lnSpc>
            </a:pP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several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remedies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available,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potentially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leading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repossession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Repossession</a:t>
            </a:r>
            <a:r>
              <a:rPr sz="27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92959"/>
                </a:solidFill>
                <a:latin typeface="Trebuchet MS"/>
                <a:cs typeface="Trebuchet MS"/>
              </a:rPr>
              <a:t>arises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default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repayments</a:t>
            </a:r>
            <a:endParaRPr sz="2700" dirty="0">
              <a:latin typeface="Trebuchet MS"/>
              <a:cs typeface="Trebuchet MS"/>
            </a:endParaRPr>
          </a:p>
          <a:p>
            <a:pPr marL="12700" marR="5080">
              <a:lnSpc>
                <a:spcPct val="136600"/>
              </a:lnSpc>
            </a:pP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7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step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taken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ensure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property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vacant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8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changes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owner.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Various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statutory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protections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endParaRPr sz="2700" dirty="0">
              <a:latin typeface="Trebuchet MS"/>
              <a:cs typeface="Trebuchet MS"/>
            </a:endParaRPr>
          </a:p>
          <a:p>
            <a:pPr marL="595630" marR="641350">
              <a:lnSpc>
                <a:spcPct val="136600"/>
              </a:lnSpc>
            </a:pPr>
            <a:r>
              <a:rPr sz="2700" b="1" spc="-4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7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700" b="1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7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54" dirty="0">
                <a:solidFill>
                  <a:srgbClr val="292959"/>
                </a:solidFill>
                <a:latin typeface="Trebuchet MS"/>
                <a:cs typeface="Trebuchet MS"/>
              </a:rPr>
              <a:t>1996</a:t>
            </a:r>
            <a:r>
              <a:rPr sz="2700" spc="-254" dirty="0">
                <a:solidFill>
                  <a:srgbClr val="292959"/>
                </a:solidFill>
                <a:latin typeface="Trebuchet MS"/>
                <a:cs typeface="Trebuchet MS"/>
              </a:rPr>
              <a:t>: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Allows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postpone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proceedings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allow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connected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80" dirty="0">
                <a:solidFill>
                  <a:srgbClr val="292959"/>
                </a:solidFill>
                <a:latin typeface="Trebuchet MS"/>
                <a:cs typeface="Trebuchet MS"/>
              </a:rPr>
              <a:t>(i.e.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spouse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cohabitant).</a:t>
            </a:r>
            <a:endParaRPr sz="2700" dirty="0">
              <a:latin typeface="Trebuchet MS"/>
              <a:cs typeface="Trebuchet MS"/>
            </a:endParaRPr>
          </a:p>
          <a:p>
            <a:pPr marL="595630" marR="408940">
              <a:lnSpc>
                <a:spcPct val="136600"/>
              </a:lnSpc>
            </a:pP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Criminal</a:t>
            </a:r>
            <a:r>
              <a:rPr sz="27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7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7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85" dirty="0">
                <a:solidFill>
                  <a:srgbClr val="292959"/>
                </a:solidFill>
                <a:latin typeface="Trebuchet MS"/>
                <a:cs typeface="Trebuchet MS"/>
              </a:rPr>
              <a:t>1977,</a:t>
            </a:r>
            <a:r>
              <a:rPr sz="27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100" dirty="0">
                <a:solidFill>
                  <a:srgbClr val="292959"/>
                </a:solidFill>
                <a:latin typeface="Trebuchet MS"/>
                <a:cs typeface="Trebuchet MS"/>
              </a:rPr>
              <a:t>s6(1):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not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undertaken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court. </a:t>
            </a:r>
            <a:r>
              <a:rPr sz="2700" b="1" spc="-10" dirty="0">
                <a:solidFill>
                  <a:srgbClr val="292959"/>
                </a:solidFill>
                <a:latin typeface="Trebuchet MS"/>
                <a:cs typeface="Trebuchet MS"/>
              </a:rPr>
              <a:t>Administration</a:t>
            </a:r>
            <a:r>
              <a:rPr sz="27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40" dirty="0">
                <a:solidFill>
                  <a:srgbClr val="292959"/>
                </a:solidFill>
                <a:latin typeface="Trebuchet MS"/>
                <a:cs typeface="Trebuchet MS"/>
              </a:rPr>
              <a:t>Justice</a:t>
            </a:r>
            <a:r>
              <a:rPr sz="27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7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20" dirty="0">
                <a:solidFill>
                  <a:srgbClr val="292959"/>
                </a:solidFill>
                <a:latin typeface="Trebuchet MS"/>
                <a:cs typeface="Trebuchet MS"/>
              </a:rPr>
              <a:t>1970:</a:t>
            </a:r>
            <a:r>
              <a:rPr sz="27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Allows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delay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repossession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proceedings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60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reasonable</a:t>
            </a: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borrower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demonstrate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reasonable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prospect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repaying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debt.</a:t>
            </a:r>
            <a:endParaRPr sz="2700" dirty="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PROTECTIONS</a:t>
            </a:r>
            <a:r>
              <a:rPr spc="-210" dirty="0">
                <a:solidFill>
                  <a:srgbClr val="E65385"/>
                </a:solidFill>
              </a:rPr>
              <a:t> </a:t>
            </a:r>
            <a:r>
              <a:rPr spc="-195" dirty="0"/>
              <a:t>FOR</a:t>
            </a:r>
            <a:r>
              <a:rPr spc="-204" dirty="0"/>
              <a:t> </a:t>
            </a:r>
            <a:r>
              <a:rPr spc="200" dirty="0"/>
              <a:t>MORTGAGEE</a:t>
            </a:r>
            <a:r>
              <a:rPr spc="-210" dirty="0"/>
              <a:t> </a:t>
            </a:r>
            <a:r>
              <a:rPr spc="-395" dirty="0"/>
              <a:t>(LENDER)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97084" y="833595"/>
            <a:ext cx="806259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0" dirty="0">
                <a:solidFill>
                  <a:srgbClr val="E65385"/>
                </a:solidFill>
              </a:rPr>
              <a:t>SALE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dirty="0">
                <a:solidFill>
                  <a:srgbClr val="E65385"/>
                </a:solidFill>
              </a:rPr>
              <a:t>OF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-170" dirty="0"/>
              <a:t>PROPERTY</a:t>
            </a: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224609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354149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1734" y="4189194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71734" y="5484594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71734" y="6779994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43246" y="7422932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43246" y="8070632"/>
            <a:ext cx="133349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43246" y="9366032"/>
            <a:ext cx="133349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266364" y="1845403"/>
            <a:ext cx="16001365" cy="779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22375">
              <a:lnSpc>
                <a:spcPct val="137100"/>
              </a:lnSpc>
              <a:spcBef>
                <a:spcPts val="100"/>
              </a:spcBef>
            </a:pP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Invariably,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repossession,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lender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sell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property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recover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loan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(difference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to mortgagor</a:t>
            </a:r>
            <a:r>
              <a:rPr sz="31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benefits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increase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value)</a:t>
            </a:r>
            <a:endParaRPr sz="3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Power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arising,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becoming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exercisable: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s103</a:t>
            </a:r>
            <a:endParaRPr sz="3100">
              <a:latin typeface="Trebuchet MS"/>
              <a:cs typeface="Trebuchet MS"/>
            </a:endParaRPr>
          </a:p>
          <a:p>
            <a:pPr marL="12700" marR="960755">
              <a:lnSpc>
                <a:spcPct val="137100"/>
              </a:lnSpc>
              <a:tabLst>
                <a:tab pos="14487525" algn="l"/>
              </a:tabLst>
            </a:pP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not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contain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‘power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sale’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provision,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1925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implies,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expressly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states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power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excluded</a:t>
            </a:r>
            <a:endParaRPr sz="3100">
              <a:latin typeface="Trebuchet MS"/>
              <a:cs typeface="Trebuchet MS"/>
            </a:endParaRPr>
          </a:p>
          <a:p>
            <a:pPr marL="12700" marR="471805">
              <a:lnSpc>
                <a:spcPct val="137100"/>
              </a:lnSpc>
            </a:pP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Power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229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only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arises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redemption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passed,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express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prohibition</a:t>
            </a:r>
            <a:endParaRPr sz="3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Thereafte,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power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exercised,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subject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to: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default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being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served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three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months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having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elapsed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arrears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remained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unpaid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months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becoming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breach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mortgage.</a:t>
            </a:r>
            <a:endParaRPr sz="3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020551" y="2142958"/>
            <a:ext cx="6019799" cy="621982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00" dirty="0">
                <a:solidFill>
                  <a:srgbClr val="E65385"/>
                </a:solidFill>
              </a:rPr>
              <a:t>MORTGAGEE</a:t>
            </a:r>
            <a:r>
              <a:rPr spc="-315" dirty="0">
                <a:solidFill>
                  <a:srgbClr val="E65385"/>
                </a:solidFill>
              </a:rPr>
              <a:t> </a:t>
            </a:r>
            <a:r>
              <a:rPr spc="-10" dirty="0"/>
              <a:t>DUTIES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3634" y="233219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3634" y="3494246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8471" y="4651533"/>
            <a:ext cx="114300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3634" y="6399371"/>
            <a:ext cx="104775" cy="10477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5378655" y="6570820"/>
            <a:ext cx="84455" cy="28575"/>
          </a:xfrm>
          <a:custGeom>
            <a:avLst/>
            <a:gdLst/>
            <a:ahLst/>
            <a:cxnLst/>
            <a:rect l="l" t="t" r="r" b="b"/>
            <a:pathLst>
              <a:path w="84454" h="28575">
                <a:moveTo>
                  <a:pt x="84115" y="28574"/>
                </a:moveTo>
                <a:lnTo>
                  <a:pt x="0" y="28574"/>
                </a:lnTo>
                <a:lnTo>
                  <a:pt x="0" y="0"/>
                </a:lnTo>
                <a:lnTo>
                  <a:pt x="84115" y="0"/>
                </a:lnTo>
                <a:lnTo>
                  <a:pt x="84115" y="285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33634" y="8723470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201475" y="1961985"/>
            <a:ext cx="10115550" cy="7578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4190">
              <a:lnSpc>
                <a:spcPct val="136200"/>
              </a:lnSpc>
              <a:spcBef>
                <a:spcPts val="95"/>
              </a:spcBef>
            </a:pP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keen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protect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morgagors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abuse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sale,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result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loosing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endParaRPr sz="2800">
              <a:latin typeface="Trebuchet MS"/>
              <a:cs typeface="Trebuchet MS"/>
            </a:endParaRPr>
          </a:p>
          <a:p>
            <a:pPr marL="12700" marR="408940">
              <a:lnSpc>
                <a:spcPts val="4570"/>
              </a:lnSpc>
              <a:spcBef>
                <a:spcPts val="360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certain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obligations.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breached,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can challenge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sale,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price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obtained.</a:t>
            </a:r>
            <a:endParaRPr sz="2800">
              <a:latin typeface="Trebuchet MS"/>
              <a:cs typeface="Trebuchet MS"/>
            </a:endParaRPr>
          </a:p>
          <a:p>
            <a:pPr marL="617220" marR="5080">
              <a:lnSpc>
                <a:spcPts val="4580"/>
              </a:lnSpc>
              <a:spcBef>
                <a:spcPts val="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seek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optimum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transparent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with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prospective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purchasers;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quick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repay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part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debt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sufficient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fulfil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duty.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2800" b="1" u="heavy" spc="-11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7"/>
              </a:rPr>
              <a:t>Pre-</a:t>
            </a:r>
            <a:r>
              <a:rPr sz="2800" b="1" u="heavy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7"/>
              </a:rPr>
              <a:t>action</a:t>
            </a:r>
            <a:r>
              <a:rPr sz="2800" b="1" u="heavy" spc="-26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7"/>
              </a:rPr>
              <a:t> </a:t>
            </a:r>
            <a:r>
              <a:rPr sz="2800" b="1" u="heavy" spc="-2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7"/>
              </a:rPr>
              <a:t>protocol</a:t>
            </a:r>
            <a:r>
              <a:rPr sz="2800" b="1" u="heavy" spc="-1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7"/>
              </a:rPr>
              <a:t> </a:t>
            </a:r>
            <a:r>
              <a:rPr sz="2800" b="1" u="none" spc="-254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(</a:t>
            </a:r>
            <a:r>
              <a:rPr sz="2800" b="1" u="heavy" spc="-254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7"/>
              </a:rPr>
              <a:t>2017</a:t>
            </a:r>
            <a:r>
              <a:rPr sz="2800" b="1" u="none" spc="-254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)</a:t>
            </a:r>
            <a:r>
              <a:rPr sz="2800" b="1" u="none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92959"/>
                </a:solidFill>
                <a:latin typeface="Trebuchet MS"/>
                <a:cs typeface="Trebuchet MS"/>
              </a:rPr>
              <a:t>places</a:t>
            </a:r>
            <a:r>
              <a:rPr sz="2800" u="none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u="none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u="none" spc="-120" dirty="0">
                <a:solidFill>
                  <a:srgbClr val="292959"/>
                </a:solidFill>
                <a:latin typeface="Trebuchet MS"/>
                <a:cs typeface="Trebuchet MS"/>
              </a:rPr>
              <a:t>duty</a:t>
            </a:r>
            <a:r>
              <a:rPr sz="2800" u="none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800" u="none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28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u="none" spc="-2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endParaRPr sz="2800">
              <a:latin typeface="Trebuchet MS"/>
              <a:cs typeface="Trebuchet MS"/>
            </a:endParaRPr>
          </a:p>
          <a:p>
            <a:pPr marL="12700" marR="583565">
              <a:lnSpc>
                <a:spcPts val="4580"/>
              </a:lnSpc>
              <a:spcBef>
                <a:spcPts val="35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reasonably,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engage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all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options.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includes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having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dialogue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reaching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repayment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possible.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applies</a:t>
            </a:r>
            <a:r>
              <a:rPr sz="28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mortgagees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charge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(known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priority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mortgage)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over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residential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25" dirty="0">
                <a:solidFill>
                  <a:srgbClr val="E65385"/>
                </a:solidFill>
              </a:rPr>
              <a:t>OTHER</a:t>
            </a:r>
            <a:r>
              <a:rPr spc="-335" dirty="0">
                <a:solidFill>
                  <a:srgbClr val="E65385"/>
                </a:solidFill>
              </a:rPr>
              <a:t> </a:t>
            </a:r>
            <a:r>
              <a:rPr spc="-10" dirty="0"/>
              <a:t>REMEDIES</a:t>
            </a: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2336006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2950368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95621" y="3569494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95621" y="4807743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95621" y="5426868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952684" y="6050756"/>
            <a:ext cx="123825" cy="1238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595621" y="6665118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95621" y="7284243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95621" y="7903368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595621" y="9141618"/>
            <a:ext cx="133350" cy="1333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244635" y="1961337"/>
            <a:ext cx="9112250" cy="8074025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Appoint</a:t>
            </a:r>
            <a:r>
              <a:rPr sz="30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receiver:</a:t>
            </a:r>
            <a:endParaRPr sz="3000">
              <a:latin typeface="Trebuchet MS"/>
              <a:cs typeface="Trebuchet MS"/>
            </a:endParaRPr>
          </a:p>
          <a:p>
            <a:pPr marL="659765" marR="5080">
              <a:lnSpc>
                <a:spcPct val="135400"/>
              </a:lnSpc>
            </a:pP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commercial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property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insolvency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receiver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over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running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premises,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including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receiving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paying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outstanding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debts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surplus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275"/>
              </a:spcBef>
            </a:pP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uncommon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residential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cost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outweighs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benefit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Foreclosure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275"/>
              </a:spcBef>
            </a:pP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Rarely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today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275"/>
              </a:spcBef>
            </a:pP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Removes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mortgagor’s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redemption</a:t>
            </a:r>
            <a:endParaRPr sz="3000">
              <a:latin typeface="Trebuchet MS"/>
              <a:cs typeface="Trebuchet MS"/>
            </a:endParaRPr>
          </a:p>
          <a:p>
            <a:pPr marL="659765" marR="372745">
              <a:lnSpc>
                <a:spcPct val="135400"/>
              </a:lnSpc>
            </a:pP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debt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specific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day,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property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vests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mortgagee,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become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owner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obliged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any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difference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315529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MORTGAGE</a:t>
            </a:r>
            <a:r>
              <a:rPr sz="7500" spc="-375" dirty="0">
                <a:solidFill>
                  <a:srgbClr val="E65385"/>
                </a:solidFill>
              </a:rPr>
              <a:t> </a:t>
            </a:r>
            <a:r>
              <a:rPr sz="7500" spc="-130" dirty="0"/>
              <a:t>PRIORITY</a:t>
            </a:r>
            <a:r>
              <a:rPr sz="7500" spc="-370" dirty="0"/>
              <a:t> </a:t>
            </a:r>
            <a:r>
              <a:rPr sz="7500" spc="-125" dirty="0"/>
              <a:t>(LEGAL)</a:t>
            </a:r>
            <a:endParaRPr sz="7500"/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2336006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2955131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4193381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52684" y="5431631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52684" y="6669881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81259" y="7936706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95621" y="8570118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95621" y="9189243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244635" y="1961337"/>
            <a:ext cx="10272395" cy="7502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255">
              <a:lnSpc>
                <a:spcPct val="135400"/>
              </a:lnSpc>
              <a:spcBef>
                <a:spcPts val="100"/>
              </a:spcBef>
            </a:pP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Possible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price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achieve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covers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repayment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mortgages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then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issue.</a:t>
            </a:r>
            <a:endParaRPr sz="3000">
              <a:latin typeface="Trebuchet MS"/>
              <a:cs typeface="Trebuchet MS"/>
            </a:endParaRPr>
          </a:p>
          <a:p>
            <a:pPr marL="12700" marR="738505">
              <a:lnSpc>
                <a:spcPct val="135400"/>
              </a:lnSpc>
            </a:pP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Occasionally,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however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cover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recovery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mortgage: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negative</a:t>
            </a:r>
            <a:r>
              <a:rPr sz="30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60" dirty="0">
                <a:solidFill>
                  <a:srgbClr val="292959"/>
                </a:solidFill>
                <a:latin typeface="Trebuchet MS"/>
                <a:cs typeface="Trebuchet MS"/>
              </a:rPr>
              <a:t>equity</a:t>
            </a:r>
            <a:r>
              <a:rPr sz="30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(debts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exceed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market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value)</a:t>
            </a:r>
            <a:endParaRPr sz="3000">
              <a:latin typeface="Trebuchet MS"/>
              <a:cs typeface="Trebuchet MS"/>
            </a:endParaRPr>
          </a:p>
          <a:p>
            <a:pPr marL="12700" marR="101600">
              <a:lnSpc>
                <a:spcPct val="135400"/>
              </a:lnSpc>
            </a:pP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achieve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recovery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debt,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0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40" dirty="0">
                <a:solidFill>
                  <a:srgbClr val="292959"/>
                </a:solidFill>
                <a:latin typeface="Trebuchet MS"/>
                <a:cs typeface="Trebuchet MS"/>
              </a:rPr>
              <a:t>12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enforce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debt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mortgagor </a:t>
            </a:r>
            <a:r>
              <a:rPr sz="3000" b="1" spc="135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0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80" dirty="0">
                <a:solidFill>
                  <a:srgbClr val="292959"/>
                </a:solidFill>
                <a:latin typeface="Trebuchet MS"/>
                <a:cs typeface="Trebuchet MS"/>
              </a:rPr>
              <a:t>priority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determines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mortgagees are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endParaRPr sz="3000">
              <a:latin typeface="Trebuchet MS"/>
              <a:cs typeface="Trebuchet MS"/>
            </a:endParaRPr>
          </a:p>
          <a:p>
            <a:pPr marL="55880">
              <a:lnSpc>
                <a:spcPct val="100000"/>
              </a:lnSpc>
              <a:spcBef>
                <a:spcPts val="1375"/>
              </a:spcBef>
            </a:pPr>
            <a:r>
              <a:rPr sz="3200" b="1" spc="5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2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dirty="0">
                <a:solidFill>
                  <a:srgbClr val="292959"/>
                </a:solidFill>
                <a:latin typeface="Trebuchet MS"/>
                <a:cs typeface="Trebuchet MS"/>
              </a:rPr>
              <a:t>mortgage:</a:t>
            </a:r>
            <a:r>
              <a:rPr sz="32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record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charge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95" dirty="0">
                <a:solidFill>
                  <a:srgbClr val="292959"/>
                </a:solidFill>
                <a:latin typeface="Trebuchet MS"/>
                <a:cs typeface="Trebuchet MS"/>
              </a:rPr>
              <a:t>title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register.</a:t>
            </a:r>
            <a:endParaRPr sz="3200">
              <a:latin typeface="Trebuchet MS"/>
              <a:cs typeface="Trebuchet MS"/>
            </a:endParaRPr>
          </a:p>
          <a:p>
            <a:pPr marL="659765" marR="55880">
              <a:lnSpc>
                <a:spcPct val="135400"/>
              </a:lnSpc>
              <a:spcBef>
                <a:spcPts val="35"/>
              </a:spcBef>
            </a:pP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Prioritised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registration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(not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mortgage)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Important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delay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registration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acting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510030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MORTGAGE</a:t>
            </a:r>
            <a:r>
              <a:rPr sz="7500" spc="-375" dirty="0">
                <a:solidFill>
                  <a:srgbClr val="E65385"/>
                </a:solidFill>
              </a:rPr>
              <a:t> </a:t>
            </a:r>
            <a:r>
              <a:rPr sz="7500" spc="-130" dirty="0"/>
              <a:t>PRIORITY</a:t>
            </a:r>
            <a:r>
              <a:rPr sz="7500" spc="-370" dirty="0"/>
              <a:t> </a:t>
            </a:r>
            <a:r>
              <a:rPr sz="7500" spc="-265" dirty="0"/>
              <a:t>(EQUITABLE)</a:t>
            </a:r>
            <a:endParaRPr sz="7500"/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2684" y="2336006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3569494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5621" y="4807743"/>
            <a:ext cx="133350" cy="13334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248084" y="6669881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244635" y="1961337"/>
            <a:ext cx="10320655" cy="6835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30200">
              <a:lnSpc>
                <a:spcPct val="135400"/>
              </a:lnSpc>
              <a:spcBef>
                <a:spcPts val="100"/>
              </a:spcBef>
            </a:pP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mortgage:</a:t>
            </a:r>
            <a:r>
              <a:rPr sz="30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created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30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compliance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formalities</a:t>
            </a:r>
            <a:endParaRPr sz="3000">
              <a:latin typeface="Trebuchet MS"/>
              <a:cs typeface="Trebuchet MS"/>
            </a:endParaRPr>
          </a:p>
          <a:p>
            <a:pPr marL="659765" marR="1018540">
              <a:lnSpc>
                <a:spcPct val="135400"/>
              </a:lnSpc>
            </a:pPr>
            <a:r>
              <a:rPr sz="3000" u="heavy" spc="-5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Registered</a:t>
            </a:r>
            <a:r>
              <a:rPr sz="3000" u="heavy" spc="-17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3000" u="heavy" spc="-10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land:</a:t>
            </a:r>
            <a:r>
              <a:rPr sz="3000" u="heavy" spc="-12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3000" u="none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u="none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u="none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55" dirty="0">
                <a:solidFill>
                  <a:srgbClr val="292959"/>
                </a:solidFill>
                <a:latin typeface="Trebuchet MS"/>
                <a:cs typeface="Trebuchet MS"/>
              </a:rPr>
              <a:t>protected</a:t>
            </a:r>
            <a:r>
              <a:rPr sz="3000" u="none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u="none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65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r>
              <a:rPr sz="3000" u="none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u="none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95" dirty="0">
                <a:solidFill>
                  <a:srgbClr val="292959"/>
                </a:solidFill>
                <a:latin typeface="Trebuchet MS"/>
                <a:cs typeface="Trebuchet MS"/>
              </a:rPr>
              <a:t>title </a:t>
            </a:r>
            <a:r>
              <a:rPr sz="3000" u="none" spc="-40" dirty="0">
                <a:solidFill>
                  <a:srgbClr val="292959"/>
                </a:solidFill>
                <a:latin typeface="Trebuchet MS"/>
                <a:cs typeface="Trebuchet MS"/>
              </a:rPr>
              <a:t>deeds.</a:t>
            </a:r>
            <a:r>
              <a:rPr sz="3000" u="none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65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r>
              <a:rPr sz="3000" u="none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20" dirty="0">
                <a:solidFill>
                  <a:srgbClr val="292959"/>
                </a:solidFill>
                <a:latin typeface="Trebuchet MS"/>
                <a:cs typeface="Trebuchet MS"/>
              </a:rPr>
              <a:t>gives</a:t>
            </a:r>
            <a:r>
              <a:rPr sz="3000" u="none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55" dirty="0">
                <a:solidFill>
                  <a:srgbClr val="292959"/>
                </a:solidFill>
                <a:latin typeface="Trebuchet MS"/>
                <a:cs typeface="Trebuchet MS"/>
              </a:rPr>
              <a:t>priority</a:t>
            </a:r>
            <a:r>
              <a:rPr sz="3000" u="none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05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3000" u="none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14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3000" u="none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0" dirty="0">
                <a:solidFill>
                  <a:srgbClr val="292959"/>
                </a:solidFill>
                <a:latin typeface="Trebuchet MS"/>
                <a:cs typeface="Trebuchet MS"/>
              </a:rPr>
              <a:t>mortgages.</a:t>
            </a:r>
            <a:endParaRPr sz="3000">
              <a:latin typeface="Trebuchet MS"/>
              <a:cs typeface="Trebuchet MS"/>
            </a:endParaRPr>
          </a:p>
          <a:p>
            <a:pPr marL="659765" marR="995044">
              <a:lnSpc>
                <a:spcPct val="135400"/>
              </a:lnSpc>
            </a:pPr>
            <a:r>
              <a:rPr sz="3000" u="heavy" spc="-7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Unregistered</a:t>
            </a:r>
            <a:r>
              <a:rPr sz="3000" u="heavy" spc="-15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3000" u="heavy" spc="-10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land:</a:t>
            </a:r>
            <a:r>
              <a:rPr sz="3000" u="none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dirty="0">
                <a:solidFill>
                  <a:srgbClr val="292959"/>
                </a:solidFill>
                <a:latin typeface="Trebuchet MS"/>
                <a:cs typeface="Trebuchet MS"/>
              </a:rPr>
              <a:t>mortgagee</a:t>
            </a:r>
            <a:r>
              <a:rPr sz="3000" u="none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8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000" u="none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80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3000" u="none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25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3000" u="none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000" u="none" spc="-65" dirty="0">
                <a:solidFill>
                  <a:srgbClr val="292959"/>
                </a:solidFill>
                <a:latin typeface="Trebuchet MS"/>
                <a:cs typeface="Trebuchet MS"/>
              </a:rPr>
              <a:t>deeds,</a:t>
            </a:r>
            <a:r>
              <a:rPr sz="30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90" dirty="0">
                <a:solidFill>
                  <a:srgbClr val="292959"/>
                </a:solidFill>
                <a:latin typeface="Trebuchet MS"/>
                <a:cs typeface="Trebuchet MS"/>
              </a:rPr>
              <a:t>preventing</a:t>
            </a:r>
            <a:r>
              <a:rPr sz="30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55" dirty="0">
                <a:solidFill>
                  <a:srgbClr val="292959"/>
                </a:solidFill>
                <a:latin typeface="Trebuchet MS"/>
                <a:cs typeface="Trebuchet MS"/>
              </a:rPr>
              <a:t>subsequent</a:t>
            </a:r>
            <a:r>
              <a:rPr sz="30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10" dirty="0">
                <a:solidFill>
                  <a:srgbClr val="292959"/>
                </a:solidFill>
                <a:latin typeface="Trebuchet MS"/>
                <a:cs typeface="Trebuchet MS"/>
              </a:rPr>
              <a:t>registration,</a:t>
            </a:r>
            <a:r>
              <a:rPr sz="3000" u="none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u="none" spc="-10" dirty="0">
                <a:solidFill>
                  <a:srgbClr val="292959"/>
                </a:solidFill>
                <a:latin typeface="Trebuchet MS"/>
                <a:cs typeface="Trebuchet MS"/>
              </a:rPr>
              <a:t>ensuring </a:t>
            </a:r>
            <a:r>
              <a:rPr sz="3000" u="none" spc="-65" dirty="0">
                <a:solidFill>
                  <a:srgbClr val="292959"/>
                </a:solidFill>
                <a:latin typeface="Trebuchet MS"/>
                <a:cs typeface="Trebuchet MS"/>
              </a:rPr>
              <a:t>priority.</a:t>
            </a:r>
            <a:endParaRPr sz="3000">
              <a:latin typeface="Trebuchet MS"/>
              <a:cs typeface="Trebuchet MS"/>
            </a:endParaRPr>
          </a:p>
          <a:p>
            <a:pPr marL="1307465" marR="5080" indent="102235">
              <a:lnSpc>
                <a:spcPct val="135400"/>
              </a:lnSpc>
            </a:pP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LP(MP)A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4" dirty="0">
                <a:solidFill>
                  <a:srgbClr val="292959"/>
                </a:solidFill>
                <a:latin typeface="Trebuchet MS"/>
                <a:cs typeface="Trebuchet MS"/>
              </a:rPr>
              <a:t>1989,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depositing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title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deeds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mortgagee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sufficient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mortgage: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now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charge.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registered,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takes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prioirty,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otherwise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void.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2358866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1259" y="3692366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81259" y="4359116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81259" y="6359366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81259" y="8359616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81259" y="9026366"/>
            <a:ext cx="133350" cy="1333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87944" y="1951184"/>
            <a:ext cx="10093960" cy="7359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5405">
              <a:lnSpc>
                <a:spcPct val="136700"/>
              </a:lnSpc>
              <a:spcBef>
                <a:spcPts val="10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Shares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pre-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3200" b="1" i="1" spc="-90" dirty="0">
                <a:solidFill>
                  <a:srgbClr val="292959"/>
                </a:solidFill>
                <a:latin typeface="Trebuchet MS"/>
                <a:cs typeface="Trebuchet MS"/>
              </a:rPr>
              <a:t>Williams</a:t>
            </a:r>
            <a:r>
              <a:rPr sz="32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b="1" i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Glyns </a:t>
            </a:r>
            <a:r>
              <a:rPr sz="3200" b="1" i="1" spc="-3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3200" b="1" i="1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20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2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35" dirty="0">
                <a:solidFill>
                  <a:srgbClr val="292959"/>
                </a:solidFill>
                <a:latin typeface="Trebuchet MS"/>
                <a:cs typeface="Trebuchet MS"/>
              </a:rPr>
              <a:t>Boland</a:t>
            </a:r>
            <a:r>
              <a:rPr sz="3200" b="1" i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420" dirty="0">
                <a:solidFill>
                  <a:srgbClr val="292959"/>
                </a:solidFill>
                <a:latin typeface="Trebuchet MS"/>
                <a:cs typeface="Trebuchet MS"/>
              </a:rPr>
              <a:t>[1981]</a:t>
            </a:r>
            <a:r>
              <a:rPr sz="32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280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32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0" dirty="0">
                <a:solidFill>
                  <a:srgbClr val="292959"/>
                </a:solidFill>
                <a:latin typeface="Trebuchet MS"/>
                <a:cs typeface="Trebuchet MS"/>
              </a:rPr>
              <a:t>487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)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1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sale,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i="1" spc="155" dirty="0">
                <a:solidFill>
                  <a:srgbClr val="292959"/>
                </a:solidFill>
                <a:latin typeface="Gill Sans MT"/>
                <a:cs typeface="Gill Sans MT"/>
              </a:rPr>
              <a:t>e.g.</a:t>
            </a:r>
            <a:r>
              <a:rPr sz="3200" spc="155" dirty="0">
                <a:solidFill>
                  <a:srgbClr val="292959"/>
                </a:solidFill>
                <a:latin typeface="Trebuchet MS"/>
                <a:cs typeface="Trebuchet MS"/>
              </a:rPr>
              <a:t>,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auctioneer’s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fees</a:t>
            </a:r>
            <a:endParaRPr sz="3200">
              <a:latin typeface="Trebuchet MS"/>
              <a:cs typeface="Trebuchet MS"/>
            </a:endParaRPr>
          </a:p>
          <a:p>
            <a:pPr marL="12700" marR="227329">
              <a:lnSpc>
                <a:spcPct val="136700"/>
              </a:lnSpc>
            </a:pPr>
            <a:r>
              <a:rPr sz="3200" spc="-21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plus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(but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see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0" dirty="0">
                <a:solidFill>
                  <a:srgbClr val="292959"/>
                </a:solidFill>
                <a:latin typeface="Trebuchet MS"/>
                <a:cs typeface="Trebuchet MS"/>
              </a:rPr>
              <a:t>Land </a:t>
            </a:r>
            <a:r>
              <a:rPr sz="3200" b="1" spc="-10" dirty="0">
                <a:solidFill>
                  <a:srgbClr val="292959"/>
                </a:solidFill>
                <a:latin typeface="Trebuchet MS"/>
                <a:cs typeface="Trebuchet MS"/>
              </a:rPr>
              <a:t>Registration</a:t>
            </a:r>
            <a:r>
              <a:rPr sz="32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2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145" dirty="0">
                <a:solidFill>
                  <a:srgbClr val="292959"/>
                </a:solidFill>
                <a:latin typeface="Trebuchet MS"/>
                <a:cs typeface="Trebuchet MS"/>
              </a:rPr>
              <a:t>2002,</a:t>
            </a:r>
            <a:r>
              <a:rPr sz="32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dirty="0">
                <a:solidFill>
                  <a:srgbClr val="292959"/>
                </a:solidFill>
                <a:latin typeface="Trebuchet MS"/>
                <a:cs typeface="Trebuchet MS"/>
              </a:rPr>
              <a:t>s49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—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tacking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further advances)</a:t>
            </a:r>
            <a:endParaRPr sz="3200">
              <a:latin typeface="Trebuchet MS"/>
              <a:cs typeface="Trebuchet MS"/>
            </a:endParaRPr>
          </a:p>
          <a:p>
            <a:pPr marL="12700" marR="5080">
              <a:lnSpc>
                <a:spcPct val="136700"/>
              </a:lnSpc>
            </a:pPr>
            <a:r>
              <a:rPr sz="3200" spc="-21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subsequent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charges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plus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(in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registration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creation—</a:t>
            </a:r>
            <a:r>
              <a:rPr sz="3200" b="1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2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10" dirty="0">
                <a:solidFill>
                  <a:srgbClr val="292959"/>
                </a:solidFill>
                <a:latin typeface="Trebuchet MS"/>
                <a:cs typeface="Trebuchet MS"/>
              </a:rPr>
              <a:t>Registration</a:t>
            </a:r>
            <a:r>
              <a:rPr sz="32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5" dirty="0">
                <a:solidFill>
                  <a:srgbClr val="292959"/>
                </a:solidFill>
                <a:latin typeface="Trebuchet MS"/>
                <a:cs typeface="Trebuchet MS"/>
              </a:rPr>
              <a:t>Act </a:t>
            </a:r>
            <a:r>
              <a:rPr sz="3200" b="1" spc="-145" dirty="0">
                <a:solidFill>
                  <a:srgbClr val="292959"/>
                </a:solidFill>
                <a:latin typeface="Trebuchet MS"/>
                <a:cs typeface="Trebuchet MS"/>
              </a:rPr>
              <a:t>2002,</a:t>
            </a:r>
            <a:r>
              <a:rPr sz="32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0" dirty="0">
                <a:solidFill>
                  <a:srgbClr val="292959"/>
                </a:solidFill>
                <a:latin typeface="Trebuchet MS"/>
                <a:cs typeface="Trebuchet MS"/>
              </a:rPr>
              <a:t>s48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)</a:t>
            </a:r>
            <a:endParaRPr sz="3200">
              <a:latin typeface="Trebuchet MS"/>
              <a:cs typeface="Trebuchet MS"/>
            </a:endParaRPr>
          </a:p>
          <a:p>
            <a:pPr marL="12700" marR="374650">
              <a:lnSpc>
                <a:spcPct val="136700"/>
              </a:lnSpc>
            </a:pP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charges</a:t>
            </a:r>
            <a:r>
              <a:rPr sz="3200" spc="-2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recorded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Register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Balance</a:t>
            </a:r>
            <a:r>
              <a:rPr sz="32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mortgagor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589837" y="2708890"/>
            <a:ext cx="6698162" cy="5734049"/>
          </a:xfrm>
          <a:prstGeom prst="rect">
            <a:avLst/>
          </a:prstGeom>
        </p:spPr>
      </p:pic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583245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290" dirty="0">
                <a:solidFill>
                  <a:srgbClr val="E65385"/>
                </a:solidFill>
              </a:rPr>
              <a:t>MORTGAGE</a:t>
            </a:r>
            <a:r>
              <a:rPr sz="7500" spc="-370" dirty="0">
                <a:solidFill>
                  <a:srgbClr val="E65385"/>
                </a:solidFill>
              </a:rPr>
              <a:t> </a:t>
            </a:r>
            <a:r>
              <a:rPr sz="7500" spc="-130" dirty="0"/>
              <a:t>PRIORITY</a:t>
            </a:r>
            <a:r>
              <a:rPr sz="7500" spc="-370" dirty="0"/>
              <a:t> </a:t>
            </a:r>
            <a:r>
              <a:rPr sz="7500" spc="-254" dirty="0"/>
              <a:t>(IN</a:t>
            </a:r>
            <a:r>
              <a:rPr sz="7500" spc="-370" dirty="0"/>
              <a:t> </a:t>
            </a:r>
            <a:r>
              <a:rPr sz="7500" spc="-10" dirty="0"/>
              <a:t>PRACTICE)</a:t>
            </a:r>
            <a:endParaRPr sz="75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412621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130" dirty="0">
                <a:solidFill>
                  <a:srgbClr val="E65385"/>
                </a:solidFill>
              </a:rPr>
              <a:t>ACTIVITY</a:t>
            </a:r>
            <a:r>
              <a:rPr sz="7500" spc="-360" dirty="0">
                <a:solidFill>
                  <a:srgbClr val="E65385"/>
                </a:solidFill>
              </a:rPr>
              <a:t> </a:t>
            </a:r>
            <a:r>
              <a:rPr sz="7500" spc="-500" dirty="0">
                <a:solidFill>
                  <a:srgbClr val="E65385"/>
                </a:solidFill>
              </a:rPr>
              <a:t>2:</a:t>
            </a:r>
            <a:r>
              <a:rPr sz="7500" spc="-355" dirty="0">
                <a:solidFill>
                  <a:srgbClr val="E65385"/>
                </a:solidFill>
              </a:rPr>
              <a:t> </a:t>
            </a:r>
            <a:r>
              <a:rPr sz="7500" spc="280" dirty="0"/>
              <a:t>ADVISING</a:t>
            </a:r>
            <a:r>
              <a:rPr sz="7500" spc="-355" dirty="0"/>
              <a:t> </a:t>
            </a:r>
            <a:r>
              <a:rPr sz="7500" spc="380" dirty="0"/>
              <a:t>A</a:t>
            </a:r>
            <a:r>
              <a:rPr sz="7500" spc="-355" dirty="0"/>
              <a:t> </a:t>
            </a:r>
            <a:r>
              <a:rPr sz="7500" spc="-10" dirty="0"/>
              <a:t>CLIENT</a:t>
            </a:r>
            <a:endParaRPr sz="7500"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57324" y="2638149"/>
            <a:ext cx="142874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24087" y="7148236"/>
            <a:ext cx="152400" cy="1523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24087" y="8653186"/>
            <a:ext cx="152400" cy="15239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793180" y="2173945"/>
            <a:ext cx="15121890" cy="7550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7200"/>
              </a:lnSpc>
              <a:spcBef>
                <a:spcPts val="95"/>
              </a:spcBef>
            </a:pP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Cathy</a:t>
            </a:r>
            <a:r>
              <a:rPr sz="36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80" dirty="0">
                <a:solidFill>
                  <a:srgbClr val="203458"/>
                </a:solidFill>
                <a:latin typeface="Trebuchet MS"/>
                <a:cs typeface="Trebuchet MS"/>
              </a:rPr>
              <a:t>Lily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20" dirty="0">
                <a:solidFill>
                  <a:srgbClr val="203458"/>
                </a:solidFill>
                <a:latin typeface="Trebuchet MS"/>
                <a:cs typeface="Trebuchet MS"/>
              </a:rPr>
              <a:t>joint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203458"/>
                </a:solidFill>
                <a:latin typeface="Trebuchet MS"/>
                <a:cs typeface="Trebuchet MS"/>
              </a:rPr>
              <a:t>owners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03458"/>
                </a:solidFill>
                <a:latin typeface="Trebuchet MS"/>
                <a:cs typeface="Trebuchet MS"/>
              </a:rPr>
              <a:t>Appletree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Cottage.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8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2009,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0" dirty="0">
                <a:solidFill>
                  <a:srgbClr val="203458"/>
                </a:solidFill>
                <a:latin typeface="Trebuchet MS"/>
                <a:cs typeface="Trebuchet MS"/>
              </a:rPr>
              <a:t>they </a:t>
            </a:r>
            <a:r>
              <a:rPr sz="3600" spc="-35" dirty="0">
                <a:solidFill>
                  <a:srgbClr val="203458"/>
                </a:solidFill>
                <a:latin typeface="Trebuchet MS"/>
                <a:cs typeface="Trebuchet MS"/>
              </a:rPr>
              <a:t>obtained</a:t>
            </a:r>
            <a:r>
              <a:rPr sz="36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15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30" dirty="0">
                <a:solidFill>
                  <a:srgbClr val="203458"/>
                </a:solidFill>
                <a:latin typeface="Trebuchet MS"/>
                <a:cs typeface="Trebuchet MS"/>
              </a:rPr>
              <a:t>loan</a:t>
            </a:r>
            <a:r>
              <a:rPr sz="3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7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Red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203458"/>
                </a:solidFill>
                <a:latin typeface="Trebuchet MS"/>
                <a:cs typeface="Trebuchet MS"/>
              </a:rPr>
              <a:t>Bank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03458"/>
                </a:solidFill>
                <a:latin typeface="Trebuchet MS"/>
                <a:cs typeface="Trebuchet MS"/>
              </a:rPr>
              <a:t>Appletree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50" dirty="0">
                <a:solidFill>
                  <a:srgbClr val="203458"/>
                </a:solidFill>
                <a:latin typeface="Trebuchet MS"/>
                <a:cs typeface="Trebuchet MS"/>
              </a:rPr>
              <a:t>Cottage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30" dirty="0">
                <a:solidFill>
                  <a:srgbClr val="203458"/>
                </a:solidFill>
                <a:latin typeface="Trebuchet MS"/>
                <a:cs typeface="Trebuchet MS"/>
              </a:rPr>
              <a:t>as 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security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loan.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Cathy</a:t>
            </a:r>
            <a:r>
              <a:rPr sz="36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80" dirty="0">
                <a:solidFill>
                  <a:srgbClr val="203458"/>
                </a:solidFill>
                <a:latin typeface="Trebuchet MS"/>
                <a:cs typeface="Trebuchet MS"/>
              </a:rPr>
              <a:t>Lily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required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30" dirty="0">
                <a:solidFill>
                  <a:srgbClr val="203458"/>
                </a:solidFill>
                <a:latin typeface="Trebuchet MS"/>
                <a:cs typeface="Trebuchet MS"/>
              </a:rPr>
              <a:t>loan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7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03458"/>
                </a:solidFill>
                <a:latin typeface="Trebuchet MS"/>
                <a:cs typeface="Trebuchet MS"/>
              </a:rPr>
              <a:t>finance</a:t>
            </a:r>
            <a:r>
              <a:rPr sz="3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100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3600" spc="-70" dirty="0">
                <a:solidFill>
                  <a:srgbClr val="203458"/>
                </a:solidFill>
                <a:latin typeface="Trebuchet MS"/>
                <a:cs typeface="Trebuchet MS"/>
              </a:rPr>
              <a:t>business</a:t>
            </a:r>
            <a:r>
              <a:rPr sz="36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venture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Cathy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20" dirty="0">
                <a:solidFill>
                  <a:srgbClr val="203458"/>
                </a:solidFill>
                <a:latin typeface="Trebuchet MS"/>
                <a:cs typeface="Trebuchet MS"/>
              </a:rPr>
              <a:t>with.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3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0" dirty="0">
                <a:solidFill>
                  <a:srgbClr val="203458"/>
                </a:solidFill>
                <a:latin typeface="Trebuchet MS"/>
                <a:cs typeface="Trebuchet MS"/>
              </a:rPr>
              <a:t>business</a:t>
            </a:r>
            <a:r>
              <a:rPr sz="3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3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3600" spc="-80" dirty="0">
                <a:solidFill>
                  <a:srgbClr val="203458"/>
                </a:solidFill>
                <a:latin typeface="Trebuchet MS"/>
                <a:cs typeface="Trebuchet MS"/>
              </a:rPr>
              <a:t>financial</a:t>
            </a:r>
            <a:r>
              <a:rPr sz="36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203458"/>
                </a:solidFill>
                <a:latin typeface="Trebuchet MS"/>
                <a:cs typeface="Trebuchet MS"/>
              </a:rPr>
              <a:t>difficulties</a:t>
            </a:r>
            <a:r>
              <a:rPr sz="3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9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80" dirty="0">
                <a:solidFill>
                  <a:srgbClr val="203458"/>
                </a:solidFill>
                <a:latin typeface="Trebuchet MS"/>
                <a:cs typeface="Trebuchet MS"/>
              </a:rPr>
              <a:t>now,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Cathy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80" dirty="0">
                <a:solidFill>
                  <a:srgbClr val="203458"/>
                </a:solidFill>
                <a:latin typeface="Trebuchet MS"/>
                <a:cs typeface="Trebuchet MS"/>
              </a:rPr>
              <a:t>Lily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03458"/>
                </a:solidFill>
                <a:latin typeface="Trebuchet MS"/>
                <a:cs typeface="Trebuchet MS"/>
              </a:rPr>
              <a:t>unable </a:t>
            </a:r>
            <a:r>
              <a:rPr sz="36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60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65" dirty="0">
                <a:solidFill>
                  <a:srgbClr val="203458"/>
                </a:solidFill>
                <a:latin typeface="Trebuchet MS"/>
                <a:cs typeface="Trebuchet MS"/>
              </a:rPr>
              <a:t>repay</a:t>
            </a:r>
            <a:r>
              <a:rPr sz="3600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loan.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40" dirty="0">
                <a:solidFill>
                  <a:srgbClr val="203458"/>
                </a:solidFill>
                <a:latin typeface="Trebuchet MS"/>
                <a:cs typeface="Trebuchet MS"/>
              </a:rPr>
              <a:t>Please</a:t>
            </a:r>
            <a:r>
              <a:rPr sz="3600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45" dirty="0">
                <a:solidFill>
                  <a:srgbClr val="203458"/>
                </a:solidFill>
                <a:latin typeface="Trebuchet MS"/>
                <a:cs typeface="Trebuchet MS"/>
              </a:rPr>
              <a:t>advise</a:t>
            </a:r>
            <a:r>
              <a:rPr sz="36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6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03458"/>
                </a:solidFill>
                <a:latin typeface="Trebuchet MS"/>
                <a:cs typeface="Trebuchet MS"/>
              </a:rPr>
              <a:t>whether:</a:t>
            </a:r>
            <a:endParaRPr sz="3600">
              <a:latin typeface="Trebuchet MS"/>
              <a:cs typeface="Trebuchet MS"/>
            </a:endParaRPr>
          </a:p>
          <a:p>
            <a:pPr marL="789305" marR="420370">
              <a:lnSpc>
                <a:spcPts val="5930"/>
              </a:lnSpc>
              <a:spcBef>
                <a:spcPts val="464"/>
              </a:spcBef>
            </a:pPr>
            <a:r>
              <a:rPr sz="3600" spc="-23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Red</a:t>
            </a:r>
            <a:r>
              <a:rPr sz="3600" spc="-2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203458"/>
                </a:solidFill>
                <a:latin typeface="Trebuchet MS"/>
                <a:cs typeface="Trebuchet MS"/>
              </a:rPr>
              <a:t>Bank</a:t>
            </a:r>
            <a:r>
              <a:rPr sz="36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9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6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able</a:t>
            </a:r>
            <a:r>
              <a:rPr sz="36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60" dirty="0">
                <a:solidFill>
                  <a:srgbClr val="203458"/>
                </a:solidFill>
                <a:latin typeface="Trebuchet MS"/>
                <a:cs typeface="Trebuchet MS"/>
              </a:rPr>
              <a:t>sell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03458"/>
                </a:solidFill>
                <a:latin typeface="Trebuchet MS"/>
                <a:cs typeface="Trebuchet MS"/>
              </a:rPr>
              <a:t>Appletree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50" dirty="0">
                <a:solidFill>
                  <a:srgbClr val="203458"/>
                </a:solidFill>
                <a:latin typeface="Trebuchet MS"/>
                <a:cs typeface="Trebuchet MS"/>
              </a:rPr>
              <a:t>Cottage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7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recover</a:t>
            </a:r>
            <a:r>
              <a:rPr sz="3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35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3600" spc="-30" dirty="0">
                <a:solidFill>
                  <a:srgbClr val="203458"/>
                </a:solidFill>
                <a:latin typeface="Trebuchet MS"/>
                <a:cs typeface="Trebuchet MS"/>
              </a:rPr>
              <a:t>loan</a:t>
            </a:r>
            <a:r>
              <a:rPr sz="36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6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03458"/>
                </a:solidFill>
                <a:latin typeface="Trebuchet MS"/>
                <a:cs typeface="Trebuchet MS"/>
              </a:rPr>
              <a:t>conditions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75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7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29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3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203458"/>
                </a:solidFill>
                <a:latin typeface="Trebuchet MS"/>
                <a:cs typeface="Trebuchet MS"/>
              </a:rPr>
              <a:t>so.</a:t>
            </a:r>
            <a:endParaRPr sz="3600">
              <a:latin typeface="Trebuchet MS"/>
              <a:cs typeface="Trebuchet MS"/>
            </a:endParaRPr>
          </a:p>
          <a:p>
            <a:pPr marL="789305">
              <a:lnSpc>
                <a:spcPct val="100000"/>
              </a:lnSpc>
              <a:spcBef>
                <a:spcPts val="1130"/>
              </a:spcBef>
            </a:pPr>
            <a:r>
              <a:rPr sz="3600" spc="-12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00" dirty="0">
                <a:solidFill>
                  <a:srgbClr val="203458"/>
                </a:solidFill>
                <a:latin typeface="Trebuchet MS"/>
                <a:cs typeface="Trebuchet MS"/>
              </a:rPr>
              <a:t>problems</a:t>
            </a:r>
            <a:r>
              <a:rPr sz="36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2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70" dirty="0">
                <a:solidFill>
                  <a:srgbClr val="203458"/>
                </a:solidFill>
                <a:latin typeface="Trebuchet MS"/>
                <a:cs typeface="Trebuchet MS"/>
              </a:rPr>
              <a:t>arise</a:t>
            </a:r>
            <a:r>
              <a:rPr sz="36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03458"/>
                </a:solidFill>
                <a:latin typeface="Trebuchet MS"/>
                <a:cs typeface="Trebuchet MS"/>
              </a:rPr>
              <a:t>Red</a:t>
            </a:r>
            <a:r>
              <a:rPr sz="3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203458"/>
                </a:solidFill>
                <a:latin typeface="Trebuchet MS"/>
                <a:cs typeface="Trebuchet MS"/>
              </a:rPr>
              <a:t>Bank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6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29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203458"/>
                </a:solidFill>
                <a:latin typeface="Trebuchet MS"/>
                <a:cs typeface="Trebuchet MS"/>
              </a:rPr>
              <a:t>attempts</a:t>
            </a:r>
            <a:r>
              <a:rPr sz="3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-20" dirty="0">
                <a:solidFill>
                  <a:srgbClr val="203458"/>
                </a:solidFill>
                <a:latin typeface="Trebuchet MS"/>
                <a:cs typeface="Trebuchet MS"/>
              </a:rPr>
              <a:t>sell</a:t>
            </a:r>
            <a:endParaRPr sz="3600">
              <a:latin typeface="Trebuchet MS"/>
              <a:cs typeface="Trebuchet MS"/>
            </a:endParaRPr>
          </a:p>
          <a:p>
            <a:pPr marL="789305">
              <a:lnSpc>
                <a:spcPct val="100000"/>
              </a:lnSpc>
              <a:spcBef>
                <a:spcPts val="1605"/>
              </a:spcBef>
            </a:pPr>
            <a:r>
              <a:rPr sz="3600" spc="-75" dirty="0">
                <a:solidFill>
                  <a:srgbClr val="203458"/>
                </a:solidFill>
                <a:latin typeface="Trebuchet MS"/>
                <a:cs typeface="Trebuchet MS"/>
              </a:rPr>
              <a:t>Appletree</a:t>
            </a:r>
            <a:r>
              <a:rPr sz="36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600" spc="95" dirty="0">
                <a:solidFill>
                  <a:srgbClr val="203458"/>
                </a:solidFill>
                <a:latin typeface="Trebuchet MS"/>
                <a:cs typeface="Trebuchet MS"/>
              </a:rPr>
              <a:t>Cottage?</a:t>
            </a:r>
            <a:endParaRPr sz="3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32365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25" dirty="0">
                <a:solidFill>
                  <a:srgbClr val="FED307"/>
                </a:solidFill>
              </a:rPr>
              <a:t>UNIT</a:t>
            </a:r>
            <a:r>
              <a:rPr sz="7500" spc="-385" dirty="0">
                <a:solidFill>
                  <a:srgbClr val="FED307"/>
                </a:solidFill>
              </a:rPr>
              <a:t> </a:t>
            </a:r>
            <a:r>
              <a:rPr sz="7500" spc="-409" dirty="0">
                <a:solidFill>
                  <a:srgbClr val="FED307"/>
                </a:solidFill>
              </a:rPr>
              <a:t>5:</a:t>
            </a:r>
            <a:r>
              <a:rPr sz="7500" spc="-385" dirty="0">
                <a:solidFill>
                  <a:srgbClr val="FED307"/>
                </a:solidFill>
              </a:rPr>
              <a:t> </a:t>
            </a:r>
            <a:r>
              <a:rPr sz="7500" spc="-40" dirty="0">
                <a:solidFill>
                  <a:srgbClr val="FFFFFF"/>
                </a:solidFill>
              </a:rPr>
              <a:t>LEARNING</a:t>
            </a:r>
            <a:r>
              <a:rPr sz="7500" spc="-495" dirty="0">
                <a:solidFill>
                  <a:srgbClr val="FFFFFF"/>
                </a:solidFill>
              </a:rPr>
              <a:t> </a:t>
            </a:r>
            <a:r>
              <a:rPr sz="7500" spc="350" dirty="0">
                <a:solidFill>
                  <a:srgbClr val="FFFFFF"/>
                </a:solidFill>
              </a:rPr>
              <a:t>OUTCOMES</a:t>
            </a:r>
            <a:endParaRPr sz="7500"/>
          </a:p>
        </p:txBody>
      </p:sp>
      <p:sp>
        <p:nvSpPr>
          <p:cNvPr id="6" name="object 6"/>
          <p:cNvSpPr txBox="1"/>
          <p:nvPr/>
        </p:nvSpPr>
        <p:spPr>
          <a:xfrm>
            <a:off x="14420944" y="8132834"/>
            <a:ext cx="387985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 spc="-10" dirty="0">
                <a:solidFill>
                  <a:srgbClr val="FED307"/>
                </a:solidFill>
                <a:latin typeface="Trebuchet MS"/>
                <a:cs typeface="Trebuchet MS"/>
              </a:rPr>
              <a:t>RECAP</a:t>
            </a:r>
            <a:endParaRPr sz="100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424" y="2662800"/>
            <a:ext cx="152400" cy="1523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424" y="3643875"/>
            <a:ext cx="152400" cy="1523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424" y="4624950"/>
            <a:ext cx="152400" cy="1523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424" y="6587100"/>
            <a:ext cx="152400" cy="1523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424" y="7568175"/>
            <a:ext cx="152400" cy="15239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857920" y="2383495"/>
            <a:ext cx="15768319" cy="5525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 spc="-20" dirty="0">
                <a:solidFill>
                  <a:srgbClr val="FFFFFF"/>
                </a:solidFill>
                <a:latin typeface="Trebuchet MS"/>
                <a:cs typeface="Trebuchet MS"/>
              </a:rPr>
              <a:t>Differentiate</a:t>
            </a:r>
            <a:r>
              <a:rPr sz="39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legal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equitable</a:t>
            </a:r>
            <a:r>
              <a:rPr sz="39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40" dirty="0">
                <a:solidFill>
                  <a:srgbClr val="FFFFFF"/>
                </a:solidFill>
                <a:latin typeface="Trebuchet MS"/>
                <a:cs typeface="Trebuchet MS"/>
              </a:rPr>
              <a:t>mortgages</a:t>
            </a:r>
            <a:endParaRPr sz="3900">
              <a:latin typeface="Trebuchet MS"/>
              <a:cs typeface="Trebuchet MS"/>
            </a:endParaRPr>
          </a:p>
          <a:p>
            <a:pPr marL="12700" marR="5080">
              <a:lnSpc>
                <a:spcPts val="7730"/>
              </a:lnSpc>
              <a:spcBef>
                <a:spcPts val="760"/>
              </a:spcBef>
            </a:pP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30" dirty="0">
                <a:solidFill>
                  <a:srgbClr val="FFFFFF"/>
                </a:solidFill>
                <a:latin typeface="Trebuchet MS"/>
                <a:cs typeface="Trebuchet MS"/>
              </a:rPr>
              <a:t>responsibilities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mortgagor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40" dirty="0">
                <a:solidFill>
                  <a:srgbClr val="FFFFFF"/>
                </a:solidFill>
                <a:latin typeface="Trebuchet MS"/>
                <a:cs typeface="Trebuchet MS"/>
              </a:rPr>
              <a:t>mortgagee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effect</a:t>
            </a:r>
            <a:r>
              <a:rPr sz="39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sz="39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9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16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mortgage,</a:t>
            </a:r>
            <a:r>
              <a:rPr sz="39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differentiating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actual</a:t>
            </a:r>
            <a:r>
              <a:rPr sz="39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presumed</a:t>
            </a:r>
            <a:r>
              <a:rPr sz="39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sz="39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endParaRPr sz="3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270"/>
              </a:spcBef>
            </a:pP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9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45" dirty="0">
                <a:solidFill>
                  <a:srgbClr val="FFFFFF"/>
                </a:solidFill>
                <a:latin typeface="Trebuchet MS"/>
                <a:cs typeface="Trebuchet MS"/>
              </a:rPr>
              <a:t>rules</a:t>
            </a:r>
            <a:r>
              <a:rPr sz="39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9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0" dirty="0">
                <a:solidFill>
                  <a:srgbClr val="FFFFFF"/>
                </a:solidFill>
                <a:latin typeface="Trebuchet MS"/>
                <a:cs typeface="Trebuchet MS"/>
              </a:rPr>
              <a:t>priority</a:t>
            </a:r>
            <a:r>
              <a:rPr sz="39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9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35" dirty="0">
                <a:solidFill>
                  <a:srgbClr val="FFFFFF"/>
                </a:solidFill>
                <a:latin typeface="Trebuchet MS"/>
                <a:cs typeface="Trebuchet MS"/>
              </a:rPr>
              <a:t>distributing</a:t>
            </a:r>
            <a:r>
              <a:rPr sz="39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50" dirty="0">
                <a:solidFill>
                  <a:srgbClr val="FFFFFF"/>
                </a:solidFill>
                <a:latin typeface="Trebuchet MS"/>
                <a:cs typeface="Trebuchet MS"/>
              </a:rPr>
              <a:t>proceeds</a:t>
            </a:r>
            <a:r>
              <a:rPr sz="39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9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20" dirty="0">
                <a:solidFill>
                  <a:srgbClr val="FFFFFF"/>
                </a:solidFill>
                <a:latin typeface="Trebuchet MS"/>
                <a:cs typeface="Trebuchet MS"/>
              </a:rPr>
              <a:t>sale</a:t>
            </a:r>
            <a:endParaRPr sz="3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045"/>
              </a:spcBef>
            </a:pP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Summarise</a:t>
            </a:r>
            <a:r>
              <a:rPr sz="39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35" dirty="0">
                <a:solidFill>
                  <a:srgbClr val="FFFFFF"/>
                </a:solidFill>
                <a:latin typeface="Trebuchet MS"/>
                <a:cs typeface="Trebuchet MS"/>
              </a:rPr>
              <a:t>solicitor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advising</a:t>
            </a:r>
            <a:r>
              <a:rPr sz="39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9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40" dirty="0">
                <a:solidFill>
                  <a:srgbClr val="FFFFFF"/>
                </a:solidFill>
                <a:latin typeface="Trebuchet MS"/>
                <a:cs typeface="Trebuchet MS"/>
              </a:rPr>
              <a:t>mortgages</a:t>
            </a:r>
            <a:endParaRPr sz="390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424" y="8549250"/>
            <a:ext cx="152400" cy="152398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857920" y="8269945"/>
            <a:ext cx="7737475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Apply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9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factual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scenarios.</a:t>
            </a:r>
            <a:endParaRPr sz="3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251775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25" dirty="0">
                <a:solidFill>
                  <a:srgbClr val="FED307"/>
                </a:solidFill>
              </a:rPr>
              <a:t>UNIT</a:t>
            </a:r>
            <a:r>
              <a:rPr sz="7500" spc="-365" dirty="0">
                <a:solidFill>
                  <a:srgbClr val="FED307"/>
                </a:solidFill>
              </a:rPr>
              <a:t> </a:t>
            </a:r>
            <a:r>
              <a:rPr sz="7500" spc="-409" dirty="0">
                <a:solidFill>
                  <a:srgbClr val="FED307"/>
                </a:solidFill>
              </a:rPr>
              <a:t>5:</a:t>
            </a:r>
            <a:r>
              <a:rPr sz="7500" spc="-360" dirty="0">
                <a:solidFill>
                  <a:srgbClr val="FED307"/>
                </a:solidFill>
              </a:rPr>
              <a:t> </a:t>
            </a:r>
            <a:r>
              <a:rPr sz="7500" dirty="0">
                <a:solidFill>
                  <a:srgbClr val="FFFFFF"/>
                </a:solidFill>
              </a:rPr>
              <a:t>READING</a:t>
            </a:r>
            <a:r>
              <a:rPr sz="7500" spc="-360" dirty="0">
                <a:solidFill>
                  <a:srgbClr val="FFFFFF"/>
                </a:solidFill>
              </a:rPr>
              <a:t> </a:t>
            </a:r>
            <a:r>
              <a:rPr sz="7500" spc="95" dirty="0">
                <a:solidFill>
                  <a:srgbClr val="FFFFFF"/>
                </a:solidFill>
              </a:rPr>
              <a:t>MATERIALS</a:t>
            </a:r>
            <a:endParaRPr sz="750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374" y="2653910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374" y="4520810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374" y="5454260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814760" y="2380892"/>
            <a:ext cx="14506575" cy="33896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75" dirty="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draw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following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chapters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your </a:t>
            </a:r>
            <a:r>
              <a:rPr sz="3700" spc="-10" dirty="0">
                <a:solidFill>
                  <a:srgbClr val="FFFFFF"/>
                </a:solidFill>
                <a:latin typeface="Trebuchet MS"/>
                <a:cs typeface="Trebuchet MS"/>
              </a:rPr>
              <a:t>textbooks</a:t>
            </a:r>
            <a:r>
              <a:rPr sz="37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10" dirty="0">
                <a:solidFill>
                  <a:srgbClr val="FFFFFF"/>
                </a:solidFill>
                <a:latin typeface="Trebuchet MS"/>
                <a:cs typeface="Trebuchet MS"/>
              </a:rPr>
              <a:t>deepen</a:t>
            </a:r>
            <a:endParaRPr sz="3700">
              <a:latin typeface="Trebuchet MS"/>
              <a:cs typeface="Trebuchet MS"/>
            </a:endParaRPr>
          </a:p>
          <a:p>
            <a:pPr marL="12700" marR="3082925">
              <a:lnSpc>
                <a:spcPct val="165500"/>
              </a:lnSpc>
            </a:pP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your</a:t>
            </a:r>
            <a:r>
              <a:rPr sz="37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7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topics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discussed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40" dirty="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sz="37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105" dirty="0">
                <a:solidFill>
                  <a:srgbClr val="FFFFFF"/>
                </a:solidFill>
                <a:latin typeface="Trebuchet MS"/>
                <a:cs typeface="Trebuchet MS"/>
              </a:rPr>
              <a:t>unit.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Bevan</a:t>
            </a:r>
            <a:r>
              <a:rPr sz="37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165" dirty="0">
                <a:solidFill>
                  <a:srgbClr val="FFFFFF"/>
                </a:solidFill>
                <a:latin typeface="Trebuchet MS"/>
                <a:cs typeface="Trebuchet MS"/>
              </a:rPr>
              <a:t>(2022)</a:t>
            </a:r>
            <a:r>
              <a:rPr sz="37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chapter</a:t>
            </a:r>
            <a:r>
              <a:rPr sz="37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450" dirty="0">
                <a:solidFill>
                  <a:srgbClr val="FFFFFF"/>
                </a:solidFill>
                <a:latin typeface="Trebuchet MS"/>
                <a:cs typeface="Trebuchet MS"/>
              </a:rPr>
              <a:t>13</a:t>
            </a:r>
            <a:endParaRPr sz="3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910"/>
              </a:spcBef>
            </a:pP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Dixon </a:t>
            </a:r>
            <a:r>
              <a:rPr sz="3700" spc="70" dirty="0">
                <a:solidFill>
                  <a:srgbClr val="FFFFFF"/>
                </a:solidFill>
                <a:latin typeface="Trebuchet MS"/>
                <a:cs typeface="Trebuchet MS"/>
              </a:rPr>
              <a:t>(2024),</a:t>
            </a:r>
            <a:r>
              <a:rPr sz="37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chapter </a:t>
            </a:r>
            <a:r>
              <a:rPr sz="3700" spc="-885" dirty="0">
                <a:solidFill>
                  <a:srgbClr val="FFFFFF"/>
                </a:solidFill>
                <a:latin typeface="Trebuchet MS"/>
                <a:cs typeface="Trebuchet MS"/>
              </a:rPr>
              <a:t>11</a:t>
            </a:r>
            <a:endParaRPr sz="37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1174"/>
            <a:ext cx="9086215" cy="11747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7550" spc="-20" dirty="0">
                <a:solidFill>
                  <a:srgbClr val="FED307"/>
                </a:solidFill>
              </a:rPr>
              <a:t>EXPLORING</a:t>
            </a:r>
            <a:r>
              <a:rPr sz="7550" spc="-490" dirty="0">
                <a:solidFill>
                  <a:srgbClr val="FED307"/>
                </a:solidFill>
              </a:rPr>
              <a:t> </a:t>
            </a:r>
            <a:r>
              <a:rPr sz="7550" spc="-434" dirty="0">
                <a:solidFill>
                  <a:srgbClr val="FFFFFF"/>
                </a:solidFill>
              </a:rPr>
              <a:t>FURTHER</a:t>
            </a:r>
            <a:endParaRPr sz="755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8249" y="2549768"/>
            <a:ext cx="76200" cy="761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3554656"/>
            <a:ext cx="85725" cy="857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71637" y="4564306"/>
            <a:ext cx="85725" cy="85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71637" y="5573956"/>
            <a:ext cx="85725" cy="857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71637" y="6583605"/>
            <a:ext cx="85725" cy="857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71637" y="7593255"/>
            <a:ext cx="85725" cy="8572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447750" y="2397432"/>
            <a:ext cx="15103475" cy="5883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find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following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sources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interest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exploring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topics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discussed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unit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further.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expected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575"/>
              </a:spcBef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read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these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pass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module,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provided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should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wish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explore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topics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further.</a:t>
            </a:r>
            <a:endParaRPr sz="2000">
              <a:latin typeface="Trebuchet MS"/>
              <a:cs typeface="Trebuchet MS"/>
            </a:endParaRPr>
          </a:p>
          <a:p>
            <a:pPr marL="443865" marR="732790">
              <a:lnSpc>
                <a:spcPct val="165600"/>
              </a:lnSpc>
            </a:pPr>
            <a:r>
              <a:rPr sz="2000" spc="60" dirty="0">
                <a:solidFill>
                  <a:srgbClr val="FFFFFF"/>
                </a:solidFill>
                <a:latin typeface="Trebuchet MS"/>
                <a:cs typeface="Trebuchet MS"/>
              </a:rPr>
              <a:t>BBC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(2018)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‘Mortgage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FFFF"/>
                </a:solidFill>
                <a:latin typeface="Trebuchet MS"/>
                <a:cs typeface="Trebuchet MS"/>
              </a:rPr>
              <a:t>misery: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homeowners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facing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repossession’.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Available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at: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  <a:hlinkClick r:id="rId8"/>
              </a:rPr>
              <a:t>https://www.bbc.co.uk/news/business-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44851363</a:t>
            </a:r>
            <a:endParaRPr sz="2000">
              <a:latin typeface="Trebuchet MS"/>
              <a:cs typeface="Trebuchet MS"/>
            </a:endParaRPr>
          </a:p>
          <a:p>
            <a:pPr marL="443865" marR="550545">
              <a:lnSpc>
                <a:spcPct val="165600"/>
              </a:lnSpc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Society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England</a:t>
            </a:r>
            <a:r>
              <a:rPr sz="20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Wales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(2002).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Undue</a:t>
            </a:r>
            <a:r>
              <a:rPr sz="20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solicitors’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duties</a:t>
            </a:r>
            <a:r>
              <a:rPr sz="20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post-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Etridge.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[online]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  <a:hlinkClick r:id="rId9"/>
              </a:rPr>
              <a:t>www.lawsociety.org.uk.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Available</a:t>
            </a:r>
            <a:r>
              <a:rPr sz="2000" spc="229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at:</a:t>
            </a:r>
            <a:r>
              <a:rPr sz="2000" spc="2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  <a:hlinkClick r:id="rId10"/>
              </a:rPr>
              <a:t>https://www.lawsociety.org.uk/topics/property/model-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  <a:hlinkClick r:id="rId10"/>
              </a:rPr>
              <a:t>letter-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  <a:hlinkClick r:id="rId10"/>
              </a:rPr>
              <a:t>post-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  <a:hlinkClick r:id="rId10"/>
              </a:rPr>
              <a:t>etridge.</a:t>
            </a:r>
            <a:endParaRPr sz="2000">
              <a:latin typeface="Trebuchet MS"/>
              <a:cs typeface="Trebuchet MS"/>
            </a:endParaRPr>
          </a:p>
          <a:p>
            <a:pPr marL="443865" marR="5080">
              <a:lnSpc>
                <a:spcPct val="165600"/>
              </a:lnSpc>
            </a:pP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Morris,</a:t>
            </a:r>
            <a:r>
              <a:rPr sz="20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D.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(2003)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‘Surety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wives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House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Lords: 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time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solicitors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“get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real”?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Royal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Bank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Scotland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plc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FFFFFF"/>
                </a:solidFill>
                <a:latin typeface="Trebuchet MS"/>
                <a:cs typeface="Trebuchet MS"/>
              </a:rPr>
              <a:t>v.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Etridge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(No.2)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2001</a:t>
            </a:r>
            <a:r>
              <a:rPr sz="2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Trebuchet MS"/>
                <a:cs typeface="Trebuchet MS"/>
              </a:rPr>
              <a:t>4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E.R.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449’,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Feminist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legal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studies,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05" dirty="0">
                <a:solidFill>
                  <a:srgbClr val="FFFFFF"/>
                </a:solidFill>
                <a:latin typeface="Trebuchet MS"/>
                <a:cs typeface="Trebuchet MS"/>
              </a:rPr>
              <a:t>11(1),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pp.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57–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69.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1575"/>
              </a:spcBef>
            </a:pP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Nield,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S.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Hopkins,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Trebuchet MS"/>
                <a:cs typeface="Trebuchet MS"/>
              </a:rPr>
              <a:t>N.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(2013)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FFFFFF"/>
                </a:solidFill>
                <a:latin typeface="Trebuchet MS"/>
                <a:cs typeface="Trebuchet MS"/>
              </a:rPr>
              <a:t>‘Human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rights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mortgage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repossession: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beyond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property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using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Article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90" dirty="0">
                <a:solidFill>
                  <a:srgbClr val="FFFFFF"/>
                </a:solidFill>
                <a:latin typeface="Trebuchet MS"/>
                <a:cs typeface="Trebuchet MS"/>
              </a:rPr>
              <a:t>8’,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175" dirty="0">
                <a:solidFill>
                  <a:srgbClr val="FFFFFF"/>
                </a:solidFill>
                <a:latin typeface="Gill Sans MT"/>
                <a:cs typeface="Gill Sans MT"/>
              </a:rPr>
              <a:t>Legal</a:t>
            </a:r>
            <a:r>
              <a:rPr sz="2000" i="1" spc="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000" i="1" spc="145" dirty="0">
                <a:solidFill>
                  <a:srgbClr val="FFFFFF"/>
                </a:solidFill>
                <a:latin typeface="Gill Sans MT"/>
                <a:cs typeface="Gill Sans MT"/>
              </a:rPr>
              <a:t>Studies,</a:t>
            </a:r>
            <a:endParaRPr sz="2000">
              <a:latin typeface="Gill Sans MT"/>
              <a:cs typeface="Gill Sans MT"/>
            </a:endParaRPr>
          </a:p>
          <a:p>
            <a:pPr marL="443865">
              <a:lnSpc>
                <a:spcPct val="100000"/>
              </a:lnSpc>
              <a:spcBef>
                <a:spcPts val="1575"/>
              </a:spcBef>
            </a:pP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33(3),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pp.</a:t>
            </a:r>
            <a:r>
              <a:rPr sz="20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431–</a:t>
            </a:r>
            <a:r>
              <a:rPr sz="2000" spc="60" dirty="0">
                <a:solidFill>
                  <a:srgbClr val="FFFFFF"/>
                </a:solidFill>
                <a:latin typeface="Trebuchet MS"/>
                <a:cs typeface="Trebuchet MS"/>
              </a:rPr>
              <a:t>454.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FFFFFF"/>
                </a:solidFill>
                <a:latin typeface="Trebuchet MS"/>
                <a:cs typeface="Trebuchet MS"/>
              </a:rPr>
              <a:t>doi:10.1111/j.1748-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121X.2012.00257.x.</a:t>
            </a:r>
            <a:endParaRPr sz="2000">
              <a:latin typeface="Trebuchet MS"/>
              <a:cs typeface="Trebuchet MS"/>
            </a:endParaRPr>
          </a:p>
          <a:p>
            <a:pPr marL="443865" marR="1295400">
              <a:lnSpc>
                <a:spcPct val="165600"/>
              </a:lnSpc>
            </a:pP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Rowan,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E.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55" dirty="0">
                <a:solidFill>
                  <a:srgbClr val="FFFFFF"/>
                </a:solidFill>
                <a:latin typeface="Trebuchet MS"/>
                <a:cs typeface="Trebuchet MS"/>
              </a:rPr>
              <a:t>(2023)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“Independent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legal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advice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(re)mortgage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transactions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135" dirty="0">
                <a:solidFill>
                  <a:srgbClr val="FFFFFF"/>
                </a:solidFill>
                <a:latin typeface="Trebuchet MS"/>
                <a:cs typeface="Trebuchet MS"/>
              </a:rPr>
              <a:t>20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years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RBS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Etridge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FFFF"/>
                </a:solidFill>
                <a:latin typeface="Trebuchet MS"/>
                <a:cs typeface="Trebuchet MS"/>
              </a:rPr>
              <a:t>(No.2).”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40" dirty="0">
                <a:solidFill>
                  <a:srgbClr val="FFFFFF"/>
                </a:solidFill>
                <a:latin typeface="Gill Sans MT"/>
                <a:cs typeface="Gill Sans MT"/>
              </a:rPr>
              <a:t>The </a:t>
            </a:r>
            <a:r>
              <a:rPr sz="2000" i="1" spc="190" dirty="0">
                <a:solidFill>
                  <a:srgbClr val="FFFFFF"/>
                </a:solidFill>
                <a:latin typeface="Gill Sans MT"/>
                <a:cs typeface="Gill Sans MT"/>
              </a:rPr>
              <a:t>Conveyancer</a:t>
            </a:r>
            <a:r>
              <a:rPr sz="2000" i="1" spc="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000" i="1" spc="175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2000" i="1" spc="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000" i="1" spc="140" dirty="0">
                <a:solidFill>
                  <a:srgbClr val="FFFFFF"/>
                </a:solidFill>
                <a:latin typeface="Gill Sans MT"/>
                <a:cs typeface="Gill Sans MT"/>
              </a:rPr>
              <a:t>Property</a:t>
            </a:r>
            <a:r>
              <a:rPr sz="2000" i="1" spc="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000" i="1" spc="135" dirty="0">
                <a:solidFill>
                  <a:srgbClr val="FFFFFF"/>
                </a:solidFill>
                <a:latin typeface="Gill Sans MT"/>
                <a:cs typeface="Gill Sans MT"/>
              </a:rPr>
              <a:t>Lawyer,</a:t>
            </a:r>
            <a:r>
              <a:rPr sz="2000" i="1" spc="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(2)</a:t>
            </a:r>
            <a:r>
              <a:rPr sz="20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85" dirty="0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pp.</a:t>
            </a:r>
            <a:r>
              <a:rPr sz="20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Trebuchet MS"/>
                <a:cs typeface="Trebuchet MS"/>
              </a:rPr>
              <a:t>166-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183.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6635</Words>
  <Application>Microsoft Office PowerPoint</Application>
  <PresentationFormat>Custom</PresentationFormat>
  <Paragraphs>733</Paragraphs>
  <Slides>34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Aptos</vt:lpstr>
      <vt:lpstr>Arial</vt:lpstr>
      <vt:lpstr>Garamond</vt:lpstr>
      <vt:lpstr>Gill Sans MT</vt:lpstr>
      <vt:lpstr>Trebuchet MS</vt:lpstr>
      <vt:lpstr>Office Theme</vt:lpstr>
      <vt:lpstr>UNIT 5: MORTGAGES</vt:lpstr>
      <vt:lpstr>UNIT 5: LEARNING OUTCOMES</vt:lpstr>
      <vt:lpstr>ICEBREAKER: RECAPPING ESTOPPEL</vt:lpstr>
      <vt:lpstr>INTRODUCING MORTGAGES</vt:lpstr>
      <vt:lpstr>KEY STATGES</vt:lpstr>
      <vt:lpstr>SOLICITOR’S ROLE</vt:lpstr>
      <vt:lpstr>LEGAL V EQUITABLE MORTGAGES</vt:lpstr>
      <vt:lpstr>LEGAL V EQUITABLE MORTGAGES</vt:lpstr>
      <vt:lpstr>ENFORCEABILITY OF MORTGAGES</vt:lpstr>
      <vt:lpstr>UNFAIR TERMS</vt:lpstr>
      <vt:lpstr>UNDUE INFLUENCE</vt:lpstr>
      <vt:lpstr>TWO FORMS</vt:lpstr>
      <vt:lpstr>ACTUAL UNDUE INFLUENCE</vt:lpstr>
      <vt:lpstr>PRESUMED UNDUE INFLUENCE</vt:lpstr>
      <vt:lpstr>ETRIDGE PROTOCOL</vt:lpstr>
      <vt:lpstr>ACTIONS ON THE LENDER</vt:lpstr>
      <vt:lpstr>ACTIONS ON THE SOLICITOR</vt:lpstr>
      <vt:lpstr>ACTIONS ON THE SOLICITOR</vt:lpstr>
      <vt:lpstr>ACTIONS ON THE SOLICITOR</vt:lpstr>
      <vt:lpstr>ACTIONS ON THE SOLICITOR</vt:lpstr>
      <vt:lpstr>ACTIVITY 1: UNDUE INFLUENCE</vt:lpstr>
      <vt:lpstr>PROTECTIONS FOR MORTGAGEE (LENDER)</vt:lpstr>
      <vt:lpstr>PROTECTIONS FOR MORTGAGEE (LENDER)</vt:lpstr>
      <vt:lpstr>PROTECTIONS FOR MORTGAGEE (LENDER)</vt:lpstr>
      <vt:lpstr>SALE OF PROPERTY</vt:lpstr>
      <vt:lpstr>MORTGAGEE DUTIES</vt:lpstr>
      <vt:lpstr>OTHER REMEDIES</vt:lpstr>
      <vt:lpstr>MORTGAGE PRIORITY (LEGAL)</vt:lpstr>
      <vt:lpstr>MORTGAGE PRIORITY (EQUITABLE)</vt:lpstr>
      <vt:lpstr>MORTGAGE PRIORITY (IN PRACTICE)</vt:lpstr>
      <vt:lpstr>ACTIVITY 2: ADVISING A CLIENT</vt:lpstr>
      <vt:lpstr>UNIT 5: LEARNING OUTCOMES</vt:lpstr>
      <vt:lpstr>UNIT 5: READING MATERIALS</vt:lpstr>
      <vt:lpstr>EXPLORING FURTHER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 5 - Mortgages</dc:title>
  <dc:creator>Martin Jones</dc:creator>
  <cp:keywords>DAGVOPOfz9k,BAFYwojWtl0,0</cp:keywords>
  <cp:lastModifiedBy>Kireene David</cp:lastModifiedBy>
  <cp:revision>2</cp:revision>
  <dcterms:created xsi:type="dcterms:W3CDTF">2026-08-04T21:04:58Z</dcterms:created>
  <dcterms:modified xsi:type="dcterms:W3CDTF">2026-10-25T17:51:20Z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Creator">
    <vt:lpwstr>Canva</vt:lpwstr>
  </property>
  <property fmtid="{D5CDD505-2E9C-101B-9397-08002B2CF9AE}" pid="4" name="LastSaved">
    <vt:filetime>2026-08-04T00:00:00Z</vt:filetime>
  </property>
  <property fmtid="{D5CDD505-2E9C-101B-9397-08002B2CF9AE}" pid="5" name="Producer">
    <vt:lpwstr>Canva</vt:lpwstr>
  </property>
</Properties>
</file>