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0" r:id="rId2"/>
    <p:sldId id="264" r:id="rId3"/>
    <p:sldId id="262" r:id="rId4"/>
    <p:sldId id="263" r:id="rId5"/>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horzBarState="maximized">
    <p:restoredLeft sz="15294" autoAdjust="0"/>
    <p:restoredTop sz="94660"/>
  </p:normalViewPr>
  <p:slideViewPr>
    <p:cSldViewPr>
      <p:cViewPr varScale="1">
        <p:scale>
          <a:sx n="52" d="100"/>
          <a:sy n="52" d="100"/>
        </p:scale>
        <p:origin x="1896" y="72"/>
      </p:cViewPr>
      <p:guideLst>
        <p:guide orient="horz" pos="2880"/>
        <p:guide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840573"/>
            <a:ext cx="5829300" cy="1960033"/>
          </a:xfrm>
        </p:spPr>
        <p:txBody>
          <a:bodyPr/>
          <a:lstStyle/>
          <a:p>
            <a:r>
              <a:rPr lang="en-US"/>
              <a:t>Click to edit Master title style</a:t>
            </a:r>
            <a:endParaRPr lang="en-GB"/>
          </a:p>
        </p:txBody>
      </p:sp>
      <p:sp>
        <p:nvSpPr>
          <p:cNvPr id="3" name="Subtitle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597475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17999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1735" y="5875867"/>
            <a:ext cx="5829300" cy="1816100"/>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541735" y="3875624"/>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3756015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342900" y="2133606"/>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3486150" y="2133606"/>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726340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342902"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42902"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3483773"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483773"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3316162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828251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18882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4" y="364067"/>
            <a:ext cx="2256235" cy="154940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2681291" y="364073"/>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342904" y="1913473"/>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1892466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44216" y="6400801"/>
            <a:ext cx="4114800" cy="755651"/>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344216" y="7156452"/>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4063483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4137201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72050" y="366190"/>
            <a:ext cx="1543050" cy="780203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42900" y="366190"/>
            <a:ext cx="4514850" cy="78020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EF0D769-997D-4DD4-BCAD-167989747D33}" type="datetimeFigureOut">
              <a:rPr lang="en-GB" smtClean="0"/>
              <a:t>24/02/2022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08BE888-C482-4C9E-AF33-9829C4F63DF2}" type="slidenum">
              <a:rPr lang="en-GB" smtClean="0"/>
              <a:t>‹#›</a:t>
            </a:fld>
            <a:endParaRPr lang="en-GB" dirty="0"/>
          </a:p>
        </p:txBody>
      </p:sp>
    </p:spTree>
    <p:extLst>
      <p:ext uri="{BB962C8B-B14F-4D97-AF65-F5344CB8AC3E}">
        <p14:creationId xmlns:p14="http://schemas.microsoft.com/office/powerpoint/2010/main" val="2747643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342900" y="2133606"/>
            <a:ext cx="6172200" cy="60346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42900" y="8475140"/>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6EF0D769-997D-4DD4-BCAD-167989747D33}" type="datetimeFigureOut">
              <a:rPr lang="en-GB" smtClean="0"/>
              <a:t>24/02/2022</a:t>
            </a:fld>
            <a:endParaRPr lang="en-GB" dirty="0"/>
          </a:p>
        </p:txBody>
      </p:sp>
      <p:sp>
        <p:nvSpPr>
          <p:cNvPr id="5" name="Footer Placeholder 4"/>
          <p:cNvSpPr>
            <a:spLocks noGrp="1"/>
          </p:cNvSpPr>
          <p:nvPr>
            <p:ph type="ftr" sz="quarter" idx="3"/>
          </p:nvPr>
        </p:nvSpPr>
        <p:spPr>
          <a:xfrm>
            <a:off x="2343150" y="8475140"/>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914900" y="8475140"/>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B08BE888-C482-4C9E-AF33-9829C4F63DF2}" type="slidenum">
              <a:rPr lang="en-GB" smtClean="0"/>
              <a:t>‹#›</a:t>
            </a:fld>
            <a:endParaRPr lang="en-GB" dirty="0"/>
          </a:p>
        </p:txBody>
      </p:sp>
    </p:spTree>
    <p:extLst>
      <p:ext uri="{BB962C8B-B14F-4D97-AF65-F5344CB8AC3E}">
        <p14:creationId xmlns:p14="http://schemas.microsoft.com/office/powerpoint/2010/main" val="29309845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mailto:HotelTrinity@Gmail.Com" TargetMode="External"/><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4" y="0"/>
            <a:ext cx="6897554" cy="914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0" y="3352800"/>
            <a:ext cx="6858000" cy="3139321"/>
          </a:xfrm>
          <a:prstGeom prst="rect">
            <a:avLst/>
          </a:prstGeom>
          <a:noFill/>
        </p:spPr>
        <p:txBody>
          <a:bodyPr wrap="square" rtlCol="0">
            <a:spAutoFit/>
          </a:bodyPr>
          <a:lstStyle/>
          <a:p>
            <a:pPr algn="ctr"/>
            <a:r>
              <a:rPr lang="en-IN" sz="4800" dirty="0"/>
              <a:t>Food and Beverage  Operations </a:t>
            </a:r>
          </a:p>
          <a:p>
            <a:pPr algn="ctr"/>
            <a:endParaRPr lang="en-IN" sz="4800" dirty="0"/>
          </a:p>
          <a:p>
            <a:pPr algn="ctr"/>
            <a:r>
              <a:rPr lang="en-IN" dirty="0"/>
              <a:t>Student </a:t>
            </a:r>
            <a:r>
              <a:rPr lang="en-IN" dirty="0" err="1"/>
              <a:t>Name:Adrian</a:t>
            </a:r>
            <a:r>
              <a:rPr lang="en-IN" dirty="0"/>
              <a:t> Vasile</a:t>
            </a:r>
          </a:p>
          <a:p>
            <a:pPr algn="ctr"/>
            <a:r>
              <a:rPr lang="en-IN" dirty="0"/>
              <a:t>Student Id:2026964</a:t>
            </a:r>
          </a:p>
          <a:p>
            <a:pPr algn="ctr"/>
            <a:endParaRPr lang="en-IN" dirty="0"/>
          </a:p>
        </p:txBody>
      </p:sp>
    </p:spTree>
    <p:extLst>
      <p:ext uri="{BB962C8B-B14F-4D97-AF65-F5344CB8AC3E}">
        <p14:creationId xmlns:p14="http://schemas.microsoft.com/office/powerpoint/2010/main" val="24322972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12018" y="-1"/>
            <a:ext cx="7002182" cy="9339441"/>
            <a:chOff x="-112018" y="-1"/>
            <a:chExt cx="7002182" cy="9339441"/>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30" y="-1"/>
              <a:ext cx="6900729" cy="9247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2262775" y="0"/>
              <a:ext cx="2000251" cy="1354217"/>
            </a:xfrm>
            <a:prstGeom prst="rect">
              <a:avLst/>
            </a:prstGeom>
          </p:spPr>
          <p:txBody>
            <a:bodyPr wrap="square">
              <a:spAutoFit/>
            </a:bodyPr>
            <a:lstStyle/>
            <a:p>
              <a:pPr algn="ctr"/>
              <a:r>
                <a:rPr lang="en-US" b="1" dirty="0">
                  <a:latin typeface="Segoe Print" pitchFamily="2" charset="0"/>
                  <a:cs typeface="Aharoni" pitchFamily="2" charset="-79"/>
                </a:rPr>
                <a:t>Hotel Trinity</a:t>
              </a:r>
            </a:p>
            <a:p>
              <a:pPr algn="ctr">
                <a:lnSpc>
                  <a:spcPct val="200000"/>
                </a:lnSpc>
              </a:pPr>
              <a:r>
                <a:rPr lang="en-GB" sz="1000" b="1" dirty="0">
                  <a:latin typeface="Segoe Print" pitchFamily="2" charset="0"/>
                </a:rPr>
                <a:t>Swansea, South Wales</a:t>
              </a:r>
            </a:p>
            <a:p>
              <a:pPr algn="ctr">
                <a:lnSpc>
                  <a:spcPct val="150000"/>
                </a:lnSpc>
              </a:pPr>
              <a:r>
                <a:rPr lang="en-GB" sz="2400" b="1" dirty="0">
                  <a:latin typeface="Segoe Print" pitchFamily="2" charset="0"/>
                </a:rPr>
                <a:t>Menu </a:t>
              </a:r>
            </a:p>
            <a:p>
              <a:pPr algn="ctr"/>
              <a:endParaRPr lang="en-US" sz="800" b="1" dirty="0">
                <a:latin typeface="Segoe Print" pitchFamily="2" charset="0"/>
                <a:cs typeface="Aharoni" pitchFamily="2" charset="-79"/>
              </a:endParaRPr>
            </a:p>
          </p:txBody>
        </p:sp>
        <p:sp>
          <p:nvSpPr>
            <p:cNvPr id="6" name="Rectangle 5"/>
            <p:cNvSpPr/>
            <p:nvPr/>
          </p:nvSpPr>
          <p:spPr>
            <a:xfrm>
              <a:off x="1307606" y="2619483"/>
              <a:ext cx="922047" cy="523220"/>
            </a:xfrm>
            <a:prstGeom prst="rect">
              <a:avLst/>
            </a:prstGeom>
          </p:spPr>
          <p:txBody>
            <a:bodyPr wrap="none">
              <a:spAutoFit/>
            </a:bodyPr>
            <a:lstStyle/>
            <a:p>
              <a:r>
                <a:rPr lang="en-GB" sz="1400" b="1" dirty="0">
                  <a:latin typeface="Segoe Print" pitchFamily="2" charset="0"/>
                </a:rPr>
                <a:t>Starters</a:t>
              </a:r>
            </a:p>
            <a:p>
              <a:endParaRPr lang="en-GB" sz="1400" dirty="0">
                <a:latin typeface="Segoe Print" pitchFamily="2" charset="0"/>
              </a:endParaRPr>
            </a:p>
          </p:txBody>
        </p:sp>
        <p:sp>
          <p:nvSpPr>
            <p:cNvPr id="7" name="Rectangle 6"/>
            <p:cNvSpPr/>
            <p:nvPr/>
          </p:nvSpPr>
          <p:spPr>
            <a:xfrm>
              <a:off x="-112018" y="2839999"/>
              <a:ext cx="3761293" cy="2893100"/>
            </a:xfrm>
            <a:prstGeom prst="rect">
              <a:avLst/>
            </a:prstGeom>
          </p:spPr>
          <p:txBody>
            <a:bodyPr wrap="square">
              <a:spAutoFit/>
            </a:bodyPr>
            <a:lstStyle/>
            <a:p>
              <a:pPr algn="just"/>
              <a:r>
                <a:rPr lang="en-GB" sz="1200" b="1" dirty="0">
                  <a:latin typeface="Gabriola" pitchFamily="82" charset="0"/>
                  <a:cs typeface="Aharoni" pitchFamily="2" charset="-79"/>
                </a:rPr>
                <a:t>Spicy Squash Soup with Croute     €5.25 </a:t>
              </a:r>
            </a:p>
            <a:p>
              <a:pPr algn="just"/>
              <a:r>
                <a:rPr lang="en-GB" sz="1000" dirty="0">
                  <a:latin typeface="Gabriola" pitchFamily="82" charset="0"/>
                  <a:cs typeface="Arial" pitchFamily="34" charset="0"/>
                </a:rPr>
                <a:t>Blended with baked spicy peanuts, topped with fresh cream, buttercrunch toast </a:t>
              </a:r>
            </a:p>
            <a:p>
              <a:pPr algn="just"/>
              <a:endParaRPr lang="en-GB" sz="1000" dirty="0">
                <a:latin typeface="Gabriola" pitchFamily="82" charset="0"/>
                <a:cs typeface="Arial" pitchFamily="34" charset="0"/>
              </a:endParaRPr>
            </a:p>
            <a:p>
              <a:pPr algn="just"/>
              <a:r>
                <a:rPr lang="en-GB" sz="1200" b="1" dirty="0">
                  <a:latin typeface="Gabriola" pitchFamily="82" charset="0"/>
                  <a:cs typeface="Aharoni" pitchFamily="2" charset="-79"/>
                </a:rPr>
                <a:t>Creamy Mushroom Baked Ravioli    €6.45</a:t>
              </a:r>
            </a:p>
            <a:p>
              <a:pPr algn="just"/>
              <a:r>
                <a:rPr lang="en-GB" sz="1000" dirty="0">
                  <a:latin typeface="Gabriola" pitchFamily="82" charset="0"/>
                  <a:cs typeface="Arial" pitchFamily="34" charset="0"/>
                </a:rPr>
                <a:t>Baked with gluten-free flour and button mushroom seasoned with salt, pepper and red chilly, cooked in fat-free cream </a:t>
              </a:r>
            </a:p>
            <a:p>
              <a:pPr algn="just"/>
              <a:endParaRPr lang="en-GB" sz="1000" b="1" dirty="0">
                <a:latin typeface="Gabriola" pitchFamily="82" charset="0"/>
                <a:cs typeface="Aharoni" pitchFamily="2" charset="-79"/>
              </a:endParaRPr>
            </a:p>
            <a:p>
              <a:pPr algn="just"/>
              <a:r>
                <a:rPr lang="en-GB" sz="1200" b="1" dirty="0">
                  <a:latin typeface="Gabriola" pitchFamily="82" charset="0"/>
                  <a:cs typeface="Aharoni" pitchFamily="2" charset="-79"/>
                </a:rPr>
                <a:t>Cheesy Miso Corn Rigatoni     €7.00 </a:t>
              </a:r>
            </a:p>
            <a:p>
              <a:pPr algn="just"/>
              <a:r>
                <a:rPr lang="en-GB" sz="1000" dirty="0">
                  <a:latin typeface="Gabriola" pitchFamily="82" charset="0"/>
                  <a:cs typeface="Arial" pitchFamily="34" charset="0"/>
                </a:rPr>
                <a:t>Gluten-free pasta cooked with sweet corn, white sauce and traditional Japanese miso</a:t>
              </a:r>
            </a:p>
            <a:p>
              <a:pPr algn="just"/>
              <a:endParaRPr lang="en-GB" sz="1000" b="1" dirty="0">
                <a:latin typeface="Gabriola" pitchFamily="82" charset="0"/>
                <a:cs typeface="Arial" pitchFamily="34" charset="0"/>
              </a:endParaRPr>
            </a:p>
            <a:p>
              <a:pPr algn="just"/>
              <a:r>
                <a:rPr lang="en-GB" sz="1200" b="1" dirty="0">
                  <a:latin typeface="Gabriola" pitchFamily="82" charset="0"/>
                  <a:cs typeface="Aharoni" pitchFamily="2" charset="-79"/>
                </a:rPr>
                <a:t>Baked goat caponata, topped sesame seeds    €12.25 </a:t>
              </a:r>
            </a:p>
            <a:p>
              <a:pPr algn="just"/>
              <a:r>
                <a:rPr lang="en-GB" sz="1000" dirty="0">
                  <a:latin typeface="Gabriola" pitchFamily="82" charset="0"/>
                  <a:cs typeface="Arial" pitchFamily="34" charset="0"/>
                </a:rPr>
                <a:t>Baked sour and sweet goat bites with olives, onions seasoned with herbs and topped with roasted with sesame seeds  </a:t>
              </a:r>
            </a:p>
            <a:p>
              <a:pPr algn="just"/>
              <a:endParaRPr lang="en-GB" sz="1000" b="1" dirty="0">
                <a:latin typeface="Gabriola" pitchFamily="82" charset="0"/>
                <a:cs typeface="Arial" pitchFamily="34" charset="0"/>
              </a:endParaRPr>
            </a:p>
            <a:p>
              <a:pPr algn="just"/>
              <a:r>
                <a:rPr lang="en-GB" sz="1200" b="1" dirty="0">
                  <a:latin typeface="Gabriola" pitchFamily="82" charset="0"/>
                  <a:cs typeface="Aharoni" pitchFamily="2" charset="-79"/>
                </a:rPr>
                <a:t>Saute Potato with Green Thai spices              €4.80</a:t>
              </a:r>
            </a:p>
            <a:p>
              <a:pPr algn="just"/>
              <a:r>
                <a:rPr lang="en-GB" sz="1000" dirty="0">
                  <a:latin typeface="Gabriola" pitchFamily="82" charset="0"/>
                  <a:cs typeface="Arial" pitchFamily="34" charset="0"/>
                </a:rPr>
                <a:t>Fried potato seasoned in Thai green spices and cheese with red chilly sprinkles and coriander on top </a:t>
              </a:r>
            </a:p>
          </p:txBody>
        </p:sp>
        <p:sp>
          <p:nvSpPr>
            <p:cNvPr id="8" name="Rectangle 7"/>
            <p:cNvSpPr/>
            <p:nvPr/>
          </p:nvSpPr>
          <p:spPr>
            <a:xfrm>
              <a:off x="4623259" y="2621117"/>
              <a:ext cx="1297150" cy="307777"/>
            </a:xfrm>
            <a:prstGeom prst="rect">
              <a:avLst/>
            </a:prstGeom>
          </p:spPr>
          <p:txBody>
            <a:bodyPr wrap="none">
              <a:spAutoFit/>
            </a:bodyPr>
            <a:lstStyle/>
            <a:p>
              <a:pPr algn="ctr"/>
              <a:r>
                <a:rPr lang="en-GB" sz="1400" b="1" dirty="0">
                  <a:latin typeface="Segoe Print" pitchFamily="2" charset="0"/>
                </a:rPr>
                <a:t>Main Course</a:t>
              </a:r>
            </a:p>
          </p:txBody>
        </p:sp>
        <p:sp>
          <p:nvSpPr>
            <p:cNvPr id="9" name="Rectangle 8"/>
            <p:cNvSpPr/>
            <p:nvPr/>
          </p:nvSpPr>
          <p:spPr>
            <a:xfrm>
              <a:off x="3752149" y="2887753"/>
              <a:ext cx="3002975" cy="6186309"/>
            </a:xfrm>
            <a:prstGeom prst="rect">
              <a:avLst/>
            </a:prstGeom>
          </p:spPr>
          <p:txBody>
            <a:bodyPr wrap="square">
              <a:spAutoFit/>
            </a:bodyPr>
            <a:lstStyle/>
            <a:p>
              <a:pPr algn="just"/>
              <a:r>
                <a:rPr lang="en-US" sz="1200" b="1" dirty="0">
                  <a:latin typeface="Gabriola" pitchFamily="82" charset="0"/>
                  <a:cs typeface="Aharoni" pitchFamily="2" charset="-79"/>
                </a:rPr>
                <a:t>Chicken pave mushroom jus  with </a:t>
              </a:r>
              <a:r>
                <a:rPr lang="en-GB" sz="1200" b="1" dirty="0">
                  <a:latin typeface="Gabriola" pitchFamily="82" charset="0"/>
                  <a:cs typeface="Arial" pitchFamily="34" charset="0"/>
                </a:rPr>
                <a:t>Chardonnay Wine</a:t>
              </a:r>
              <a:r>
                <a:rPr lang="en-US" sz="1200" b="1" dirty="0">
                  <a:latin typeface="Gabriola" pitchFamily="82" charset="0"/>
                  <a:cs typeface="Aharoni" pitchFamily="2" charset="-79"/>
                </a:rPr>
                <a:t>  €8.95</a:t>
              </a:r>
            </a:p>
            <a:p>
              <a:pPr algn="just"/>
              <a:r>
                <a:rPr lang="en-US" sz="1000" dirty="0">
                  <a:latin typeface="Gabriola" pitchFamily="82" charset="0"/>
                  <a:cs typeface="Arial" pitchFamily="34" charset="0"/>
                </a:rPr>
                <a:t>Roasted sliced chicken cooked with vegetables and mushroom stew and onion puree and Thai green spices</a:t>
              </a:r>
            </a:p>
            <a:p>
              <a:pPr algn="just"/>
              <a:endParaRPr lang="en-US" sz="1200" b="1" dirty="0">
                <a:latin typeface="Gabriola" pitchFamily="82" charset="0"/>
                <a:cs typeface="Arial" pitchFamily="34" charset="0"/>
              </a:endParaRPr>
            </a:p>
            <a:p>
              <a:pPr algn="just"/>
              <a:r>
                <a:rPr lang="en-US" sz="1200" b="1" dirty="0">
                  <a:latin typeface="Gabriola" pitchFamily="82" charset="0"/>
                  <a:cs typeface="Aharoni" pitchFamily="2" charset="-79"/>
                </a:rPr>
                <a:t>Curried goat with green peas, mint     €12.99</a:t>
              </a:r>
            </a:p>
            <a:p>
              <a:pPr algn="just"/>
              <a:r>
                <a:rPr lang="en-US" sz="1000" dirty="0">
                  <a:latin typeface="Gabriola" pitchFamily="82" charset="0"/>
                  <a:cs typeface="Arial" pitchFamily="34" charset="0"/>
                </a:rPr>
                <a:t>Caribbean’s most iconic dish, cooked with spicy, creamy coconut flavour, Served with rice and peas and topped with refreshing mint and coriander leaves  </a:t>
              </a:r>
            </a:p>
            <a:p>
              <a:pPr algn="just"/>
              <a:endParaRPr lang="en-US" sz="1200" dirty="0">
                <a:latin typeface="Gabriola" pitchFamily="82" charset="0"/>
                <a:cs typeface="Arial" pitchFamily="34" charset="0"/>
              </a:endParaRPr>
            </a:p>
            <a:p>
              <a:pPr algn="just"/>
              <a:r>
                <a:rPr lang="en-US" sz="1200" b="1" dirty="0">
                  <a:latin typeface="Gabriola" pitchFamily="82" charset="0"/>
                  <a:cs typeface="Aharoni" pitchFamily="2" charset="-79"/>
                </a:rPr>
                <a:t>Grilled meat platter with potato ravioli  with </a:t>
              </a:r>
              <a:r>
                <a:rPr lang="en-GB" sz="1200" b="1" dirty="0">
                  <a:latin typeface="Gabriola" pitchFamily="82" charset="0"/>
                  <a:cs typeface="Aharoni" pitchFamily="2" charset="-79"/>
                </a:rPr>
                <a:t>Syrah wine</a:t>
              </a:r>
              <a:r>
                <a:rPr lang="en-US" sz="1200" b="1" dirty="0">
                  <a:latin typeface="Gabriola" pitchFamily="82" charset="0"/>
                  <a:cs typeface="Aharoni" pitchFamily="2" charset="-79"/>
                </a:rPr>
                <a:t>   €15.00</a:t>
              </a:r>
            </a:p>
            <a:p>
              <a:pPr algn="just"/>
              <a:r>
                <a:rPr lang="en-US" sz="1000" dirty="0">
                  <a:latin typeface="Gabriola" pitchFamily="82" charset="0"/>
                  <a:cs typeface="Arial" pitchFamily="34" charset="0"/>
                </a:rPr>
                <a:t>Grilled Lamb chops, chicken and sausages, with mustard sauce and red chilly flakes and served with cheesy potato ravioli, grilled vegetables and a variety of dips. </a:t>
              </a:r>
            </a:p>
            <a:p>
              <a:pPr algn="just"/>
              <a:endParaRPr lang="en-US" sz="1000" dirty="0">
                <a:latin typeface="Gabriola" pitchFamily="82" charset="0"/>
                <a:cs typeface="Arial" pitchFamily="34" charset="0"/>
              </a:endParaRPr>
            </a:p>
            <a:p>
              <a:pPr algn="just"/>
              <a:r>
                <a:rPr lang="en-US" sz="1200" b="1" dirty="0">
                  <a:latin typeface="Gabriola" pitchFamily="82" charset="0"/>
                  <a:cs typeface="Aharoni" pitchFamily="2" charset="-79"/>
                </a:rPr>
                <a:t>Grilled Hake    €9.25</a:t>
              </a:r>
            </a:p>
            <a:p>
              <a:pPr algn="just"/>
              <a:r>
                <a:rPr lang="en-US" sz="1000" dirty="0">
                  <a:latin typeface="Gabriola" pitchFamily="82" charset="0"/>
                  <a:cs typeface="Arial" pitchFamily="34" charset="0"/>
                </a:rPr>
                <a:t>Soft hake fillets with some cherry tomatoes, roasted pine nuts, olive oil and freshly ground black pepper served with garlic potatoes and buttercrunch Croute</a:t>
              </a:r>
            </a:p>
            <a:p>
              <a:pPr algn="just"/>
              <a:endParaRPr lang="en-US" sz="1200" dirty="0">
                <a:latin typeface="Gabriola" pitchFamily="82" charset="0"/>
                <a:cs typeface="Arial" pitchFamily="34" charset="0"/>
              </a:endParaRPr>
            </a:p>
            <a:p>
              <a:pPr algn="just"/>
              <a:r>
                <a:rPr lang="en-US" sz="1200" b="1" dirty="0">
                  <a:latin typeface="Gabriola" pitchFamily="82" charset="0"/>
                  <a:cs typeface="Aharoni" pitchFamily="2" charset="-79"/>
                </a:rPr>
                <a:t>Braised beef with mustard and carrot puree    €11.75</a:t>
              </a:r>
            </a:p>
            <a:p>
              <a:pPr algn="just"/>
              <a:r>
                <a:rPr lang="en-US" sz="1000" dirty="0">
                  <a:latin typeface="Gabriola" pitchFamily="82" charset="0"/>
                  <a:cs typeface="Arial" pitchFamily="34" charset="0"/>
                </a:rPr>
                <a:t>Braised beef cooked with vegetable oil and red wine and beef and chicken stock with some freshly chopped carrots and puree and served with fresh mustard dip and fresh cream, garnished with tarragon culinary herbs. </a:t>
              </a:r>
            </a:p>
            <a:p>
              <a:pPr algn="just"/>
              <a:endParaRPr lang="en-US" sz="1000" dirty="0">
                <a:latin typeface="Gabriola" pitchFamily="82" charset="0"/>
                <a:cs typeface="Arial" pitchFamily="34" charset="0"/>
              </a:endParaRPr>
            </a:p>
            <a:p>
              <a:pPr algn="just"/>
              <a:r>
                <a:rPr lang="en-US" sz="1200" b="1" dirty="0">
                  <a:latin typeface="Gabriola" pitchFamily="82" charset="0"/>
                  <a:cs typeface="Aharoni" pitchFamily="2" charset="-79"/>
                </a:rPr>
                <a:t>Baked creamy potatoes mash served with red wine sauce          €11.99</a:t>
              </a:r>
            </a:p>
            <a:p>
              <a:pPr algn="just"/>
              <a:r>
                <a:rPr lang="en-US" sz="1000" dirty="0">
                  <a:latin typeface="Gabriola" pitchFamily="82" charset="0"/>
                  <a:cs typeface="Arial" pitchFamily="34" charset="0"/>
                </a:rPr>
                <a:t>Mashed potatoes baked with mozzarella, cheddar and gouda cheese topped with fresh cream, freshly chopped coriander and served with red wine sauce reduction </a:t>
              </a:r>
            </a:p>
            <a:p>
              <a:pPr algn="just"/>
              <a:endParaRPr lang="en-US" sz="1000" dirty="0">
                <a:latin typeface="Gabriola" pitchFamily="82" charset="0"/>
                <a:cs typeface="Arial" pitchFamily="34" charset="0"/>
              </a:endParaRPr>
            </a:p>
            <a:p>
              <a:pPr algn="just"/>
              <a:r>
                <a:rPr lang="en-US" sz="1200" b="1" dirty="0">
                  <a:latin typeface="Gabriola" pitchFamily="82" charset="0"/>
                  <a:cs typeface="Aharoni" pitchFamily="2" charset="-79"/>
                </a:rPr>
                <a:t>Creamed corn with cod with lime your gut seasoning           €16.85</a:t>
              </a:r>
            </a:p>
            <a:p>
              <a:pPr algn="just"/>
              <a:r>
                <a:rPr lang="en-US" sz="1000" dirty="0">
                  <a:latin typeface="Gabriola" pitchFamily="82" charset="0"/>
                  <a:cs typeface="Arial" pitchFamily="34" charset="0"/>
                </a:rPr>
                <a:t>Cod cooked in olive oil with some finely chopped garlic and served with some sweet corn sauté with butter, red chilly and black salt and finally served with spring onion and lime wedges.</a:t>
              </a:r>
            </a:p>
          </p:txBody>
        </p:sp>
        <p:sp>
          <p:nvSpPr>
            <p:cNvPr id="10" name="Rectangle 9"/>
            <p:cNvSpPr/>
            <p:nvPr/>
          </p:nvSpPr>
          <p:spPr>
            <a:xfrm>
              <a:off x="1366536" y="5733099"/>
              <a:ext cx="914033" cy="307777"/>
            </a:xfrm>
            <a:prstGeom prst="rect">
              <a:avLst/>
            </a:prstGeom>
          </p:spPr>
          <p:txBody>
            <a:bodyPr wrap="none">
              <a:spAutoFit/>
            </a:bodyPr>
            <a:lstStyle/>
            <a:p>
              <a:r>
                <a:rPr lang="en-GB" sz="1400" b="1" dirty="0">
                  <a:latin typeface="Segoe Print" pitchFamily="2" charset="0"/>
                </a:rPr>
                <a:t>Desserts</a:t>
              </a:r>
            </a:p>
          </p:txBody>
        </p:sp>
        <p:sp>
          <p:nvSpPr>
            <p:cNvPr id="11" name="Rectangle 10"/>
            <p:cNvSpPr/>
            <p:nvPr/>
          </p:nvSpPr>
          <p:spPr>
            <a:xfrm>
              <a:off x="-112017" y="5953898"/>
              <a:ext cx="3761292" cy="3385542"/>
            </a:xfrm>
            <a:prstGeom prst="rect">
              <a:avLst/>
            </a:prstGeom>
          </p:spPr>
          <p:txBody>
            <a:bodyPr wrap="square">
              <a:spAutoFit/>
            </a:bodyPr>
            <a:lstStyle/>
            <a:p>
              <a:pPr algn="just"/>
              <a:r>
                <a:rPr lang="en-GB" sz="1200" b="1" dirty="0">
                  <a:latin typeface="Gabriola" pitchFamily="82" charset="0"/>
                  <a:cs typeface="Aharoni" pitchFamily="2" charset="-79"/>
                </a:rPr>
                <a:t>Raspberry lime cheesecake (1 pc)    €5.9</a:t>
              </a:r>
            </a:p>
            <a:p>
              <a:pPr algn="just"/>
              <a:r>
                <a:rPr lang="en-GB" sz="1000" dirty="0">
                  <a:latin typeface="Gabriola" pitchFamily="82" charset="0"/>
                </a:rPr>
                <a:t>No-bake cheesecake made with cracker crumbs, butter, cream cheese and heavy cream, topped with raspberry sauce reduction and garnished with freshly chopped raspberry and whipped cream. </a:t>
              </a:r>
            </a:p>
            <a:p>
              <a:pPr algn="just"/>
              <a:endParaRPr lang="en-GB" sz="1000" dirty="0">
                <a:latin typeface="Gabriola" pitchFamily="82" charset="0"/>
              </a:endParaRPr>
            </a:p>
            <a:p>
              <a:pPr algn="just"/>
              <a:r>
                <a:rPr lang="en-GB" sz="1200" b="1" dirty="0">
                  <a:latin typeface="Gabriola" pitchFamily="82" charset="0"/>
                  <a:cs typeface="Aharoni" pitchFamily="2" charset="-79"/>
                </a:rPr>
                <a:t>Strawberry cheese panna cotta 1  serving    €4.50</a:t>
              </a:r>
            </a:p>
            <a:p>
              <a:pPr algn="just"/>
              <a:r>
                <a:rPr lang="en-GB" sz="1000" dirty="0">
                  <a:latin typeface="Gabriola" pitchFamily="82" charset="0"/>
                </a:rPr>
                <a:t>Delicious, creamy dessert made with milk, sugar, cream and gelatine and strawberry puree and topped with mint leaves. </a:t>
              </a:r>
            </a:p>
            <a:p>
              <a:pPr algn="just"/>
              <a:endParaRPr lang="en-GB" sz="1200" b="1" dirty="0">
                <a:latin typeface="Gabriola" pitchFamily="82" charset="0"/>
              </a:endParaRPr>
            </a:p>
            <a:p>
              <a:pPr algn="just"/>
              <a:r>
                <a:rPr lang="en-GB" sz="1200" b="1" dirty="0">
                  <a:latin typeface="Gabriola" pitchFamily="82" charset="0"/>
                  <a:cs typeface="Aharoni" pitchFamily="2" charset="-79"/>
                </a:rPr>
                <a:t>Orange bliss &amp;butter crust caramel cups (2 pc)   €3.50</a:t>
              </a:r>
            </a:p>
            <a:p>
              <a:pPr algn="just"/>
              <a:r>
                <a:rPr lang="en-GB" sz="1000" dirty="0">
                  <a:latin typeface="Gabriola" pitchFamily="82" charset="0"/>
                </a:rPr>
                <a:t>Flaky butter crust and orange zest and filled with thick caramel sauce and topped with whipped cream and orange wedge</a:t>
              </a:r>
            </a:p>
            <a:p>
              <a:pPr algn="just"/>
              <a:endParaRPr lang="en-GB" sz="1200" dirty="0">
                <a:latin typeface="Gabriola" pitchFamily="82" charset="0"/>
              </a:endParaRPr>
            </a:p>
            <a:p>
              <a:pPr algn="just"/>
              <a:r>
                <a:rPr lang="en-GB" sz="1200" b="1" dirty="0">
                  <a:latin typeface="Gabriola" pitchFamily="82" charset="0"/>
                  <a:cs typeface="Aharoni" pitchFamily="2" charset="-79"/>
                </a:rPr>
                <a:t>White chocolate blondie pave chocolate/vanilla  ice-cream     (1 pc)     €5.00</a:t>
              </a:r>
            </a:p>
            <a:p>
              <a:pPr algn="just"/>
              <a:r>
                <a:rPr lang="en-GB" sz="1000" dirty="0">
                  <a:latin typeface="Gabriola" pitchFamily="82" charset="0"/>
                </a:rPr>
                <a:t>Squared shaped blondie made with finely chopped with chocolate, gluten-free flour, white sugar and served with vanilla or chocolate ice-cream</a:t>
              </a:r>
            </a:p>
            <a:p>
              <a:pPr algn="just"/>
              <a:endParaRPr lang="en-GB" sz="1000" dirty="0">
                <a:latin typeface="Gabriola" pitchFamily="82" charset="0"/>
              </a:endParaRPr>
            </a:p>
            <a:p>
              <a:pPr algn="just"/>
              <a:r>
                <a:rPr lang="en-GB" sz="1200" b="1" dirty="0">
                  <a:latin typeface="Gabriola" pitchFamily="82" charset="0"/>
                  <a:cs typeface="Aharoni" pitchFamily="2" charset="-79"/>
                </a:rPr>
                <a:t>Vanilla cream catalane (1 pc)    € 3.00</a:t>
              </a:r>
            </a:p>
            <a:p>
              <a:pPr algn="just"/>
              <a:r>
                <a:rPr lang="en-GB" sz="1000" dirty="0">
                  <a:latin typeface="Gabriola" pitchFamily="82" charset="0"/>
                </a:rPr>
                <a:t>Baked with gluten-free flour, egg yolks, sugar, whole milk with cinnamon and vanilla flavour topped with caramelized sugar</a:t>
              </a:r>
            </a:p>
          </p:txBody>
        </p:sp>
        <p:sp>
          <p:nvSpPr>
            <p:cNvPr id="13" name="Rectangle 12"/>
            <p:cNvSpPr/>
            <p:nvPr/>
          </p:nvSpPr>
          <p:spPr>
            <a:xfrm>
              <a:off x="3981329" y="1717864"/>
              <a:ext cx="1375518" cy="861774"/>
            </a:xfrm>
            <a:prstGeom prst="rect">
              <a:avLst/>
            </a:prstGeom>
          </p:spPr>
          <p:txBody>
            <a:bodyPr wrap="square">
              <a:spAutoFit/>
            </a:bodyPr>
            <a:lstStyle/>
            <a:p>
              <a:pPr lvl="0"/>
              <a:r>
                <a:rPr lang="en-GB" sz="1000" dirty="0">
                  <a:latin typeface="Gabriola" pitchFamily="82" charset="0"/>
                </a:rPr>
                <a:t>Café latte                   €3.25</a:t>
              </a:r>
            </a:p>
            <a:p>
              <a:pPr lvl="0"/>
              <a:r>
                <a:rPr lang="en-GB" sz="1000" dirty="0">
                  <a:latin typeface="Gabriola" pitchFamily="82" charset="0"/>
                </a:rPr>
                <a:t>Cappuccino              €2.85</a:t>
              </a:r>
            </a:p>
            <a:p>
              <a:pPr lvl="0"/>
              <a:r>
                <a:rPr lang="en-GB" sz="1000" dirty="0">
                  <a:latin typeface="Gabriola" pitchFamily="82" charset="0"/>
                </a:rPr>
                <a:t>Double Espresso      €3.15</a:t>
              </a:r>
            </a:p>
            <a:p>
              <a:pPr lvl="0"/>
              <a:r>
                <a:rPr lang="en-GB" sz="1000" dirty="0">
                  <a:latin typeface="Gabriola" pitchFamily="82" charset="0"/>
                </a:rPr>
                <a:t>Espresso                    €3.00</a:t>
              </a:r>
            </a:p>
            <a:p>
              <a:pPr lvl="0"/>
              <a:r>
                <a:rPr lang="en-GB" sz="1000" dirty="0">
                  <a:latin typeface="Gabriola" pitchFamily="82" charset="0"/>
                </a:rPr>
                <a:t>Filter Coffee              €1.95</a:t>
              </a:r>
            </a:p>
          </p:txBody>
        </p:sp>
        <p:sp>
          <p:nvSpPr>
            <p:cNvPr id="14" name="Rectangle 13"/>
            <p:cNvSpPr/>
            <p:nvPr/>
          </p:nvSpPr>
          <p:spPr>
            <a:xfrm>
              <a:off x="1787679" y="1682361"/>
              <a:ext cx="2167480" cy="861774"/>
            </a:xfrm>
            <a:prstGeom prst="rect">
              <a:avLst/>
            </a:prstGeom>
          </p:spPr>
          <p:txBody>
            <a:bodyPr wrap="square">
              <a:spAutoFit/>
            </a:bodyPr>
            <a:lstStyle/>
            <a:p>
              <a:pPr lvl="0"/>
              <a:r>
                <a:rPr lang="en-GB" sz="1000" dirty="0">
                  <a:latin typeface="Gabriola" pitchFamily="82" charset="0"/>
                </a:rPr>
                <a:t>Virgin Margarita                     €2.80</a:t>
              </a:r>
            </a:p>
            <a:p>
              <a:pPr lvl="0"/>
              <a:r>
                <a:rPr lang="en-GB" sz="1000" dirty="0">
                  <a:latin typeface="Gabriola" pitchFamily="82" charset="0"/>
                </a:rPr>
                <a:t>Virgin Mojito                           €2.85</a:t>
              </a:r>
            </a:p>
            <a:p>
              <a:pPr lvl="0"/>
              <a:r>
                <a:rPr lang="en-GB" sz="1000" dirty="0">
                  <a:latin typeface="Gabriola" pitchFamily="82" charset="0"/>
                </a:rPr>
                <a:t>Non-Alcoholic Sangria           €2.75</a:t>
              </a:r>
            </a:p>
            <a:p>
              <a:pPr lvl="0"/>
              <a:r>
                <a:rPr lang="en-GB" sz="1000" dirty="0">
                  <a:latin typeface="Gabriola" pitchFamily="82" charset="0"/>
                </a:rPr>
                <a:t>Pina </a:t>
              </a:r>
              <a:r>
                <a:rPr lang="en-GB" sz="1000" dirty="0" err="1">
                  <a:latin typeface="Gabriola" pitchFamily="82" charset="0"/>
                </a:rPr>
                <a:t>Caloda</a:t>
              </a:r>
              <a:r>
                <a:rPr lang="en-GB" sz="1000" dirty="0">
                  <a:latin typeface="Gabriola" pitchFamily="82" charset="0"/>
                </a:rPr>
                <a:t>                             €2.66</a:t>
              </a:r>
            </a:p>
            <a:p>
              <a:pPr lvl="0"/>
              <a:r>
                <a:rPr lang="en-GB" sz="1000" dirty="0">
                  <a:latin typeface="Gabriola" pitchFamily="82" charset="0"/>
                </a:rPr>
                <a:t>Thai Mocktail Punch              €2.50</a:t>
              </a:r>
            </a:p>
          </p:txBody>
        </p:sp>
        <p:sp>
          <p:nvSpPr>
            <p:cNvPr id="15" name="Rectangle 14"/>
            <p:cNvSpPr/>
            <p:nvPr/>
          </p:nvSpPr>
          <p:spPr>
            <a:xfrm>
              <a:off x="3851524" y="1322786"/>
              <a:ext cx="1543470" cy="307777"/>
            </a:xfrm>
            <a:prstGeom prst="rect">
              <a:avLst/>
            </a:prstGeom>
          </p:spPr>
          <p:txBody>
            <a:bodyPr wrap="square">
              <a:spAutoFit/>
            </a:bodyPr>
            <a:lstStyle/>
            <a:p>
              <a:pPr algn="ctr"/>
              <a:r>
                <a:rPr lang="en-GB" sz="1400" b="1" dirty="0">
                  <a:latin typeface="Segoe Print" pitchFamily="2" charset="0"/>
                  <a:cs typeface="Aharoni" pitchFamily="2" charset="-79"/>
                </a:rPr>
                <a:t>Coffee </a:t>
              </a:r>
              <a:endParaRPr lang="en-GB" sz="1400" dirty="0">
                <a:latin typeface="Segoe Print" pitchFamily="2" charset="0"/>
              </a:endParaRPr>
            </a:p>
          </p:txBody>
        </p:sp>
        <p:sp>
          <p:nvSpPr>
            <p:cNvPr id="16" name="Rectangle 15"/>
            <p:cNvSpPr/>
            <p:nvPr/>
          </p:nvSpPr>
          <p:spPr>
            <a:xfrm>
              <a:off x="1926783" y="1324311"/>
              <a:ext cx="1019831" cy="307777"/>
            </a:xfrm>
            <a:prstGeom prst="rect">
              <a:avLst/>
            </a:prstGeom>
          </p:spPr>
          <p:txBody>
            <a:bodyPr wrap="none">
              <a:spAutoFit/>
            </a:bodyPr>
            <a:lstStyle/>
            <a:p>
              <a:pPr lvl="0"/>
              <a:r>
                <a:rPr lang="en-GB" sz="1400" b="1" dirty="0">
                  <a:latin typeface="Segoe Print" pitchFamily="2" charset="0"/>
                  <a:cs typeface="Aharoni" pitchFamily="2" charset="-79"/>
                </a:rPr>
                <a:t>Mocktails</a:t>
              </a:r>
            </a:p>
          </p:txBody>
        </p:sp>
        <p:sp>
          <p:nvSpPr>
            <p:cNvPr id="17" name="Rectangle 16"/>
            <p:cNvSpPr/>
            <p:nvPr/>
          </p:nvSpPr>
          <p:spPr>
            <a:xfrm>
              <a:off x="-83975" y="1704151"/>
              <a:ext cx="1852605" cy="707886"/>
            </a:xfrm>
            <a:prstGeom prst="rect">
              <a:avLst/>
            </a:prstGeom>
          </p:spPr>
          <p:txBody>
            <a:bodyPr wrap="square">
              <a:spAutoFit/>
            </a:bodyPr>
            <a:lstStyle/>
            <a:p>
              <a:pPr lvl="0"/>
              <a:r>
                <a:rPr lang="en-GB" sz="1000" dirty="0">
                  <a:latin typeface="Gabriola" pitchFamily="82" charset="0"/>
                  <a:cs typeface="Arial" pitchFamily="34" charset="0"/>
                </a:rPr>
                <a:t>Cranberry Juice               €3.50</a:t>
              </a:r>
            </a:p>
            <a:p>
              <a:pPr lvl="0"/>
              <a:r>
                <a:rPr lang="en-GB" sz="1000" dirty="0">
                  <a:latin typeface="Gabriola" pitchFamily="82" charset="0"/>
                  <a:cs typeface="Arial" pitchFamily="34" charset="0"/>
                </a:rPr>
                <a:t>Orange Juice                    €2.80</a:t>
              </a:r>
            </a:p>
            <a:p>
              <a:pPr lvl="0"/>
              <a:r>
                <a:rPr lang="en-GB" sz="1000" dirty="0">
                  <a:latin typeface="Gabriola" pitchFamily="82" charset="0"/>
                  <a:cs typeface="Arial" pitchFamily="34" charset="0"/>
                </a:rPr>
                <a:t>Mango Juice                     €3.00</a:t>
              </a:r>
            </a:p>
            <a:p>
              <a:pPr lvl="0"/>
              <a:r>
                <a:rPr lang="en-GB" sz="1000" dirty="0">
                  <a:latin typeface="Gabriola" pitchFamily="82" charset="0"/>
                  <a:cs typeface="Arial" pitchFamily="34" charset="0"/>
                </a:rPr>
                <a:t>Black Grape Juice            €3.25</a:t>
              </a:r>
            </a:p>
          </p:txBody>
        </p:sp>
        <p:sp>
          <p:nvSpPr>
            <p:cNvPr id="18" name="Rectangle 17"/>
            <p:cNvSpPr/>
            <p:nvPr/>
          </p:nvSpPr>
          <p:spPr>
            <a:xfrm>
              <a:off x="-30574" y="1317542"/>
              <a:ext cx="1818253" cy="307777"/>
            </a:xfrm>
            <a:prstGeom prst="rect">
              <a:avLst/>
            </a:prstGeom>
          </p:spPr>
          <p:txBody>
            <a:bodyPr wrap="square">
              <a:spAutoFit/>
            </a:bodyPr>
            <a:lstStyle/>
            <a:p>
              <a:pPr lvl="0"/>
              <a:r>
                <a:rPr lang="en-GB" sz="1400" b="1" dirty="0">
                  <a:latin typeface="Segoe Print" pitchFamily="2" charset="0"/>
                  <a:cs typeface="Aharoni" pitchFamily="2" charset="-79"/>
                </a:rPr>
                <a:t>Fruit Juices          </a:t>
              </a:r>
            </a:p>
          </p:txBody>
        </p:sp>
        <p:sp>
          <p:nvSpPr>
            <p:cNvPr id="19" name="Rectangle 18"/>
            <p:cNvSpPr/>
            <p:nvPr/>
          </p:nvSpPr>
          <p:spPr>
            <a:xfrm>
              <a:off x="5508846" y="1717864"/>
              <a:ext cx="1297150" cy="707886"/>
            </a:xfrm>
            <a:prstGeom prst="rect">
              <a:avLst/>
            </a:prstGeom>
          </p:spPr>
          <p:txBody>
            <a:bodyPr wrap="square">
              <a:spAutoFit/>
            </a:bodyPr>
            <a:lstStyle/>
            <a:p>
              <a:r>
                <a:rPr lang="en-GB" sz="1000" b="1" dirty="0">
                  <a:latin typeface="Gabriola" pitchFamily="82" charset="0"/>
                  <a:cs typeface="Arial" pitchFamily="34" charset="0"/>
                </a:rPr>
                <a:t>      </a:t>
              </a:r>
              <a:endParaRPr lang="en-GB" sz="1000" dirty="0">
                <a:latin typeface="Gabriola" pitchFamily="82" charset="0"/>
                <a:cs typeface="Arial" pitchFamily="34" charset="0"/>
              </a:endParaRPr>
            </a:p>
            <a:p>
              <a:r>
                <a:rPr lang="en-GB" sz="1000" dirty="0">
                  <a:latin typeface="Gabriola" pitchFamily="82" charset="0"/>
                  <a:cs typeface="Arial" pitchFamily="34" charset="0"/>
                </a:rPr>
                <a:t>Herbal tea         €2.70</a:t>
              </a:r>
            </a:p>
            <a:p>
              <a:r>
                <a:rPr lang="en-GB" sz="1000" dirty="0">
                  <a:latin typeface="Gabriola" pitchFamily="82" charset="0"/>
                  <a:cs typeface="Arial" pitchFamily="34" charset="0"/>
                </a:rPr>
                <a:t>Black Tea          € 1.75</a:t>
              </a:r>
            </a:p>
            <a:p>
              <a:r>
                <a:rPr lang="en-GB" sz="1000" dirty="0">
                  <a:latin typeface="Gabriola" pitchFamily="82" charset="0"/>
                  <a:cs typeface="Arial" pitchFamily="34" charset="0"/>
                </a:rPr>
                <a:t>Green Tea         €2.25</a:t>
              </a:r>
            </a:p>
          </p:txBody>
        </p:sp>
        <p:sp>
          <p:nvSpPr>
            <p:cNvPr id="20" name="Rectangle 19"/>
            <p:cNvSpPr/>
            <p:nvPr/>
          </p:nvSpPr>
          <p:spPr>
            <a:xfrm>
              <a:off x="5632509" y="1316748"/>
              <a:ext cx="575799" cy="307777"/>
            </a:xfrm>
            <a:prstGeom prst="rect">
              <a:avLst/>
            </a:prstGeom>
          </p:spPr>
          <p:txBody>
            <a:bodyPr wrap="none">
              <a:spAutoFit/>
            </a:bodyPr>
            <a:lstStyle/>
            <a:p>
              <a:r>
                <a:rPr lang="en-GB" sz="1400" b="1" dirty="0">
                  <a:latin typeface="Segoe Print" pitchFamily="2" charset="0"/>
                  <a:cs typeface="Aharoni" pitchFamily="2" charset="-79"/>
                </a:rPr>
                <a:t>Tea</a:t>
              </a:r>
              <a:r>
                <a:rPr lang="en-GB" sz="1400" b="1" dirty="0">
                  <a:latin typeface="Segoe Print" pitchFamily="2" charset="0"/>
                  <a:cs typeface="Arial" pitchFamily="34" charset="0"/>
                </a:rPr>
                <a:t> </a:t>
              </a:r>
              <a:endParaRPr lang="en-GB" sz="1400" dirty="0">
                <a:latin typeface="Segoe Print" pitchFamily="2" charset="0"/>
              </a:endParaRPr>
            </a:p>
          </p:txBody>
        </p:sp>
        <p:sp>
          <p:nvSpPr>
            <p:cNvPr id="21" name="Rectangle 20"/>
            <p:cNvSpPr/>
            <p:nvPr/>
          </p:nvSpPr>
          <p:spPr>
            <a:xfrm>
              <a:off x="3773230" y="5846176"/>
              <a:ext cx="3116934" cy="215444"/>
            </a:xfrm>
            <a:prstGeom prst="rect">
              <a:avLst/>
            </a:prstGeom>
          </p:spPr>
          <p:txBody>
            <a:bodyPr wrap="square">
              <a:spAutoFit/>
            </a:bodyPr>
            <a:lstStyle/>
            <a:p>
              <a:pPr algn="just"/>
              <a:r>
                <a:rPr lang="en-GB" sz="800" dirty="0">
                  <a:latin typeface="Segoe Print" pitchFamily="2" charset="0"/>
                  <a:cs typeface="Arial" pitchFamily="34" charset="0"/>
                </a:rPr>
                <a:t>.</a:t>
              </a:r>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57161" y="8045401"/>
              <a:ext cx="87465" cy="87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2"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1237" y="5552149"/>
              <a:ext cx="87465" cy="87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3"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62901" y="4242816"/>
              <a:ext cx="87465" cy="87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4"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20141" y="3774385"/>
              <a:ext cx="87465" cy="874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flipV="1">
              <a:off x="3116646" y="3140236"/>
              <a:ext cx="95216" cy="95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59757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9050" y="0"/>
            <a:ext cx="6960729" cy="9204009"/>
            <a:chOff x="-19050" y="0"/>
            <a:chExt cx="6960729" cy="9204009"/>
          </a:xfrm>
        </p:grpSpPr>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88" y="0"/>
              <a:ext cx="6894513" cy="914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84876" y="578243"/>
              <a:ext cx="3352800" cy="3585597"/>
            </a:xfrm>
            <a:prstGeom prst="rect">
              <a:avLst/>
            </a:prstGeom>
          </p:spPr>
          <p:txBody>
            <a:bodyPr wrap="square">
              <a:spAutoFit/>
            </a:bodyPr>
            <a:lstStyle/>
            <a:p>
              <a:pPr algn="just"/>
              <a:r>
                <a:rPr lang="en-GB" sz="1200" b="1" dirty="0">
                  <a:latin typeface="Gabriola" pitchFamily="82" charset="0"/>
                  <a:cs typeface="Aharoni" pitchFamily="2" charset="-79"/>
                </a:rPr>
                <a:t>Cabernet Sauvignon    €5.00</a:t>
              </a:r>
            </a:p>
            <a:p>
              <a:pPr algn="just"/>
              <a:r>
                <a:rPr lang="en-GB" sz="1000" dirty="0">
                  <a:latin typeface="Gabriola" pitchFamily="82" charset="0"/>
                  <a:cs typeface="Arial" pitchFamily="34" charset="0"/>
                </a:rPr>
                <a:t>World’s most popular wine and is loved for its high concentration, perfect with grilled meats, dishes with high flavours and peppery sauces because of its rich flavour and high tannin content. </a:t>
              </a:r>
            </a:p>
            <a:p>
              <a:pPr algn="just"/>
              <a:endParaRPr lang="en-GB" sz="900" dirty="0">
                <a:latin typeface="Gabriola" pitchFamily="82" charset="0"/>
                <a:cs typeface="Arial" pitchFamily="34" charset="0"/>
              </a:endParaRPr>
            </a:p>
            <a:p>
              <a:pPr algn="just"/>
              <a:r>
                <a:rPr lang="en-GB" sz="1200" b="1" dirty="0">
                  <a:latin typeface="Gabriola" pitchFamily="82" charset="0"/>
                  <a:cs typeface="Aharoni" pitchFamily="2" charset="-79"/>
                </a:rPr>
                <a:t>Melot    €4.98</a:t>
              </a:r>
            </a:p>
            <a:p>
              <a:pPr algn="just"/>
              <a:r>
                <a:rPr lang="en-GB" sz="1000" dirty="0">
                  <a:latin typeface="Gabriola" pitchFamily="82" charset="0"/>
                  <a:cs typeface="Arial" pitchFamily="34" charset="0"/>
                </a:rPr>
                <a:t>Best known for its cherry fruity flavours and the refine tannin texture, matches with a variety of foods like beef short rib,  mushrooms, bbq chicken and many more.  </a:t>
              </a:r>
            </a:p>
            <a:p>
              <a:pPr algn="just"/>
              <a:endParaRPr lang="en-GB" sz="900" dirty="0">
                <a:latin typeface="Gabriola" pitchFamily="82" charset="0"/>
                <a:cs typeface="Arial" pitchFamily="34" charset="0"/>
              </a:endParaRPr>
            </a:p>
            <a:p>
              <a:pPr algn="just"/>
              <a:r>
                <a:rPr lang="en-GB" sz="1400" b="1" dirty="0">
                  <a:latin typeface="Gabriola" pitchFamily="82" charset="0"/>
                  <a:cs typeface="Aharoni" pitchFamily="2" charset="-79"/>
                </a:rPr>
                <a:t>Tempranillo    €4.50</a:t>
              </a:r>
            </a:p>
            <a:p>
              <a:pPr algn="just"/>
              <a:r>
                <a:rPr lang="en-GB" sz="1000" dirty="0">
                  <a:latin typeface="Gabriola" pitchFamily="82" charset="0"/>
                  <a:cs typeface="Arial" pitchFamily="34" charset="0"/>
                </a:rPr>
                <a:t>Spanish most loved red wine, primary flavours includes cheesy, cedar, dill, dried fig and perfectly goes with baked pasta, ravioli and tomato-based dishes.</a:t>
              </a:r>
            </a:p>
            <a:p>
              <a:pPr algn="just"/>
              <a:endParaRPr lang="en-GB" sz="900" dirty="0">
                <a:latin typeface="Gabriola" pitchFamily="82" charset="0"/>
                <a:cs typeface="Arial" pitchFamily="34" charset="0"/>
              </a:endParaRPr>
            </a:p>
            <a:p>
              <a:pPr algn="just"/>
              <a:r>
                <a:rPr lang="en-GB" sz="1200" b="1" dirty="0">
                  <a:latin typeface="Gabriola" pitchFamily="82" charset="0"/>
                  <a:cs typeface="Aharoni" pitchFamily="2" charset="-79"/>
                </a:rPr>
                <a:t>Syrah    €4.50</a:t>
              </a:r>
              <a:endParaRPr lang="en-GB" sz="1000" b="1" dirty="0">
                <a:latin typeface="Gabriola" pitchFamily="82" charset="0"/>
                <a:cs typeface="Aharoni" pitchFamily="2" charset="-79"/>
              </a:endParaRPr>
            </a:p>
            <a:p>
              <a:pPr algn="just"/>
              <a:r>
                <a:rPr lang="en-GB" sz="1000" dirty="0">
                  <a:latin typeface="Gabriola" pitchFamily="82" charset="0"/>
                  <a:cs typeface="Arial" pitchFamily="34" charset="0"/>
                </a:rPr>
                <a:t>Meaty red wine and perfect for lamb, gyros dishes and tandoori meats, primary flavours- blueberry, green peppercorn, and black plum</a:t>
              </a:r>
            </a:p>
            <a:p>
              <a:pPr algn="just"/>
              <a:endParaRPr lang="en-GB" sz="900" dirty="0">
                <a:latin typeface="Gabriola" pitchFamily="82" charset="0"/>
                <a:cs typeface="Arial" pitchFamily="34" charset="0"/>
              </a:endParaRPr>
            </a:p>
            <a:p>
              <a:pPr algn="just"/>
              <a:r>
                <a:rPr lang="en-GB" sz="1200" b="1" dirty="0">
                  <a:latin typeface="Gabriola" pitchFamily="82" charset="0"/>
                  <a:cs typeface="Aharoni" pitchFamily="2" charset="-79"/>
                </a:rPr>
                <a:t>Garnacha    €4.85</a:t>
              </a:r>
            </a:p>
            <a:p>
              <a:pPr algn="just"/>
              <a:r>
                <a:rPr lang="en-GB" sz="1000" dirty="0">
                  <a:latin typeface="Gabriola" pitchFamily="82" charset="0"/>
                  <a:cs typeface="Arial" pitchFamily="34" charset="0"/>
                </a:rPr>
                <a:t>Lighter red colour wine with high aromas of black and red berries, best pared with spied vegetables and roasted meats </a:t>
              </a:r>
            </a:p>
            <a:p>
              <a:pPr algn="just"/>
              <a:r>
                <a:rPr lang="en-GB" sz="900" dirty="0">
                  <a:latin typeface="Gabriola" pitchFamily="82" charset="0"/>
                  <a:cs typeface="Arial" pitchFamily="34" charset="0"/>
                </a:rPr>
                <a:t> </a:t>
              </a:r>
            </a:p>
          </p:txBody>
        </p:sp>
        <p:sp>
          <p:nvSpPr>
            <p:cNvPr id="7" name="Rectangle 6"/>
            <p:cNvSpPr/>
            <p:nvPr/>
          </p:nvSpPr>
          <p:spPr>
            <a:xfrm>
              <a:off x="4810756" y="4428755"/>
              <a:ext cx="2095994" cy="369332"/>
            </a:xfrm>
            <a:prstGeom prst="rect">
              <a:avLst/>
            </a:prstGeom>
          </p:spPr>
          <p:txBody>
            <a:bodyPr wrap="square">
              <a:spAutoFit/>
            </a:bodyPr>
            <a:lstStyle/>
            <a:p>
              <a:r>
                <a:rPr lang="en-US" dirty="0">
                  <a:latin typeface="Segoe Print" pitchFamily="2" charset="0"/>
                </a:rPr>
                <a:t> </a:t>
              </a:r>
            </a:p>
          </p:txBody>
        </p:sp>
        <p:sp>
          <p:nvSpPr>
            <p:cNvPr id="8" name="Rectangle 7"/>
            <p:cNvSpPr/>
            <p:nvPr/>
          </p:nvSpPr>
          <p:spPr>
            <a:xfrm>
              <a:off x="1761276" y="6003130"/>
              <a:ext cx="1076202" cy="507831"/>
            </a:xfrm>
            <a:prstGeom prst="rect">
              <a:avLst/>
            </a:prstGeom>
          </p:spPr>
          <p:txBody>
            <a:bodyPr wrap="square">
              <a:spAutoFit/>
            </a:bodyPr>
            <a:lstStyle/>
            <a:p>
              <a:endParaRPr lang="en-GB" sz="900" dirty="0">
                <a:latin typeface="Segoe Print" pitchFamily="2" charset="0"/>
              </a:endParaRPr>
            </a:p>
            <a:p>
              <a:endParaRPr lang="en-GB" sz="900" dirty="0">
                <a:latin typeface="Segoe Print" pitchFamily="2" charset="0"/>
              </a:endParaRPr>
            </a:p>
            <a:p>
              <a:endParaRPr lang="en-GB" sz="900" dirty="0">
                <a:latin typeface="Segoe Print" pitchFamily="2" charset="0"/>
              </a:endParaRPr>
            </a:p>
          </p:txBody>
        </p:sp>
        <p:sp>
          <p:nvSpPr>
            <p:cNvPr id="12" name="Rectangle 11"/>
            <p:cNvSpPr/>
            <p:nvPr/>
          </p:nvSpPr>
          <p:spPr>
            <a:xfrm>
              <a:off x="846876" y="294513"/>
              <a:ext cx="2138301" cy="307777"/>
            </a:xfrm>
            <a:prstGeom prst="rect">
              <a:avLst/>
            </a:prstGeom>
          </p:spPr>
          <p:txBody>
            <a:bodyPr wrap="square">
              <a:spAutoFit/>
            </a:bodyPr>
            <a:lstStyle/>
            <a:p>
              <a:r>
                <a:rPr lang="en-GB" sz="1400" b="1" dirty="0">
                  <a:latin typeface="Segoe Print" pitchFamily="2" charset="0"/>
                  <a:cs typeface="Arial" pitchFamily="34" charset="0"/>
                </a:rPr>
                <a:t>Red Wines </a:t>
              </a:r>
            </a:p>
          </p:txBody>
        </p:sp>
        <p:sp>
          <p:nvSpPr>
            <p:cNvPr id="13" name="Rectangle 12"/>
            <p:cNvSpPr/>
            <p:nvPr/>
          </p:nvSpPr>
          <p:spPr>
            <a:xfrm>
              <a:off x="26724" y="7980132"/>
              <a:ext cx="1866369" cy="1200329"/>
            </a:xfrm>
            <a:prstGeom prst="rect">
              <a:avLst/>
            </a:prstGeom>
          </p:spPr>
          <p:txBody>
            <a:bodyPr wrap="square">
              <a:spAutoFit/>
            </a:bodyPr>
            <a:lstStyle/>
            <a:p>
              <a:pPr algn="just"/>
              <a:r>
                <a:rPr lang="en-US" sz="900" dirty="0">
                  <a:latin typeface="Gabriola" pitchFamily="82" charset="0"/>
                  <a:cs typeface="Arial" pitchFamily="34" charset="0"/>
                </a:rPr>
                <a:t>Food/Dishes prepared in our hotel may contain the ingredients like milk, tree nuts, peanuts, eggs, fish, shellfish. If you have any kind of food allergy, then please once read the ingredients mentioned in the dish and please notify the same to our server. Thank you. </a:t>
              </a:r>
            </a:p>
            <a:p>
              <a:endParaRPr lang="en-US" sz="900" b="1" dirty="0">
                <a:latin typeface="Gabriola" pitchFamily="82" charset="0"/>
                <a:cs typeface="Arial" pitchFamily="34" charset="0"/>
              </a:endParaRPr>
            </a:p>
            <a:p>
              <a:endParaRPr lang="en-US" sz="900" b="1" dirty="0">
                <a:latin typeface="Gabriola" pitchFamily="82" charset="0"/>
                <a:cs typeface="Arial" pitchFamily="34" charset="0"/>
              </a:endParaRPr>
            </a:p>
          </p:txBody>
        </p:sp>
        <p:sp>
          <p:nvSpPr>
            <p:cNvPr id="14" name="Rectangle 13"/>
            <p:cNvSpPr/>
            <p:nvPr/>
          </p:nvSpPr>
          <p:spPr>
            <a:xfrm>
              <a:off x="5081182" y="4840591"/>
              <a:ext cx="1844618" cy="923330"/>
            </a:xfrm>
            <a:prstGeom prst="rect">
              <a:avLst/>
            </a:prstGeom>
          </p:spPr>
          <p:txBody>
            <a:bodyPr wrap="square">
              <a:spAutoFit/>
            </a:bodyPr>
            <a:lstStyle/>
            <a:p>
              <a:pPr algn="just"/>
              <a:r>
                <a:rPr lang="en-US" sz="900" dirty="0">
                  <a:latin typeface="Gabriola" pitchFamily="82" charset="0"/>
                  <a:cs typeface="Arial" pitchFamily="34" charset="0"/>
                </a:rPr>
                <a:t>All the desserts and main course will be available from 11:30 Am in the morning till 9:00 Pm at Night (Monday to Sunday). Starters will be available from 9:30 in the morning and will be available till 6:00 Am (Monday to Sunday).</a:t>
              </a:r>
            </a:p>
          </p:txBody>
        </p:sp>
        <p:sp>
          <p:nvSpPr>
            <p:cNvPr id="15" name="Rectangle 14"/>
            <p:cNvSpPr/>
            <p:nvPr/>
          </p:nvSpPr>
          <p:spPr>
            <a:xfrm>
              <a:off x="2019823" y="8557678"/>
              <a:ext cx="2941791" cy="646331"/>
            </a:xfrm>
            <a:prstGeom prst="rect">
              <a:avLst/>
            </a:prstGeom>
          </p:spPr>
          <p:txBody>
            <a:bodyPr wrap="square">
              <a:spAutoFit/>
            </a:bodyPr>
            <a:lstStyle/>
            <a:p>
              <a:pPr algn="just"/>
              <a:r>
                <a:rPr lang="en-GB" sz="900" dirty="0">
                  <a:latin typeface="Gabriola" pitchFamily="82" charset="0"/>
                  <a:cs typeface="Arial" pitchFamily="34" charset="0"/>
                </a:rPr>
                <a:t>All the raw materials used for preparing the dishes are cleaned in a proper manner and food is cooked by adhering all the hygiene and safety guidelines.</a:t>
              </a:r>
            </a:p>
            <a:p>
              <a:endParaRPr lang="en-GB" dirty="0">
                <a:latin typeface="Gabriola" pitchFamily="82" charset="0"/>
              </a:endParaRPr>
            </a:p>
          </p:txBody>
        </p:sp>
        <p:sp>
          <p:nvSpPr>
            <p:cNvPr id="16" name="Rectangle 15"/>
            <p:cNvSpPr/>
            <p:nvPr/>
          </p:nvSpPr>
          <p:spPr>
            <a:xfrm>
              <a:off x="5116170" y="6510961"/>
              <a:ext cx="1825509" cy="923330"/>
            </a:xfrm>
            <a:prstGeom prst="rect">
              <a:avLst/>
            </a:prstGeom>
          </p:spPr>
          <p:txBody>
            <a:bodyPr wrap="square">
              <a:spAutoFit/>
            </a:bodyPr>
            <a:lstStyle/>
            <a:p>
              <a:pPr algn="just"/>
              <a:r>
                <a:rPr lang="en-GB" sz="900" dirty="0">
                  <a:latin typeface="Gabriola" pitchFamily="82" charset="0"/>
                  <a:cs typeface="Arial" pitchFamily="34" charset="0"/>
                </a:rPr>
                <a:t>all the norms of government are being followed, we follow social distancing, wear masks and gloves daily and keep our place healthy, clean, disinfect as well as the temperature of employees is checked twice a day.</a:t>
              </a:r>
              <a:r>
                <a:rPr lang="en-GB" sz="900" b="1" dirty="0">
                  <a:latin typeface="Gabriola" pitchFamily="82" charset="0"/>
                  <a:cs typeface="Arial" pitchFamily="34" charset="0"/>
                </a:rPr>
                <a:t> </a:t>
              </a:r>
              <a:endParaRPr lang="en-GB" sz="900" dirty="0">
                <a:latin typeface="Gabriola" pitchFamily="82" charset="0"/>
                <a:cs typeface="Arial" pitchFamily="34" charset="0"/>
              </a:endParaRPr>
            </a:p>
          </p:txBody>
        </p:sp>
        <p:sp>
          <p:nvSpPr>
            <p:cNvPr id="17" name="Rectangle 16"/>
            <p:cNvSpPr/>
            <p:nvPr/>
          </p:nvSpPr>
          <p:spPr>
            <a:xfrm>
              <a:off x="-6694" y="6371607"/>
              <a:ext cx="1790580" cy="1061829"/>
            </a:xfrm>
            <a:prstGeom prst="rect">
              <a:avLst/>
            </a:prstGeom>
          </p:spPr>
          <p:txBody>
            <a:bodyPr wrap="square">
              <a:spAutoFit/>
            </a:bodyPr>
            <a:lstStyle/>
            <a:p>
              <a:pPr algn="just"/>
              <a:r>
                <a:rPr lang="en-GB" sz="900" b="1" dirty="0">
                  <a:latin typeface="Gabriola" pitchFamily="82" charset="0"/>
                  <a:cs typeface="Arial" pitchFamily="34" charset="0"/>
                </a:rPr>
                <a:t>Order Placing Details </a:t>
              </a:r>
              <a:endParaRPr lang="en-GB" sz="900" dirty="0">
                <a:latin typeface="Gabriola" pitchFamily="82" charset="0"/>
                <a:cs typeface="Arial" pitchFamily="34" charset="0"/>
              </a:endParaRPr>
            </a:p>
            <a:p>
              <a:pPr algn="just"/>
              <a:r>
                <a:rPr lang="en-GB" sz="900" dirty="0">
                  <a:latin typeface="Gabriola" pitchFamily="82" charset="0"/>
                  <a:cs typeface="Arial" pitchFamily="34" charset="0"/>
                </a:rPr>
                <a:t>Call us on: XXXXX-XXXXX</a:t>
              </a:r>
            </a:p>
            <a:p>
              <a:pPr algn="just"/>
              <a:r>
                <a:rPr lang="en-GB" sz="900" dirty="0">
                  <a:latin typeface="Gabriola" pitchFamily="82" charset="0"/>
                  <a:cs typeface="Arial" pitchFamily="34" charset="0"/>
                </a:rPr>
                <a:t>Email: </a:t>
              </a:r>
              <a:r>
                <a:rPr lang="en-GB" sz="900" u="sng" dirty="0">
                  <a:latin typeface="Gabriola" pitchFamily="82" charset="0"/>
                  <a:cs typeface="Arial" pitchFamily="34" charset="0"/>
                  <a:hlinkClick r:id="rId3"/>
                </a:rPr>
                <a:t>HotelTrinity@Gmail.Com</a:t>
              </a:r>
              <a:r>
                <a:rPr lang="en-GB" sz="900" dirty="0">
                  <a:latin typeface="Gabriola" pitchFamily="82" charset="0"/>
                  <a:cs typeface="Arial" pitchFamily="34" charset="0"/>
                </a:rPr>
                <a:t> </a:t>
              </a:r>
            </a:p>
            <a:p>
              <a:pPr algn="just"/>
              <a:r>
                <a:rPr lang="en-GB" sz="900" dirty="0">
                  <a:latin typeface="Gabriola" pitchFamily="82" charset="0"/>
                  <a:cs typeface="Arial" pitchFamily="34" charset="0"/>
                </a:rPr>
                <a:t>WWW.Trinity Hotel.Com </a:t>
              </a:r>
            </a:p>
            <a:p>
              <a:pPr algn="just"/>
              <a:r>
                <a:rPr lang="en-GB" sz="900" dirty="0">
                  <a:latin typeface="Gabriola" pitchFamily="82" charset="0"/>
                  <a:cs typeface="Arial" pitchFamily="34" charset="0"/>
                </a:rPr>
                <a:t>You can also place an order Via JustEat and UberEats</a:t>
              </a:r>
            </a:p>
            <a:p>
              <a:pPr algn="just"/>
              <a:r>
                <a:rPr lang="en-GB" sz="900" b="1" dirty="0">
                  <a:latin typeface="Gabriola" pitchFamily="82" charset="0"/>
                  <a:cs typeface="Arial" pitchFamily="34" charset="0"/>
                </a:rPr>
                <a:t> </a:t>
              </a:r>
              <a:endParaRPr lang="en-GB" sz="900" dirty="0">
                <a:latin typeface="Gabriola" pitchFamily="82" charset="0"/>
                <a:cs typeface="Arial" pitchFamily="34" charset="0"/>
              </a:endParaRPr>
            </a:p>
          </p:txBody>
        </p:sp>
        <p:sp>
          <p:nvSpPr>
            <p:cNvPr id="18" name="Rectangle 17"/>
            <p:cNvSpPr/>
            <p:nvPr/>
          </p:nvSpPr>
          <p:spPr>
            <a:xfrm>
              <a:off x="2003441" y="5004882"/>
              <a:ext cx="2985020" cy="3154710"/>
            </a:xfrm>
            <a:prstGeom prst="rect">
              <a:avLst/>
            </a:prstGeom>
          </p:spPr>
          <p:txBody>
            <a:bodyPr wrap="square">
              <a:spAutoFit/>
            </a:bodyPr>
            <a:lstStyle/>
            <a:p>
              <a:pPr algn="just"/>
              <a:r>
                <a:rPr lang="en-GB" sz="1000" dirty="0">
                  <a:latin typeface="Gabriola" pitchFamily="82" charset="0"/>
                  <a:cs typeface="Arial" pitchFamily="34" charset="0"/>
                </a:rPr>
                <a:t>All the customers need to get screened at the main gate before entering the premises. </a:t>
              </a:r>
            </a:p>
            <a:p>
              <a:pPr algn="just"/>
              <a:endParaRPr lang="en-GB" sz="1000" dirty="0">
                <a:latin typeface="Gabriola" pitchFamily="82" charset="0"/>
                <a:cs typeface="Arial" pitchFamily="34" charset="0"/>
              </a:endParaRPr>
            </a:p>
            <a:p>
              <a:pPr algn="just"/>
              <a:r>
                <a:rPr lang="en-GB" sz="1000" dirty="0">
                  <a:latin typeface="Gabriola" pitchFamily="82" charset="0"/>
                  <a:cs typeface="Arial" pitchFamily="34" charset="0"/>
                </a:rPr>
                <a:t>The body temperature of all the customers should not be more than 98.6 degrees F. </a:t>
              </a:r>
            </a:p>
            <a:p>
              <a:pPr algn="just"/>
              <a:endParaRPr lang="en-GB" sz="1000" dirty="0">
                <a:latin typeface="Gabriola" pitchFamily="82" charset="0"/>
                <a:cs typeface="Arial" pitchFamily="34" charset="0"/>
              </a:endParaRPr>
            </a:p>
            <a:p>
              <a:pPr algn="just"/>
              <a:r>
                <a:rPr lang="en-GB" sz="1000" dirty="0">
                  <a:latin typeface="Gabriola" pitchFamily="82" charset="0"/>
                  <a:cs typeface="Arial" pitchFamily="34" charset="0"/>
                </a:rPr>
                <a:t>Customers should be completely vaccinated and need to carry their vaccination certificates on their mobile phones. </a:t>
              </a:r>
            </a:p>
            <a:p>
              <a:pPr algn="just"/>
              <a:endParaRPr lang="en-GB" sz="1000" dirty="0">
                <a:latin typeface="Gabriola" pitchFamily="82" charset="0"/>
                <a:cs typeface="Arial" pitchFamily="34" charset="0"/>
              </a:endParaRPr>
            </a:p>
            <a:p>
              <a:pPr algn="just"/>
              <a:r>
                <a:rPr lang="en-GB" sz="1000" dirty="0">
                  <a:latin typeface="Gabriola" pitchFamily="82" charset="0"/>
                  <a:cs typeface="Arial" pitchFamily="34" charset="0"/>
                </a:rPr>
                <a:t>Customers are directed to sanitize their hands before entering the reception area and after leaving the hotel premises. </a:t>
              </a:r>
            </a:p>
            <a:p>
              <a:pPr algn="just"/>
              <a:endParaRPr lang="en-GB" sz="1000" dirty="0">
                <a:latin typeface="Gabriola" pitchFamily="82" charset="0"/>
                <a:cs typeface="Arial" pitchFamily="34" charset="0"/>
              </a:endParaRPr>
            </a:p>
            <a:p>
              <a:pPr algn="just"/>
              <a:r>
                <a:rPr lang="en-GB" sz="1000" dirty="0">
                  <a:latin typeface="Gabriola" pitchFamily="82" charset="0"/>
                  <a:cs typeface="Arial" pitchFamily="34" charset="0"/>
                </a:rPr>
                <a:t>It is compulsory for the customers to cover their face with a mask and use of hand gloves will be appreciated to ensure the safety of themselves, our staff and other customers.</a:t>
              </a:r>
            </a:p>
            <a:p>
              <a:pPr algn="just"/>
              <a:endParaRPr lang="en-GB" sz="1000" dirty="0">
                <a:latin typeface="Gabriola" pitchFamily="82" charset="0"/>
                <a:cs typeface="Arial" pitchFamily="34" charset="0"/>
              </a:endParaRPr>
            </a:p>
            <a:p>
              <a:pPr algn="just"/>
              <a:r>
                <a:rPr lang="en-GB" sz="1000" dirty="0">
                  <a:latin typeface="Gabriola" pitchFamily="82" charset="0"/>
                  <a:cs typeface="Arial" pitchFamily="34" charset="0"/>
                </a:rPr>
                <a:t>At one time only 2 customers can enter in reception premises for takeaway and others needs to be seated in the designated waiting area and needs to follow the norms of social distancing.</a:t>
              </a:r>
            </a:p>
            <a:p>
              <a:pPr algn="just"/>
              <a:endParaRPr lang="en-GB" sz="900" dirty="0">
                <a:latin typeface="Gabriola" pitchFamily="82" charset="0"/>
              </a:endParaRPr>
            </a:p>
          </p:txBody>
        </p:sp>
        <p:sp>
          <p:nvSpPr>
            <p:cNvPr id="19" name="Rectangle 18"/>
            <p:cNvSpPr/>
            <p:nvPr/>
          </p:nvSpPr>
          <p:spPr>
            <a:xfrm>
              <a:off x="3536840" y="602290"/>
              <a:ext cx="3301857" cy="3216265"/>
            </a:xfrm>
            <a:prstGeom prst="rect">
              <a:avLst/>
            </a:prstGeom>
          </p:spPr>
          <p:txBody>
            <a:bodyPr wrap="square">
              <a:spAutoFit/>
            </a:bodyPr>
            <a:lstStyle/>
            <a:p>
              <a:pPr lvl="0" algn="just"/>
              <a:r>
                <a:rPr lang="en-GB" sz="1200" b="1" dirty="0">
                  <a:latin typeface="Gabriola" pitchFamily="82" charset="0"/>
                  <a:cs typeface="Arial" pitchFamily="34" charset="0"/>
                </a:rPr>
                <a:t>Airen       €4.50</a:t>
              </a:r>
            </a:p>
            <a:p>
              <a:pPr lvl="0" algn="just"/>
              <a:r>
                <a:rPr lang="en-GB" sz="1000" dirty="0">
                  <a:latin typeface="Gabriola" pitchFamily="82" charset="0"/>
                  <a:cs typeface="Arial" pitchFamily="34" charset="0"/>
                </a:rPr>
                <a:t>Blended with viura and verdejo grapes </a:t>
              </a:r>
            </a:p>
            <a:p>
              <a:pPr lvl="0" algn="just"/>
              <a:endParaRPr lang="en-GB" sz="900" dirty="0">
                <a:latin typeface="Gabriola" pitchFamily="82" charset="0"/>
                <a:cs typeface="Arial" pitchFamily="34" charset="0"/>
              </a:endParaRPr>
            </a:p>
            <a:p>
              <a:pPr lvl="0" algn="just"/>
              <a:r>
                <a:rPr lang="en-GB" sz="1200" b="1" dirty="0">
                  <a:latin typeface="Gabriola" pitchFamily="82" charset="0"/>
                  <a:cs typeface="Arial" pitchFamily="34" charset="0"/>
                </a:rPr>
                <a:t>Chardonnay               €4.50</a:t>
              </a:r>
            </a:p>
            <a:p>
              <a:pPr lvl="0" algn="just"/>
              <a:r>
                <a:rPr lang="en-GB" sz="1000" dirty="0">
                  <a:latin typeface="Gabriola" pitchFamily="82" charset="0"/>
                  <a:cs typeface="Arial" pitchFamily="34" charset="0"/>
                </a:rPr>
                <a:t>Oaked Chardonnay perfectly paired with carb, corn and mushrooms </a:t>
              </a:r>
            </a:p>
            <a:p>
              <a:pPr lvl="0" algn="just"/>
              <a:r>
                <a:rPr lang="en-GB" sz="1000" dirty="0">
                  <a:latin typeface="Gabriola" pitchFamily="82" charset="0"/>
                  <a:cs typeface="Arial" pitchFamily="34" charset="0"/>
                </a:rPr>
                <a:t>Unoaked Chardonnay makes a perfect pair with vegetable risotto, sautéed fish, sushi and chicken</a:t>
              </a:r>
            </a:p>
            <a:p>
              <a:pPr lvl="0" algn="just"/>
              <a:endParaRPr lang="en-GB" sz="900" dirty="0">
                <a:latin typeface="Gabriola" pitchFamily="82" charset="0"/>
                <a:cs typeface="Arial" pitchFamily="34" charset="0"/>
              </a:endParaRPr>
            </a:p>
            <a:p>
              <a:pPr lvl="0" algn="just"/>
              <a:r>
                <a:rPr lang="en-GB" sz="1200" b="1" dirty="0">
                  <a:latin typeface="Gabriola" pitchFamily="82" charset="0"/>
                  <a:cs typeface="Arial" pitchFamily="34" charset="0"/>
                </a:rPr>
                <a:t>Sauvignon Blanc         €4.25</a:t>
              </a:r>
            </a:p>
            <a:p>
              <a:pPr lvl="0" algn="just"/>
              <a:r>
                <a:rPr lang="en-GB" sz="1000" dirty="0">
                  <a:latin typeface="Gabriola" pitchFamily="82" charset="0"/>
                  <a:cs typeface="Arial" pitchFamily="34" charset="0"/>
                </a:rPr>
                <a:t>Popular loved white wine and perfectly paired with herb driven sauces, chicken and fish dishes. Primary flavours- Honeydew, white peach, passion fruit and grapefruit</a:t>
              </a:r>
            </a:p>
            <a:p>
              <a:pPr lvl="0" algn="just"/>
              <a:endParaRPr lang="en-GB" sz="900" dirty="0">
                <a:latin typeface="Gabriola" pitchFamily="82" charset="0"/>
                <a:cs typeface="Arial" pitchFamily="34" charset="0"/>
              </a:endParaRPr>
            </a:p>
            <a:p>
              <a:pPr lvl="0" algn="just"/>
              <a:r>
                <a:rPr lang="en-GB" sz="1200" b="1" dirty="0">
                  <a:latin typeface="Gabriola" pitchFamily="82" charset="0"/>
                  <a:cs typeface="Arial" pitchFamily="34" charset="0"/>
                </a:rPr>
                <a:t>Trebbiano Toscano     €4.00</a:t>
              </a:r>
            </a:p>
            <a:p>
              <a:pPr lvl="0" algn="just"/>
              <a:r>
                <a:rPr lang="en-GB" sz="1000" dirty="0">
                  <a:latin typeface="Gabriola" pitchFamily="82" charset="0"/>
                  <a:cs typeface="Arial" pitchFamily="34" charset="0"/>
                </a:rPr>
                <a:t>Italian origin wine and makes a good pair with Italian cheese, pasta, pesto and roasted chicken, primary flavours are white peach, green apple, basil, and lemon.</a:t>
              </a:r>
            </a:p>
            <a:p>
              <a:pPr lvl="0" algn="just"/>
              <a:endParaRPr lang="en-GB" sz="900" dirty="0">
                <a:latin typeface="Gabriola" pitchFamily="82" charset="0"/>
                <a:cs typeface="Arial" pitchFamily="34" charset="0"/>
              </a:endParaRPr>
            </a:p>
            <a:p>
              <a:pPr lvl="0" algn="just"/>
              <a:r>
                <a:rPr lang="en-US" sz="1000" b="1" dirty="0">
                  <a:latin typeface="Gabriola" pitchFamily="82" charset="0"/>
                  <a:cs typeface="Arial" pitchFamily="34" charset="0"/>
                </a:rPr>
                <a:t>Note- the serving size of red and white wine is 5 oz. = 150 ml approx</a:t>
              </a:r>
              <a:endParaRPr lang="en-GB" sz="1000" b="1" dirty="0">
                <a:latin typeface="Gabriola" pitchFamily="82" charset="0"/>
                <a:cs typeface="Arial" pitchFamily="34" charset="0"/>
              </a:endParaRPr>
            </a:p>
            <a:p>
              <a:pPr lvl="0" algn="just"/>
              <a:endParaRPr lang="en-GB" sz="900" dirty="0">
                <a:latin typeface="Gabriola" pitchFamily="82" charset="0"/>
                <a:cs typeface="Arial" pitchFamily="34" charset="0"/>
              </a:endParaRPr>
            </a:p>
          </p:txBody>
        </p:sp>
        <p:sp>
          <p:nvSpPr>
            <p:cNvPr id="20" name="Rectangle 19"/>
            <p:cNvSpPr/>
            <p:nvPr/>
          </p:nvSpPr>
          <p:spPr>
            <a:xfrm>
              <a:off x="4407482" y="294513"/>
              <a:ext cx="1417376" cy="307777"/>
            </a:xfrm>
            <a:prstGeom prst="rect">
              <a:avLst/>
            </a:prstGeom>
          </p:spPr>
          <p:txBody>
            <a:bodyPr wrap="none">
              <a:spAutoFit/>
            </a:bodyPr>
            <a:lstStyle/>
            <a:p>
              <a:pPr lvl="0" algn="just"/>
              <a:r>
                <a:rPr lang="en-GB" sz="1400" b="1" dirty="0">
                  <a:latin typeface="Segoe Print" pitchFamily="2" charset="0"/>
                  <a:cs typeface="Aharoni" pitchFamily="2" charset="-79"/>
                </a:rPr>
                <a:t>White wines  </a:t>
              </a:r>
            </a:p>
          </p:txBody>
        </p:sp>
        <p:sp>
          <p:nvSpPr>
            <p:cNvPr id="21" name="Rectangle 20"/>
            <p:cNvSpPr/>
            <p:nvPr/>
          </p:nvSpPr>
          <p:spPr>
            <a:xfrm>
              <a:off x="5004843" y="4443071"/>
              <a:ext cx="1901907" cy="307777"/>
            </a:xfrm>
            <a:prstGeom prst="rect">
              <a:avLst/>
            </a:prstGeom>
          </p:spPr>
          <p:txBody>
            <a:bodyPr wrap="square">
              <a:spAutoFit/>
            </a:bodyPr>
            <a:lstStyle/>
            <a:p>
              <a:pPr lvl="0" algn="ctr"/>
              <a:r>
                <a:rPr lang="en-US" sz="1400" b="1" dirty="0">
                  <a:latin typeface="Segoe Print" pitchFamily="2" charset="0"/>
                  <a:cs typeface="Arial" pitchFamily="34" charset="0"/>
                </a:rPr>
                <a:t>Time</a:t>
              </a:r>
            </a:p>
          </p:txBody>
        </p:sp>
        <p:sp>
          <p:nvSpPr>
            <p:cNvPr id="22" name="Rectangle 21"/>
            <p:cNvSpPr/>
            <p:nvPr/>
          </p:nvSpPr>
          <p:spPr>
            <a:xfrm>
              <a:off x="-19050" y="4505118"/>
              <a:ext cx="1828800" cy="307777"/>
            </a:xfrm>
            <a:prstGeom prst="rect">
              <a:avLst/>
            </a:prstGeom>
          </p:spPr>
          <p:txBody>
            <a:bodyPr wrap="square">
              <a:spAutoFit/>
            </a:bodyPr>
            <a:lstStyle/>
            <a:p>
              <a:pPr lvl="0" algn="ctr"/>
              <a:r>
                <a:rPr lang="en-GB" sz="1400" b="1" dirty="0">
                  <a:latin typeface="Segoe Print" pitchFamily="2" charset="0"/>
                  <a:cs typeface="Arial" pitchFamily="34" charset="0"/>
                </a:rPr>
                <a:t>Takeaway</a:t>
              </a:r>
              <a:endParaRPr lang="en-GB" sz="1400" dirty="0">
                <a:latin typeface="Segoe Print" pitchFamily="2" charset="0"/>
                <a:cs typeface="Arial" pitchFamily="34" charset="0"/>
              </a:endParaRPr>
            </a:p>
          </p:txBody>
        </p:sp>
        <p:sp>
          <p:nvSpPr>
            <p:cNvPr id="23" name="Rectangle 22"/>
            <p:cNvSpPr/>
            <p:nvPr/>
          </p:nvSpPr>
          <p:spPr>
            <a:xfrm>
              <a:off x="-6694" y="4798087"/>
              <a:ext cx="1861895" cy="646331"/>
            </a:xfrm>
            <a:prstGeom prst="rect">
              <a:avLst/>
            </a:prstGeom>
          </p:spPr>
          <p:txBody>
            <a:bodyPr wrap="square">
              <a:spAutoFit/>
            </a:bodyPr>
            <a:lstStyle/>
            <a:p>
              <a:pPr lvl="0" algn="just"/>
              <a:r>
                <a:rPr lang="en-GB" sz="900" dirty="0">
                  <a:latin typeface="Gabriola" pitchFamily="82" charset="0"/>
                  <a:cs typeface="Arial" pitchFamily="34" charset="0"/>
                </a:rPr>
                <a:t>Keeping in mind the Covid19, Hotel Trinity is only providing a takeaway option and all the customers need to collect their parcels from the reception counter. </a:t>
              </a:r>
            </a:p>
          </p:txBody>
        </p:sp>
        <p:sp>
          <p:nvSpPr>
            <p:cNvPr id="24" name="Rectangle 23"/>
            <p:cNvSpPr/>
            <p:nvPr/>
          </p:nvSpPr>
          <p:spPr>
            <a:xfrm>
              <a:off x="1938259" y="4697105"/>
              <a:ext cx="3124200" cy="307777"/>
            </a:xfrm>
            <a:prstGeom prst="rect">
              <a:avLst/>
            </a:prstGeom>
          </p:spPr>
          <p:txBody>
            <a:bodyPr wrap="square">
              <a:spAutoFit/>
            </a:bodyPr>
            <a:lstStyle/>
            <a:p>
              <a:pPr lvl="0" algn="just"/>
              <a:r>
                <a:rPr lang="en-GB" sz="1400" b="1" dirty="0">
                  <a:latin typeface="Segoe Print" pitchFamily="2" charset="0"/>
                </a:rPr>
                <a:t>Guidelines for Takeaway Facility </a:t>
              </a:r>
            </a:p>
          </p:txBody>
        </p:sp>
        <p:sp>
          <p:nvSpPr>
            <p:cNvPr id="25" name="Rectangle 24"/>
            <p:cNvSpPr/>
            <p:nvPr/>
          </p:nvSpPr>
          <p:spPr>
            <a:xfrm>
              <a:off x="5159451" y="7943671"/>
              <a:ext cx="1698549" cy="1200329"/>
            </a:xfrm>
            <a:prstGeom prst="rect">
              <a:avLst/>
            </a:prstGeom>
          </p:spPr>
          <p:txBody>
            <a:bodyPr wrap="square">
              <a:spAutoFit/>
            </a:bodyPr>
            <a:lstStyle/>
            <a:p>
              <a:pPr algn="just"/>
              <a:r>
                <a:rPr lang="en-GB" sz="900" dirty="0">
                  <a:latin typeface="Gabriola" pitchFamily="82" charset="0"/>
                  <a:cs typeface="Arial" pitchFamily="34" charset="0"/>
                </a:rPr>
                <a:t>Credit cards </a:t>
              </a:r>
            </a:p>
            <a:p>
              <a:pPr algn="just"/>
              <a:r>
                <a:rPr lang="en-GB" sz="900" dirty="0">
                  <a:latin typeface="Gabriola" pitchFamily="82" charset="0"/>
                  <a:cs typeface="Arial" pitchFamily="34" charset="0"/>
                </a:rPr>
                <a:t>Debit cards- MasterCard and Visa  </a:t>
              </a:r>
            </a:p>
            <a:p>
              <a:pPr algn="just"/>
              <a:r>
                <a:rPr lang="en-GB" sz="900" dirty="0">
                  <a:latin typeface="Gabriola" pitchFamily="82" charset="0"/>
                  <a:cs typeface="Arial" pitchFamily="34" charset="0"/>
                </a:rPr>
                <a:t>Net banking- net banking payment is accepted from all the banks </a:t>
              </a:r>
            </a:p>
            <a:p>
              <a:pPr algn="just"/>
              <a:r>
                <a:rPr lang="en-GB" sz="900" dirty="0">
                  <a:latin typeface="Gabriola" pitchFamily="82" charset="0"/>
                  <a:cs typeface="Arial" pitchFamily="34" charset="0"/>
                </a:rPr>
                <a:t>Apple pay </a:t>
              </a:r>
            </a:p>
            <a:p>
              <a:pPr algn="just"/>
              <a:r>
                <a:rPr lang="en-GB" sz="900" dirty="0">
                  <a:latin typeface="Gabriola" pitchFamily="82" charset="0"/>
                  <a:cs typeface="Arial" pitchFamily="34" charset="0"/>
                </a:rPr>
                <a:t>Google pay </a:t>
              </a:r>
            </a:p>
            <a:p>
              <a:pPr algn="just"/>
              <a:r>
                <a:rPr lang="en-GB" sz="900" dirty="0">
                  <a:latin typeface="Gabriola" pitchFamily="82" charset="0"/>
                  <a:cs typeface="Arial" pitchFamily="34" charset="0"/>
                </a:rPr>
                <a:t>Note- Cash mode of payment will not be accepted for ensuing contactless delivery. </a:t>
              </a:r>
            </a:p>
          </p:txBody>
        </p:sp>
        <p:sp>
          <p:nvSpPr>
            <p:cNvPr id="26" name="Rectangle 25"/>
            <p:cNvSpPr/>
            <p:nvPr/>
          </p:nvSpPr>
          <p:spPr>
            <a:xfrm>
              <a:off x="5081846" y="7603606"/>
              <a:ext cx="1830950" cy="307777"/>
            </a:xfrm>
            <a:prstGeom prst="rect">
              <a:avLst/>
            </a:prstGeom>
          </p:spPr>
          <p:txBody>
            <a:bodyPr wrap="none">
              <a:spAutoFit/>
            </a:bodyPr>
            <a:lstStyle/>
            <a:p>
              <a:pPr lvl="0" algn="ctr"/>
              <a:r>
                <a:rPr lang="en-GB" sz="1400" b="1" dirty="0">
                  <a:latin typeface="Segoe Print" pitchFamily="2" charset="0"/>
                </a:rPr>
                <a:t> Payment Options</a:t>
              </a:r>
              <a:endParaRPr lang="en-GB" sz="1400" dirty="0">
                <a:latin typeface="Segoe Print" pitchFamily="2" charset="0"/>
              </a:endParaRPr>
            </a:p>
          </p:txBody>
        </p:sp>
        <p:sp>
          <p:nvSpPr>
            <p:cNvPr id="27" name="Rectangle 26"/>
            <p:cNvSpPr/>
            <p:nvPr/>
          </p:nvSpPr>
          <p:spPr>
            <a:xfrm>
              <a:off x="5558282" y="6061295"/>
              <a:ext cx="941283" cy="307777"/>
            </a:xfrm>
            <a:prstGeom prst="rect">
              <a:avLst/>
            </a:prstGeom>
          </p:spPr>
          <p:txBody>
            <a:bodyPr wrap="none">
              <a:spAutoFit/>
            </a:bodyPr>
            <a:lstStyle/>
            <a:p>
              <a:pPr algn="ctr"/>
              <a:r>
                <a:rPr lang="en-GB" sz="1400" b="1" dirty="0">
                  <a:latin typeface="Segoe Print" pitchFamily="2" charset="0"/>
                </a:rPr>
                <a:t>Covid19</a:t>
              </a:r>
            </a:p>
          </p:txBody>
        </p:sp>
        <p:sp>
          <p:nvSpPr>
            <p:cNvPr id="28" name="Rectangle 27"/>
            <p:cNvSpPr/>
            <p:nvPr/>
          </p:nvSpPr>
          <p:spPr>
            <a:xfrm>
              <a:off x="-6694" y="7589351"/>
              <a:ext cx="2026517" cy="307777"/>
            </a:xfrm>
            <a:prstGeom prst="rect">
              <a:avLst/>
            </a:prstGeom>
          </p:spPr>
          <p:txBody>
            <a:bodyPr wrap="none">
              <a:spAutoFit/>
            </a:bodyPr>
            <a:lstStyle/>
            <a:p>
              <a:pPr algn="ctr"/>
              <a:r>
                <a:rPr lang="en-US" sz="1400" b="1" dirty="0">
                  <a:latin typeface="Segoe Print" pitchFamily="2" charset="0"/>
                  <a:cs typeface="Arial" pitchFamily="34" charset="0"/>
                </a:rPr>
                <a:t>Allergens Statement</a:t>
              </a:r>
            </a:p>
          </p:txBody>
        </p:sp>
        <p:sp>
          <p:nvSpPr>
            <p:cNvPr id="29" name="Rectangle 28"/>
            <p:cNvSpPr/>
            <p:nvPr/>
          </p:nvSpPr>
          <p:spPr>
            <a:xfrm>
              <a:off x="-6694" y="5949268"/>
              <a:ext cx="1568058" cy="307777"/>
            </a:xfrm>
            <a:prstGeom prst="rect">
              <a:avLst/>
            </a:prstGeom>
          </p:spPr>
          <p:txBody>
            <a:bodyPr wrap="none">
              <a:spAutoFit/>
            </a:bodyPr>
            <a:lstStyle/>
            <a:p>
              <a:pPr algn="ctr"/>
              <a:r>
                <a:rPr lang="en-GB" sz="1400" b="1" dirty="0">
                  <a:latin typeface="Segoe Print" pitchFamily="2" charset="0"/>
                </a:rPr>
                <a:t>Contact Details</a:t>
              </a:r>
            </a:p>
          </p:txBody>
        </p:sp>
        <p:sp>
          <p:nvSpPr>
            <p:cNvPr id="30" name="Rectangle 29"/>
            <p:cNvSpPr/>
            <p:nvPr/>
          </p:nvSpPr>
          <p:spPr>
            <a:xfrm>
              <a:off x="2121890" y="8272520"/>
              <a:ext cx="2832827" cy="307777"/>
            </a:xfrm>
            <a:prstGeom prst="rect">
              <a:avLst/>
            </a:prstGeom>
          </p:spPr>
          <p:txBody>
            <a:bodyPr wrap="none">
              <a:spAutoFit/>
            </a:bodyPr>
            <a:lstStyle/>
            <a:p>
              <a:pPr lvl="0" algn="ctr"/>
              <a:r>
                <a:rPr lang="en-GB" sz="1400" b="1" dirty="0">
                  <a:latin typeface="Segoe Print" pitchFamily="2" charset="0"/>
                </a:rPr>
                <a:t>Food and Hygiene Statement</a:t>
              </a:r>
            </a:p>
          </p:txBody>
        </p:sp>
      </p:grpSp>
    </p:spTree>
    <p:extLst>
      <p:ext uri="{BB962C8B-B14F-4D97-AF65-F5344CB8AC3E}">
        <p14:creationId xmlns:p14="http://schemas.microsoft.com/office/powerpoint/2010/main" val="2123024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6894513" cy="914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013933" y="697467"/>
            <a:ext cx="3292889" cy="769441"/>
          </a:xfrm>
          <a:prstGeom prst="rect">
            <a:avLst/>
          </a:prstGeom>
          <a:noFill/>
        </p:spPr>
        <p:txBody>
          <a:bodyPr wrap="none" rtlCol="0">
            <a:spAutoFit/>
          </a:bodyPr>
          <a:lstStyle/>
          <a:p>
            <a:r>
              <a:rPr lang="en-IN" sz="4400" dirty="0">
                <a:latin typeface="Segoe Print" pitchFamily="2" charset="0"/>
              </a:rPr>
              <a:t>References</a:t>
            </a:r>
            <a:r>
              <a:rPr lang="en-IN" sz="4400" dirty="0"/>
              <a:t> </a:t>
            </a:r>
          </a:p>
        </p:txBody>
      </p:sp>
      <p:sp>
        <p:nvSpPr>
          <p:cNvPr id="3" name="TextBox 2"/>
          <p:cNvSpPr txBox="1"/>
          <p:nvPr/>
        </p:nvSpPr>
        <p:spPr>
          <a:xfrm>
            <a:off x="183078" y="1600200"/>
            <a:ext cx="6400800" cy="6186309"/>
          </a:xfrm>
          <a:prstGeom prst="rect">
            <a:avLst/>
          </a:prstGeom>
          <a:noFill/>
        </p:spPr>
        <p:txBody>
          <a:bodyPr wrap="square" rtlCol="0">
            <a:spAutoFit/>
          </a:bodyPr>
          <a:lstStyle/>
          <a:p>
            <a:endParaRPr lang="en-IN" dirty="0">
              <a:latin typeface="Gabriola" pitchFamily="82" charset="0"/>
            </a:endParaRPr>
          </a:p>
          <a:p>
            <a:pPr algn="just"/>
            <a:r>
              <a:rPr lang="en-IN" dirty="0">
                <a:latin typeface="Gabriola" pitchFamily="82" charset="0"/>
              </a:rPr>
              <a:t>Dedeoğlu, B.B. and Boğan, E., 2021. The motivations of visiting upscale restaurants during the COVID-19 pandemic: The role of risk perception and trust in government. </a:t>
            </a:r>
            <a:r>
              <a:rPr lang="en-IN" i="1" dirty="0">
                <a:latin typeface="Gabriola" pitchFamily="82" charset="0"/>
              </a:rPr>
              <a:t>International Journal of Hospitality Management</a:t>
            </a:r>
            <a:r>
              <a:rPr lang="en-IN" dirty="0">
                <a:latin typeface="Gabriola" pitchFamily="82" charset="0"/>
              </a:rPr>
              <a:t>, </a:t>
            </a:r>
            <a:r>
              <a:rPr lang="en-IN" i="1" dirty="0">
                <a:latin typeface="Gabriola" pitchFamily="82" charset="0"/>
              </a:rPr>
              <a:t>95</a:t>
            </a:r>
            <a:r>
              <a:rPr lang="en-IN" dirty="0">
                <a:latin typeface="Gabriola" pitchFamily="82" charset="0"/>
              </a:rPr>
              <a:t>, p.102905.</a:t>
            </a:r>
          </a:p>
          <a:p>
            <a:pPr algn="just"/>
            <a:endParaRPr lang="en-IN" dirty="0">
              <a:latin typeface="Gabriola" pitchFamily="82" charset="0"/>
            </a:endParaRPr>
          </a:p>
          <a:p>
            <a:pPr algn="just"/>
            <a:r>
              <a:rPr lang="en-IN" dirty="0" err="1">
                <a:latin typeface="Gabriola" pitchFamily="82" charset="0"/>
              </a:rPr>
              <a:t>Foodable</a:t>
            </a:r>
            <a:r>
              <a:rPr lang="en-IN" dirty="0">
                <a:latin typeface="Gabriola" pitchFamily="82" charset="0"/>
              </a:rPr>
              <a:t> Network. 2016. 12 Things to Consider when developing your Menu. [Online]. Available at: https://www.foodabletv.com/blog/2016/11/9/12-things-to-consider-when-developing-your-first-menu /[Last Accessed 23 February 2022].</a:t>
            </a:r>
          </a:p>
          <a:p>
            <a:pPr algn="just"/>
            <a:endParaRPr lang="en-IN" dirty="0">
              <a:latin typeface="Gabriola" pitchFamily="82" charset="0"/>
            </a:endParaRPr>
          </a:p>
          <a:p>
            <a:pPr algn="just"/>
            <a:r>
              <a:rPr lang="en-US" dirty="0">
                <a:latin typeface="Gabriola" pitchFamily="82" charset="0"/>
              </a:rPr>
              <a:t>McLeod, A, (2020) </a:t>
            </a:r>
            <a:r>
              <a:rPr lang="en-US" i="1" dirty="0">
                <a:latin typeface="Gabriola" pitchFamily="82" charset="0"/>
              </a:rPr>
              <a:t>Food safety and hygiene fundamentals</a:t>
            </a:r>
            <a:r>
              <a:rPr lang="en-US" dirty="0">
                <a:latin typeface="Gabriola" pitchFamily="82" charset="0"/>
              </a:rPr>
              <a:t>. [online].Available at: https://www.typsy.com/courses/food-safety-and-hygiene-fundamentals (Last Accessed 23 February 2022].</a:t>
            </a:r>
            <a:endParaRPr lang="en-IN" b="1" dirty="0">
              <a:latin typeface="Gabriola" pitchFamily="82" charset="0"/>
            </a:endParaRPr>
          </a:p>
          <a:p>
            <a:pPr algn="just"/>
            <a:endParaRPr lang="en-IN" dirty="0">
              <a:latin typeface="Gabriola" pitchFamily="82" charset="0"/>
            </a:endParaRPr>
          </a:p>
          <a:p>
            <a:pPr algn="just"/>
            <a:r>
              <a:rPr lang="en-IN" dirty="0">
                <a:latin typeface="Gabriola" pitchFamily="82" charset="0"/>
              </a:rPr>
              <a:t>Pinterest. 2022. Vector </a:t>
            </a:r>
            <a:r>
              <a:rPr lang="en-IN" dirty="0" err="1">
                <a:latin typeface="Gabriola" pitchFamily="82" charset="0"/>
              </a:rPr>
              <a:t>WaterColour</a:t>
            </a:r>
            <a:r>
              <a:rPr lang="en-IN" dirty="0">
                <a:latin typeface="Gabriola" pitchFamily="82" charset="0"/>
              </a:rPr>
              <a:t> Floral Background. [Online].Available At: https://in.pinterest.com/pin/780600547887723457/ [Last Accessed 23 February 2022]</a:t>
            </a:r>
          </a:p>
          <a:p>
            <a:pPr algn="just"/>
            <a:endParaRPr lang="en-IN" dirty="0">
              <a:latin typeface="Gabriola" pitchFamily="82" charset="0"/>
            </a:endParaRPr>
          </a:p>
          <a:p>
            <a:pPr algn="just"/>
            <a:r>
              <a:rPr lang="en-IN" dirty="0" err="1">
                <a:latin typeface="Gabriola" pitchFamily="82" charset="0"/>
              </a:rPr>
              <a:t>WineFolly</a:t>
            </a:r>
            <a:r>
              <a:rPr lang="en-IN" dirty="0">
                <a:latin typeface="Gabriola" pitchFamily="82" charset="0"/>
              </a:rPr>
              <a:t>. 2020. The 10 Most Popular Wines in the World. [Online]. Available  at:  https://winefohttps//winefolly.com/deep-dive/the-10-most-popular-wines-in-the-world/lly.com/deep-dive/the-10-most-popular-wines-in-the-world/[Last Accessed 23 February 2022].</a:t>
            </a:r>
          </a:p>
          <a:p>
            <a:endParaRPr lang="en-IN" dirty="0"/>
          </a:p>
          <a:p>
            <a:r>
              <a:rPr lang="en-IN" dirty="0"/>
              <a:t> </a:t>
            </a:r>
          </a:p>
        </p:txBody>
      </p:sp>
    </p:spTree>
    <p:extLst>
      <p:ext uri="{BB962C8B-B14F-4D97-AF65-F5344CB8AC3E}">
        <p14:creationId xmlns:p14="http://schemas.microsoft.com/office/powerpoint/2010/main" val="1931072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363</TotalTime>
  <Words>1554</Words>
  <Application>Microsoft Office PowerPoint</Application>
  <PresentationFormat>On-screen Show (4:3)</PresentationFormat>
  <Paragraphs>163</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Gabriola</vt:lpstr>
      <vt:lpstr>Segoe Print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daniela vasile</cp:lastModifiedBy>
  <cp:revision>38</cp:revision>
  <dcterms:created xsi:type="dcterms:W3CDTF">2022-02-22T09:42:28Z</dcterms:created>
  <dcterms:modified xsi:type="dcterms:W3CDTF">2022-02-24T15:11:56Z</dcterms:modified>
</cp:coreProperties>
</file>